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72" r:id="rId5"/>
    <p:sldMasterId id="2147483676" r:id="rId6"/>
    <p:sldMasterId id="2147483689" r:id="rId7"/>
    <p:sldMasterId id="2147483693" r:id="rId8"/>
    <p:sldMasterId id="2147483708" r:id="rId9"/>
  </p:sldMasterIdLst>
  <p:notesMasterIdLst>
    <p:notesMasterId r:id="rId28"/>
  </p:notesMasterIdLst>
  <p:sldIdLst>
    <p:sldId id="309" r:id="rId10"/>
    <p:sldId id="310" r:id="rId11"/>
    <p:sldId id="311" r:id="rId12"/>
    <p:sldId id="312" r:id="rId13"/>
    <p:sldId id="313" r:id="rId14"/>
    <p:sldId id="258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470" r:id="rId24"/>
    <p:sldId id="281" r:id="rId25"/>
    <p:sldId id="471" r:id="rId26"/>
    <p:sldId id="273" r:id="rId27"/>
  </p:sldIdLst>
  <p:sldSz cx="12192000" cy="6858000"/>
  <p:notesSz cx="6858000" cy="9144000"/>
  <p:embeddedFontLst>
    <p:embeddedFont>
      <p:font typeface="DengXian" panose="02010600030101010101" pitchFamily="2" charset="-122"/>
      <p:regular r:id="rId29"/>
      <p:bold r:id="rId30"/>
    </p:embeddedFont>
    <p:embeddedFont>
      <p:font typeface="DengXian Light" panose="02010600030101010101" pitchFamily="2" charset="-122"/>
      <p:regular r:id="rId31"/>
    </p:embeddedFont>
    <p:embeddedFont>
      <p:font typeface="Microsoft YaHei" panose="020B0503020204020204" pitchFamily="34" charset="-122"/>
      <p:regular r:id="rId32"/>
      <p:bold r:id="rId33"/>
    </p:embeddedFont>
    <p:embeddedFont>
      <p:font typeface="#9Slide07 Crocante" panose="02000000000000000000" pitchFamily="2" charset="0"/>
      <p:regular r:id="rId34"/>
    </p:embeddedFont>
    <p:embeddedFont>
      <p:font typeface="#9Slide07 SVNBango" panose="02000000000000000000" pitchFamily="2" charset="0"/>
      <p:regular r:id="rId35"/>
    </p:embeddedFont>
    <p:embeddedFont>
      <p:font typeface="Arial Black" panose="020B0A04020102020204" pitchFamily="34" charset="0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  <p:embeddedFont>
      <p:font typeface="Cambria Math" panose="02040503050406030204" pitchFamily="18" charset="0"/>
      <p:regular r:id="rId45"/>
    </p:embeddedFont>
    <p:embeddedFont>
      <p:font typeface="Georgia" panose="02040502050405020303" pitchFamily="18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58" d="100"/>
          <a:sy n="58" d="100"/>
        </p:scale>
        <p:origin x="39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63AFE-27C7-452E-B042-618FFB8E6A05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C989C-4BCD-4BFA-B021-D1920D7C49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2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019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82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246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928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299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28242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96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015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7669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3D79F0-8940-491D-97BF-74C221A53C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2002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素材：</a:t>
            </a:r>
            <a:r>
              <a:rPr lang="en-US" altLang="zh-CN" dirty="0"/>
              <a:t>https://ibaotu.com/sucai/18393185.html, https://ibaotu.com/sucai/18361509.html, https://ibaotu.com/sucai/18416858.html</a:t>
            </a:r>
          </a:p>
          <a:p>
            <a:r>
              <a:rPr lang="zh-CN" altLang="en-US" dirty="0"/>
              <a:t>音乐：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https://ibaotu.com/sucai/17924742.html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https://ibaotu.com/Font/quanbu-0/7b3f7ceee60c96f7cbb9a5f4db3113e3.html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E936A2-9C6F-43A3-800B-F5446A32B73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66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367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026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0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6.png"/><Relationship Id="rId4" Type="http://schemas.openxmlformats.org/officeDocument/2006/relationships/image" Target="../media/image12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42163B-FD22-419C-BBA6-CB9777F35E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2477CF9-864C-4360-B99A-637B2D799E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DC3595-65EF-4694-A8D4-9B34A1C3E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87FE9A-A440-41FF-BA7E-816A82B18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803C39-207C-4609-9ECB-2A51588EA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C65E3-8765-4D8E-9475-8D66587C2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914012E-2441-4F52-AA3E-EF00A00468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C4ADB6-73D2-41AE-982B-9195607D7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4EE861-9EFD-455A-88F2-3AB5CBE64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79D257-0D13-4700-877C-6D23F29D5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6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FCDCD38-6FE3-4B50-9B09-A098E175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8D92F1-2B6D-4F03-9C7F-33C533D49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225F83-7BFD-41A9-AB96-77E8DC202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307F57-B31D-49B8-ABDA-690B139C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C5696C-70BA-4E39-81C6-53BC097FB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5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4240">
                <a:srgbClr val="FFFFFF">
                  <a:alpha val="61000"/>
                </a:srgbClr>
              </a:gs>
              <a:gs pos="8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30006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74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8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00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913" y="5538714"/>
            <a:ext cx="7158087" cy="1319286"/>
          </a:xfrm>
          <a:prstGeom prst="rect">
            <a:avLst/>
          </a:prstGeom>
        </p:spPr>
      </p:pic>
      <p:pic>
        <p:nvPicPr>
          <p:cNvPr id="4" name="图片 18">
            <a:extLst>
              <a:ext uri="{FF2B5EF4-FFF2-40B4-BE49-F238E27FC236}">
                <a16:creationId xmlns:a16="http://schemas.microsoft.com/office/drawing/2014/main" id="{293B3F92-6533-468F-8172-8491D983AA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79"/>
          <a:stretch/>
        </p:blipFill>
        <p:spPr>
          <a:xfrm>
            <a:off x="2856320" y="5735820"/>
            <a:ext cx="2177593" cy="1135930"/>
          </a:xfrm>
          <a:prstGeom prst="rect">
            <a:avLst/>
          </a:prstGeom>
        </p:spPr>
      </p:pic>
      <p:pic>
        <p:nvPicPr>
          <p:cNvPr id="5" name="图片 18">
            <a:extLst>
              <a:ext uri="{FF2B5EF4-FFF2-40B4-BE49-F238E27FC236}">
                <a16:creationId xmlns:a16="http://schemas.microsoft.com/office/drawing/2014/main" id="{AD6B9810-DD6B-4437-8F11-A92348459D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79"/>
          <a:stretch/>
        </p:blipFill>
        <p:spPr>
          <a:xfrm>
            <a:off x="-1" y="6008914"/>
            <a:ext cx="2856319" cy="84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5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0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2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9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1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ABA4B8-CEA6-4724-9068-9A6DBF440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FB3083-AB69-4F21-934C-14A88787A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29F189-3146-4164-87CE-0144BF6B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3F472-21CA-491B-B181-B6ADC3267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66058F-DC23-43FF-86B0-7C464650B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6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97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91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8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10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403072-4E8E-4871-B848-ADE176EBC4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538B8A0-DB8C-4C7F-84D0-A45574DA77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D7C307-1632-41D3-BAE4-7B4E7A5544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2AC3F-BA0B-4830-BE74-BC6D482FD2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91522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9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07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79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6CD300-B375-449D-82E1-EA0BA19FF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E3CEEB-D602-4947-A0A0-E4D4CBDD5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7063B1-A6BC-45C4-99BD-8127A5AFC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2A91E5-AB00-4475-B860-79DEA23A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88DE88-38DE-4A72-8060-1B5C5FAB4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51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4208" cy="68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44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5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5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63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1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35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4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5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A4D8F8-DA83-45AD-A98D-40750A04E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28205F-10DC-43AB-84CC-CC99B07A4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3FED303-BA22-4F56-8B26-0FFE1C47F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AD0A593-00D2-4ED1-82B7-8BD2211E1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9E633B-7823-4965-AC3A-75A494A9A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2AD9BB-8E72-444C-BBDE-B42373576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0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0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4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4" b="4108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92000" cy="5843451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87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83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4" name="Rectangle 32"/>
          <p:cNvSpPr>
            <a:spLocks noChangeArrowheads="1"/>
          </p:cNvSpPr>
          <p:nvPr/>
        </p:nvSpPr>
        <p:spPr bwMode="gray">
          <a:xfrm>
            <a:off x="0" y="6629400"/>
            <a:ext cx="12192000" cy="228600"/>
          </a:xfrm>
          <a:prstGeom prst="rect">
            <a:avLst/>
          </a:pr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313768" y="377826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8208434" y="2398714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6" name="Freeform 44" descr="3"/>
          <p:cNvSpPr>
            <a:spLocks/>
          </p:cNvSpPr>
          <p:nvPr/>
        </p:nvSpPr>
        <p:spPr bwMode="gray">
          <a:xfrm>
            <a:off x="419101" y="2398714"/>
            <a:ext cx="3636433" cy="1800225"/>
          </a:xfrm>
          <a:custGeom>
            <a:avLst/>
            <a:gdLst>
              <a:gd name="T0" fmla="*/ 32 w 1718"/>
              <a:gd name="T1" fmla="*/ 70 h 1134"/>
              <a:gd name="T2" fmla="*/ 138 w 1718"/>
              <a:gd name="T3" fmla="*/ 20 h 1134"/>
              <a:gd name="T4" fmla="*/ 412 w 1718"/>
              <a:gd name="T5" fmla="*/ 32 h 1134"/>
              <a:gd name="T6" fmla="*/ 682 w 1718"/>
              <a:gd name="T7" fmla="*/ 11 h 1134"/>
              <a:gd name="T8" fmla="*/ 1010 w 1718"/>
              <a:gd name="T9" fmla="*/ 17 h 1134"/>
              <a:gd name="T10" fmla="*/ 1276 w 1718"/>
              <a:gd name="T11" fmla="*/ 30 h 1134"/>
              <a:gd name="T12" fmla="*/ 1462 w 1718"/>
              <a:gd name="T13" fmla="*/ 11 h 1134"/>
              <a:gd name="T14" fmla="*/ 1618 w 1718"/>
              <a:gd name="T15" fmla="*/ 18 h 1134"/>
              <a:gd name="T16" fmla="*/ 1704 w 1718"/>
              <a:gd name="T17" fmla="*/ 120 h 1134"/>
              <a:gd name="T18" fmla="*/ 1700 w 1718"/>
              <a:gd name="T19" fmla="*/ 338 h 1134"/>
              <a:gd name="T20" fmla="*/ 1708 w 1718"/>
              <a:gd name="T21" fmla="*/ 665 h 1134"/>
              <a:gd name="T22" fmla="*/ 1698 w 1718"/>
              <a:gd name="T23" fmla="*/ 857 h 1134"/>
              <a:gd name="T24" fmla="*/ 1710 w 1718"/>
              <a:gd name="T25" fmla="*/ 1043 h 1134"/>
              <a:gd name="T26" fmla="*/ 1656 w 1718"/>
              <a:gd name="T27" fmla="*/ 1120 h 1134"/>
              <a:gd name="T28" fmla="*/ 1480 w 1718"/>
              <a:gd name="T29" fmla="*/ 1122 h 1134"/>
              <a:gd name="T30" fmla="*/ 1254 w 1718"/>
              <a:gd name="T31" fmla="*/ 1111 h 1134"/>
              <a:gd name="T32" fmla="*/ 920 w 1718"/>
              <a:gd name="T33" fmla="*/ 1126 h 1134"/>
              <a:gd name="T34" fmla="*/ 584 w 1718"/>
              <a:gd name="T35" fmla="*/ 1109 h 1134"/>
              <a:gd name="T36" fmla="*/ 322 w 1718"/>
              <a:gd name="T37" fmla="*/ 1123 h 1134"/>
              <a:gd name="T38" fmla="*/ 88 w 1718"/>
              <a:gd name="T39" fmla="*/ 1116 h 1134"/>
              <a:gd name="T40" fmla="*/ 14 w 1718"/>
              <a:gd name="T41" fmla="*/ 1029 h 1134"/>
              <a:gd name="T42" fmla="*/ 23 w 1718"/>
              <a:gd name="T43" fmla="*/ 847 h 1134"/>
              <a:gd name="T44" fmla="*/ 20 w 1718"/>
              <a:gd name="T45" fmla="*/ 657 h 1134"/>
              <a:gd name="T46" fmla="*/ 4 w 1718"/>
              <a:gd name="T47" fmla="*/ 405 h 1134"/>
              <a:gd name="T48" fmla="*/ 20 w 1718"/>
              <a:gd name="T49" fmla="*/ 222 h 1134"/>
              <a:gd name="T50" fmla="*/ 32 w 1718"/>
              <a:gd name="T51" fmla="*/ 7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4315885" y="2393950"/>
            <a:ext cx="3634316" cy="181133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2" name="Freeform 40"/>
          <p:cNvSpPr>
            <a:spLocks/>
          </p:cNvSpPr>
          <p:nvPr/>
        </p:nvSpPr>
        <p:spPr bwMode="gray">
          <a:xfrm>
            <a:off x="427567" y="4437064"/>
            <a:ext cx="3644900" cy="1811337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07" name="Freeform 35"/>
          <p:cNvSpPr>
            <a:spLocks/>
          </p:cNvSpPr>
          <p:nvPr/>
        </p:nvSpPr>
        <p:spPr bwMode="gray">
          <a:xfrm>
            <a:off x="8202085" y="365125"/>
            <a:ext cx="3642783" cy="18224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419100" y="373063"/>
            <a:ext cx="3642784" cy="1809750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pic>
        <p:nvPicPr>
          <p:cNvPr id="3117" name="Picture 45" descr="OPENAS_3187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7838"/>
            <a:ext cx="5689600" cy="281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05" name="Text Box 33"/>
          <p:cNvSpPr txBox="1">
            <a:spLocks noChangeArrowheads="1"/>
          </p:cNvSpPr>
          <p:nvPr/>
        </p:nvSpPr>
        <p:spPr bwMode="gray">
          <a:xfrm>
            <a:off x="10369217" y="1695450"/>
            <a:ext cx="131478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 sz="2200">
                <a:solidFill>
                  <a:srgbClr val="FFFFFF"/>
                </a:solidFill>
                <a:latin typeface="Arial Black" panose="020B0A04020102020204" pitchFamily="34" charset="0"/>
              </a:rPr>
              <a:t>L/O/G/O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320800" y="4486276"/>
            <a:ext cx="10363200" cy="1165225"/>
          </a:xfrm>
        </p:spPr>
        <p:txBody>
          <a:bodyPr/>
          <a:lstStyle>
            <a:lvl1pPr algn="r">
              <a:defRPr sz="46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05600" y="5867400"/>
            <a:ext cx="4978400" cy="533400"/>
          </a:xfrm>
        </p:spPr>
        <p:txBody>
          <a:bodyPr/>
          <a:lstStyle>
            <a:lvl1pPr marL="0" indent="0" algn="dist">
              <a:buFontTx/>
              <a:buNone/>
              <a:defRPr sz="1500" i="1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08726"/>
            <a:ext cx="2844800" cy="257175"/>
          </a:xfrm>
        </p:spPr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08726"/>
            <a:ext cx="3860800" cy="2571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08726"/>
            <a:ext cx="2844800" cy="257175"/>
          </a:xfrm>
        </p:spPr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007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666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399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35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470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48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769E9-912E-43AC-BECA-BA18382A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629964-83FF-4829-857D-E28D69C18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14B2E5-6D29-433A-8906-4010AC274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CB1034F-04E1-409A-B469-F2A4F7AD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1FAC3B-FDD0-44BF-8B23-2E2C418726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86C5A5E-9314-4CD7-864B-5F4FA4629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71DCCC-63FD-4B56-BFCA-F6E9757F6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C4C5626-C0F5-47CF-AE7C-DE1473EA8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09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45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617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266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610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0733" y="284163"/>
            <a:ext cx="2751667" cy="584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1" y="284163"/>
            <a:ext cx="8056033" cy="58420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033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284163"/>
            <a:ext cx="7759700" cy="944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171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694209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D48E6D-E096-472E-BD07-3D5B1B8D0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6D4E129-EDEB-4C59-9744-8F2D8C310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FCFE56-FC14-4043-827B-6C0767C77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A473F6-3623-40C7-9E9A-4BC898A34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C3675DB-BE68-4E99-9EBA-D7787A7E9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6165565-CE15-47DB-B59E-00C53DD33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CFC10C-27CF-49D3-ABCC-894DFE728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9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AE70-7F1D-479D-8822-268C1FFFB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E34DB8-82DD-45F1-BF65-715D2FD07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19EDF2A-DE44-4336-AA05-51646B18B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8054ED-485F-40FD-B058-A389D7991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20485E-92B4-4395-8726-C7BDBDF8D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D9AD4-CCBA-42C9-8708-6E66BEE8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0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60D5FE-ADEE-40B8-ACE0-91C766AFC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820831-13CF-45D4-B7D2-A503158FE4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EBE428-21E6-4EB3-8340-040FD629E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789585-FFEB-4D20-8A90-45C1D2C9A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018688-58A0-4816-B813-7612CFED6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C2F646-191C-4DDD-9AD2-3EA65A8CB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9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9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219197-7749-429E-8046-5C97A52F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588164-C801-483E-83F9-1CD0436F4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F9CB95-A4D0-4BC3-B9D6-F2F26624E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5825-7B37-42F5-9075-3BE9DC30402E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B0B072-7510-4736-8B2C-D29E9DB23C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DBE722-FB35-425B-BBDC-9A9DBF252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39B97-B459-4F22-A909-950795163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03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6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71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290C14-100E-46C7-9AC0-C7114E79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12AAE-55C5-4135-B689-6C95749C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02591-AA23-489E-8931-23E4EC111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1D54-5805-4D40-B801-1A331E8BC5DA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242E47-99D2-42FF-8784-4927BFE00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20818-F7F4-4740-A700-853441E3B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A00C37-2CE3-43AB-BEE6-7DF7BAFCC9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967" y="-2678035"/>
            <a:ext cx="6880067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3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68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393701" y="342900"/>
            <a:ext cx="11798300" cy="6515100"/>
          </a:xfrm>
          <a:custGeom>
            <a:avLst/>
            <a:gdLst>
              <a:gd name="T0" fmla="*/ 5574 w 5574"/>
              <a:gd name="T1" fmla="*/ 4104 h 4104"/>
              <a:gd name="T2" fmla="*/ 5574 w 5574"/>
              <a:gd name="T3" fmla="*/ 24 h 4104"/>
              <a:gd name="T4" fmla="*/ 4194 w 5574"/>
              <a:gd name="T5" fmla="*/ 24 h 4104"/>
              <a:gd name="T6" fmla="*/ 2310 w 5574"/>
              <a:gd name="T7" fmla="*/ 24 h 4104"/>
              <a:gd name="T8" fmla="*/ 144 w 5574"/>
              <a:gd name="T9" fmla="*/ 42 h 4104"/>
              <a:gd name="T10" fmla="*/ 16 w 5574"/>
              <a:gd name="T11" fmla="*/ 202 h 4104"/>
              <a:gd name="T12" fmla="*/ 16 w 5574"/>
              <a:gd name="T13" fmla="*/ 835 h 4104"/>
              <a:gd name="T14" fmla="*/ 12 w 5574"/>
              <a:gd name="T15" fmla="*/ 2700 h 4104"/>
              <a:gd name="T16" fmla="*/ 6 w 5574"/>
              <a:gd name="T17" fmla="*/ 4104 h 4104"/>
              <a:gd name="T18" fmla="*/ 5574 w 5574"/>
              <a:gd name="T19" fmla="*/ 4104 h 4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74" h="4104">
                <a:moveTo>
                  <a:pt x="5574" y="4104"/>
                </a:moveTo>
                <a:lnTo>
                  <a:pt x="5574" y="24"/>
                </a:lnTo>
                <a:cubicBezTo>
                  <a:pt x="4920" y="0"/>
                  <a:pt x="4738" y="24"/>
                  <a:pt x="4194" y="24"/>
                </a:cubicBezTo>
                <a:cubicBezTo>
                  <a:pt x="3650" y="24"/>
                  <a:pt x="2983" y="29"/>
                  <a:pt x="2310" y="24"/>
                </a:cubicBezTo>
                <a:cubicBezTo>
                  <a:pt x="1637" y="19"/>
                  <a:pt x="520" y="18"/>
                  <a:pt x="144" y="42"/>
                </a:cubicBezTo>
                <a:cubicBezTo>
                  <a:pt x="24" y="60"/>
                  <a:pt x="20" y="67"/>
                  <a:pt x="16" y="202"/>
                </a:cubicBezTo>
                <a:cubicBezTo>
                  <a:pt x="12" y="337"/>
                  <a:pt x="15" y="418"/>
                  <a:pt x="16" y="835"/>
                </a:cubicBezTo>
                <a:cubicBezTo>
                  <a:pt x="13" y="1258"/>
                  <a:pt x="12" y="2156"/>
                  <a:pt x="12" y="2700"/>
                </a:cubicBezTo>
                <a:cubicBezTo>
                  <a:pt x="12" y="3244"/>
                  <a:pt x="0" y="3600"/>
                  <a:pt x="6" y="4104"/>
                </a:cubicBezTo>
                <a:cubicBezTo>
                  <a:pt x="2790" y="4104"/>
                  <a:pt x="5574" y="4104"/>
                  <a:pt x="5574" y="4104"/>
                </a:cubicBezTo>
                <a:close/>
              </a:path>
            </a:pathLst>
          </a:custGeom>
          <a:gradFill rotWithShape="1">
            <a:gsLst>
              <a:gs pos="0">
                <a:srgbClr val="E6E6E6">
                  <a:alpha val="70000"/>
                </a:srgbClr>
              </a:gs>
              <a:gs pos="100000">
                <a:srgbClr val="E6E6E6">
                  <a:gamma/>
                  <a:tint val="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2" name="Freeform 8"/>
          <p:cNvSpPr>
            <a:spLocks/>
          </p:cNvSpPr>
          <p:nvPr/>
        </p:nvSpPr>
        <p:spPr bwMode="gray">
          <a:xfrm>
            <a:off x="438151" y="1"/>
            <a:ext cx="11762316" cy="314325"/>
          </a:xfrm>
          <a:custGeom>
            <a:avLst/>
            <a:gdLst>
              <a:gd name="T0" fmla="*/ 5553 w 5557"/>
              <a:gd name="T1" fmla="*/ 0 h 198"/>
              <a:gd name="T2" fmla="*/ 5553 w 5557"/>
              <a:gd name="T3" fmla="*/ 150 h 198"/>
              <a:gd name="T4" fmla="*/ 4585 w 5557"/>
              <a:gd name="T5" fmla="*/ 186 h 198"/>
              <a:gd name="T6" fmla="*/ 2246 w 5557"/>
              <a:gd name="T7" fmla="*/ 180 h 198"/>
              <a:gd name="T8" fmla="*/ 960 w 5557"/>
              <a:gd name="T9" fmla="*/ 180 h 198"/>
              <a:gd name="T10" fmla="*/ 76 w 5557"/>
              <a:gd name="T11" fmla="*/ 198 h 198"/>
              <a:gd name="T12" fmla="*/ 1 w 5557"/>
              <a:gd name="T13" fmla="*/ 153 h 198"/>
              <a:gd name="T14" fmla="*/ 1 w 5557"/>
              <a:gd name="T15" fmla="*/ 0 h 198"/>
              <a:gd name="T16" fmla="*/ 5553 w 5557"/>
              <a:gd name="T1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2118" y="393700"/>
            <a:ext cx="323851" cy="6469063"/>
          </a:xfrm>
          <a:custGeom>
            <a:avLst/>
            <a:gdLst>
              <a:gd name="T0" fmla="*/ 0 w 153"/>
              <a:gd name="T1" fmla="*/ 4061 h 4067"/>
              <a:gd name="T2" fmla="*/ 145 w 153"/>
              <a:gd name="T3" fmla="*/ 4064 h 4067"/>
              <a:gd name="T4" fmla="*/ 149 w 153"/>
              <a:gd name="T5" fmla="*/ 3364 h 4067"/>
              <a:gd name="T6" fmla="*/ 137 w 153"/>
              <a:gd name="T7" fmla="*/ 1651 h 4067"/>
              <a:gd name="T8" fmla="*/ 139 w 153"/>
              <a:gd name="T9" fmla="*/ 710 h 4067"/>
              <a:gd name="T10" fmla="*/ 136 w 153"/>
              <a:gd name="T11" fmla="*/ 65 h 4067"/>
              <a:gd name="T12" fmla="*/ 102 w 153"/>
              <a:gd name="T13" fmla="*/ 18 h 4067"/>
              <a:gd name="T14" fmla="*/ 1 w 153"/>
              <a:gd name="T15" fmla="*/ 7 h 4067"/>
              <a:gd name="T16" fmla="*/ 0 w 153"/>
              <a:gd name="T17" fmla="*/ 4061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4067">
                <a:moveTo>
                  <a:pt x="0" y="4061"/>
                </a:moveTo>
                <a:lnTo>
                  <a:pt x="145" y="4064"/>
                </a:lnTo>
                <a:cubicBezTo>
                  <a:pt x="141" y="4067"/>
                  <a:pt x="145" y="3766"/>
                  <a:pt x="149" y="3364"/>
                </a:cubicBezTo>
                <a:cubicBezTo>
                  <a:pt x="153" y="2962"/>
                  <a:pt x="143" y="2090"/>
                  <a:pt x="137" y="1651"/>
                </a:cubicBezTo>
                <a:cubicBezTo>
                  <a:pt x="131" y="1212"/>
                  <a:pt x="138" y="971"/>
                  <a:pt x="139" y="710"/>
                </a:cubicBezTo>
                <a:cubicBezTo>
                  <a:pt x="141" y="448"/>
                  <a:pt x="136" y="184"/>
                  <a:pt x="136" y="65"/>
                </a:cubicBezTo>
                <a:cubicBezTo>
                  <a:pt x="136" y="30"/>
                  <a:pt x="102" y="18"/>
                  <a:pt x="102" y="18"/>
                </a:cubicBezTo>
                <a:cubicBezTo>
                  <a:pt x="41" y="0"/>
                  <a:pt x="1" y="7"/>
                  <a:pt x="1" y="7"/>
                </a:cubicBezTo>
                <a:lnTo>
                  <a:pt x="0" y="4061"/>
                </a:lnTo>
                <a:close/>
              </a:path>
            </a:pathLst>
          </a:custGeom>
          <a:solidFill>
            <a:schemeClr val="folHlink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-4233" y="1"/>
            <a:ext cx="330200" cy="327025"/>
          </a:xfrm>
          <a:custGeom>
            <a:avLst/>
            <a:gdLst>
              <a:gd name="T0" fmla="*/ 2 w 156"/>
              <a:gd name="T1" fmla="*/ 0 h 206"/>
              <a:gd name="T2" fmla="*/ 150 w 156"/>
              <a:gd name="T3" fmla="*/ 0 h 206"/>
              <a:gd name="T4" fmla="*/ 144 w 156"/>
              <a:gd name="T5" fmla="*/ 149 h 206"/>
              <a:gd name="T6" fmla="*/ 87 w 156"/>
              <a:gd name="T7" fmla="*/ 197 h 206"/>
              <a:gd name="T8" fmla="*/ 0 w 156"/>
              <a:gd name="T9" fmla="*/ 197 h 206"/>
              <a:gd name="T10" fmla="*/ 2 w 15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206">
                <a:moveTo>
                  <a:pt x="2" y="0"/>
                </a:moveTo>
                <a:lnTo>
                  <a:pt x="150" y="0"/>
                </a:lnTo>
                <a:cubicBezTo>
                  <a:pt x="156" y="71"/>
                  <a:pt x="144" y="149"/>
                  <a:pt x="144" y="149"/>
                </a:cubicBezTo>
                <a:cubicBezTo>
                  <a:pt x="133" y="181"/>
                  <a:pt x="111" y="189"/>
                  <a:pt x="87" y="197"/>
                </a:cubicBezTo>
                <a:cubicBezTo>
                  <a:pt x="44" y="206"/>
                  <a:pt x="0" y="197"/>
                  <a:pt x="0" y="197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2FDF25A-ADA8-44A0-A70C-18C735E19C4F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CF7D8F-1B66-4E21-AEC1-63FC96B7EE58}" type="slidenum">
              <a:rPr lang="en-US" smtClean="0"/>
              <a:t>‹#›</a:t>
            </a:fld>
            <a:endParaRPr lang="en-US"/>
          </a:p>
        </p:txBody>
      </p:sp>
      <p:sp>
        <p:nvSpPr>
          <p:cNvPr id="1045" name="Freeform 21"/>
          <p:cNvSpPr>
            <a:spLocks/>
          </p:cNvSpPr>
          <p:nvPr/>
        </p:nvSpPr>
        <p:spPr bwMode="gray">
          <a:xfrm>
            <a:off x="107801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6" name="Freeform 22"/>
          <p:cNvSpPr>
            <a:spLocks/>
          </p:cNvSpPr>
          <p:nvPr/>
        </p:nvSpPr>
        <p:spPr bwMode="gray">
          <a:xfrm>
            <a:off x="94847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8" name="Freeform 24"/>
          <p:cNvSpPr>
            <a:spLocks/>
          </p:cNvSpPr>
          <p:nvPr/>
        </p:nvSpPr>
        <p:spPr bwMode="gray">
          <a:xfrm>
            <a:off x="9476318" y="452439"/>
            <a:ext cx="1240367" cy="644525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9" name="Freeform 25"/>
          <p:cNvSpPr>
            <a:spLocks/>
          </p:cNvSpPr>
          <p:nvPr/>
        </p:nvSpPr>
        <p:spPr bwMode="gray">
          <a:xfrm>
            <a:off x="10780185" y="457200"/>
            <a:ext cx="1223433" cy="636588"/>
          </a:xfrm>
          <a:custGeom>
            <a:avLst/>
            <a:gdLst>
              <a:gd name="T0" fmla="*/ 20 w 1712"/>
              <a:gd name="T1" fmla="*/ 62 h 1134"/>
              <a:gd name="T2" fmla="*/ 132 w 1712"/>
              <a:gd name="T3" fmla="*/ 20 h 1134"/>
              <a:gd name="T4" fmla="*/ 406 w 1712"/>
              <a:gd name="T5" fmla="*/ 32 h 1134"/>
              <a:gd name="T6" fmla="*/ 746 w 1712"/>
              <a:gd name="T7" fmla="*/ 8 h 1134"/>
              <a:gd name="T8" fmla="*/ 1054 w 1712"/>
              <a:gd name="T9" fmla="*/ 26 h 1134"/>
              <a:gd name="T10" fmla="*/ 1270 w 1712"/>
              <a:gd name="T11" fmla="*/ 30 h 1134"/>
              <a:gd name="T12" fmla="*/ 1474 w 1712"/>
              <a:gd name="T13" fmla="*/ 6 h 1134"/>
              <a:gd name="T14" fmla="*/ 1612 w 1712"/>
              <a:gd name="T15" fmla="*/ 18 h 1134"/>
              <a:gd name="T16" fmla="*/ 1698 w 1712"/>
              <a:gd name="T17" fmla="*/ 120 h 1134"/>
              <a:gd name="T18" fmla="*/ 1694 w 1712"/>
              <a:gd name="T19" fmla="*/ 338 h 1134"/>
              <a:gd name="T20" fmla="*/ 1704 w 1712"/>
              <a:gd name="T21" fmla="*/ 750 h 1134"/>
              <a:gd name="T22" fmla="*/ 1694 w 1712"/>
              <a:gd name="T23" fmla="*/ 902 h 1134"/>
              <a:gd name="T24" fmla="*/ 1696 w 1712"/>
              <a:gd name="T25" fmla="*/ 1038 h 1134"/>
              <a:gd name="T26" fmla="*/ 1650 w 1712"/>
              <a:gd name="T27" fmla="*/ 1120 h 1134"/>
              <a:gd name="T28" fmla="*/ 1474 w 1712"/>
              <a:gd name="T29" fmla="*/ 1122 h 1134"/>
              <a:gd name="T30" fmla="*/ 1250 w 1712"/>
              <a:gd name="T31" fmla="*/ 1102 h 1134"/>
              <a:gd name="T32" fmla="*/ 914 w 1712"/>
              <a:gd name="T33" fmla="*/ 1126 h 1134"/>
              <a:gd name="T34" fmla="*/ 580 w 1712"/>
              <a:gd name="T35" fmla="*/ 1100 h 1134"/>
              <a:gd name="T36" fmla="*/ 344 w 1712"/>
              <a:gd name="T37" fmla="*/ 1116 h 1134"/>
              <a:gd name="T38" fmla="*/ 64 w 1712"/>
              <a:gd name="T39" fmla="*/ 1116 h 1134"/>
              <a:gd name="T40" fmla="*/ 8 w 1712"/>
              <a:gd name="T41" fmla="*/ 1020 h 1134"/>
              <a:gd name="T42" fmla="*/ 16 w 1712"/>
              <a:gd name="T43" fmla="*/ 860 h 1134"/>
              <a:gd name="T44" fmla="*/ 16 w 1712"/>
              <a:gd name="T45" fmla="*/ 550 h 1134"/>
              <a:gd name="T46" fmla="*/ 2 w 1712"/>
              <a:gd name="T47" fmla="*/ 384 h 1134"/>
              <a:gd name="T48" fmla="*/ 14 w 1712"/>
              <a:gd name="T49" fmla="*/ 222 h 1134"/>
              <a:gd name="T50" fmla="*/ 20 w 1712"/>
              <a:gd name="T51" fmla="*/ 62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800"/>
          </a:p>
        </p:txBody>
      </p:sp>
      <p:pic>
        <p:nvPicPr>
          <p:cNvPr id="1050" name="Picture 26" descr="OPENAS_318748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5" b="10228"/>
          <a:stretch>
            <a:fillRect/>
          </a:stretch>
        </p:blipFill>
        <p:spPr bwMode="auto">
          <a:xfrm>
            <a:off x="9444414" y="2"/>
            <a:ext cx="2527608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71501" y="284163"/>
            <a:ext cx="7759700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249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40.png"/><Relationship Id="rId3" Type="http://schemas.openxmlformats.org/officeDocument/2006/relationships/tags" Target="../tags/tag1.xml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38.png"/><Relationship Id="rId5" Type="http://schemas.openxmlformats.org/officeDocument/2006/relationships/slideLayout" Target="../slideLayouts/slideLayout42.xml"/><Relationship Id="rId10" Type="http://schemas.openxmlformats.org/officeDocument/2006/relationships/image" Target="../media/image37.png"/><Relationship Id="rId4" Type="http://schemas.openxmlformats.org/officeDocument/2006/relationships/tags" Target="../tags/tag2.xml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4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101" y="1473958"/>
            <a:ext cx="8272979" cy="26352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81" y="395786"/>
            <a:ext cx="9935813" cy="130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33040" y="2222760"/>
            <a:ext cx="73346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300" normalizeH="0" baseline="0" noProof="0">
                <a:ln>
                  <a:noFill/>
                </a:ln>
                <a:solidFill>
                  <a:srgbClr val="5BB814">
                    <a:lumMod val="75000"/>
                  </a:srgbClr>
                </a:solidFill>
                <a:effectLst/>
                <a:uLnTx/>
                <a:uFillTx/>
                <a:latin typeface="#9Slide07 Crocante" panose="02000000000000000000" pitchFamily="2" charset="0"/>
                <a:ea typeface="方正静蕾简体" panose="02000000000000000000" pitchFamily="2" charset="-122"/>
                <a:cs typeface="+mn-cs"/>
              </a:rPr>
              <a:t>TRẮC NGHIỆM</a:t>
            </a:r>
            <a:endParaRPr kumimoji="0" lang="zh-CN" altLang="en-US" sz="6600" b="1" i="0" u="none" strike="noStrike" kern="1200" cap="none" spc="300" normalizeH="0" baseline="0" noProof="0" dirty="0">
              <a:ln>
                <a:noFill/>
              </a:ln>
              <a:solidFill>
                <a:srgbClr val="5BB814">
                  <a:lumMod val="75000"/>
                </a:srgbClr>
              </a:solidFill>
              <a:effectLst/>
              <a:uLnTx/>
              <a:uFillTx/>
              <a:latin typeface="#9Slide07 Crocante" panose="02000000000000000000" pitchFamily="2" charset="0"/>
              <a:ea typeface="方正静蕾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13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674152-68D1-4548-86D0-862241F6E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C1DB0-AC40-2905-BBE1-89F2B91EBFBB}"/>
              </a:ext>
            </a:extLst>
          </p:cNvPr>
          <p:cNvSpPr txBox="1"/>
          <p:nvPr/>
        </p:nvSpPr>
        <p:spPr>
          <a:xfrm>
            <a:off x="663626" y="112472"/>
            <a:ext cx="332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8/SGK/81.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36AEB0-6504-8049-2A9B-C95041A70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208463"/>
              </p:ext>
            </p:extLst>
          </p:nvPr>
        </p:nvGraphicFramePr>
        <p:xfrm>
          <a:off x="1219779" y="697247"/>
          <a:ext cx="7194216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666">
                  <a:extLst>
                    <a:ext uri="{9D8B030D-6E8A-4147-A177-3AD203B41FA5}">
                      <a16:colId xmlns:a16="http://schemas.microsoft.com/office/drawing/2014/main" val="3638946791"/>
                    </a:ext>
                  </a:extLst>
                </a:gridCol>
                <a:gridCol w="5751550">
                  <a:extLst>
                    <a:ext uri="{9D8B030D-6E8A-4147-A177-3AD203B41FA5}">
                      <a16:colId xmlns:a16="http://schemas.microsoft.com/office/drawing/2014/main" val="2848676434"/>
                    </a:ext>
                  </a:extLst>
                </a:gridCol>
              </a:tblGrid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GT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ABC cân tại A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 là trung điểm BC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 đối xứng với A qua BC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F là trung điểm của AB, AC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 là trung điểm OM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850936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KL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a)ABDC là hình thoi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b) 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AOB và 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MBO vuông và bằng nhau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c)AEMF là hình thoi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964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945A1B5-CC14-3710-70F1-D0A03D7F9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3995" y="246120"/>
            <a:ext cx="2776252" cy="25971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1AD518-6612-D126-279A-664B3302FB7C}"/>
              </a:ext>
            </a:extLst>
          </p:cNvPr>
          <p:cNvSpPr txBox="1"/>
          <p:nvPr/>
        </p:nvSpPr>
        <p:spPr>
          <a:xfrm>
            <a:off x="1126335" y="3261662"/>
            <a:ext cx="1022650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b) Ta có E là trung điểm của AB và OM nên hai đường chéo của tứ giác OAMB cắt nhau tại trung điểm của mỗi đường.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Do đó tứ giác OAMB là hình bình hành.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Suy ra OA // BM và OB // AM.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Ta có OB // AM và AM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BM nên OB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BM, do đó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MBO vuông tại B.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Ta có OA // BM và OB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BM nên OA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OB, do đó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AOB vuông tại O.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Xét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MBO vuông tại B và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AOB vuông tại O có: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OB = AM; BM = OA (OAMB là hbh)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Do đó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MBO = 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AOB (hai cạnh góc vuông).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E35069-F41B-A4E9-9B0D-20AEC922A0A8}"/>
              </a:ext>
            </a:extLst>
          </p:cNvPr>
          <p:cNvSpPr txBox="1"/>
          <p:nvPr/>
        </p:nvSpPr>
        <p:spPr>
          <a:xfrm>
            <a:off x="253885" y="3216719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</p:spTree>
    <p:extLst>
      <p:ext uri="{BB962C8B-B14F-4D97-AF65-F5344CB8AC3E}">
        <p14:creationId xmlns:p14="http://schemas.microsoft.com/office/powerpoint/2010/main" val="3541597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674152-68D1-4548-86D0-862241F6E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C1DB0-AC40-2905-BBE1-89F2B91EBFBB}"/>
              </a:ext>
            </a:extLst>
          </p:cNvPr>
          <p:cNvSpPr txBox="1"/>
          <p:nvPr/>
        </p:nvSpPr>
        <p:spPr>
          <a:xfrm>
            <a:off x="663626" y="112472"/>
            <a:ext cx="332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8/SGK/81.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36AEB0-6504-8049-2A9B-C95041A7097B}"/>
              </a:ext>
            </a:extLst>
          </p:cNvPr>
          <p:cNvGraphicFramePr>
            <a:graphicFrameLocks noGrp="1"/>
          </p:cNvGraphicFramePr>
          <p:nvPr/>
        </p:nvGraphicFramePr>
        <p:xfrm>
          <a:off x="1219779" y="697247"/>
          <a:ext cx="7194216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666">
                  <a:extLst>
                    <a:ext uri="{9D8B030D-6E8A-4147-A177-3AD203B41FA5}">
                      <a16:colId xmlns:a16="http://schemas.microsoft.com/office/drawing/2014/main" val="3638946791"/>
                    </a:ext>
                  </a:extLst>
                </a:gridCol>
                <a:gridCol w="5751550">
                  <a:extLst>
                    <a:ext uri="{9D8B030D-6E8A-4147-A177-3AD203B41FA5}">
                      <a16:colId xmlns:a16="http://schemas.microsoft.com/office/drawing/2014/main" val="2848676434"/>
                    </a:ext>
                  </a:extLst>
                </a:gridCol>
              </a:tblGrid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GT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ABC cân tại A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 là trung điểm BC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 đối xứng với A qua BC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F là trung điểm của AB, AC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 là trung điểm OM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850936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KL</a:t>
                      </a:r>
                      <a:endParaRPr lang="en-US" sz="20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a)ABDC là hình thoi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b) 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AOB và </a:t>
                      </a:r>
                      <a:r>
                        <a:rPr lang="pt-BR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MBO vuông và bằng nhau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c)AEMF là hình thoi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964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945A1B5-CC14-3710-70F1-D0A03D7F9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3995" y="246120"/>
            <a:ext cx="2776252" cy="25971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1AD518-6612-D126-279A-664B3302FB7C}"/>
              </a:ext>
            </a:extLst>
          </p:cNvPr>
          <p:cNvSpPr txBox="1"/>
          <p:nvPr/>
        </p:nvSpPr>
        <p:spPr>
          <a:xfrm>
            <a:off x="1126335" y="3261662"/>
            <a:ext cx="1022650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c) Ta có AB = MO (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MBO =  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AOB)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E là trung điểm của AB và MO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Suy ra: AE = EM (1)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Ta có: AB = AC (gt)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E, F là trung điểm của AB, AC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Suy ra AE = AF (2)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Xét 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AMC vuông tại M, MF là trung tuyến 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</a:t>
            </a:r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 MF = AF = FC (3)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Từ (1), (2) và (3) suy ra: AE = EM = AF = MF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pt-BR" sz="2400">
                <a:latin typeface="Cambria" panose="02040503050406030204" pitchFamily="18" charset="0"/>
                <a:ea typeface="Cambria" panose="02040503050406030204" pitchFamily="18" charset="0"/>
              </a:rPr>
              <a:t>Suy ra tứ giác AEMF là hình thoi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E35069-F41B-A4E9-9B0D-20AEC922A0A8}"/>
              </a:ext>
            </a:extLst>
          </p:cNvPr>
          <p:cNvSpPr txBox="1"/>
          <p:nvPr/>
        </p:nvSpPr>
        <p:spPr>
          <a:xfrm>
            <a:off x="253885" y="3216719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</p:spTree>
    <p:extLst>
      <p:ext uri="{BB962C8B-B14F-4D97-AF65-F5344CB8AC3E}">
        <p14:creationId xmlns:p14="http://schemas.microsoft.com/office/powerpoint/2010/main" val="40595927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606EBD-3292-2E1F-AB97-90E6C0AD5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Georgia" panose="02040502050405020303" pitchFamily="18" charset="0"/>
              </a:rPr>
              <a:t>PHIẾU HỌC TẬP SỐ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80983A-B5A1-8AEF-1DA5-685097F436F3}"/>
              </a:ext>
            </a:extLst>
          </p:cNvPr>
          <p:cNvSpPr txBox="1"/>
          <p:nvPr/>
        </p:nvSpPr>
        <p:spPr>
          <a:xfrm>
            <a:off x="838200" y="1046603"/>
            <a:ext cx="10515600" cy="2183038"/>
          </a:xfrm>
          <a:prstGeom prst="round2Same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Cho hình bình hành ABCD có AB = AC. M là trung điểm của BC. Trên tia đối của tia MA lấy ME = MA. Chứng minh: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a. Tứ giác ABEC là hình thoi.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b. D, E, C thẳng hàng.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30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	c</a:t>
            </a:r>
            <a:r>
              <a:rPr lang="pt-BR" sz="240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 là trung điểm của DE.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8CAE325-2207-6A0D-AAD1-632847AA4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271876"/>
              </p:ext>
            </p:extLst>
          </p:nvPr>
        </p:nvGraphicFramePr>
        <p:xfrm>
          <a:off x="474642" y="3870979"/>
          <a:ext cx="6344799" cy="2011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72332">
                  <a:extLst>
                    <a:ext uri="{9D8B030D-6E8A-4147-A177-3AD203B41FA5}">
                      <a16:colId xmlns:a16="http://schemas.microsoft.com/office/drawing/2014/main" val="1738891604"/>
                    </a:ext>
                  </a:extLst>
                </a:gridCol>
                <a:gridCol w="5072467">
                  <a:extLst>
                    <a:ext uri="{9D8B030D-6E8A-4147-A177-3AD203B41FA5}">
                      <a16:colId xmlns:a16="http://schemas.microsoft.com/office/drawing/2014/main" val="787841401"/>
                    </a:ext>
                  </a:extLst>
                </a:gridCol>
              </a:tblGrid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GT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ABCD là hình bình hành, AB = AC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 là trung điểm BC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ME = MA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2695219"/>
                  </a:ext>
                </a:extLst>
              </a:tr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KL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a) ABEC là hình thoi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b) D, E, C thẳng hàng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c) C là trung điểm DE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6622446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FF696C9-4E91-FABE-53BA-51B323D665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610" y="3628360"/>
            <a:ext cx="4897214" cy="21830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0111384"/>
      </p:ext>
    </p:extLst>
  </p:cSld>
  <p:clrMapOvr>
    <a:masterClrMapping/>
  </p:clrMapOvr>
  <p:transition spd="slow" advClick="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606EBD-3292-2E1F-AB97-90E6C0AD5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Georgia" panose="02040502050405020303" pitchFamily="18" charset="0"/>
              </a:rPr>
              <a:t>PHIẾU HỌC TẬP SỐ 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8CAE325-2207-6A0D-AAD1-632847AA4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192787"/>
              </p:ext>
            </p:extLst>
          </p:nvPr>
        </p:nvGraphicFramePr>
        <p:xfrm>
          <a:off x="672946" y="918459"/>
          <a:ext cx="6344799" cy="2011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72332">
                  <a:extLst>
                    <a:ext uri="{9D8B030D-6E8A-4147-A177-3AD203B41FA5}">
                      <a16:colId xmlns:a16="http://schemas.microsoft.com/office/drawing/2014/main" val="1738891604"/>
                    </a:ext>
                  </a:extLst>
                </a:gridCol>
                <a:gridCol w="5072467">
                  <a:extLst>
                    <a:ext uri="{9D8B030D-6E8A-4147-A177-3AD203B41FA5}">
                      <a16:colId xmlns:a16="http://schemas.microsoft.com/office/drawing/2014/main" val="787841401"/>
                    </a:ext>
                  </a:extLst>
                </a:gridCol>
              </a:tblGrid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GT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ABCD là hình bình hành, AB = AC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 là trung điểm BC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ME = MA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2695219"/>
                  </a:ext>
                </a:extLst>
              </a:tr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KL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a) ABEC là hình thoi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b) D, E, C thẳng hàng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c) C là trung điểm DE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6622446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FF696C9-4E91-FABE-53BA-51B323D665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81" y="918459"/>
            <a:ext cx="4897214" cy="21830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74CF44-EB79-D6DB-A405-5BC071A82CC7}"/>
              </a:ext>
            </a:extLst>
          </p:cNvPr>
          <p:cNvSpPr txBox="1"/>
          <p:nvPr/>
        </p:nvSpPr>
        <p:spPr>
          <a:xfrm>
            <a:off x="584391" y="3053465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FD221-C267-3A4B-A406-EE43D26C5B62}"/>
              </a:ext>
            </a:extLst>
          </p:cNvPr>
          <p:cNvSpPr txBox="1"/>
          <p:nvPr/>
        </p:nvSpPr>
        <p:spPr>
          <a:xfrm>
            <a:off x="958964" y="3429000"/>
            <a:ext cx="738906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a) Tứ giác ABEC có: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 là trung điểm của BC (gt)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 là trung điểm của AE (gt)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Nên ABEC là hình bình hành (1)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Xét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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ABC cân tại A (AB = AC), có AM là trung tuyến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"/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AM là đường cao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"/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AE 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BC (2)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Từ (1) và (2) Suy ra ABEC là hình thoi.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335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606EBD-3292-2E1F-AB97-90E6C0AD5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Georgia" panose="02040502050405020303" pitchFamily="18" charset="0"/>
              </a:rPr>
              <a:t>PHIẾU HỌC TẬP SỐ 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8CAE325-2207-6A0D-AAD1-632847AA459B}"/>
              </a:ext>
            </a:extLst>
          </p:cNvPr>
          <p:cNvGraphicFramePr>
            <a:graphicFrameLocks noGrp="1"/>
          </p:cNvGraphicFramePr>
          <p:nvPr/>
        </p:nvGraphicFramePr>
        <p:xfrm>
          <a:off x="672946" y="918459"/>
          <a:ext cx="6344799" cy="2011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72332">
                  <a:extLst>
                    <a:ext uri="{9D8B030D-6E8A-4147-A177-3AD203B41FA5}">
                      <a16:colId xmlns:a16="http://schemas.microsoft.com/office/drawing/2014/main" val="1738891604"/>
                    </a:ext>
                  </a:extLst>
                </a:gridCol>
                <a:gridCol w="5072467">
                  <a:extLst>
                    <a:ext uri="{9D8B030D-6E8A-4147-A177-3AD203B41FA5}">
                      <a16:colId xmlns:a16="http://schemas.microsoft.com/office/drawing/2014/main" val="787841401"/>
                    </a:ext>
                  </a:extLst>
                </a:gridCol>
              </a:tblGrid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GT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ABCD là hình bình hành, AB = AC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 là trung điểm BC</a:t>
                      </a: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>
                          <a:solidFill>
                            <a:schemeClr val="tx1"/>
                          </a:solidFill>
                          <a:effectLst/>
                        </a:rPr>
                        <a:t>ME = MA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2695219"/>
                  </a:ext>
                </a:extLst>
              </a:tr>
              <a:tr h="621919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KL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a) ABEC là hình thoi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b) D, E, C thẳng hàng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200" b="0">
                          <a:solidFill>
                            <a:schemeClr val="tx1"/>
                          </a:solidFill>
                          <a:effectLst/>
                        </a:rPr>
                        <a:t>c) C là trung điểm DE</a:t>
                      </a:r>
                      <a:endParaRPr lang="en-US" sz="22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6622446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FF696C9-4E91-FABE-53BA-51B323D665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981" y="918459"/>
            <a:ext cx="4897214" cy="21830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74CF44-EB79-D6DB-A405-5BC071A82CC7}"/>
              </a:ext>
            </a:extLst>
          </p:cNvPr>
          <p:cNvSpPr txBox="1"/>
          <p:nvPr/>
        </p:nvSpPr>
        <p:spPr>
          <a:xfrm>
            <a:off x="584391" y="3053465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3FD221-C267-3A4B-A406-EE43D26C5B62}"/>
              </a:ext>
            </a:extLst>
          </p:cNvPr>
          <p:cNvSpPr txBox="1"/>
          <p:nvPr/>
        </p:nvSpPr>
        <p:spPr>
          <a:xfrm>
            <a:off x="1014049" y="3441680"/>
            <a:ext cx="738906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b) AB // CE (ABEC là hình bình hành)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AB // CD (ABCD là hình bình hành)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"/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D, E, C thẳng hàng (Tiên đề Ơ-clit)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pt-BR" sz="24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c) AB = CE (ABEC là hình bình hành)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AB = CD (ABCD là hình bình hành)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Suy ra CD = CE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Mà C, D, E thẳng hàng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Suy ra C là trung điểm DE.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10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A_MakeIt Last.mp3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765422" y="-1676334"/>
            <a:ext cx="609459" cy="609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" y="1240"/>
            <a:ext cx="12181243" cy="6855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483" y="2990523"/>
            <a:ext cx="3977137" cy="39771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84" y="155098"/>
            <a:ext cx="1961136" cy="23671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208" y="3781943"/>
            <a:ext cx="2463542" cy="32361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2822">
            <a:off x="9305443" y="89904"/>
            <a:ext cx="2335340" cy="224298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510559" y="-50315"/>
            <a:ext cx="9170881" cy="4157791"/>
            <a:chOff x="1859832" y="-549870"/>
            <a:chExt cx="9173004" cy="4158752"/>
          </a:xfrm>
        </p:grpSpPr>
        <p:sp>
          <p:nvSpPr>
            <p:cNvPr id="30" name="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859832" y="2131212"/>
              <a:ext cx="9173004" cy="14776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1200" cap="none" spc="600" normalizeH="0" baseline="0" noProof="0">
                  <a:ln>
                    <a:noFill/>
                  </a:ln>
                  <a:solidFill>
                    <a:srgbClr val="FFBF53">
                      <a:lumMod val="75000"/>
                    </a:srgbClr>
                  </a:solidFill>
                  <a:effectLst/>
                  <a:uLnTx/>
                  <a:uFillTx/>
                  <a:latin typeface="#9Slide07 Crocante" panose="02000000000000000000" pitchFamily="2" charset="0"/>
                  <a:ea typeface="微软雅黑" panose="020B0503020204020204" pitchFamily="34" charset="-122"/>
                  <a:cs typeface="宋体" pitchFamily="2" charset="-122"/>
                </a:rPr>
                <a:t>CỦNG CỐ</a:t>
              </a:r>
              <a:endParaRPr kumimoji="0" lang="en-US" altLang="zh-CN" sz="9600" b="1" i="0" u="none" strike="noStrike" kern="1200" cap="none" spc="600" normalizeH="0" baseline="0" noProof="0" dirty="0">
                <a:ln>
                  <a:noFill/>
                </a:ln>
                <a:solidFill>
                  <a:srgbClr val="FFBF53">
                    <a:lumMod val="75000"/>
                  </a:srgbClr>
                </a:solidFill>
                <a:effectLst/>
                <a:uLnTx/>
                <a:uFillTx/>
                <a:latin typeface="#9Slide07 Crocante" panose="02000000000000000000" pitchFamily="2" charset="0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1736" y="-549870"/>
              <a:ext cx="1504759" cy="21496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6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4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 p14:presetBounceEnd="4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4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2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1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100">
                    <p:cTn id="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2 Minute Countdown Timer - With Music">
            <a:hlinkClick r:id="" action="ppaction://media"/>
            <a:extLst>
              <a:ext uri="{FF2B5EF4-FFF2-40B4-BE49-F238E27FC236}">
                <a16:creationId xmlns:a16="http://schemas.microsoft.com/office/drawing/2014/main" id="{295342B4-7932-CCDA-9FF7-458F4A860E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35503" y="4306538"/>
            <a:ext cx="1751755" cy="9853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36953A-468F-0F38-12EA-666DCF3C49F0}"/>
              </a:ext>
            </a:extLst>
          </p:cNvPr>
          <p:cNvSpPr/>
          <p:nvPr/>
        </p:nvSpPr>
        <p:spPr>
          <a:xfrm>
            <a:off x="-807903" y="893576"/>
            <a:ext cx="8332424" cy="35436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cap="none" spc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AI NHANH HƠN?</a:t>
            </a:r>
          </a:p>
        </p:txBody>
      </p:sp>
      <p:pic>
        <p:nvPicPr>
          <p:cNvPr id="3074" name="Picture 2" descr="Kids-in-classroom - Oxford University Press">
            <a:extLst>
              <a:ext uri="{FF2B5EF4-FFF2-40B4-BE49-F238E27FC236}">
                <a16:creationId xmlns:a16="http://schemas.microsoft.com/office/drawing/2014/main" id="{8EB449C0-4ECB-99B8-9E48-84091193F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1" y="1150421"/>
            <a:ext cx="4544917" cy="3029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10D5D3-3713-6B3E-538E-200FB6E99E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5710" y="434877"/>
            <a:ext cx="5450440" cy="6234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Arrow: Notched Right 11">
            <a:extLst>
              <a:ext uri="{FF2B5EF4-FFF2-40B4-BE49-F238E27FC236}">
                <a16:creationId xmlns:a16="http://schemas.microsoft.com/office/drawing/2014/main" id="{8F2D26E1-162D-276B-246A-F6FC1324A90F}"/>
              </a:ext>
            </a:extLst>
          </p:cNvPr>
          <p:cNvSpPr/>
          <p:nvPr/>
        </p:nvSpPr>
        <p:spPr>
          <a:xfrm>
            <a:off x="727114" y="5291901"/>
            <a:ext cx="5255046" cy="1163984"/>
          </a:xfrm>
          <a:prstGeom prst="notchedRightArrow">
            <a:avLst>
              <a:gd name="adj1" fmla="val 51893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Hoàn thành PHT2 </a:t>
            </a:r>
          </a:p>
        </p:txBody>
      </p:sp>
    </p:spTree>
    <p:extLst>
      <p:ext uri="{BB962C8B-B14F-4D97-AF65-F5344CB8AC3E}">
        <p14:creationId xmlns:p14="http://schemas.microsoft.com/office/powerpoint/2010/main" val="525021431"/>
      </p:ext>
    </p:extLst>
  </p:cSld>
  <p:clrMapOvr>
    <a:masterClrMapping/>
  </p:clrMapOvr>
  <p:transition spd="med">
    <p:pull/>
    <p:sndAc>
      <p:stSnd>
        <p:snd r:embed="rId4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1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204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C36953A-468F-0F38-12EA-666DCF3C49F0}"/>
              </a:ext>
            </a:extLst>
          </p:cNvPr>
          <p:cNvSpPr/>
          <p:nvPr/>
        </p:nvSpPr>
        <p:spPr>
          <a:xfrm>
            <a:off x="-807903" y="893576"/>
            <a:ext cx="8332424" cy="35436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cap="none" spc="0">
                <a:ln w="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AI NHANH HƠN?</a:t>
            </a:r>
          </a:p>
        </p:txBody>
      </p:sp>
      <p:pic>
        <p:nvPicPr>
          <p:cNvPr id="3074" name="Picture 2" descr="Kids-in-classroom - Oxford University Press">
            <a:extLst>
              <a:ext uri="{FF2B5EF4-FFF2-40B4-BE49-F238E27FC236}">
                <a16:creationId xmlns:a16="http://schemas.microsoft.com/office/drawing/2014/main" id="{8EB449C0-4ECB-99B8-9E48-84091193F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1" y="1150421"/>
            <a:ext cx="4544917" cy="30299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10D5D3-3713-6B3E-538E-200FB6E99E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710" y="434877"/>
            <a:ext cx="5450440" cy="6234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190DDA9-0236-5B6A-AFB2-6C3A6ABAC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39247"/>
              </p:ext>
            </p:extLst>
          </p:nvPr>
        </p:nvGraphicFramePr>
        <p:xfrm>
          <a:off x="1248845" y="4566272"/>
          <a:ext cx="4388294" cy="1504022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877482">
                  <a:extLst>
                    <a:ext uri="{9D8B030D-6E8A-4147-A177-3AD203B41FA5}">
                      <a16:colId xmlns:a16="http://schemas.microsoft.com/office/drawing/2014/main" val="1545879624"/>
                    </a:ext>
                  </a:extLst>
                </a:gridCol>
                <a:gridCol w="877482">
                  <a:extLst>
                    <a:ext uri="{9D8B030D-6E8A-4147-A177-3AD203B41FA5}">
                      <a16:colId xmlns:a16="http://schemas.microsoft.com/office/drawing/2014/main" val="683302453"/>
                    </a:ext>
                  </a:extLst>
                </a:gridCol>
                <a:gridCol w="877482">
                  <a:extLst>
                    <a:ext uri="{9D8B030D-6E8A-4147-A177-3AD203B41FA5}">
                      <a16:colId xmlns:a16="http://schemas.microsoft.com/office/drawing/2014/main" val="1792975591"/>
                    </a:ext>
                  </a:extLst>
                </a:gridCol>
                <a:gridCol w="877924">
                  <a:extLst>
                    <a:ext uri="{9D8B030D-6E8A-4147-A177-3AD203B41FA5}">
                      <a16:colId xmlns:a16="http://schemas.microsoft.com/office/drawing/2014/main" val="801413193"/>
                    </a:ext>
                  </a:extLst>
                </a:gridCol>
                <a:gridCol w="877924">
                  <a:extLst>
                    <a:ext uri="{9D8B030D-6E8A-4147-A177-3AD203B41FA5}">
                      <a16:colId xmlns:a16="http://schemas.microsoft.com/office/drawing/2014/main" val="159147705"/>
                    </a:ext>
                  </a:extLst>
                </a:gridCol>
              </a:tblGrid>
              <a:tr h="752011"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>
                          <a:effectLst/>
                        </a:rPr>
                        <a:t>ĐÁP ÁN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3592912"/>
                  </a:ext>
                </a:extLst>
              </a:tr>
              <a:tr h="7520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b="1">
                          <a:effectLst/>
                        </a:rPr>
                        <a:t>1C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b="1">
                          <a:effectLst/>
                        </a:rPr>
                        <a:t>2B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b="1">
                          <a:effectLst/>
                        </a:rPr>
                        <a:t>3B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b="1">
                          <a:effectLst/>
                        </a:rPr>
                        <a:t>4D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nl-NL" sz="2400" b="1">
                          <a:effectLst/>
                        </a:rPr>
                        <a:t>5B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6642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009759"/>
      </p:ext>
    </p:extLst>
  </p:cSld>
  <p:clrMapOvr>
    <a:masterClrMapping/>
  </p:clrMapOvr>
  <p:transition spd="med">
    <p:pull/>
    <p:sndAc>
      <p:stSnd>
        <p:snd r:embed="rId2" name="whoosh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D00996A-EBEC-464B-9DDB-7DA4B6F615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748563-5244-4082-8853-70C20B6B6D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416" y="-556313"/>
            <a:ext cx="10932545" cy="66936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4615821-7517-459A-A22B-4C844093B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71" y="372927"/>
            <a:ext cx="1996261" cy="121920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9A02FB-0030-41B5-82BC-D7ABC9C85A8A}"/>
              </a:ext>
            </a:extLst>
          </p:cNvPr>
          <p:cNvSpPr txBox="1"/>
          <p:nvPr/>
        </p:nvSpPr>
        <p:spPr>
          <a:xfrm>
            <a:off x="1680871" y="1561405"/>
            <a:ext cx="6916616" cy="851297"/>
          </a:xfrm>
          <a:prstGeom prst="round2Diag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eorgia" panose="02040502050405020303" pitchFamily="18" charset="0"/>
              </a:rPr>
              <a:t>HƯỚNG DẪN VỀ NHÀ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32DD67-34D8-4544-BE42-49EEF38FD3E3}"/>
              </a:ext>
            </a:extLst>
          </p:cNvPr>
          <p:cNvSpPr txBox="1"/>
          <p:nvPr/>
        </p:nvSpPr>
        <p:spPr>
          <a:xfrm>
            <a:off x="1680871" y="2467325"/>
            <a:ext cx="70885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>
                <a:latin typeface="Cambria" panose="02040503050406030204" pitchFamily="18" charset="0"/>
                <a:ea typeface="Cambria" panose="02040503050406030204" pitchFamily="18" charset="0"/>
              </a:rPr>
              <a:t>Học thuộc định nghĩa, tính chất và dấu hiệu nhận biết hình bình hành, hình thoi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>
                <a:latin typeface="Cambria" panose="02040503050406030204" pitchFamily="18" charset="0"/>
                <a:ea typeface="Cambria" panose="02040503050406030204" pitchFamily="18" charset="0"/>
              </a:rPr>
              <a:t>Làm bài tập trong Sách bài tập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>
                <a:latin typeface="Cambria" panose="02040503050406030204" pitchFamily="18" charset="0"/>
                <a:ea typeface="Cambria" panose="02040503050406030204" pitchFamily="18" charset="0"/>
              </a:rPr>
              <a:t>Chuẩn bị bài “Hình chữ nhật – Hình vuông”</a:t>
            </a:r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EF3EBA06-05BA-CD3F-9375-41503033F2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388" y="1811493"/>
            <a:ext cx="2611623" cy="55134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A7B7F04D-BF71-403F-AD19-2FE8136F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795133"/>
          </a:xfrm>
        </p:spPr>
        <p:txBody>
          <a:bodyPr>
            <a:noAutofit/>
          </a:bodyPr>
          <a:lstStyle/>
          <a:p>
            <a:r>
              <a:rPr lang="en-US" sz="4800"/>
              <a:t>Câu 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D4DCFE-6D60-4934-AA65-1482041E900F}"/>
              </a:ext>
            </a:extLst>
          </p:cNvPr>
          <p:cNvSpPr txBox="1"/>
          <p:nvPr/>
        </p:nvSpPr>
        <p:spPr>
          <a:xfrm>
            <a:off x="4795520" y="1290022"/>
            <a:ext cx="666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800">
                <a:latin typeface="Cambria" panose="02040503050406030204" pitchFamily="18" charset="0"/>
                <a:ea typeface="Cambria" panose="02040503050406030204" pitchFamily="18" charset="0"/>
              </a:rPr>
              <a:t>Hình nào dưới đây là hình bình hành?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Rectangle: Diagonal Corners Rounded 41">
            <a:extLst>
              <a:ext uri="{FF2B5EF4-FFF2-40B4-BE49-F238E27FC236}">
                <a16:creationId xmlns:a16="http://schemas.microsoft.com/office/drawing/2014/main" id="{FC40063D-FF01-4A73-ABE1-8C2F02192493}"/>
              </a:ext>
            </a:extLst>
          </p:cNvPr>
          <p:cNvSpPr/>
          <p:nvPr/>
        </p:nvSpPr>
        <p:spPr>
          <a:xfrm>
            <a:off x="5232400" y="2586618"/>
            <a:ext cx="1564640" cy="74676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>
                <a:solidFill>
                  <a:prstClr val="black">
                    <a:lumMod val="95000"/>
                    <a:lumOff val="5000"/>
                  </a:prstClr>
                </a:solidFill>
                <a:latin typeface="Georgia" panose="02040502050405020303" pitchFamily="18" charset="0"/>
                <a:ea typeface="微软雅黑"/>
              </a:rPr>
              <a:t>H1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Georgia" panose="02040502050405020303" pitchFamily="18" charset="0"/>
              <a:ea typeface="微软雅黑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0A60824-5EF1-4A15-A354-BE4D830613DF}"/>
              </a:ext>
            </a:extLst>
          </p:cNvPr>
          <p:cNvSpPr/>
          <p:nvPr/>
        </p:nvSpPr>
        <p:spPr>
          <a:xfrm>
            <a:off x="4917440" y="2302549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A</a:t>
            </a:r>
          </a:p>
        </p:txBody>
      </p:sp>
      <p:sp>
        <p:nvSpPr>
          <p:cNvPr id="45" name="Rectangle: Diagonal Corners Rounded 44">
            <a:extLst>
              <a:ext uri="{FF2B5EF4-FFF2-40B4-BE49-F238E27FC236}">
                <a16:creationId xmlns:a16="http://schemas.microsoft.com/office/drawing/2014/main" id="{9B8BF178-4BB2-4A99-A1BB-8015D407D8A5}"/>
              </a:ext>
            </a:extLst>
          </p:cNvPr>
          <p:cNvSpPr/>
          <p:nvPr/>
        </p:nvSpPr>
        <p:spPr>
          <a:xfrm>
            <a:off x="8605520" y="2637418"/>
            <a:ext cx="1564640" cy="74676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noProof="0">
                <a:solidFill>
                  <a:prstClr val="black">
                    <a:lumMod val="95000"/>
                    <a:lumOff val="5000"/>
                  </a:prstClr>
                </a:solidFill>
                <a:latin typeface="Georgia" panose="02040502050405020303" pitchFamily="18" charset="0"/>
                <a:ea typeface="微软雅黑"/>
              </a:rPr>
              <a:t>H2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Georgia" panose="02040502050405020303" pitchFamily="18" charset="0"/>
              <a:ea typeface="微软雅黑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354C267-0A8F-4DC9-9121-19F86DED1E9D}"/>
              </a:ext>
            </a:extLst>
          </p:cNvPr>
          <p:cNvSpPr/>
          <p:nvPr/>
        </p:nvSpPr>
        <p:spPr>
          <a:xfrm>
            <a:off x="8290560" y="2353349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B</a:t>
            </a:r>
          </a:p>
        </p:txBody>
      </p:sp>
      <p:sp>
        <p:nvSpPr>
          <p:cNvPr id="47" name="Rectangle: Diagonal Corners Rounded 46">
            <a:extLst>
              <a:ext uri="{FF2B5EF4-FFF2-40B4-BE49-F238E27FC236}">
                <a16:creationId xmlns:a16="http://schemas.microsoft.com/office/drawing/2014/main" id="{E4CE88FC-90A1-4541-922E-B8343AA3A2E5}"/>
              </a:ext>
            </a:extLst>
          </p:cNvPr>
          <p:cNvSpPr/>
          <p:nvPr/>
        </p:nvSpPr>
        <p:spPr>
          <a:xfrm>
            <a:off x="5232400" y="3937745"/>
            <a:ext cx="1564640" cy="74676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Georgia" panose="02040502050405020303" pitchFamily="18" charset="0"/>
                <a:ea typeface="微软雅黑"/>
                <a:cs typeface="+mn-cs"/>
              </a:rPr>
              <a:t>H3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B830CBD-A124-4103-A025-86CE67670A2A}"/>
              </a:ext>
            </a:extLst>
          </p:cNvPr>
          <p:cNvSpPr/>
          <p:nvPr/>
        </p:nvSpPr>
        <p:spPr>
          <a:xfrm>
            <a:off x="4917440" y="3653676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C</a:t>
            </a:r>
          </a:p>
        </p:txBody>
      </p:sp>
      <p:sp>
        <p:nvSpPr>
          <p:cNvPr id="49" name="Rectangle: Diagonal Corners Rounded 48">
            <a:extLst>
              <a:ext uri="{FF2B5EF4-FFF2-40B4-BE49-F238E27FC236}">
                <a16:creationId xmlns:a16="http://schemas.microsoft.com/office/drawing/2014/main" id="{EB7C8EBD-B7C1-4C3E-A40C-9704ED228D37}"/>
              </a:ext>
            </a:extLst>
          </p:cNvPr>
          <p:cNvSpPr/>
          <p:nvPr/>
        </p:nvSpPr>
        <p:spPr>
          <a:xfrm>
            <a:off x="8605520" y="3952316"/>
            <a:ext cx="1564640" cy="74676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Georgia" panose="02040502050405020303" pitchFamily="18" charset="0"/>
                <a:ea typeface="微软雅黑"/>
                <a:cs typeface="+mn-cs"/>
              </a:rPr>
              <a:t>H4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0E8298D-E113-42F8-97EA-717E6A10A30A}"/>
              </a:ext>
            </a:extLst>
          </p:cNvPr>
          <p:cNvSpPr/>
          <p:nvPr/>
        </p:nvSpPr>
        <p:spPr>
          <a:xfrm>
            <a:off x="8290560" y="3668247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D</a:t>
            </a:r>
          </a:p>
        </p:txBody>
      </p:sp>
      <p:pic>
        <p:nvPicPr>
          <p:cNvPr id="44" name="Đồng hồ đếm ngược 10s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1A5BEDA7-1BCA-4D68-8657-8FCCE99E7A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93760" y="5400040"/>
            <a:ext cx="1981200" cy="1114425"/>
          </a:xfrm>
          <a:prstGeom prst="rect">
            <a:avLst/>
          </a:prstGeom>
        </p:spPr>
      </p:pic>
      <p:pic>
        <p:nvPicPr>
          <p:cNvPr id="3" name="Picture 2" descr="Bài tập trắc nghiệm Hình chữ nhật. Hình thoi. Hình bình hành. Hình thang cân (có đáp án) | Kết nối tri thức Toán lớp 6">
            <a:extLst>
              <a:ext uri="{FF2B5EF4-FFF2-40B4-BE49-F238E27FC236}">
                <a16:creationId xmlns:a16="http://schemas.microsoft.com/office/drawing/2014/main" id="{28BCF807-5254-5F91-847D-5F36711E90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06" y="1710496"/>
            <a:ext cx="4508282" cy="3437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952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3049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1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4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7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3" fill="hold" display="0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A7B7F04D-BF71-403F-AD19-2FE8136F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795133"/>
          </a:xfrm>
        </p:spPr>
        <p:txBody>
          <a:bodyPr>
            <a:noAutofit/>
          </a:bodyPr>
          <a:lstStyle/>
          <a:p>
            <a:r>
              <a:rPr lang="en-US" sz="4800"/>
              <a:t>Câu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D4DCFE-6D60-4934-AA65-1482041E900F}"/>
              </a:ext>
            </a:extLst>
          </p:cNvPr>
          <p:cNvSpPr txBox="1"/>
          <p:nvPr/>
        </p:nvSpPr>
        <p:spPr>
          <a:xfrm>
            <a:off x="2489812" y="912899"/>
            <a:ext cx="7879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0"/>
              </a:spcAft>
            </a:pPr>
            <a:r>
              <a:rPr lang="vi-VN" sz="28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Phát biểu nào dưới đây là đúng về hình thoi?</a:t>
            </a:r>
            <a:endParaRPr lang="en-US" sz="28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Rectangle: Diagonal Corners Rounded 41">
            <a:extLst>
              <a:ext uri="{FF2B5EF4-FFF2-40B4-BE49-F238E27FC236}">
                <a16:creationId xmlns:a16="http://schemas.microsoft.com/office/drawing/2014/main" id="{FC40063D-FF01-4A73-ABE1-8C2F02192493}"/>
              </a:ext>
            </a:extLst>
          </p:cNvPr>
          <p:cNvSpPr/>
          <p:nvPr/>
        </p:nvSpPr>
        <p:spPr>
          <a:xfrm>
            <a:off x="1729035" y="2049689"/>
            <a:ext cx="8869115" cy="65393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chemeClr val="tx1"/>
                </a:solidFill>
              </a:rPr>
              <a:t>Hình thoi có bốn góc bằng nhau.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0A60824-5EF1-4A15-A354-BE4D830613DF}"/>
              </a:ext>
            </a:extLst>
          </p:cNvPr>
          <p:cNvSpPr/>
          <p:nvPr/>
        </p:nvSpPr>
        <p:spPr>
          <a:xfrm>
            <a:off x="1414076" y="1765620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A</a:t>
            </a:r>
          </a:p>
        </p:txBody>
      </p:sp>
      <p:sp>
        <p:nvSpPr>
          <p:cNvPr id="45" name="Rectangle: Diagonal Corners Rounded 44">
            <a:extLst>
              <a:ext uri="{FF2B5EF4-FFF2-40B4-BE49-F238E27FC236}">
                <a16:creationId xmlns:a16="http://schemas.microsoft.com/office/drawing/2014/main" id="{9B8BF178-4BB2-4A99-A1BB-8015D407D8A5}"/>
              </a:ext>
            </a:extLst>
          </p:cNvPr>
          <p:cNvSpPr/>
          <p:nvPr/>
        </p:nvSpPr>
        <p:spPr>
          <a:xfrm>
            <a:off x="1729033" y="3086942"/>
            <a:ext cx="8869115" cy="625511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400">
                <a:solidFill>
                  <a:schemeClr val="tx1"/>
                </a:solidFill>
              </a:rPr>
              <a:t>Hình thoi có hai đường chéo bằng nhau.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354C267-0A8F-4DC9-9121-19F86DED1E9D}"/>
              </a:ext>
            </a:extLst>
          </p:cNvPr>
          <p:cNvSpPr/>
          <p:nvPr/>
        </p:nvSpPr>
        <p:spPr>
          <a:xfrm>
            <a:off x="1414075" y="2802873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B</a:t>
            </a:r>
          </a:p>
        </p:txBody>
      </p:sp>
      <p:sp>
        <p:nvSpPr>
          <p:cNvPr id="47" name="Rectangle: Diagonal Corners Rounded 46">
            <a:extLst>
              <a:ext uri="{FF2B5EF4-FFF2-40B4-BE49-F238E27FC236}">
                <a16:creationId xmlns:a16="http://schemas.microsoft.com/office/drawing/2014/main" id="{E4CE88FC-90A1-4541-922E-B8343AA3A2E5}"/>
              </a:ext>
            </a:extLst>
          </p:cNvPr>
          <p:cNvSpPr/>
          <p:nvPr/>
        </p:nvSpPr>
        <p:spPr>
          <a:xfrm>
            <a:off x="1729034" y="5353904"/>
            <a:ext cx="9048892" cy="60313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400">
                <a:solidFill>
                  <a:schemeClr val="tx1"/>
                </a:solidFill>
              </a:rPr>
              <a:t>Hình thoi có hai đường chéo vuông góc.</a:t>
            </a:r>
            <a:endParaRPr lang="en-US" sz="320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B830CBD-A124-4103-A025-86CE67670A2A}"/>
              </a:ext>
            </a:extLst>
          </p:cNvPr>
          <p:cNvSpPr/>
          <p:nvPr/>
        </p:nvSpPr>
        <p:spPr>
          <a:xfrm>
            <a:off x="1414075" y="5156939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D</a:t>
            </a:r>
          </a:p>
        </p:txBody>
      </p:sp>
      <p:sp>
        <p:nvSpPr>
          <p:cNvPr id="49" name="Rectangle: Diagonal Corners Rounded 48">
            <a:extLst>
              <a:ext uri="{FF2B5EF4-FFF2-40B4-BE49-F238E27FC236}">
                <a16:creationId xmlns:a16="http://schemas.microsoft.com/office/drawing/2014/main" id="{EB7C8EBD-B7C1-4C3E-A40C-9704ED228D37}"/>
              </a:ext>
            </a:extLst>
          </p:cNvPr>
          <p:cNvSpPr/>
          <p:nvPr/>
        </p:nvSpPr>
        <p:spPr>
          <a:xfrm>
            <a:off x="1729035" y="4154376"/>
            <a:ext cx="9048890" cy="709071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400">
                <a:solidFill>
                  <a:schemeClr val="tx1"/>
                </a:solidFill>
              </a:rPr>
              <a:t>Hình thoi có hai góc kề một cạnh bằng nhau.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0E8298D-E113-42F8-97EA-717E6A10A30A}"/>
              </a:ext>
            </a:extLst>
          </p:cNvPr>
          <p:cNvSpPr/>
          <p:nvPr/>
        </p:nvSpPr>
        <p:spPr>
          <a:xfrm>
            <a:off x="1414075" y="3971983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C</a:t>
            </a:r>
          </a:p>
        </p:txBody>
      </p:sp>
      <p:pic>
        <p:nvPicPr>
          <p:cNvPr id="44" name="Đồng hồ đếm ngược 10s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1A5BEDA7-1BCA-4D68-8657-8FCCE99E7A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64595" y="242151"/>
            <a:ext cx="19812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30444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049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1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4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A7B7F04D-BF71-403F-AD19-2FE8136F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795133"/>
          </a:xfrm>
        </p:spPr>
        <p:txBody>
          <a:bodyPr>
            <a:noAutofit/>
          </a:bodyPr>
          <a:lstStyle/>
          <a:p>
            <a:r>
              <a:rPr lang="en-US" sz="4800"/>
              <a:t>Câu 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D4DCFE-6D60-4934-AA65-1482041E900F}"/>
              </a:ext>
            </a:extLst>
          </p:cNvPr>
          <p:cNvSpPr txBox="1"/>
          <p:nvPr/>
        </p:nvSpPr>
        <p:spPr>
          <a:xfrm>
            <a:off x="712913" y="722610"/>
            <a:ext cx="666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/>
              <a:t>Chọn đáp án đúng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微软雅黑"/>
              <a:cs typeface="+mn-cs"/>
            </a:endParaRPr>
          </a:p>
        </p:txBody>
      </p:sp>
      <p:sp>
        <p:nvSpPr>
          <p:cNvPr id="42" name="Rectangle: Diagonal Corners Rounded 41">
            <a:extLst>
              <a:ext uri="{FF2B5EF4-FFF2-40B4-BE49-F238E27FC236}">
                <a16:creationId xmlns:a16="http://schemas.microsoft.com/office/drawing/2014/main" id="{FC40063D-FF01-4A73-ABE1-8C2F02192493}"/>
              </a:ext>
            </a:extLst>
          </p:cNvPr>
          <p:cNvSpPr/>
          <p:nvPr/>
        </p:nvSpPr>
        <p:spPr>
          <a:xfrm>
            <a:off x="1027874" y="1801812"/>
            <a:ext cx="10006502" cy="65393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>
                <a:solidFill>
                  <a:schemeClr val="tx1"/>
                </a:solidFill>
              </a:rPr>
              <a:t>Hình bình hành có các cặp cạnh đối song song và bằng nhau.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0A60824-5EF1-4A15-A354-BE4D830613DF}"/>
              </a:ext>
            </a:extLst>
          </p:cNvPr>
          <p:cNvSpPr/>
          <p:nvPr/>
        </p:nvSpPr>
        <p:spPr>
          <a:xfrm>
            <a:off x="712914" y="1517743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A</a:t>
            </a:r>
          </a:p>
        </p:txBody>
      </p:sp>
      <p:sp>
        <p:nvSpPr>
          <p:cNvPr id="45" name="Rectangle: Diagonal Corners Rounded 44">
            <a:extLst>
              <a:ext uri="{FF2B5EF4-FFF2-40B4-BE49-F238E27FC236}">
                <a16:creationId xmlns:a16="http://schemas.microsoft.com/office/drawing/2014/main" id="{9B8BF178-4BB2-4A99-A1BB-8015D407D8A5}"/>
              </a:ext>
            </a:extLst>
          </p:cNvPr>
          <p:cNvSpPr/>
          <p:nvPr/>
        </p:nvSpPr>
        <p:spPr>
          <a:xfrm>
            <a:off x="1027872" y="2839065"/>
            <a:ext cx="10006502" cy="625511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600">
                <a:solidFill>
                  <a:schemeClr val="tx1"/>
                </a:solidFill>
              </a:rPr>
              <a:t>Hình bình hành có bốn cạnh bằng nhau.</a:t>
            </a:r>
            <a:endParaRPr kumimoji="0" lang="en-US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354C267-0A8F-4DC9-9121-19F86DED1E9D}"/>
              </a:ext>
            </a:extLst>
          </p:cNvPr>
          <p:cNvSpPr/>
          <p:nvPr/>
        </p:nvSpPr>
        <p:spPr>
          <a:xfrm>
            <a:off x="712913" y="2554996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B</a:t>
            </a:r>
          </a:p>
        </p:txBody>
      </p:sp>
      <p:sp>
        <p:nvSpPr>
          <p:cNvPr id="47" name="Rectangle: Diagonal Corners Rounded 46">
            <a:extLst>
              <a:ext uri="{FF2B5EF4-FFF2-40B4-BE49-F238E27FC236}">
                <a16:creationId xmlns:a16="http://schemas.microsoft.com/office/drawing/2014/main" id="{E4CE88FC-90A1-4541-922E-B8343AA3A2E5}"/>
              </a:ext>
            </a:extLst>
          </p:cNvPr>
          <p:cNvSpPr/>
          <p:nvPr/>
        </p:nvSpPr>
        <p:spPr>
          <a:xfrm>
            <a:off x="1027873" y="3774274"/>
            <a:ext cx="10209336" cy="60313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600">
                <a:solidFill>
                  <a:schemeClr val="tx1"/>
                </a:solidFill>
              </a:rPr>
              <a:t>Hình bình hành và hình thoi đều có bốn góc bằng nhau.</a:t>
            </a:r>
            <a:endParaRPr kumimoji="0" lang="en-US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B830CBD-A124-4103-A025-86CE67670A2A}"/>
              </a:ext>
            </a:extLst>
          </p:cNvPr>
          <p:cNvSpPr/>
          <p:nvPr/>
        </p:nvSpPr>
        <p:spPr>
          <a:xfrm>
            <a:off x="712913" y="3577309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C</a:t>
            </a:r>
          </a:p>
        </p:txBody>
      </p:sp>
      <p:sp>
        <p:nvSpPr>
          <p:cNvPr id="49" name="Rectangle: Diagonal Corners Rounded 48">
            <a:extLst>
              <a:ext uri="{FF2B5EF4-FFF2-40B4-BE49-F238E27FC236}">
                <a16:creationId xmlns:a16="http://schemas.microsoft.com/office/drawing/2014/main" id="{EB7C8EBD-B7C1-4C3E-A40C-9704ED228D37}"/>
              </a:ext>
            </a:extLst>
          </p:cNvPr>
          <p:cNvSpPr/>
          <p:nvPr/>
        </p:nvSpPr>
        <p:spPr>
          <a:xfrm>
            <a:off x="1027873" y="4675707"/>
            <a:ext cx="10209332" cy="709071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>
                <a:solidFill>
                  <a:schemeClr val="tx1"/>
                </a:solidFill>
              </a:rPr>
              <a:t>Hình bình hành có hai đường chéo bằng nhau.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0E8298D-E113-42F8-97EA-717E6A10A30A}"/>
              </a:ext>
            </a:extLst>
          </p:cNvPr>
          <p:cNvSpPr/>
          <p:nvPr/>
        </p:nvSpPr>
        <p:spPr>
          <a:xfrm>
            <a:off x="712913" y="4493314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D</a:t>
            </a:r>
          </a:p>
        </p:txBody>
      </p:sp>
      <p:pic>
        <p:nvPicPr>
          <p:cNvPr id="44" name="Đồng hồ đếm ngược 10s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1A5BEDA7-1BCA-4D68-8657-8FCCE99E7A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96041" y="273746"/>
            <a:ext cx="19812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2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3049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2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8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2" grpId="1" animBg="1"/>
      <p:bldP spid="43" grpId="0" animBg="1"/>
      <p:bldP spid="45" grpId="0" animBg="1"/>
      <p:bldP spid="45" grpId="1" animBg="1"/>
      <p:bldP spid="46" grpId="0" animBg="1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A7B7F04D-BF71-403F-AD19-2FE8136F6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795133"/>
          </a:xfrm>
        </p:spPr>
        <p:txBody>
          <a:bodyPr>
            <a:noAutofit/>
          </a:bodyPr>
          <a:lstStyle/>
          <a:p>
            <a:r>
              <a:rPr lang="en-US" sz="4800"/>
              <a:t>Câu 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D4DCFE-6D60-4934-AA65-1482041E900F}"/>
              </a:ext>
            </a:extLst>
          </p:cNvPr>
          <p:cNvSpPr txBox="1"/>
          <p:nvPr/>
        </p:nvSpPr>
        <p:spPr>
          <a:xfrm>
            <a:off x="568959" y="1126561"/>
            <a:ext cx="8332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/>
              <a:t>Tứ giác bên là hình thoi theo dấu hiệu nào?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微软雅黑"/>
              <a:cs typeface="+mn-cs"/>
            </a:endParaRPr>
          </a:p>
        </p:txBody>
      </p:sp>
      <p:sp>
        <p:nvSpPr>
          <p:cNvPr id="42" name="Rectangle: Diagonal Corners Rounded 41">
            <a:extLst>
              <a:ext uri="{FF2B5EF4-FFF2-40B4-BE49-F238E27FC236}">
                <a16:creationId xmlns:a16="http://schemas.microsoft.com/office/drawing/2014/main" id="{FC40063D-FF01-4A73-ABE1-8C2F02192493}"/>
              </a:ext>
            </a:extLst>
          </p:cNvPr>
          <p:cNvSpPr/>
          <p:nvPr/>
        </p:nvSpPr>
        <p:spPr>
          <a:xfrm>
            <a:off x="883919" y="2026753"/>
            <a:ext cx="5687303" cy="775656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>
                <a:solidFill>
                  <a:schemeClr val="tx1"/>
                </a:solidFill>
              </a:rPr>
              <a:t>Tứ giác có hai đường chéo vuông góc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0A60824-5EF1-4A15-A354-BE4D830613DF}"/>
              </a:ext>
            </a:extLst>
          </p:cNvPr>
          <p:cNvSpPr/>
          <p:nvPr/>
        </p:nvSpPr>
        <p:spPr>
          <a:xfrm>
            <a:off x="568960" y="1864404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A</a:t>
            </a:r>
          </a:p>
        </p:txBody>
      </p:sp>
      <p:sp>
        <p:nvSpPr>
          <p:cNvPr id="45" name="Rectangle: Diagonal Corners Rounded 44">
            <a:extLst>
              <a:ext uri="{FF2B5EF4-FFF2-40B4-BE49-F238E27FC236}">
                <a16:creationId xmlns:a16="http://schemas.microsoft.com/office/drawing/2014/main" id="{9B8BF178-4BB2-4A99-A1BB-8015D407D8A5}"/>
              </a:ext>
            </a:extLst>
          </p:cNvPr>
          <p:cNvSpPr/>
          <p:nvPr/>
        </p:nvSpPr>
        <p:spPr>
          <a:xfrm>
            <a:off x="883918" y="3077040"/>
            <a:ext cx="5687303" cy="74194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>
                <a:solidFill>
                  <a:schemeClr val="tx1"/>
                </a:solidFill>
              </a:rPr>
              <a:t>Tứ giác có 4 cạnh bằng nhau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354C267-0A8F-4DC9-9121-19F86DED1E9D}"/>
              </a:ext>
            </a:extLst>
          </p:cNvPr>
          <p:cNvSpPr/>
          <p:nvPr/>
        </p:nvSpPr>
        <p:spPr>
          <a:xfrm>
            <a:off x="568959" y="2901657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B</a:t>
            </a:r>
          </a:p>
        </p:txBody>
      </p:sp>
      <p:sp>
        <p:nvSpPr>
          <p:cNvPr id="47" name="Rectangle: Diagonal Corners Rounded 46">
            <a:extLst>
              <a:ext uri="{FF2B5EF4-FFF2-40B4-BE49-F238E27FC236}">
                <a16:creationId xmlns:a16="http://schemas.microsoft.com/office/drawing/2014/main" id="{E4CE88FC-90A1-4541-922E-B8343AA3A2E5}"/>
              </a:ext>
            </a:extLst>
          </p:cNvPr>
          <p:cNvSpPr/>
          <p:nvPr/>
        </p:nvSpPr>
        <p:spPr>
          <a:xfrm>
            <a:off x="883918" y="4088130"/>
            <a:ext cx="5802585" cy="896654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>
                <a:solidFill>
                  <a:schemeClr val="tx1"/>
                </a:solidFill>
              </a:rPr>
              <a:t>Hình bình hành có hai đường chéo bằng nhau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B830CBD-A124-4103-A025-86CE67670A2A}"/>
              </a:ext>
            </a:extLst>
          </p:cNvPr>
          <p:cNvSpPr/>
          <p:nvPr/>
        </p:nvSpPr>
        <p:spPr>
          <a:xfrm>
            <a:off x="568959" y="4011138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C</a:t>
            </a:r>
          </a:p>
        </p:txBody>
      </p:sp>
      <p:sp>
        <p:nvSpPr>
          <p:cNvPr id="49" name="Rectangle: Diagonal Corners Rounded 48">
            <a:extLst>
              <a:ext uri="{FF2B5EF4-FFF2-40B4-BE49-F238E27FC236}">
                <a16:creationId xmlns:a16="http://schemas.microsoft.com/office/drawing/2014/main" id="{EB7C8EBD-B7C1-4C3E-A40C-9704ED228D37}"/>
              </a:ext>
            </a:extLst>
          </p:cNvPr>
          <p:cNvSpPr/>
          <p:nvPr/>
        </p:nvSpPr>
        <p:spPr>
          <a:xfrm>
            <a:off x="838200" y="5175794"/>
            <a:ext cx="5802583" cy="841053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>
                <a:solidFill>
                  <a:schemeClr val="tx1"/>
                </a:solidFill>
              </a:rPr>
              <a:t>Tứ giác có hai đường chéo giao nhau tại trung điểm mỗi đường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微软雅黑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0E8298D-E113-42F8-97EA-717E6A10A30A}"/>
              </a:ext>
            </a:extLst>
          </p:cNvPr>
          <p:cNvSpPr/>
          <p:nvPr/>
        </p:nvSpPr>
        <p:spPr>
          <a:xfrm>
            <a:off x="523240" y="5125383"/>
            <a:ext cx="617707" cy="617707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7 SVNBango" panose="02000000000000000000" pitchFamily="2" charset="0"/>
                <a:ea typeface="微软雅黑"/>
                <a:cs typeface="+mn-cs"/>
              </a:rPr>
              <a:t>D</a:t>
            </a:r>
          </a:p>
        </p:txBody>
      </p:sp>
      <p:pic>
        <p:nvPicPr>
          <p:cNvPr id="44" name="Đồng hồ đếm ngược 10s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1A5BEDA7-1BCA-4D68-8657-8FCCE99E7A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72600" y="569348"/>
            <a:ext cx="1981200" cy="11144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03E850B-F9AF-5269-2486-C394B89913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319" y="2259696"/>
            <a:ext cx="4766985" cy="236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2724648"/>
      </p:ext>
    </p:extLst>
  </p:cSld>
  <p:clrMapOvr>
    <a:masterClrMapping/>
  </p:clrMapOvr>
  <p:transition spd="slow" advClick="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049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7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0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3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9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44"/>
                </p:tgtEl>
              </p:cMediaNode>
            </p:vide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0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2" grpId="1" animBg="1"/>
      <p:bldP spid="43" grpId="0" animBg="1"/>
      <p:bldP spid="43" grpId="1" animBg="1"/>
      <p:bldP spid="45" grpId="0" animBg="1"/>
      <p:bldP spid="45" grpId="1" animBg="1"/>
      <p:bldP spid="46" grpId="0" animBg="1"/>
      <p:bldP spid="47" grpId="0" animBg="1"/>
      <p:bldP spid="47" grpId="1" animBg="1"/>
      <p:bldP spid="48" grpId="0" animBg="1"/>
      <p:bldP spid="49" grpId="0" animBg="1"/>
      <p:bldP spid="49" grpId="1" animBg="1"/>
      <p:bldP spid="50" grpId="0" animBg="1"/>
      <p:bldP spid="5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EB1BBD1-5A04-42C7-B7AB-2E9E9A3A2C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F52833C-1D66-4A11-9DFF-00AFB7148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40832" cy="27750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84E45F8-EDA5-43FB-8525-148AF428F1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160" y="2048192"/>
            <a:ext cx="1390224" cy="22620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AE6986A-66C4-461B-8573-53BD2C1323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6150"/>
            <a:ext cx="12192000" cy="33718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FF2F90E-9DEB-4BB0-B79C-E7B33D6535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370" y="4724732"/>
            <a:ext cx="2981054" cy="2238213"/>
          </a:xfrm>
          <a:prstGeom prst="rect">
            <a:avLst/>
          </a:prstGeom>
        </p:spPr>
      </p:pic>
      <p:pic>
        <p:nvPicPr>
          <p:cNvPr id="32" name="图片 22">
            <a:extLst>
              <a:ext uri="{FF2B5EF4-FFF2-40B4-BE49-F238E27FC236}">
                <a16:creationId xmlns:a16="http://schemas.microsoft.com/office/drawing/2014/main" id="{BD22E12C-5594-4BB2-8E4F-4F8264BC2C3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225" y="2670960"/>
            <a:ext cx="1794422" cy="41075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51053" y="2596375"/>
            <a:ext cx="6461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>
                <a:solidFill>
                  <a:srgbClr val="FF0000"/>
                </a:solidFill>
                <a:latin typeface="Georgia" panose="02040502050405020303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00847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>
        <p14:conveyor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674152-68D1-4548-86D0-862241F6E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C1DB0-AC40-2905-BBE1-89F2B91EBFBB}"/>
              </a:ext>
            </a:extLst>
          </p:cNvPr>
          <p:cNvSpPr txBox="1"/>
          <p:nvPr/>
        </p:nvSpPr>
        <p:spPr>
          <a:xfrm>
            <a:off x="663626" y="112472"/>
            <a:ext cx="332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5/SGK/80.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6AAC93-DE69-C388-78F1-6445FBD06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7232" y="613178"/>
            <a:ext cx="4328851" cy="2216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704626-E8C3-4A25-3AAA-1ABED36E44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95" y="858962"/>
            <a:ext cx="6461313" cy="19360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BBD222-B85C-DBDF-0542-093C3956393F}"/>
                  </a:ext>
                </a:extLst>
              </p:cNvPr>
              <p:cNvSpPr txBox="1"/>
              <p:nvPr/>
            </p:nvSpPr>
            <p:spPr>
              <a:xfrm>
                <a:off x="663626" y="3333222"/>
                <a:ext cx="9548871" cy="3222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a) Do ABCD là hình bình hành nên AB = CD và AB // CD.</a:t>
                </a:r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Vì I là trung điểm của AB nên AI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</m:t>
                    </m:r>
                  </m:oMath>
                </a14:m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Vì K là trung điểm của CD nên CK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𝐶𝐷</m:t>
                    </m:r>
                  </m:oMath>
                </a14:m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Tứ giác AICK có AI // CK (do AB // CD) và AI = CK nên là hình bình hành </a:t>
                </a:r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Suy ra AK // CI hay AE // IF.</a:t>
                </a:r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27305" marR="27305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600"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Tứ giác AEFI có AE // IF nên là hình thang.</a:t>
                </a:r>
                <a:endParaRPr lang="en-US" sz="2600"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BBD222-B85C-DBDF-0542-093C39563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26" y="3333222"/>
                <a:ext cx="9548871" cy="3222805"/>
              </a:xfrm>
              <a:prstGeom prst="rect">
                <a:avLst/>
              </a:prstGeom>
              <a:blipFill>
                <a:blip r:embed="rId8"/>
                <a:stretch>
                  <a:fillRect l="-894" t="-1705" r="-894" b="-3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6966945-25A6-9F72-3B7C-DB7877F429BE}"/>
              </a:ext>
            </a:extLst>
          </p:cNvPr>
          <p:cNvSpPr txBox="1"/>
          <p:nvPr/>
        </p:nvSpPr>
        <p:spPr>
          <a:xfrm>
            <a:off x="547950" y="2871557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DD890C92-0936-0545-373E-379507160A77}"/>
              </a:ext>
            </a:extLst>
          </p:cNvPr>
          <p:cNvSpPr/>
          <p:nvPr/>
        </p:nvSpPr>
        <p:spPr>
          <a:xfrm>
            <a:off x="6532712" y="3687941"/>
            <a:ext cx="286439" cy="903383"/>
          </a:xfrm>
          <a:prstGeom prst="rightBrace">
            <a:avLst>
              <a:gd name="adj1" fmla="val 33791"/>
              <a:gd name="adj2" fmla="val 50000"/>
            </a:avLst>
          </a:prstGeom>
          <a:ln w="127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80DFE-FEA8-B661-A457-20E974954688}"/>
              </a:ext>
            </a:extLst>
          </p:cNvPr>
          <p:cNvSpPr txBox="1"/>
          <p:nvPr/>
        </p:nvSpPr>
        <p:spPr>
          <a:xfrm>
            <a:off x="6819151" y="3954966"/>
            <a:ext cx="208247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6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 </a:t>
            </a:r>
            <a:r>
              <a:rPr lang="en-US" sz="26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AI = CK.</a:t>
            </a:r>
            <a:endParaRPr lang="en-US" sz="26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885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674152-68D1-4548-86D0-862241F6E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C1DB0-AC40-2905-BBE1-89F2B91EBFBB}"/>
              </a:ext>
            </a:extLst>
          </p:cNvPr>
          <p:cNvSpPr txBox="1"/>
          <p:nvPr/>
        </p:nvSpPr>
        <p:spPr>
          <a:xfrm>
            <a:off x="663626" y="112472"/>
            <a:ext cx="332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5/SGK/80.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6AAC93-DE69-C388-78F1-6445FBD06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7232" y="613178"/>
            <a:ext cx="4328851" cy="2216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704626-E8C3-4A25-3AAA-1ABED36E44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895" y="858962"/>
            <a:ext cx="6461313" cy="19360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BBD222-B85C-DBDF-0542-093C3956393F}"/>
                  </a:ext>
                </a:extLst>
              </p:cNvPr>
              <p:cNvSpPr txBox="1"/>
              <p:nvPr/>
            </p:nvSpPr>
            <p:spPr>
              <a:xfrm>
                <a:off x="663626" y="3159443"/>
                <a:ext cx="9548871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latin typeface="Cambria" panose="02040503050406030204" pitchFamily="18" charset="0"/>
                    <a:ea typeface="Cambria" panose="02040503050406030204" pitchFamily="18" charset="0"/>
                  </a:rPr>
                  <a:t>b) Gọi O là giao điểm của hai đường chéo hình bình hành ABCD.</a:t>
                </a: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Do đó O là trung điểm của AC và BD.</a:t>
                </a:r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</a:t>
                </a:r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ABC có</a:t>
                </a:r>
                <a:r>
                  <a:rPr lang="en-US" sz="240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BO, CI là hai đường trung tuyến cắt nhau tại F </a:t>
                </a:r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nên F là trọng tâm của </a:t>
                </a:r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</a:t>
                </a:r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ABC.</a:t>
                </a:r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Suy ra: </a:t>
                </a:r>
                <a14:m>
                  <m:oMath xmlns:m="http://schemas.openxmlformats.org/officeDocument/2006/math">
                    <m:r>
                      <a:rPr lang="pt-BR" sz="2400" i="1"/>
                      <m:t>𝐵𝐹</m:t>
                    </m:r>
                    <m:r>
                      <a:rPr lang="pt-BR" sz="2400" i="1"/>
                      <m:t>=</m:t>
                    </m:r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pt-BR" sz="2400" i="1"/>
                          <m:t>2</m:t>
                        </m:r>
                      </m:num>
                      <m:den>
                        <m:r>
                          <a:rPr lang="pt-BR" sz="2400" i="1"/>
                          <m:t>3</m:t>
                        </m:r>
                      </m:den>
                    </m:f>
                    <m:r>
                      <a:rPr lang="pt-BR" sz="2400" i="1"/>
                      <m:t>𝐵𝑂</m:t>
                    </m:r>
                    <m:r>
                      <a:rPr lang="pt-BR" sz="2400" i="1"/>
                      <m:t> </m:t>
                    </m:r>
                  </m:oMath>
                </a14:m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pt-BR" sz="2400" i="1"/>
                      <m:t>𝑂𝐹</m:t>
                    </m:r>
                    <m:r>
                      <a:rPr lang="pt-BR" sz="2400" i="1"/>
                      <m:t>=</m:t>
                    </m:r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pt-BR" sz="2400" i="1"/>
                          <m:t>1</m:t>
                        </m:r>
                      </m:num>
                      <m:den>
                        <m:r>
                          <a:rPr lang="pt-BR" sz="2400" i="1"/>
                          <m:t>3</m:t>
                        </m:r>
                      </m:den>
                    </m:f>
                    <m:r>
                      <a:rPr lang="pt-BR" sz="2400" i="1"/>
                      <m:t>𝐵𝑂</m:t>
                    </m:r>
                  </m:oMath>
                </a14:m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Chứng minh tương tự ta có: </a:t>
                </a:r>
                <a14:m>
                  <m:oMath xmlns:m="http://schemas.openxmlformats.org/officeDocument/2006/math">
                    <m:r>
                      <a:rPr lang="pt-BR" sz="2400" i="1"/>
                      <m:t>𝐷𝐸</m:t>
                    </m:r>
                    <m:r>
                      <a:rPr lang="pt-BR" sz="2400" i="1"/>
                      <m:t>=</m:t>
                    </m:r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pt-BR" sz="2400" i="1"/>
                          <m:t>2</m:t>
                        </m:r>
                      </m:num>
                      <m:den>
                        <m:r>
                          <a:rPr lang="pt-BR" sz="2400" i="1"/>
                          <m:t>3</m:t>
                        </m:r>
                      </m:den>
                    </m:f>
                    <m:r>
                      <a:rPr lang="pt-BR" sz="2400" i="1"/>
                      <m:t>𝐷𝑂</m:t>
                    </m:r>
                    <m:r>
                      <a:rPr lang="pt-BR" sz="2400" i="1"/>
                      <m:t> </m:t>
                    </m:r>
                  </m:oMath>
                </a14:m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và </a:t>
                </a:r>
                <a14:m>
                  <m:oMath xmlns:m="http://schemas.openxmlformats.org/officeDocument/2006/math">
                    <m:r>
                      <a:rPr lang="pt-BR" sz="2400" i="1"/>
                      <m:t>𝑂𝐸</m:t>
                    </m:r>
                    <m:r>
                      <a:rPr lang="pt-BR" sz="2400" i="1"/>
                      <m:t>=</m:t>
                    </m:r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pt-BR" sz="2400" i="1"/>
                          <m:t>1</m:t>
                        </m:r>
                      </m:num>
                      <m:den>
                        <m:r>
                          <a:rPr lang="pt-BR" sz="2400" i="1"/>
                          <m:t>3</m:t>
                        </m:r>
                      </m:den>
                    </m:f>
                    <m:r>
                      <a:rPr lang="pt-BR" sz="2400" i="1"/>
                      <m:t>𝐷𝑂</m:t>
                    </m:r>
                  </m:oMath>
                </a14:m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Mặt khác OB = OD (O là trung điểm BD)</a:t>
                </a:r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r>
                  <a:rPr lang="pt-BR" sz="2400">
                    <a:latin typeface="Cambria" panose="02040503050406030204" pitchFamily="18" charset="0"/>
                    <a:ea typeface="Cambria" panose="02040503050406030204" pitchFamily="18" charset="0"/>
                  </a:rPr>
                  <a:t>Suy ra DE = BF = EF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pt-BR" sz="2400" i="1"/>
                          <m:t>2</m:t>
                        </m:r>
                      </m:num>
                      <m:den>
                        <m:r>
                          <a:rPr lang="pt-BR" sz="2400" i="1"/>
                          <m:t>3</m:t>
                        </m:r>
                      </m:den>
                    </m:f>
                    <m:r>
                      <a:rPr lang="pt-BR" sz="2400" i="1"/>
                      <m:t>𝐷𝑂</m:t>
                    </m:r>
                  </m:oMath>
                </a14:m>
                <a:endParaRPr lang="en-US" sz="240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BBD222-B85C-DBDF-0542-093C39563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26" y="3159443"/>
                <a:ext cx="9548871" cy="3539430"/>
              </a:xfrm>
              <a:prstGeom prst="rect">
                <a:avLst/>
              </a:prstGeom>
              <a:blipFill>
                <a:blip r:embed="rId8"/>
                <a:stretch>
                  <a:fillRect l="-1022" t="-1377" b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6966945-25A6-9F72-3B7C-DB7877F429BE}"/>
              </a:ext>
            </a:extLst>
          </p:cNvPr>
          <p:cNvSpPr txBox="1"/>
          <p:nvPr/>
        </p:nvSpPr>
        <p:spPr>
          <a:xfrm>
            <a:off x="525917" y="2822942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</p:spTree>
    <p:extLst>
      <p:ext uri="{BB962C8B-B14F-4D97-AF65-F5344CB8AC3E}">
        <p14:creationId xmlns:p14="http://schemas.microsoft.com/office/powerpoint/2010/main" val="3434254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F674152-68D1-4548-86D0-862241F6E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0C1DB0-AC40-2905-BBE1-89F2B91EBFBB}"/>
              </a:ext>
            </a:extLst>
          </p:cNvPr>
          <p:cNvSpPr txBox="1"/>
          <p:nvPr/>
        </p:nvSpPr>
        <p:spPr>
          <a:xfrm>
            <a:off x="663626" y="112472"/>
            <a:ext cx="3329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8/SGK/81.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636AEB0-6504-8049-2A9B-C95041A70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55906"/>
              </p:ext>
            </p:extLst>
          </p:nvPr>
        </p:nvGraphicFramePr>
        <p:xfrm>
          <a:off x="297254" y="911429"/>
          <a:ext cx="7194216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666">
                  <a:extLst>
                    <a:ext uri="{9D8B030D-6E8A-4147-A177-3AD203B41FA5}">
                      <a16:colId xmlns:a16="http://schemas.microsoft.com/office/drawing/2014/main" val="3638946791"/>
                    </a:ext>
                  </a:extLst>
                </a:gridCol>
                <a:gridCol w="5751550">
                  <a:extLst>
                    <a:ext uri="{9D8B030D-6E8A-4147-A177-3AD203B41FA5}">
                      <a16:colId xmlns:a16="http://schemas.microsoft.com/office/drawing/2014/main" val="2848676434"/>
                    </a:ext>
                  </a:extLst>
                </a:gridCol>
              </a:tblGrid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GT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ABC cân tại A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 là trung điểm BC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 đối xứng với A qua BC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E, F là trung điểm của AB, AC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 là trung điểm OM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850936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 marL="0" marR="2730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KL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a)ABDC là hình thoi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b) </a:t>
                      </a: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AOB và </a:t>
                      </a:r>
                      <a:r>
                        <a:rPr lang="pt-BR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MBO vuông và bằng nhau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2730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c)AEMF là hình thoi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964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945A1B5-CC14-3710-70F1-D0A03D7F9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621" y="404859"/>
            <a:ext cx="3922361" cy="36693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1AD518-6612-D126-279A-664B3302FB7C}"/>
              </a:ext>
            </a:extLst>
          </p:cNvPr>
          <p:cNvSpPr txBox="1"/>
          <p:nvPr/>
        </p:nvSpPr>
        <p:spPr>
          <a:xfrm>
            <a:off x="663626" y="4304996"/>
            <a:ext cx="102265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a) Ta có D đối xứng với A qua BC nên M là trung điểm của AD và AD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BC.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Tứ giác ABDC có hai đường chéo AD và BD cắt nhau tại trung điểm của mỗi đường nên là hình bình hành.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7305" marR="27305" algn="just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Lại có hai đường chéo AD 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mbria Math" panose="02040503050406030204" pitchFamily="18" charset="0"/>
              </a:rPr>
              <a:t>⊥</a:t>
            </a:r>
            <a:r>
              <a:rPr lang="en-US" sz="240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BC nên hình bình hành ABDC là hình thoi.</a:t>
            </a:r>
            <a:endParaRPr lang="en-US" sz="240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E35069-F41B-A4E9-9B0D-20AEC922A0A8}"/>
              </a:ext>
            </a:extLst>
          </p:cNvPr>
          <p:cNvSpPr txBox="1"/>
          <p:nvPr/>
        </p:nvSpPr>
        <p:spPr>
          <a:xfrm>
            <a:off x="547951" y="3843331"/>
            <a:ext cx="1170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</a:p>
        </p:txBody>
      </p:sp>
    </p:spTree>
    <p:extLst>
      <p:ext uri="{BB962C8B-B14F-4D97-AF65-F5344CB8AC3E}">
        <p14:creationId xmlns:p14="http://schemas.microsoft.com/office/powerpoint/2010/main" val="200305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576">
      <a:dk1>
        <a:sysClr val="windowText" lastClr="000000"/>
      </a:dk1>
      <a:lt1>
        <a:sysClr val="window" lastClr="FFFFFF"/>
      </a:lt1>
      <a:dk2>
        <a:srgbClr val="FE8278"/>
      </a:dk2>
      <a:lt2>
        <a:srgbClr val="E7E6E6"/>
      </a:lt2>
      <a:accent1>
        <a:srgbClr val="5BB814"/>
      </a:accent1>
      <a:accent2>
        <a:srgbClr val="FEB508"/>
      </a:accent2>
      <a:accent3>
        <a:srgbClr val="FE8278"/>
      </a:accent3>
      <a:accent4>
        <a:srgbClr val="5BB814"/>
      </a:accent4>
      <a:accent5>
        <a:srgbClr val="FEB508"/>
      </a:accent5>
      <a:accent6>
        <a:srgbClr val="FE827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hao khoi 10">
  <a:themeElements>
    <a:clrScheme name="Default Design 2">
      <a:dk1>
        <a:srgbClr val="000000"/>
      </a:dk1>
      <a:lt1>
        <a:srgbClr val="FFFFFF"/>
      </a:lt1>
      <a:dk2>
        <a:srgbClr val="990033"/>
      </a:dk2>
      <a:lt2>
        <a:srgbClr val="808080"/>
      </a:lt2>
      <a:accent1>
        <a:srgbClr val="E466B7"/>
      </a:accent1>
      <a:accent2>
        <a:srgbClr val="699EF3"/>
      </a:accent2>
      <a:accent3>
        <a:srgbClr val="FFFFFF"/>
      </a:accent3>
      <a:accent4>
        <a:srgbClr val="000000"/>
      </a:accent4>
      <a:accent5>
        <a:srgbClr val="EFB8D8"/>
      </a:accent5>
      <a:accent6>
        <a:srgbClr val="5E8FDC"/>
      </a:accent6>
      <a:hlink>
        <a:srgbClr val="FEB93C"/>
      </a:hlink>
      <a:folHlink>
        <a:srgbClr val="6ED8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3160AD"/>
        </a:dk2>
        <a:lt2>
          <a:srgbClr val="808080"/>
        </a:lt2>
        <a:accent1>
          <a:srgbClr val="FF9900"/>
        </a:accent1>
        <a:accent2>
          <a:srgbClr val="8CD32D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7EBF28"/>
        </a:accent6>
        <a:hlink>
          <a:srgbClr val="F45E5E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990033"/>
        </a:dk2>
        <a:lt2>
          <a:srgbClr val="808080"/>
        </a:lt2>
        <a:accent1>
          <a:srgbClr val="E466B7"/>
        </a:accent1>
        <a:accent2>
          <a:srgbClr val="699EF3"/>
        </a:accent2>
        <a:accent3>
          <a:srgbClr val="FFFFFF"/>
        </a:accent3>
        <a:accent4>
          <a:srgbClr val="000000"/>
        </a:accent4>
        <a:accent5>
          <a:srgbClr val="EFB8D8"/>
        </a:accent5>
        <a:accent6>
          <a:srgbClr val="5E8FDC"/>
        </a:accent6>
        <a:hlink>
          <a:srgbClr val="FEB93C"/>
        </a:hlink>
        <a:folHlink>
          <a:srgbClr val="6ED8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134920"/>
        </a:dk2>
        <a:lt2>
          <a:srgbClr val="808080"/>
        </a:lt2>
        <a:accent1>
          <a:srgbClr val="3FA2E5"/>
        </a:accent1>
        <a:accent2>
          <a:srgbClr val="BB75D1"/>
        </a:accent2>
        <a:accent3>
          <a:srgbClr val="FFFFFF"/>
        </a:accent3>
        <a:accent4>
          <a:srgbClr val="000000"/>
        </a:accent4>
        <a:accent5>
          <a:srgbClr val="AFCEF0"/>
        </a:accent5>
        <a:accent6>
          <a:srgbClr val="A969BD"/>
        </a:accent6>
        <a:hlink>
          <a:srgbClr val="77D379"/>
        </a:hlink>
        <a:folHlink>
          <a:srgbClr val="EF9F4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679B5CCD5AE4B95E2E45889BA477C" ma:contentTypeVersion="14" ma:contentTypeDescription="Create a new document." ma:contentTypeScope="" ma:versionID="41d21ebec57e85772e5bf191bb6a00d6">
  <xsd:schema xmlns:xsd="http://www.w3.org/2001/XMLSchema" xmlns:xs="http://www.w3.org/2001/XMLSchema" xmlns:p="http://schemas.microsoft.com/office/2006/metadata/properties" xmlns:ns3="e10c4463-4c0c-41b0-af1f-7ec673e5941b" xmlns:ns4="e1e36f8f-1a3b-48b2-85a8-510286ce5530" targetNamespace="http://schemas.microsoft.com/office/2006/metadata/properties" ma:root="true" ma:fieldsID="9f3a63376272ac5798c2f969fd736ed4" ns3:_="" ns4:_="">
    <xsd:import namespace="e10c4463-4c0c-41b0-af1f-7ec673e5941b"/>
    <xsd:import namespace="e1e36f8f-1a3b-48b2-85a8-510286ce553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0c4463-4c0c-41b0-af1f-7ec673e594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36f8f-1a3b-48b2-85a8-510286ce553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36D35B-C470-4BE9-8DE8-E2B56799B875}">
  <ds:schemaRefs>
    <ds:schemaRef ds:uri="e1e36f8f-1a3b-48b2-85a8-510286ce5530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e10c4463-4c0c-41b0-af1f-7ec673e5941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1C68CE8-D1C7-4854-B94B-E497CAD202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807298-AA16-48C2-AB6C-D680481AF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0c4463-4c0c-41b0-af1f-7ec673e5941b"/>
    <ds:schemaRef ds:uri="e1e36f8f-1a3b-48b2-85a8-510286ce55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1389</Words>
  <Application>Microsoft Office PowerPoint</Application>
  <PresentationFormat>Widescreen</PresentationFormat>
  <Paragraphs>200</Paragraphs>
  <Slides>18</Slides>
  <Notes>16</Notes>
  <HiddenSlides>0</HiddenSlides>
  <MMClips>6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18</vt:i4>
      </vt:variant>
    </vt:vector>
  </HeadingPairs>
  <TitlesOfParts>
    <vt:vector size="39" baseType="lpstr">
      <vt:lpstr>Georgia</vt:lpstr>
      <vt:lpstr>#9Slide07 SVNBango</vt:lpstr>
      <vt:lpstr>ITC Avant Garde Std Bk</vt:lpstr>
      <vt:lpstr>Times New Roman</vt:lpstr>
      <vt:lpstr>Microsoft YaHei</vt:lpstr>
      <vt:lpstr>Calibri</vt:lpstr>
      <vt:lpstr>Cambria</vt:lpstr>
      <vt:lpstr>#9Slide07 Crocante</vt:lpstr>
      <vt:lpstr>Arial</vt:lpstr>
      <vt:lpstr>Arial Black</vt:lpstr>
      <vt:lpstr>DengXian</vt:lpstr>
      <vt:lpstr>Cambria Math</vt:lpstr>
      <vt:lpstr>DengXian Light</vt:lpstr>
      <vt:lpstr>Wingdings</vt:lpstr>
      <vt:lpstr>Arial Unicode MS</vt:lpstr>
      <vt:lpstr>Office 主题​​</vt:lpstr>
      <vt:lpstr>1_Office 主题</vt:lpstr>
      <vt:lpstr>Office 主题</vt:lpstr>
      <vt:lpstr>1_Office 主题​​</vt:lpstr>
      <vt:lpstr>1_Office Theme</vt:lpstr>
      <vt:lpstr>Chao khoi 10</vt:lpstr>
      <vt:lpstr>PowerPoint Presentation</vt:lpstr>
      <vt:lpstr>Câu 1</vt:lpstr>
      <vt:lpstr>Câu 2</vt:lpstr>
      <vt:lpstr>Câu 3</vt:lpstr>
      <vt:lpstr>Câu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PHIẾU HỌC TẬP SỐ 1</vt:lpstr>
      <vt:lpstr>PHIẾU HỌC TẬP SỐ 1</vt:lpstr>
      <vt:lpstr>PHIẾU HỌC TẬP SỐ 1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Dung</dc:creator>
  <cp:lastModifiedBy>Nguyen Dung</cp:lastModifiedBy>
  <cp:revision>21</cp:revision>
  <dcterms:created xsi:type="dcterms:W3CDTF">2021-11-12T02:28:26Z</dcterms:created>
  <dcterms:modified xsi:type="dcterms:W3CDTF">2023-07-11T15:45:00Z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0x010100EB8679B5CCD5AE4B95E2E45889BA477C</vt:lpwstr>
  </property>
</Properties>
</file>