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  <p:sldId id="256" r:id="rId3"/>
    <p:sldId id="257" r:id="rId4"/>
    <p:sldId id="259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8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1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297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62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9270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23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11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8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7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7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1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5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7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1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8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0FF6-FCB0-4C84-ACC4-9F005C4B32DE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1A1568-FAFF-42D0-BCAE-F980CD5F5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8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624109"/>
            <a:ext cx="11006666" cy="188202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Chuyên</a:t>
            </a:r>
            <a:r>
              <a:rPr lang="en-US" b="1" dirty="0" smtClean="0"/>
              <a:t> </a:t>
            </a:r>
            <a:r>
              <a:rPr lang="en-US" b="1" dirty="0" err="1" smtClean="0"/>
              <a:t>đề</a:t>
            </a:r>
            <a:r>
              <a:rPr lang="en-US" b="1" dirty="0" smtClean="0"/>
              <a:t> 2, </a:t>
            </a:r>
            <a:r>
              <a:rPr lang="en-US" b="1" dirty="0" err="1" smtClean="0"/>
              <a:t>bài</a:t>
            </a:r>
            <a:r>
              <a:rPr lang="en-US" b="1" dirty="0"/>
              <a:t> </a:t>
            </a:r>
            <a:r>
              <a:rPr lang="en-US" b="1" dirty="0" smtClean="0"/>
              <a:t>9</a:t>
            </a:r>
            <a:br>
              <a:rPr lang="en-US" b="1" dirty="0" smtClean="0"/>
            </a:br>
            <a:r>
              <a:rPr lang="en-US" sz="2000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TÌM HIỂU VỀ MỘT SỐ THÀNH TỰU ỨNG DỤNG ENZYME</a:t>
            </a:r>
            <a:br>
              <a:rPr lang="en-US" b="1" dirty="0" smtClean="0"/>
            </a:br>
            <a:r>
              <a:rPr lang="en-US" b="1" dirty="0" smtClean="0"/>
              <a:t>(2 </a:t>
            </a:r>
            <a:r>
              <a:rPr lang="en-US" b="1" dirty="0" err="1" smtClean="0"/>
              <a:t>tiết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546" y="2658533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39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134" y="399531"/>
            <a:ext cx="11937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9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 HIỂU VỀ MỘT SỐ THÀNH TỰU ỨNG DỤNG ENZYME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5649" y="3446703"/>
            <a:ext cx="10422468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enzyme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enzyme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enzyme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dược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enzyme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enzyme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tiễn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312887" y="1648946"/>
            <a:ext cx="38074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Hoạt động 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Khởi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động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2428120"/>
            <a:ext cx="10088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cho biết các lĩnh vực được ứng dụng công nghệ emzym vào sản xuất?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7064" y="1269992"/>
            <a:ext cx="10498665" cy="5091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7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Symbol" panose="05050102010706020507" pitchFamily="18" charset="2"/>
              <a:buChar char="-"/>
              <a:tabLst>
                <a:tab pos="180340" algn="l"/>
              </a:tabLs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enzyme,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enzyme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lĩnh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ưu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tiễn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enzyme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nghị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enzyme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2591" y="484201"/>
            <a:ext cx="62648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7314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6286" y="303014"/>
            <a:ext cx="97208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Hoạt động 2: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Lập kế hoạch thực hiện dự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án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3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tuần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….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322482"/>
              </p:ext>
            </p:extLst>
          </p:nvPr>
        </p:nvGraphicFramePr>
        <p:xfrm>
          <a:off x="1813560" y="1036319"/>
          <a:ext cx="10241281" cy="5706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7733">
                  <a:extLst>
                    <a:ext uri="{9D8B030D-6E8A-4147-A177-3AD203B41FA5}">
                      <a16:colId xmlns:a16="http://schemas.microsoft.com/office/drawing/2014/main" val="3998226680"/>
                    </a:ext>
                  </a:extLst>
                </a:gridCol>
                <a:gridCol w="5877073">
                  <a:extLst>
                    <a:ext uri="{9D8B030D-6E8A-4147-A177-3AD203B41FA5}">
                      <a16:colId xmlns:a16="http://schemas.microsoft.com/office/drawing/2014/main" val="2494750799"/>
                    </a:ext>
                  </a:extLst>
                </a:gridCol>
                <a:gridCol w="2656475">
                  <a:extLst>
                    <a:ext uri="{9D8B030D-6E8A-4147-A177-3AD203B41FA5}">
                      <a16:colId xmlns:a16="http://schemas.microsoft.com/office/drawing/2014/main" val="808675234"/>
                    </a:ext>
                  </a:extLst>
                </a:gridCol>
              </a:tblGrid>
              <a:tr h="233026">
                <a:tc>
                  <a:txBody>
                    <a:bodyPr/>
                    <a:lstStyle/>
                    <a:p>
                      <a:pPr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THỜI GIAN</a:t>
                      </a:r>
                      <a:endParaRPr lang="en-US" sz="160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NỘI DUNG THỰC HIỆN</a:t>
                      </a:r>
                      <a:endParaRPr lang="en-US" sz="160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GHI CHÚ</a:t>
                      </a:r>
                      <a:endParaRPr lang="en-US" sz="160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 anchor="ctr"/>
                </a:tc>
                <a:extLst>
                  <a:ext uri="{0D108BD9-81ED-4DB2-BD59-A6C34878D82A}">
                    <a16:rowId xmlns:a16="http://schemas.microsoft.com/office/drawing/2014/main" val="35170948"/>
                  </a:ext>
                </a:extLst>
              </a:tr>
              <a:tr h="1237875"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entury Gothic (Body)"/>
                        </a:rPr>
                        <a:t>Tuần</a:t>
                      </a:r>
                      <a:r>
                        <a:rPr lang="en-US" sz="1600" dirty="0">
                          <a:effectLst/>
                          <a:latin typeface="Century Gothic (Body)"/>
                        </a:rPr>
                        <a:t> 1 </a:t>
                      </a:r>
                    </a:p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entury Gothic (Body)"/>
                        </a:rPr>
                        <a:t>từ</a:t>
                      </a:r>
                      <a:r>
                        <a:rPr lang="en-US" sz="1600" dirty="0">
                          <a:effectLst/>
                          <a:latin typeface="Century Gothic (Body)"/>
                        </a:rPr>
                        <a:t> … </a:t>
                      </a:r>
                      <a:r>
                        <a:rPr lang="en-US" sz="1600" dirty="0" err="1">
                          <a:effectLst/>
                          <a:latin typeface="Century Gothic (Body)"/>
                        </a:rPr>
                        <a:t>đến</a:t>
                      </a:r>
                      <a:r>
                        <a:rPr lang="en-US" sz="1600" dirty="0">
                          <a:effectLst/>
                          <a:latin typeface="Century Gothic (Body)"/>
                        </a:rPr>
                        <a:t>…</a:t>
                      </a:r>
                      <a:endParaRPr lang="en-US" sz="1600" dirty="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138430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Thông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kế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hoạch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152400" algn="l"/>
                        </a:tabLst>
                      </a:pP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Chia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các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nhóm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học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tập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chọn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nội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dung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và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tiến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hành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thực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hiện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18097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Các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nhóm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tiến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hành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lập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kế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hoạch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thực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hiện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dự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án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và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sản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phẩm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dự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kiến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của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mỗi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tuần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.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Nộp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lại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kế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hoạch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thực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hiện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cho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GV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vào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đầu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Century Gothic (Body)"/>
                        </a:rPr>
                        <a:t>Tuần</a:t>
                      </a:r>
                      <a:r>
                        <a:rPr lang="en-US" sz="1600" u="none" strike="noStrike" spc="0" dirty="0">
                          <a:effectLst/>
                          <a:latin typeface="Century Gothic (Body)"/>
                        </a:rPr>
                        <a:t> 2.</a:t>
                      </a:r>
                      <a:endParaRPr lang="en-US" sz="1600" u="none" strike="noStrike" spc="0" dirty="0">
                        <a:effectLst/>
                        <a:latin typeface="Century Gothic (Body)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200025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Century Gothic (Body)"/>
                        </a:rPr>
                        <a:t>Liên hệ với GV khi có thắc mắc.</a:t>
                      </a:r>
                    </a:p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15748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Century Gothic (Body)"/>
                        </a:rPr>
                        <a:t>Báo lại tên nhóm trưởng và danh sách thành viên cho GV.</a:t>
                      </a:r>
                      <a:endParaRPr lang="en-US" sz="1600" u="none" strike="noStrike" spc="0">
                        <a:effectLst/>
                        <a:latin typeface="Century Gothic (Body)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83" marR="3783" marT="0" marB="0"/>
                </a:tc>
                <a:extLst>
                  <a:ext uri="{0D108BD9-81ED-4DB2-BD59-A6C34878D82A}">
                    <a16:rowId xmlns:a16="http://schemas.microsoft.com/office/drawing/2014/main" val="1686689928"/>
                  </a:ext>
                </a:extLst>
              </a:tr>
              <a:tr h="1061036"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Tuần 2 </a:t>
                      </a:r>
                    </a:p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 từ … đến…</a:t>
                      </a:r>
                      <a:endParaRPr lang="en-US" sz="160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13843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Century Gothic (Body)"/>
                        </a:rPr>
                        <a:t>Các nhóm nộp kế hoạch thực hiện cho GV.</a:t>
                      </a:r>
                    </a:p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13335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Century Gothic (Body)"/>
                        </a:rPr>
                        <a:t>Tổ chức buổi tham quan và học tập tại nhà máy, cơ sở sản xuất,... (tuỳ tình hình thực tế).</a:t>
                      </a:r>
                    </a:p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15748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Century Gothic (Body)"/>
                        </a:rPr>
                        <a:t>Các nhóm tiến hành thực hiện sản phẩm dự án.</a:t>
                      </a:r>
                      <a:endParaRPr lang="en-US" sz="1600" u="none" strike="noStrike" spc="0">
                        <a:effectLst/>
                        <a:latin typeface="Century Gothic (Body)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600" dirty="0">
                          <a:effectLst/>
                          <a:latin typeface="Century Gothic (Body)"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 (Body)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/>
                </a:tc>
                <a:extLst>
                  <a:ext uri="{0D108BD9-81ED-4DB2-BD59-A6C34878D82A}">
                    <a16:rowId xmlns:a16="http://schemas.microsoft.com/office/drawing/2014/main" val="2628008850"/>
                  </a:ext>
                </a:extLst>
              </a:tr>
              <a:tr h="1061036"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Tuần 3 </a:t>
                      </a:r>
                    </a:p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 từ … đến…</a:t>
                      </a:r>
                      <a:endParaRPr lang="en-US" sz="160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13335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Century Gothic (Body)"/>
                        </a:rPr>
                        <a:t>Tất cả các nhóm nộp bài đợt 1 cho GV góp ý để chỉnh sửa, cụ thể:</a:t>
                      </a:r>
                    </a:p>
                    <a:p>
                      <a:pPr indent="165100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+ Khung nội dung của đề tài.</a:t>
                      </a:r>
                    </a:p>
                    <a:p>
                      <a:pPr indent="165100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+ Ý tưởng thiết kế tập san.</a:t>
                      </a:r>
                    </a:p>
                    <a:p>
                      <a:pPr marL="342900" lvl="0" indent="-342900">
                        <a:lnSpc>
                          <a:spcPct val="11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 panose="05050102010706020507" pitchFamily="18" charset="2"/>
                        <a:buChar char="-"/>
                        <a:tabLst>
                          <a:tab pos="161925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Century Gothic (Body)"/>
                        </a:rPr>
                        <a:t>Mỗi nhóm nhận lại bài và chỉnh sửa theo góp ý của GV.</a:t>
                      </a:r>
                      <a:endParaRPr lang="en-US" sz="1600" u="none" strike="noStrike" spc="0">
                        <a:effectLst/>
                        <a:latin typeface="Century Gothic (Body)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600">
                          <a:effectLst/>
                          <a:latin typeface="Century Gothic (Body)"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entury Gothic (Body)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/>
                </a:tc>
                <a:extLst>
                  <a:ext uri="{0D108BD9-81ED-4DB2-BD59-A6C34878D82A}">
                    <a16:rowId xmlns:a16="http://schemas.microsoft.com/office/drawing/2014/main" val="716187508"/>
                  </a:ext>
                </a:extLst>
              </a:tr>
              <a:tr h="513737"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Tuần ... </a:t>
                      </a:r>
                    </a:p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 từ … đến…</a:t>
                      </a:r>
                      <a:endParaRPr lang="en-US" sz="160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...</a:t>
                      </a:r>
                      <a:endParaRPr lang="en-US" sz="160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600">
                          <a:effectLst/>
                          <a:latin typeface="Century Gothic (Body)"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entury Gothic (Body)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/>
                </a:tc>
                <a:extLst>
                  <a:ext uri="{0D108BD9-81ED-4DB2-BD59-A6C34878D82A}">
                    <a16:rowId xmlns:a16="http://schemas.microsoft.com/office/drawing/2014/main" val="1352119934"/>
                  </a:ext>
                </a:extLst>
              </a:tr>
              <a:tr h="514638"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Tuần ... </a:t>
                      </a:r>
                    </a:p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 từ … đến…</a:t>
                      </a:r>
                      <a:endParaRPr lang="en-US" sz="160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 (Body)"/>
                        </a:rPr>
                        <a:t>Báo cáo và tổng kết dự án.</a:t>
                      </a:r>
                      <a:endParaRPr lang="en-US" sz="1600">
                        <a:effectLst/>
                        <a:latin typeface="Century Gothic (Body)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600" dirty="0">
                          <a:effectLst/>
                          <a:latin typeface="Century Gothic (Body)"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 (Body)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3783" marR="3783" marT="0" marB="0"/>
                </a:tc>
                <a:extLst>
                  <a:ext uri="{0D108BD9-81ED-4DB2-BD59-A6C34878D82A}">
                    <a16:rowId xmlns:a16="http://schemas.microsoft.com/office/drawing/2014/main" val="316870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37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12477" y="363974"/>
            <a:ext cx="5197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Bảng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tiêu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chí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đánh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giá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sản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phẩm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516230"/>
              </p:ext>
            </p:extLst>
          </p:nvPr>
        </p:nvGraphicFramePr>
        <p:xfrm>
          <a:off x="1355210" y="1016275"/>
          <a:ext cx="10714869" cy="5716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485">
                  <a:extLst>
                    <a:ext uri="{9D8B030D-6E8A-4147-A177-3AD203B41FA5}">
                      <a16:colId xmlns:a16="http://schemas.microsoft.com/office/drawing/2014/main" val="963813402"/>
                    </a:ext>
                  </a:extLst>
                </a:gridCol>
                <a:gridCol w="3084003">
                  <a:extLst>
                    <a:ext uri="{9D8B030D-6E8A-4147-A177-3AD203B41FA5}">
                      <a16:colId xmlns:a16="http://schemas.microsoft.com/office/drawing/2014/main" val="562923246"/>
                    </a:ext>
                  </a:extLst>
                </a:gridCol>
                <a:gridCol w="3225738">
                  <a:extLst>
                    <a:ext uri="{9D8B030D-6E8A-4147-A177-3AD203B41FA5}">
                      <a16:colId xmlns:a16="http://schemas.microsoft.com/office/drawing/2014/main" val="2017066680"/>
                    </a:ext>
                  </a:extLst>
                </a:gridCol>
                <a:gridCol w="3372643">
                  <a:extLst>
                    <a:ext uri="{9D8B030D-6E8A-4147-A177-3AD203B41FA5}">
                      <a16:colId xmlns:a16="http://schemas.microsoft.com/office/drawing/2014/main" val="727254377"/>
                    </a:ext>
                  </a:extLst>
                </a:gridCol>
              </a:tblGrid>
              <a:tr h="498488"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Tiêu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chí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Mức 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Mức 2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Mức 3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extLst>
                  <a:ext uri="{0D108BD9-81ED-4DB2-BD59-A6C34878D82A}">
                    <a16:rowId xmlns:a16="http://schemas.microsoft.com/office/drawing/2014/main" val="539024372"/>
                  </a:ext>
                </a:extLst>
              </a:tr>
              <a:tr h="1286348"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Nội dung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Đầy đủ các mục theo yêu cầu, lượng thông tin hợp lí, nội dung kiến thức chính xác. (3,5 - 4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Đầy đủ các mục theo yêu cầu, lượng thông tin hợp lí, có nội dung chưa được chính xác. (2,5 - 3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Chưa đầy đủ các mục, thiếu nội dung hoặc ít thông tin, nội dung chưa chính xác.</a:t>
                      </a:r>
                    </a:p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(0,5 - 2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extLst>
                  <a:ext uri="{0D108BD9-81ED-4DB2-BD59-A6C34878D82A}">
                    <a16:rowId xmlns:a16="http://schemas.microsoft.com/office/drawing/2014/main" val="651464171"/>
                  </a:ext>
                </a:extLst>
              </a:tr>
              <a:tr h="1547162"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Trình bày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Bố cục dễ nhìn, màu sắc hài hoà, có hình ảnh và video minh hoạ rõ ràng, có tính sáng tạo cao.</a:t>
                      </a:r>
                    </a:p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(2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Bố cục dễ nhìn, màu sắc hài hoà, có hình ành và video minh hoạ nhưng tính sáng tạo chưa cao. (1,5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Bố cục chưa hợp lí, màu sắc chưa có sự hài hoà, thiếu hình ảnh và video minh hoạ, chưa có sự sáng tạo. (0,5 - 1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extLst>
                  <a:ext uri="{0D108BD9-81ED-4DB2-BD59-A6C34878D82A}">
                    <a16:rowId xmlns:a16="http://schemas.microsoft.com/office/drawing/2014/main" val="3820570099"/>
                  </a:ext>
                </a:extLst>
              </a:tr>
              <a:tr h="1040499"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Tác phong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Trình bày lưu loát, rõ ràng, tự tin, có giao tiếp với người nghe. (2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Trình bày lưu loát, rõ ràng, tự tin, chưa có sự giao tiếp với người nghe. (1,5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Trình bày ngập ngừng, thiếu tự tin, chưa có sự giao tiếp với người nghe. (0,5 - 1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extLst>
                  <a:ext uri="{0D108BD9-81ED-4DB2-BD59-A6C34878D82A}">
                    <a16:rowId xmlns:a16="http://schemas.microsoft.com/office/drawing/2014/main" val="3242527662"/>
                  </a:ext>
                </a:extLst>
              </a:tr>
              <a:tr h="1286348">
                <a:tc>
                  <a:txBody>
                    <a:bodyPr/>
                    <a:lstStyle/>
                    <a:p>
                      <a:pPr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Thái độ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Nộp sản phẩm đúng kế hoạch, có sự hợp tác tốt giữa các thành viên trong nhóm.(2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Nộp sản phẩm đúng kế hoạch, sự hợp tác giữa các thành viên trong nhóm chưa tốt.(1,5 điểm)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Nộp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sản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phẩm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chưa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đúng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kế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hoạch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chưa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sự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hợp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tốt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giữa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thành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viên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trong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. (0,5 - 1 </a:t>
                      </a:r>
                      <a:r>
                        <a:rPr lang="en-US" sz="1800" dirty="0" err="1">
                          <a:effectLst/>
                        </a:rPr>
                        <a:t>điểm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9" marR="5429" marT="0" marB="0" anchor="ctr"/>
                </a:tc>
                <a:extLst>
                  <a:ext uri="{0D108BD9-81ED-4DB2-BD59-A6C34878D82A}">
                    <a16:rowId xmlns:a16="http://schemas.microsoft.com/office/drawing/2014/main" val="3599781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44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493520"/>
            <a:ext cx="10622280" cy="3547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chưa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180340"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đắc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hưởng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xã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180340"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năng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+ Em cần thay đổi gì khi tham gia những dự án tiếp theo?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828800" y="433714"/>
            <a:ext cx="6096000" cy="66851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lnSpc>
                <a:spcPct val="117000"/>
              </a:lnSpc>
              <a:spcAft>
                <a:spcPts val="0"/>
              </a:spcAft>
            </a:pP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Gợi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ý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thu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hoạch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0084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12477" y="363974"/>
            <a:ext cx="5780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Hoạt động 3: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Báo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cáo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sản phẩm dự án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192852" y="1043558"/>
            <a:ext cx="10709588" cy="5637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7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Symbol" panose="05050102010706020507" pitchFamily="18" charset="2"/>
              <a:buChar char="-"/>
              <a:tabLst>
                <a:tab pos="208280" algn="l"/>
              </a:tabLs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dung: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lựa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7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san.</a:t>
            </a:r>
            <a:endParaRPr lang="en-US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7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Symbol" panose="05050102010706020507" pitchFamily="18" charset="2"/>
              <a:buChar char="-"/>
              <a:tabLst>
                <a:tab pos="208280" algn="l"/>
              </a:tabLs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GV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phút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17000"/>
              </a:lnSpc>
              <a:spcAft>
                <a:spcPts val="0"/>
              </a:spcAft>
              <a:buClr>
                <a:srgbClr val="000000"/>
              </a:buClr>
              <a:buSzPts val="1300"/>
              <a:buFont typeface="Symbol" panose="05050102010706020507" pitchFamily="18" charset="2"/>
              <a:buChar char="-"/>
              <a:tabLst>
                <a:tab pos="208280" algn="l"/>
              </a:tabLst>
            </a:pP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Các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nhóm chỉnh sửa, hoàn thiện và nộp bài báo cáo theo yêu cầu của GV.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237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582" y="1647367"/>
            <a:ext cx="8368989" cy="117203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 KẾT, ĐÁNH GIÁ SẢN PHẨM BÀI HỌC CỦA CÁC NHÓM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9782" y="2948371"/>
            <a:ext cx="6705600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154375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</TotalTime>
  <Words>1140</Words>
  <PresentationFormat>Widescreen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Century Gothic (Body)</vt:lpstr>
      <vt:lpstr>Courier New</vt:lpstr>
      <vt:lpstr>Symbol</vt:lpstr>
      <vt:lpstr>Times New Roman</vt:lpstr>
      <vt:lpstr>Wingdings 3</vt:lpstr>
      <vt:lpstr>Wisp</vt:lpstr>
      <vt:lpstr>Chuyên đề 2, bài 9   TÌM HIỂU VỀ MỘT SỐ THÀNH TỰU ỨNG DỤNG ENZYME (2 tiết)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TỔNG KẾT, ĐÁNH GIÁ SẢN PHẨM BÀI HỌC CỦA CÁC NHÓM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2024-09-09T13:36:59Z</dcterms:created>
  <dcterms:modified xsi:type="dcterms:W3CDTF">2024-09-09T15:04:43Z</dcterms:modified>
</cp:coreProperties>
</file>