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01" r:id="rId2"/>
    <p:sldId id="257" r:id="rId3"/>
    <p:sldId id="284" r:id="rId4"/>
    <p:sldId id="285" r:id="rId5"/>
    <p:sldId id="348" r:id="rId6"/>
    <p:sldId id="349" r:id="rId7"/>
    <p:sldId id="270" r:id="rId8"/>
    <p:sldId id="333" r:id="rId9"/>
    <p:sldId id="334" r:id="rId10"/>
    <p:sldId id="337" r:id="rId11"/>
    <p:sldId id="317" r:id="rId12"/>
    <p:sldId id="335" r:id="rId13"/>
    <p:sldId id="346" r:id="rId14"/>
    <p:sldId id="338" r:id="rId15"/>
    <p:sldId id="339" r:id="rId16"/>
    <p:sldId id="340" r:id="rId17"/>
    <p:sldId id="341" r:id="rId18"/>
    <p:sldId id="342" r:id="rId19"/>
    <p:sldId id="343" r:id="rId20"/>
    <p:sldId id="347" r:id="rId21"/>
    <p:sldId id="344" r:id="rId22"/>
    <p:sldId id="345" r:id="rId23"/>
    <p:sldId id="294" r:id="rId24"/>
    <p:sldId id="332" r:id="rId25"/>
    <p:sldId id="331" r:id="rId26"/>
    <p:sldId id="269" r:id="rId27"/>
    <p:sldId id="295" r:id="rId2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65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55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7/27/2022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7</a:t>
            </a:r>
          </a:p>
        </p:txBody>
      </p:sp>
      <p:sp>
        <p:nvSpPr>
          <p:cNvPr id="2" name="AutoShape 2" descr="Decorative Wooden Baskets With Handle, Size/Dimension: 14 Inch Height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1.3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7: INVENTIONS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1.3 – Pronunciation &amp; Speaking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58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814" y="-7920827"/>
            <a:ext cx="13350240" cy="14903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210AC6-E19C-4238-952D-A6BB022F38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70" y="473996"/>
            <a:ext cx="5914114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26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6397" y="344172"/>
            <a:ext cx="22926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Lead-in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7881" y="390691"/>
            <a:ext cx="55525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0070C0"/>
                </a:solidFill>
              </a:rPr>
              <a:t>Compound nouns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65880" y="1625992"/>
            <a:ext cx="2005059" cy="84345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basket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68145" y="1625992"/>
            <a:ext cx="2005059" cy="84345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ball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22877" y="2594053"/>
            <a:ext cx="3657600" cy="84345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Noun + Noun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58691" y="3729712"/>
            <a:ext cx="2005059" cy="84345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hot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68145" y="3659849"/>
            <a:ext cx="2005059" cy="84345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dog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22877" y="4725645"/>
            <a:ext cx="3560618" cy="84345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Adjective + Noun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360442" y="1625992"/>
            <a:ext cx="2726649" cy="84345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basketball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60441" y="3746314"/>
            <a:ext cx="2726649" cy="84345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hotdog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094248" y="2047720"/>
            <a:ext cx="45720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94248" y="4118222"/>
            <a:ext cx="45720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1839574" y="1535096"/>
            <a:ext cx="432569" cy="39723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2125128" y="3659849"/>
            <a:ext cx="432569" cy="39723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ular Callout 22"/>
          <p:cNvSpPr/>
          <p:nvPr/>
        </p:nvSpPr>
        <p:spPr>
          <a:xfrm>
            <a:off x="854052" y="5223165"/>
            <a:ext cx="3739425" cy="1131820"/>
          </a:xfrm>
          <a:prstGeom prst="wedgeRoundRectCallout">
            <a:avLst>
              <a:gd name="adj1" fmla="val -46128"/>
              <a:gd name="adj2" fmla="val -8359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Stress on the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first syllable</a:t>
            </a:r>
          </a:p>
        </p:txBody>
      </p:sp>
    </p:spTree>
    <p:extLst>
      <p:ext uri="{BB962C8B-B14F-4D97-AF65-F5344CB8AC3E}">
        <p14:creationId xmlns:p14="http://schemas.microsoft.com/office/powerpoint/2010/main" val="1517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4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763" y="539838"/>
            <a:ext cx="11305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b. Listen to the words and focus on the underlined letters.</a:t>
            </a:r>
            <a:r>
              <a:rPr lang="en-US" sz="36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8764" y="4742499"/>
            <a:ext cx="11693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d. Read the words with the correct stress to a partner.</a:t>
            </a:r>
            <a:r>
              <a:rPr lang="en-US" sz="3600" dirty="0"/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141" y="1458535"/>
            <a:ext cx="8993332" cy="669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887" y="3669850"/>
            <a:ext cx="9367839" cy="6484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8763" y="2583710"/>
            <a:ext cx="11693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c. Listen and cross out the word with the wrong word stress.</a:t>
            </a:r>
            <a:r>
              <a:rPr lang="en-US" sz="3600" dirty="0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668980" y="3994091"/>
            <a:ext cx="2576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D2-TRACK 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80427" y="1230832"/>
            <a:ext cx="817419" cy="817419"/>
          </a:xfrm>
          <a:prstGeom prst="rect">
            <a:avLst/>
          </a:prstGeom>
        </p:spPr>
      </p:pic>
      <p:pic>
        <p:nvPicPr>
          <p:cNvPr id="12" name="CD2-TRACK 0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69780" y="3418791"/>
            <a:ext cx="838373" cy="83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4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3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1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61" y="502659"/>
            <a:ext cx="3086966" cy="8688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0618" y="502659"/>
            <a:ext cx="7827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Practice making sentences about the inventors and their inventions.</a:t>
            </a:r>
            <a:r>
              <a:rPr lang="en-US" sz="36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46" y="1933141"/>
            <a:ext cx="10681790" cy="424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7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3808"/>
            <a:ext cx="27431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Example</a:t>
            </a:r>
            <a:endParaRPr lang="en-US" sz="5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143"/>
            <a:ext cx="12134850" cy="1504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4" y="3990541"/>
            <a:ext cx="11296650" cy="1647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4037" y="521529"/>
            <a:ext cx="903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Remember to use Non-defining relative clause</a:t>
            </a:r>
          </a:p>
        </p:txBody>
      </p:sp>
    </p:spTree>
    <p:extLst>
      <p:ext uri="{BB962C8B-B14F-4D97-AF65-F5344CB8AC3E}">
        <p14:creationId xmlns:p14="http://schemas.microsoft.com/office/powerpoint/2010/main" val="11414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6962"/>
            <a:ext cx="12192000" cy="77152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80654" y="3200400"/>
            <a:ext cx="9684328" cy="1316182"/>
          </a:xfrm>
          <a:prstGeom prst="wedgeRoundRectCallout">
            <a:avLst>
              <a:gd name="adj1" fmla="val -46296"/>
              <a:gd name="adj2" fmla="val -129079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Jacob Perkins, who was an American engineer, invented the fridge in 1835.</a:t>
            </a:r>
          </a:p>
        </p:txBody>
      </p:sp>
    </p:spTree>
    <p:extLst>
      <p:ext uri="{BB962C8B-B14F-4D97-AF65-F5344CB8AC3E}">
        <p14:creationId xmlns:p14="http://schemas.microsoft.com/office/powerpoint/2010/main" val="24339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06580" y="3338944"/>
            <a:ext cx="10778837" cy="1801091"/>
          </a:xfrm>
          <a:prstGeom prst="wedgeRoundRectCallout">
            <a:avLst>
              <a:gd name="adj1" fmla="val -48013"/>
              <a:gd name="adj2" fmla="val -10600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Wilhelm </a:t>
            </a:r>
            <a:r>
              <a:rPr lang="en-US" sz="4000" dirty="0" err="1"/>
              <a:t>Röntgen</a:t>
            </a:r>
            <a:r>
              <a:rPr lang="en-US" sz="4000" dirty="0"/>
              <a:t>, who was a German engineer, invented X-ray photography in 1895.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322673"/>
            <a:ext cx="12192001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080654" y="3200399"/>
            <a:ext cx="9684328" cy="1801091"/>
          </a:xfrm>
          <a:prstGeom prst="wedgeRoundRectCallout">
            <a:avLst>
              <a:gd name="adj1" fmla="val -48013"/>
              <a:gd name="adj2" fmla="val -10600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Alexander Graham Bell, who was a Canadian inventor, invented the telephone in 1876.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7564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5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080654" y="3200399"/>
            <a:ext cx="9684328" cy="1801091"/>
          </a:xfrm>
          <a:prstGeom prst="wedgeRoundRectCallout">
            <a:avLst>
              <a:gd name="adj1" fmla="val -48013"/>
              <a:gd name="adj2" fmla="val -10600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John </a:t>
            </a:r>
            <a:r>
              <a:rPr lang="en-US" sz="4000" dirty="0" err="1"/>
              <a:t>Starley</a:t>
            </a:r>
            <a:r>
              <a:rPr lang="en-US" sz="4000" dirty="0"/>
              <a:t>, who was a an English inventor, invented the modern bicycle in 1876.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2802"/>
            <a:ext cx="121920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28" y="1569209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754028" y="5397531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9" y="2344321"/>
            <a:ext cx="4116098" cy="7299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72200"/>
            <a:ext cx="4466582" cy="7923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31" y="4461430"/>
            <a:ext cx="3856101" cy="683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309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83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529071"/>
            <a:ext cx="11601450" cy="895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275" y="2230586"/>
            <a:ext cx="116793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eriod"/>
            </a:pPr>
            <a:r>
              <a:rPr lang="en-US" sz="3600" b="1" dirty="0">
                <a:solidFill>
                  <a:srgbClr val="242021"/>
                </a:solidFill>
              </a:rPr>
              <a:t>You're in a quiz show. </a:t>
            </a:r>
          </a:p>
          <a:p>
            <a:r>
              <a:rPr lang="en-US" sz="3600" b="1" dirty="0">
                <a:solidFill>
                  <a:srgbClr val="242021"/>
                </a:solidFill>
              </a:rPr>
              <a:t>Work in pairs: Make four questions about famous inventors and inventions. Use ideas from the lesson or your own ideas, then close your books and quiz another pair.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105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37" y="391389"/>
            <a:ext cx="9901261" cy="58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07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252" y="1126285"/>
            <a:ext cx="3121432" cy="707886"/>
          </a:xfrm>
          <a:prstGeom prst="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1" y="71230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6691" y="1708068"/>
            <a:ext cx="1054773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b. Which invention do you think had the biggest impact on the world? Why?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14910" y="3250911"/>
            <a:ext cx="5721927" cy="1182543"/>
          </a:xfrm>
          <a:prstGeom prst="wedgeRoundRectCallout">
            <a:avLst>
              <a:gd name="adj1" fmla="val -48057"/>
              <a:gd name="adj2" fmla="val 7678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 think smartphone has the biggest impact on the world.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575964" y="3478748"/>
            <a:ext cx="2694919" cy="1412258"/>
          </a:xfrm>
          <a:prstGeom prst="wedgeRoundRectCallout">
            <a:avLst>
              <a:gd name="adj1" fmla="val 44580"/>
              <a:gd name="adj2" fmla="val 63235"/>
              <a:gd name="adj3" fmla="val 166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Why?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75717"/>
            <a:ext cx="2219325" cy="1524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607127" y="4660227"/>
            <a:ext cx="6708197" cy="1297579"/>
          </a:xfrm>
          <a:prstGeom prst="wedgeRoundRectCallout">
            <a:avLst>
              <a:gd name="adj1" fmla="val -48057"/>
              <a:gd name="adj2" fmla="val 7678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Because it helps people be closer and work more effectively.</a:t>
            </a:r>
          </a:p>
        </p:txBody>
      </p:sp>
    </p:spTree>
    <p:extLst>
      <p:ext uri="{BB962C8B-B14F-4D97-AF65-F5344CB8AC3E}">
        <p14:creationId xmlns:p14="http://schemas.microsoft.com/office/powerpoint/2010/main" val="773790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215931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08" y="466455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1818" y="1813098"/>
            <a:ext cx="98367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Pronunciation</a:t>
            </a:r>
            <a:r>
              <a:rPr lang="en-US" sz="3600" dirty="0">
                <a:solidFill>
                  <a:srgbClr val="0070C0"/>
                </a:solidFill>
              </a:rPr>
              <a:t>: practice s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tress for compound nouns</a:t>
            </a:r>
            <a:endParaRPr lang="en-US" sz="3600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ask and answer about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inventions and their works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4630"/>
            <a:ext cx="119841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Review all the vocabularies and grammar point in the lesson.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Practice talking about inventors and their inventions with Non-defining relative clause.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Find out more compound nouns and practice saying them.</a:t>
            </a:r>
            <a:endParaRPr lang="en-US" sz="3200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– Lesson 2 on page 59 in 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2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Anh </a:t>
            </a:r>
            <a:r>
              <a:rPr lang="en-US" sz="32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-Learn Smart World DHA App</a:t>
            </a:r>
            <a:r>
              <a:rPr lang="en-US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on </a:t>
            </a:r>
            <a:r>
              <a:rPr lang="en-US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87927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52" y="3556446"/>
            <a:ext cx="11761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practice word stress for compound nouns.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talk about invention and their works.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56" y="1001962"/>
            <a:ext cx="120551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A. invention		B. telescope	C. dishwasher	D. pianist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A. invent		B. study		C. create		D. forget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3. A. Mercury		B. microscope	C. production	D. snorkeling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0321" y="6005"/>
            <a:ext cx="106991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>
                <a:solidFill>
                  <a:srgbClr val="0070C0"/>
                </a:solidFill>
              </a:rPr>
              <a:t>differently 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283" y="767150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25085" y="137104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29635" y="3315905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47613" y="5201485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5303" y="1615326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/ɪnˈvenʃən/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9684" y="1558703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/ˈteləskoʊp/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7662" y="1576278"/>
            <a:ext cx="2556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/ˈdɪʃˌwɒ:ʃə/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1896" y="1592073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/ˈpi:ənɪst/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1302" y="3607193"/>
            <a:ext cx="295352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/ɪnˈvent/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20829" y="3674921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/ˈstʌdi/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56841" y="3713072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/kriˈeɪt/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42506" y="3751224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/fəˈɡet/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8911" y="5591345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/ˈmɜ:kjəri/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24564" y="5591345"/>
            <a:ext cx="2753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/ˈmaɪkrəskoʊp/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43880" y="5539362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/prəˈdʌkʃən/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35494" y="5539362"/>
            <a:ext cx="239951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snɔ:kəlɪŋ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517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2" y="1104010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A. b</a:t>
            </a:r>
            <a:r>
              <a:rPr lang="en-US" sz="3200" u="sng" dirty="0"/>
              <a:t>u</a:t>
            </a:r>
            <a:r>
              <a:rPr lang="en-US" sz="3200" dirty="0"/>
              <a:t>lb			B. st</a:t>
            </a:r>
            <a:r>
              <a:rPr lang="en-US" sz="3200" u="sng" dirty="0"/>
              <a:t>u</a:t>
            </a:r>
            <a:r>
              <a:rPr lang="en-US" sz="3200" dirty="0"/>
              <a:t>ff		C. </a:t>
            </a:r>
            <a:r>
              <a:rPr lang="en-US" sz="3200" u="sng" dirty="0"/>
              <a:t>u</a:t>
            </a:r>
            <a:r>
              <a:rPr lang="en-US" sz="3200" dirty="0"/>
              <a:t>se		 D. </a:t>
            </a:r>
            <a:r>
              <a:rPr lang="en-US" sz="3200"/>
              <a:t>s</a:t>
            </a:r>
            <a:r>
              <a:rPr lang="en-US" sz="3200" u="sng"/>
              <a:t>u</a:t>
            </a:r>
            <a:r>
              <a:rPr lang="en-US" sz="3200"/>
              <a:t>n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 dirty="0"/>
              <a:t>2. A. eng</a:t>
            </a:r>
            <a:r>
              <a:rPr lang="en-US" sz="3200" u="sng" dirty="0"/>
              <a:t>i</a:t>
            </a:r>
            <a:r>
              <a:rPr lang="en-US" sz="3200" dirty="0"/>
              <a:t>neer		B. scient</a:t>
            </a:r>
            <a:r>
              <a:rPr lang="en-US" sz="3200" u="sng" dirty="0"/>
              <a:t>i</a:t>
            </a:r>
            <a:r>
              <a:rPr lang="en-US" sz="3200" dirty="0"/>
              <a:t>st		C. </a:t>
            </a:r>
            <a:r>
              <a:rPr lang="en-US" sz="3200" u="sng" dirty="0"/>
              <a:t>i</a:t>
            </a:r>
            <a:r>
              <a:rPr lang="en-US" sz="3200" dirty="0"/>
              <a:t>nventor		D. f</a:t>
            </a:r>
            <a:r>
              <a:rPr lang="en-US" sz="3200" u="sng" dirty="0"/>
              <a:t>i</a:t>
            </a:r>
            <a:r>
              <a:rPr lang="en-US" sz="3200" dirty="0"/>
              <a:t>nalist</a:t>
            </a:r>
            <a:endParaRPr lang="en-US" sz="3200" u="sng" dirty="0"/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3. A. l</a:t>
            </a:r>
            <a:r>
              <a:rPr lang="en-US" sz="3200" u="sng" dirty="0"/>
              <a:t>ea</a:t>
            </a:r>
            <a:r>
              <a:rPr lang="en-US" sz="3200" dirty="0"/>
              <a:t>rning		B. sp</a:t>
            </a:r>
            <a:r>
              <a:rPr lang="en-US" sz="3200" u="sng" dirty="0"/>
              <a:t>ea</a:t>
            </a:r>
            <a:r>
              <a:rPr lang="en-US" sz="3200" dirty="0"/>
              <a:t>ker		C. r</a:t>
            </a:r>
            <a:r>
              <a:rPr lang="en-US" sz="3200" u="sng" dirty="0"/>
              <a:t>ea</a:t>
            </a:r>
            <a:r>
              <a:rPr lang="en-US" sz="3200" dirty="0"/>
              <a:t>der		D. t</a:t>
            </a:r>
            <a:r>
              <a:rPr lang="en-US" sz="3200" u="sng" dirty="0"/>
              <a:t>ea</a:t>
            </a:r>
            <a:r>
              <a:rPr lang="en-US" sz="3200" dirty="0"/>
              <a:t>cher</a:t>
            </a:r>
            <a:endParaRPr lang="en-US" sz="3200" u="sng" dirty="0"/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578458" y="1514512"/>
            <a:ext cx="407414" cy="502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272314" y="3393578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605604" y="5375556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0969" y="1819905"/>
            <a:ext cx="218823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/bʌlb/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74442" y="1765832"/>
            <a:ext cx="258338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/stʌf/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28250" y="1754853"/>
            <a:ext cx="3411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/ju:s/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602654" y="1715087"/>
            <a:ext cx="34545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/sʌn/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374" y="380233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/ˌendʒɪˈnɪr/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91785" y="3802339"/>
            <a:ext cx="3111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/ˈsaɪəntɪst/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28250" y="3740663"/>
            <a:ext cx="3147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/ɪnˈventə/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21807" y="3689902"/>
            <a:ext cx="2998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/ˈfaɪnəlɪst/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1378" y="566684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/ˈlɜ:nɪŋ/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91785" y="5690697"/>
            <a:ext cx="30722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/ˈspi:kə/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28250" y="5666844"/>
            <a:ext cx="292535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/ˈri:də/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800037" y="5666844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/ˈti:tʃ</a:t>
            </a:r>
            <a:r>
              <a:rPr lang="en-US" sz="3200">
                <a:solidFill>
                  <a:srgbClr val="FF0000"/>
                </a:solidFill>
              </a:rPr>
              <a:t>ə</a:t>
            </a:r>
            <a:r>
              <a:rPr lang="en-US" sz="3200">
                <a:solidFill>
                  <a:srgbClr val="FF0000"/>
                </a:solidFill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0771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0215" y="438358"/>
            <a:ext cx="564225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ea typeface="Times New Roman" panose="02020603050405020304" pitchFamily="18" charset="0"/>
              </a:rPr>
              <a:t>Game: Guessing words</a:t>
            </a:r>
            <a:endParaRPr lang="en-US" sz="45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88" y="1142948"/>
            <a:ext cx="3523385" cy="3744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206" y="1704758"/>
            <a:ext cx="2776971" cy="2734896"/>
          </a:xfrm>
          <a:prstGeom prst="rect">
            <a:avLst/>
          </a:prstGeom>
        </p:spPr>
      </p:pic>
      <p:sp>
        <p:nvSpPr>
          <p:cNvPr id="9" name="Cross 8"/>
          <p:cNvSpPr/>
          <p:nvPr/>
        </p:nvSpPr>
        <p:spPr>
          <a:xfrm>
            <a:off x="5641067" y="2827269"/>
            <a:ext cx="900545" cy="872836"/>
          </a:xfrm>
          <a:prstGeom prst="pl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25509" y="4887608"/>
            <a:ext cx="3931659" cy="117763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BASKETBALL</a:t>
            </a:r>
          </a:p>
        </p:txBody>
      </p:sp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0215" y="438358"/>
            <a:ext cx="564225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ea typeface="Times New Roman" panose="02020603050405020304" pitchFamily="18" charset="0"/>
              </a:rPr>
              <a:t>Game: Guessing words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9" name="Cross 8"/>
          <p:cNvSpPr/>
          <p:nvPr/>
        </p:nvSpPr>
        <p:spPr>
          <a:xfrm>
            <a:off x="5641065" y="2686718"/>
            <a:ext cx="900545" cy="872836"/>
          </a:xfrm>
          <a:prstGeom prst="pl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25509" y="4887608"/>
            <a:ext cx="3931659" cy="117763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BUTTERFLY</a:t>
            </a:r>
          </a:p>
        </p:txBody>
      </p:sp>
      <p:pic>
        <p:nvPicPr>
          <p:cNvPr id="3074" name="Picture 2" descr="BUTTER | Định nghĩa trong Từ điển tiếng Anh Cam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982" y="1699421"/>
            <a:ext cx="3537527" cy="265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074" y="1661123"/>
            <a:ext cx="3465368" cy="278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9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0215" y="438358"/>
            <a:ext cx="564225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ea typeface="Times New Roman" panose="02020603050405020304" pitchFamily="18" charset="0"/>
              </a:rPr>
              <a:t>Game: Guessing words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9" name="Cross 8"/>
          <p:cNvSpPr/>
          <p:nvPr/>
        </p:nvSpPr>
        <p:spPr>
          <a:xfrm>
            <a:off x="5641065" y="2686718"/>
            <a:ext cx="900545" cy="872836"/>
          </a:xfrm>
          <a:prstGeom prst="pl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25509" y="4887608"/>
            <a:ext cx="3931659" cy="117763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HOTDOG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153" y="1435126"/>
            <a:ext cx="2220624" cy="2788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691" y="1399487"/>
            <a:ext cx="1969831" cy="28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4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4270</TotalTime>
  <Words>654</Words>
  <Application>Microsoft Office PowerPoint</Application>
  <PresentationFormat>Màn hình rộng</PresentationFormat>
  <Paragraphs>97</Paragraphs>
  <Slides>27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427</cp:revision>
  <dcterms:created xsi:type="dcterms:W3CDTF">2022-02-12T14:14:43Z</dcterms:created>
  <dcterms:modified xsi:type="dcterms:W3CDTF">2022-07-27T09:31:55Z</dcterms:modified>
</cp:coreProperties>
</file>