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 id="2147483698" r:id="rId4"/>
    <p:sldMasterId id="2147483711" r:id="rId5"/>
    <p:sldMasterId id="2147483724" r:id="rId6"/>
  </p:sldMasterIdLst>
  <p:sldIdLst>
    <p:sldId id="256" r:id="rId7"/>
    <p:sldId id="257" r:id="rId8"/>
    <p:sldId id="258" r:id="rId9"/>
    <p:sldId id="259" r:id="rId10"/>
    <p:sldId id="267" r:id="rId11"/>
    <p:sldId id="260" r:id="rId12"/>
    <p:sldId id="261" r:id="rId13"/>
    <p:sldId id="268" r:id="rId14"/>
    <p:sldId id="269" r:id="rId15"/>
    <p:sldId id="283"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4" r:id="rId30"/>
    <p:sldId id="262" r:id="rId31"/>
    <p:sldId id="263" r:id="rId32"/>
    <p:sldId id="264" r:id="rId33"/>
    <p:sldId id="265" r:id="rId34"/>
    <p:sldId id="26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7" d="100"/>
          <a:sy n="67" d="100"/>
        </p:scale>
        <p:origin x="66"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F7608C-A5E3-40C5-ABCC-89DABD1BEDC9}" type="datetimeFigureOut">
              <a:rPr lang="en-US" smtClean="0"/>
              <a:t>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192273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F7608C-A5E3-40C5-ABCC-89DABD1BEDC9}" type="datetimeFigureOut">
              <a:rPr lang="en-US" smtClean="0"/>
              <a:t>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2940161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F7608C-A5E3-40C5-ABCC-89DABD1BEDC9}" type="datetimeFigureOut">
              <a:rPr lang="en-US" smtClean="0"/>
              <a:t>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3720122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8A482EC-6466-4F30-BA46-D554F64F1B8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68056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DC1B90-5850-4B8C-B0BB-8DAC9E7B712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28347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C71DC14-4F9C-4165-B3DF-9D0D42E511E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82519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D0E2595-A0F1-4F98-8121-198F2297B7C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65058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DFE4DEB-8CAB-4392-93A8-309BE38A8F0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107763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CE31F88D-31E1-4489-90D8-AC4A79FFC99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85421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D59284B-9E4D-4BE7-BA95-1BA04BE15BC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740071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4445DDA-1BB5-4A80-A6FB-0668C444784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95947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F7608C-A5E3-40C5-ABCC-89DABD1BEDC9}" type="datetimeFigureOut">
              <a:rPr lang="en-US" smtClean="0"/>
              <a:t>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3910499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254ACE5-2870-4A8F-B852-A5E803A349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93918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DF3F7D4-1095-4563-A151-7CDBE22CC2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74282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C8CFA21-2770-44CA-B540-E02551E766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371079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F0FB222-7C8D-49E7-89E7-233551D930C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0016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8A482EC-6466-4F30-BA46-D554F64F1B8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887008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DC1B90-5850-4B8C-B0BB-8DAC9E7B712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967355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C71DC14-4F9C-4165-B3DF-9D0D42E511E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353547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D0E2595-A0F1-4F98-8121-198F2297B7C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80757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DFE4DEB-8CAB-4392-93A8-309BE38A8F0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220207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CE31F88D-31E1-4489-90D8-AC4A79FFC99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86455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7608C-A5E3-40C5-ABCC-89DABD1BEDC9}" type="datetimeFigureOut">
              <a:rPr lang="en-US" smtClean="0"/>
              <a:t>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2882370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D59284B-9E4D-4BE7-BA95-1BA04BE15BC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907491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4445DDA-1BB5-4A80-A6FB-0668C444784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846581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254ACE5-2870-4A8F-B852-A5E803A349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800199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DF3F7D4-1095-4563-A151-7CDBE22CC2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419163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C8CFA21-2770-44CA-B540-E02551E766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080561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F0FB222-7C8D-49E7-89E7-233551D930C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873851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8A482EC-6466-4F30-BA46-D554F64F1B8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318230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DC1B90-5850-4B8C-B0BB-8DAC9E7B712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908224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C71DC14-4F9C-4165-B3DF-9D0D42E511E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410929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D0E2595-A0F1-4F98-8121-198F2297B7C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29464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F7608C-A5E3-40C5-ABCC-89DABD1BEDC9}" type="datetimeFigureOut">
              <a:rPr lang="en-US" smtClean="0"/>
              <a:t>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6762174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DFE4DEB-8CAB-4392-93A8-309BE38A8F0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140049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CE31F88D-31E1-4489-90D8-AC4A79FFC99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197853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D59284B-9E4D-4BE7-BA95-1BA04BE15BC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486979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4445DDA-1BB5-4A80-A6FB-0668C444784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454324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254ACE5-2870-4A8F-B852-A5E803A349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4884469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DF3F7D4-1095-4563-A151-7CDBE22CC2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877650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C8CFA21-2770-44CA-B540-E02551E766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5094477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F0FB222-7C8D-49E7-89E7-233551D930C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758385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8A482EC-6466-4F30-BA46-D554F64F1B8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7057916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DC1B90-5850-4B8C-B0BB-8DAC9E7B712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9197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F7608C-A5E3-40C5-ABCC-89DABD1BEDC9}" type="datetimeFigureOut">
              <a:rPr lang="en-US" smtClean="0"/>
              <a:t>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9932403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C71DC14-4F9C-4165-B3DF-9D0D42E511E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1558079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D0E2595-A0F1-4F98-8121-198F2297B7C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2675432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DFE4DEB-8CAB-4392-93A8-309BE38A8F0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764899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CE31F88D-31E1-4489-90D8-AC4A79FFC99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934495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D59284B-9E4D-4BE7-BA95-1BA04BE15BC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91833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4445DDA-1BB5-4A80-A6FB-0668C444784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31494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254ACE5-2870-4A8F-B852-A5E803A349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3281993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DF3F7D4-1095-4563-A151-7CDBE22CC2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6161917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C8CFA21-2770-44CA-B540-E02551E766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1532215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F0FB222-7C8D-49E7-89E7-233551D930C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78521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3F7608C-A5E3-40C5-ABCC-89DABD1BEDC9}" type="datetimeFigureOut">
              <a:rPr lang="en-US" smtClean="0"/>
              <a:t>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29157946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8A482EC-6466-4F30-BA46-D554F64F1B8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2184099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DC1B90-5850-4B8C-B0BB-8DAC9E7B712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857133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C71DC14-4F9C-4165-B3DF-9D0D42E511E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647582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D0E2595-A0F1-4F98-8121-198F2297B7C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1215309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8DFE4DEB-8CAB-4392-93A8-309BE38A8F0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814847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CE31F88D-31E1-4489-90D8-AC4A79FFC99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0621182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D59284B-9E4D-4BE7-BA95-1BA04BE15BC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7859812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4445DDA-1BB5-4A80-A6FB-0668C444784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073483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254ACE5-2870-4A8F-B852-A5E803A349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6494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DF3F7D4-1095-4563-A151-7CDBE22CC2C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64451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7608C-A5E3-40C5-ABCC-89DABD1BEDC9}" type="datetimeFigureOut">
              <a:rPr lang="en-US" smtClean="0"/>
              <a:t>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187476962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C8CFA21-2770-44CA-B540-E02551E766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843424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F0FB222-7C8D-49E7-89E7-233551D930C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2008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7608C-A5E3-40C5-ABCC-89DABD1BEDC9}" type="datetimeFigureOut">
              <a:rPr lang="en-US" smtClean="0"/>
              <a:t>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2809537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7608C-A5E3-40C5-ABCC-89DABD1BEDC9}" type="datetimeFigureOut">
              <a:rPr lang="en-US" smtClean="0"/>
              <a:t>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102D7D-D9A5-48D4-8F30-2A1351FC3ABB}" type="slidenum">
              <a:rPr lang="en-US" smtClean="0"/>
              <a:t>‹#›</a:t>
            </a:fld>
            <a:endParaRPr lang="en-US"/>
          </a:p>
        </p:txBody>
      </p:sp>
    </p:spTree>
    <p:extLst>
      <p:ext uri="{BB962C8B-B14F-4D97-AF65-F5344CB8AC3E}">
        <p14:creationId xmlns:p14="http://schemas.microsoft.com/office/powerpoint/2010/main" val="418086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7608C-A5E3-40C5-ABCC-89DABD1BEDC9}" type="datetimeFigureOut">
              <a:rPr lang="en-US" smtClean="0"/>
              <a:t>2/6/2014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102D7D-D9A5-48D4-8F30-2A1351FC3ABB}" type="slidenum">
              <a:rPr lang="en-US" smtClean="0"/>
              <a:t>‹#›</a:t>
            </a:fld>
            <a:endParaRPr lang="en-US"/>
          </a:p>
        </p:txBody>
      </p:sp>
    </p:spTree>
    <p:extLst>
      <p:ext uri="{BB962C8B-B14F-4D97-AF65-F5344CB8AC3E}">
        <p14:creationId xmlns:p14="http://schemas.microsoft.com/office/powerpoint/2010/main" val="4016153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F702D66-255B-4A27-A8BF-C9BF2B1B624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3088731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F702D66-255B-4A27-A8BF-C9BF2B1B624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10756441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F702D66-255B-4A27-A8BF-C9BF2B1B624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58467068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F702D66-255B-4A27-A8BF-C9BF2B1B624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72161294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F702D66-255B-4A27-A8BF-C9BF2B1B624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41690177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6.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3" Type="http://schemas.openxmlformats.org/officeDocument/2006/relationships/hyperlink" Target="BAI%20GIANG%20.ppt#-1,1,Slide 1" TargetMode="External"/><Relationship Id="rId2" Type="http://schemas.openxmlformats.org/officeDocument/2006/relationships/image" Target="../media/image8.jpeg"/><Relationship Id="rId1" Type="http://schemas.openxmlformats.org/officeDocument/2006/relationships/slideLayout" Target="../slideLayouts/slideLayout42.xml"/><Relationship Id="rId4" Type="http://schemas.openxmlformats.org/officeDocument/2006/relationships/hyperlink" Target="BAI%20GIANG%20.ppt#-1,1,NO&#196;I DU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5.xml.rels><?xml version="1.0" encoding="UTF-8" standalone="yes"?>
<Relationships xmlns="http://schemas.openxmlformats.org/package/2006/relationships"><Relationship Id="rId2" Type="http://schemas.openxmlformats.org/officeDocument/2006/relationships/hyperlink" Target="BAI%20GIANG%20.ppt#-1,1,NO&#196;I DUNG" TargetMode="External"/><Relationship Id="rId1" Type="http://schemas.openxmlformats.org/officeDocument/2006/relationships/slideLayout" Target="../slideLayouts/slideLayout54.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jpeg"/><Relationship Id="rId1" Type="http://schemas.openxmlformats.org/officeDocument/2006/relationships/slideLayout" Target="../slideLayouts/slideLayout54.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9.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4.xml"/></Relationships>
</file>

<file path=ppt/slides/_rels/slide23.xml.rels><?xml version="1.0" encoding="UTF-8" standalone="yes"?>
<Relationships xmlns="http://schemas.openxmlformats.org/package/2006/relationships"><Relationship Id="rId3" Type="http://schemas.openxmlformats.org/officeDocument/2006/relationships/hyperlink" Target="BAI%20GIANG%20.ppt#-1,19,Slide 19" TargetMode="External"/><Relationship Id="rId2" Type="http://schemas.openxmlformats.org/officeDocument/2006/relationships/image" Target="../media/image11.jpeg"/><Relationship Id="rId1" Type="http://schemas.openxmlformats.org/officeDocument/2006/relationships/slideLayout" Target="../slideLayouts/slideLayout54.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4.xml"/></Relationships>
</file>

<file path=ppt/slides/_rels/slide25.xml.rels><?xml version="1.0" encoding="UTF-8" standalone="yes"?>
<Relationships xmlns="http://schemas.openxmlformats.org/package/2006/relationships"><Relationship Id="rId3" Type="http://schemas.openxmlformats.org/officeDocument/2006/relationships/hyperlink" Target="Untitled.skp"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Untitledq.skp" TargetMode="Externa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669234" y="400598"/>
            <a:ext cx="8024192" cy="1224951"/>
          </a:xfrm>
          <a:prstGeom prst="rect">
            <a:avLst/>
          </a:prstGeom>
        </p:spPr>
        <p:txBody>
          <a:bodyPr wrap="square">
            <a:spAutoFit/>
          </a:bodyPr>
          <a:lstStyle/>
          <a:p>
            <a:pPr indent="457200">
              <a:lnSpc>
                <a:spcPct val="115000"/>
              </a:lnSpc>
            </a:pPr>
            <a:r>
              <a:rPr lang="en-US" sz="3200" b="1" dirty="0" smtClean="0">
                <a:effectLst/>
                <a:latin typeface="Times New Roman" panose="02020603050405020304" pitchFamily="18" charset="0"/>
                <a:ea typeface="Calibri" panose="020F0502020204030204" pitchFamily="34" charset="0"/>
              </a:rPr>
              <a:t>1. </a:t>
            </a:r>
            <a:r>
              <a:rPr lang="en-US" sz="3200" b="1" u="sng" dirty="0" smtClean="0">
                <a:effectLst/>
                <a:latin typeface="Times New Roman" panose="02020603050405020304" pitchFamily="18" charset="0"/>
                <a:ea typeface="Calibri" panose="020F0502020204030204" pitchFamily="34" charset="0"/>
              </a:rPr>
              <a:t>Tìm hiểu về tương tác từ</a:t>
            </a:r>
            <a:r>
              <a:rPr lang="en-US" sz="3200" dirty="0" smtClean="0">
                <a:effectLst/>
                <a:latin typeface="Times New Roman" panose="02020603050405020304" pitchFamily="18" charset="0"/>
                <a:ea typeface="Calibri" panose="020F0502020204030204" pitchFamily="34" charset="0"/>
              </a:rPr>
              <a:t>:   </a:t>
            </a:r>
            <a:r>
              <a:rPr lang="en-US" sz="3200" i="1" dirty="0" smtClean="0">
                <a:effectLst/>
                <a:latin typeface="Times New Roman" panose="02020603050405020304" pitchFamily="18" charset="0"/>
                <a:ea typeface="Calibri" panose="020F0502020204030204" pitchFamily="34" charset="0"/>
              </a:rPr>
              <a:t>Những tương tác nào được gọi là tương tác từ</a:t>
            </a:r>
            <a:r>
              <a:rPr lang="en-US" sz="3200" dirty="0" smtClean="0">
                <a:effectLst/>
                <a:latin typeface="Times New Roman" panose="02020603050405020304" pitchFamily="18" charset="0"/>
                <a:ea typeface="Calibri" panose="020F0502020204030204" pitchFamily="34" charset="0"/>
              </a:rPr>
              <a:t>?</a:t>
            </a:r>
            <a:endParaRPr lang="en-US" sz="3200" dirty="0">
              <a:effectLst/>
              <a:latin typeface="Times New Roman" panose="02020603050405020304" pitchFamily="18" charset="0"/>
              <a:ea typeface="Calibri" panose="020F0502020204030204" pitchFamily="34" charset="0"/>
            </a:endParaRPr>
          </a:p>
        </p:txBody>
      </p:sp>
      <p:sp>
        <p:nvSpPr>
          <p:cNvPr id="28" name="Rectangle 27"/>
          <p:cNvSpPr/>
          <p:nvPr/>
        </p:nvSpPr>
        <p:spPr>
          <a:xfrm>
            <a:off x="510207" y="2033705"/>
            <a:ext cx="7904923" cy="2554545"/>
          </a:xfrm>
          <a:prstGeom prst="rect">
            <a:avLst/>
          </a:prstGeom>
        </p:spPr>
        <p:txBody>
          <a:bodyPr wrap="square">
            <a:spAutoFit/>
          </a:bodyPr>
          <a:lstStyle/>
          <a:p>
            <a:pPr algn="just"/>
            <a:r>
              <a:rPr lang="en-US" sz="3200" dirty="0" smtClean="0">
                <a:effectLst/>
                <a:latin typeface="Times New Roman" panose="02020603050405020304" pitchFamily="18" charset="0"/>
                <a:ea typeface="Calibri" panose="020F0502020204030204" pitchFamily="34" charset="0"/>
              </a:rPr>
              <a:t> Tương tác giữa + </a:t>
            </a:r>
            <a:r>
              <a:rPr lang="en-US" sz="3200" b="1" dirty="0" smtClean="0">
                <a:solidFill>
                  <a:srgbClr val="FF0000"/>
                </a:solidFill>
                <a:effectLst/>
                <a:latin typeface="Times New Roman" panose="02020603050405020304" pitchFamily="18" charset="0"/>
                <a:ea typeface="Calibri" panose="020F0502020204030204" pitchFamily="34" charset="0"/>
              </a:rPr>
              <a:t>nam châm với nam châm</a:t>
            </a:r>
            <a:r>
              <a:rPr lang="en-US" sz="3200" dirty="0" smtClean="0">
                <a:effectLst/>
                <a:latin typeface="Times New Roman" panose="02020603050405020304" pitchFamily="18" charset="0"/>
                <a:ea typeface="Calibri" panose="020F0502020204030204" pitchFamily="34" charset="0"/>
              </a:rPr>
              <a:t>,            </a:t>
            </a:r>
          </a:p>
          <a:p>
            <a:pPr algn="just"/>
            <a:r>
              <a:rPr lang="en-US" sz="3200" dirty="0" smtClean="0">
                <a:effectLst/>
                <a:latin typeface="Times New Roman" panose="02020603050405020304" pitchFamily="18" charset="0"/>
                <a:ea typeface="Calibri" panose="020F0502020204030204" pitchFamily="34" charset="0"/>
              </a:rPr>
              <a:t>                          + </a:t>
            </a:r>
            <a:r>
              <a:rPr lang="en-US" sz="3200" b="1" dirty="0" smtClean="0">
                <a:solidFill>
                  <a:srgbClr val="FF0000"/>
                </a:solidFill>
                <a:effectLst/>
                <a:latin typeface="Times New Roman" panose="02020603050405020304" pitchFamily="18" charset="0"/>
                <a:ea typeface="Calibri" panose="020F0502020204030204" pitchFamily="34" charset="0"/>
              </a:rPr>
              <a:t>dòng điện với nam châm</a:t>
            </a:r>
            <a:r>
              <a:rPr lang="en-US" sz="3200" dirty="0" smtClean="0">
                <a:effectLst/>
                <a:latin typeface="Times New Roman" panose="02020603050405020304" pitchFamily="18" charset="0"/>
                <a:ea typeface="Calibri" panose="020F0502020204030204" pitchFamily="34" charset="0"/>
              </a:rPr>
              <a:t>, </a:t>
            </a:r>
          </a:p>
          <a:p>
            <a:pPr algn="just"/>
            <a:r>
              <a:rPr lang="en-US" sz="3200" dirty="0" smtClean="0">
                <a:effectLst/>
                <a:latin typeface="Times New Roman" panose="02020603050405020304" pitchFamily="18" charset="0"/>
                <a:ea typeface="Calibri" panose="020F0502020204030204" pitchFamily="34" charset="0"/>
              </a:rPr>
              <a:t>                          + </a:t>
            </a:r>
            <a:r>
              <a:rPr lang="en-US" sz="3200" b="1" dirty="0" smtClean="0">
                <a:solidFill>
                  <a:srgbClr val="FF0000"/>
                </a:solidFill>
                <a:effectLst/>
                <a:latin typeface="Times New Roman" panose="02020603050405020304" pitchFamily="18" charset="0"/>
                <a:ea typeface="Calibri" panose="020F0502020204030204" pitchFamily="34" charset="0"/>
              </a:rPr>
              <a:t>dòng điện với dòng điện</a:t>
            </a:r>
            <a:r>
              <a:rPr lang="en-US" sz="3200" dirty="0" smtClean="0">
                <a:effectLst/>
                <a:latin typeface="Times New Roman" panose="02020603050405020304" pitchFamily="18" charset="0"/>
                <a:ea typeface="Calibri" panose="020F0502020204030204" pitchFamily="34" charset="0"/>
              </a:rPr>
              <a:t> </a:t>
            </a:r>
          </a:p>
          <a:p>
            <a:pPr algn="just"/>
            <a:r>
              <a:rPr lang="en-US" sz="3200" dirty="0" smtClean="0">
                <a:effectLst/>
                <a:latin typeface="Times New Roman" panose="02020603050405020304" pitchFamily="18" charset="0"/>
                <a:ea typeface="Calibri" panose="020F0502020204030204" pitchFamily="34" charset="0"/>
              </a:rPr>
              <a:t>đều gọi là </a:t>
            </a:r>
            <a:r>
              <a:rPr lang="en-US" sz="3200" dirty="0" smtClean="0">
                <a:solidFill>
                  <a:schemeClr val="accent1">
                    <a:lumMod val="75000"/>
                  </a:schemeClr>
                </a:solidFill>
                <a:effectLst/>
                <a:latin typeface="Times New Roman" panose="02020603050405020304" pitchFamily="18" charset="0"/>
                <a:ea typeface="Calibri" panose="020F0502020204030204" pitchFamily="34" charset="0"/>
              </a:rPr>
              <a:t>tương tác từ</a:t>
            </a:r>
            <a:r>
              <a:rPr lang="en-US" sz="3200" dirty="0" smtClean="0">
                <a:effectLst/>
                <a:latin typeface="Times New Roman" panose="02020603050405020304" pitchFamily="18" charset="0"/>
                <a:ea typeface="Calibri" panose="020F0502020204030204" pitchFamily="34" charset="0"/>
              </a:rPr>
              <a:t>. Lực tương tác trong các trường hợp trên gọi là </a:t>
            </a:r>
            <a:r>
              <a:rPr lang="en-US" sz="3200" b="1" dirty="0" smtClean="0">
                <a:effectLst/>
                <a:latin typeface="Times New Roman" panose="02020603050405020304" pitchFamily="18" charset="0"/>
                <a:ea typeface="Calibri" panose="020F0502020204030204" pitchFamily="34" charset="0"/>
              </a:rPr>
              <a:t>lực từ</a:t>
            </a:r>
            <a:r>
              <a:rPr lang="en-US" sz="3200" dirty="0" smtClean="0">
                <a:effectLst/>
                <a:latin typeface="Times New Roman" panose="02020603050405020304" pitchFamily="18" charset="0"/>
                <a:ea typeface="Calibri" panose="020F0502020204030204" pitchFamily="34" charset="0"/>
              </a:rPr>
              <a:t>.</a:t>
            </a:r>
            <a:endParaRPr lang="en-US" sz="3200" dirty="0"/>
          </a:p>
        </p:txBody>
      </p:sp>
    </p:spTree>
    <p:extLst>
      <p:ext uri="{BB962C8B-B14F-4D97-AF65-F5344CB8AC3E}">
        <p14:creationId xmlns:p14="http://schemas.microsoft.com/office/powerpoint/2010/main" val="319618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6" name="Group 4"/>
          <p:cNvGrpSpPr>
            <a:grpSpLocks/>
          </p:cNvGrpSpPr>
          <p:nvPr/>
        </p:nvGrpSpPr>
        <p:grpSpPr bwMode="auto">
          <a:xfrm>
            <a:off x="3131712" y="1676400"/>
            <a:ext cx="2895600" cy="3643313"/>
            <a:chOff x="3360" y="1056"/>
            <a:chExt cx="1824" cy="2295"/>
          </a:xfrm>
        </p:grpSpPr>
        <p:pic>
          <p:nvPicPr>
            <p:cNvPr id="28677" name="Picture 5" descr="Hình ảnh00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7" y="1894"/>
              <a:ext cx="710" cy="494"/>
            </a:xfrm>
            <a:prstGeom prst="rect">
              <a:avLst/>
            </a:prstGeom>
            <a:noFill/>
            <a:extLst>
              <a:ext uri="{909E8E84-426E-40DD-AFC4-6F175D3DCCD1}">
                <a14:hiddenFill xmlns:a14="http://schemas.microsoft.com/office/drawing/2010/main">
                  <a:solidFill>
                    <a:srgbClr val="FFFFFF"/>
                  </a:solidFill>
                </a14:hiddenFill>
              </a:ext>
            </a:extLst>
          </p:spPr>
        </p:pic>
        <p:sp>
          <p:nvSpPr>
            <p:cNvPr id="28678" name="Line 6"/>
            <p:cNvSpPr>
              <a:spLocks noChangeShapeType="1"/>
            </p:cNvSpPr>
            <p:nvPr/>
          </p:nvSpPr>
          <p:spPr bwMode="auto">
            <a:xfrm flipH="1">
              <a:off x="3360" y="2091"/>
              <a:ext cx="1776" cy="3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8679" name="Line 7"/>
            <p:cNvSpPr>
              <a:spLocks noChangeShapeType="1"/>
            </p:cNvSpPr>
            <p:nvPr/>
          </p:nvSpPr>
          <p:spPr bwMode="auto">
            <a:xfrm flipV="1">
              <a:off x="4177" y="2092"/>
              <a:ext cx="390"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8680" name="Arc 8"/>
            <p:cNvSpPr>
              <a:spLocks/>
            </p:cNvSpPr>
            <p:nvPr/>
          </p:nvSpPr>
          <p:spPr bwMode="auto">
            <a:xfrm rot="5275144" flipV="1">
              <a:off x="3211" y="1899"/>
              <a:ext cx="1638" cy="467"/>
            </a:xfrm>
            <a:custGeom>
              <a:avLst/>
              <a:gdLst>
                <a:gd name="G0" fmla="+- 21408 0 0"/>
                <a:gd name="G1" fmla="+- 21600 0 0"/>
                <a:gd name="G2" fmla="+- 21600 0 0"/>
                <a:gd name="T0" fmla="*/ 0 w 43008"/>
                <a:gd name="T1" fmla="*/ 18729 h 22184"/>
                <a:gd name="T2" fmla="*/ 43000 w 43008"/>
                <a:gd name="T3" fmla="*/ 22184 h 22184"/>
                <a:gd name="T4" fmla="*/ 21408 w 43008"/>
                <a:gd name="T5" fmla="*/ 21600 h 22184"/>
              </a:gdLst>
              <a:ahLst/>
              <a:cxnLst>
                <a:cxn ang="0">
                  <a:pos x="T0" y="T1"/>
                </a:cxn>
                <a:cxn ang="0">
                  <a:pos x="T2" y="T3"/>
                </a:cxn>
                <a:cxn ang="0">
                  <a:pos x="T4" y="T5"/>
                </a:cxn>
              </a:cxnLst>
              <a:rect l="0" t="0" r="r" b="b"/>
              <a:pathLst>
                <a:path w="43008" h="22184" fill="none" extrusionOk="0">
                  <a:moveTo>
                    <a:pt x="-1" y="18728"/>
                  </a:moveTo>
                  <a:cubicBezTo>
                    <a:pt x="1437" y="8005"/>
                    <a:pt x="10588" y="0"/>
                    <a:pt x="21408" y="0"/>
                  </a:cubicBezTo>
                  <a:cubicBezTo>
                    <a:pt x="33337" y="0"/>
                    <a:pt x="43008" y="9670"/>
                    <a:pt x="43008" y="21600"/>
                  </a:cubicBezTo>
                  <a:cubicBezTo>
                    <a:pt x="43008" y="21794"/>
                    <a:pt x="43005" y="21989"/>
                    <a:pt x="43000" y="22184"/>
                  </a:cubicBezTo>
                </a:path>
                <a:path w="43008" h="22184" stroke="0" extrusionOk="0">
                  <a:moveTo>
                    <a:pt x="-1" y="18728"/>
                  </a:moveTo>
                  <a:cubicBezTo>
                    <a:pt x="1437" y="8005"/>
                    <a:pt x="10588" y="0"/>
                    <a:pt x="21408" y="0"/>
                  </a:cubicBezTo>
                  <a:cubicBezTo>
                    <a:pt x="33337" y="0"/>
                    <a:pt x="43008" y="9670"/>
                    <a:pt x="43008" y="21600"/>
                  </a:cubicBezTo>
                  <a:cubicBezTo>
                    <a:pt x="43008" y="21794"/>
                    <a:pt x="43005" y="21989"/>
                    <a:pt x="43000" y="22184"/>
                  </a:cubicBezTo>
                  <a:lnTo>
                    <a:pt x="21408" y="21600"/>
                  </a:lnTo>
                  <a:close/>
                </a:path>
              </a:pathLst>
            </a:custGeom>
            <a:noFill/>
            <a:ln w="28575">
              <a:solidFill>
                <a:srgbClr val="3333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fontAlgn="base">
                <a:spcBef>
                  <a:spcPct val="0"/>
                </a:spcBef>
                <a:spcAft>
                  <a:spcPct val="0"/>
                </a:spcAft>
              </a:pPr>
              <a:endParaRPr lang="en-US">
                <a:solidFill>
                  <a:srgbClr val="000000"/>
                </a:solidFill>
              </a:endParaRPr>
            </a:p>
          </p:txBody>
        </p:sp>
        <p:sp>
          <p:nvSpPr>
            <p:cNvPr id="28681" name="Line 9"/>
            <p:cNvSpPr>
              <a:spLocks noChangeShapeType="1"/>
            </p:cNvSpPr>
            <p:nvPr/>
          </p:nvSpPr>
          <p:spPr bwMode="auto">
            <a:xfrm rot="-10800000" flipH="1" flipV="1">
              <a:off x="4176" y="1296"/>
              <a:ext cx="528" cy="192"/>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8682" name="Line 10"/>
            <p:cNvSpPr>
              <a:spLocks noChangeShapeType="1"/>
            </p:cNvSpPr>
            <p:nvPr/>
          </p:nvSpPr>
          <p:spPr bwMode="auto">
            <a:xfrm rot="-10800000">
              <a:off x="3696" y="2688"/>
              <a:ext cx="528" cy="288"/>
            </a:xfrm>
            <a:prstGeom prst="line">
              <a:avLst/>
            </a:prstGeom>
            <a:noFill/>
            <a:ln w="5715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8683" name="Arc 11"/>
            <p:cNvSpPr>
              <a:spLocks/>
            </p:cNvSpPr>
            <p:nvPr/>
          </p:nvSpPr>
          <p:spPr bwMode="auto">
            <a:xfrm rot="16238390" flipV="1">
              <a:off x="3505" y="1823"/>
              <a:ext cx="1645" cy="591"/>
            </a:xfrm>
            <a:custGeom>
              <a:avLst/>
              <a:gdLst>
                <a:gd name="G0" fmla="+- 21585 0 0"/>
                <a:gd name="G1" fmla="+- 21600 0 0"/>
                <a:gd name="G2" fmla="+- 21600 0 0"/>
                <a:gd name="T0" fmla="*/ 0 w 43185"/>
                <a:gd name="T1" fmla="*/ 20793 h 28070"/>
                <a:gd name="T2" fmla="*/ 42193 w 43185"/>
                <a:gd name="T3" fmla="*/ 28070 h 28070"/>
                <a:gd name="T4" fmla="*/ 21585 w 43185"/>
                <a:gd name="T5" fmla="*/ 21600 h 28070"/>
              </a:gdLst>
              <a:ahLst/>
              <a:cxnLst>
                <a:cxn ang="0">
                  <a:pos x="T0" y="T1"/>
                </a:cxn>
                <a:cxn ang="0">
                  <a:pos x="T2" y="T3"/>
                </a:cxn>
                <a:cxn ang="0">
                  <a:pos x="T4" y="T5"/>
                </a:cxn>
              </a:cxnLst>
              <a:rect l="0" t="0" r="r" b="b"/>
              <a:pathLst>
                <a:path w="43185" h="28070" fill="none" extrusionOk="0">
                  <a:moveTo>
                    <a:pt x="0" y="20793"/>
                  </a:moveTo>
                  <a:cubicBezTo>
                    <a:pt x="434" y="9185"/>
                    <a:pt x="9969" y="0"/>
                    <a:pt x="21585" y="0"/>
                  </a:cubicBezTo>
                  <a:cubicBezTo>
                    <a:pt x="33514" y="0"/>
                    <a:pt x="43185" y="9670"/>
                    <a:pt x="43185" y="21600"/>
                  </a:cubicBezTo>
                  <a:cubicBezTo>
                    <a:pt x="43185" y="23794"/>
                    <a:pt x="42850" y="25976"/>
                    <a:pt x="42193" y="28070"/>
                  </a:cubicBezTo>
                </a:path>
                <a:path w="43185" h="28070" stroke="0" extrusionOk="0">
                  <a:moveTo>
                    <a:pt x="0" y="20793"/>
                  </a:moveTo>
                  <a:cubicBezTo>
                    <a:pt x="434" y="9185"/>
                    <a:pt x="9969" y="0"/>
                    <a:pt x="21585" y="0"/>
                  </a:cubicBezTo>
                  <a:cubicBezTo>
                    <a:pt x="33514" y="0"/>
                    <a:pt x="43185" y="9670"/>
                    <a:pt x="43185" y="21600"/>
                  </a:cubicBezTo>
                  <a:cubicBezTo>
                    <a:pt x="43185" y="23794"/>
                    <a:pt x="42850" y="25976"/>
                    <a:pt x="42193" y="28070"/>
                  </a:cubicBezTo>
                  <a:lnTo>
                    <a:pt x="21585" y="21600"/>
                  </a:lnTo>
                  <a:close/>
                </a:path>
              </a:pathLst>
            </a:cu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fontAlgn="base">
                <a:spcBef>
                  <a:spcPct val="0"/>
                </a:spcBef>
                <a:spcAft>
                  <a:spcPct val="0"/>
                </a:spcAft>
              </a:pPr>
              <a:endParaRPr lang="en-US">
                <a:solidFill>
                  <a:srgbClr val="000000"/>
                </a:solidFill>
              </a:endParaRPr>
            </a:p>
          </p:txBody>
        </p:sp>
        <p:sp>
          <p:nvSpPr>
            <p:cNvPr id="28684" name="Text Box 12"/>
            <p:cNvSpPr txBox="1">
              <a:spLocks noChangeArrowheads="1"/>
            </p:cNvSpPr>
            <p:nvPr/>
          </p:nvSpPr>
          <p:spPr bwMode="auto">
            <a:xfrm rot="10800000">
              <a:off x="4638" y="2864"/>
              <a:ext cx="29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spAutoFit/>
            </a:bodyPr>
            <a:lstStyle/>
            <a:p>
              <a:pPr fontAlgn="base">
                <a:spcBef>
                  <a:spcPct val="0"/>
                </a:spcBef>
                <a:spcAft>
                  <a:spcPct val="0"/>
                </a:spcAft>
              </a:pPr>
              <a:endParaRPr lang="en-US">
                <a:solidFill>
                  <a:srgbClr val="000000"/>
                </a:solidFill>
              </a:endParaRPr>
            </a:p>
          </p:txBody>
        </p:sp>
        <p:sp>
          <p:nvSpPr>
            <p:cNvPr id="28685" name="Text Box 13"/>
            <p:cNvSpPr txBox="1">
              <a:spLocks noChangeArrowheads="1"/>
            </p:cNvSpPr>
            <p:nvPr/>
          </p:nvSpPr>
          <p:spPr bwMode="auto">
            <a:xfrm rot="215240">
              <a:off x="3504" y="2496"/>
              <a:ext cx="480"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solidFill>
                  <a:srgbClr val="000000"/>
                </a:solidFill>
              </a:endParaRPr>
            </a:p>
            <a:p>
              <a:pPr fontAlgn="base">
                <a:spcBef>
                  <a:spcPct val="50000"/>
                </a:spcBef>
                <a:spcAft>
                  <a:spcPct val="0"/>
                </a:spcAft>
              </a:pPr>
              <a:r>
                <a:rPr lang="en-US" sz="2400" b="1">
                  <a:solidFill>
                    <a:srgbClr val="000000"/>
                  </a:solidFill>
                </a:rPr>
                <a:t>B</a:t>
              </a:r>
              <a:r>
                <a:rPr lang="en-US" sz="2400" b="1" baseline="-25000">
                  <a:solidFill>
                    <a:srgbClr val="000000"/>
                  </a:solidFill>
                </a:rPr>
                <a:t>N</a:t>
              </a:r>
            </a:p>
          </p:txBody>
        </p:sp>
        <p:sp>
          <p:nvSpPr>
            <p:cNvPr id="28686" name="Text Box 14"/>
            <p:cNvSpPr txBox="1">
              <a:spLocks noChangeArrowheads="1"/>
            </p:cNvSpPr>
            <p:nvPr/>
          </p:nvSpPr>
          <p:spPr bwMode="auto">
            <a:xfrm rot="10800000">
              <a:off x="4224" y="3120"/>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spAutoFit/>
            </a:bodyPr>
            <a:lstStyle/>
            <a:p>
              <a:pPr fontAlgn="base">
                <a:spcBef>
                  <a:spcPct val="0"/>
                </a:spcBef>
                <a:spcAft>
                  <a:spcPct val="0"/>
                </a:spcAft>
              </a:pPr>
              <a:endParaRPr lang="en-US" b="1">
                <a:solidFill>
                  <a:srgbClr val="000000"/>
                </a:solidFill>
              </a:endParaRPr>
            </a:p>
          </p:txBody>
        </p:sp>
        <p:sp>
          <p:nvSpPr>
            <p:cNvPr id="28687" name="Text Box 15"/>
            <p:cNvSpPr txBox="1">
              <a:spLocks noChangeArrowheads="1"/>
            </p:cNvSpPr>
            <p:nvPr/>
          </p:nvSpPr>
          <p:spPr bwMode="auto">
            <a:xfrm>
              <a:off x="4704" y="1056"/>
              <a:ext cx="480"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solidFill>
                  <a:srgbClr val="000000"/>
                </a:solidFill>
              </a:endParaRPr>
            </a:p>
            <a:p>
              <a:pPr fontAlgn="base">
                <a:spcBef>
                  <a:spcPct val="50000"/>
                </a:spcBef>
                <a:spcAft>
                  <a:spcPct val="0"/>
                </a:spcAft>
              </a:pPr>
              <a:r>
                <a:rPr lang="en-US" sz="2400" b="1">
                  <a:solidFill>
                    <a:srgbClr val="000000"/>
                  </a:solidFill>
                </a:rPr>
                <a:t>B</a:t>
              </a:r>
              <a:r>
                <a:rPr lang="en-US" sz="2400" b="1" baseline="-25000">
                  <a:solidFill>
                    <a:srgbClr val="000000"/>
                  </a:solidFill>
                </a:rPr>
                <a:t>M</a:t>
              </a:r>
            </a:p>
          </p:txBody>
        </p:sp>
        <p:sp>
          <p:nvSpPr>
            <p:cNvPr id="28688" name="Line 16"/>
            <p:cNvSpPr>
              <a:spLocks noChangeShapeType="1"/>
            </p:cNvSpPr>
            <p:nvPr/>
          </p:nvSpPr>
          <p:spPr bwMode="auto">
            <a:xfrm flipV="1">
              <a:off x="3552" y="2832"/>
              <a:ext cx="144"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8689" name="Line 17"/>
            <p:cNvSpPr>
              <a:spLocks noChangeShapeType="1"/>
            </p:cNvSpPr>
            <p:nvPr/>
          </p:nvSpPr>
          <p:spPr bwMode="auto">
            <a:xfrm>
              <a:off x="4752" y="1392"/>
              <a:ext cx="19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8690" name="Text Box 18"/>
            <p:cNvSpPr txBox="1">
              <a:spLocks noChangeArrowheads="1"/>
            </p:cNvSpPr>
            <p:nvPr/>
          </p:nvSpPr>
          <p:spPr bwMode="auto">
            <a:xfrm>
              <a:off x="3936" y="1056"/>
              <a:ext cx="2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b="1">
                  <a:solidFill>
                    <a:srgbClr val="000000"/>
                  </a:solidFill>
                </a:rPr>
                <a:t>M</a:t>
              </a:r>
            </a:p>
          </p:txBody>
        </p:sp>
        <p:sp>
          <p:nvSpPr>
            <p:cNvPr id="28691" name="Text Box 19"/>
            <p:cNvSpPr txBox="1">
              <a:spLocks noChangeArrowheads="1"/>
            </p:cNvSpPr>
            <p:nvPr/>
          </p:nvSpPr>
          <p:spPr bwMode="auto">
            <a:xfrm>
              <a:off x="4032" y="302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b="1">
                  <a:solidFill>
                    <a:srgbClr val="000000"/>
                  </a:solidFill>
                </a:rPr>
                <a:t>N</a:t>
              </a:r>
            </a:p>
          </p:txBody>
        </p:sp>
      </p:grpSp>
    </p:spTree>
    <p:extLst>
      <p:ext uri="{BB962C8B-B14F-4D97-AF65-F5344CB8AC3E}">
        <p14:creationId xmlns:p14="http://schemas.microsoft.com/office/powerpoint/2010/main" val="495364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descr="Hình ảnh00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2362200"/>
            <a:ext cx="914400" cy="1143000"/>
          </a:xfrm>
          <a:prstGeom prst="rect">
            <a:avLst/>
          </a:prstGeom>
          <a:noFill/>
          <a:extLst>
            <a:ext uri="{909E8E84-426E-40DD-AFC4-6F175D3DCCD1}">
              <a14:hiddenFill xmlns:a14="http://schemas.microsoft.com/office/drawing/2010/main">
                <a:solidFill>
                  <a:srgbClr val="FFFFFF"/>
                </a:solidFill>
              </a14:hiddenFill>
            </a:ext>
          </a:extLst>
        </p:spPr>
      </p:pic>
      <p:sp>
        <p:nvSpPr>
          <p:cNvPr id="77833" name="Text Box 9"/>
          <p:cNvSpPr txBox="1">
            <a:spLocks noChangeArrowheads="1"/>
          </p:cNvSpPr>
          <p:nvPr/>
        </p:nvSpPr>
        <p:spPr bwMode="auto">
          <a:xfrm>
            <a:off x="4343400" y="2514600"/>
            <a:ext cx="511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solidFill>
                <a:srgbClr val="000000"/>
              </a:solidFill>
            </a:endParaRPr>
          </a:p>
        </p:txBody>
      </p:sp>
      <p:grpSp>
        <p:nvGrpSpPr>
          <p:cNvPr id="77835" name="Group 11"/>
          <p:cNvGrpSpPr>
            <a:grpSpLocks/>
          </p:cNvGrpSpPr>
          <p:nvPr/>
        </p:nvGrpSpPr>
        <p:grpSpPr bwMode="auto">
          <a:xfrm>
            <a:off x="2286000" y="1143000"/>
            <a:ext cx="625475" cy="4191000"/>
            <a:chOff x="2976" y="816"/>
            <a:chExt cx="394" cy="2640"/>
          </a:xfrm>
        </p:grpSpPr>
        <p:sp>
          <p:nvSpPr>
            <p:cNvPr id="77836" name="Line 12"/>
            <p:cNvSpPr>
              <a:spLocks noChangeShapeType="1"/>
            </p:cNvSpPr>
            <p:nvPr/>
          </p:nvSpPr>
          <p:spPr bwMode="auto">
            <a:xfrm>
              <a:off x="2976" y="864"/>
              <a:ext cx="0" cy="2544"/>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7837" name="Line 13"/>
            <p:cNvSpPr>
              <a:spLocks noChangeShapeType="1"/>
            </p:cNvSpPr>
            <p:nvPr/>
          </p:nvSpPr>
          <p:spPr bwMode="auto">
            <a:xfrm>
              <a:off x="2976" y="2352"/>
              <a:ext cx="0" cy="384"/>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7838" name="Text Box 14"/>
            <p:cNvSpPr txBox="1">
              <a:spLocks noChangeArrowheads="1"/>
            </p:cNvSpPr>
            <p:nvPr/>
          </p:nvSpPr>
          <p:spPr bwMode="auto">
            <a:xfrm>
              <a:off x="3120" y="2640"/>
              <a:ext cx="25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800" b="1">
                  <a:solidFill>
                    <a:srgbClr val="FF0000"/>
                  </a:solidFill>
                  <a:latin typeface=".VnTimeH" panose="020B7200000000000000" pitchFamily="34" charset="0"/>
                </a:rPr>
                <a:t>i</a:t>
              </a:r>
            </a:p>
          </p:txBody>
        </p:sp>
        <p:sp>
          <p:nvSpPr>
            <p:cNvPr id="77839" name="Text Box 15"/>
            <p:cNvSpPr txBox="1">
              <a:spLocks noChangeArrowheads="1"/>
            </p:cNvSpPr>
            <p:nvPr/>
          </p:nvSpPr>
          <p:spPr bwMode="auto">
            <a:xfrm>
              <a:off x="3072" y="816"/>
              <a:ext cx="24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400" b="1">
                  <a:solidFill>
                    <a:srgbClr val="000000"/>
                  </a:solidFill>
                </a:rPr>
                <a:t>P</a:t>
              </a:r>
            </a:p>
          </p:txBody>
        </p:sp>
        <p:sp>
          <p:nvSpPr>
            <p:cNvPr id="77840" name="Text Box 16"/>
            <p:cNvSpPr txBox="1">
              <a:spLocks noChangeArrowheads="1"/>
            </p:cNvSpPr>
            <p:nvPr/>
          </p:nvSpPr>
          <p:spPr bwMode="auto">
            <a:xfrm>
              <a:off x="3072" y="3168"/>
              <a:ext cx="25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Q</a:t>
              </a:r>
            </a:p>
          </p:txBody>
        </p:sp>
      </p:grpSp>
      <p:sp>
        <p:nvSpPr>
          <p:cNvPr id="77841" name="Text Box 17"/>
          <p:cNvSpPr txBox="1">
            <a:spLocks noChangeArrowheads="1"/>
          </p:cNvSpPr>
          <p:nvPr/>
        </p:nvSpPr>
        <p:spPr bwMode="auto">
          <a:xfrm>
            <a:off x="3810000" y="3124200"/>
            <a:ext cx="473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M</a:t>
            </a:r>
          </a:p>
        </p:txBody>
      </p:sp>
      <p:sp>
        <p:nvSpPr>
          <p:cNvPr id="77843" name="Text Box 19"/>
          <p:cNvSpPr txBox="1">
            <a:spLocks noChangeArrowheads="1"/>
          </p:cNvSpPr>
          <p:nvPr/>
        </p:nvSpPr>
        <p:spPr bwMode="auto">
          <a:xfrm>
            <a:off x="4267200" y="26670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B</a:t>
            </a:r>
            <a:r>
              <a:rPr lang="en-US" sz="2400" b="1" baseline="-25000">
                <a:solidFill>
                  <a:srgbClr val="000000"/>
                </a:solidFill>
              </a:rPr>
              <a:t>M</a:t>
            </a:r>
          </a:p>
        </p:txBody>
      </p:sp>
      <p:sp>
        <p:nvSpPr>
          <p:cNvPr id="77844" name="Line 20"/>
          <p:cNvSpPr>
            <a:spLocks noChangeShapeType="1"/>
          </p:cNvSpPr>
          <p:nvPr/>
        </p:nvSpPr>
        <p:spPr bwMode="auto">
          <a:xfrm>
            <a:off x="4343400" y="2667000"/>
            <a:ext cx="228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7845" name="Oval 21"/>
          <p:cNvSpPr>
            <a:spLocks noChangeArrowheads="1"/>
          </p:cNvSpPr>
          <p:nvPr/>
        </p:nvSpPr>
        <p:spPr bwMode="auto">
          <a:xfrm>
            <a:off x="3886200" y="2895600"/>
            <a:ext cx="152400" cy="152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7846" name="Arc 22"/>
          <p:cNvSpPr>
            <a:spLocks/>
          </p:cNvSpPr>
          <p:nvPr/>
        </p:nvSpPr>
        <p:spPr bwMode="auto">
          <a:xfrm flipH="1">
            <a:off x="3733800" y="2743200"/>
            <a:ext cx="457200" cy="457200"/>
          </a:xfrm>
          <a:custGeom>
            <a:avLst/>
            <a:gdLst>
              <a:gd name="G0" fmla="+- 21600 0 0"/>
              <a:gd name="G1" fmla="+- 21600 0 0"/>
              <a:gd name="G2" fmla="+- 21600 0 0"/>
              <a:gd name="T0" fmla="*/ 21600 w 43200"/>
              <a:gd name="T1" fmla="*/ 0 h 43200"/>
              <a:gd name="T2" fmla="*/ 19308 w 43200"/>
              <a:gd name="T3" fmla="*/ 1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0" y="10557"/>
                  <a:pt x="8328" y="1293"/>
                  <a:pt x="19307" y="1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0" y="10557"/>
                  <a:pt x="8328" y="1293"/>
                  <a:pt x="19307" y="121"/>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7847" name="Text Box 23"/>
          <p:cNvSpPr txBox="1">
            <a:spLocks noChangeArrowheads="1"/>
          </p:cNvSpPr>
          <p:nvPr/>
        </p:nvSpPr>
        <p:spPr bwMode="auto">
          <a:xfrm>
            <a:off x="762000" y="457200"/>
            <a:ext cx="7712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sz="2000" b="1">
                <a:solidFill>
                  <a:srgbClr val="0000CC"/>
                </a:solidFill>
                <a:latin typeface=".VnTime" panose="020B7200000000000000" pitchFamily="34" charset="0"/>
              </a:rPr>
              <a:t>X</a:t>
            </a:r>
            <a:r>
              <a:rPr lang="en-US" sz="2000" b="1">
                <a:solidFill>
                  <a:srgbClr val="0000CC"/>
                </a:solidFill>
              </a:rPr>
              <a:t>ác định phương và chiều cảm ứng  từ tại M c</a:t>
            </a:r>
            <a:r>
              <a:rPr lang="en-US" b="1">
                <a:solidFill>
                  <a:srgbClr val="0000CC"/>
                </a:solidFill>
              </a:rPr>
              <a:t>ủa dòng điện trong dây dẫn PQ</a:t>
            </a:r>
            <a:r>
              <a:rPr lang="en-US" sz="2000" b="1">
                <a:solidFill>
                  <a:srgbClr val="0000CC"/>
                </a:solidFill>
              </a:rPr>
              <a:t>?</a:t>
            </a:r>
          </a:p>
        </p:txBody>
      </p:sp>
      <p:sp>
        <p:nvSpPr>
          <p:cNvPr id="77848" name="Text Box 24"/>
          <p:cNvSpPr txBox="1">
            <a:spLocks noChangeArrowheads="1"/>
          </p:cNvSpPr>
          <p:nvPr/>
        </p:nvSpPr>
        <p:spPr bwMode="auto">
          <a:xfrm>
            <a:off x="5181600" y="2703513"/>
            <a:ext cx="3276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FF0000"/>
                </a:solidFill>
              </a:rPr>
              <a:t>Phương</a:t>
            </a:r>
            <a:r>
              <a:rPr lang="en-US">
                <a:solidFill>
                  <a:srgbClr val="000000"/>
                </a:solidFill>
              </a:rPr>
              <a:t> : Nằm ngang vuông   góc với mặt phẳng chứa (PQ &amp;M)</a:t>
            </a:r>
          </a:p>
        </p:txBody>
      </p:sp>
      <p:sp>
        <p:nvSpPr>
          <p:cNvPr id="77849" name="Text Box 25"/>
          <p:cNvSpPr txBox="1">
            <a:spLocks noChangeArrowheads="1"/>
          </p:cNvSpPr>
          <p:nvPr/>
        </p:nvSpPr>
        <p:spPr bwMode="auto">
          <a:xfrm>
            <a:off x="5181600" y="3886200"/>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400" b="1">
                <a:solidFill>
                  <a:srgbClr val="FF0000"/>
                </a:solidFill>
              </a:rPr>
              <a:t>Chiều</a:t>
            </a:r>
            <a:r>
              <a:rPr lang="en-US">
                <a:solidFill>
                  <a:srgbClr val="000000"/>
                </a:solidFill>
              </a:rPr>
              <a:t> : Từ trong ra ngoài</a:t>
            </a:r>
          </a:p>
        </p:txBody>
      </p:sp>
    </p:spTree>
    <p:extLst>
      <p:ext uri="{BB962C8B-B14F-4D97-AF65-F5344CB8AC3E}">
        <p14:creationId xmlns:p14="http://schemas.microsoft.com/office/powerpoint/2010/main" val="29919347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7846"/>
                                        </p:tgtEl>
                                        <p:attrNameLst>
                                          <p:attrName>style.visibility</p:attrName>
                                        </p:attrNameLst>
                                      </p:cBhvr>
                                      <p:to>
                                        <p:strVal val="visible"/>
                                      </p:to>
                                    </p:set>
                                    <p:animEffect transition="in" filter="box(in)">
                                      <p:cBhvr>
                                        <p:cTn id="7" dur="500"/>
                                        <p:tgtEl>
                                          <p:spTgt spid="778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7848">
                                            <p:txEl>
                                              <p:pRg st="0" end="0"/>
                                            </p:txEl>
                                          </p:spTgt>
                                        </p:tgtEl>
                                        <p:attrNameLst>
                                          <p:attrName>style.visibility</p:attrName>
                                        </p:attrNameLst>
                                      </p:cBhvr>
                                      <p:to>
                                        <p:strVal val="visible"/>
                                      </p:to>
                                    </p:set>
                                    <p:anim calcmode="lin" valueType="num">
                                      <p:cBhvr additive="base">
                                        <p:cTn id="12" dur="500" fill="hold"/>
                                        <p:tgtEl>
                                          <p:spTgt spid="7784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784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77826"/>
                                        </p:tgtEl>
                                        <p:attrNameLst>
                                          <p:attrName>style.visibility</p:attrName>
                                        </p:attrNameLst>
                                      </p:cBhvr>
                                      <p:to>
                                        <p:strVal val="visible"/>
                                      </p:to>
                                    </p:set>
                                    <p:anim calcmode="lin" valueType="num">
                                      <p:cBhvr additive="base">
                                        <p:cTn id="18" dur="500" fill="hold"/>
                                        <p:tgtEl>
                                          <p:spTgt spid="77826"/>
                                        </p:tgtEl>
                                        <p:attrNameLst>
                                          <p:attrName>ppt_x</p:attrName>
                                        </p:attrNameLst>
                                      </p:cBhvr>
                                      <p:tavLst>
                                        <p:tav tm="0">
                                          <p:val>
                                            <p:strVal val="#ppt_x"/>
                                          </p:val>
                                        </p:tav>
                                        <p:tav tm="100000">
                                          <p:val>
                                            <p:strVal val="#ppt_x"/>
                                          </p:val>
                                        </p:tav>
                                      </p:tavLst>
                                    </p:anim>
                                    <p:anim calcmode="lin" valueType="num">
                                      <p:cBhvr additive="base">
                                        <p:cTn id="19" dur="500" fill="hold"/>
                                        <p:tgtEl>
                                          <p:spTgt spid="77826"/>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7849"/>
                                        </p:tgtEl>
                                        <p:attrNameLst>
                                          <p:attrName>style.visibility</p:attrName>
                                        </p:attrNameLst>
                                      </p:cBhvr>
                                      <p:to>
                                        <p:strVal val="visible"/>
                                      </p:to>
                                    </p:set>
                                    <p:anim calcmode="lin" valueType="num">
                                      <p:cBhvr additive="base">
                                        <p:cTn id="24" dur="500" fill="hold"/>
                                        <p:tgtEl>
                                          <p:spTgt spid="77849"/>
                                        </p:tgtEl>
                                        <p:attrNameLst>
                                          <p:attrName>ppt_x</p:attrName>
                                        </p:attrNameLst>
                                      </p:cBhvr>
                                      <p:tavLst>
                                        <p:tav tm="0">
                                          <p:val>
                                            <p:strVal val="#ppt_x"/>
                                          </p:val>
                                        </p:tav>
                                        <p:tav tm="100000">
                                          <p:val>
                                            <p:strVal val="#ppt_x"/>
                                          </p:val>
                                        </p:tav>
                                      </p:tavLst>
                                    </p:anim>
                                    <p:anim calcmode="lin" valueType="num">
                                      <p:cBhvr additive="base">
                                        <p:cTn id="25" dur="500" fill="hold"/>
                                        <p:tgtEl>
                                          <p:spTgt spid="77849"/>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7845"/>
                                        </p:tgtEl>
                                        <p:attrNameLst>
                                          <p:attrName>style.visibility</p:attrName>
                                        </p:attrNameLst>
                                      </p:cBhvr>
                                      <p:to>
                                        <p:strVal val="visible"/>
                                      </p:to>
                                    </p:set>
                                    <p:anim calcmode="lin" valueType="num">
                                      <p:cBhvr additive="base">
                                        <p:cTn id="30" dur="500" fill="hold"/>
                                        <p:tgtEl>
                                          <p:spTgt spid="77845"/>
                                        </p:tgtEl>
                                        <p:attrNameLst>
                                          <p:attrName>ppt_x</p:attrName>
                                        </p:attrNameLst>
                                      </p:cBhvr>
                                      <p:tavLst>
                                        <p:tav tm="0">
                                          <p:val>
                                            <p:strVal val="#ppt_x"/>
                                          </p:val>
                                        </p:tav>
                                        <p:tav tm="100000">
                                          <p:val>
                                            <p:strVal val="#ppt_x"/>
                                          </p:val>
                                        </p:tav>
                                      </p:tavLst>
                                    </p:anim>
                                    <p:anim calcmode="lin" valueType="num">
                                      <p:cBhvr additive="base">
                                        <p:cTn id="31" dur="500" fill="hold"/>
                                        <p:tgtEl>
                                          <p:spTgt spid="77845"/>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7843"/>
                                        </p:tgtEl>
                                        <p:attrNameLst>
                                          <p:attrName>style.visibility</p:attrName>
                                        </p:attrNameLst>
                                      </p:cBhvr>
                                      <p:to>
                                        <p:strVal val="visible"/>
                                      </p:to>
                                    </p:set>
                                    <p:anim calcmode="lin" valueType="num">
                                      <p:cBhvr additive="base">
                                        <p:cTn id="36" dur="500" fill="hold"/>
                                        <p:tgtEl>
                                          <p:spTgt spid="77843"/>
                                        </p:tgtEl>
                                        <p:attrNameLst>
                                          <p:attrName>ppt_x</p:attrName>
                                        </p:attrNameLst>
                                      </p:cBhvr>
                                      <p:tavLst>
                                        <p:tav tm="0">
                                          <p:val>
                                            <p:strVal val="#ppt_x"/>
                                          </p:val>
                                        </p:tav>
                                        <p:tav tm="100000">
                                          <p:val>
                                            <p:strVal val="#ppt_x"/>
                                          </p:val>
                                        </p:tav>
                                      </p:tavLst>
                                    </p:anim>
                                    <p:anim calcmode="lin" valueType="num">
                                      <p:cBhvr additive="base">
                                        <p:cTn id="37" dur="500" fill="hold"/>
                                        <p:tgtEl>
                                          <p:spTgt spid="77843"/>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77844"/>
                                        </p:tgtEl>
                                        <p:attrNameLst>
                                          <p:attrName>style.visibility</p:attrName>
                                        </p:attrNameLst>
                                      </p:cBhvr>
                                      <p:to>
                                        <p:strVal val="visible"/>
                                      </p:to>
                                    </p:set>
                                    <p:anim calcmode="lin" valueType="num">
                                      <p:cBhvr additive="base">
                                        <p:cTn id="40" dur="500" fill="hold"/>
                                        <p:tgtEl>
                                          <p:spTgt spid="77844"/>
                                        </p:tgtEl>
                                        <p:attrNameLst>
                                          <p:attrName>ppt_x</p:attrName>
                                        </p:attrNameLst>
                                      </p:cBhvr>
                                      <p:tavLst>
                                        <p:tav tm="0">
                                          <p:val>
                                            <p:strVal val="#ppt_x"/>
                                          </p:val>
                                        </p:tav>
                                        <p:tav tm="100000">
                                          <p:val>
                                            <p:strVal val="#ppt_x"/>
                                          </p:val>
                                        </p:tav>
                                      </p:tavLst>
                                    </p:anim>
                                    <p:anim calcmode="lin" valueType="num">
                                      <p:cBhvr additive="base">
                                        <p:cTn id="41" dur="500" fill="hold"/>
                                        <p:tgtEl>
                                          <p:spTgt spid="778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3" grpId="0"/>
      <p:bldP spid="77844" grpId="0" animBg="1"/>
      <p:bldP spid="77845" grpId="0" animBg="1"/>
      <p:bldP spid="77846" grpId="0" animBg="1"/>
      <p:bldP spid="7784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descr="Hình ảnh00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0800" y="3200400"/>
            <a:ext cx="1127125" cy="784225"/>
          </a:xfrm>
          <a:prstGeom prst="rect">
            <a:avLst/>
          </a:prstGeom>
          <a:noFill/>
          <a:extLst>
            <a:ext uri="{909E8E84-426E-40DD-AFC4-6F175D3DCCD1}">
              <a14:hiddenFill xmlns:a14="http://schemas.microsoft.com/office/drawing/2010/main">
                <a:solidFill>
                  <a:srgbClr val="FFFFFF"/>
                </a:solidFill>
              </a14:hiddenFill>
            </a:ext>
          </a:extLst>
        </p:spPr>
      </p:pic>
      <p:sp>
        <p:nvSpPr>
          <p:cNvPr id="4102" name="Line 6"/>
          <p:cNvSpPr>
            <a:spLocks noChangeShapeType="1"/>
          </p:cNvSpPr>
          <p:nvPr/>
        </p:nvSpPr>
        <p:spPr bwMode="auto">
          <a:xfrm rot="10800000" flipH="1">
            <a:off x="990600" y="3581400"/>
            <a:ext cx="4343400" cy="19050"/>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103" name="Line 7"/>
          <p:cNvSpPr>
            <a:spLocks noChangeShapeType="1"/>
          </p:cNvSpPr>
          <p:nvPr/>
        </p:nvSpPr>
        <p:spPr bwMode="auto">
          <a:xfrm rot="10800000" flipV="1">
            <a:off x="1828800" y="3581400"/>
            <a:ext cx="619125"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nvGrpSpPr>
          <p:cNvPr id="4172" name="Group 76"/>
          <p:cNvGrpSpPr>
            <a:grpSpLocks/>
          </p:cNvGrpSpPr>
          <p:nvPr/>
        </p:nvGrpSpPr>
        <p:grpSpPr bwMode="auto">
          <a:xfrm>
            <a:off x="1981200" y="4191000"/>
            <a:ext cx="1235075" cy="914400"/>
            <a:chOff x="1248" y="2640"/>
            <a:chExt cx="778" cy="576"/>
          </a:xfrm>
        </p:grpSpPr>
        <p:sp>
          <p:nvSpPr>
            <p:cNvPr id="4140" name="Text Box 44"/>
            <p:cNvSpPr txBox="1">
              <a:spLocks noChangeArrowheads="1"/>
            </p:cNvSpPr>
            <p:nvPr/>
          </p:nvSpPr>
          <p:spPr bwMode="auto">
            <a:xfrm>
              <a:off x="1536" y="2640"/>
              <a:ext cx="32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solidFill>
                  <a:srgbClr val="000000"/>
                </a:solidFill>
              </a:endParaRPr>
            </a:p>
          </p:txBody>
        </p:sp>
        <p:sp>
          <p:nvSpPr>
            <p:cNvPr id="4141" name="Text Box 45"/>
            <p:cNvSpPr txBox="1">
              <a:spLocks noChangeArrowheads="1"/>
            </p:cNvSpPr>
            <p:nvPr/>
          </p:nvSpPr>
          <p:spPr bwMode="auto">
            <a:xfrm>
              <a:off x="1248" y="2640"/>
              <a:ext cx="4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B</a:t>
              </a:r>
              <a:r>
                <a:rPr lang="en-US" sz="2400" b="1" baseline="-25000">
                  <a:solidFill>
                    <a:srgbClr val="000000"/>
                  </a:solidFill>
                </a:rPr>
                <a:t>M</a:t>
              </a:r>
            </a:p>
          </p:txBody>
        </p:sp>
        <p:sp>
          <p:nvSpPr>
            <p:cNvPr id="4142" name="Line 46"/>
            <p:cNvSpPr>
              <a:spLocks noChangeShapeType="1"/>
            </p:cNvSpPr>
            <p:nvPr/>
          </p:nvSpPr>
          <p:spPr bwMode="auto">
            <a:xfrm>
              <a:off x="1296" y="2640"/>
              <a:ext cx="144"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144" name="Oval 48"/>
            <p:cNvSpPr>
              <a:spLocks noChangeArrowheads="1"/>
            </p:cNvSpPr>
            <p:nvPr/>
          </p:nvSpPr>
          <p:spPr bwMode="auto">
            <a:xfrm>
              <a:off x="1440" y="3024"/>
              <a:ext cx="96"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45" name="Text Box 49"/>
            <p:cNvSpPr txBox="1">
              <a:spLocks noChangeArrowheads="1"/>
            </p:cNvSpPr>
            <p:nvPr/>
          </p:nvSpPr>
          <p:spPr bwMode="auto">
            <a:xfrm>
              <a:off x="1728" y="2928"/>
              <a:ext cx="29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M</a:t>
              </a:r>
            </a:p>
          </p:txBody>
        </p:sp>
        <p:sp>
          <p:nvSpPr>
            <p:cNvPr id="4146" name="Arc 50"/>
            <p:cNvSpPr>
              <a:spLocks/>
            </p:cNvSpPr>
            <p:nvPr/>
          </p:nvSpPr>
          <p:spPr bwMode="auto">
            <a:xfrm flipH="1">
              <a:off x="1344" y="2928"/>
              <a:ext cx="288" cy="288"/>
            </a:xfrm>
            <a:custGeom>
              <a:avLst/>
              <a:gdLst>
                <a:gd name="G0" fmla="+- 21600 0 0"/>
                <a:gd name="G1" fmla="+- 21600 0 0"/>
                <a:gd name="G2" fmla="+- 21600 0 0"/>
                <a:gd name="T0" fmla="*/ 21600 w 43200"/>
                <a:gd name="T1" fmla="*/ 0 h 43200"/>
                <a:gd name="T2" fmla="*/ 19308 w 43200"/>
                <a:gd name="T3" fmla="*/ 1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0" y="10557"/>
                    <a:pt x="8328" y="1293"/>
                    <a:pt x="19307" y="1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0" y="10557"/>
                    <a:pt x="8328" y="1293"/>
                    <a:pt x="19307" y="121"/>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grpSp>
      <p:grpSp>
        <p:nvGrpSpPr>
          <p:cNvPr id="4173" name="Group 77"/>
          <p:cNvGrpSpPr>
            <a:grpSpLocks/>
          </p:cNvGrpSpPr>
          <p:nvPr/>
        </p:nvGrpSpPr>
        <p:grpSpPr bwMode="auto">
          <a:xfrm>
            <a:off x="2057400" y="1524000"/>
            <a:ext cx="1143000" cy="1012825"/>
            <a:chOff x="1296" y="960"/>
            <a:chExt cx="720" cy="638"/>
          </a:xfrm>
        </p:grpSpPr>
        <p:sp>
          <p:nvSpPr>
            <p:cNvPr id="4156" name="Text Box 60"/>
            <p:cNvSpPr txBox="1">
              <a:spLocks noChangeArrowheads="1"/>
            </p:cNvSpPr>
            <p:nvPr/>
          </p:nvSpPr>
          <p:spPr bwMode="auto">
            <a:xfrm>
              <a:off x="1296" y="960"/>
              <a:ext cx="4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  B</a:t>
              </a:r>
              <a:r>
                <a:rPr lang="en-US" sz="2400" b="1" baseline="-25000">
                  <a:solidFill>
                    <a:srgbClr val="000000"/>
                  </a:solidFill>
                </a:rPr>
                <a:t>N</a:t>
              </a:r>
            </a:p>
          </p:txBody>
        </p:sp>
        <p:sp>
          <p:nvSpPr>
            <p:cNvPr id="4157" name="Line 61"/>
            <p:cNvSpPr>
              <a:spLocks noChangeShapeType="1"/>
            </p:cNvSpPr>
            <p:nvPr/>
          </p:nvSpPr>
          <p:spPr bwMode="auto">
            <a:xfrm>
              <a:off x="1440" y="1008"/>
              <a:ext cx="19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158" name="Text Box 62"/>
            <p:cNvSpPr txBox="1">
              <a:spLocks noChangeArrowheads="1"/>
            </p:cNvSpPr>
            <p:nvPr/>
          </p:nvSpPr>
          <p:spPr bwMode="auto">
            <a:xfrm>
              <a:off x="1728" y="1296"/>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400" b="1">
                  <a:solidFill>
                    <a:srgbClr val="000000"/>
                  </a:solidFill>
                </a:rPr>
                <a:t>N</a:t>
              </a:r>
            </a:p>
          </p:txBody>
        </p:sp>
        <p:sp>
          <p:nvSpPr>
            <p:cNvPr id="4159" name="Arc 63"/>
            <p:cNvSpPr>
              <a:spLocks/>
            </p:cNvSpPr>
            <p:nvPr/>
          </p:nvSpPr>
          <p:spPr bwMode="auto">
            <a:xfrm flipH="1">
              <a:off x="1344" y="1296"/>
              <a:ext cx="288" cy="288"/>
            </a:xfrm>
            <a:custGeom>
              <a:avLst/>
              <a:gdLst>
                <a:gd name="G0" fmla="+- 21600 0 0"/>
                <a:gd name="G1" fmla="+- 21600 0 0"/>
                <a:gd name="G2" fmla="+- 21600 0 0"/>
                <a:gd name="T0" fmla="*/ 21600 w 43200"/>
                <a:gd name="T1" fmla="*/ 0 h 43200"/>
                <a:gd name="T2" fmla="*/ 19308 w 43200"/>
                <a:gd name="T3" fmla="*/ 122 h 43200"/>
                <a:gd name="T4" fmla="*/ 21600 w 43200"/>
                <a:gd name="T5" fmla="*/ 21600 h 43200"/>
              </a:gdLst>
              <a:ahLst/>
              <a:cxnLst>
                <a:cxn ang="0">
                  <a:pos x="T0" y="T1"/>
                </a:cxn>
                <a:cxn ang="0">
                  <a:pos x="T2" y="T3"/>
                </a:cxn>
                <a:cxn ang="0">
                  <a:pos x="T4" y="T5"/>
                </a:cxn>
              </a:cxnLst>
              <a:rect l="0" t="0" r="r" b="b"/>
              <a:pathLst>
                <a:path w="43200" h="43200" fill="none"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0" y="10557"/>
                    <a:pt x="8328" y="1293"/>
                    <a:pt x="19307" y="121"/>
                  </a:cubicBezTo>
                </a:path>
                <a:path w="43200" h="43200" stroke="0" extrusionOk="0">
                  <a:moveTo>
                    <a:pt x="21599" y="0"/>
                  </a:moveTo>
                  <a:cubicBezTo>
                    <a:pt x="33529" y="0"/>
                    <a:pt x="43200" y="9670"/>
                    <a:pt x="43200" y="21600"/>
                  </a:cubicBezTo>
                  <a:cubicBezTo>
                    <a:pt x="43200" y="33529"/>
                    <a:pt x="33529" y="43200"/>
                    <a:pt x="21600" y="43200"/>
                  </a:cubicBezTo>
                  <a:cubicBezTo>
                    <a:pt x="9670" y="43200"/>
                    <a:pt x="0" y="33529"/>
                    <a:pt x="0" y="21600"/>
                  </a:cubicBezTo>
                  <a:cubicBezTo>
                    <a:pt x="0" y="10557"/>
                    <a:pt x="8328" y="1293"/>
                    <a:pt x="19307" y="121"/>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60" name="Text Box 64"/>
            <p:cNvSpPr txBox="1">
              <a:spLocks noChangeArrowheads="1"/>
            </p:cNvSpPr>
            <p:nvPr/>
          </p:nvSpPr>
          <p:spPr bwMode="auto">
            <a:xfrm>
              <a:off x="1382" y="1271"/>
              <a:ext cx="29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800" b="1">
                  <a:solidFill>
                    <a:srgbClr val="FF0000"/>
                  </a:solidFill>
                </a:rPr>
                <a:t>+</a:t>
              </a:r>
            </a:p>
          </p:txBody>
        </p:sp>
      </p:grpSp>
      <p:sp>
        <p:nvSpPr>
          <p:cNvPr id="4161" name="Text Box 65"/>
          <p:cNvSpPr txBox="1">
            <a:spLocks noChangeArrowheads="1"/>
          </p:cNvSpPr>
          <p:nvPr/>
        </p:nvSpPr>
        <p:spPr bwMode="auto">
          <a:xfrm>
            <a:off x="1905000" y="2824163"/>
            <a:ext cx="303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400" b="1">
                <a:solidFill>
                  <a:srgbClr val="000000"/>
                </a:solidFill>
                <a:latin typeface=".VnTimeH" panose="020B7200000000000000" pitchFamily="34" charset="0"/>
              </a:rPr>
              <a:t>I</a:t>
            </a:r>
          </a:p>
        </p:txBody>
      </p:sp>
      <p:sp>
        <p:nvSpPr>
          <p:cNvPr id="4162" name="Text Box 66"/>
          <p:cNvSpPr txBox="1">
            <a:spLocks noChangeArrowheads="1"/>
          </p:cNvSpPr>
          <p:nvPr/>
        </p:nvSpPr>
        <p:spPr bwMode="auto">
          <a:xfrm>
            <a:off x="838200" y="762000"/>
            <a:ext cx="77120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sz="2400">
                <a:solidFill>
                  <a:srgbClr val="0000CC"/>
                </a:solidFill>
                <a:latin typeface=".VnTime" panose="020B7200000000000000" pitchFamily="34" charset="0"/>
              </a:rPr>
              <a:t>X</a:t>
            </a:r>
            <a:r>
              <a:rPr lang="en-US" sz="2400">
                <a:solidFill>
                  <a:srgbClr val="0000CC"/>
                </a:solidFill>
              </a:rPr>
              <a:t>ác định </a:t>
            </a:r>
            <a:r>
              <a:rPr lang="en-US" sz="2400">
                <a:solidFill>
                  <a:srgbClr val="0000CC"/>
                </a:solidFill>
                <a:latin typeface=".VnTime" panose="020B7200000000000000" pitchFamily="34" charset="0"/>
              </a:rPr>
              <a:t>chi</a:t>
            </a:r>
            <a:r>
              <a:rPr lang="en-US" sz="2400">
                <a:solidFill>
                  <a:srgbClr val="0000CC"/>
                </a:solidFill>
              </a:rPr>
              <a:t>ều của dòng điện trong dây dẫn P Q?</a:t>
            </a:r>
            <a:r>
              <a:rPr lang="en-US" sz="2800">
                <a:solidFill>
                  <a:srgbClr val="FF0000"/>
                </a:solidFill>
              </a:rPr>
              <a:t> </a:t>
            </a:r>
          </a:p>
        </p:txBody>
      </p:sp>
      <p:sp>
        <p:nvSpPr>
          <p:cNvPr id="4163" name="Text Box 67"/>
          <p:cNvSpPr txBox="1">
            <a:spLocks noChangeArrowheads="1"/>
          </p:cNvSpPr>
          <p:nvPr/>
        </p:nvSpPr>
        <p:spPr bwMode="auto">
          <a:xfrm>
            <a:off x="5394325" y="3621088"/>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400" b="1">
                <a:solidFill>
                  <a:srgbClr val="000000"/>
                </a:solidFill>
              </a:rPr>
              <a:t>P</a:t>
            </a:r>
          </a:p>
        </p:txBody>
      </p:sp>
      <p:sp>
        <p:nvSpPr>
          <p:cNvPr id="4164" name="Text Box 68"/>
          <p:cNvSpPr txBox="1">
            <a:spLocks noChangeArrowheads="1"/>
          </p:cNvSpPr>
          <p:nvPr/>
        </p:nvSpPr>
        <p:spPr bwMode="auto">
          <a:xfrm>
            <a:off x="609600" y="3657600"/>
            <a:ext cx="396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Q</a:t>
            </a:r>
          </a:p>
        </p:txBody>
      </p:sp>
      <p:sp>
        <p:nvSpPr>
          <p:cNvPr id="4170" name="Text Box 74">
            <a:hlinkClick r:id="rId3" action="ppaction://hlinkpres?slideindex=1&amp;slidetitle=Slide 1"/>
          </p:cNvPr>
          <p:cNvSpPr txBox="1">
            <a:spLocks noChangeArrowheads="1"/>
          </p:cNvSpPr>
          <p:nvPr/>
        </p:nvSpPr>
        <p:spPr bwMode="auto">
          <a:xfrm>
            <a:off x="7467600" y="5486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solidFill>
                  <a:srgbClr val="FF0000"/>
                </a:solidFill>
                <a:hlinkClick r:id="rId4" action="ppaction://hlinkpres?slideindex=1&amp;slidetitle=NOÄI DUNG"/>
              </a:rPr>
              <a:t>Quay lại</a:t>
            </a:r>
            <a:endParaRPr lang="en-US">
              <a:solidFill>
                <a:srgbClr val="FF0000"/>
              </a:solidFill>
            </a:endParaRPr>
          </a:p>
        </p:txBody>
      </p:sp>
      <p:sp>
        <p:nvSpPr>
          <p:cNvPr id="4171" name="Text Box 75"/>
          <p:cNvSpPr txBox="1">
            <a:spLocks noChangeArrowheads="1"/>
          </p:cNvSpPr>
          <p:nvPr/>
        </p:nvSpPr>
        <p:spPr bwMode="auto">
          <a:xfrm>
            <a:off x="4114800" y="228600"/>
            <a:ext cx="12414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000" b="1">
                <a:solidFill>
                  <a:srgbClr val="FF0000"/>
                </a:solidFill>
              </a:rPr>
              <a:t>Bài tập 2</a:t>
            </a:r>
          </a:p>
        </p:txBody>
      </p:sp>
    </p:spTree>
    <p:extLst>
      <p:ext uri="{BB962C8B-B14F-4D97-AF65-F5344CB8AC3E}">
        <p14:creationId xmlns:p14="http://schemas.microsoft.com/office/powerpoint/2010/main" val="37368931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71"/>
                                        </p:tgtEl>
                                        <p:attrNameLst>
                                          <p:attrName>style.visibility</p:attrName>
                                        </p:attrNameLst>
                                      </p:cBhvr>
                                      <p:to>
                                        <p:strVal val="visible"/>
                                      </p:to>
                                    </p:set>
                                    <p:anim calcmode="lin" valueType="num">
                                      <p:cBhvr additive="base">
                                        <p:cTn id="7" dur="500" fill="hold"/>
                                        <p:tgtEl>
                                          <p:spTgt spid="4171"/>
                                        </p:tgtEl>
                                        <p:attrNameLst>
                                          <p:attrName>ppt_x</p:attrName>
                                        </p:attrNameLst>
                                      </p:cBhvr>
                                      <p:tavLst>
                                        <p:tav tm="0">
                                          <p:val>
                                            <p:strVal val="#ppt_x"/>
                                          </p:val>
                                        </p:tav>
                                        <p:tav tm="100000">
                                          <p:val>
                                            <p:strVal val="#ppt_x"/>
                                          </p:val>
                                        </p:tav>
                                      </p:tavLst>
                                    </p:anim>
                                    <p:anim calcmode="lin" valueType="num">
                                      <p:cBhvr additive="base">
                                        <p:cTn id="8" dur="500" fill="hold"/>
                                        <p:tgtEl>
                                          <p:spTgt spid="417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63"/>
                                        </p:tgtEl>
                                        <p:attrNameLst>
                                          <p:attrName>style.visibility</p:attrName>
                                        </p:attrNameLst>
                                      </p:cBhvr>
                                      <p:to>
                                        <p:strVal val="visible"/>
                                      </p:to>
                                    </p:set>
                                    <p:anim calcmode="lin" valueType="num">
                                      <p:cBhvr additive="base">
                                        <p:cTn id="13" dur="500" fill="hold"/>
                                        <p:tgtEl>
                                          <p:spTgt spid="4163"/>
                                        </p:tgtEl>
                                        <p:attrNameLst>
                                          <p:attrName>ppt_x</p:attrName>
                                        </p:attrNameLst>
                                      </p:cBhvr>
                                      <p:tavLst>
                                        <p:tav tm="0">
                                          <p:val>
                                            <p:strVal val="#ppt_x"/>
                                          </p:val>
                                        </p:tav>
                                        <p:tav tm="100000">
                                          <p:val>
                                            <p:strVal val="#ppt_x"/>
                                          </p:val>
                                        </p:tav>
                                      </p:tavLst>
                                    </p:anim>
                                    <p:anim calcmode="lin" valueType="num">
                                      <p:cBhvr additive="base">
                                        <p:cTn id="14" dur="500" fill="hold"/>
                                        <p:tgtEl>
                                          <p:spTgt spid="416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102"/>
                                        </p:tgtEl>
                                        <p:attrNameLst>
                                          <p:attrName>style.visibility</p:attrName>
                                        </p:attrNameLst>
                                      </p:cBhvr>
                                      <p:to>
                                        <p:strVal val="visible"/>
                                      </p:to>
                                    </p:set>
                                    <p:anim calcmode="lin" valueType="num">
                                      <p:cBhvr additive="base">
                                        <p:cTn id="17" dur="500" fill="hold"/>
                                        <p:tgtEl>
                                          <p:spTgt spid="4102"/>
                                        </p:tgtEl>
                                        <p:attrNameLst>
                                          <p:attrName>ppt_x</p:attrName>
                                        </p:attrNameLst>
                                      </p:cBhvr>
                                      <p:tavLst>
                                        <p:tav tm="0">
                                          <p:val>
                                            <p:strVal val="#ppt_x"/>
                                          </p:val>
                                        </p:tav>
                                        <p:tav tm="100000">
                                          <p:val>
                                            <p:strVal val="#ppt_x"/>
                                          </p:val>
                                        </p:tav>
                                      </p:tavLst>
                                    </p:anim>
                                    <p:anim calcmode="lin" valueType="num">
                                      <p:cBhvr additive="base">
                                        <p:cTn id="18" dur="500" fill="hold"/>
                                        <p:tgtEl>
                                          <p:spTgt spid="410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161"/>
                                        </p:tgtEl>
                                        <p:attrNameLst>
                                          <p:attrName>style.visibility</p:attrName>
                                        </p:attrNameLst>
                                      </p:cBhvr>
                                      <p:to>
                                        <p:strVal val="visible"/>
                                      </p:to>
                                    </p:set>
                                    <p:anim calcmode="lin" valueType="num">
                                      <p:cBhvr additive="base">
                                        <p:cTn id="21" dur="500" fill="hold"/>
                                        <p:tgtEl>
                                          <p:spTgt spid="4161"/>
                                        </p:tgtEl>
                                        <p:attrNameLst>
                                          <p:attrName>ppt_x</p:attrName>
                                        </p:attrNameLst>
                                      </p:cBhvr>
                                      <p:tavLst>
                                        <p:tav tm="0">
                                          <p:val>
                                            <p:strVal val="#ppt_x"/>
                                          </p:val>
                                        </p:tav>
                                        <p:tav tm="100000">
                                          <p:val>
                                            <p:strVal val="#ppt_x"/>
                                          </p:val>
                                        </p:tav>
                                      </p:tavLst>
                                    </p:anim>
                                    <p:anim calcmode="lin" valueType="num">
                                      <p:cBhvr additive="base">
                                        <p:cTn id="22" dur="500" fill="hold"/>
                                        <p:tgtEl>
                                          <p:spTgt spid="4161"/>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164"/>
                                        </p:tgtEl>
                                        <p:attrNameLst>
                                          <p:attrName>style.visibility</p:attrName>
                                        </p:attrNameLst>
                                      </p:cBhvr>
                                      <p:to>
                                        <p:strVal val="visible"/>
                                      </p:to>
                                    </p:set>
                                    <p:anim calcmode="lin" valueType="num">
                                      <p:cBhvr additive="base">
                                        <p:cTn id="25" dur="500" fill="hold"/>
                                        <p:tgtEl>
                                          <p:spTgt spid="4164"/>
                                        </p:tgtEl>
                                        <p:attrNameLst>
                                          <p:attrName>ppt_x</p:attrName>
                                        </p:attrNameLst>
                                      </p:cBhvr>
                                      <p:tavLst>
                                        <p:tav tm="0">
                                          <p:val>
                                            <p:strVal val="#ppt_x"/>
                                          </p:val>
                                        </p:tav>
                                        <p:tav tm="100000">
                                          <p:val>
                                            <p:strVal val="#ppt_x"/>
                                          </p:val>
                                        </p:tav>
                                      </p:tavLst>
                                    </p:anim>
                                    <p:anim calcmode="lin" valueType="num">
                                      <p:cBhvr additive="base">
                                        <p:cTn id="26" dur="500" fill="hold"/>
                                        <p:tgtEl>
                                          <p:spTgt spid="416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173"/>
                                        </p:tgtEl>
                                        <p:attrNameLst>
                                          <p:attrName>style.visibility</p:attrName>
                                        </p:attrNameLst>
                                      </p:cBhvr>
                                      <p:to>
                                        <p:strVal val="visible"/>
                                      </p:to>
                                    </p:set>
                                    <p:anim calcmode="lin" valueType="num">
                                      <p:cBhvr additive="base">
                                        <p:cTn id="31" dur="500" fill="hold"/>
                                        <p:tgtEl>
                                          <p:spTgt spid="4173"/>
                                        </p:tgtEl>
                                        <p:attrNameLst>
                                          <p:attrName>ppt_x</p:attrName>
                                        </p:attrNameLst>
                                      </p:cBhvr>
                                      <p:tavLst>
                                        <p:tav tm="0">
                                          <p:val>
                                            <p:strVal val="#ppt_x"/>
                                          </p:val>
                                        </p:tav>
                                        <p:tav tm="100000">
                                          <p:val>
                                            <p:strVal val="#ppt_x"/>
                                          </p:val>
                                        </p:tav>
                                      </p:tavLst>
                                    </p:anim>
                                    <p:anim calcmode="lin" valueType="num">
                                      <p:cBhvr additive="base">
                                        <p:cTn id="32" dur="500" fill="hold"/>
                                        <p:tgtEl>
                                          <p:spTgt spid="4173"/>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172"/>
                                        </p:tgtEl>
                                        <p:attrNameLst>
                                          <p:attrName>style.visibility</p:attrName>
                                        </p:attrNameLst>
                                      </p:cBhvr>
                                      <p:to>
                                        <p:strVal val="visible"/>
                                      </p:to>
                                    </p:set>
                                    <p:anim calcmode="lin" valueType="num">
                                      <p:cBhvr additive="base">
                                        <p:cTn id="37" dur="500" fill="hold"/>
                                        <p:tgtEl>
                                          <p:spTgt spid="4172"/>
                                        </p:tgtEl>
                                        <p:attrNameLst>
                                          <p:attrName>ppt_x</p:attrName>
                                        </p:attrNameLst>
                                      </p:cBhvr>
                                      <p:tavLst>
                                        <p:tav tm="0">
                                          <p:val>
                                            <p:strVal val="#ppt_x"/>
                                          </p:val>
                                        </p:tav>
                                        <p:tav tm="100000">
                                          <p:val>
                                            <p:strVal val="#ppt_x"/>
                                          </p:val>
                                        </p:tav>
                                      </p:tavLst>
                                    </p:anim>
                                    <p:anim calcmode="lin" valueType="num">
                                      <p:cBhvr additive="base">
                                        <p:cTn id="38" dur="500" fill="hold"/>
                                        <p:tgtEl>
                                          <p:spTgt spid="417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162"/>
                                        </p:tgtEl>
                                        <p:attrNameLst>
                                          <p:attrName>style.visibility</p:attrName>
                                        </p:attrNameLst>
                                      </p:cBhvr>
                                      <p:to>
                                        <p:strVal val="visible"/>
                                      </p:to>
                                    </p:set>
                                    <p:anim calcmode="lin" valueType="num">
                                      <p:cBhvr additive="base">
                                        <p:cTn id="43" dur="500" fill="hold"/>
                                        <p:tgtEl>
                                          <p:spTgt spid="4162"/>
                                        </p:tgtEl>
                                        <p:attrNameLst>
                                          <p:attrName>ppt_x</p:attrName>
                                        </p:attrNameLst>
                                      </p:cBhvr>
                                      <p:tavLst>
                                        <p:tav tm="0">
                                          <p:val>
                                            <p:strVal val="#ppt_x"/>
                                          </p:val>
                                        </p:tav>
                                        <p:tav tm="100000">
                                          <p:val>
                                            <p:strVal val="#ppt_x"/>
                                          </p:val>
                                        </p:tav>
                                      </p:tavLst>
                                    </p:anim>
                                    <p:anim calcmode="lin" valueType="num">
                                      <p:cBhvr additive="base">
                                        <p:cTn id="44" dur="500" fill="hold"/>
                                        <p:tgtEl>
                                          <p:spTgt spid="4162"/>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101"/>
                                        </p:tgtEl>
                                        <p:attrNameLst>
                                          <p:attrName>style.visibility</p:attrName>
                                        </p:attrNameLst>
                                      </p:cBhvr>
                                      <p:to>
                                        <p:strVal val="visible"/>
                                      </p:to>
                                    </p:set>
                                    <p:anim calcmode="lin" valueType="num">
                                      <p:cBhvr additive="base">
                                        <p:cTn id="49" dur="500" fill="hold"/>
                                        <p:tgtEl>
                                          <p:spTgt spid="4101"/>
                                        </p:tgtEl>
                                        <p:attrNameLst>
                                          <p:attrName>ppt_x</p:attrName>
                                        </p:attrNameLst>
                                      </p:cBhvr>
                                      <p:tavLst>
                                        <p:tav tm="0">
                                          <p:val>
                                            <p:strVal val="#ppt_x"/>
                                          </p:val>
                                        </p:tav>
                                        <p:tav tm="100000">
                                          <p:val>
                                            <p:strVal val="#ppt_x"/>
                                          </p:val>
                                        </p:tav>
                                      </p:tavLst>
                                    </p:anim>
                                    <p:anim calcmode="lin" valueType="num">
                                      <p:cBhvr additive="base">
                                        <p:cTn id="50" dur="500" fill="hold"/>
                                        <p:tgtEl>
                                          <p:spTgt spid="4101"/>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103"/>
                                        </p:tgtEl>
                                        <p:attrNameLst>
                                          <p:attrName>style.visibility</p:attrName>
                                        </p:attrNameLst>
                                      </p:cBhvr>
                                      <p:to>
                                        <p:strVal val="visible"/>
                                      </p:to>
                                    </p:set>
                                    <p:anim calcmode="lin" valueType="num">
                                      <p:cBhvr additive="base">
                                        <p:cTn id="55" dur="500" fill="hold"/>
                                        <p:tgtEl>
                                          <p:spTgt spid="4103"/>
                                        </p:tgtEl>
                                        <p:attrNameLst>
                                          <p:attrName>ppt_x</p:attrName>
                                        </p:attrNameLst>
                                      </p:cBhvr>
                                      <p:tavLst>
                                        <p:tav tm="0">
                                          <p:val>
                                            <p:strVal val="#ppt_x"/>
                                          </p:val>
                                        </p:tav>
                                        <p:tav tm="100000">
                                          <p:val>
                                            <p:strVal val="#ppt_x"/>
                                          </p:val>
                                        </p:tav>
                                      </p:tavLst>
                                    </p:anim>
                                    <p:anim calcmode="lin" valueType="num">
                                      <p:cBhvr additive="base">
                                        <p:cTn id="56" dur="500" fill="hold"/>
                                        <p:tgtEl>
                                          <p:spTgt spid="41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nimBg="1"/>
      <p:bldP spid="4103" grpId="0" animBg="1"/>
      <p:bldP spid="4161" grpId="0"/>
      <p:bldP spid="4162" grpId="0"/>
      <p:bldP spid="4163" grpId="0"/>
      <p:bldP spid="4164" grpId="0"/>
      <p:bldP spid="417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Arc 6"/>
          <p:cNvSpPr>
            <a:spLocks/>
          </p:cNvSpPr>
          <p:nvPr/>
        </p:nvSpPr>
        <p:spPr bwMode="auto">
          <a:xfrm rot="-24979680" flipH="1" flipV="1">
            <a:off x="2565401" y="2789237"/>
            <a:ext cx="1854200" cy="2327275"/>
          </a:xfrm>
          <a:custGeom>
            <a:avLst/>
            <a:gdLst>
              <a:gd name="G0" fmla="+- 0 0 0"/>
              <a:gd name="G1" fmla="+- 7801 0 0"/>
              <a:gd name="G2" fmla="+- 21600 0 0"/>
              <a:gd name="T0" fmla="*/ 20142 w 21600"/>
              <a:gd name="T1" fmla="*/ 0 h 26402"/>
              <a:gd name="T2" fmla="*/ 10980 w 21600"/>
              <a:gd name="T3" fmla="*/ 26402 h 26402"/>
              <a:gd name="T4" fmla="*/ 0 w 21600"/>
              <a:gd name="T5" fmla="*/ 7801 h 26402"/>
            </a:gdLst>
            <a:ahLst/>
            <a:cxnLst>
              <a:cxn ang="0">
                <a:pos x="T0" y="T1"/>
              </a:cxn>
              <a:cxn ang="0">
                <a:pos x="T2" y="T3"/>
              </a:cxn>
              <a:cxn ang="0">
                <a:pos x="T4" y="T5"/>
              </a:cxn>
            </a:cxnLst>
            <a:rect l="0" t="0" r="r" b="b"/>
            <a:pathLst>
              <a:path w="21600" h="26402" fill="none" extrusionOk="0">
                <a:moveTo>
                  <a:pt x="20142" y="-1"/>
                </a:moveTo>
                <a:cubicBezTo>
                  <a:pt x="21105" y="2487"/>
                  <a:pt x="21600" y="5132"/>
                  <a:pt x="21600" y="7801"/>
                </a:cubicBezTo>
                <a:cubicBezTo>
                  <a:pt x="21600" y="15443"/>
                  <a:pt x="17561" y="22517"/>
                  <a:pt x="10980" y="26402"/>
                </a:cubicBezTo>
              </a:path>
              <a:path w="21600" h="26402" stroke="0" extrusionOk="0">
                <a:moveTo>
                  <a:pt x="20142" y="-1"/>
                </a:moveTo>
                <a:cubicBezTo>
                  <a:pt x="21105" y="2487"/>
                  <a:pt x="21600" y="5132"/>
                  <a:pt x="21600" y="7801"/>
                </a:cubicBezTo>
                <a:cubicBezTo>
                  <a:pt x="21600" y="15443"/>
                  <a:pt x="17561" y="22517"/>
                  <a:pt x="10980" y="26402"/>
                </a:cubicBezTo>
                <a:lnTo>
                  <a:pt x="0" y="7801"/>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172" name="AutoShape 4"/>
          <p:cNvSpPr>
            <a:spLocks noChangeArrowheads="1"/>
          </p:cNvSpPr>
          <p:nvPr/>
        </p:nvSpPr>
        <p:spPr bwMode="auto">
          <a:xfrm>
            <a:off x="914400" y="1981200"/>
            <a:ext cx="7543800" cy="2438400"/>
          </a:xfrm>
          <a:prstGeom prst="parallelogram">
            <a:avLst>
              <a:gd name="adj" fmla="val 7734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endParaRPr>
          </a:p>
        </p:txBody>
      </p:sp>
      <p:sp>
        <p:nvSpPr>
          <p:cNvPr id="7173" name="Arc 5"/>
          <p:cNvSpPr>
            <a:spLocks/>
          </p:cNvSpPr>
          <p:nvPr/>
        </p:nvSpPr>
        <p:spPr bwMode="auto">
          <a:xfrm rot="-35487305" flipH="1" flipV="1">
            <a:off x="3184525" y="1493838"/>
            <a:ext cx="2638425" cy="3111500"/>
          </a:xfrm>
          <a:custGeom>
            <a:avLst/>
            <a:gdLst>
              <a:gd name="G0" fmla="+- 9169 0 0"/>
              <a:gd name="G1" fmla="+- 21600 0 0"/>
              <a:gd name="G2" fmla="+- 21600 0 0"/>
              <a:gd name="T0" fmla="*/ 0 w 30769"/>
              <a:gd name="T1" fmla="*/ 2043 h 35280"/>
              <a:gd name="T2" fmla="*/ 25885 w 30769"/>
              <a:gd name="T3" fmla="*/ 35280 h 35280"/>
              <a:gd name="T4" fmla="*/ 9169 w 30769"/>
              <a:gd name="T5" fmla="*/ 21600 h 35280"/>
            </a:gdLst>
            <a:ahLst/>
            <a:cxnLst>
              <a:cxn ang="0">
                <a:pos x="T0" y="T1"/>
              </a:cxn>
              <a:cxn ang="0">
                <a:pos x="T2" y="T3"/>
              </a:cxn>
              <a:cxn ang="0">
                <a:pos x="T4" y="T5"/>
              </a:cxn>
            </a:cxnLst>
            <a:rect l="0" t="0" r="r" b="b"/>
            <a:pathLst>
              <a:path w="30769" h="35280" fill="none" extrusionOk="0">
                <a:moveTo>
                  <a:pt x="-1" y="2042"/>
                </a:moveTo>
                <a:cubicBezTo>
                  <a:pt x="2869" y="697"/>
                  <a:pt x="5999" y="0"/>
                  <a:pt x="9169" y="0"/>
                </a:cubicBezTo>
                <a:cubicBezTo>
                  <a:pt x="21098" y="0"/>
                  <a:pt x="30769" y="9670"/>
                  <a:pt x="30769" y="21600"/>
                </a:cubicBezTo>
                <a:cubicBezTo>
                  <a:pt x="30769" y="26587"/>
                  <a:pt x="29043" y="31420"/>
                  <a:pt x="25884" y="35279"/>
                </a:cubicBezTo>
              </a:path>
              <a:path w="30769" h="35280" stroke="0" extrusionOk="0">
                <a:moveTo>
                  <a:pt x="-1" y="2042"/>
                </a:moveTo>
                <a:cubicBezTo>
                  <a:pt x="2869" y="697"/>
                  <a:pt x="5999" y="0"/>
                  <a:pt x="9169" y="0"/>
                </a:cubicBezTo>
                <a:cubicBezTo>
                  <a:pt x="21098" y="0"/>
                  <a:pt x="30769" y="9670"/>
                  <a:pt x="30769" y="21600"/>
                </a:cubicBezTo>
                <a:cubicBezTo>
                  <a:pt x="30769" y="26587"/>
                  <a:pt x="29043" y="31420"/>
                  <a:pt x="25884" y="35279"/>
                </a:cubicBezTo>
                <a:lnTo>
                  <a:pt x="9169"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175" name="Oval 7"/>
          <p:cNvSpPr>
            <a:spLocks noChangeArrowheads="1"/>
          </p:cNvSpPr>
          <p:nvPr/>
        </p:nvSpPr>
        <p:spPr bwMode="auto">
          <a:xfrm>
            <a:off x="4333875" y="3346450"/>
            <a:ext cx="201613" cy="100013"/>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endParaRPr>
          </a:p>
        </p:txBody>
      </p:sp>
      <p:sp>
        <p:nvSpPr>
          <p:cNvPr id="7208" name="Oval 40"/>
          <p:cNvSpPr>
            <a:spLocks noChangeArrowheads="1"/>
          </p:cNvSpPr>
          <p:nvPr/>
        </p:nvSpPr>
        <p:spPr bwMode="auto">
          <a:xfrm>
            <a:off x="6159500" y="3306763"/>
            <a:ext cx="200025" cy="100012"/>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209" name="Oval 41"/>
          <p:cNvSpPr>
            <a:spLocks noChangeArrowheads="1"/>
          </p:cNvSpPr>
          <p:nvPr/>
        </p:nvSpPr>
        <p:spPr bwMode="auto">
          <a:xfrm>
            <a:off x="2495550" y="3233738"/>
            <a:ext cx="200025" cy="100012"/>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214" name="Text Box 46"/>
          <p:cNvSpPr txBox="1">
            <a:spLocks noChangeArrowheads="1"/>
          </p:cNvSpPr>
          <p:nvPr/>
        </p:nvSpPr>
        <p:spPr bwMode="auto">
          <a:xfrm>
            <a:off x="4722813" y="1371600"/>
            <a:ext cx="3222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FF0000"/>
                </a:solidFill>
                <a:latin typeface=".VnTimeH" panose="020B7200000000000000" pitchFamily="34" charset="0"/>
              </a:rPr>
              <a:t>I</a:t>
            </a:r>
          </a:p>
        </p:txBody>
      </p:sp>
      <p:sp>
        <p:nvSpPr>
          <p:cNvPr id="7215" name="Arc 47"/>
          <p:cNvSpPr>
            <a:spLocks/>
          </p:cNvSpPr>
          <p:nvPr/>
        </p:nvSpPr>
        <p:spPr bwMode="auto">
          <a:xfrm rot="-24979680" flipH="1" flipV="1">
            <a:off x="3996531" y="3631407"/>
            <a:ext cx="1674813" cy="1905000"/>
          </a:xfrm>
          <a:custGeom>
            <a:avLst/>
            <a:gdLst>
              <a:gd name="G0" fmla="+- 1649 0 0"/>
              <a:gd name="G1" fmla="+- 21600 0 0"/>
              <a:gd name="G2" fmla="+- 21600 0 0"/>
              <a:gd name="T0" fmla="*/ 0 w 19524"/>
              <a:gd name="T1" fmla="*/ 63 h 21600"/>
              <a:gd name="T2" fmla="*/ 19524 w 19524"/>
              <a:gd name="T3" fmla="*/ 9474 h 21600"/>
              <a:gd name="T4" fmla="*/ 1649 w 19524"/>
              <a:gd name="T5" fmla="*/ 21600 h 21600"/>
            </a:gdLst>
            <a:ahLst/>
            <a:cxnLst>
              <a:cxn ang="0">
                <a:pos x="T0" y="T1"/>
              </a:cxn>
              <a:cxn ang="0">
                <a:pos x="T2" y="T3"/>
              </a:cxn>
              <a:cxn ang="0">
                <a:pos x="T4" y="T5"/>
              </a:cxn>
            </a:cxnLst>
            <a:rect l="0" t="0" r="r" b="b"/>
            <a:pathLst>
              <a:path w="19524" h="21600" fill="none" extrusionOk="0">
                <a:moveTo>
                  <a:pt x="0" y="63"/>
                </a:moveTo>
                <a:cubicBezTo>
                  <a:pt x="548" y="21"/>
                  <a:pt x="1098" y="0"/>
                  <a:pt x="1649" y="0"/>
                </a:cubicBezTo>
                <a:cubicBezTo>
                  <a:pt x="8809" y="0"/>
                  <a:pt x="15504" y="3548"/>
                  <a:pt x="19524" y="9473"/>
                </a:cubicBezTo>
              </a:path>
              <a:path w="19524" h="21600" stroke="0" extrusionOk="0">
                <a:moveTo>
                  <a:pt x="0" y="63"/>
                </a:moveTo>
                <a:cubicBezTo>
                  <a:pt x="548" y="21"/>
                  <a:pt x="1098" y="0"/>
                  <a:pt x="1649" y="0"/>
                </a:cubicBezTo>
                <a:cubicBezTo>
                  <a:pt x="8809" y="0"/>
                  <a:pt x="15504" y="3548"/>
                  <a:pt x="19524" y="9473"/>
                </a:cubicBezTo>
                <a:lnTo>
                  <a:pt x="1649"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216" name="Line 48"/>
          <p:cNvSpPr>
            <a:spLocks noChangeShapeType="1"/>
          </p:cNvSpPr>
          <p:nvPr/>
        </p:nvSpPr>
        <p:spPr bwMode="auto">
          <a:xfrm>
            <a:off x="4003675" y="5240338"/>
            <a:ext cx="0" cy="931862"/>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217" name="Line 49"/>
          <p:cNvSpPr>
            <a:spLocks noChangeShapeType="1"/>
          </p:cNvSpPr>
          <p:nvPr/>
        </p:nvSpPr>
        <p:spPr bwMode="auto">
          <a:xfrm>
            <a:off x="4435475" y="5311775"/>
            <a:ext cx="0" cy="788988"/>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223" name="Arc 55"/>
          <p:cNvSpPr>
            <a:spLocks/>
          </p:cNvSpPr>
          <p:nvPr/>
        </p:nvSpPr>
        <p:spPr bwMode="auto">
          <a:xfrm rot="-24979680" flipH="1" flipV="1">
            <a:off x="4932362" y="2665413"/>
            <a:ext cx="1152525" cy="1860550"/>
          </a:xfrm>
          <a:custGeom>
            <a:avLst/>
            <a:gdLst>
              <a:gd name="G0" fmla="+- 13424 0 0"/>
              <a:gd name="G1" fmla="+- 21106 0 0"/>
              <a:gd name="G2" fmla="+- 21600 0 0"/>
              <a:gd name="T0" fmla="*/ 0 w 13424"/>
              <a:gd name="T1" fmla="*/ 4184 h 21106"/>
              <a:gd name="T2" fmla="*/ 8831 w 13424"/>
              <a:gd name="T3" fmla="*/ 0 h 21106"/>
              <a:gd name="T4" fmla="*/ 13424 w 13424"/>
              <a:gd name="T5" fmla="*/ 21106 h 21106"/>
            </a:gdLst>
            <a:ahLst/>
            <a:cxnLst>
              <a:cxn ang="0">
                <a:pos x="T0" y="T1"/>
              </a:cxn>
              <a:cxn ang="0">
                <a:pos x="T2" y="T3"/>
              </a:cxn>
              <a:cxn ang="0">
                <a:pos x="T4" y="T5"/>
              </a:cxn>
            </a:cxnLst>
            <a:rect l="0" t="0" r="r" b="b"/>
            <a:pathLst>
              <a:path w="13424" h="21106" fill="none" extrusionOk="0">
                <a:moveTo>
                  <a:pt x="-1" y="4183"/>
                </a:moveTo>
                <a:cubicBezTo>
                  <a:pt x="2585" y="2132"/>
                  <a:pt x="5606" y="701"/>
                  <a:pt x="8830" y="-1"/>
                </a:cubicBezTo>
              </a:path>
              <a:path w="13424" h="21106" stroke="0" extrusionOk="0">
                <a:moveTo>
                  <a:pt x="-1" y="4183"/>
                </a:moveTo>
                <a:cubicBezTo>
                  <a:pt x="2585" y="2132"/>
                  <a:pt x="5606" y="701"/>
                  <a:pt x="8830" y="-1"/>
                </a:cubicBezTo>
                <a:lnTo>
                  <a:pt x="13424" y="21106"/>
                </a:lnTo>
                <a:close/>
              </a:path>
            </a:pathLst>
          </a:custGeom>
          <a:noFill/>
          <a:ln w="76200">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224" name="Arc 56"/>
          <p:cNvSpPr>
            <a:spLocks/>
          </p:cNvSpPr>
          <p:nvPr/>
        </p:nvSpPr>
        <p:spPr bwMode="auto">
          <a:xfrm rot="-24979680" flipH="1" flipV="1">
            <a:off x="2574131" y="2928144"/>
            <a:ext cx="1571625" cy="1639888"/>
          </a:xfrm>
          <a:custGeom>
            <a:avLst/>
            <a:gdLst>
              <a:gd name="G0" fmla="+- 0 0 0"/>
              <a:gd name="G1" fmla="+- 0 0 0"/>
              <a:gd name="G2" fmla="+- 21600 0 0"/>
              <a:gd name="T0" fmla="*/ 18316 w 18316"/>
              <a:gd name="T1" fmla="*/ 11448 h 18601"/>
              <a:gd name="T2" fmla="*/ 10980 w 18316"/>
              <a:gd name="T3" fmla="*/ 18601 h 18601"/>
              <a:gd name="T4" fmla="*/ 0 w 18316"/>
              <a:gd name="T5" fmla="*/ 0 h 18601"/>
            </a:gdLst>
            <a:ahLst/>
            <a:cxnLst>
              <a:cxn ang="0">
                <a:pos x="T0" y="T1"/>
              </a:cxn>
              <a:cxn ang="0">
                <a:pos x="T2" y="T3"/>
              </a:cxn>
              <a:cxn ang="0">
                <a:pos x="T4" y="T5"/>
              </a:cxn>
            </a:cxnLst>
            <a:rect l="0" t="0" r="r" b="b"/>
            <a:pathLst>
              <a:path w="18316" h="18601" fill="none" extrusionOk="0">
                <a:moveTo>
                  <a:pt x="18316" y="11448"/>
                </a:moveTo>
                <a:cubicBezTo>
                  <a:pt x="16480" y="14386"/>
                  <a:pt x="13963" y="16839"/>
                  <a:pt x="10980" y="18601"/>
                </a:cubicBezTo>
              </a:path>
              <a:path w="18316" h="18601" stroke="0" extrusionOk="0">
                <a:moveTo>
                  <a:pt x="18316" y="11448"/>
                </a:moveTo>
                <a:cubicBezTo>
                  <a:pt x="16480" y="14386"/>
                  <a:pt x="13963" y="16839"/>
                  <a:pt x="10980" y="18601"/>
                </a:cubicBezTo>
                <a:lnTo>
                  <a:pt x="0" y="0"/>
                </a:lnTo>
                <a:close/>
              </a:path>
            </a:pathLst>
          </a:custGeom>
          <a:noFill/>
          <a:ln w="76200">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225" name="Arc 57"/>
          <p:cNvSpPr>
            <a:spLocks/>
          </p:cNvSpPr>
          <p:nvPr/>
        </p:nvSpPr>
        <p:spPr bwMode="auto">
          <a:xfrm rot="-24979680" flipH="1" flipV="1">
            <a:off x="2999582" y="3591719"/>
            <a:ext cx="1852612" cy="1282700"/>
          </a:xfrm>
          <a:custGeom>
            <a:avLst/>
            <a:gdLst>
              <a:gd name="G0" fmla="+- 0 0 0"/>
              <a:gd name="G1" fmla="+- 7801 0 0"/>
              <a:gd name="G2" fmla="+- 21600 0 0"/>
              <a:gd name="T0" fmla="*/ 20142 w 21600"/>
              <a:gd name="T1" fmla="*/ 0 h 14536"/>
              <a:gd name="T2" fmla="*/ 20523 w 21600"/>
              <a:gd name="T3" fmla="*/ 14536 h 14536"/>
              <a:gd name="T4" fmla="*/ 0 w 21600"/>
              <a:gd name="T5" fmla="*/ 7801 h 14536"/>
            </a:gdLst>
            <a:ahLst/>
            <a:cxnLst>
              <a:cxn ang="0">
                <a:pos x="T0" y="T1"/>
              </a:cxn>
              <a:cxn ang="0">
                <a:pos x="T2" y="T3"/>
              </a:cxn>
              <a:cxn ang="0">
                <a:pos x="T4" y="T5"/>
              </a:cxn>
            </a:cxnLst>
            <a:rect l="0" t="0" r="r" b="b"/>
            <a:pathLst>
              <a:path w="21600" h="14536" fill="none" extrusionOk="0">
                <a:moveTo>
                  <a:pt x="20142" y="-1"/>
                </a:moveTo>
                <a:cubicBezTo>
                  <a:pt x="21105" y="2487"/>
                  <a:pt x="21600" y="5132"/>
                  <a:pt x="21600" y="7801"/>
                </a:cubicBezTo>
                <a:cubicBezTo>
                  <a:pt x="21600" y="10088"/>
                  <a:pt x="21236" y="12362"/>
                  <a:pt x="20523" y="14536"/>
                </a:cubicBezTo>
              </a:path>
              <a:path w="21600" h="14536" stroke="0" extrusionOk="0">
                <a:moveTo>
                  <a:pt x="20142" y="-1"/>
                </a:moveTo>
                <a:cubicBezTo>
                  <a:pt x="21105" y="2487"/>
                  <a:pt x="21600" y="5132"/>
                  <a:pt x="21600" y="7801"/>
                </a:cubicBezTo>
                <a:cubicBezTo>
                  <a:pt x="21600" y="10088"/>
                  <a:pt x="21236" y="12362"/>
                  <a:pt x="20523" y="14536"/>
                </a:cubicBezTo>
                <a:lnTo>
                  <a:pt x="0" y="7801"/>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228" name="Arc 60"/>
          <p:cNvSpPr>
            <a:spLocks/>
          </p:cNvSpPr>
          <p:nvPr/>
        </p:nvSpPr>
        <p:spPr bwMode="auto">
          <a:xfrm rot="-35487305" flipH="1" flipV="1">
            <a:off x="3161506" y="1494632"/>
            <a:ext cx="2638425" cy="3109912"/>
          </a:xfrm>
          <a:custGeom>
            <a:avLst/>
            <a:gdLst>
              <a:gd name="G0" fmla="+- 9169 0 0"/>
              <a:gd name="G1" fmla="+- 21600 0 0"/>
              <a:gd name="G2" fmla="+- 21600 0 0"/>
              <a:gd name="T0" fmla="*/ 0 w 30769"/>
              <a:gd name="T1" fmla="*/ 2043 h 35280"/>
              <a:gd name="T2" fmla="*/ 25885 w 30769"/>
              <a:gd name="T3" fmla="*/ 35280 h 35280"/>
              <a:gd name="T4" fmla="*/ 9169 w 30769"/>
              <a:gd name="T5" fmla="*/ 21600 h 35280"/>
            </a:gdLst>
            <a:ahLst/>
            <a:cxnLst>
              <a:cxn ang="0">
                <a:pos x="T0" y="T1"/>
              </a:cxn>
              <a:cxn ang="0">
                <a:pos x="T2" y="T3"/>
              </a:cxn>
              <a:cxn ang="0">
                <a:pos x="T4" y="T5"/>
              </a:cxn>
            </a:cxnLst>
            <a:rect l="0" t="0" r="r" b="b"/>
            <a:pathLst>
              <a:path w="30769" h="35280" fill="none" extrusionOk="0">
                <a:moveTo>
                  <a:pt x="-1" y="2042"/>
                </a:moveTo>
                <a:cubicBezTo>
                  <a:pt x="2869" y="697"/>
                  <a:pt x="5999" y="0"/>
                  <a:pt x="9169" y="0"/>
                </a:cubicBezTo>
                <a:cubicBezTo>
                  <a:pt x="21098" y="0"/>
                  <a:pt x="30769" y="9670"/>
                  <a:pt x="30769" y="21600"/>
                </a:cubicBezTo>
                <a:cubicBezTo>
                  <a:pt x="30769" y="26587"/>
                  <a:pt x="29043" y="31420"/>
                  <a:pt x="25884" y="35279"/>
                </a:cubicBezTo>
              </a:path>
              <a:path w="30769" h="35280" stroke="0" extrusionOk="0">
                <a:moveTo>
                  <a:pt x="-1" y="2042"/>
                </a:moveTo>
                <a:cubicBezTo>
                  <a:pt x="2869" y="697"/>
                  <a:pt x="5999" y="0"/>
                  <a:pt x="9169" y="0"/>
                </a:cubicBezTo>
                <a:cubicBezTo>
                  <a:pt x="21098" y="0"/>
                  <a:pt x="30769" y="9670"/>
                  <a:pt x="30769" y="21600"/>
                </a:cubicBezTo>
                <a:cubicBezTo>
                  <a:pt x="30769" y="26587"/>
                  <a:pt x="29043" y="31420"/>
                  <a:pt x="25884" y="35279"/>
                </a:cubicBezTo>
                <a:lnTo>
                  <a:pt x="9169"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7229" name="Line 61"/>
          <p:cNvSpPr>
            <a:spLocks noChangeShapeType="1"/>
          </p:cNvSpPr>
          <p:nvPr/>
        </p:nvSpPr>
        <p:spPr bwMode="auto">
          <a:xfrm flipH="1" flipV="1">
            <a:off x="4148138" y="1801813"/>
            <a:ext cx="446087" cy="42862"/>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230" name="Line 62"/>
          <p:cNvSpPr>
            <a:spLocks noChangeShapeType="1"/>
          </p:cNvSpPr>
          <p:nvPr/>
        </p:nvSpPr>
        <p:spPr bwMode="auto">
          <a:xfrm>
            <a:off x="4003675" y="5527675"/>
            <a:ext cx="0" cy="28575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231" name="Line 63"/>
          <p:cNvSpPr>
            <a:spLocks noChangeShapeType="1"/>
          </p:cNvSpPr>
          <p:nvPr/>
        </p:nvSpPr>
        <p:spPr bwMode="auto">
          <a:xfrm flipV="1">
            <a:off x="4435475" y="5527675"/>
            <a:ext cx="0" cy="357188"/>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7232" name="Text Box 64"/>
          <p:cNvSpPr txBox="1">
            <a:spLocks noChangeArrowheads="1"/>
          </p:cNvSpPr>
          <p:nvPr/>
        </p:nvSpPr>
        <p:spPr bwMode="auto">
          <a:xfrm>
            <a:off x="3573463" y="5456238"/>
            <a:ext cx="322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FF0000"/>
                </a:solidFill>
                <a:latin typeface=".VnTimeH" panose="020B7200000000000000" pitchFamily="34" charset="0"/>
              </a:rPr>
              <a:t>I</a:t>
            </a:r>
          </a:p>
        </p:txBody>
      </p:sp>
      <p:sp>
        <p:nvSpPr>
          <p:cNvPr id="7233" name="Text Box 65"/>
          <p:cNvSpPr txBox="1">
            <a:spLocks noChangeArrowheads="1"/>
          </p:cNvSpPr>
          <p:nvPr/>
        </p:nvSpPr>
        <p:spPr bwMode="auto">
          <a:xfrm>
            <a:off x="4578350" y="5599113"/>
            <a:ext cx="3222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000000"/>
                </a:solidFill>
                <a:latin typeface=".VnTimeH" panose="020B7200000000000000" pitchFamily="34" charset="0"/>
              </a:rPr>
              <a:t>I</a:t>
            </a:r>
          </a:p>
        </p:txBody>
      </p:sp>
      <p:sp>
        <p:nvSpPr>
          <p:cNvPr id="7235" name="Text Box 67"/>
          <p:cNvSpPr txBox="1">
            <a:spLocks noChangeArrowheads="1"/>
          </p:cNvSpPr>
          <p:nvPr/>
        </p:nvSpPr>
        <p:spPr bwMode="auto">
          <a:xfrm>
            <a:off x="457200" y="381000"/>
            <a:ext cx="815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400" b="1">
                <a:solidFill>
                  <a:srgbClr val="0000CC"/>
                </a:solidFill>
                <a:latin typeface=".VnTimeH" panose="020B7200000000000000" pitchFamily="34" charset="0"/>
              </a:rPr>
              <a:t>t</a:t>
            </a:r>
            <a:r>
              <a:rPr lang="en-US" sz="2400" b="1">
                <a:solidFill>
                  <a:srgbClr val="0000CC"/>
                </a:solidFill>
              </a:rPr>
              <a:t>ừ trường  của</a:t>
            </a:r>
            <a:r>
              <a:rPr lang="en-US" b="1">
                <a:solidFill>
                  <a:srgbClr val="000000"/>
                </a:solidFill>
              </a:rPr>
              <a:t> </a:t>
            </a:r>
            <a:r>
              <a:rPr lang="en-US" sz="2400" b="1">
                <a:solidFill>
                  <a:srgbClr val="0000CC"/>
                </a:solidFill>
              </a:rPr>
              <a:t>dòng điện trong dây dẫn uốn thành</a:t>
            </a:r>
            <a:r>
              <a:rPr lang="en-US" sz="2400" b="1" u="sng">
                <a:solidFill>
                  <a:srgbClr val="0000CC"/>
                </a:solidFill>
              </a:rPr>
              <a:t> </a:t>
            </a:r>
            <a:r>
              <a:rPr lang="en-US" sz="2400" b="1">
                <a:solidFill>
                  <a:srgbClr val="0000CC"/>
                </a:solidFill>
              </a:rPr>
              <a:t>vòng tròn</a:t>
            </a:r>
          </a:p>
        </p:txBody>
      </p:sp>
      <p:sp>
        <p:nvSpPr>
          <p:cNvPr id="7238" name="Text Box 70"/>
          <p:cNvSpPr txBox="1">
            <a:spLocks noChangeArrowheads="1"/>
          </p:cNvSpPr>
          <p:nvPr/>
        </p:nvSpPr>
        <p:spPr bwMode="auto">
          <a:xfrm>
            <a:off x="4556125" y="2911475"/>
            <a:ext cx="5000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3200" b="1">
                <a:solidFill>
                  <a:srgbClr val="FF0066"/>
                </a:solidFill>
              </a:rPr>
              <a:t>O</a:t>
            </a:r>
          </a:p>
        </p:txBody>
      </p:sp>
      <p:grpSp>
        <p:nvGrpSpPr>
          <p:cNvPr id="7239" name="Group 71"/>
          <p:cNvGrpSpPr>
            <a:grpSpLocks/>
          </p:cNvGrpSpPr>
          <p:nvPr/>
        </p:nvGrpSpPr>
        <p:grpSpPr bwMode="auto">
          <a:xfrm>
            <a:off x="1371600" y="3733800"/>
            <a:ext cx="609600" cy="685800"/>
            <a:chOff x="1056" y="2304"/>
            <a:chExt cx="384" cy="432"/>
          </a:xfrm>
        </p:grpSpPr>
        <p:sp>
          <p:nvSpPr>
            <p:cNvPr id="7240" name="Text Box 72"/>
            <p:cNvSpPr txBox="1">
              <a:spLocks noChangeArrowheads="1"/>
            </p:cNvSpPr>
            <p:nvPr/>
          </p:nvSpPr>
          <p:spPr bwMode="auto">
            <a:xfrm>
              <a:off x="1056" y="2352"/>
              <a:ext cx="38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FF0066"/>
                  </a:solidFill>
                  <a:cs typeface="Arial" panose="020B0604020202020204" pitchFamily="34" charset="0"/>
                </a:rPr>
                <a:t>P</a:t>
              </a:r>
              <a:endParaRPr lang="el-GR" sz="3200" b="1">
                <a:solidFill>
                  <a:srgbClr val="FF0066"/>
                </a:solidFill>
                <a:cs typeface="Arial" panose="020B0604020202020204" pitchFamily="34" charset="0"/>
              </a:endParaRPr>
            </a:p>
          </p:txBody>
        </p:sp>
        <p:sp>
          <p:nvSpPr>
            <p:cNvPr id="7241" name="Arc 73"/>
            <p:cNvSpPr>
              <a:spLocks/>
            </p:cNvSpPr>
            <p:nvPr/>
          </p:nvSpPr>
          <p:spPr bwMode="auto">
            <a:xfrm>
              <a:off x="1105" y="2304"/>
              <a:ext cx="239" cy="432"/>
            </a:xfrm>
            <a:custGeom>
              <a:avLst/>
              <a:gdLst>
                <a:gd name="G0" fmla="+- 5343 0 0"/>
                <a:gd name="G1" fmla="+- 21600 0 0"/>
                <a:gd name="G2" fmla="+- 21600 0 0"/>
                <a:gd name="T0" fmla="*/ 0 w 26943"/>
                <a:gd name="T1" fmla="*/ 671 h 24279"/>
                <a:gd name="T2" fmla="*/ 26776 w 26943"/>
                <a:gd name="T3" fmla="*/ 24279 h 24279"/>
                <a:gd name="T4" fmla="*/ 5343 w 26943"/>
                <a:gd name="T5" fmla="*/ 21600 h 24279"/>
              </a:gdLst>
              <a:ahLst/>
              <a:cxnLst>
                <a:cxn ang="0">
                  <a:pos x="T0" y="T1"/>
                </a:cxn>
                <a:cxn ang="0">
                  <a:pos x="T2" y="T3"/>
                </a:cxn>
                <a:cxn ang="0">
                  <a:pos x="T4" y="T5"/>
                </a:cxn>
              </a:cxnLst>
              <a:rect l="0" t="0" r="r" b="b"/>
              <a:pathLst>
                <a:path w="26943" h="24279" fill="none" extrusionOk="0">
                  <a:moveTo>
                    <a:pt x="0" y="671"/>
                  </a:moveTo>
                  <a:cubicBezTo>
                    <a:pt x="1746" y="225"/>
                    <a:pt x="3540" y="0"/>
                    <a:pt x="5343" y="0"/>
                  </a:cubicBezTo>
                  <a:cubicBezTo>
                    <a:pt x="17272" y="0"/>
                    <a:pt x="26943" y="9670"/>
                    <a:pt x="26943" y="21600"/>
                  </a:cubicBezTo>
                  <a:cubicBezTo>
                    <a:pt x="26943" y="22495"/>
                    <a:pt x="26887" y="23390"/>
                    <a:pt x="26776" y="24279"/>
                  </a:cubicBezTo>
                </a:path>
                <a:path w="26943" h="24279" stroke="0" extrusionOk="0">
                  <a:moveTo>
                    <a:pt x="0" y="671"/>
                  </a:moveTo>
                  <a:cubicBezTo>
                    <a:pt x="1746" y="225"/>
                    <a:pt x="3540" y="0"/>
                    <a:pt x="5343" y="0"/>
                  </a:cubicBezTo>
                  <a:cubicBezTo>
                    <a:pt x="17272" y="0"/>
                    <a:pt x="26943" y="9670"/>
                    <a:pt x="26943" y="21600"/>
                  </a:cubicBezTo>
                  <a:cubicBezTo>
                    <a:pt x="26943" y="22495"/>
                    <a:pt x="26887" y="23390"/>
                    <a:pt x="26776" y="24279"/>
                  </a:cubicBezTo>
                  <a:lnTo>
                    <a:pt x="5343" y="21600"/>
                  </a:lnTo>
                  <a:close/>
                </a:path>
              </a:pathLst>
            </a:custGeom>
            <a:noFill/>
            <a:ln w="38100">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grpSp>
    </p:spTree>
    <p:extLst>
      <p:ext uri="{BB962C8B-B14F-4D97-AF65-F5344CB8AC3E}">
        <p14:creationId xmlns:p14="http://schemas.microsoft.com/office/powerpoint/2010/main" val="3172016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Arc 2"/>
          <p:cNvSpPr>
            <a:spLocks/>
          </p:cNvSpPr>
          <p:nvPr/>
        </p:nvSpPr>
        <p:spPr bwMode="auto">
          <a:xfrm rot="-24979680" flipH="1" flipV="1">
            <a:off x="2565401" y="2789237"/>
            <a:ext cx="1854200" cy="2327275"/>
          </a:xfrm>
          <a:custGeom>
            <a:avLst/>
            <a:gdLst>
              <a:gd name="G0" fmla="+- 0 0 0"/>
              <a:gd name="G1" fmla="+- 7801 0 0"/>
              <a:gd name="G2" fmla="+- 21600 0 0"/>
              <a:gd name="T0" fmla="*/ 20142 w 21600"/>
              <a:gd name="T1" fmla="*/ 0 h 26402"/>
              <a:gd name="T2" fmla="*/ 10980 w 21600"/>
              <a:gd name="T3" fmla="*/ 26402 h 26402"/>
              <a:gd name="T4" fmla="*/ 0 w 21600"/>
              <a:gd name="T5" fmla="*/ 7801 h 26402"/>
            </a:gdLst>
            <a:ahLst/>
            <a:cxnLst>
              <a:cxn ang="0">
                <a:pos x="T0" y="T1"/>
              </a:cxn>
              <a:cxn ang="0">
                <a:pos x="T2" y="T3"/>
              </a:cxn>
              <a:cxn ang="0">
                <a:pos x="T4" y="T5"/>
              </a:cxn>
            </a:cxnLst>
            <a:rect l="0" t="0" r="r" b="b"/>
            <a:pathLst>
              <a:path w="21600" h="26402" fill="none" extrusionOk="0">
                <a:moveTo>
                  <a:pt x="20142" y="-1"/>
                </a:moveTo>
                <a:cubicBezTo>
                  <a:pt x="21105" y="2487"/>
                  <a:pt x="21600" y="5132"/>
                  <a:pt x="21600" y="7801"/>
                </a:cubicBezTo>
                <a:cubicBezTo>
                  <a:pt x="21600" y="15443"/>
                  <a:pt x="17561" y="22517"/>
                  <a:pt x="10980" y="26402"/>
                </a:cubicBezTo>
              </a:path>
              <a:path w="21600" h="26402" stroke="0" extrusionOk="0">
                <a:moveTo>
                  <a:pt x="20142" y="-1"/>
                </a:moveTo>
                <a:cubicBezTo>
                  <a:pt x="21105" y="2487"/>
                  <a:pt x="21600" y="5132"/>
                  <a:pt x="21600" y="7801"/>
                </a:cubicBezTo>
                <a:cubicBezTo>
                  <a:pt x="21600" y="15443"/>
                  <a:pt x="17561" y="22517"/>
                  <a:pt x="10980" y="26402"/>
                </a:cubicBezTo>
                <a:lnTo>
                  <a:pt x="0" y="7801"/>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899" name="AutoShape 3"/>
          <p:cNvSpPr>
            <a:spLocks noChangeArrowheads="1"/>
          </p:cNvSpPr>
          <p:nvPr/>
        </p:nvSpPr>
        <p:spPr bwMode="auto">
          <a:xfrm>
            <a:off x="914400" y="1981200"/>
            <a:ext cx="7543800" cy="2403475"/>
          </a:xfrm>
          <a:prstGeom prst="parallelogram">
            <a:avLst>
              <a:gd name="adj" fmla="val 78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00" name="Arc 4"/>
          <p:cNvSpPr>
            <a:spLocks/>
          </p:cNvSpPr>
          <p:nvPr/>
        </p:nvSpPr>
        <p:spPr bwMode="auto">
          <a:xfrm rot="-35487305" flipH="1" flipV="1">
            <a:off x="3184525" y="1493838"/>
            <a:ext cx="2638425" cy="3111500"/>
          </a:xfrm>
          <a:custGeom>
            <a:avLst/>
            <a:gdLst>
              <a:gd name="G0" fmla="+- 9169 0 0"/>
              <a:gd name="G1" fmla="+- 21600 0 0"/>
              <a:gd name="G2" fmla="+- 21600 0 0"/>
              <a:gd name="T0" fmla="*/ 0 w 30769"/>
              <a:gd name="T1" fmla="*/ 2043 h 35280"/>
              <a:gd name="T2" fmla="*/ 25885 w 30769"/>
              <a:gd name="T3" fmla="*/ 35280 h 35280"/>
              <a:gd name="T4" fmla="*/ 9169 w 30769"/>
              <a:gd name="T5" fmla="*/ 21600 h 35280"/>
            </a:gdLst>
            <a:ahLst/>
            <a:cxnLst>
              <a:cxn ang="0">
                <a:pos x="T0" y="T1"/>
              </a:cxn>
              <a:cxn ang="0">
                <a:pos x="T2" y="T3"/>
              </a:cxn>
              <a:cxn ang="0">
                <a:pos x="T4" y="T5"/>
              </a:cxn>
            </a:cxnLst>
            <a:rect l="0" t="0" r="r" b="b"/>
            <a:pathLst>
              <a:path w="30769" h="35280" fill="none" extrusionOk="0">
                <a:moveTo>
                  <a:pt x="-1" y="2042"/>
                </a:moveTo>
                <a:cubicBezTo>
                  <a:pt x="2869" y="697"/>
                  <a:pt x="5999" y="0"/>
                  <a:pt x="9169" y="0"/>
                </a:cubicBezTo>
                <a:cubicBezTo>
                  <a:pt x="21098" y="0"/>
                  <a:pt x="30769" y="9670"/>
                  <a:pt x="30769" y="21600"/>
                </a:cubicBezTo>
                <a:cubicBezTo>
                  <a:pt x="30769" y="26587"/>
                  <a:pt x="29043" y="31420"/>
                  <a:pt x="25884" y="35279"/>
                </a:cubicBezTo>
              </a:path>
              <a:path w="30769" h="35280" stroke="0" extrusionOk="0">
                <a:moveTo>
                  <a:pt x="-1" y="2042"/>
                </a:moveTo>
                <a:cubicBezTo>
                  <a:pt x="2869" y="697"/>
                  <a:pt x="5999" y="0"/>
                  <a:pt x="9169" y="0"/>
                </a:cubicBezTo>
                <a:cubicBezTo>
                  <a:pt x="21098" y="0"/>
                  <a:pt x="30769" y="9670"/>
                  <a:pt x="30769" y="21600"/>
                </a:cubicBezTo>
                <a:cubicBezTo>
                  <a:pt x="30769" y="26587"/>
                  <a:pt x="29043" y="31420"/>
                  <a:pt x="25884" y="35279"/>
                </a:cubicBezTo>
                <a:lnTo>
                  <a:pt x="9169"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01" name="Oval 5"/>
          <p:cNvSpPr>
            <a:spLocks noChangeArrowheads="1"/>
          </p:cNvSpPr>
          <p:nvPr/>
        </p:nvSpPr>
        <p:spPr bwMode="auto">
          <a:xfrm>
            <a:off x="4333875" y="3346450"/>
            <a:ext cx="201613" cy="100013"/>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endParaRPr>
          </a:p>
        </p:txBody>
      </p:sp>
      <p:sp>
        <p:nvSpPr>
          <p:cNvPr id="80902" name="Arc 6"/>
          <p:cNvSpPr>
            <a:spLocks/>
          </p:cNvSpPr>
          <p:nvPr/>
        </p:nvSpPr>
        <p:spPr bwMode="auto">
          <a:xfrm rot="-17282928" flipH="1" flipV="1">
            <a:off x="5340351" y="2259012"/>
            <a:ext cx="2355850" cy="2587625"/>
          </a:xfrm>
          <a:custGeom>
            <a:avLst/>
            <a:gdLst>
              <a:gd name="G0" fmla="+- 0 0 0"/>
              <a:gd name="G1" fmla="+- 20600 0 0"/>
              <a:gd name="G2" fmla="+- 21600 0 0"/>
              <a:gd name="T0" fmla="*/ 6496 w 21599"/>
              <a:gd name="T1" fmla="*/ 0 h 20600"/>
              <a:gd name="T2" fmla="*/ 21599 w 21599"/>
              <a:gd name="T3" fmla="*/ 20400 h 20600"/>
              <a:gd name="T4" fmla="*/ 0 w 21599"/>
              <a:gd name="T5" fmla="*/ 20600 h 20600"/>
            </a:gdLst>
            <a:ahLst/>
            <a:cxnLst>
              <a:cxn ang="0">
                <a:pos x="T0" y="T1"/>
              </a:cxn>
              <a:cxn ang="0">
                <a:pos x="T2" y="T3"/>
              </a:cxn>
              <a:cxn ang="0">
                <a:pos x="T4" y="T5"/>
              </a:cxn>
            </a:cxnLst>
            <a:rect l="0" t="0" r="r" b="b"/>
            <a:pathLst>
              <a:path w="21599" h="20600" fill="none" extrusionOk="0">
                <a:moveTo>
                  <a:pt x="6496" y="-1"/>
                </a:moveTo>
                <a:cubicBezTo>
                  <a:pt x="15416" y="2812"/>
                  <a:pt x="21512" y="11047"/>
                  <a:pt x="21599" y="20399"/>
                </a:cubicBezTo>
              </a:path>
              <a:path w="21599" h="20600" stroke="0" extrusionOk="0">
                <a:moveTo>
                  <a:pt x="6496" y="-1"/>
                </a:moveTo>
                <a:cubicBezTo>
                  <a:pt x="15416" y="2812"/>
                  <a:pt x="21512" y="11047"/>
                  <a:pt x="21599" y="20399"/>
                </a:cubicBezTo>
                <a:lnTo>
                  <a:pt x="0" y="20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03" name="Line 7"/>
          <p:cNvSpPr>
            <a:spLocks noChangeShapeType="1"/>
          </p:cNvSpPr>
          <p:nvPr/>
        </p:nvSpPr>
        <p:spPr bwMode="auto">
          <a:xfrm rot="11627403" flipH="1" flipV="1">
            <a:off x="5584825" y="3592513"/>
            <a:ext cx="0" cy="254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04" name="Arc 8"/>
          <p:cNvSpPr>
            <a:spLocks/>
          </p:cNvSpPr>
          <p:nvPr/>
        </p:nvSpPr>
        <p:spPr bwMode="auto">
          <a:xfrm rot="-16947914" flipH="1" flipV="1">
            <a:off x="4341019" y="2531269"/>
            <a:ext cx="2432050" cy="1865312"/>
          </a:xfrm>
          <a:custGeom>
            <a:avLst/>
            <a:gdLst>
              <a:gd name="G0" fmla="+- 0 0 0"/>
              <a:gd name="G1" fmla="+- 21164 0 0"/>
              <a:gd name="G2" fmla="+- 21600 0 0"/>
              <a:gd name="T0" fmla="*/ 4318 w 21599"/>
              <a:gd name="T1" fmla="*/ 0 h 21164"/>
              <a:gd name="T2" fmla="*/ 21599 w 21599"/>
              <a:gd name="T3" fmla="*/ 20964 h 21164"/>
              <a:gd name="T4" fmla="*/ 0 w 21599"/>
              <a:gd name="T5" fmla="*/ 21164 h 21164"/>
            </a:gdLst>
            <a:ahLst/>
            <a:cxnLst>
              <a:cxn ang="0">
                <a:pos x="T0" y="T1"/>
              </a:cxn>
              <a:cxn ang="0">
                <a:pos x="T2" y="T3"/>
              </a:cxn>
              <a:cxn ang="0">
                <a:pos x="T4" y="T5"/>
              </a:cxn>
            </a:cxnLst>
            <a:rect l="0" t="0" r="r" b="b"/>
            <a:pathLst>
              <a:path w="21599" h="21164" fill="none" extrusionOk="0">
                <a:moveTo>
                  <a:pt x="4317" y="0"/>
                </a:moveTo>
                <a:cubicBezTo>
                  <a:pt x="14302" y="2037"/>
                  <a:pt x="21504" y="10774"/>
                  <a:pt x="21599" y="20963"/>
                </a:cubicBezTo>
              </a:path>
              <a:path w="21599" h="21164" stroke="0" extrusionOk="0">
                <a:moveTo>
                  <a:pt x="4317" y="0"/>
                </a:moveTo>
                <a:cubicBezTo>
                  <a:pt x="14302" y="2037"/>
                  <a:pt x="21504" y="10774"/>
                  <a:pt x="21599" y="20963"/>
                </a:cubicBezTo>
                <a:lnTo>
                  <a:pt x="0" y="21164"/>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05" name="Line 9"/>
          <p:cNvSpPr>
            <a:spLocks noChangeShapeType="1"/>
          </p:cNvSpPr>
          <p:nvPr/>
        </p:nvSpPr>
        <p:spPr bwMode="auto">
          <a:xfrm rot="11962417" flipH="1" flipV="1">
            <a:off x="4795838" y="3581400"/>
            <a:ext cx="71437" cy="50165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06" name="Arc 10"/>
          <p:cNvSpPr>
            <a:spLocks/>
          </p:cNvSpPr>
          <p:nvPr/>
        </p:nvSpPr>
        <p:spPr bwMode="auto">
          <a:xfrm rot="-28766940" flipH="1" flipV="1">
            <a:off x="2698750" y="1919288"/>
            <a:ext cx="1812925" cy="1851025"/>
          </a:xfrm>
          <a:custGeom>
            <a:avLst/>
            <a:gdLst>
              <a:gd name="G0" fmla="+- 0 0 0"/>
              <a:gd name="G1" fmla="+- 21037 0 0"/>
              <a:gd name="G2" fmla="+- 21600 0 0"/>
              <a:gd name="T0" fmla="*/ 4900 w 21126"/>
              <a:gd name="T1" fmla="*/ 0 h 21037"/>
              <a:gd name="T2" fmla="*/ 21126 w 21126"/>
              <a:gd name="T3" fmla="*/ 16535 h 21037"/>
              <a:gd name="T4" fmla="*/ 0 w 21126"/>
              <a:gd name="T5" fmla="*/ 21037 h 21037"/>
            </a:gdLst>
            <a:ahLst/>
            <a:cxnLst>
              <a:cxn ang="0">
                <a:pos x="T0" y="T1"/>
              </a:cxn>
              <a:cxn ang="0">
                <a:pos x="T2" y="T3"/>
              </a:cxn>
              <a:cxn ang="0">
                <a:pos x="T4" y="T5"/>
              </a:cxn>
            </a:cxnLst>
            <a:rect l="0" t="0" r="r" b="b"/>
            <a:pathLst>
              <a:path w="21126" h="21037" fill="none" extrusionOk="0">
                <a:moveTo>
                  <a:pt x="4899" y="0"/>
                </a:moveTo>
                <a:cubicBezTo>
                  <a:pt x="13056" y="1900"/>
                  <a:pt x="19380" y="8343"/>
                  <a:pt x="21125" y="16535"/>
                </a:cubicBezTo>
              </a:path>
              <a:path w="21126" h="21037" stroke="0" extrusionOk="0">
                <a:moveTo>
                  <a:pt x="4899" y="0"/>
                </a:moveTo>
                <a:cubicBezTo>
                  <a:pt x="13056" y="1900"/>
                  <a:pt x="19380" y="8343"/>
                  <a:pt x="21125" y="16535"/>
                </a:cubicBezTo>
                <a:lnTo>
                  <a:pt x="0" y="21037"/>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07" name="Line 11"/>
          <p:cNvSpPr>
            <a:spLocks noChangeShapeType="1"/>
          </p:cNvSpPr>
          <p:nvPr/>
        </p:nvSpPr>
        <p:spPr bwMode="auto">
          <a:xfrm rot="10093517" flipV="1">
            <a:off x="3351213" y="3784600"/>
            <a:ext cx="423862" cy="2381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08" name="Arc 12"/>
          <p:cNvSpPr>
            <a:spLocks/>
          </p:cNvSpPr>
          <p:nvPr/>
        </p:nvSpPr>
        <p:spPr bwMode="auto">
          <a:xfrm rot="-28158604" flipH="1" flipV="1">
            <a:off x="1762919" y="2024856"/>
            <a:ext cx="2236788" cy="1724025"/>
          </a:xfrm>
          <a:custGeom>
            <a:avLst/>
            <a:gdLst>
              <a:gd name="G0" fmla="+- 0 0 0"/>
              <a:gd name="G1" fmla="+- 20600 0 0"/>
              <a:gd name="G2" fmla="+- 21600 0 0"/>
              <a:gd name="T0" fmla="*/ 6496 w 20572"/>
              <a:gd name="T1" fmla="*/ 0 h 20600"/>
              <a:gd name="T2" fmla="*/ 20572 w 20572"/>
              <a:gd name="T3" fmla="*/ 14015 h 20600"/>
              <a:gd name="T4" fmla="*/ 0 w 20572"/>
              <a:gd name="T5" fmla="*/ 20600 h 20600"/>
            </a:gdLst>
            <a:ahLst/>
            <a:cxnLst>
              <a:cxn ang="0">
                <a:pos x="T0" y="T1"/>
              </a:cxn>
              <a:cxn ang="0">
                <a:pos x="T2" y="T3"/>
              </a:cxn>
              <a:cxn ang="0">
                <a:pos x="T4" y="T5"/>
              </a:cxn>
            </a:cxnLst>
            <a:rect l="0" t="0" r="r" b="b"/>
            <a:pathLst>
              <a:path w="20572" h="20600" fill="none" extrusionOk="0">
                <a:moveTo>
                  <a:pt x="6496" y="-1"/>
                </a:moveTo>
                <a:cubicBezTo>
                  <a:pt x="13185" y="2109"/>
                  <a:pt x="18433" y="7335"/>
                  <a:pt x="20571" y="14015"/>
                </a:cubicBezTo>
              </a:path>
              <a:path w="20572" h="20600" stroke="0" extrusionOk="0">
                <a:moveTo>
                  <a:pt x="6496" y="-1"/>
                </a:moveTo>
                <a:cubicBezTo>
                  <a:pt x="13185" y="2109"/>
                  <a:pt x="18433" y="7335"/>
                  <a:pt x="20571" y="14015"/>
                </a:cubicBezTo>
                <a:lnTo>
                  <a:pt x="0" y="20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09" name="Line 13"/>
          <p:cNvSpPr>
            <a:spLocks noChangeShapeType="1"/>
          </p:cNvSpPr>
          <p:nvPr/>
        </p:nvSpPr>
        <p:spPr bwMode="auto">
          <a:xfrm rot="10800000" flipV="1">
            <a:off x="2782888" y="3951288"/>
            <a:ext cx="287337" cy="254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10" name="Oval 14"/>
          <p:cNvSpPr>
            <a:spLocks noChangeArrowheads="1"/>
          </p:cNvSpPr>
          <p:nvPr/>
        </p:nvSpPr>
        <p:spPr bwMode="auto">
          <a:xfrm>
            <a:off x="6159500" y="3306763"/>
            <a:ext cx="200025" cy="100012"/>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11" name="Oval 15"/>
          <p:cNvSpPr>
            <a:spLocks noChangeArrowheads="1"/>
          </p:cNvSpPr>
          <p:nvPr/>
        </p:nvSpPr>
        <p:spPr bwMode="auto">
          <a:xfrm>
            <a:off x="2495550" y="3233738"/>
            <a:ext cx="200025" cy="100012"/>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12" name="Text Box 16"/>
          <p:cNvSpPr txBox="1">
            <a:spLocks noChangeArrowheads="1"/>
          </p:cNvSpPr>
          <p:nvPr/>
        </p:nvSpPr>
        <p:spPr bwMode="auto">
          <a:xfrm>
            <a:off x="4506913" y="3011488"/>
            <a:ext cx="6461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a:solidFill>
                  <a:srgbClr val="000000"/>
                </a:solidFill>
              </a:rPr>
              <a:t>B</a:t>
            </a:r>
            <a:r>
              <a:rPr lang="en-US" b="1" baseline="-25000">
                <a:solidFill>
                  <a:srgbClr val="000000"/>
                </a:solidFill>
              </a:rPr>
              <a:t>O</a:t>
            </a:r>
          </a:p>
        </p:txBody>
      </p:sp>
      <p:sp>
        <p:nvSpPr>
          <p:cNvPr id="80913" name="Line 17"/>
          <p:cNvSpPr>
            <a:spLocks noChangeShapeType="1"/>
          </p:cNvSpPr>
          <p:nvPr/>
        </p:nvSpPr>
        <p:spPr bwMode="auto">
          <a:xfrm>
            <a:off x="4649788" y="3019425"/>
            <a:ext cx="144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14" name="Line 18"/>
          <p:cNvSpPr>
            <a:spLocks noChangeShapeType="1"/>
          </p:cNvSpPr>
          <p:nvPr/>
        </p:nvSpPr>
        <p:spPr bwMode="auto">
          <a:xfrm rot="10800000" flipH="1">
            <a:off x="4117975" y="2160588"/>
            <a:ext cx="904875" cy="17018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15" name="Line 19"/>
          <p:cNvSpPr>
            <a:spLocks noChangeShapeType="1"/>
          </p:cNvSpPr>
          <p:nvPr/>
        </p:nvSpPr>
        <p:spPr bwMode="auto">
          <a:xfrm rot="10800000" flipV="1">
            <a:off x="3787775" y="3646488"/>
            <a:ext cx="446088" cy="735012"/>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17" name="Text Box 21"/>
          <p:cNvSpPr txBox="1">
            <a:spLocks noChangeArrowheads="1"/>
          </p:cNvSpPr>
          <p:nvPr/>
        </p:nvSpPr>
        <p:spPr bwMode="auto">
          <a:xfrm>
            <a:off x="4722813" y="1371600"/>
            <a:ext cx="3222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FF0000"/>
                </a:solidFill>
                <a:latin typeface=".VnTimeH" panose="020B7200000000000000" pitchFamily="34" charset="0"/>
              </a:rPr>
              <a:t>I</a:t>
            </a:r>
          </a:p>
        </p:txBody>
      </p:sp>
      <p:sp>
        <p:nvSpPr>
          <p:cNvPr id="80918" name="Arc 22"/>
          <p:cNvSpPr>
            <a:spLocks/>
          </p:cNvSpPr>
          <p:nvPr/>
        </p:nvSpPr>
        <p:spPr bwMode="auto">
          <a:xfrm rot="-24979680" flipH="1" flipV="1">
            <a:off x="3985419" y="3609182"/>
            <a:ext cx="1728787" cy="1905000"/>
          </a:xfrm>
          <a:custGeom>
            <a:avLst/>
            <a:gdLst>
              <a:gd name="G0" fmla="+- 2292 0 0"/>
              <a:gd name="G1" fmla="+- 21600 0 0"/>
              <a:gd name="G2" fmla="+- 21600 0 0"/>
              <a:gd name="T0" fmla="*/ 0 w 20167"/>
              <a:gd name="T1" fmla="*/ 122 h 21600"/>
              <a:gd name="T2" fmla="*/ 20167 w 20167"/>
              <a:gd name="T3" fmla="*/ 9474 h 21600"/>
              <a:gd name="T4" fmla="*/ 2292 w 20167"/>
              <a:gd name="T5" fmla="*/ 21600 h 21600"/>
            </a:gdLst>
            <a:ahLst/>
            <a:cxnLst>
              <a:cxn ang="0">
                <a:pos x="T0" y="T1"/>
              </a:cxn>
              <a:cxn ang="0">
                <a:pos x="T2" y="T3"/>
              </a:cxn>
              <a:cxn ang="0">
                <a:pos x="T4" y="T5"/>
              </a:cxn>
            </a:cxnLst>
            <a:rect l="0" t="0" r="r" b="b"/>
            <a:pathLst>
              <a:path w="20167" h="21600" fill="none" extrusionOk="0">
                <a:moveTo>
                  <a:pt x="-1" y="121"/>
                </a:moveTo>
                <a:cubicBezTo>
                  <a:pt x="761" y="40"/>
                  <a:pt x="1526" y="0"/>
                  <a:pt x="2292" y="0"/>
                </a:cubicBezTo>
                <a:cubicBezTo>
                  <a:pt x="9452" y="0"/>
                  <a:pt x="16147" y="3548"/>
                  <a:pt x="20167" y="9473"/>
                </a:cubicBezTo>
              </a:path>
              <a:path w="20167" h="21600" stroke="0" extrusionOk="0">
                <a:moveTo>
                  <a:pt x="-1" y="121"/>
                </a:moveTo>
                <a:cubicBezTo>
                  <a:pt x="761" y="40"/>
                  <a:pt x="1526" y="0"/>
                  <a:pt x="2292" y="0"/>
                </a:cubicBezTo>
                <a:cubicBezTo>
                  <a:pt x="9452" y="0"/>
                  <a:pt x="16147" y="3548"/>
                  <a:pt x="20167" y="9473"/>
                </a:cubicBezTo>
                <a:lnTo>
                  <a:pt x="2292"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19" name="Line 23"/>
          <p:cNvSpPr>
            <a:spLocks noChangeShapeType="1"/>
          </p:cNvSpPr>
          <p:nvPr/>
        </p:nvSpPr>
        <p:spPr bwMode="auto">
          <a:xfrm>
            <a:off x="4003675" y="5240338"/>
            <a:ext cx="0" cy="931862"/>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20" name="Line 24"/>
          <p:cNvSpPr>
            <a:spLocks noChangeShapeType="1"/>
          </p:cNvSpPr>
          <p:nvPr/>
        </p:nvSpPr>
        <p:spPr bwMode="auto">
          <a:xfrm>
            <a:off x="4435475" y="5311775"/>
            <a:ext cx="0" cy="788988"/>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21" name="Arc 25"/>
          <p:cNvSpPr>
            <a:spLocks/>
          </p:cNvSpPr>
          <p:nvPr/>
        </p:nvSpPr>
        <p:spPr bwMode="auto">
          <a:xfrm rot="-24979680" flipH="1" flipV="1">
            <a:off x="4932362" y="2665413"/>
            <a:ext cx="1152525" cy="1860550"/>
          </a:xfrm>
          <a:custGeom>
            <a:avLst/>
            <a:gdLst>
              <a:gd name="G0" fmla="+- 13424 0 0"/>
              <a:gd name="G1" fmla="+- 21106 0 0"/>
              <a:gd name="G2" fmla="+- 21600 0 0"/>
              <a:gd name="T0" fmla="*/ 0 w 13424"/>
              <a:gd name="T1" fmla="*/ 4184 h 21106"/>
              <a:gd name="T2" fmla="*/ 8831 w 13424"/>
              <a:gd name="T3" fmla="*/ 0 h 21106"/>
              <a:gd name="T4" fmla="*/ 13424 w 13424"/>
              <a:gd name="T5" fmla="*/ 21106 h 21106"/>
            </a:gdLst>
            <a:ahLst/>
            <a:cxnLst>
              <a:cxn ang="0">
                <a:pos x="T0" y="T1"/>
              </a:cxn>
              <a:cxn ang="0">
                <a:pos x="T2" y="T3"/>
              </a:cxn>
              <a:cxn ang="0">
                <a:pos x="T4" y="T5"/>
              </a:cxn>
            </a:cxnLst>
            <a:rect l="0" t="0" r="r" b="b"/>
            <a:pathLst>
              <a:path w="13424" h="21106" fill="none" extrusionOk="0">
                <a:moveTo>
                  <a:pt x="-1" y="4183"/>
                </a:moveTo>
                <a:cubicBezTo>
                  <a:pt x="2585" y="2132"/>
                  <a:pt x="5606" y="701"/>
                  <a:pt x="8830" y="-1"/>
                </a:cubicBezTo>
              </a:path>
              <a:path w="13424" h="21106" stroke="0" extrusionOk="0">
                <a:moveTo>
                  <a:pt x="-1" y="4183"/>
                </a:moveTo>
                <a:cubicBezTo>
                  <a:pt x="2585" y="2132"/>
                  <a:pt x="5606" y="701"/>
                  <a:pt x="8830" y="-1"/>
                </a:cubicBezTo>
                <a:lnTo>
                  <a:pt x="13424" y="21106"/>
                </a:lnTo>
                <a:close/>
              </a:path>
            </a:pathLst>
          </a:custGeom>
          <a:noFill/>
          <a:ln w="76200">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22" name="Arc 26"/>
          <p:cNvSpPr>
            <a:spLocks/>
          </p:cNvSpPr>
          <p:nvPr/>
        </p:nvSpPr>
        <p:spPr bwMode="auto">
          <a:xfrm rot="-24979680" flipH="1" flipV="1">
            <a:off x="2566194" y="2931319"/>
            <a:ext cx="1581150" cy="1639888"/>
          </a:xfrm>
          <a:custGeom>
            <a:avLst/>
            <a:gdLst>
              <a:gd name="G0" fmla="+- 0 0 0"/>
              <a:gd name="G1" fmla="+- 0 0 0"/>
              <a:gd name="G2" fmla="+- 21600 0 0"/>
              <a:gd name="T0" fmla="*/ 18416 w 18416"/>
              <a:gd name="T1" fmla="*/ 11288 h 18601"/>
              <a:gd name="T2" fmla="*/ 10980 w 18416"/>
              <a:gd name="T3" fmla="*/ 18601 h 18601"/>
              <a:gd name="T4" fmla="*/ 0 w 18416"/>
              <a:gd name="T5" fmla="*/ 0 h 18601"/>
            </a:gdLst>
            <a:ahLst/>
            <a:cxnLst>
              <a:cxn ang="0">
                <a:pos x="T0" y="T1"/>
              </a:cxn>
              <a:cxn ang="0">
                <a:pos x="T2" y="T3"/>
              </a:cxn>
              <a:cxn ang="0">
                <a:pos x="T4" y="T5"/>
              </a:cxn>
            </a:cxnLst>
            <a:rect l="0" t="0" r="r" b="b"/>
            <a:pathLst>
              <a:path w="18416" h="18601" fill="none" extrusionOk="0">
                <a:moveTo>
                  <a:pt x="18415" y="11287"/>
                </a:moveTo>
                <a:cubicBezTo>
                  <a:pt x="16571" y="14296"/>
                  <a:pt x="14018" y="16807"/>
                  <a:pt x="10980" y="18601"/>
                </a:cubicBezTo>
              </a:path>
              <a:path w="18416" h="18601" stroke="0" extrusionOk="0">
                <a:moveTo>
                  <a:pt x="18415" y="11287"/>
                </a:moveTo>
                <a:cubicBezTo>
                  <a:pt x="16571" y="14296"/>
                  <a:pt x="14018" y="16807"/>
                  <a:pt x="10980" y="18601"/>
                </a:cubicBezTo>
                <a:lnTo>
                  <a:pt x="0" y="0"/>
                </a:lnTo>
                <a:close/>
              </a:path>
            </a:pathLst>
          </a:custGeom>
          <a:noFill/>
          <a:ln w="76200">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23" name="Arc 27"/>
          <p:cNvSpPr>
            <a:spLocks/>
          </p:cNvSpPr>
          <p:nvPr/>
        </p:nvSpPr>
        <p:spPr bwMode="auto">
          <a:xfrm rot="-24979680" flipH="1" flipV="1">
            <a:off x="2999582" y="3591719"/>
            <a:ext cx="1852612" cy="1282700"/>
          </a:xfrm>
          <a:custGeom>
            <a:avLst/>
            <a:gdLst>
              <a:gd name="G0" fmla="+- 0 0 0"/>
              <a:gd name="G1" fmla="+- 7801 0 0"/>
              <a:gd name="G2" fmla="+- 21600 0 0"/>
              <a:gd name="T0" fmla="*/ 20142 w 21600"/>
              <a:gd name="T1" fmla="*/ 0 h 14536"/>
              <a:gd name="T2" fmla="*/ 20523 w 21600"/>
              <a:gd name="T3" fmla="*/ 14536 h 14536"/>
              <a:gd name="T4" fmla="*/ 0 w 21600"/>
              <a:gd name="T5" fmla="*/ 7801 h 14536"/>
            </a:gdLst>
            <a:ahLst/>
            <a:cxnLst>
              <a:cxn ang="0">
                <a:pos x="T0" y="T1"/>
              </a:cxn>
              <a:cxn ang="0">
                <a:pos x="T2" y="T3"/>
              </a:cxn>
              <a:cxn ang="0">
                <a:pos x="T4" y="T5"/>
              </a:cxn>
            </a:cxnLst>
            <a:rect l="0" t="0" r="r" b="b"/>
            <a:pathLst>
              <a:path w="21600" h="14536" fill="none" extrusionOk="0">
                <a:moveTo>
                  <a:pt x="20142" y="-1"/>
                </a:moveTo>
                <a:cubicBezTo>
                  <a:pt x="21105" y="2487"/>
                  <a:pt x="21600" y="5132"/>
                  <a:pt x="21600" y="7801"/>
                </a:cubicBezTo>
                <a:cubicBezTo>
                  <a:pt x="21600" y="10088"/>
                  <a:pt x="21236" y="12362"/>
                  <a:pt x="20523" y="14536"/>
                </a:cubicBezTo>
              </a:path>
              <a:path w="21600" h="14536" stroke="0" extrusionOk="0">
                <a:moveTo>
                  <a:pt x="20142" y="-1"/>
                </a:moveTo>
                <a:cubicBezTo>
                  <a:pt x="21105" y="2487"/>
                  <a:pt x="21600" y="5132"/>
                  <a:pt x="21600" y="7801"/>
                </a:cubicBezTo>
                <a:cubicBezTo>
                  <a:pt x="21600" y="10088"/>
                  <a:pt x="21236" y="12362"/>
                  <a:pt x="20523" y="14536"/>
                </a:cubicBezTo>
                <a:lnTo>
                  <a:pt x="0" y="7801"/>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24" name="Arc 28"/>
          <p:cNvSpPr>
            <a:spLocks/>
          </p:cNvSpPr>
          <p:nvPr/>
        </p:nvSpPr>
        <p:spPr bwMode="auto">
          <a:xfrm rot="-35487305" flipH="1" flipV="1">
            <a:off x="3161506" y="1494632"/>
            <a:ext cx="2638425" cy="3109912"/>
          </a:xfrm>
          <a:custGeom>
            <a:avLst/>
            <a:gdLst>
              <a:gd name="G0" fmla="+- 9169 0 0"/>
              <a:gd name="G1" fmla="+- 21600 0 0"/>
              <a:gd name="G2" fmla="+- 21600 0 0"/>
              <a:gd name="T0" fmla="*/ 0 w 30769"/>
              <a:gd name="T1" fmla="*/ 2043 h 35280"/>
              <a:gd name="T2" fmla="*/ 25885 w 30769"/>
              <a:gd name="T3" fmla="*/ 35280 h 35280"/>
              <a:gd name="T4" fmla="*/ 9169 w 30769"/>
              <a:gd name="T5" fmla="*/ 21600 h 35280"/>
            </a:gdLst>
            <a:ahLst/>
            <a:cxnLst>
              <a:cxn ang="0">
                <a:pos x="T0" y="T1"/>
              </a:cxn>
              <a:cxn ang="0">
                <a:pos x="T2" y="T3"/>
              </a:cxn>
              <a:cxn ang="0">
                <a:pos x="T4" y="T5"/>
              </a:cxn>
            </a:cxnLst>
            <a:rect l="0" t="0" r="r" b="b"/>
            <a:pathLst>
              <a:path w="30769" h="35280" fill="none" extrusionOk="0">
                <a:moveTo>
                  <a:pt x="-1" y="2042"/>
                </a:moveTo>
                <a:cubicBezTo>
                  <a:pt x="2869" y="697"/>
                  <a:pt x="5999" y="0"/>
                  <a:pt x="9169" y="0"/>
                </a:cubicBezTo>
                <a:cubicBezTo>
                  <a:pt x="21098" y="0"/>
                  <a:pt x="30769" y="9670"/>
                  <a:pt x="30769" y="21600"/>
                </a:cubicBezTo>
                <a:cubicBezTo>
                  <a:pt x="30769" y="26587"/>
                  <a:pt x="29043" y="31420"/>
                  <a:pt x="25884" y="35279"/>
                </a:cubicBezTo>
              </a:path>
              <a:path w="30769" h="35280" stroke="0" extrusionOk="0">
                <a:moveTo>
                  <a:pt x="-1" y="2042"/>
                </a:moveTo>
                <a:cubicBezTo>
                  <a:pt x="2869" y="697"/>
                  <a:pt x="5999" y="0"/>
                  <a:pt x="9169" y="0"/>
                </a:cubicBezTo>
                <a:cubicBezTo>
                  <a:pt x="21098" y="0"/>
                  <a:pt x="30769" y="9670"/>
                  <a:pt x="30769" y="21600"/>
                </a:cubicBezTo>
                <a:cubicBezTo>
                  <a:pt x="30769" y="26587"/>
                  <a:pt x="29043" y="31420"/>
                  <a:pt x="25884" y="35279"/>
                </a:cubicBezTo>
                <a:lnTo>
                  <a:pt x="9169"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0925" name="Line 29"/>
          <p:cNvSpPr>
            <a:spLocks noChangeShapeType="1"/>
          </p:cNvSpPr>
          <p:nvPr/>
        </p:nvSpPr>
        <p:spPr bwMode="auto">
          <a:xfrm flipH="1" flipV="1">
            <a:off x="4148138" y="1801813"/>
            <a:ext cx="446087" cy="42862"/>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26" name="Line 30"/>
          <p:cNvSpPr>
            <a:spLocks noChangeShapeType="1"/>
          </p:cNvSpPr>
          <p:nvPr/>
        </p:nvSpPr>
        <p:spPr bwMode="auto">
          <a:xfrm>
            <a:off x="4003675" y="5527675"/>
            <a:ext cx="0" cy="28575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27" name="Line 31"/>
          <p:cNvSpPr>
            <a:spLocks noChangeShapeType="1"/>
          </p:cNvSpPr>
          <p:nvPr/>
        </p:nvSpPr>
        <p:spPr bwMode="auto">
          <a:xfrm flipV="1">
            <a:off x="4435475" y="5527675"/>
            <a:ext cx="0" cy="357188"/>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0928" name="Text Box 32"/>
          <p:cNvSpPr txBox="1">
            <a:spLocks noChangeArrowheads="1"/>
          </p:cNvSpPr>
          <p:nvPr/>
        </p:nvSpPr>
        <p:spPr bwMode="auto">
          <a:xfrm>
            <a:off x="3573463" y="5456238"/>
            <a:ext cx="322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FF0000"/>
                </a:solidFill>
                <a:latin typeface=".VnTimeH" panose="020B7200000000000000" pitchFamily="34" charset="0"/>
              </a:rPr>
              <a:t>I</a:t>
            </a:r>
          </a:p>
        </p:txBody>
      </p:sp>
      <p:sp>
        <p:nvSpPr>
          <p:cNvPr id="80929" name="Text Box 33"/>
          <p:cNvSpPr txBox="1">
            <a:spLocks noChangeArrowheads="1"/>
          </p:cNvSpPr>
          <p:nvPr/>
        </p:nvSpPr>
        <p:spPr bwMode="auto">
          <a:xfrm>
            <a:off x="4578350" y="5599113"/>
            <a:ext cx="3222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000000"/>
                </a:solidFill>
                <a:latin typeface=".VnTimeH" panose="020B7200000000000000" pitchFamily="34" charset="0"/>
              </a:rPr>
              <a:t>I</a:t>
            </a:r>
          </a:p>
        </p:txBody>
      </p:sp>
      <p:sp>
        <p:nvSpPr>
          <p:cNvPr id="80930" name="Text Box 34"/>
          <p:cNvSpPr txBox="1">
            <a:spLocks noChangeArrowheads="1"/>
          </p:cNvSpPr>
          <p:nvPr/>
        </p:nvSpPr>
        <p:spPr bwMode="auto">
          <a:xfrm>
            <a:off x="457200" y="381000"/>
            <a:ext cx="815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400" b="1">
                <a:solidFill>
                  <a:srgbClr val="0000CC"/>
                </a:solidFill>
                <a:latin typeface=".VnTimeH" panose="020B7200000000000000" pitchFamily="34" charset="0"/>
              </a:rPr>
              <a:t>t</a:t>
            </a:r>
            <a:r>
              <a:rPr lang="en-US" sz="2400" b="1">
                <a:solidFill>
                  <a:srgbClr val="0000CC"/>
                </a:solidFill>
              </a:rPr>
              <a:t>ừ trường dòng điện trong dây dẫn uốn thành</a:t>
            </a:r>
            <a:r>
              <a:rPr lang="en-US" sz="2400" b="1" u="sng">
                <a:solidFill>
                  <a:srgbClr val="0000CC"/>
                </a:solidFill>
              </a:rPr>
              <a:t> </a:t>
            </a:r>
            <a:r>
              <a:rPr lang="en-US" sz="2400" b="1">
                <a:solidFill>
                  <a:srgbClr val="0000CC"/>
                </a:solidFill>
              </a:rPr>
              <a:t>vòng tròn</a:t>
            </a:r>
          </a:p>
        </p:txBody>
      </p:sp>
      <p:grpSp>
        <p:nvGrpSpPr>
          <p:cNvPr id="80933" name="Group 37"/>
          <p:cNvGrpSpPr>
            <a:grpSpLocks/>
          </p:cNvGrpSpPr>
          <p:nvPr/>
        </p:nvGrpSpPr>
        <p:grpSpPr bwMode="auto">
          <a:xfrm>
            <a:off x="1371600" y="3733800"/>
            <a:ext cx="609600" cy="647700"/>
            <a:chOff x="1056" y="2304"/>
            <a:chExt cx="384" cy="459"/>
          </a:xfrm>
        </p:grpSpPr>
        <p:sp>
          <p:nvSpPr>
            <p:cNvPr id="80934" name="Text Box 38"/>
            <p:cNvSpPr txBox="1">
              <a:spLocks noChangeArrowheads="1"/>
            </p:cNvSpPr>
            <p:nvPr/>
          </p:nvSpPr>
          <p:spPr bwMode="auto">
            <a:xfrm>
              <a:off x="1056" y="2352"/>
              <a:ext cx="384" cy="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FF0066"/>
                  </a:solidFill>
                  <a:cs typeface="Arial" panose="020B0604020202020204" pitchFamily="34" charset="0"/>
                </a:rPr>
                <a:t>P</a:t>
              </a:r>
              <a:endParaRPr lang="el-GR" sz="3200" b="1">
                <a:solidFill>
                  <a:srgbClr val="FF0066"/>
                </a:solidFill>
                <a:cs typeface="Arial" panose="020B0604020202020204" pitchFamily="34" charset="0"/>
              </a:endParaRPr>
            </a:p>
          </p:txBody>
        </p:sp>
        <p:sp>
          <p:nvSpPr>
            <p:cNvPr id="80935" name="Arc 39"/>
            <p:cNvSpPr>
              <a:spLocks/>
            </p:cNvSpPr>
            <p:nvPr/>
          </p:nvSpPr>
          <p:spPr bwMode="auto">
            <a:xfrm>
              <a:off x="1105" y="2304"/>
              <a:ext cx="239" cy="432"/>
            </a:xfrm>
            <a:custGeom>
              <a:avLst/>
              <a:gdLst>
                <a:gd name="G0" fmla="+- 5343 0 0"/>
                <a:gd name="G1" fmla="+- 21600 0 0"/>
                <a:gd name="G2" fmla="+- 21600 0 0"/>
                <a:gd name="T0" fmla="*/ 0 w 26943"/>
                <a:gd name="T1" fmla="*/ 671 h 24279"/>
                <a:gd name="T2" fmla="*/ 26776 w 26943"/>
                <a:gd name="T3" fmla="*/ 24279 h 24279"/>
                <a:gd name="T4" fmla="*/ 5343 w 26943"/>
                <a:gd name="T5" fmla="*/ 21600 h 24279"/>
              </a:gdLst>
              <a:ahLst/>
              <a:cxnLst>
                <a:cxn ang="0">
                  <a:pos x="T0" y="T1"/>
                </a:cxn>
                <a:cxn ang="0">
                  <a:pos x="T2" y="T3"/>
                </a:cxn>
                <a:cxn ang="0">
                  <a:pos x="T4" y="T5"/>
                </a:cxn>
              </a:cxnLst>
              <a:rect l="0" t="0" r="r" b="b"/>
              <a:pathLst>
                <a:path w="26943" h="24279" fill="none" extrusionOk="0">
                  <a:moveTo>
                    <a:pt x="0" y="671"/>
                  </a:moveTo>
                  <a:cubicBezTo>
                    <a:pt x="1746" y="225"/>
                    <a:pt x="3540" y="0"/>
                    <a:pt x="5343" y="0"/>
                  </a:cubicBezTo>
                  <a:cubicBezTo>
                    <a:pt x="17272" y="0"/>
                    <a:pt x="26943" y="9670"/>
                    <a:pt x="26943" y="21600"/>
                  </a:cubicBezTo>
                  <a:cubicBezTo>
                    <a:pt x="26943" y="22495"/>
                    <a:pt x="26887" y="23390"/>
                    <a:pt x="26776" y="24279"/>
                  </a:cubicBezTo>
                </a:path>
                <a:path w="26943" h="24279" stroke="0" extrusionOk="0">
                  <a:moveTo>
                    <a:pt x="0" y="671"/>
                  </a:moveTo>
                  <a:cubicBezTo>
                    <a:pt x="1746" y="225"/>
                    <a:pt x="3540" y="0"/>
                    <a:pt x="5343" y="0"/>
                  </a:cubicBezTo>
                  <a:cubicBezTo>
                    <a:pt x="17272" y="0"/>
                    <a:pt x="26943" y="9670"/>
                    <a:pt x="26943" y="21600"/>
                  </a:cubicBezTo>
                  <a:cubicBezTo>
                    <a:pt x="26943" y="22495"/>
                    <a:pt x="26887" y="23390"/>
                    <a:pt x="26776" y="24279"/>
                  </a:cubicBezTo>
                  <a:lnTo>
                    <a:pt x="5343" y="21600"/>
                  </a:lnTo>
                  <a:close/>
                </a:path>
              </a:pathLst>
            </a:custGeom>
            <a:noFill/>
            <a:ln w="38100">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grpSp>
    </p:spTree>
    <p:extLst>
      <p:ext uri="{BB962C8B-B14F-4D97-AF65-F5344CB8AC3E}">
        <p14:creationId xmlns:p14="http://schemas.microsoft.com/office/powerpoint/2010/main" val="1903509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rc 2"/>
          <p:cNvSpPr>
            <a:spLocks/>
          </p:cNvSpPr>
          <p:nvPr/>
        </p:nvSpPr>
        <p:spPr bwMode="auto">
          <a:xfrm rot="-24979680" flipH="1" flipV="1">
            <a:off x="2565401" y="2789237"/>
            <a:ext cx="1854200" cy="2327275"/>
          </a:xfrm>
          <a:custGeom>
            <a:avLst/>
            <a:gdLst>
              <a:gd name="G0" fmla="+- 0 0 0"/>
              <a:gd name="G1" fmla="+- 7801 0 0"/>
              <a:gd name="G2" fmla="+- 21600 0 0"/>
              <a:gd name="T0" fmla="*/ 20142 w 21600"/>
              <a:gd name="T1" fmla="*/ 0 h 26402"/>
              <a:gd name="T2" fmla="*/ 10980 w 21600"/>
              <a:gd name="T3" fmla="*/ 26402 h 26402"/>
              <a:gd name="T4" fmla="*/ 0 w 21600"/>
              <a:gd name="T5" fmla="*/ 7801 h 26402"/>
            </a:gdLst>
            <a:ahLst/>
            <a:cxnLst>
              <a:cxn ang="0">
                <a:pos x="T0" y="T1"/>
              </a:cxn>
              <a:cxn ang="0">
                <a:pos x="T2" y="T3"/>
              </a:cxn>
              <a:cxn ang="0">
                <a:pos x="T4" y="T5"/>
              </a:cxn>
            </a:cxnLst>
            <a:rect l="0" t="0" r="r" b="b"/>
            <a:pathLst>
              <a:path w="21600" h="26402" fill="none" extrusionOk="0">
                <a:moveTo>
                  <a:pt x="20142" y="-1"/>
                </a:moveTo>
                <a:cubicBezTo>
                  <a:pt x="21105" y="2487"/>
                  <a:pt x="21600" y="5132"/>
                  <a:pt x="21600" y="7801"/>
                </a:cubicBezTo>
                <a:cubicBezTo>
                  <a:pt x="21600" y="15443"/>
                  <a:pt x="17561" y="22517"/>
                  <a:pt x="10980" y="26402"/>
                </a:cubicBezTo>
              </a:path>
              <a:path w="21600" h="26402" stroke="0" extrusionOk="0">
                <a:moveTo>
                  <a:pt x="20142" y="-1"/>
                </a:moveTo>
                <a:cubicBezTo>
                  <a:pt x="21105" y="2487"/>
                  <a:pt x="21600" y="5132"/>
                  <a:pt x="21600" y="7801"/>
                </a:cubicBezTo>
                <a:cubicBezTo>
                  <a:pt x="21600" y="15443"/>
                  <a:pt x="17561" y="22517"/>
                  <a:pt x="10980" y="26402"/>
                </a:cubicBezTo>
                <a:lnTo>
                  <a:pt x="0" y="7801"/>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47" name="AutoShape 3"/>
          <p:cNvSpPr>
            <a:spLocks noChangeArrowheads="1"/>
          </p:cNvSpPr>
          <p:nvPr/>
        </p:nvSpPr>
        <p:spPr bwMode="auto">
          <a:xfrm>
            <a:off x="914400" y="1981200"/>
            <a:ext cx="7543800" cy="2403475"/>
          </a:xfrm>
          <a:prstGeom prst="parallelogram">
            <a:avLst>
              <a:gd name="adj" fmla="val 78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48" name="Arc 4"/>
          <p:cNvSpPr>
            <a:spLocks/>
          </p:cNvSpPr>
          <p:nvPr/>
        </p:nvSpPr>
        <p:spPr bwMode="auto">
          <a:xfrm rot="-35487305" flipH="1" flipV="1">
            <a:off x="3184525" y="1493838"/>
            <a:ext cx="2638425" cy="3111500"/>
          </a:xfrm>
          <a:custGeom>
            <a:avLst/>
            <a:gdLst>
              <a:gd name="G0" fmla="+- 9169 0 0"/>
              <a:gd name="G1" fmla="+- 21600 0 0"/>
              <a:gd name="G2" fmla="+- 21600 0 0"/>
              <a:gd name="T0" fmla="*/ 0 w 30769"/>
              <a:gd name="T1" fmla="*/ 2043 h 35280"/>
              <a:gd name="T2" fmla="*/ 25885 w 30769"/>
              <a:gd name="T3" fmla="*/ 35280 h 35280"/>
              <a:gd name="T4" fmla="*/ 9169 w 30769"/>
              <a:gd name="T5" fmla="*/ 21600 h 35280"/>
            </a:gdLst>
            <a:ahLst/>
            <a:cxnLst>
              <a:cxn ang="0">
                <a:pos x="T0" y="T1"/>
              </a:cxn>
              <a:cxn ang="0">
                <a:pos x="T2" y="T3"/>
              </a:cxn>
              <a:cxn ang="0">
                <a:pos x="T4" y="T5"/>
              </a:cxn>
            </a:cxnLst>
            <a:rect l="0" t="0" r="r" b="b"/>
            <a:pathLst>
              <a:path w="30769" h="35280" fill="none" extrusionOk="0">
                <a:moveTo>
                  <a:pt x="-1" y="2042"/>
                </a:moveTo>
                <a:cubicBezTo>
                  <a:pt x="2869" y="697"/>
                  <a:pt x="5999" y="0"/>
                  <a:pt x="9169" y="0"/>
                </a:cubicBezTo>
                <a:cubicBezTo>
                  <a:pt x="21098" y="0"/>
                  <a:pt x="30769" y="9670"/>
                  <a:pt x="30769" y="21600"/>
                </a:cubicBezTo>
                <a:cubicBezTo>
                  <a:pt x="30769" y="26587"/>
                  <a:pt x="29043" y="31420"/>
                  <a:pt x="25884" y="35279"/>
                </a:cubicBezTo>
              </a:path>
              <a:path w="30769" h="35280" stroke="0" extrusionOk="0">
                <a:moveTo>
                  <a:pt x="-1" y="2042"/>
                </a:moveTo>
                <a:cubicBezTo>
                  <a:pt x="2869" y="697"/>
                  <a:pt x="5999" y="0"/>
                  <a:pt x="9169" y="0"/>
                </a:cubicBezTo>
                <a:cubicBezTo>
                  <a:pt x="21098" y="0"/>
                  <a:pt x="30769" y="9670"/>
                  <a:pt x="30769" y="21600"/>
                </a:cubicBezTo>
                <a:cubicBezTo>
                  <a:pt x="30769" y="26587"/>
                  <a:pt x="29043" y="31420"/>
                  <a:pt x="25884" y="35279"/>
                </a:cubicBezTo>
                <a:lnTo>
                  <a:pt x="9169"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49" name="Oval 5"/>
          <p:cNvSpPr>
            <a:spLocks noChangeArrowheads="1"/>
          </p:cNvSpPr>
          <p:nvPr/>
        </p:nvSpPr>
        <p:spPr bwMode="auto">
          <a:xfrm>
            <a:off x="4333875" y="3346450"/>
            <a:ext cx="201613" cy="100013"/>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000000"/>
              </a:solidFill>
            </a:endParaRPr>
          </a:p>
        </p:txBody>
      </p:sp>
      <p:sp>
        <p:nvSpPr>
          <p:cNvPr id="82950" name="Arc 6"/>
          <p:cNvSpPr>
            <a:spLocks/>
          </p:cNvSpPr>
          <p:nvPr/>
        </p:nvSpPr>
        <p:spPr bwMode="auto">
          <a:xfrm rot="-17282928" flipH="1" flipV="1">
            <a:off x="5340351" y="2259012"/>
            <a:ext cx="2355850" cy="2587625"/>
          </a:xfrm>
          <a:custGeom>
            <a:avLst/>
            <a:gdLst>
              <a:gd name="G0" fmla="+- 0 0 0"/>
              <a:gd name="G1" fmla="+- 20600 0 0"/>
              <a:gd name="G2" fmla="+- 21600 0 0"/>
              <a:gd name="T0" fmla="*/ 6496 w 21599"/>
              <a:gd name="T1" fmla="*/ 0 h 20600"/>
              <a:gd name="T2" fmla="*/ 21599 w 21599"/>
              <a:gd name="T3" fmla="*/ 20400 h 20600"/>
              <a:gd name="T4" fmla="*/ 0 w 21599"/>
              <a:gd name="T5" fmla="*/ 20600 h 20600"/>
            </a:gdLst>
            <a:ahLst/>
            <a:cxnLst>
              <a:cxn ang="0">
                <a:pos x="T0" y="T1"/>
              </a:cxn>
              <a:cxn ang="0">
                <a:pos x="T2" y="T3"/>
              </a:cxn>
              <a:cxn ang="0">
                <a:pos x="T4" y="T5"/>
              </a:cxn>
            </a:cxnLst>
            <a:rect l="0" t="0" r="r" b="b"/>
            <a:pathLst>
              <a:path w="21599" h="20600" fill="none" extrusionOk="0">
                <a:moveTo>
                  <a:pt x="6496" y="-1"/>
                </a:moveTo>
                <a:cubicBezTo>
                  <a:pt x="15416" y="2812"/>
                  <a:pt x="21512" y="11047"/>
                  <a:pt x="21599" y="20399"/>
                </a:cubicBezTo>
              </a:path>
              <a:path w="21599" h="20600" stroke="0" extrusionOk="0">
                <a:moveTo>
                  <a:pt x="6496" y="-1"/>
                </a:moveTo>
                <a:cubicBezTo>
                  <a:pt x="15416" y="2812"/>
                  <a:pt x="21512" y="11047"/>
                  <a:pt x="21599" y="20399"/>
                </a:cubicBezTo>
                <a:lnTo>
                  <a:pt x="0" y="20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51" name="Line 7"/>
          <p:cNvSpPr>
            <a:spLocks noChangeShapeType="1"/>
          </p:cNvSpPr>
          <p:nvPr/>
        </p:nvSpPr>
        <p:spPr bwMode="auto">
          <a:xfrm rot="11627403" flipH="1" flipV="1">
            <a:off x="5584825" y="3592513"/>
            <a:ext cx="0" cy="254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52" name="Arc 8"/>
          <p:cNvSpPr>
            <a:spLocks/>
          </p:cNvSpPr>
          <p:nvPr/>
        </p:nvSpPr>
        <p:spPr bwMode="auto">
          <a:xfrm rot="-16947914" flipH="1" flipV="1">
            <a:off x="4341019" y="2531269"/>
            <a:ext cx="2432050" cy="1865312"/>
          </a:xfrm>
          <a:custGeom>
            <a:avLst/>
            <a:gdLst>
              <a:gd name="G0" fmla="+- 0 0 0"/>
              <a:gd name="G1" fmla="+- 21164 0 0"/>
              <a:gd name="G2" fmla="+- 21600 0 0"/>
              <a:gd name="T0" fmla="*/ 4318 w 21599"/>
              <a:gd name="T1" fmla="*/ 0 h 21164"/>
              <a:gd name="T2" fmla="*/ 21599 w 21599"/>
              <a:gd name="T3" fmla="*/ 20964 h 21164"/>
              <a:gd name="T4" fmla="*/ 0 w 21599"/>
              <a:gd name="T5" fmla="*/ 21164 h 21164"/>
            </a:gdLst>
            <a:ahLst/>
            <a:cxnLst>
              <a:cxn ang="0">
                <a:pos x="T0" y="T1"/>
              </a:cxn>
              <a:cxn ang="0">
                <a:pos x="T2" y="T3"/>
              </a:cxn>
              <a:cxn ang="0">
                <a:pos x="T4" y="T5"/>
              </a:cxn>
            </a:cxnLst>
            <a:rect l="0" t="0" r="r" b="b"/>
            <a:pathLst>
              <a:path w="21599" h="21164" fill="none" extrusionOk="0">
                <a:moveTo>
                  <a:pt x="4317" y="0"/>
                </a:moveTo>
                <a:cubicBezTo>
                  <a:pt x="14302" y="2037"/>
                  <a:pt x="21504" y="10774"/>
                  <a:pt x="21599" y="20963"/>
                </a:cubicBezTo>
              </a:path>
              <a:path w="21599" h="21164" stroke="0" extrusionOk="0">
                <a:moveTo>
                  <a:pt x="4317" y="0"/>
                </a:moveTo>
                <a:cubicBezTo>
                  <a:pt x="14302" y="2037"/>
                  <a:pt x="21504" y="10774"/>
                  <a:pt x="21599" y="20963"/>
                </a:cubicBezTo>
                <a:lnTo>
                  <a:pt x="0" y="21164"/>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53" name="Line 9"/>
          <p:cNvSpPr>
            <a:spLocks noChangeShapeType="1"/>
          </p:cNvSpPr>
          <p:nvPr/>
        </p:nvSpPr>
        <p:spPr bwMode="auto">
          <a:xfrm rot="11962417" flipH="1" flipV="1">
            <a:off x="4795838" y="3581400"/>
            <a:ext cx="71437" cy="50165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54" name="Arc 10"/>
          <p:cNvSpPr>
            <a:spLocks/>
          </p:cNvSpPr>
          <p:nvPr/>
        </p:nvSpPr>
        <p:spPr bwMode="auto">
          <a:xfrm rot="-28766940" flipH="1" flipV="1">
            <a:off x="2698750" y="1919288"/>
            <a:ext cx="1812925" cy="1851025"/>
          </a:xfrm>
          <a:custGeom>
            <a:avLst/>
            <a:gdLst>
              <a:gd name="G0" fmla="+- 0 0 0"/>
              <a:gd name="G1" fmla="+- 21037 0 0"/>
              <a:gd name="G2" fmla="+- 21600 0 0"/>
              <a:gd name="T0" fmla="*/ 4900 w 21126"/>
              <a:gd name="T1" fmla="*/ 0 h 21037"/>
              <a:gd name="T2" fmla="*/ 21126 w 21126"/>
              <a:gd name="T3" fmla="*/ 16535 h 21037"/>
              <a:gd name="T4" fmla="*/ 0 w 21126"/>
              <a:gd name="T5" fmla="*/ 21037 h 21037"/>
            </a:gdLst>
            <a:ahLst/>
            <a:cxnLst>
              <a:cxn ang="0">
                <a:pos x="T0" y="T1"/>
              </a:cxn>
              <a:cxn ang="0">
                <a:pos x="T2" y="T3"/>
              </a:cxn>
              <a:cxn ang="0">
                <a:pos x="T4" y="T5"/>
              </a:cxn>
            </a:cxnLst>
            <a:rect l="0" t="0" r="r" b="b"/>
            <a:pathLst>
              <a:path w="21126" h="21037" fill="none" extrusionOk="0">
                <a:moveTo>
                  <a:pt x="4899" y="0"/>
                </a:moveTo>
                <a:cubicBezTo>
                  <a:pt x="13056" y="1900"/>
                  <a:pt x="19380" y="8343"/>
                  <a:pt x="21125" y="16535"/>
                </a:cubicBezTo>
              </a:path>
              <a:path w="21126" h="21037" stroke="0" extrusionOk="0">
                <a:moveTo>
                  <a:pt x="4899" y="0"/>
                </a:moveTo>
                <a:cubicBezTo>
                  <a:pt x="13056" y="1900"/>
                  <a:pt x="19380" y="8343"/>
                  <a:pt x="21125" y="16535"/>
                </a:cubicBezTo>
                <a:lnTo>
                  <a:pt x="0" y="21037"/>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55" name="Line 11"/>
          <p:cNvSpPr>
            <a:spLocks noChangeShapeType="1"/>
          </p:cNvSpPr>
          <p:nvPr/>
        </p:nvSpPr>
        <p:spPr bwMode="auto">
          <a:xfrm rot="10093517" flipV="1">
            <a:off x="3351213" y="3784600"/>
            <a:ext cx="423862" cy="2381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56" name="Arc 12"/>
          <p:cNvSpPr>
            <a:spLocks/>
          </p:cNvSpPr>
          <p:nvPr/>
        </p:nvSpPr>
        <p:spPr bwMode="auto">
          <a:xfrm rot="-28158604" flipH="1" flipV="1">
            <a:off x="1762919" y="2024856"/>
            <a:ext cx="2236788" cy="1724025"/>
          </a:xfrm>
          <a:custGeom>
            <a:avLst/>
            <a:gdLst>
              <a:gd name="G0" fmla="+- 0 0 0"/>
              <a:gd name="G1" fmla="+- 20600 0 0"/>
              <a:gd name="G2" fmla="+- 21600 0 0"/>
              <a:gd name="T0" fmla="*/ 6496 w 20572"/>
              <a:gd name="T1" fmla="*/ 0 h 20600"/>
              <a:gd name="T2" fmla="*/ 20572 w 20572"/>
              <a:gd name="T3" fmla="*/ 14015 h 20600"/>
              <a:gd name="T4" fmla="*/ 0 w 20572"/>
              <a:gd name="T5" fmla="*/ 20600 h 20600"/>
            </a:gdLst>
            <a:ahLst/>
            <a:cxnLst>
              <a:cxn ang="0">
                <a:pos x="T0" y="T1"/>
              </a:cxn>
              <a:cxn ang="0">
                <a:pos x="T2" y="T3"/>
              </a:cxn>
              <a:cxn ang="0">
                <a:pos x="T4" y="T5"/>
              </a:cxn>
            </a:cxnLst>
            <a:rect l="0" t="0" r="r" b="b"/>
            <a:pathLst>
              <a:path w="20572" h="20600" fill="none" extrusionOk="0">
                <a:moveTo>
                  <a:pt x="6496" y="-1"/>
                </a:moveTo>
                <a:cubicBezTo>
                  <a:pt x="13185" y="2109"/>
                  <a:pt x="18433" y="7335"/>
                  <a:pt x="20571" y="14015"/>
                </a:cubicBezTo>
              </a:path>
              <a:path w="20572" h="20600" stroke="0" extrusionOk="0">
                <a:moveTo>
                  <a:pt x="6496" y="-1"/>
                </a:moveTo>
                <a:cubicBezTo>
                  <a:pt x="13185" y="2109"/>
                  <a:pt x="18433" y="7335"/>
                  <a:pt x="20571" y="14015"/>
                </a:cubicBezTo>
                <a:lnTo>
                  <a:pt x="0" y="20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57" name="Line 13"/>
          <p:cNvSpPr>
            <a:spLocks noChangeShapeType="1"/>
          </p:cNvSpPr>
          <p:nvPr/>
        </p:nvSpPr>
        <p:spPr bwMode="auto">
          <a:xfrm rot="10800000" flipV="1">
            <a:off x="2782888" y="3951288"/>
            <a:ext cx="287337" cy="254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58" name="Oval 14"/>
          <p:cNvSpPr>
            <a:spLocks noChangeArrowheads="1"/>
          </p:cNvSpPr>
          <p:nvPr/>
        </p:nvSpPr>
        <p:spPr bwMode="auto">
          <a:xfrm>
            <a:off x="6159500" y="3306763"/>
            <a:ext cx="200025" cy="100012"/>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59" name="Oval 15"/>
          <p:cNvSpPr>
            <a:spLocks noChangeArrowheads="1"/>
          </p:cNvSpPr>
          <p:nvPr/>
        </p:nvSpPr>
        <p:spPr bwMode="auto">
          <a:xfrm>
            <a:off x="2495550" y="3233738"/>
            <a:ext cx="200025" cy="100012"/>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60" name="Text Box 16"/>
          <p:cNvSpPr txBox="1">
            <a:spLocks noChangeArrowheads="1"/>
          </p:cNvSpPr>
          <p:nvPr/>
        </p:nvSpPr>
        <p:spPr bwMode="auto">
          <a:xfrm>
            <a:off x="4506913" y="3011488"/>
            <a:ext cx="6461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a:solidFill>
                  <a:srgbClr val="000000"/>
                </a:solidFill>
              </a:rPr>
              <a:t>B</a:t>
            </a:r>
            <a:r>
              <a:rPr lang="en-US" b="1" baseline="-25000">
                <a:solidFill>
                  <a:srgbClr val="000000"/>
                </a:solidFill>
              </a:rPr>
              <a:t>O</a:t>
            </a:r>
          </a:p>
        </p:txBody>
      </p:sp>
      <p:sp>
        <p:nvSpPr>
          <p:cNvPr id="82961" name="Line 17"/>
          <p:cNvSpPr>
            <a:spLocks noChangeShapeType="1"/>
          </p:cNvSpPr>
          <p:nvPr/>
        </p:nvSpPr>
        <p:spPr bwMode="auto">
          <a:xfrm>
            <a:off x="4649788" y="3019425"/>
            <a:ext cx="1444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62" name="Line 18"/>
          <p:cNvSpPr>
            <a:spLocks noChangeShapeType="1"/>
          </p:cNvSpPr>
          <p:nvPr/>
        </p:nvSpPr>
        <p:spPr bwMode="auto">
          <a:xfrm rot="10800000" flipH="1">
            <a:off x="4117975" y="2160588"/>
            <a:ext cx="904875" cy="17018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63" name="Line 19"/>
          <p:cNvSpPr>
            <a:spLocks noChangeShapeType="1"/>
          </p:cNvSpPr>
          <p:nvPr/>
        </p:nvSpPr>
        <p:spPr bwMode="auto">
          <a:xfrm rot="10800000" flipV="1">
            <a:off x="3787775" y="3646488"/>
            <a:ext cx="446088" cy="735012"/>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64" name="Line 20"/>
          <p:cNvSpPr>
            <a:spLocks noChangeShapeType="1"/>
          </p:cNvSpPr>
          <p:nvPr/>
        </p:nvSpPr>
        <p:spPr bwMode="auto">
          <a:xfrm rot="10800000" flipV="1">
            <a:off x="4114800" y="3378200"/>
            <a:ext cx="320675" cy="5842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65" name="Text Box 21"/>
          <p:cNvSpPr txBox="1">
            <a:spLocks noChangeArrowheads="1"/>
          </p:cNvSpPr>
          <p:nvPr/>
        </p:nvSpPr>
        <p:spPr bwMode="auto">
          <a:xfrm>
            <a:off x="4722813" y="1371600"/>
            <a:ext cx="3222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FF0000"/>
                </a:solidFill>
                <a:latin typeface=".VnTimeH" panose="020B7200000000000000" pitchFamily="34" charset="0"/>
              </a:rPr>
              <a:t>I</a:t>
            </a:r>
          </a:p>
        </p:txBody>
      </p:sp>
      <p:sp>
        <p:nvSpPr>
          <p:cNvPr id="82966" name="Arc 22"/>
          <p:cNvSpPr>
            <a:spLocks/>
          </p:cNvSpPr>
          <p:nvPr/>
        </p:nvSpPr>
        <p:spPr bwMode="auto">
          <a:xfrm rot="-24979680" flipH="1" flipV="1">
            <a:off x="3988594" y="3615532"/>
            <a:ext cx="1716087" cy="1905000"/>
          </a:xfrm>
          <a:custGeom>
            <a:avLst/>
            <a:gdLst>
              <a:gd name="G0" fmla="+- 2130 0 0"/>
              <a:gd name="G1" fmla="+- 21600 0 0"/>
              <a:gd name="G2" fmla="+- 21600 0 0"/>
              <a:gd name="T0" fmla="*/ 0 w 20005"/>
              <a:gd name="T1" fmla="*/ 105 h 21600"/>
              <a:gd name="T2" fmla="*/ 20005 w 20005"/>
              <a:gd name="T3" fmla="*/ 9474 h 21600"/>
              <a:gd name="T4" fmla="*/ 2130 w 20005"/>
              <a:gd name="T5" fmla="*/ 21600 h 21600"/>
            </a:gdLst>
            <a:ahLst/>
            <a:cxnLst>
              <a:cxn ang="0">
                <a:pos x="T0" y="T1"/>
              </a:cxn>
              <a:cxn ang="0">
                <a:pos x="T2" y="T3"/>
              </a:cxn>
              <a:cxn ang="0">
                <a:pos x="T4" y="T5"/>
              </a:cxn>
            </a:cxnLst>
            <a:rect l="0" t="0" r="r" b="b"/>
            <a:pathLst>
              <a:path w="20005" h="21600" fill="none" extrusionOk="0">
                <a:moveTo>
                  <a:pt x="0" y="105"/>
                </a:moveTo>
                <a:cubicBezTo>
                  <a:pt x="707" y="35"/>
                  <a:pt x="1418" y="0"/>
                  <a:pt x="2130" y="0"/>
                </a:cubicBezTo>
                <a:cubicBezTo>
                  <a:pt x="9290" y="0"/>
                  <a:pt x="15985" y="3548"/>
                  <a:pt x="20005" y="9473"/>
                </a:cubicBezTo>
              </a:path>
              <a:path w="20005" h="21600" stroke="0" extrusionOk="0">
                <a:moveTo>
                  <a:pt x="0" y="105"/>
                </a:moveTo>
                <a:cubicBezTo>
                  <a:pt x="707" y="35"/>
                  <a:pt x="1418" y="0"/>
                  <a:pt x="2130" y="0"/>
                </a:cubicBezTo>
                <a:cubicBezTo>
                  <a:pt x="9290" y="0"/>
                  <a:pt x="15985" y="3548"/>
                  <a:pt x="20005" y="9473"/>
                </a:cubicBezTo>
                <a:lnTo>
                  <a:pt x="2130"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67" name="Line 23"/>
          <p:cNvSpPr>
            <a:spLocks noChangeShapeType="1"/>
          </p:cNvSpPr>
          <p:nvPr/>
        </p:nvSpPr>
        <p:spPr bwMode="auto">
          <a:xfrm>
            <a:off x="4003675" y="5240338"/>
            <a:ext cx="0" cy="931862"/>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68" name="Line 24"/>
          <p:cNvSpPr>
            <a:spLocks noChangeShapeType="1"/>
          </p:cNvSpPr>
          <p:nvPr/>
        </p:nvSpPr>
        <p:spPr bwMode="auto">
          <a:xfrm>
            <a:off x="4435475" y="5311775"/>
            <a:ext cx="0" cy="788988"/>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69" name="Arc 25"/>
          <p:cNvSpPr>
            <a:spLocks/>
          </p:cNvSpPr>
          <p:nvPr/>
        </p:nvSpPr>
        <p:spPr bwMode="auto">
          <a:xfrm rot="-24979680" flipH="1" flipV="1">
            <a:off x="4932362" y="2665413"/>
            <a:ext cx="1152525" cy="1860550"/>
          </a:xfrm>
          <a:custGeom>
            <a:avLst/>
            <a:gdLst>
              <a:gd name="G0" fmla="+- 13424 0 0"/>
              <a:gd name="G1" fmla="+- 21106 0 0"/>
              <a:gd name="G2" fmla="+- 21600 0 0"/>
              <a:gd name="T0" fmla="*/ 0 w 13424"/>
              <a:gd name="T1" fmla="*/ 4184 h 21106"/>
              <a:gd name="T2" fmla="*/ 8831 w 13424"/>
              <a:gd name="T3" fmla="*/ 0 h 21106"/>
              <a:gd name="T4" fmla="*/ 13424 w 13424"/>
              <a:gd name="T5" fmla="*/ 21106 h 21106"/>
            </a:gdLst>
            <a:ahLst/>
            <a:cxnLst>
              <a:cxn ang="0">
                <a:pos x="T0" y="T1"/>
              </a:cxn>
              <a:cxn ang="0">
                <a:pos x="T2" y="T3"/>
              </a:cxn>
              <a:cxn ang="0">
                <a:pos x="T4" y="T5"/>
              </a:cxn>
            </a:cxnLst>
            <a:rect l="0" t="0" r="r" b="b"/>
            <a:pathLst>
              <a:path w="13424" h="21106" fill="none" extrusionOk="0">
                <a:moveTo>
                  <a:pt x="-1" y="4183"/>
                </a:moveTo>
                <a:cubicBezTo>
                  <a:pt x="2585" y="2132"/>
                  <a:pt x="5606" y="701"/>
                  <a:pt x="8830" y="-1"/>
                </a:cubicBezTo>
              </a:path>
              <a:path w="13424" h="21106" stroke="0" extrusionOk="0">
                <a:moveTo>
                  <a:pt x="-1" y="4183"/>
                </a:moveTo>
                <a:cubicBezTo>
                  <a:pt x="2585" y="2132"/>
                  <a:pt x="5606" y="701"/>
                  <a:pt x="8830" y="-1"/>
                </a:cubicBezTo>
                <a:lnTo>
                  <a:pt x="13424" y="21106"/>
                </a:lnTo>
                <a:close/>
              </a:path>
            </a:pathLst>
          </a:custGeom>
          <a:noFill/>
          <a:ln w="76200">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70" name="Arc 26"/>
          <p:cNvSpPr>
            <a:spLocks/>
          </p:cNvSpPr>
          <p:nvPr/>
        </p:nvSpPr>
        <p:spPr bwMode="auto">
          <a:xfrm rot="-24979680" flipH="1" flipV="1">
            <a:off x="2579688" y="2925763"/>
            <a:ext cx="1563687" cy="1639887"/>
          </a:xfrm>
          <a:custGeom>
            <a:avLst/>
            <a:gdLst>
              <a:gd name="G0" fmla="+- 0 0 0"/>
              <a:gd name="G1" fmla="+- 0 0 0"/>
              <a:gd name="G2" fmla="+- 21600 0 0"/>
              <a:gd name="T0" fmla="*/ 18217 w 18217"/>
              <a:gd name="T1" fmla="*/ 11606 h 18601"/>
              <a:gd name="T2" fmla="*/ 10980 w 18217"/>
              <a:gd name="T3" fmla="*/ 18601 h 18601"/>
              <a:gd name="T4" fmla="*/ 0 w 18217"/>
              <a:gd name="T5" fmla="*/ 0 h 18601"/>
            </a:gdLst>
            <a:ahLst/>
            <a:cxnLst>
              <a:cxn ang="0">
                <a:pos x="T0" y="T1"/>
              </a:cxn>
              <a:cxn ang="0">
                <a:pos x="T2" y="T3"/>
              </a:cxn>
              <a:cxn ang="0">
                <a:pos x="T4" y="T5"/>
              </a:cxn>
            </a:cxnLst>
            <a:rect l="0" t="0" r="r" b="b"/>
            <a:pathLst>
              <a:path w="18217" h="18601" fill="none" extrusionOk="0">
                <a:moveTo>
                  <a:pt x="18217" y="11606"/>
                </a:moveTo>
                <a:cubicBezTo>
                  <a:pt x="16389" y="14475"/>
                  <a:pt x="13909" y="16871"/>
                  <a:pt x="10980" y="18601"/>
                </a:cubicBezTo>
              </a:path>
              <a:path w="18217" h="18601" stroke="0" extrusionOk="0">
                <a:moveTo>
                  <a:pt x="18217" y="11606"/>
                </a:moveTo>
                <a:cubicBezTo>
                  <a:pt x="16389" y="14475"/>
                  <a:pt x="13909" y="16871"/>
                  <a:pt x="10980" y="18601"/>
                </a:cubicBezTo>
                <a:lnTo>
                  <a:pt x="0" y="0"/>
                </a:lnTo>
                <a:close/>
              </a:path>
            </a:pathLst>
          </a:custGeom>
          <a:noFill/>
          <a:ln w="76200">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71" name="Arc 27"/>
          <p:cNvSpPr>
            <a:spLocks/>
          </p:cNvSpPr>
          <p:nvPr/>
        </p:nvSpPr>
        <p:spPr bwMode="auto">
          <a:xfrm rot="-24979680" flipH="1" flipV="1">
            <a:off x="2999582" y="3591719"/>
            <a:ext cx="1852612" cy="1282700"/>
          </a:xfrm>
          <a:custGeom>
            <a:avLst/>
            <a:gdLst>
              <a:gd name="G0" fmla="+- 0 0 0"/>
              <a:gd name="G1" fmla="+- 7801 0 0"/>
              <a:gd name="G2" fmla="+- 21600 0 0"/>
              <a:gd name="T0" fmla="*/ 20142 w 21600"/>
              <a:gd name="T1" fmla="*/ 0 h 14536"/>
              <a:gd name="T2" fmla="*/ 20523 w 21600"/>
              <a:gd name="T3" fmla="*/ 14536 h 14536"/>
              <a:gd name="T4" fmla="*/ 0 w 21600"/>
              <a:gd name="T5" fmla="*/ 7801 h 14536"/>
            </a:gdLst>
            <a:ahLst/>
            <a:cxnLst>
              <a:cxn ang="0">
                <a:pos x="T0" y="T1"/>
              </a:cxn>
              <a:cxn ang="0">
                <a:pos x="T2" y="T3"/>
              </a:cxn>
              <a:cxn ang="0">
                <a:pos x="T4" y="T5"/>
              </a:cxn>
            </a:cxnLst>
            <a:rect l="0" t="0" r="r" b="b"/>
            <a:pathLst>
              <a:path w="21600" h="14536" fill="none" extrusionOk="0">
                <a:moveTo>
                  <a:pt x="20142" y="-1"/>
                </a:moveTo>
                <a:cubicBezTo>
                  <a:pt x="21105" y="2487"/>
                  <a:pt x="21600" y="5132"/>
                  <a:pt x="21600" y="7801"/>
                </a:cubicBezTo>
                <a:cubicBezTo>
                  <a:pt x="21600" y="10088"/>
                  <a:pt x="21236" y="12362"/>
                  <a:pt x="20523" y="14536"/>
                </a:cubicBezTo>
              </a:path>
              <a:path w="21600" h="14536" stroke="0" extrusionOk="0">
                <a:moveTo>
                  <a:pt x="20142" y="-1"/>
                </a:moveTo>
                <a:cubicBezTo>
                  <a:pt x="21105" y="2487"/>
                  <a:pt x="21600" y="5132"/>
                  <a:pt x="21600" y="7801"/>
                </a:cubicBezTo>
                <a:cubicBezTo>
                  <a:pt x="21600" y="10088"/>
                  <a:pt x="21236" y="12362"/>
                  <a:pt x="20523" y="14536"/>
                </a:cubicBezTo>
                <a:lnTo>
                  <a:pt x="0" y="7801"/>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72" name="Arc 28"/>
          <p:cNvSpPr>
            <a:spLocks/>
          </p:cNvSpPr>
          <p:nvPr/>
        </p:nvSpPr>
        <p:spPr bwMode="auto">
          <a:xfrm rot="-35487305" flipH="1" flipV="1">
            <a:off x="3161506" y="1494632"/>
            <a:ext cx="2638425" cy="3109912"/>
          </a:xfrm>
          <a:custGeom>
            <a:avLst/>
            <a:gdLst>
              <a:gd name="G0" fmla="+- 9169 0 0"/>
              <a:gd name="G1" fmla="+- 21600 0 0"/>
              <a:gd name="G2" fmla="+- 21600 0 0"/>
              <a:gd name="T0" fmla="*/ 0 w 30769"/>
              <a:gd name="T1" fmla="*/ 2043 h 35280"/>
              <a:gd name="T2" fmla="*/ 25885 w 30769"/>
              <a:gd name="T3" fmla="*/ 35280 h 35280"/>
              <a:gd name="T4" fmla="*/ 9169 w 30769"/>
              <a:gd name="T5" fmla="*/ 21600 h 35280"/>
            </a:gdLst>
            <a:ahLst/>
            <a:cxnLst>
              <a:cxn ang="0">
                <a:pos x="T0" y="T1"/>
              </a:cxn>
              <a:cxn ang="0">
                <a:pos x="T2" y="T3"/>
              </a:cxn>
              <a:cxn ang="0">
                <a:pos x="T4" y="T5"/>
              </a:cxn>
            </a:cxnLst>
            <a:rect l="0" t="0" r="r" b="b"/>
            <a:pathLst>
              <a:path w="30769" h="35280" fill="none" extrusionOk="0">
                <a:moveTo>
                  <a:pt x="-1" y="2042"/>
                </a:moveTo>
                <a:cubicBezTo>
                  <a:pt x="2869" y="697"/>
                  <a:pt x="5999" y="0"/>
                  <a:pt x="9169" y="0"/>
                </a:cubicBezTo>
                <a:cubicBezTo>
                  <a:pt x="21098" y="0"/>
                  <a:pt x="30769" y="9670"/>
                  <a:pt x="30769" y="21600"/>
                </a:cubicBezTo>
                <a:cubicBezTo>
                  <a:pt x="30769" y="26587"/>
                  <a:pt x="29043" y="31420"/>
                  <a:pt x="25884" y="35279"/>
                </a:cubicBezTo>
              </a:path>
              <a:path w="30769" h="35280" stroke="0" extrusionOk="0">
                <a:moveTo>
                  <a:pt x="-1" y="2042"/>
                </a:moveTo>
                <a:cubicBezTo>
                  <a:pt x="2869" y="697"/>
                  <a:pt x="5999" y="0"/>
                  <a:pt x="9169" y="0"/>
                </a:cubicBezTo>
                <a:cubicBezTo>
                  <a:pt x="21098" y="0"/>
                  <a:pt x="30769" y="9670"/>
                  <a:pt x="30769" y="21600"/>
                </a:cubicBezTo>
                <a:cubicBezTo>
                  <a:pt x="30769" y="26587"/>
                  <a:pt x="29043" y="31420"/>
                  <a:pt x="25884" y="35279"/>
                </a:cubicBezTo>
                <a:lnTo>
                  <a:pt x="9169" y="21600"/>
                </a:lnTo>
                <a:close/>
              </a:path>
            </a:pathLst>
          </a:custGeom>
          <a:noFill/>
          <a:ln w="76200">
            <a:solidFill>
              <a:srgbClr val="3333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82973" name="Line 29"/>
          <p:cNvSpPr>
            <a:spLocks noChangeShapeType="1"/>
          </p:cNvSpPr>
          <p:nvPr/>
        </p:nvSpPr>
        <p:spPr bwMode="auto">
          <a:xfrm flipH="1" flipV="1">
            <a:off x="4148138" y="1801813"/>
            <a:ext cx="446087" cy="42862"/>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74" name="Line 30"/>
          <p:cNvSpPr>
            <a:spLocks noChangeShapeType="1"/>
          </p:cNvSpPr>
          <p:nvPr/>
        </p:nvSpPr>
        <p:spPr bwMode="auto">
          <a:xfrm>
            <a:off x="4003675" y="5527675"/>
            <a:ext cx="0" cy="28575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75" name="Line 31"/>
          <p:cNvSpPr>
            <a:spLocks noChangeShapeType="1"/>
          </p:cNvSpPr>
          <p:nvPr/>
        </p:nvSpPr>
        <p:spPr bwMode="auto">
          <a:xfrm flipV="1">
            <a:off x="4435475" y="5527675"/>
            <a:ext cx="0" cy="357188"/>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82976" name="Text Box 32"/>
          <p:cNvSpPr txBox="1">
            <a:spLocks noChangeArrowheads="1"/>
          </p:cNvSpPr>
          <p:nvPr/>
        </p:nvSpPr>
        <p:spPr bwMode="auto">
          <a:xfrm>
            <a:off x="3573463" y="5456238"/>
            <a:ext cx="322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FF0000"/>
                </a:solidFill>
                <a:latin typeface=".VnTimeH" panose="020B7200000000000000" pitchFamily="34" charset="0"/>
              </a:rPr>
              <a:t>I</a:t>
            </a:r>
          </a:p>
        </p:txBody>
      </p:sp>
      <p:sp>
        <p:nvSpPr>
          <p:cNvPr id="82977" name="Text Box 33"/>
          <p:cNvSpPr txBox="1">
            <a:spLocks noChangeArrowheads="1"/>
          </p:cNvSpPr>
          <p:nvPr/>
        </p:nvSpPr>
        <p:spPr bwMode="auto">
          <a:xfrm>
            <a:off x="4578350" y="5599113"/>
            <a:ext cx="3222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800" b="1">
                <a:solidFill>
                  <a:srgbClr val="000000"/>
                </a:solidFill>
                <a:latin typeface=".VnTimeH" panose="020B7200000000000000" pitchFamily="34" charset="0"/>
              </a:rPr>
              <a:t>I</a:t>
            </a:r>
          </a:p>
        </p:txBody>
      </p:sp>
      <p:sp>
        <p:nvSpPr>
          <p:cNvPr id="82978" name="Text Box 34"/>
          <p:cNvSpPr txBox="1">
            <a:spLocks noChangeArrowheads="1"/>
          </p:cNvSpPr>
          <p:nvPr/>
        </p:nvSpPr>
        <p:spPr bwMode="auto">
          <a:xfrm>
            <a:off x="457200" y="381000"/>
            <a:ext cx="815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400" b="1">
                <a:solidFill>
                  <a:srgbClr val="0000CC"/>
                </a:solidFill>
                <a:latin typeface=".VnTimeH" panose="020B7200000000000000" pitchFamily="34" charset="0"/>
              </a:rPr>
              <a:t>t</a:t>
            </a:r>
            <a:r>
              <a:rPr lang="en-US" sz="2400" b="1">
                <a:solidFill>
                  <a:srgbClr val="0000CC"/>
                </a:solidFill>
              </a:rPr>
              <a:t>ừ trường dòng điện trong dây dẫn uốn thành</a:t>
            </a:r>
            <a:r>
              <a:rPr lang="en-US" sz="2400" b="1" u="sng">
                <a:solidFill>
                  <a:srgbClr val="0000CC"/>
                </a:solidFill>
              </a:rPr>
              <a:t> </a:t>
            </a:r>
            <a:r>
              <a:rPr lang="en-US" sz="2400" b="1">
                <a:solidFill>
                  <a:srgbClr val="0000CC"/>
                </a:solidFill>
              </a:rPr>
              <a:t>vòng tròn</a:t>
            </a:r>
          </a:p>
        </p:txBody>
      </p:sp>
      <p:grpSp>
        <p:nvGrpSpPr>
          <p:cNvPr id="82981" name="Group 37"/>
          <p:cNvGrpSpPr>
            <a:grpSpLocks/>
          </p:cNvGrpSpPr>
          <p:nvPr/>
        </p:nvGrpSpPr>
        <p:grpSpPr bwMode="auto">
          <a:xfrm>
            <a:off x="1371600" y="3733800"/>
            <a:ext cx="609600" cy="647700"/>
            <a:chOff x="1056" y="2304"/>
            <a:chExt cx="384" cy="459"/>
          </a:xfrm>
        </p:grpSpPr>
        <p:sp>
          <p:nvSpPr>
            <p:cNvPr id="82982" name="Text Box 38"/>
            <p:cNvSpPr txBox="1">
              <a:spLocks noChangeArrowheads="1"/>
            </p:cNvSpPr>
            <p:nvPr/>
          </p:nvSpPr>
          <p:spPr bwMode="auto">
            <a:xfrm>
              <a:off x="1056" y="2352"/>
              <a:ext cx="384" cy="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FF0066"/>
                  </a:solidFill>
                  <a:cs typeface="Arial" panose="020B0604020202020204" pitchFamily="34" charset="0"/>
                </a:rPr>
                <a:t>P</a:t>
              </a:r>
              <a:endParaRPr lang="el-GR" sz="3200" b="1">
                <a:solidFill>
                  <a:srgbClr val="FF0066"/>
                </a:solidFill>
                <a:cs typeface="Arial" panose="020B0604020202020204" pitchFamily="34" charset="0"/>
              </a:endParaRPr>
            </a:p>
          </p:txBody>
        </p:sp>
        <p:sp>
          <p:nvSpPr>
            <p:cNvPr id="82983" name="Arc 39"/>
            <p:cNvSpPr>
              <a:spLocks/>
            </p:cNvSpPr>
            <p:nvPr/>
          </p:nvSpPr>
          <p:spPr bwMode="auto">
            <a:xfrm>
              <a:off x="1105" y="2304"/>
              <a:ext cx="239" cy="432"/>
            </a:xfrm>
            <a:custGeom>
              <a:avLst/>
              <a:gdLst>
                <a:gd name="G0" fmla="+- 5343 0 0"/>
                <a:gd name="G1" fmla="+- 21600 0 0"/>
                <a:gd name="G2" fmla="+- 21600 0 0"/>
                <a:gd name="T0" fmla="*/ 0 w 26943"/>
                <a:gd name="T1" fmla="*/ 671 h 24279"/>
                <a:gd name="T2" fmla="*/ 26776 w 26943"/>
                <a:gd name="T3" fmla="*/ 24279 h 24279"/>
                <a:gd name="T4" fmla="*/ 5343 w 26943"/>
                <a:gd name="T5" fmla="*/ 21600 h 24279"/>
              </a:gdLst>
              <a:ahLst/>
              <a:cxnLst>
                <a:cxn ang="0">
                  <a:pos x="T0" y="T1"/>
                </a:cxn>
                <a:cxn ang="0">
                  <a:pos x="T2" y="T3"/>
                </a:cxn>
                <a:cxn ang="0">
                  <a:pos x="T4" y="T5"/>
                </a:cxn>
              </a:cxnLst>
              <a:rect l="0" t="0" r="r" b="b"/>
              <a:pathLst>
                <a:path w="26943" h="24279" fill="none" extrusionOk="0">
                  <a:moveTo>
                    <a:pt x="0" y="671"/>
                  </a:moveTo>
                  <a:cubicBezTo>
                    <a:pt x="1746" y="225"/>
                    <a:pt x="3540" y="0"/>
                    <a:pt x="5343" y="0"/>
                  </a:cubicBezTo>
                  <a:cubicBezTo>
                    <a:pt x="17272" y="0"/>
                    <a:pt x="26943" y="9670"/>
                    <a:pt x="26943" y="21600"/>
                  </a:cubicBezTo>
                  <a:cubicBezTo>
                    <a:pt x="26943" y="22495"/>
                    <a:pt x="26887" y="23390"/>
                    <a:pt x="26776" y="24279"/>
                  </a:cubicBezTo>
                </a:path>
                <a:path w="26943" h="24279" stroke="0" extrusionOk="0">
                  <a:moveTo>
                    <a:pt x="0" y="671"/>
                  </a:moveTo>
                  <a:cubicBezTo>
                    <a:pt x="1746" y="225"/>
                    <a:pt x="3540" y="0"/>
                    <a:pt x="5343" y="0"/>
                  </a:cubicBezTo>
                  <a:cubicBezTo>
                    <a:pt x="17272" y="0"/>
                    <a:pt x="26943" y="9670"/>
                    <a:pt x="26943" y="21600"/>
                  </a:cubicBezTo>
                  <a:cubicBezTo>
                    <a:pt x="26943" y="22495"/>
                    <a:pt x="26887" y="23390"/>
                    <a:pt x="26776" y="24279"/>
                  </a:cubicBezTo>
                  <a:lnTo>
                    <a:pt x="5343" y="21600"/>
                  </a:lnTo>
                  <a:close/>
                </a:path>
              </a:pathLst>
            </a:custGeom>
            <a:noFill/>
            <a:ln w="38100">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grpSp>
      <p:sp>
        <p:nvSpPr>
          <p:cNvPr id="82984" name="Text Box 40"/>
          <p:cNvSpPr txBox="1">
            <a:spLocks noChangeArrowheads="1"/>
          </p:cNvSpPr>
          <p:nvPr/>
        </p:nvSpPr>
        <p:spPr bwMode="auto">
          <a:xfrm>
            <a:off x="7467600" y="55626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i="1">
                <a:solidFill>
                  <a:srgbClr val="FF0000"/>
                </a:solidFill>
                <a:hlinkClick r:id="rId2" action="ppaction://hlinkpres?slideindex=1&amp;slidetitle=NOÄI DUNG"/>
              </a:rPr>
              <a:t>Quay lại</a:t>
            </a:r>
            <a:endParaRPr lang="en-US" b="1" i="1">
              <a:solidFill>
                <a:srgbClr val="FF0000"/>
              </a:solidFill>
            </a:endParaRPr>
          </a:p>
        </p:txBody>
      </p:sp>
    </p:spTree>
    <p:extLst>
      <p:ext uri="{BB962C8B-B14F-4D97-AF65-F5344CB8AC3E}">
        <p14:creationId xmlns:p14="http://schemas.microsoft.com/office/powerpoint/2010/main" val="867795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5334000" y="5181600"/>
            <a:ext cx="2895600"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b="1">
                <a:solidFill>
                  <a:srgbClr val="FF0000"/>
                </a:solidFill>
              </a:rPr>
              <a:t>Ống dây trụ tròn có dòng điện</a:t>
            </a:r>
            <a:r>
              <a:rPr lang="en-US" sz="2800" b="1">
                <a:solidFill>
                  <a:srgbClr val="FF0000"/>
                </a:solidFill>
              </a:rPr>
              <a:t> </a:t>
            </a:r>
          </a:p>
        </p:txBody>
      </p:sp>
      <p:pic>
        <p:nvPicPr>
          <p:cNvPr id="61443" name="Picture 3" descr="Hình ảnh00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371600"/>
            <a:ext cx="3733800" cy="3505200"/>
          </a:xfrm>
          <a:prstGeom prst="rect">
            <a:avLst/>
          </a:prstGeom>
          <a:noFill/>
          <a:extLst>
            <a:ext uri="{909E8E84-426E-40DD-AFC4-6F175D3DCCD1}">
              <a14:hiddenFill xmlns:a14="http://schemas.microsoft.com/office/drawing/2010/main">
                <a:solidFill>
                  <a:srgbClr val="FFFFFF"/>
                </a:solidFill>
              </a14:hiddenFill>
            </a:ext>
          </a:extLst>
        </p:spPr>
      </p:pic>
      <p:sp>
        <p:nvSpPr>
          <p:cNvPr id="61445" name="Text Box 5"/>
          <p:cNvSpPr txBox="1">
            <a:spLocks noChangeArrowheads="1"/>
          </p:cNvSpPr>
          <p:nvPr/>
        </p:nvSpPr>
        <p:spPr bwMode="auto">
          <a:xfrm>
            <a:off x="762000" y="5334000"/>
            <a:ext cx="2895600"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b="1">
                <a:solidFill>
                  <a:srgbClr val="FF0000"/>
                </a:solidFill>
              </a:rPr>
              <a:t>Ống dây trụ tròn chưa có dòng điện</a:t>
            </a:r>
            <a:r>
              <a:rPr lang="en-US" sz="2800" b="1">
                <a:solidFill>
                  <a:srgbClr val="FF0000"/>
                </a:solidFill>
              </a:rPr>
              <a:t> </a:t>
            </a:r>
          </a:p>
        </p:txBody>
      </p:sp>
      <p:sp>
        <p:nvSpPr>
          <p:cNvPr id="61446" name="Line 6"/>
          <p:cNvSpPr>
            <a:spLocks noChangeShapeType="1"/>
          </p:cNvSpPr>
          <p:nvPr/>
        </p:nvSpPr>
        <p:spPr bwMode="auto">
          <a:xfrm>
            <a:off x="4495800" y="1219200"/>
            <a:ext cx="0" cy="5029200"/>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1447" name="Text Box 7"/>
          <p:cNvSpPr txBox="1">
            <a:spLocks noChangeArrowheads="1"/>
          </p:cNvSpPr>
          <p:nvPr/>
        </p:nvSpPr>
        <p:spPr bwMode="auto">
          <a:xfrm>
            <a:off x="1371600" y="533400"/>
            <a:ext cx="7086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000" b="1">
                <a:solidFill>
                  <a:srgbClr val="0000CC"/>
                </a:solidFill>
              </a:rPr>
              <a:t>Kết quả thí nghiệm từ phổ của từ trường dòng điện chạy trong ống dây hình trụ</a:t>
            </a:r>
          </a:p>
        </p:txBody>
      </p:sp>
      <p:pic>
        <p:nvPicPr>
          <p:cNvPr id="61448" name="Picture 8" descr="Hình ảnh0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371600"/>
            <a:ext cx="40386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882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395288" y="260350"/>
            <a:ext cx="8229600" cy="6126163"/>
          </a:xfrm>
        </p:spPr>
        <p:txBody>
          <a:bodyPr/>
          <a:lstStyle/>
          <a:p>
            <a:pPr algn="ctr">
              <a:buFontTx/>
              <a:buNone/>
            </a:pPr>
            <a:r>
              <a:rPr lang="en-US">
                <a:solidFill>
                  <a:srgbClr val="0000CC"/>
                </a:solidFill>
              </a:rPr>
              <a:t>Đường sức từ ở ngoài ống dây giống đường sức từ của nam châm thẳng</a:t>
            </a:r>
          </a:p>
        </p:txBody>
      </p:sp>
      <p:sp>
        <p:nvSpPr>
          <p:cNvPr id="66582" name="Text Box 22"/>
          <p:cNvSpPr txBox="1">
            <a:spLocks noChangeArrowheads="1"/>
          </p:cNvSpPr>
          <p:nvPr/>
        </p:nvSpPr>
        <p:spPr bwMode="auto">
          <a:xfrm>
            <a:off x="6877050" y="6092825"/>
            <a:ext cx="15827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solidFill>
                <a:srgbClr val="000000"/>
              </a:solidFill>
            </a:endParaRPr>
          </a:p>
        </p:txBody>
      </p:sp>
      <p:grpSp>
        <p:nvGrpSpPr>
          <p:cNvPr id="66609" name="Group 49"/>
          <p:cNvGrpSpPr>
            <a:grpSpLocks/>
          </p:cNvGrpSpPr>
          <p:nvPr/>
        </p:nvGrpSpPr>
        <p:grpSpPr bwMode="auto">
          <a:xfrm>
            <a:off x="381000" y="2286000"/>
            <a:ext cx="3810000" cy="1906588"/>
            <a:chOff x="202" y="1439"/>
            <a:chExt cx="2400" cy="1201"/>
          </a:xfrm>
        </p:grpSpPr>
        <p:grpSp>
          <p:nvGrpSpPr>
            <p:cNvPr id="66563" name="Group 3"/>
            <p:cNvGrpSpPr>
              <a:grpSpLocks/>
            </p:cNvGrpSpPr>
            <p:nvPr/>
          </p:nvGrpSpPr>
          <p:grpSpPr bwMode="auto">
            <a:xfrm>
              <a:off x="768" y="1824"/>
              <a:ext cx="1147" cy="430"/>
              <a:chOff x="2200" y="2115"/>
              <a:chExt cx="1315" cy="499"/>
            </a:xfrm>
          </p:grpSpPr>
          <p:sp>
            <p:nvSpPr>
              <p:cNvPr id="66564" name="Rectangle 4"/>
              <p:cNvSpPr>
                <a:spLocks noChangeArrowheads="1"/>
              </p:cNvSpPr>
              <p:nvPr/>
            </p:nvSpPr>
            <p:spPr bwMode="auto">
              <a:xfrm>
                <a:off x="2200" y="2115"/>
                <a:ext cx="658" cy="499"/>
              </a:xfrm>
              <a:prstGeom prst="rect">
                <a:avLst/>
              </a:prstGeom>
              <a:solidFill>
                <a:srgbClr val="3333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6565" name="Rectangle 5"/>
              <p:cNvSpPr>
                <a:spLocks noChangeArrowheads="1"/>
              </p:cNvSpPr>
              <p:nvPr/>
            </p:nvSpPr>
            <p:spPr bwMode="auto">
              <a:xfrm>
                <a:off x="2858" y="2115"/>
                <a:ext cx="657" cy="499"/>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grpSp>
        <p:sp>
          <p:nvSpPr>
            <p:cNvPr id="66566" name="Line 6"/>
            <p:cNvSpPr>
              <a:spLocks noChangeShapeType="1"/>
            </p:cNvSpPr>
            <p:nvPr/>
          </p:nvSpPr>
          <p:spPr bwMode="auto">
            <a:xfrm>
              <a:off x="2389" y="229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590" name="Arc 30"/>
            <p:cNvSpPr>
              <a:spLocks/>
            </p:cNvSpPr>
            <p:nvPr/>
          </p:nvSpPr>
          <p:spPr bwMode="auto">
            <a:xfrm flipH="1" flipV="1">
              <a:off x="586" y="1439"/>
              <a:ext cx="1537" cy="564"/>
            </a:xfrm>
            <a:custGeom>
              <a:avLst/>
              <a:gdLst>
                <a:gd name="G0" fmla="+- 21600 0 0"/>
                <a:gd name="G1" fmla="+- 14627 0 0"/>
                <a:gd name="G2" fmla="+- 21600 0 0"/>
                <a:gd name="T0" fmla="*/ 37494 w 43200"/>
                <a:gd name="T1" fmla="*/ 0 h 36227"/>
                <a:gd name="T2" fmla="*/ 5499 w 43200"/>
                <a:gd name="T3" fmla="*/ 229 h 36227"/>
                <a:gd name="T4" fmla="*/ 21600 w 43200"/>
                <a:gd name="T5" fmla="*/ 14627 h 36227"/>
              </a:gdLst>
              <a:ahLst/>
              <a:cxnLst>
                <a:cxn ang="0">
                  <a:pos x="T0" y="T1"/>
                </a:cxn>
                <a:cxn ang="0">
                  <a:pos x="T2" y="T3"/>
                </a:cxn>
                <a:cxn ang="0">
                  <a:pos x="T4" y="T5"/>
                </a:cxn>
              </a:cxnLst>
              <a:rect l="0" t="0" r="r" b="b"/>
              <a:pathLst>
                <a:path w="43200" h="36227" fill="none" extrusionOk="0">
                  <a:moveTo>
                    <a:pt x="37493" y="0"/>
                  </a:moveTo>
                  <a:cubicBezTo>
                    <a:pt x="41163" y="3987"/>
                    <a:pt x="43200" y="9208"/>
                    <a:pt x="43200" y="14627"/>
                  </a:cubicBezTo>
                  <a:cubicBezTo>
                    <a:pt x="43200" y="26556"/>
                    <a:pt x="33529" y="36227"/>
                    <a:pt x="21600" y="36227"/>
                  </a:cubicBezTo>
                  <a:cubicBezTo>
                    <a:pt x="9670" y="36227"/>
                    <a:pt x="0" y="26556"/>
                    <a:pt x="0" y="14627"/>
                  </a:cubicBezTo>
                  <a:cubicBezTo>
                    <a:pt x="0" y="9314"/>
                    <a:pt x="1957" y="4188"/>
                    <a:pt x="5498" y="228"/>
                  </a:cubicBezTo>
                </a:path>
                <a:path w="43200" h="36227" stroke="0" extrusionOk="0">
                  <a:moveTo>
                    <a:pt x="37493" y="0"/>
                  </a:moveTo>
                  <a:cubicBezTo>
                    <a:pt x="41163" y="3987"/>
                    <a:pt x="43200" y="9208"/>
                    <a:pt x="43200" y="14627"/>
                  </a:cubicBezTo>
                  <a:cubicBezTo>
                    <a:pt x="43200" y="26556"/>
                    <a:pt x="33529" y="36227"/>
                    <a:pt x="21600" y="36227"/>
                  </a:cubicBezTo>
                  <a:cubicBezTo>
                    <a:pt x="9670" y="36227"/>
                    <a:pt x="0" y="26556"/>
                    <a:pt x="0" y="14627"/>
                  </a:cubicBezTo>
                  <a:cubicBezTo>
                    <a:pt x="0" y="9314"/>
                    <a:pt x="1957" y="4188"/>
                    <a:pt x="5498" y="228"/>
                  </a:cubicBezTo>
                  <a:lnTo>
                    <a:pt x="21600" y="14627"/>
                  </a:lnTo>
                  <a:close/>
                </a:path>
              </a:pathLst>
            </a:custGeom>
            <a:noFill/>
            <a:ln w="28575">
              <a:solidFill>
                <a:srgbClr val="99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6591" name="Arc 31"/>
            <p:cNvSpPr>
              <a:spLocks/>
            </p:cNvSpPr>
            <p:nvPr/>
          </p:nvSpPr>
          <p:spPr bwMode="auto">
            <a:xfrm rot="10800000" flipH="1" flipV="1">
              <a:off x="634" y="2055"/>
              <a:ext cx="1537" cy="585"/>
            </a:xfrm>
            <a:custGeom>
              <a:avLst/>
              <a:gdLst>
                <a:gd name="G0" fmla="+- 21600 0 0"/>
                <a:gd name="G1" fmla="+- 16029 0 0"/>
                <a:gd name="G2" fmla="+- 21600 0 0"/>
                <a:gd name="T0" fmla="*/ 36079 w 43200"/>
                <a:gd name="T1" fmla="*/ 0 h 37629"/>
                <a:gd name="T2" fmla="*/ 3425 w 43200"/>
                <a:gd name="T3" fmla="*/ 4357 h 37629"/>
                <a:gd name="T4" fmla="*/ 21600 w 43200"/>
                <a:gd name="T5" fmla="*/ 16029 h 37629"/>
              </a:gdLst>
              <a:ahLst/>
              <a:cxnLst>
                <a:cxn ang="0">
                  <a:pos x="T0" y="T1"/>
                </a:cxn>
                <a:cxn ang="0">
                  <a:pos x="T2" y="T3"/>
                </a:cxn>
                <a:cxn ang="0">
                  <a:pos x="T4" y="T5"/>
                </a:cxn>
              </a:cxnLst>
              <a:rect l="0" t="0" r="r" b="b"/>
              <a:pathLst>
                <a:path w="43200" h="37629" fill="none" extrusionOk="0">
                  <a:moveTo>
                    <a:pt x="36078" y="0"/>
                  </a:moveTo>
                  <a:cubicBezTo>
                    <a:pt x="40612" y="4095"/>
                    <a:pt x="43200" y="9919"/>
                    <a:pt x="43200" y="16029"/>
                  </a:cubicBezTo>
                  <a:cubicBezTo>
                    <a:pt x="43200" y="27958"/>
                    <a:pt x="33529" y="37629"/>
                    <a:pt x="21600" y="37629"/>
                  </a:cubicBezTo>
                  <a:cubicBezTo>
                    <a:pt x="9670" y="37629"/>
                    <a:pt x="0" y="27958"/>
                    <a:pt x="0" y="16029"/>
                  </a:cubicBezTo>
                  <a:cubicBezTo>
                    <a:pt x="0" y="11890"/>
                    <a:pt x="1188" y="7839"/>
                    <a:pt x="3425" y="4357"/>
                  </a:cubicBezTo>
                </a:path>
                <a:path w="43200" h="37629" stroke="0" extrusionOk="0">
                  <a:moveTo>
                    <a:pt x="36078" y="0"/>
                  </a:moveTo>
                  <a:cubicBezTo>
                    <a:pt x="40612" y="4095"/>
                    <a:pt x="43200" y="9919"/>
                    <a:pt x="43200" y="16029"/>
                  </a:cubicBezTo>
                  <a:cubicBezTo>
                    <a:pt x="43200" y="27958"/>
                    <a:pt x="33529" y="37629"/>
                    <a:pt x="21600" y="37629"/>
                  </a:cubicBezTo>
                  <a:cubicBezTo>
                    <a:pt x="9670" y="37629"/>
                    <a:pt x="0" y="27958"/>
                    <a:pt x="0" y="16029"/>
                  </a:cubicBezTo>
                  <a:cubicBezTo>
                    <a:pt x="0" y="11890"/>
                    <a:pt x="1188" y="7839"/>
                    <a:pt x="3425" y="4357"/>
                  </a:cubicBezTo>
                  <a:lnTo>
                    <a:pt x="21600" y="16029"/>
                  </a:lnTo>
                  <a:close/>
                </a:path>
              </a:pathLst>
            </a:custGeom>
            <a:noFill/>
            <a:ln w="28575">
              <a:solidFill>
                <a:srgbClr val="99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6592" name="Arc 32"/>
            <p:cNvSpPr>
              <a:spLocks/>
            </p:cNvSpPr>
            <p:nvPr/>
          </p:nvSpPr>
          <p:spPr bwMode="auto">
            <a:xfrm flipV="1">
              <a:off x="1930" y="1584"/>
              <a:ext cx="480"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99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6593" name="Arc 33"/>
            <p:cNvSpPr>
              <a:spLocks/>
            </p:cNvSpPr>
            <p:nvPr/>
          </p:nvSpPr>
          <p:spPr bwMode="auto">
            <a:xfrm>
              <a:off x="1930" y="2016"/>
              <a:ext cx="528"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99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6594" name="Line 34"/>
            <p:cNvSpPr>
              <a:spLocks noChangeShapeType="1"/>
            </p:cNvSpPr>
            <p:nvPr/>
          </p:nvSpPr>
          <p:spPr bwMode="auto">
            <a:xfrm>
              <a:off x="1930" y="2016"/>
              <a:ext cx="672" cy="0"/>
            </a:xfrm>
            <a:prstGeom prst="line">
              <a:avLst/>
            </a:prstGeom>
            <a:noFill/>
            <a:ln w="28575">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595" name="Arc 35"/>
            <p:cNvSpPr>
              <a:spLocks/>
            </p:cNvSpPr>
            <p:nvPr/>
          </p:nvSpPr>
          <p:spPr bwMode="auto">
            <a:xfrm flipH="1" flipV="1">
              <a:off x="250" y="1728"/>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99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6596" name="Arc 36"/>
            <p:cNvSpPr>
              <a:spLocks/>
            </p:cNvSpPr>
            <p:nvPr/>
          </p:nvSpPr>
          <p:spPr bwMode="auto">
            <a:xfrm flipH="1">
              <a:off x="288" y="2112"/>
              <a:ext cx="480" cy="365"/>
            </a:xfrm>
            <a:custGeom>
              <a:avLst/>
              <a:gdLst>
                <a:gd name="G0" fmla="+- 0 0 0"/>
                <a:gd name="G1" fmla="+- 21600 0 0"/>
                <a:gd name="G2" fmla="+- 21600 0 0"/>
                <a:gd name="T0" fmla="*/ 0 w 21600"/>
                <a:gd name="T1" fmla="*/ 0 h 27376"/>
                <a:gd name="T2" fmla="*/ 20813 w 21600"/>
                <a:gd name="T3" fmla="*/ 27376 h 27376"/>
                <a:gd name="T4" fmla="*/ 0 w 21600"/>
                <a:gd name="T5" fmla="*/ 21600 h 27376"/>
              </a:gdLst>
              <a:ahLst/>
              <a:cxnLst>
                <a:cxn ang="0">
                  <a:pos x="T0" y="T1"/>
                </a:cxn>
                <a:cxn ang="0">
                  <a:pos x="T2" y="T3"/>
                </a:cxn>
                <a:cxn ang="0">
                  <a:pos x="T4" y="T5"/>
                </a:cxn>
              </a:cxnLst>
              <a:rect l="0" t="0" r="r" b="b"/>
              <a:pathLst>
                <a:path w="21600" h="27376" fill="none" extrusionOk="0">
                  <a:moveTo>
                    <a:pt x="-1" y="0"/>
                  </a:moveTo>
                  <a:cubicBezTo>
                    <a:pt x="11929" y="0"/>
                    <a:pt x="21600" y="9670"/>
                    <a:pt x="21600" y="21600"/>
                  </a:cubicBezTo>
                  <a:cubicBezTo>
                    <a:pt x="21600" y="23552"/>
                    <a:pt x="21335" y="25495"/>
                    <a:pt x="20813" y="27376"/>
                  </a:cubicBezTo>
                </a:path>
                <a:path w="21600" h="27376" stroke="0" extrusionOk="0">
                  <a:moveTo>
                    <a:pt x="-1" y="0"/>
                  </a:moveTo>
                  <a:cubicBezTo>
                    <a:pt x="11929" y="0"/>
                    <a:pt x="21600" y="9670"/>
                    <a:pt x="21600" y="21600"/>
                  </a:cubicBezTo>
                  <a:cubicBezTo>
                    <a:pt x="21600" y="23552"/>
                    <a:pt x="21335" y="25495"/>
                    <a:pt x="20813" y="27376"/>
                  </a:cubicBezTo>
                  <a:lnTo>
                    <a:pt x="0" y="21600"/>
                  </a:lnTo>
                  <a:close/>
                </a:path>
              </a:pathLst>
            </a:custGeom>
            <a:noFill/>
            <a:ln w="28575">
              <a:solidFill>
                <a:srgbClr val="99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6597" name="Line 37"/>
            <p:cNvSpPr>
              <a:spLocks noChangeShapeType="1"/>
            </p:cNvSpPr>
            <p:nvPr/>
          </p:nvSpPr>
          <p:spPr bwMode="auto">
            <a:xfrm>
              <a:off x="202" y="2064"/>
              <a:ext cx="576" cy="0"/>
            </a:xfrm>
            <a:prstGeom prst="line">
              <a:avLst/>
            </a:prstGeom>
            <a:noFill/>
            <a:ln w="28575">
              <a:solidFill>
                <a:srgbClr val="99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598" name="Text Box 38"/>
            <p:cNvSpPr txBox="1">
              <a:spLocks noChangeArrowheads="1"/>
            </p:cNvSpPr>
            <p:nvPr/>
          </p:nvSpPr>
          <p:spPr bwMode="auto">
            <a:xfrm>
              <a:off x="912" y="1536"/>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solidFill>
                    <a:srgbClr val="000000"/>
                  </a:solidFill>
                </a:rPr>
                <a:t>S</a:t>
              </a:r>
            </a:p>
          </p:txBody>
        </p:sp>
        <p:sp>
          <p:nvSpPr>
            <p:cNvPr id="66599" name="Text Box 39"/>
            <p:cNvSpPr txBox="1">
              <a:spLocks noChangeArrowheads="1"/>
            </p:cNvSpPr>
            <p:nvPr/>
          </p:nvSpPr>
          <p:spPr bwMode="auto">
            <a:xfrm>
              <a:off x="1584" y="1584"/>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solidFill>
                  <a:srgbClr val="000000"/>
                </a:solidFill>
              </a:endParaRPr>
            </a:p>
          </p:txBody>
        </p:sp>
        <p:sp>
          <p:nvSpPr>
            <p:cNvPr id="66600" name="Text Box 40"/>
            <p:cNvSpPr txBox="1">
              <a:spLocks noChangeArrowheads="1"/>
            </p:cNvSpPr>
            <p:nvPr/>
          </p:nvSpPr>
          <p:spPr bwMode="auto">
            <a:xfrm>
              <a:off x="1574" y="1511"/>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a:solidFill>
                    <a:srgbClr val="FF0000"/>
                  </a:solidFill>
                </a:rPr>
                <a:t>N</a:t>
              </a:r>
            </a:p>
          </p:txBody>
        </p:sp>
        <p:sp>
          <p:nvSpPr>
            <p:cNvPr id="66601" name="Line 41"/>
            <p:cNvSpPr>
              <a:spLocks noChangeShapeType="1"/>
            </p:cNvSpPr>
            <p:nvPr/>
          </p:nvSpPr>
          <p:spPr bwMode="auto">
            <a:xfrm flipH="1">
              <a:off x="1344" y="1440"/>
              <a:ext cx="96"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602" name="Line 42"/>
            <p:cNvSpPr>
              <a:spLocks noChangeShapeType="1"/>
            </p:cNvSpPr>
            <p:nvPr/>
          </p:nvSpPr>
          <p:spPr bwMode="auto">
            <a:xfrm flipH="1">
              <a:off x="1200" y="2640"/>
              <a:ext cx="144"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603" name="Line 43"/>
            <p:cNvSpPr>
              <a:spLocks noChangeShapeType="1"/>
            </p:cNvSpPr>
            <p:nvPr/>
          </p:nvSpPr>
          <p:spPr bwMode="auto">
            <a:xfrm>
              <a:off x="2352" y="2016"/>
              <a:ext cx="144"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604" name="Line 44"/>
            <p:cNvSpPr>
              <a:spLocks noChangeShapeType="1"/>
            </p:cNvSpPr>
            <p:nvPr/>
          </p:nvSpPr>
          <p:spPr bwMode="auto">
            <a:xfrm>
              <a:off x="2304" y="2112"/>
              <a:ext cx="96" cy="14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605" name="Line 45"/>
            <p:cNvSpPr>
              <a:spLocks noChangeShapeType="1"/>
            </p:cNvSpPr>
            <p:nvPr/>
          </p:nvSpPr>
          <p:spPr bwMode="auto">
            <a:xfrm flipV="1">
              <a:off x="2352" y="1680"/>
              <a:ext cx="48" cy="14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606" name="Line 46"/>
            <p:cNvSpPr>
              <a:spLocks noChangeShapeType="1"/>
            </p:cNvSpPr>
            <p:nvPr/>
          </p:nvSpPr>
          <p:spPr bwMode="auto">
            <a:xfrm>
              <a:off x="288" y="2064"/>
              <a:ext cx="144"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607" name="Line 47"/>
            <p:cNvSpPr>
              <a:spLocks noChangeShapeType="1"/>
            </p:cNvSpPr>
            <p:nvPr/>
          </p:nvSpPr>
          <p:spPr bwMode="auto">
            <a:xfrm>
              <a:off x="288" y="1872"/>
              <a:ext cx="96" cy="96"/>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608" name="Line 48"/>
            <p:cNvSpPr>
              <a:spLocks noChangeShapeType="1"/>
            </p:cNvSpPr>
            <p:nvPr/>
          </p:nvSpPr>
          <p:spPr bwMode="auto">
            <a:xfrm flipV="1">
              <a:off x="384" y="2160"/>
              <a:ext cx="144" cy="4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66611" name="Line 51"/>
          <p:cNvSpPr>
            <a:spLocks noChangeShapeType="1"/>
          </p:cNvSpPr>
          <p:nvPr/>
        </p:nvSpPr>
        <p:spPr bwMode="auto">
          <a:xfrm>
            <a:off x="4267200" y="1828800"/>
            <a:ext cx="0" cy="3505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6612" name="Text Box 52"/>
          <p:cNvSpPr txBox="1">
            <a:spLocks noChangeArrowheads="1"/>
          </p:cNvSpPr>
          <p:nvPr/>
        </p:nvSpPr>
        <p:spPr bwMode="auto">
          <a:xfrm>
            <a:off x="990600" y="4572000"/>
            <a:ext cx="2057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solidFill>
                  <a:srgbClr val="FF0000"/>
                </a:solidFill>
              </a:rPr>
              <a:t>Nam châm thẳng</a:t>
            </a:r>
          </a:p>
        </p:txBody>
      </p:sp>
      <p:pic>
        <p:nvPicPr>
          <p:cNvPr id="66615" name="Picture 55" descr="Hình ảnh01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600200"/>
            <a:ext cx="4038600" cy="3505200"/>
          </a:xfrm>
          <a:prstGeom prst="rect">
            <a:avLst/>
          </a:prstGeom>
          <a:noFill/>
          <a:extLst>
            <a:ext uri="{909E8E84-426E-40DD-AFC4-6F175D3DCCD1}">
              <a14:hiddenFill xmlns:a14="http://schemas.microsoft.com/office/drawing/2010/main">
                <a:solidFill>
                  <a:srgbClr val="FFFFFF"/>
                </a:solidFill>
              </a14:hiddenFill>
            </a:ext>
          </a:extLst>
        </p:spPr>
      </p:pic>
      <p:sp>
        <p:nvSpPr>
          <p:cNvPr id="66616" name="Text Box 56"/>
          <p:cNvSpPr txBox="1">
            <a:spLocks noChangeArrowheads="1"/>
          </p:cNvSpPr>
          <p:nvPr/>
        </p:nvSpPr>
        <p:spPr bwMode="auto">
          <a:xfrm>
            <a:off x="4953000" y="5334000"/>
            <a:ext cx="3505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solidFill>
                  <a:srgbClr val="FF0000"/>
                </a:solidFill>
              </a:rPr>
              <a:t>Từ phổ của từ trường dòng điện trong ống dây dẫn  hình trụ</a:t>
            </a:r>
          </a:p>
        </p:txBody>
      </p:sp>
    </p:spTree>
    <p:extLst>
      <p:ext uri="{BB962C8B-B14F-4D97-AF65-F5344CB8AC3E}">
        <p14:creationId xmlns:p14="http://schemas.microsoft.com/office/powerpoint/2010/main" val="1722377880"/>
      </p:ext>
    </p:extLst>
  </p:cSld>
  <p:clrMapOvr>
    <a:masterClrMapping/>
  </p:clrMapOvr>
  <p:transition spd="med" advClick="0" advTm="4000">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Text Box 3"/>
          <p:cNvSpPr txBox="1">
            <a:spLocks noChangeArrowheads="1"/>
          </p:cNvSpPr>
          <p:nvPr/>
        </p:nvSpPr>
        <p:spPr bwMode="auto">
          <a:xfrm>
            <a:off x="457200" y="609600"/>
            <a:ext cx="7467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800" b="1">
                <a:solidFill>
                  <a:srgbClr val="0000CC"/>
                </a:solidFill>
              </a:rPr>
              <a:t>Ống dây trụ tròn  có dòng điện chạy qua </a:t>
            </a:r>
          </a:p>
        </p:txBody>
      </p:sp>
      <p:pic>
        <p:nvPicPr>
          <p:cNvPr id="62469" name="Picture 5" descr="Hình ảnh01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333500"/>
            <a:ext cx="6781800" cy="4746625"/>
          </a:xfrm>
          <a:prstGeom prst="rect">
            <a:avLst/>
          </a:prstGeom>
          <a:noFill/>
          <a:extLst>
            <a:ext uri="{909E8E84-426E-40DD-AFC4-6F175D3DCCD1}">
              <a14:hiddenFill xmlns:a14="http://schemas.microsoft.com/office/drawing/2010/main">
                <a:solidFill>
                  <a:srgbClr val="FFFFFF"/>
                </a:solidFill>
              </a14:hiddenFill>
            </a:ext>
          </a:extLst>
        </p:spPr>
      </p:pic>
      <p:sp>
        <p:nvSpPr>
          <p:cNvPr id="62470" name="Line 6"/>
          <p:cNvSpPr>
            <a:spLocks noChangeShapeType="1"/>
          </p:cNvSpPr>
          <p:nvPr/>
        </p:nvSpPr>
        <p:spPr bwMode="auto">
          <a:xfrm flipV="1">
            <a:off x="1371600" y="3733800"/>
            <a:ext cx="6172200" cy="76200"/>
          </a:xfrm>
          <a:prstGeom prst="line">
            <a:avLst/>
          </a:prstGeom>
          <a:noFill/>
          <a:ln w="28575">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2579700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0" y="476250"/>
            <a:ext cx="9539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u="sng">
                <a:solidFill>
                  <a:srgbClr val="000000"/>
                </a:solidFill>
                <a:latin typeface="VNI-Times" pitchFamily="2" charset="0"/>
              </a:rPr>
              <a:t>3)Töø tröôøng cuûa doøng ñieän trong oáng daây daøi</a:t>
            </a:r>
          </a:p>
        </p:txBody>
      </p:sp>
      <p:sp>
        <p:nvSpPr>
          <p:cNvPr id="41987" name="Text Box 3"/>
          <p:cNvSpPr txBox="1">
            <a:spLocks noChangeArrowheads="1"/>
          </p:cNvSpPr>
          <p:nvPr/>
        </p:nvSpPr>
        <p:spPr bwMode="auto">
          <a:xfrm>
            <a:off x="4752975" y="4868863"/>
            <a:ext cx="504825" cy="366712"/>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solidFill>
                <a:srgbClr val="000000"/>
              </a:solidFill>
            </a:endParaRPr>
          </a:p>
        </p:txBody>
      </p:sp>
      <p:grpSp>
        <p:nvGrpSpPr>
          <p:cNvPr id="41988" name="Group 4"/>
          <p:cNvGrpSpPr>
            <a:grpSpLocks/>
          </p:cNvGrpSpPr>
          <p:nvPr/>
        </p:nvGrpSpPr>
        <p:grpSpPr bwMode="auto">
          <a:xfrm>
            <a:off x="2286000" y="2667000"/>
            <a:ext cx="4267200" cy="3527425"/>
            <a:chOff x="2064" y="1480"/>
            <a:chExt cx="2676" cy="2222"/>
          </a:xfrm>
        </p:grpSpPr>
        <p:sp>
          <p:nvSpPr>
            <p:cNvPr id="41989" name="Oval 5"/>
            <p:cNvSpPr>
              <a:spLocks noChangeArrowheads="1"/>
            </p:cNvSpPr>
            <p:nvPr/>
          </p:nvSpPr>
          <p:spPr bwMode="auto">
            <a:xfrm>
              <a:off x="206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0" name="Oval 6"/>
            <p:cNvSpPr>
              <a:spLocks noChangeArrowheads="1"/>
            </p:cNvSpPr>
            <p:nvPr/>
          </p:nvSpPr>
          <p:spPr bwMode="auto">
            <a:xfrm>
              <a:off x="2290"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1" name="Oval 7"/>
            <p:cNvSpPr>
              <a:spLocks noChangeArrowheads="1"/>
            </p:cNvSpPr>
            <p:nvPr/>
          </p:nvSpPr>
          <p:spPr bwMode="auto">
            <a:xfrm>
              <a:off x="2517"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2" name="Oval 8"/>
            <p:cNvSpPr>
              <a:spLocks noChangeArrowheads="1"/>
            </p:cNvSpPr>
            <p:nvPr/>
          </p:nvSpPr>
          <p:spPr bwMode="auto">
            <a:xfrm>
              <a:off x="274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3" name="Oval 9"/>
            <p:cNvSpPr>
              <a:spLocks noChangeArrowheads="1"/>
            </p:cNvSpPr>
            <p:nvPr/>
          </p:nvSpPr>
          <p:spPr bwMode="auto">
            <a:xfrm>
              <a:off x="297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4" name="Oval 10"/>
            <p:cNvSpPr>
              <a:spLocks noChangeArrowheads="1"/>
            </p:cNvSpPr>
            <p:nvPr/>
          </p:nvSpPr>
          <p:spPr bwMode="auto">
            <a:xfrm>
              <a:off x="319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5" name="Oval 11"/>
            <p:cNvSpPr>
              <a:spLocks noChangeArrowheads="1"/>
            </p:cNvSpPr>
            <p:nvPr/>
          </p:nvSpPr>
          <p:spPr bwMode="auto">
            <a:xfrm>
              <a:off x="342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6" name="Oval 12"/>
            <p:cNvSpPr>
              <a:spLocks noChangeArrowheads="1"/>
            </p:cNvSpPr>
            <p:nvPr/>
          </p:nvSpPr>
          <p:spPr bwMode="auto">
            <a:xfrm>
              <a:off x="365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7" name="Oval 13"/>
            <p:cNvSpPr>
              <a:spLocks noChangeArrowheads="1"/>
            </p:cNvSpPr>
            <p:nvPr/>
          </p:nvSpPr>
          <p:spPr bwMode="auto">
            <a:xfrm>
              <a:off x="387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8" name="Oval 14"/>
            <p:cNvSpPr>
              <a:spLocks noChangeArrowheads="1"/>
            </p:cNvSpPr>
            <p:nvPr/>
          </p:nvSpPr>
          <p:spPr bwMode="auto">
            <a:xfrm>
              <a:off x="4105"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1999" name="Oval 15"/>
            <p:cNvSpPr>
              <a:spLocks noChangeArrowheads="1"/>
            </p:cNvSpPr>
            <p:nvPr/>
          </p:nvSpPr>
          <p:spPr bwMode="auto">
            <a:xfrm>
              <a:off x="4105" y="2251"/>
              <a:ext cx="453" cy="363"/>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00" name="Oval 16"/>
            <p:cNvSpPr>
              <a:spLocks noChangeArrowheads="1"/>
            </p:cNvSpPr>
            <p:nvPr/>
          </p:nvSpPr>
          <p:spPr bwMode="auto">
            <a:xfrm>
              <a:off x="4059" y="2069"/>
              <a:ext cx="590" cy="499"/>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01" name="Oval 17"/>
            <p:cNvSpPr>
              <a:spLocks noChangeArrowheads="1"/>
            </p:cNvSpPr>
            <p:nvPr/>
          </p:nvSpPr>
          <p:spPr bwMode="auto">
            <a:xfrm>
              <a:off x="4014" y="2205"/>
              <a:ext cx="227" cy="363"/>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02" name="Line 18"/>
            <p:cNvSpPr>
              <a:spLocks noChangeShapeType="1"/>
            </p:cNvSpPr>
            <p:nvPr/>
          </p:nvSpPr>
          <p:spPr bwMode="auto">
            <a:xfrm flipV="1">
              <a:off x="4105" y="2115"/>
              <a:ext cx="0" cy="95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03" name="Line 19"/>
            <p:cNvSpPr>
              <a:spLocks noChangeShapeType="1"/>
            </p:cNvSpPr>
            <p:nvPr/>
          </p:nvSpPr>
          <p:spPr bwMode="auto">
            <a:xfrm flipV="1">
              <a:off x="4105" y="2840"/>
              <a:ext cx="0" cy="86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04" name="Line 20"/>
            <p:cNvSpPr>
              <a:spLocks noChangeShapeType="1"/>
            </p:cNvSpPr>
            <p:nvPr/>
          </p:nvSpPr>
          <p:spPr bwMode="auto">
            <a:xfrm flipH="1" flipV="1">
              <a:off x="387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05" name="Line 21"/>
            <p:cNvSpPr>
              <a:spLocks noChangeShapeType="1"/>
            </p:cNvSpPr>
            <p:nvPr/>
          </p:nvSpPr>
          <p:spPr bwMode="auto">
            <a:xfrm flipH="1" flipV="1">
              <a:off x="365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06" name="Line 22"/>
            <p:cNvSpPr>
              <a:spLocks noChangeShapeType="1"/>
            </p:cNvSpPr>
            <p:nvPr/>
          </p:nvSpPr>
          <p:spPr bwMode="auto">
            <a:xfrm flipH="1" flipV="1">
              <a:off x="342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07" name="Line 23"/>
            <p:cNvSpPr>
              <a:spLocks noChangeShapeType="1"/>
            </p:cNvSpPr>
            <p:nvPr/>
          </p:nvSpPr>
          <p:spPr bwMode="auto">
            <a:xfrm flipH="1" flipV="1">
              <a:off x="319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08" name="Line 24"/>
            <p:cNvSpPr>
              <a:spLocks noChangeShapeType="1"/>
            </p:cNvSpPr>
            <p:nvPr/>
          </p:nvSpPr>
          <p:spPr bwMode="auto">
            <a:xfrm flipH="1" flipV="1">
              <a:off x="297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09" name="Line 25"/>
            <p:cNvSpPr>
              <a:spLocks noChangeShapeType="1"/>
            </p:cNvSpPr>
            <p:nvPr/>
          </p:nvSpPr>
          <p:spPr bwMode="auto">
            <a:xfrm flipH="1" flipV="1">
              <a:off x="274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10" name="Line 26"/>
            <p:cNvSpPr>
              <a:spLocks noChangeShapeType="1"/>
            </p:cNvSpPr>
            <p:nvPr/>
          </p:nvSpPr>
          <p:spPr bwMode="auto">
            <a:xfrm flipH="1" flipV="1">
              <a:off x="2517"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11" name="Line 27"/>
            <p:cNvSpPr>
              <a:spLocks noChangeShapeType="1"/>
            </p:cNvSpPr>
            <p:nvPr/>
          </p:nvSpPr>
          <p:spPr bwMode="auto">
            <a:xfrm flipH="1" flipV="1">
              <a:off x="2290"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12" name="Line 28"/>
            <p:cNvSpPr>
              <a:spLocks noChangeShapeType="1"/>
            </p:cNvSpPr>
            <p:nvPr/>
          </p:nvSpPr>
          <p:spPr bwMode="auto">
            <a:xfrm flipH="1" flipV="1">
              <a:off x="206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13" name="Line 29"/>
            <p:cNvSpPr>
              <a:spLocks noChangeShapeType="1"/>
            </p:cNvSpPr>
            <p:nvPr/>
          </p:nvSpPr>
          <p:spPr bwMode="auto">
            <a:xfrm>
              <a:off x="4740" y="1979"/>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14" name="Line 30"/>
            <p:cNvSpPr>
              <a:spLocks noChangeShapeType="1"/>
            </p:cNvSpPr>
            <p:nvPr/>
          </p:nvSpPr>
          <p:spPr bwMode="auto">
            <a:xfrm>
              <a:off x="2472" y="2568"/>
              <a:ext cx="0" cy="1134"/>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15" name="Line 31"/>
            <p:cNvSpPr>
              <a:spLocks noChangeShapeType="1"/>
            </p:cNvSpPr>
            <p:nvPr/>
          </p:nvSpPr>
          <p:spPr bwMode="auto">
            <a:xfrm>
              <a:off x="2472" y="2795"/>
              <a:ext cx="0" cy="318"/>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42016" name="Line 32"/>
          <p:cNvSpPr>
            <a:spLocks noChangeShapeType="1"/>
          </p:cNvSpPr>
          <p:nvPr/>
        </p:nvSpPr>
        <p:spPr bwMode="auto">
          <a:xfrm>
            <a:off x="2362200" y="3429000"/>
            <a:ext cx="31242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17" name="Line 33"/>
          <p:cNvSpPr>
            <a:spLocks noChangeShapeType="1"/>
          </p:cNvSpPr>
          <p:nvPr/>
        </p:nvSpPr>
        <p:spPr bwMode="auto">
          <a:xfrm>
            <a:off x="2438400" y="3200400"/>
            <a:ext cx="30480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18" name="Line 34"/>
          <p:cNvSpPr>
            <a:spLocks noChangeShapeType="1"/>
          </p:cNvSpPr>
          <p:nvPr/>
        </p:nvSpPr>
        <p:spPr bwMode="auto">
          <a:xfrm flipV="1">
            <a:off x="2362200" y="3733800"/>
            <a:ext cx="30480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20" name="Text Box 36"/>
          <p:cNvSpPr txBox="1">
            <a:spLocks noChangeArrowheads="1"/>
          </p:cNvSpPr>
          <p:nvPr/>
        </p:nvSpPr>
        <p:spPr bwMode="auto">
          <a:xfrm>
            <a:off x="3025775" y="4437063"/>
            <a:ext cx="6477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i="1">
                <a:solidFill>
                  <a:srgbClr val="0066FF"/>
                </a:solidFill>
                <a:latin typeface="VNI-Times" pitchFamily="2" charset="0"/>
              </a:rPr>
              <a:t>I</a:t>
            </a:r>
          </a:p>
        </p:txBody>
      </p:sp>
      <p:sp>
        <p:nvSpPr>
          <p:cNvPr id="42026" name="Text Box 42"/>
          <p:cNvSpPr txBox="1">
            <a:spLocks noChangeArrowheads="1"/>
          </p:cNvSpPr>
          <p:nvPr/>
        </p:nvSpPr>
        <p:spPr bwMode="auto">
          <a:xfrm>
            <a:off x="1295400" y="296863"/>
            <a:ext cx="7010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800" b="1">
                <a:solidFill>
                  <a:srgbClr val="00FF00"/>
                </a:solidFill>
              </a:rPr>
              <a:t>Từ trường của dòng điện chạy trong ống dây dẫn trụ tròn </a:t>
            </a:r>
          </a:p>
        </p:txBody>
      </p:sp>
      <p:sp>
        <p:nvSpPr>
          <p:cNvPr id="42027" name="Text Box 43"/>
          <p:cNvSpPr txBox="1">
            <a:spLocks noChangeArrowheads="1"/>
          </p:cNvSpPr>
          <p:nvPr/>
        </p:nvSpPr>
        <p:spPr bwMode="auto">
          <a:xfrm>
            <a:off x="5562600" y="5562600"/>
            <a:ext cx="434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3333FF"/>
                </a:solidFill>
                <a:latin typeface=".VnTimeH" panose="020B7200000000000000" pitchFamily="34" charset="0"/>
              </a:rPr>
              <a:t>I</a:t>
            </a:r>
          </a:p>
        </p:txBody>
      </p:sp>
      <p:sp>
        <p:nvSpPr>
          <p:cNvPr id="42028" name="Arc 44"/>
          <p:cNvSpPr>
            <a:spLocks/>
          </p:cNvSpPr>
          <p:nvPr/>
        </p:nvSpPr>
        <p:spPr bwMode="auto">
          <a:xfrm flipV="1">
            <a:off x="7162800" y="2743200"/>
            <a:ext cx="1066800" cy="381000"/>
          </a:xfrm>
          <a:custGeom>
            <a:avLst/>
            <a:gdLst>
              <a:gd name="G0" fmla="+- 0 0 0"/>
              <a:gd name="G1" fmla="+- 21600 0 0"/>
              <a:gd name="G2" fmla="+- 21600 0 0"/>
              <a:gd name="T0" fmla="*/ 0 w 21589"/>
              <a:gd name="T1" fmla="*/ 0 h 21600"/>
              <a:gd name="T2" fmla="*/ 21589 w 21589"/>
              <a:gd name="T3" fmla="*/ 20909 h 21600"/>
              <a:gd name="T4" fmla="*/ 0 w 21589"/>
              <a:gd name="T5" fmla="*/ 21600 h 21600"/>
            </a:gdLst>
            <a:ahLst/>
            <a:cxnLst>
              <a:cxn ang="0">
                <a:pos x="T0" y="T1"/>
              </a:cxn>
              <a:cxn ang="0">
                <a:pos x="T2" y="T3"/>
              </a:cxn>
              <a:cxn ang="0">
                <a:pos x="T4" y="T5"/>
              </a:cxn>
            </a:cxnLst>
            <a:rect l="0" t="0" r="r" b="b"/>
            <a:pathLst>
              <a:path w="21589" h="21600" fill="none" extrusionOk="0">
                <a:moveTo>
                  <a:pt x="-1" y="0"/>
                </a:moveTo>
                <a:cubicBezTo>
                  <a:pt x="11660" y="0"/>
                  <a:pt x="21215" y="9254"/>
                  <a:pt x="21588" y="20909"/>
                </a:cubicBezTo>
              </a:path>
              <a:path w="21589" h="21600" stroke="0" extrusionOk="0">
                <a:moveTo>
                  <a:pt x="-1" y="0"/>
                </a:moveTo>
                <a:cubicBezTo>
                  <a:pt x="11660" y="0"/>
                  <a:pt x="21215" y="9254"/>
                  <a:pt x="21588" y="20909"/>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29" name="Arc 45"/>
          <p:cNvSpPr>
            <a:spLocks/>
          </p:cNvSpPr>
          <p:nvPr/>
        </p:nvSpPr>
        <p:spPr bwMode="auto">
          <a:xfrm>
            <a:off x="6934200" y="3733800"/>
            <a:ext cx="1447800" cy="533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30" name="Arc 46"/>
          <p:cNvSpPr>
            <a:spLocks/>
          </p:cNvSpPr>
          <p:nvPr/>
        </p:nvSpPr>
        <p:spPr bwMode="auto">
          <a:xfrm flipH="1" flipV="1">
            <a:off x="609600" y="2667000"/>
            <a:ext cx="1066800" cy="533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31" name="Arc 47"/>
          <p:cNvSpPr>
            <a:spLocks/>
          </p:cNvSpPr>
          <p:nvPr/>
        </p:nvSpPr>
        <p:spPr bwMode="auto">
          <a:xfrm flipH="1">
            <a:off x="762000" y="3733800"/>
            <a:ext cx="762000" cy="152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32" name="Line 48"/>
          <p:cNvSpPr>
            <a:spLocks noChangeShapeType="1"/>
          </p:cNvSpPr>
          <p:nvPr/>
        </p:nvSpPr>
        <p:spPr bwMode="auto">
          <a:xfrm>
            <a:off x="1600200" y="3200400"/>
            <a:ext cx="6858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33" name="Line 49"/>
          <p:cNvSpPr>
            <a:spLocks noChangeShapeType="1"/>
          </p:cNvSpPr>
          <p:nvPr/>
        </p:nvSpPr>
        <p:spPr bwMode="auto">
          <a:xfrm>
            <a:off x="1524000" y="3733800"/>
            <a:ext cx="7620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34" name="Line 50"/>
          <p:cNvSpPr>
            <a:spLocks noChangeShapeType="1"/>
          </p:cNvSpPr>
          <p:nvPr/>
        </p:nvSpPr>
        <p:spPr bwMode="auto">
          <a:xfrm flipH="1">
            <a:off x="5638800" y="3124200"/>
            <a:ext cx="1600200" cy="7620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35" name="Line 51"/>
          <p:cNvSpPr>
            <a:spLocks noChangeShapeType="1"/>
          </p:cNvSpPr>
          <p:nvPr/>
        </p:nvSpPr>
        <p:spPr bwMode="auto">
          <a:xfrm flipH="1">
            <a:off x="5562600" y="3733800"/>
            <a:ext cx="14478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36" name="Line 52"/>
          <p:cNvSpPr>
            <a:spLocks noChangeShapeType="1"/>
          </p:cNvSpPr>
          <p:nvPr/>
        </p:nvSpPr>
        <p:spPr bwMode="auto">
          <a:xfrm>
            <a:off x="2514600" y="2971800"/>
            <a:ext cx="31242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37" name="Arc 53"/>
          <p:cNvSpPr>
            <a:spLocks/>
          </p:cNvSpPr>
          <p:nvPr/>
        </p:nvSpPr>
        <p:spPr bwMode="auto">
          <a:xfrm flipH="1" flipV="1">
            <a:off x="990600" y="1676400"/>
            <a:ext cx="6934200" cy="1327150"/>
          </a:xfrm>
          <a:custGeom>
            <a:avLst/>
            <a:gdLst>
              <a:gd name="G0" fmla="+- 21600 0 0"/>
              <a:gd name="G1" fmla="+- 20180 0 0"/>
              <a:gd name="G2" fmla="+- 21600 0 0"/>
              <a:gd name="T0" fmla="*/ 34253 w 43200"/>
              <a:gd name="T1" fmla="*/ 2674 h 41780"/>
              <a:gd name="T2" fmla="*/ 13897 w 43200"/>
              <a:gd name="T3" fmla="*/ 0 h 41780"/>
              <a:gd name="T4" fmla="*/ 21600 w 43200"/>
              <a:gd name="T5" fmla="*/ 20180 h 41780"/>
            </a:gdLst>
            <a:ahLst/>
            <a:cxnLst>
              <a:cxn ang="0">
                <a:pos x="T0" y="T1"/>
              </a:cxn>
              <a:cxn ang="0">
                <a:pos x="T2" y="T3"/>
              </a:cxn>
              <a:cxn ang="0">
                <a:pos x="T4" y="T5"/>
              </a:cxn>
            </a:cxnLst>
            <a:rect l="0" t="0" r="r" b="b"/>
            <a:pathLst>
              <a:path w="43200" h="41780" fill="none" extrusionOk="0">
                <a:moveTo>
                  <a:pt x="34253" y="2673"/>
                </a:moveTo>
                <a:cubicBezTo>
                  <a:pt x="39872" y="6735"/>
                  <a:pt x="43200" y="13246"/>
                  <a:pt x="43200" y="20180"/>
                </a:cubicBezTo>
                <a:cubicBezTo>
                  <a:pt x="43200" y="32109"/>
                  <a:pt x="33529" y="41780"/>
                  <a:pt x="21600" y="41780"/>
                </a:cubicBezTo>
                <a:cubicBezTo>
                  <a:pt x="9670" y="41780"/>
                  <a:pt x="0" y="32109"/>
                  <a:pt x="0" y="20180"/>
                </a:cubicBezTo>
                <a:cubicBezTo>
                  <a:pt x="0" y="11222"/>
                  <a:pt x="5528" y="3194"/>
                  <a:pt x="13897" y="0"/>
                </a:cubicBezTo>
              </a:path>
              <a:path w="43200" h="41780" stroke="0" extrusionOk="0">
                <a:moveTo>
                  <a:pt x="34253" y="2673"/>
                </a:moveTo>
                <a:cubicBezTo>
                  <a:pt x="39872" y="6735"/>
                  <a:pt x="43200" y="13246"/>
                  <a:pt x="43200" y="20180"/>
                </a:cubicBezTo>
                <a:cubicBezTo>
                  <a:pt x="43200" y="32109"/>
                  <a:pt x="33529" y="41780"/>
                  <a:pt x="21600" y="41780"/>
                </a:cubicBezTo>
                <a:cubicBezTo>
                  <a:pt x="9670" y="41780"/>
                  <a:pt x="0" y="32109"/>
                  <a:pt x="0" y="20180"/>
                </a:cubicBezTo>
                <a:cubicBezTo>
                  <a:pt x="0" y="11222"/>
                  <a:pt x="5528" y="3194"/>
                  <a:pt x="13897" y="0"/>
                </a:cubicBezTo>
                <a:lnTo>
                  <a:pt x="21600" y="20180"/>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38" name="Line 54"/>
          <p:cNvSpPr>
            <a:spLocks noChangeShapeType="1"/>
          </p:cNvSpPr>
          <p:nvPr/>
        </p:nvSpPr>
        <p:spPr bwMode="auto">
          <a:xfrm flipV="1">
            <a:off x="2438400" y="3962400"/>
            <a:ext cx="3048000" cy="7620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39" name="Arc 55"/>
          <p:cNvSpPr>
            <a:spLocks/>
          </p:cNvSpPr>
          <p:nvPr/>
        </p:nvSpPr>
        <p:spPr bwMode="auto">
          <a:xfrm flipH="1">
            <a:off x="914400" y="3949700"/>
            <a:ext cx="7010400" cy="1536700"/>
          </a:xfrm>
          <a:custGeom>
            <a:avLst/>
            <a:gdLst>
              <a:gd name="G0" fmla="+- 21600 0 0"/>
              <a:gd name="G1" fmla="+- 20372 0 0"/>
              <a:gd name="G2" fmla="+- 21600 0 0"/>
              <a:gd name="T0" fmla="*/ 34677 w 43200"/>
              <a:gd name="T1" fmla="*/ 3181 h 41972"/>
              <a:gd name="T2" fmla="*/ 14419 w 43200"/>
              <a:gd name="T3" fmla="*/ 0 h 41972"/>
              <a:gd name="T4" fmla="*/ 21600 w 43200"/>
              <a:gd name="T5" fmla="*/ 20372 h 41972"/>
            </a:gdLst>
            <a:ahLst/>
            <a:cxnLst>
              <a:cxn ang="0">
                <a:pos x="T0" y="T1"/>
              </a:cxn>
              <a:cxn ang="0">
                <a:pos x="T2" y="T3"/>
              </a:cxn>
              <a:cxn ang="0">
                <a:pos x="T4" y="T5"/>
              </a:cxn>
            </a:cxnLst>
            <a:rect l="0" t="0" r="r" b="b"/>
            <a:pathLst>
              <a:path w="43200" h="41972" fill="none" extrusionOk="0">
                <a:moveTo>
                  <a:pt x="34677" y="3180"/>
                </a:moveTo>
                <a:cubicBezTo>
                  <a:pt x="40047" y="7265"/>
                  <a:pt x="43200" y="13624"/>
                  <a:pt x="43200" y="20372"/>
                </a:cubicBezTo>
                <a:cubicBezTo>
                  <a:pt x="43200" y="32301"/>
                  <a:pt x="33529" y="41972"/>
                  <a:pt x="21600" y="41972"/>
                </a:cubicBezTo>
                <a:cubicBezTo>
                  <a:pt x="9670" y="41972"/>
                  <a:pt x="0" y="32301"/>
                  <a:pt x="0" y="20372"/>
                </a:cubicBezTo>
                <a:cubicBezTo>
                  <a:pt x="0" y="11210"/>
                  <a:pt x="5779" y="3046"/>
                  <a:pt x="14419" y="0"/>
                </a:cubicBezTo>
              </a:path>
              <a:path w="43200" h="41972" stroke="0" extrusionOk="0">
                <a:moveTo>
                  <a:pt x="34677" y="3180"/>
                </a:moveTo>
                <a:cubicBezTo>
                  <a:pt x="40047" y="7265"/>
                  <a:pt x="43200" y="13624"/>
                  <a:pt x="43200" y="20372"/>
                </a:cubicBezTo>
                <a:cubicBezTo>
                  <a:pt x="43200" y="32301"/>
                  <a:pt x="33529" y="41972"/>
                  <a:pt x="21600" y="41972"/>
                </a:cubicBezTo>
                <a:cubicBezTo>
                  <a:pt x="9670" y="41972"/>
                  <a:pt x="0" y="32301"/>
                  <a:pt x="0" y="20372"/>
                </a:cubicBezTo>
                <a:cubicBezTo>
                  <a:pt x="0" y="11210"/>
                  <a:pt x="5779" y="3046"/>
                  <a:pt x="14419" y="0"/>
                </a:cubicBezTo>
                <a:lnTo>
                  <a:pt x="21600" y="20372"/>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2040" name="Line 56"/>
          <p:cNvSpPr>
            <a:spLocks noChangeShapeType="1"/>
          </p:cNvSpPr>
          <p:nvPr/>
        </p:nvSpPr>
        <p:spPr bwMode="auto">
          <a:xfrm flipH="1">
            <a:off x="762000" y="3429000"/>
            <a:ext cx="14478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2041" name="Line 57"/>
          <p:cNvSpPr>
            <a:spLocks noChangeShapeType="1"/>
          </p:cNvSpPr>
          <p:nvPr/>
        </p:nvSpPr>
        <p:spPr bwMode="auto">
          <a:xfrm>
            <a:off x="5562600" y="3429000"/>
            <a:ext cx="24384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1011857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8715" y="468834"/>
            <a:ext cx="8377707" cy="1384995"/>
          </a:xfrm>
          <a:prstGeom prst="rect">
            <a:avLst/>
          </a:prstGeom>
        </p:spPr>
        <p:txBody>
          <a:bodyPr wrap="square">
            <a:spAutoFit/>
          </a:bodyPr>
          <a:lstStyle/>
          <a:p>
            <a:r>
              <a:rPr lang="en-US" sz="2800" b="1" dirty="0" smtClean="0">
                <a:effectLst/>
                <a:latin typeface="Times New Roman" panose="02020603050405020304" pitchFamily="18" charset="0"/>
                <a:ea typeface="Calibri" panose="020F0502020204030204" pitchFamily="34" charset="0"/>
              </a:rPr>
              <a:t>2. </a:t>
            </a:r>
            <a:r>
              <a:rPr lang="en-US" sz="2800" b="1" u="sng" dirty="0" smtClean="0">
                <a:effectLst/>
                <a:latin typeface="Times New Roman" panose="02020603050405020304" pitchFamily="18" charset="0"/>
                <a:ea typeface="Calibri" panose="020F0502020204030204" pitchFamily="34" charset="0"/>
              </a:rPr>
              <a:t>Tìm hiểu khái niệm từ trường</a:t>
            </a:r>
            <a:r>
              <a:rPr lang="en-US" sz="2800" b="1" dirty="0" smtClean="0">
                <a:effectLst/>
                <a:latin typeface="Times New Roman" panose="02020603050405020304" pitchFamily="18" charset="0"/>
                <a:ea typeface="Calibri" panose="020F0502020204030204" pitchFamily="34" charset="0"/>
              </a:rPr>
              <a:t>:</a:t>
            </a:r>
            <a:r>
              <a:rPr lang="en-US" sz="2800" dirty="0" smtClean="0">
                <a:effectLst/>
                <a:latin typeface="Times New Roman" panose="02020603050405020304" pitchFamily="18" charset="0"/>
                <a:ea typeface="Calibri" panose="020F0502020204030204" pitchFamily="34" charset="0"/>
              </a:rPr>
              <a:t>  </a:t>
            </a:r>
          </a:p>
          <a:p>
            <a:r>
              <a:rPr lang="en-US" sz="2800" i="1" dirty="0" smtClean="0">
                <a:effectLst/>
                <a:latin typeface="Times New Roman" panose="02020603050405020304" pitchFamily="18" charset="0"/>
                <a:ea typeface="Calibri" panose="020F0502020204030204" pitchFamily="34" charset="0"/>
              </a:rPr>
              <a:t>Từ trường tồn tại ở đâu</a:t>
            </a:r>
            <a:r>
              <a:rPr lang="en-US" sz="2800" dirty="0" smtClean="0">
                <a:effectLst/>
                <a:latin typeface="Times New Roman" panose="02020603050405020304" pitchFamily="18" charset="0"/>
                <a:ea typeface="Calibri" panose="020F0502020204030204" pitchFamily="34" charset="0"/>
              </a:rPr>
              <a:t>?</a:t>
            </a:r>
            <a:br>
              <a:rPr lang="en-US" sz="2800" dirty="0" smtClean="0">
                <a:effectLst/>
                <a:latin typeface="Times New Roman" panose="02020603050405020304" pitchFamily="18" charset="0"/>
                <a:ea typeface="Calibri" panose="020F0502020204030204" pitchFamily="34" charset="0"/>
              </a:rPr>
            </a:br>
            <a:endParaRPr lang="en-US" sz="2800" dirty="0"/>
          </a:p>
        </p:txBody>
      </p:sp>
      <p:sp>
        <p:nvSpPr>
          <p:cNvPr id="5" name="Rectangle 4"/>
          <p:cNvSpPr/>
          <p:nvPr/>
        </p:nvSpPr>
        <p:spPr>
          <a:xfrm>
            <a:off x="508716" y="1727795"/>
            <a:ext cx="7926946" cy="1384995"/>
          </a:xfrm>
          <a:prstGeom prst="rect">
            <a:avLst/>
          </a:prstGeom>
        </p:spPr>
        <p:txBody>
          <a:bodyPr wrap="square">
            <a:spAutoFit/>
          </a:bodyPr>
          <a:lstStyle/>
          <a:p>
            <a:r>
              <a:rPr lang="en-US" sz="2800" dirty="0" smtClean="0">
                <a:effectLst/>
                <a:latin typeface="Times New Roman" panose="02020603050405020304" pitchFamily="18" charset="0"/>
                <a:ea typeface="Calibri" panose="020F0502020204030204" pitchFamily="34" charset="0"/>
              </a:rPr>
              <a:t> Từ trường tồn tại xung quanh </a:t>
            </a:r>
          </a:p>
          <a:p>
            <a:r>
              <a:rPr lang="en-US" sz="2800" b="1" dirty="0" smtClean="0">
                <a:solidFill>
                  <a:srgbClr val="FF0000"/>
                </a:solidFill>
                <a:latin typeface="Times New Roman" panose="02020603050405020304" pitchFamily="18" charset="0"/>
                <a:ea typeface="Calibri" panose="020F0502020204030204" pitchFamily="34" charset="0"/>
              </a:rPr>
              <a:t>+ </a:t>
            </a:r>
            <a:r>
              <a:rPr lang="en-US" sz="2800" b="1" dirty="0">
                <a:solidFill>
                  <a:srgbClr val="FF0000"/>
                </a:solidFill>
                <a:latin typeface="Times New Roman" panose="02020603050405020304" pitchFamily="18" charset="0"/>
                <a:ea typeface="Calibri" panose="020F0502020204030204" pitchFamily="34" charset="0"/>
              </a:rPr>
              <a:t>N</a:t>
            </a:r>
            <a:r>
              <a:rPr lang="en-US" sz="2800" b="1" dirty="0" smtClean="0">
                <a:solidFill>
                  <a:srgbClr val="FF0000"/>
                </a:solidFill>
                <a:effectLst/>
                <a:latin typeface="Times New Roman" panose="02020603050405020304" pitchFamily="18" charset="0"/>
                <a:ea typeface="Calibri" panose="020F0502020204030204" pitchFamily="34" charset="0"/>
              </a:rPr>
              <a:t>am châm </a:t>
            </a:r>
          </a:p>
          <a:p>
            <a:r>
              <a:rPr lang="en-US" sz="2800" b="1" dirty="0" smtClean="0">
                <a:solidFill>
                  <a:srgbClr val="FF0000"/>
                </a:solidFill>
                <a:latin typeface="Times New Roman" panose="02020603050405020304" pitchFamily="18" charset="0"/>
                <a:ea typeface="Calibri" panose="020F0502020204030204" pitchFamily="34" charset="0"/>
              </a:rPr>
              <a:t>+ </a:t>
            </a:r>
            <a:r>
              <a:rPr lang="en-US" sz="2800" b="1" dirty="0">
                <a:solidFill>
                  <a:srgbClr val="FF0000"/>
                </a:solidFill>
                <a:latin typeface="Times New Roman" panose="02020603050405020304" pitchFamily="18" charset="0"/>
                <a:ea typeface="Calibri" panose="020F0502020204030204" pitchFamily="34" charset="0"/>
              </a:rPr>
              <a:t>D</a:t>
            </a:r>
            <a:r>
              <a:rPr lang="en-US" sz="2800" b="1" dirty="0" smtClean="0">
                <a:solidFill>
                  <a:srgbClr val="FF0000"/>
                </a:solidFill>
                <a:effectLst/>
                <a:latin typeface="Times New Roman" panose="02020603050405020304" pitchFamily="18" charset="0"/>
                <a:ea typeface="Calibri" panose="020F0502020204030204" pitchFamily="34" charset="0"/>
              </a:rPr>
              <a:t>òng điện</a:t>
            </a:r>
            <a:r>
              <a:rPr lang="en-US" sz="2800" dirty="0" smtClean="0">
                <a:effectLst/>
                <a:latin typeface="Times New Roman" panose="02020603050405020304" pitchFamily="18" charset="0"/>
                <a:ea typeface="Calibri" panose="020F0502020204030204" pitchFamily="34" charset="0"/>
              </a:rPr>
              <a:t> hay các </a:t>
            </a:r>
            <a:r>
              <a:rPr lang="en-US" sz="2800" b="1" dirty="0" smtClean="0">
                <a:solidFill>
                  <a:srgbClr val="FF0000"/>
                </a:solidFill>
                <a:effectLst/>
                <a:latin typeface="Times New Roman" panose="02020603050405020304" pitchFamily="18" charset="0"/>
                <a:ea typeface="Calibri" panose="020F0502020204030204" pitchFamily="34" charset="0"/>
              </a:rPr>
              <a:t>hạt mang điện chuyển động</a:t>
            </a:r>
            <a:r>
              <a:rPr lang="en-US" sz="2800" dirty="0" smtClean="0">
                <a:effectLst/>
                <a:latin typeface="Times New Roman" panose="02020603050405020304" pitchFamily="18" charset="0"/>
                <a:ea typeface="Calibri" panose="020F0502020204030204" pitchFamily="34" charset="0"/>
              </a:rPr>
              <a:t>.</a:t>
            </a:r>
            <a:endParaRPr lang="en-US" sz="2800" dirty="0"/>
          </a:p>
        </p:txBody>
      </p:sp>
    </p:spTree>
    <p:extLst>
      <p:ext uri="{BB962C8B-B14F-4D97-AF65-F5344CB8AC3E}">
        <p14:creationId xmlns:p14="http://schemas.microsoft.com/office/powerpoint/2010/main" val="25339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476250"/>
            <a:ext cx="9539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u="sng">
                <a:solidFill>
                  <a:srgbClr val="000000"/>
                </a:solidFill>
                <a:latin typeface="VNI-Times" pitchFamily="2" charset="0"/>
              </a:rPr>
              <a:t>3)Töø tröôøng cuûa doøng ñieän trong oáng daây daøi</a:t>
            </a:r>
          </a:p>
        </p:txBody>
      </p:sp>
      <p:sp>
        <p:nvSpPr>
          <p:cNvPr id="16387" name="Text Box 3"/>
          <p:cNvSpPr txBox="1">
            <a:spLocks noChangeArrowheads="1"/>
          </p:cNvSpPr>
          <p:nvPr/>
        </p:nvSpPr>
        <p:spPr bwMode="auto">
          <a:xfrm>
            <a:off x="4752975" y="4868863"/>
            <a:ext cx="504825" cy="366712"/>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solidFill>
                <a:srgbClr val="000000"/>
              </a:solidFill>
            </a:endParaRPr>
          </a:p>
        </p:txBody>
      </p:sp>
      <p:grpSp>
        <p:nvGrpSpPr>
          <p:cNvPr id="16388" name="Group 4"/>
          <p:cNvGrpSpPr>
            <a:grpSpLocks/>
          </p:cNvGrpSpPr>
          <p:nvPr/>
        </p:nvGrpSpPr>
        <p:grpSpPr bwMode="auto">
          <a:xfrm>
            <a:off x="2286000" y="2667000"/>
            <a:ext cx="4248150" cy="3527425"/>
            <a:chOff x="2064" y="1480"/>
            <a:chExt cx="2676" cy="2222"/>
          </a:xfrm>
        </p:grpSpPr>
        <p:sp>
          <p:nvSpPr>
            <p:cNvPr id="16389" name="Oval 5"/>
            <p:cNvSpPr>
              <a:spLocks noChangeArrowheads="1"/>
            </p:cNvSpPr>
            <p:nvPr/>
          </p:nvSpPr>
          <p:spPr bwMode="auto">
            <a:xfrm>
              <a:off x="206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0" name="Oval 6"/>
            <p:cNvSpPr>
              <a:spLocks noChangeArrowheads="1"/>
            </p:cNvSpPr>
            <p:nvPr/>
          </p:nvSpPr>
          <p:spPr bwMode="auto">
            <a:xfrm>
              <a:off x="2290"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1" name="Oval 7"/>
            <p:cNvSpPr>
              <a:spLocks noChangeArrowheads="1"/>
            </p:cNvSpPr>
            <p:nvPr/>
          </p:nvSpPr>
          <p:spPr bwMode="auto">
            <a:xfrm>
              <a:off x="2517"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2" name="Oval 8"/>
            <p:cNvSpPr>
              <a:spLocks noChangeArrowheads="1"/>
            </p:cNvSpPr>
            <p:nvPr/>
          </p:nvSpPr>
          <p:spPr bwMode="auto">
            <a:xfrm>
              <a:off x="274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3" name="Oval 9"/>
            <p:cNvSpPr>
              <a:spLocks noChangeArrowheads="1"/>
            </p:cNvSpPr>
            <p:nvPr/>
          </p:nvSpPr>
          <p:spPr bwMode="auto">
            <a:xfrm>
              <a:off x="297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4" name="Oval 10"/>
            <p:cNvSpPr>
              <a:spLocks noChangeArrowheads="1"/>
            </p:cNvSpPr>
            <p:nvPr/>
          </p:nvSpPr>
          <p:spPr bwMode="auto">
            <a:xfrm>
              <a:off x="319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5" name="Oval 11"/>
            <p:cNvSpPr>
              <a:spLocks noChangeArrowheads="1"/>
            </p:cNvSpPr>
            <p:nvPr/>
          </p:nvSpPr>
          <p:spPr bwMode="auto">
            <a:xfrm>
              <a:off x="342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6" name="Oval 12"/>
            <p:cNvSpPr>
              <a:spLocks noChangeArrowheads="1"/>
            </p:cNvSpPr>
            <p:nvPr/>
          </p:nvSpPr>
          <p:spPr bwMode="auto">
            <a:xfrm>
              <a:off x="365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7" name="Oval 13"/>
            <p:cNvSpPr>
              <a:spLocks noChangeArrowheads="1"/>
            </p:cNvSpPr>
            <p:nvPr/>
          </p:nvSpPr>
          <p:spPr bwMode="auto">
            <a:xfrm>
              <a:off x="387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8" name="Oval 14"/>
            <p:cNvSpPr>
              <a:spLocks noChangeArrowheads="1"/>
            </p:cNvSpPr>
            <p:nvPr/>
          </p:nvSpPr>
          <p:spPr bwMode="auto">
            <a:xfrm>
              <a:off x="4105"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399" name="Oval 15"/>
            <p:cNvSpPr>
              <a:spLocks noChangeArrowheads="1"/>
            </p:cNvSpPr>
            <p:nvPr/>
          </p:nvSpPr>
          <p:spPr bwMode="auto">
            <a:xfrm>
              <a:off x="4105" y="2251"/>
              <a:ext cx="453" cy="363"/>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00" name="Oval 16"/>
            <p:cNvSpPr>
              <a:spLocks noChangeArrowheads="1"/>
            </p:cNvSpPr>
            <p:nvPr/>
          </p:nvSpPr>
          <p:spPr bwMode="auto">
            <a:xfrm>
              <a:off x="4059" y="2069"/>
              <a:ext cx="590" cy="499"/>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01" name="Oval 17"/>
            <p:cNvSpPr>
              <a:spLocks noChangeArrowheads="1"/>
            </p:cNvSpPr>
            <p:nvPr/>
          </p:nvSpPr>
          <p:spPr bwMode="auto">
            <a:xfrm>
              <a:off x="4014" y="2205"/>
              <a:ext cx="227" cy="363"/>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02" name="Line 18"/>
            <p:cNvSpPr>
              <a:spLocks noChangeShapeType="1"/>
            </p:cNvSpPr>
            <p:nvPr/>
          </p:nvSpPr>
          <p:spPr bwMode="auto">
            <a:xfrm flipV="1">
              <a:off x="4105" y="2115"/>
              <a:ext cx="0" cy="95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03" name="Line 19"/>
            <p:cNvSpPr>
              <a:spLocks noChangeShapeType="1"/>
            </p:cNvSpPr>
            <p:nvPr/>
          </p:nvSpPr>
          <p:spPr bwMode="auto">
            <a:xfrm flipV="1">
              <a:off x="4105" y="2840"/>
              <a:ext cx="0" cy="86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04" name="Line 20"/>
            <p:cNvSpPr>
              <a:spLocks noChangeShapeType="1"/>
            </p:cNvSpPr>
            <p:nvPr/>
          </p:nvSpPr>
          <p:spPr bwMode="auto">
            <a:xfrm flipH="1" flipV="1">
              <a:off x="387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05" name="Line 21"/>
            <p:cNvSpPr>
              <a:spLocks noChangeShapeType="1"/>
            </p:cNvSpPr>
            <p:nvPr/>
          </p:nvSpPr>
          <p:spPr bwMode="auto">
            <a:xfrm flipH="1" flipV="1">
              <a:off x="365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06" name="Line 22"/>
            <p:cNvSpPr>
              <a:spLocks noChangeShapeType="1"/>
            </p:cNvSpPr>
            <p:nvPr/>
          </p:nvSpPr>
          <p:spPr bwMode="auto">
            <a:xfrm flipH="1" flipV="1">
              <a:off x="342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07" name="Line 23"/>
            <p:cNvSpPr>
              <a:spLocks noChangeShapeType="1"/>
            </p:cNvSpPr>
            <p:nvPr/>
          </p:nvSpPr>
          <p:spPr bwMode="auto">
            <a:xfrm flipH="1" flipV="1">
              <a:off x="319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08" name="Line 24"/>
            <p:cNvSpPr>
              <a:spLocks noChangeShapeType="1"/>
            </p:cNvSpPr>
            <p:nvPr/>
          </p:nvSpPr>
          <p:spPr bwMode="auto">
            <a:xfrm flipH="1" flipV="1">
              <a:off x="297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09" name="Line 25"/>
            <p:cNvSpPr>
              <a:spLocks noChangeShapeType="1"/>
            </p:cNvSpPr>
            <p:nvPr/>
          </p:nvSpPr>
          <p:spPr bwMode="auto">
            <a:xfrm flipH="1" flipV="1">
              <a:off x="274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10" name="Line 26"/>
            <p:cNvSpPr>
              <a:spLocks noChangeShapeType="1"/>
            </p:cNvSpPr>
            <p:nvPr/>
          </p:nvSpPr>
          <p:spPr bwMode="auto">
            <a:xfrm flipH="1" flipV="1">
              <a:off x="2517"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11" name="Line 27"/>
            <p:cNvSpPr>
              <a:spLocks noChangeShapeType="1"/>
            </p:cNvSpPr>
            <p:nvPr/>
          </p:nvSpPr>
          <p:spPr bwMode="auto">
            <a:xfrm flipH="1" flipV="1">
              <a:off x="2290"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12" name="Line 28"/>
            <p:cNvSpPr>
              <a:spLocks noChangeShapeType="1"/>
            </p:cNvSpPr>
            <p:nvPr/>
          </p:nvSpPr>
          <p:spPr bwMode="auto">
            <a:xfrm flipH="1" flipV="1">
              <a:off x="206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13" name="Line 29"/>
            <p:cNvSpPr>
              <a:spLocks noChangeShapeType="1"/>
            </p:cNvSpPr>
            <p:nvPr/>
          </p:nvSpPr>
          <p:spPr bwMode="auto">
            <a:xfrm>
              <a:off x="4740" y="1979"/>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14" name="Line 30"/>
            <p:cNvSpPr>
              <a:spLocks noChangeShapeType="1"/>
            </p:cNvSpPr>
            <p:nvPr/>
          </p:nvSpPr>
          <p:spPr bwMode="auto">
            <a:xfrm>
              <a:off x="2472" y="2568"/>
              <a:ext cx="0" cy="1134"/>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15" name="Line 31"/>
            <p:cNvSpPr>
              <a:spLocks noChangeShapeType="1"/>
            </p:cNvSpPr>
            <p:nvPr/>
          </p:nvSpPr>
          <p:spPr bwMode="auto">
            <a:xfrm>
              <a:off x="2472" y="2795"/>
              <a:ext cx="0" cy="318"/>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16418" name="Line 34"/>
          <p:cNvSpPr>
            <a:spLocks noChangeShapeType="1"/>
          </p:cNvSpPr>
          <p:nvPr/>
        </p:nvSpPr>
        <p:spPr bwMode="auto">
          <a:xfrm>
            <a:off x="2362200" y="3429000"/>
            <a:ext cx="30480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19" name="Line 35"/>
          <p:cNvSpPr>
            <a:spLocks noChangeShapeType="1"/>
          </p:cNvSpPr>
          <p:nvPr/>
        </p:nvSpPr>
        <p:spPr bwMode="auto">
          <a:xfrm>
            <a:off x="2438400" y="3200400"/>
            <a:ext cx="30480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20" name="Line 36"/>
          <p:cNvSpPr>
            <a:spLocks noChangeShapeType="1"/>
          </p:cNvSpPr>
          <p:nvPr/>
        </p:nvSpPr>
        <p:spPr bwMode="auto">
          <a:xfrm flipV="1">
            <a:off x="2438400" y="3733800"/>
            <a:ext cx="29718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26" name="Line 42"/>
          <p:cNvSpPr>
            <a:spLocks noChangeShapeType="1"/>
          </p:cNvSpPr>
          <p:nvPr/>
        </p:nvSpPr>
        <p:spPr bwMode="auto">
          <a:xfrm>
            <a:off x="4419600" y="5562600"/>
            <a:ext cx="503238"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27" name="Text Box 43"/>
          <p:cNvSpPr txBox="1">
            <a:spLocks noChangeArrowheads="1"/>
          </p:cNvSpPr>
          <p:nvPr/>
        </p:nvSpPr>
        <p:spPr bwMode="auto">
          <a:xfrm>
            <a:off x="3025775" y="4437063"/>
            <a:ext cx="6477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i="1">
                <a:solidFill>
                  <a:srgbClr val="0066FF"/>
                </a:solidFill>
                <a:latin typeface="VNI-Times" pitchFamily="2" charset="0"/>
              </a:rPr>
              <a:t>I</a:t>
            </a:r>
          </a:p>
        </p:txBody>
      </p:sp>
      <p:sp>
        <p:nvSpPr>
          <p:cNvPr id="16443" name="Text Box 59"/>
          <p:cNvSpPr txBox="1">
            <a:spLocks noChangeArrowheads="1"/>
          </p:cNvSpPr>
          <p:nvPr/>
        </p:nvSpPr>
        <p:spPr bwMode="auto">
          <a:xfrm>
            <a:off x="1295400" y="296863"/>
            <a:ext cx="7010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800" b="1">
                <a:solidFill>
                  <a:srgbClr val="00FF00"/>
                </a:solidFill>
              </a:rPr>
              <a:t>Từ trường dòng điện chạy trong ống dây dẫn trụ tròn</a:t>
            </a:r>
          </a:p>
        </p:txBody>
      </p:sp>
      <p:sp>
        <p:nvSpPr>
          <p:cNvPr id="16446" name="Text Box 62"/>
          <p:cNvSpPr txBox="1">
            <a:spLocks noChangeArrowheads="1"/>
          </p:cNvSpPr>
          <p:nvPr/>
        </p:nvSpPr>
        <p:spPr bwMode="auto">
          <a:xfrm>
            <a:off x="5562600" y="5562600"/>
            <a:ext cx="434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3333FF"/>
                </a:solidFill>
                <a:latin typeface=".VnTimeH" panose="020B7200000000000000" pitchFamily="34" charset="0"/>
              </a:rPr>
              <a:t>I</a:t>
            </a:r>
          </a:p>
        </p:txBody>
      </p:sp>
      <p:sp>
        <p:nvSpPr>
          <p:cNvPr id="16447" name="Arc 63"/>
          <p:cNvSpPr>
            <a:spLocks/>
          </p:cNvSpPr>
          <p:nvPr/>
        </p:nvSpPr>
        <p:spPr bwMode="auto">
          <a:xfrm flipV="1">
            <a:off x="7162800" y="2743200"/>
            <a:ext cx="1066800" cy="381000"/>
          </a:xfrm>
          <a:custGeom>
            <a:avLst/>
            <a:gdLst>
              <a:gd name="G0" fmla="+- 0 0 0"/>
              <a:gd name="G1" fmla="+- 21600 0 0"/>
              <a:gd name="G2" fmla="+- 21600 0 0"/>
              <a:gd name="T0" fmla="*/ 0 w 21589"/>
              <a:gd name="T1" fmla="*/ 0 h 21600"/>
              <a:gd name="T2" fmla="*/ 21589 w 21589"/>
              <a:gd name="T3" fmla="*/ 20909 h 21600"/>
              <a:gd name="T4" fmla="*/ 0 w 21589"/>
              <a:gd name="T5" fmla="*/ 21600 h 21600"/>
            </a:gdLst>
            <a:ahLst/>
            <a:cxnLst>
              <a:cxn ang="0">
                <a:pos x="T0" y="T1"/>
              </a:cxn>
              <a:cxn ang="0">
                <a:pos x="T2" y="T3"/>
              </a:cxn>
              <a:cxn ang="0">
                <a:pos x="T4" y="T5"/>
              </a:cxn>
            </a:cxnLst>
            <a:rect l="0" t="0" r="r" b="b"/>
            <a:pathLst>
              <a:path w="21589" h="21600" fill="none" extrusionOk="0">
                <a:moveTo>
                  <a:pt x="-1" y="0"/>
                </a:moveTo>
                <a:cubicBezTo>
                  <a:pt x="11660" y="0"/>
                  <a:pt x="21215" y="9254"/>
                  <a:pt x="21588" y="20909"/>
                </a:cubicBezTo>
              </a:path>
              <a:path w="21589" h="21600" stroke="0" extrusionOk="0">
                <a:moveTo>
                  <a:pt x="-1" y="0"/>
                </a:moveTo>
                <a:cubicBezTo>
                  <a:pt x="11660" y="0"/>
                  <a:pt x="21215" y="9254"/>
                  <a:pt x="21588" y="20909"/>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48" name="Arc 64"/>
          <p:cNvSpPr>
            <a:spLocks/>
          </p:cNvSpPr>
          <p:nvPr/>
        </p:nvSpPr>
        <p:spPr bwMode="auto">
          <a:xfrm>
            <a:off x="6934200" y="3733800"/>
            <a:ext cx="1447800" cy="533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49" name="Arc 65"/>
          <p:cNvSpPr>
            <a:spLocks/>
          </p:cNvSpPr>
          <p:nvPr/>
        </p:nvSpPr>
        <p:spPr bwMode="auto">
          <a:xfrm flipH="1" flipV="1">
            <a:off x="609600" y="2667000"/>
            <a:ext cx="1066800" cy="533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50" name="Arc 66"/>
          <p:cNvSpPr>
            <a:spLocks/>
          </p:cNvSpPr>
          <p:nvPr/>
        </p:nvSpPr>
        <p:spPr bwMode="auto">
          <a:xfrm flipH="1">
            <a:off x="762000" y="3733800"/>
            <a:ext cx="762000" cy="152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51" name="Line 67"/>
          <p:cNvSpPr>
            <a:spLocks noChangeShapeType="1"/>
          </p:cNvSpPr>
          <p:nvPr/>
        </p:nvSpPr>
        <p:spPr bwMode="auto">
          <a:xfrm>
            <a:off x="1600200" y="3200400"/>
            <a:ext cx="6858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52" name="Line 68"/>
          <p:cNvSpPr>
            <a:spLocks noChangeShapeType="1"/>
          </p:cNvSpPr>
          <p:nvPr/>
        </p:nvSpPr>
        <p:spPr bwMode="auto">
          <a:xfrm>
            <a:off x="1524000" y="3733800"/>
            <a:ext cx="7620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53" name="Line 69"/>
          <p:cNvSpPr>
            <a:spLocks noChangeShapeType="1"/>
          </p:cNvSpPr>
          <p:nvPr/>
        </p:nvSpPr>
        <p:spPr bwMode="auto">
          <a:xfrm flipH="1">
            <a:off x="5562600" y="3124200"/>
            <a:ext cx="1676400" cy="7620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54" name="Line 70"/>
          <p:cNvSpPr>
            <a:spLocks noChangeShapeType="1"/>
          </p:cNvSpPr>
          <p:nvPr/>
        </p:nvSpPr>
        <p:spPr bwMode="auto">
          <a:xfrm flipH="1">
            <a:off x="5562600" y="3733800"/>
            <a:ext cx="14478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55" name="Line 71"/>
          <p:cNvSpPr>
            <a:spLocks noChangeShapeType="1"/>
          </p:cNvSpPr>
          <p:nvPr/>
        </p:nvSpPr>
        <p:spPr bwMode="auto">
          <a:xfrm>
            <a:off x="2667000" y="2971800"/>
            <a:ext cx="28956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56" name="Arc 72"/>
          <p:cNvSpPr>
            <a:spLocks/>
          </p:cNvSpPr>
          <p:nvPr/>
        </p:nvSpPr>
        <p:spPr bwMode="auto">
          <a:xfrm flipH="1" flipV="1">
            <a:off x="990600" y="1674813"/>
            <a:ext cx="6934200" cy="1328737"/>
          </a:xfrm>
          <a:custGeom>
            <a:avLst/>
            <a:gdLst>
              <a:gd name="G0" fmla="+- 21600 0 0"/>
              <a:gd name="G1" fmla="+- 20214 0 0"/>
              <a:gd name="G2" fmla="+- 21600 0 0"/>
              <a:gd name="T0" fmla="*/ 34253 w 43200"/>
              <a:gd name="T1" fmla="*/ 2708 h 41814"/>
              <a:gd name="T2" fmla="*/ 13988 w 43200"/>
              <a:gd name="T3" fmla="*/ 0 h 41814"/>
              <a:gd name="T4" fmla="*/ 21600 w 43200"/>
              <a:gd name="T5" fmla="*/ 20214 h 41814"/>
            </a:gdLst>
            <a:ahLst/>
            <a:cxnLst>
              <a:cxn ang="0">
                <a:pos x="T0" y="T1"/>
              </a:cxn>
              <a:cxn ang="0">
                <a:pos x="T2" y="T3"/>
              </a:cxn>
              <a:cxn ang="0">
                <a:pos x="T4" y="T5"/>
              </a:cxn>
            </a:cxnLst>
            <a:rect l="0" t="0" r="r" b="b"/>
            <a:pathLst>
              <a:path w="43200" h="41814" fill="none" extrusionOk="0">
                <a:moveTo>
                  <a:pt x="34253" y="2707"/>
                </a:moveTo>
                <a:cubicBezTo>
                  <a:pt x="39872" y="6769"/>
                  <a:pt x="43200" y="13280"/>
                  <a:pt x="43200" y="20214"/>
                </a:cubicBezTo>
                <a:cubicBezTo>
                  <a:pt x="43200" y="32143"/>
                  <a:pt x="33529" y="41814"/>
                  <a:pt x="21600" y="41814"/>
                </a:cubicBezTo>
                <a:cubicBezTo>
                  <a:pt x="9670" y="41814"/>
                  <a:pt x="0" y="32143"/>
                  <a:pt x="0" y="20214"/>
                </a:cubicBezTo>
                <a:cubicBezTo>
                  <a:pt x="0" y="11221"/>
                  <a:pt x="5571" y="3168"/>
                  <a:pt x="13987" y="-1"/>
                </a:cubicBezTo>
              </a:path>
              <a:path w="43200" h="41814" stroke="0" extrusionOk="0">
                <a:moveTo>
                  <a:pt x="34253" y="2707"/>
                </a:moveTo>
                <a:cubicBezTo>
                  <a:pt x="39872" y="6769"/>
                  <a:pt x="43200" y="13280"/>
                  <a:pt x="43200" y="20214"/>
                </a:cubicBezTo>
                <a:cubicBezTo>
                  <a:pt x="43200" y="32143"/>
                  <a:pt x="33529" y="41814"/>
                  <a:pt x="21600" y="41814"/>
                </a:cubicBezTo>
                <a:cubicBezTo>
                  <a:pt x="9670" y="41814"/>
                  <a:pt x="0" y="32143"/>
                  <a:pt x="0" y="20214"/>
                </a:cubicBezTo>
                <a:cubicBezTo>
                  <a:pt x="0" y="11221"/>
                  <a:pt x="5571" y="3168"/>
                  <a:pt x="13987" y="-1"/>
                </a:cubicBezTo>
                <a:lnTo>
                  <a:pt x="21600" y="20214"/>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57" name="Line 73"/>
          <p:cNvSpPr>
            <a:spLocks noChangeShapeType="1"/>
          </p:cNvSpPr>
          <p:nvPr/>
        </p:nvSpPr>
        <p:spPr bwMode="auto">
          <a:xfrm flipV="1">
            <a:off x="2438400" y="3962400"/>
            <a:ext cx="2971800" cy="7620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58" name="Arc 74"/>
          <p:cNvSpPr>
            <a:spLocks/>
          </p:cNvSpPr>
          <p:nvPr/>
        </p:nvSpPr>
        <p:spPr bwMode="auto">
          <a:xfrm flipH="1">
            <a:off x="838200" y="3962400"/>
            <a:ext cx="6934200" cy="1600200"/>
          </a:xfrm>
          <a:custGeom>
            <a:avLst/>
            <a:gdLst>
              <a:gd name="G0" fmla="+- 21600 0 0"/>
              <a:gd name="G1" fmla="+- 19983 0 0"/>
              <a:gd name="G2" fmla="+- 21600 0 0"/>
              <a:gd name="T0" fmla="*/ 34213 w 43200"/>
              <a:gd name="T1" fmla="*/ 2448 h 41583"/>
              <a:gd name="T2" fmla="*/ 13399 w 43200"/>
              <a:gd name="T3" fmla="*/ 0 h 41583"/>
              <a:gd name="T4" fmla="*/ 21600 w 43200"/>
              <a:gd name="T5" fmla="*/ 19983 h 41583"/>
            </a:gdLst>
            <a:ahLst/>
            <a:cxnLst>
              <a:cxn ang="0">
                <a:pos x="T0" y="T1"/>
              </a:cxn>
              <a:cxn ang="0">
                <a:pos x="T2" y="T3"/>
              </a:cxn>
              <a:cxn ang="0">
                <a:pos x="T4" y="T5"/>
              </a:cxn>
            </a:cxnLst>
            <a:rect l="0" t="0" r="r" b="b"/>
            <a:pathLst>
              <a:path w="43200" h="41583" fill="none" extrusionOk="0">
                <a:moveTo>
                  <a:pt x="34212" y="2448"/>
                </a:moveTo>
                <a:cubicBezTo>
                  <a:pt x="39855" y="6506"/>
                  <a:pt x="43200" y="13032"/>
                  <a:pt x="43200" y="19983"/>
                </a:cubicBezTo>
                <a:cubicBezTo>
                  <a:pt x="43200" y="31912"/>
                  <a:pt x="33529" y="41583"/>
                  <a:pt x="21600" y="41583"/>
                </a:cubicBezTo>
                <a:cubicBezTo>
                  <a:pt x="9670" y="41583"/>
                  <a:pt x="0" y="31912"/>
                  <a:pt x="0" y="19983"/>
                </a:cubicBezTo>
                <a:cubicBezTo>
                  <a:pt x="0" y="11220"/>
                  <a:pt x="5293" y="3327"/>
                  <a:pt x="13399" y="0"/>
                </a:cubicBezTo>
              </a:path>
              <a:path w="43200" h="41583" stroke="0" extrusionOk="0">
                <a:moveTo>
                  <a:pt x="34212" y="2448"/>
                </a:moveTo>
                <a:cubicBezTo>
                  <a:pt x="39855" y="6506"/>
                  <a:pt x="43200" y="13032"/>
                  <a:pt x="43200" y="19983"/>
                </a:cubicBezTo>
                <a:cubicBezTo>
                  <a:pt x="43200" y="31912"/>
                  <a:pt x="33529" y="41583"/>
                  <a:pt x="21600" y="41583"/>
                </a:cubicBezTo>
                <a:cubicBezTo>
                  <a:pt x="9670" y="41583"/>
                  <a:pt x="0" y="31912"/>
                  <a:pt x="0" y="19983"/>
                </a:cubicBezTo>
                <a:cubicBezTo>
                  <a:pt x="0" y="11220"/>
                  <a:pt x="5293" y="3327"/>
                  <a:pt x="13399" y="0"/>
                </a:cubicBezTo>
                <a:lnTo>
                  <a:pt x="21600" y="19983"/>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16459" name="Line 75"/>
          <p:cNvSpPr>
            <a:spLocks noChangeShapeType="1"/>
          </p:cNvSpPr>
          <p:nvPr/>
        </p:nvSpPr>
        <p:spPr bwMode="auto">
          <a:xfrm flipH="1">
            <a:off x="762000" y="3429000"/>
            <a:ext cx="14478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60" name="Line 76"/>
          <p:cNvSpPr>
            <a:spLocks noChangeShapeType="1"/>
          </p:cNvSpPr>
          <p:nvPr/>
        </p:nvSpPr>
        <p:spPr bwMode="auto">
          <a:xfrm>
            <a:off x="5562600" y="3429000"/>
            <a:ext cx="24384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63" name="Line 79"/>
          <p:cNvSpPr>
            <a:spLocks noChangeShapeType="1"/>
          </p:cNvSpPr>
          <p:nvPr/>
        </p:nvSpPr>
        <p:spPr bwMode="auto">
          <a:xfrm>
            <a:off x="4114800" y="1676400"/>
            <a:ext cx="6858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64" name="Line 80"/>
          <p:cNvSpPr>
            <a:spLocks noChangeShapeType="1"/>
          </p:cNvSpPr>
          <p:nvPr/>
        </p:nvSpPr>
        <p:spPr bwMode="auto">
          <a:xfrm flipH="1">
            <a:off x="1219200" y="3429000"/>
            <a:ext cx="6096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65" name="Line 81"/>
          <p:cNvSpPr>
            <a:spLocks noChangeShapeType="1"/>
          </p:cNvSpPr>
          <p:nvPr/>
        </p:nvSpPr>
        <p:spPr bwMode="auto">
          <a:xfrm flipH="1">
            <a:off x="1447800" y="3200400"/>
            <a:ext cx="2286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66" name="Line 82"/>
          <p:cNvSpPr>
            <a:spLocks noChangeShapeType="1"/>
          </p:cNvSpPr>
          <p:nvPr/>
        </p:nvSpPr>
        <p:spPr bwMode="auto">
          <a:xfrm flipH="1">
            <a:off x="1524000" y="3733800"/>
            <a:ext cx="3048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67" name="Line 83"/>
          <p:cNvSpPr>
            <a:spLocks noChangeShapeType="1"/>
          </p:cNvSpPr>
          <p:nvPr/>
        </p:nvSpPr>
        <p:spPr bwMode="auto">
          <a:xfrm flipH="1">
            <a:off x="6934200" y="3429000"/>
            <a:ext cx="6096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68" name="Line 84"/>
          <p:cNvSpPr>
            <a:spLocks noChangeShapeType="1"/>
          </p:cNvSpPr>
          <p:nvPr/>
        </p:nvSpPr>
        <p:spPr bwMode="auto">
          <a:xfrm flipH="1">
            <a:off x="6934200" y="3733800"/>
            <a:ext cx="3810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16469" name="Line 85"/>
          <p:cNvSpPr>
            <a:spLocks noChangeShapeType="1"/>
          </p:cNvSpPr>
          <p:nvPr/>
        </p:nvSpPr>
        <p:spPr bwMode="auto">
          <a:xfrm flipH="1">
            <a:off x="7162800" y="3124200"/>
            <a:ext cx="3048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1252922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0" y="476250"/>
            <a:ext cx="9539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u="sng">
                <a:solidFill>
                  <a:srgbClr val="000000"/>
                </a:solidFill>
                <a:latin typeface="VNI-Times" pitchFamily="2" charset="0"/>
              </a:rPr>
              <a:t>3)Töø tröôøng cuûa doøng ñieän trong oáng daây daøi</a:t>
            </a:r>
          </a:p>
        </p:txBody>
      </p:sp>
      <p:sp>
        <p:nvSpPr>
          <p:cNvPr id="43011" name="Text Box 3"/>
          <p:cNvSpPr txBox="1">
            <a:spLocks noChangeArrowheads="1"/>
          </p:cNvSpPr>
          <p:nvPr/>
        </p:nvSpPr>
        <p:spPr bwMode="auto">
          <a:xfrm>
            <a:off x="4752975" y="4868863"/>
            <a:ext cx="504825" cy="366712"/>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solidFill>
                <a:srgbClr val="000000"/>
              </a:solidFill>
            </a:endParaRPr>
          </a:p>
        </p:txBody>
      </p:sp>
      <p:grpSp>
        <p:nvGrpSpPr>
          <p:cNvPr id="43012" name="Group 4"/>
          <p:cNvGrpSpPr>
            <a:grpSpLocks/>
          </p:cNvGrpSpPr>
          <p:nvPr/>
        </p:nvGrpSpPr>
        <p:grpSpPr bwMode="auto">
          <a:xfrm>
            <a:off x="2286000" y="2667000"/>
            <a:ext cx="4248150" cy="3527425"/>
            <a:chOff x="2064" y="1480"/>
            <a:chExt cx="2676" cy="2222"/>
          </a:xfrm>
        </p:grpSpPr>
        <p:sp>
          <p:nvSpPr>
            <p:cNvPr id="43013" name="Oval 5"/>
            <p:cNvSpPr>
              <a:spLocks noChangeArrowheads="1"/>
            </p:cNvSpPr>
            <p:nvPr/>
          </p:nvSpPr>
          <p:spPr bwMode="auto">
            <a:xfrm>
              <a:off x="206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14" name="Oval 6"/>
            <p:cNvSpPr>
              <a:spLocks noChangeArrowheads="1"/>
            </p:cNvSpPr>
            <p:nvPr/>
          </p:nvSpPr>
          <p:spPr bwMode="auto">
            <a:xfrm>
              <a:off x="2290"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15" name="Oval 7"/>
            <p:cNvSpPr>
              <a:spLocks noChangeArrowheads="1"/>
            </p:cNvSpPr>
            <p:nvPr/>
          </p:nvSpPr>
          <p:spPr bwMode="auto">
            <a:xfrm>
              <a:off x="2517"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16" name="Oval 8"/>
            <p:cNvSpPr>
              <a:spLocks noChangeArrowheads="1"/>
            </p:cNvSpPr>
            <p:nvPr/>
          </p:nvSpPr>
          <p:spPr bwMode="auto">
            <a:xfrm>
              <a:off x="274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17" name="Oval 9"/>
            <p:cNvSpPr>
              <a:spLocks noChangeArrowheads="1"/>
            </p:cNvSpPr>
            <p:nvPr/>
          </p:nvSpPr>
          <p:spPr bwMode="auto">
            <a:xfrm>
              <a:off x="297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18" name="Oval 10"/>
            <p:cNvSpPr>
              <a:spLocks noChangeArrowheads="1"/>
            </p:cNvSpPr>
            <p:nvPr/>
          </p:nvSpPr>
          <p:spPr bwMode="auto">
            <a:xfrm>
              <a:off x="319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19" name="Oval 11"/>
            <p:cNvSpPr>
              <a:spLocks noChangeArrowheads="1"/>
            </p:cNvSpPr>
            <p:nvPr/>
          </p:nvSpPr>
          <p:spPr bwMode="auto">
            <a:xfrm>
              <a:off x="342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20" name="Oval 12"/>
            <p:cNvSpPr>
              <a:spLocks noChangeArrowheads="1"/>
            </p:cNvSpPr>
            <p:nvPr/>
          </p:nvSpPr>
          <p:spPr bwMode="auto">
            <a:xfrm>
              <a:off x="365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21" name="Oval 13"/>
            <p:cNvSpPr>
              <a:spLocks noChangeArrowheads="1"/>
            </p:cNvSpPr>
            <p:nvPr/>
          </p:nvSpPr>
          <p:spPr bwMode="auto">
            <a:xfrm>
              <a:off x="387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22" name="Oval 14"/>
            <p:cNvSpPr>
              <a:spLocks noChangeArrowheads="1"/>
            </p:cNvSpPr>
            <p:nvPr/>
          </p:nvSpPr>
          <p:spPr bwMode="auto">
            <a:xfrm>
              <a:off x="4105"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23" name="Oval 15"/>
            <p:cNvSpPr>
              <a:spLocks noChangeArrowheads="1"/>
            </p:cNvSpPr>
            <p:nvPr/>
          </p:nvSpPr>
          <p:spPr bwMode="auto">
            <a:xfrm>
              <a:off x="4105" y="2251"/>
              <a:ext cx="453" cy="363"/>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24" name="Oval 16"/>
            <p:cNvSpPr>
              <a:spLocks noChangeArrowheads="1"/>
            </p:cNvSpPr>
            <p:nvPr/>
          </p:nvSpPr>
          <p:spPr bwMode="auto">
            <a:xfrm>
              <a:off x="4059" y="2069"/>
              <a:ext cx="590" cy="499"/>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25" name="Oval 17"/>
            <p:cNvSpPr>
              <a:spLocks noChangeArrowheads="1"/>
            </p:cNvSpPr>
            <p:nvPr/>
          </p:nvSpPr>
          <p:spPr bwMode="auto">
            <a:xfrm>
              <a:off x="4014" y="2205"/>
              <a:ext cx="227" cy="363"/>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26" name="Line 18"/>
            <p:cNvSpPr>
              <a:spLocks noChangeShapeType="1"/>
            </p:cNvSpPr>
            <p:nvPr/>
          </p:nvSpPr>
          <p:spPr bwMode="auto">
            <a:xfrm flipV="1">
              <a:off x="4105" y="2115"/>
              <a:ext cx="0" cy="95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27" name="Line 19"/>
            <p:cNvSpPr>
              <a:spLocks noChangeShapeType="1"/>
            </p:cNvSpPr>
            <p:nvPr/>
          </p:nvSpPr>
          <p:spPr bwMode="auto">
            <a:xfrm flipV="1">
              <a:off x="4105" y="2840"/>
              <a:ext cx="0" cy="86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28" name="Line 20"/>
            <p:cNvSpPr>
              <a:spLocks noChangeShapeType="1"/>
            </p:cNvSpPr>
            <p:nvPr/>
          </p:nvSpPr>
          <p:spPr bwMode="auto">
            <a:xfrm flipH="1" flipV="1">
              <a:off x="387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29" name="Line 21"/>
            <p:cNvSpPr>
              <a:spLocks noChangeShapeType="1"/>
            </p:cNvSpPr>
            <p:nvPr/>
          </p:nvSpPr>
          <p:spPr bwMode="auto">
            <a:xfrm flipH="1" flipV="1">
              <a:off x="365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0" name="Line 22"/>
            <p:cNvSpPr>
              <a:spLocks noChangeShapeType="1"/>
            </p:cNvSpPr>
            <p:nvPr/>
          </p:nvSpPr>
          <p:spPr bwMode="auto">
            <a:xfrm flipH="1" flipV="1">
              <a:off x="342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1" name="Line 23"/>
            <p:cNvSpPr>
              <a:spLocks noChangeShapeType="1"/>
            </p:cNvSpPr>
            <p:nvPr/>
          </p:nvSpPr>
          <p:spPr bwMode="auto">
            <a:xfrm flipH="1" flipV="1">
              <a:off x="319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2" name="Line 24"/>
            <p:cNvSpPr>
              <a:spLocks noChangeShapeType="1"/>
            </p:cNvSpPr>
            <p:nvPr/>
          </p:nvSpPr>
          <p:spPr bwMode="auto">
            <a:xfrm flipH="1" flipV="1">
              <a:off x="297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3" name="Line 25"/>
            <p:cNvSpPr>
              <a:spLocks noChangeShapeType="1"/>
            </p:cNvSpPr>
            <p:nvPr/>
          </p:nvSpPr>
          <p:spPr bwMode="auto">
            <a:xfrm flipH="1" flipV="1">
              <a:off x="274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4" name="Line 26"/>
            <p:cNvSpPr>
              <a:spLocks noChangeShapeType="1"/>
            </p:cNvSpPr>
            <p:nvPr/>
          </p:nvSpPr>
          <p:spPr bwMode="auto">
            <a:xfrm flipH="1" flipV="1">
              <a:off x="2517"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5" name="Line 27"/>
            <p:cNvSpPr>
              <a:spLocks noChangeShapeType="1"/>
            </p:cNvSpPr>
            <p:nvPr/>
          </p:nvSpPr>
          <p:spPr bwMode="auto">
            <a:xfrm flipH="1" flipV="1">
              <a:off x="2290"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6" name="Line 28"/>
            <p:cNvSpPr>
              <a:spLocks noChangeShapeType="1"/>
            </p:cNvSpPr>
            <p:nvPr/>
          </p:nvSpPr>
          <p:spPr bwMode="auto">
            <a:xfrm flipH="1" flipV="1">
              <a:off x="206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7" name="Line 29"/>
            <p:cNvSpPr>
              <a:spLocks noChangeShapeType="1"/>
            </p:cNvSpPr>
            <p:nvPr/>
          </p:nvSpPr>
          <p:spPr bwMode="auto">
            <a:xfrm>
              <a:off x="4740" y="1979"/>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8" name="Line 30"/>
            <p:cNvSpPr>
              <a:spLocks noChangeShapeType="1"/>
            </p:cNvSpPr>
            <p:nvPr/>
          </p:nvSpPr>
          <p:spPr bwMode="auto">
            <a:xfrm>
              <a:off x="2472" y="2568"/>
              <a:ext cx="0" cy="1134"/>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39" name="Line 31"/>
            <p:cNvSpPr>
              <a:spLocks noChangeShapeType="1"/>
            </p:cNvSpPr>
            <p:nvPr/>
          </p:nvSpPr>
          <p:spPr bwMode="auto">
            <a:xfrm>
              <a:off x="2472" y="2795"/>
              <a:ext cx="0" cy="318"/>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43040" name="Line 32"/>
          <p:cNvSpPr>
            <a:spLocks noChangeShapeType="1"/>
          </p:cNvSpPr>
          <p:nvPr/>
        </p:nvSpPr>
        <p:spPr bwMode="auto">
          <a:xfrm>
            <a:off x="2362200" y="3429000"/>
            <a:ext cx="30480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41" name="Line 33"/>
          <p:cNvSpPr>
            <a:spLocks noChangeShapeType="1"/>
          </p:cNvSpPr>
          <p:nvPr/>
        </p:nvSpPr>
        <p:spPr bwMode="auto">
          <a:xfrm>
            <a:off x="2362200" y="3200400"/>
            <a:ext cx="31242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42" name="Line 34"/>
          <p:cNvSpPr>
            <a:spLocks noChangeShapeType="1"/>
          </p:cNvSpPr>
          <p:nvPr/>
        </p:nvSpPr>
        <p:spPr bwMode="auto">
          <a:xfrm flipV="1">
            <a:off x="2362200" y="3733800"/>
            <a:ext cx="30480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43" name="Line 35"/>
          <p:cNvSpPr>
            <a:spLocks noChangeShapeType="1"/>
          </p:cNvSpPr>
          <p:nvPr/>
        </p:nvSpPr>
        <p:spPr bwMode="auto">
          <a:xfrm>
            <a:off x="4419600" y="5562600"/>
            <a:ext cx="503238"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44" name="Text Box 36"/>
          <p:cNvSpPr txBox="1">
            <a:spLocks noChangeArrowheads="1"/>
          </p:cNvSpPr>
          <p:nvPr/>
        </p:nvSpPr>
        <p:spPr bwMode="auto">
          <a:xfrm>
            <a:off x="3025775" y="4437063"/>
            <a:ext cx="6477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i="1">
                <a:solidFill>
                  <a:srgbClr val="0066FF"/>
                </a:solidFill>
                <a:latin typeface="VNI-Times" pitchFamily="2" charset="0"/>
              </a:rPr>
              <a:t>I</a:t>
            </a:r>
          </a:p>
        </p:txBody>
      </p:sp>
      <p:grpSp>
        <p:nvGrpSpPr>
          <p:cNvPr id="43046" name="Group 38"/>
          <p:cNvGrpSpPr>
            <a:grpSpLocks/>
          </p:cNvGrpSpPr>
          <p:nvPr/>
        </p:nvGrpSpPr>
        <p:grpSpPr bwMode="auto">
          <a:xfrm>
            <a:off x="4495800" y="2667000"/>
            <a:ext cx="719138" cy="701675"/>
            <a:chOff x="5057" y="2160"/>
            <a:chExt cx="453" cy="442"/>
          </a:xfrm>
        </p:grpSpPr>
        <p:sp>
          <p:nvSpPr>
            <p:cNvPr id="43047" name="Text Box 39"/>
            <p:cNvSpPr txBox="1">
              <a:spLocks noChangeArrowheads="1"/>
            </p:cNvSpPr>
            <p:nvPr/>
          </p:nvSpPr>
          <p:spPr bwMode="auto">
            <a:xfrm>
              <a:off x="5057" y="2160"/>
              <a:ext cx="453"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4000" b="1" i="1">
                  <a:solidFill>
                    <a:srgbClr val="FF3300"/>
                  </a:solidFill>
                  <a:latin typeface="VNI-Times" pitchFamily="2" charset="0"/>
                </a:rPr>
                <a:t>B</a:t>
              </a:r>
            </a:p>
          </p:txBody>
        </p:sp>
        <p:sp>
          <p:nvSpPr>
            <p:cNvPr id="43048" name="Line 40"/>
            <p:cNvSpPr>
              <a:spLocks noChangeShapeType="1"/>
            </p:cNvSpPr>
            <p:nvPr/>
          </p:nvSpPr>
          <p:spPr bwMode="auto">
            <a:xfrm>
              <a:off x="5102" y="2206"/>
              <a:ext cx="363" cy="0"/>
            </a:xfrm>
            <a:prstGeom prst="line">
              <a:avLst/>
            </a:prstGeom>
            <a:noFill/>
            <a:ln w="635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43050" name="Text Box 42"/>
          <p:cNvSpPr txBox="1">
            <a:spLocks noChangeArrowheads="1"/>
          </p:cNvSpPr>
          <p:nvPr/>
        </p:nvSpPr>
        <p:spPr bwMode="auto">
          <a:xfrm>
            <a:off x="1295400" y="228600"/>
            <a:ext cx="7010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800" b="1">
                <a:solidFill>
                  <a:srgbClr val="00FF00"/>
                </a:solidFill>
              </a:rPr>
              <a:t>Từ trường dòng điện chạy trong ống dây dẫn trụ tròn</a:t>
            </a:r>
          </a:p>
        </p:txBody>
      </p:sp>
      <p:sp>
        <p:nvSpPr>
          <p:cNvPr id="43051" name="Text Box 43"/>
          <p:cNvSpPr txBox="1">
            <a:spLocks noChangeArrowheads="1"/>
          </p:cNvSpPr>
          <p:nvPr/>
        </p:nvSpPr>
        <p:spPr bwMode="auto">
          <a:xfrm>
            <a:off x="5562600" y="5562600"/>
            <a:ext cx="4349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3333FF"/>
                </a:solidFill>
                <a:latin typeface=".VnTimeH" panose="020B7200000000000000" pitchFamily="34" charset="0"/>
              </a:rPr>
              <a:t>I</a:t>
            </a:r>
          </a:p>
        </p:txBody>
      </p:sp>
      <p:sp>
        <p:nvSpPr>
          <p:cNvPr id="43052" name="Arc 44"/>
          <p:cNvSpPr>
            <a:spLocks/>
          </p:cNvSpPr>
          <p:nvPr/>
        </p:nvSpPr>
        <p:spPr bwMode="auto">
          <a:xfrm flipV="1">
            <a:off x="7239000" y="2819400"/>
            <a:ext cx="1066800" cy="381000"/>
          </a:xfrm>
          <a:custGeom>
            <a:avLst/>
            <a:gdLst>
              <a:gd name="G0" fmla="+- 0 0 0"/>
              <a:gd name="G1" fmla="+- 21600 0 0"/>
              <a:gd name="G2" fmla="+- 21600 0 0"/>
              <a:gd name="T0" fmla="*/ 0 w 21589"/>
              <a:gd name="T1" fmla="*/ 0 h 21600"/>
              <a:gd name="T2" fmla="*/ 21589 w 21589"/>
              <a:gd name="T3" fmla="*/ 20909 h 21600"/>
              <a:gd name="T4" fmla="*/ 0 w 21589"/>
              <a:gd name="T5" fmla="*/ 21600 h 21600"/>
            </a:gdLst>
            <a:ahLst/>
            <a:cxnLst>
              <a:cxn ang="0">
                <a:pos x="T0" y="T1"/>
              </a:cxn>
              <a:cxn ang="0">
                <a:pos x="T2" y="T3"/>
              </a:cxn>
              <a:cxn ang="0">
                <a:pos x="T4" y="T5"/>
              </a:cxn>
            </a:cxnLst>
            <a:rect l="0" t="0" r="r" b="b"/>
            <a:pathLst>
              <a:path w="21589" h="21600" fill="none" extrusionOk="0">
                <a:moveTo>
                  <a:pt x="-1" y="0"/>
                </a:moveTo>
                <a:cubicBezTo>
                  <a:pt x="11660" y="0"/>
                  <a:pt x="21215" y="9254"/>
                  <a:pt x="21588" y="20909"/>
                </a:cubicBezTo>
              </a:path>
              <a:path w="21589" h="21600" stroke="0" extrusionOk="0">
                <a:moveTo>
                  <a:pt x="-1" y="0"/>
                </a:moveTo>
                <a:cubicBezTo>
                  <a:pt x="11660" y="0"/>
                  <a:pt x="21215" y="9254"/>
                  <a:pt x="21588" y="20909"/>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53" name="Arc 45"/>
          <p:cNvSpPr>
            <a:spLocks/>
          </p:cNvSpPr>
          <p:nvPr/>
        </p:nvSpPr>
        <p:spPr bwMode="auto">
          <a:xfrm>
            <a:off x="6934200" y="3733800"/>
            <a:ext cx="1447800" cy="533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54" name="Arc 46"/>
          <p:cNvSpPr>
            <a:spLocks/>
          </p:cNvSpPr>
          <p:nvPr/>
        </p:nvSpPr>
        <p:spPr bwMode="auto">
          <a:xfrm flipH="1" flipV="1">
            <a:off x="609600" y="2667000"/>
            <a:ext cx="1066800" cy="533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55" name="Arc 47"/>
          <p:cNvSpPr>
            <a:spLocks/>
          </p:cNvSpPr>
          <p:nvPr/>
        </p:nvSpPr>
        <p:spPr bwMode="auto">
          <a:xfrm flipH="1">
            <a:off x="762000" y="3733800"/>
            <a:ext cx="762000" cy="152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56" name="Line 48"/>
          <p:cNvSpPr>
            <a:spLocks noChangeShapeType="1"/>
          </p:cNvSpPr>
          <p:nvPr/>
        </p:nvSpPr>
        <p:spPr bwMode="auto">
          <a:xfrm>
            <a:off x="1600200" y="3200400"/>
            <a:ext cx="6858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57" name="Line 49"/>
          <p:cNvSpPr>
            <a:spLocks noChangeShapeType="1"/>
          </p:cNvSpPr>
          <p:nvPr/>
        </p:nvSpPr>
        <p:spPr bwMode="auto">
          <a:xfrm>
            <a:off x="1524000" y="3733800"/>
            <a:ext cx="7620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58" name="Line 50"/>
          <p:cNvSpPr>
            <a:spLocks noChangeShapeType="1"/>
          </p:cNvSpPr>
          <p:nvPr/>
        </p:nvSpPr>
        <p:spPr bwMode="auto">
          <a:xfrm flipH="1">
            <a:off x="5638800" y="3200400"/>
            <a:ext cx="16002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59" name="Line 51"/>
          <p:cNvSpPr>
            <a:spLocks noChangeShapeType="1"/>
          </p:cNvSpPr>
          <p:nvPr/>
        </p:nvSpPr>
        <p:spPr bwMode="auto">
          <a:xfrm flipH="1">
            <a:off x="5638800" y="3733800"/>
            <a:ext cx="13716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60" name="Line 52"/>
          <p:cNvSpPr>
            <a:spLocks noChangeShapeType="1"/>
          </p:cNvSpPr>
          <p:nvPr/>
        </p:nvSpPr>
        <p:spPr bwMode="auto">
          <a:xfrm>
            <a:off x="2514600" y="2895600"/>
            <a:ext cx="3048000" cy="7620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61" name="Arc 53"/>
          <p:cNvSpPr>
            <a:spLocks/>
          </p:cNvSpPr>
          <p:nvPr/>
        </p:nvSpPr>
        <p:spPr bwMode="auto">
          <a:xfrm flipH="1" flipV="1">
            <a:off x="990600" y="1676400"/>
            <a:ext cx="6934200" cy="1295400"/>
          </a:xfrm>
          <a:custGeom>
            <a:avLst/>
            <a:gdLst>
              <a:gd name="G0" fmla="+- 21600 0 0"/>
              <a:gd name="G1" fmla="+- 20058 0 0"/>
              <a:gd name="G2" fmla="+- 21600 0 0"/>
              <a:gd name="T0" fmla="*/ 34253 w 43200"/>
              <a:gd name="T1" fmla="*/ 2552 h 41658"/>
              <a:gd name="T2" fmla="*/ 13585 w 43200"/>
              <a:gd name="T3" fmla="*/ 0 h 41658"/>
              <a:gd name="T4" fmla="*/ 21600 w 43200"/>
              <a:gd name="T5" fmla="*/ 20058 h 41658"/>
            </a:gdLst>
            <a:ahLst/>
            <a:cxnLst>
              <a:cxn ang="0">
                <a:pos x="T0" y="T1"/>
              </a:cxn>
              <a:cxn ang="0">
                <a:pos x="T2" y="T3"/>
              </a:cxn>
              <a:cxn ang="0">
                <a:pos x="T4" y="T5"/>
              </a:cxn>
            </a:cxnLst>
            <a:rect l="0" t="0" r="r" b="b"/>
            <a:pathLst>
              <a:path w="43200" h="41658" fill="none" extrusionOk="0">
                <a:moveTo>
                  <a:pt x="34253" y="2551"/>
                </a:moveTo>
                <a:cubicBezTo>
                  <a:pt x="39872" y="6613"/>
                  <a:pt x="43200" y="13124"/>
                  <a:pt x="43200" y="20058"/>
                </a:cubicBezTo>
                <a:cubicBezTo>
                  <a:pt x="43200" y="31987"/>
                  <a:pt x="33529" y="41658"/>
                  <a:pt x="21600" y="41658"/>
                </a:cubicBezTo>
                <a:cubicBezTo>
                  <a:pt x="9670" y="41658"/>
                  <a:pt x="0" y="31987"/>
                  <a:pt x="0" y="20058"/>
                </a:cubicBezTo>
                <a:cubicBezTo>
                  <a:pt x="0" y="11222"/>
                  <a:pt x="5380" y="3278"/>
                  <a:pt x="13585" y="0"/>
                </a:cubicBezTo>
              </a:path>
              <a:path w="43200" h="41658" stroke="0" extrusionOk="0">
                <a:moveTo>
                  <a:pt x="34253" y="2551"/>
                </a:moveTo>
                <a:cubicBezTo>
                  <a:pt x="39872" y="6613"/>
                  <a:pt x="43200" y="13124"/>
                  <a:pt x="43200" y="20058"/>
                </a:cubicBezTo>
                <a:cubicBezTo>
                  <a:pt x="43200" y="31987"/>
                  <a:pt x="33529" y="41658"/>
                  <a:pt x="21600" y="41658"/>
                </a:cubicBezTo>
                <a:cubicBezTo>
                  <a:pt x="9670" y="41658"/>
                  <a:pt x="0" y="31987"/>
                  <a:pt x="0" y="20058"/>
                </a:cubicBezTo>
                <a:cubicBezTo>
                  <a:pt x="0" y="11222"/>
                  <a:pt x="5380" y="3278"/>
                  <a:pt x="13585" y="0"/>
                </a:cubicBezTo>
                <a:lnTo>
                  <a:pt x="21600" y="20058"/>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62" name="Line 54"/>
          <p:cNvSpPr>
            <a:spLocks noChangeShapeType="1"/>
          </p:cNvSpPr>
          <p:nvPr/>
        </p:nvSpPr>
        <p:spPr bwMode="auto">
          <a:xfrm flipV="1">
            <a:off x="2438400" y="4038600"/>
            <a:ext cx="2971800" cy="7620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63" name="Arc 55"/>
          <p:cNvSpPr>
            <a:spLocks/>
          </p:cNvSpPr>
          <p:nvPr/>
        </p:nvSpPr>
        <p:spPr bwMode="auto">
          <a:xfrm flipH="1">
            <a:off x="838200" y="4033838"/>
            <a:ext cx="7010400" cy="1528762"/>
          </a:xfrm>
          <a:custGeom>
            <a:avLst/>
            <a:gdLst>
              <a:gd name="G0" fmla="+- 21600 0 0"/>
              <a:gd name="G1" fmla="+- 20160 0 0"/>
              <a:gd name="G2" fmla="+- 21600 0 0"/>
              <a:gd name="T0" fmla="*/ 34213 w 43200"/>
              <a:gd name="T1" fmla="*/ 2625 h 41760"/>
              <a:gd name="T2" fmla="*/ 13844 w 43200"/>
              <a:gd name="T3" fmla="*/ 0 h 41760"/>
              <a:gd name="T4" fmla="*/ 21600 w 43200"/>
              <a:gd name="T5" fmla="*/ 20160 h 41760"/>
            </a:gdLst>
            <a:ahLst/>
            <a:cxnLst>
              <a:cxn ang="0">
                <a:pos x="T0" y="T1"/>
              </a:cxn>
              <a:cxn ang="0">
                <a:pos x="T2" y="T3"/>
              </a:cxn>
              <a:cxn ang="0">
                <a:pos x="T4" y="T5"/>
              </a:cxn>
            </a:cxnLst>
            <a:rect l="0" t="0" r="r" b="b"/>
            <a:pathLst>
              <a:path w="43200" h="41760" fill="none" extrusionOk="0">
                <a:moveTo>
                  <a:pt x="34212" y="2625"/>
                </a:moveTo>
                <a:cubicBezTo>
                  <a:pt x="39855" y="6683"/>
                  <a:pt x="43200" y="13209"/>
                  <a:pt x="43200" y="20160"/>
                </a:cubicBezTo>
                <a:cubicBezTo>
                  <a:pt x="43200" y="32089"/>
                  <a:pt x="33529" y="41760"/>
                  <a:pt x="21600" y="41760"/>
                </a:cubicBezTo>
                <a:cubicBezTo>
                  <a:pt x="9670" y="41760"/>
                  <a:pt x="0" y="32089"/>
                  <a:pt x="0" y="20160"/>
                </a:cubicBezTo>
                <a:cubicBezTo>
                  <a:pt x="0" y="11223"/>
                  <a:pt x="5503" y="3209"/>
                  <a:pt x="13844" y="0"/>
                </a:cubicBezTo>
              </a:path>
              <a:path w="43200" h="41760" stroke="0" extrusionOk="0">
                <a:moveTo>
                  <a:pt x="34212" y="2625"/>
                </a:moveTo>
                <a:cubicBezTo>
                  <a:pt x="39855" y="6683"/>
                  <a:pt x="43200" y="13209"/>
                  <a:pt x="43200" y="20160"/>
                </a:cubicBezTo>
                <a:cubicBezTo>
                  <a:pt x="43200" y="32089"/>
                  <a:pt x="33529" y="41760"/>
                  <a:pt x="21600" y="41760"/>
                </a:cubicBezTo>
                <a:cubicBezTo>
                  <a:pt x="9670" y="41760"/>
                  <a:pt x="0" y="32089"/>
                  <a:pt x="0" y="20160"/>
                </a:cubicBezTo>
                <a:cubicBezTo>
                  <a:pt x="0" y="11223"/>
                  <a:pt x="5503" y="3209"/>
                  <a:pt x="13844" y="0"/>
                </a:cubicBezTo>
                <a:lnTo>
                  <a:pt x="21600" y="20160"/>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3064" name="Line 56"/>
          <p:cNvSpPr>
            <a:spLocks noChangeShapeType="1"/>
          </p:cNvSpPr>
          <p:nvPr/>
        </p:nvSpPr>
        <p:spPr bwMode="auto">
          <a:xfrm flipH="1">
            <a:off x="762000" y="3429000"/>
            <a:ext cx="14478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65" name="Line 57"/>
          <p:cNvSpPr>
            <a:spLocks noChangeShapeType="1"/>
          </p:cNvSpPr>
          <p:nvPr/>
        </p:nvSpPr>
        <p:spPr bwMode="auto">
          <a:xfrm>
            <a:off x="5562600" y="3429000"/>
            <a:ext cx="24384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66" name="Line 58"/>
          <p:cNvSpPr>
            <a:spLocks noChangeShapeType="1"/>
          </p:cNvSpPr>
          <p:nvPr/>
        </p:nvSpPr>
        <p:spPr bwMode="auto">
          <a:xfrm>
            <a:off x="4114800" y="1676400"/>
            <a:ext cx="6858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67" name="Line 59"/>
          <p:cNvSpPr>
            <a:spLocks noChangeShapeType="1"/>
          </p:cNvSpPr>
          <p:nvPr/>
        </p:nvSpPr>
        <p:spPr bwMode="auto">
          <a:xfrm flipH="1">
            <a:off x="1219200" y="3429000"/>
            <a:ext cx="6096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68" name="Line 60"/>
          <p:cNvSpPr>
            <a:spLocks noChangeShapeType="1"/>
          </p:cNvSpPr>
          <p:nvPr/>
        </p:nvSpPr>
        <p:spPr bwMode="auto">
          <a:xfrm flipH="1">
            <a:off x="1447800" y="3200400"/>
            <a:ext cx="2286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69" name="Line 61"/>
          <p:cNvSpPr>
            <a:spLocks noChangeShapeType="1"/>
          </p:cNvSpPr>
          <p:nvPr/>
        </p:nvSpPr>
        <p:spPr bwMode="auto">
          <a:xfrm flipH="1">
            <a:off x="1524000" y="3733800"/>
            <a:ext cx="3048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70" name="Line 62"/>
          <p:cNvSpPr>
            <a:spLocks noChangeShapeType="1"/>
          </p:cNvSpPr>
          <p:nvPr/>
        </p:nvSpPr>
        <p:spPr bwMode="auto">
          <a:xfrm flipH="1">
            <a:off x="6934200" y="3429000"/>
            <a:ext cx="6096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71" name="Line 63"/>
          <p:cNvSpPr>
            <a:spLocks noChangeShapeType="1"/>
          </p:cNvSpPr>
          <p:nvPr/>
        </p:nvSpPr>
        <p:spPr bwMode="auto">
          <a:xfrm flipH="1">
            <a:off x="6934200" y="3733800"/>
            <a:ext cx="3810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72" name="Line 64"/>
          <p:cNvSpPr>
            <a:spLocks noChangeShapeType="1"/>
          </p:cNvSpPr>
          <p:nvPr/>
        </p:nvSpPr>
        <p:spPr bwMode="auto">
          <a:xfrm flipH="1">
            <a:off x="7162800" y="3200400"/>
            <a:ext cx="30480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76" name="Line 68"/>
          <p:cNvSpPr>
            <a:spLocks noChangeShapeType="1"/>
          </p:cNvSpPr>
          <p:nvPr/>
        </p:nvSpPr>
        <p:spPr bwMode="auto">
          <a:xfrm flipH="1">
            <a:off x="4724400" y="3429000"/>
            <a:ext cx="685800" cy="0"/>
          </a:xfrm>
          <a:prstGeom prst="line">
            <a:avLst/>
          </a:prstGeom>
          <a:noFill/>
          <a:ln w="120650">
            <a:solidFill>
              <a:srgbClr val="FF0066"/>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3077" name="Line 69"/>
          <p:cNvSpPr>
            <a:spLocks noChangeShapeType="1"/>
          </p:cNvSpPr>
          <p:nvPr/>
        </p:nvSpPr>
        <p:spPr bwMode="auto">
          <a:xfrm>
            <a:off x="5562600" y="3429000"/>
            <a:ext cx="381000" cy="0"/>
          </a:xfrm>
          <a:prstGeom prst="line">
            <a:avLst/>
          </a:prstGeom>
          <a:noFill/>
          <a:ln w="117475">
            <a:solidFill>
              <a:srgbClr val="FF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769601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0" y="476250"/>
            <a:ext cx="9539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u="sng">
                <a:solidFill>
                  <a:srgbClr val="000000"/>
                </a:solidFill>
                <a:latin typeface="VNI-Times" pitchFamily="2" charset="0"/>
              </a:rPr>
              <a:t>3)Töø tröôøng cuûa doøng ñieän trong oáng daây daøi</a:t>
            </a:r>
          </a:p>
        </p:txBody>
      </p:sp>
      <p:sp>
        <p:nvSpPr>
          <p:cNvPr id="44074" name="Text Box 42"/>
          <p:cNvSpPr txBox="1">
            <a:spLocks noChangeArrowheads="1"/>
          </p:cNvSpPr>
          <p:nvPr/>
        </p:nvSpPr>
        <p:spPr bwMode="auto">
          <a:xfrm>
            <a:off x="1295400" y="296863"/>
            <a:ext cx="7010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400" b="1">
                <a:solidFill>
                  <a:srgbClr val="009900"/>
                </a:solidFill>
              </a:rPr>
              <a:t>Quy tắc nắm bàn tay phải áp dụng cho ống dây trụ tròn</a:t>
            </a:r>
          </a:p>
        </p:txBody>
      </p:sp>
      <p:sp>
        <p:nvSpPr>
          <p:cNvPr id="44035" name="Text Box 3"/>
          <p:cNvSpPr txBox="1">
            <a:spLocks noChangeArrowheads="1"/>
          </p:cNvSpPr>
          <p:nvPr/>
        </p:nvSpPr>
        <p:spPr bwMode="auto">
          <a:xfrm>
            <a:off x="5678488" y="4116388"/>
            <a:ext cx="376237" cy="366712"/>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solidFill>
                <a:srgbClr val="000000"/>
              </a:solidFill>
            </a:endParaRPr>
          </a:p>
        </p:txBody>
      </p:sp>
      <p:grpSp>
        <p:nvGrpSpPr>
          <p:cNvPr id="44036" name="Group 4"/>
          <p:cNvGrpSpPr>
            <a:grpSpLocks/>
          </p:cNvGrpSpPr>
          <p:nvPr/>
        </p:nvGrpSpPr>
        <p:grpSpPr bwMode="auto">
          <a:xfrm>
            <a:off x="3840163" y="2854325"/>
            <a:ext cx="3165475" cy="2022475"/>
            <a:chOff x="2064" y="1480"/>
            <a:chExt cx="2676" cy="2222"/>
          </a:xfrm>
        </p:grpSpPr>
        <p:sp>
          <p:nvSpPr>
            <p:cNvPr id="44037" name="Oval 5"/>
            <p:cNvSpPr>
              <a:spLocks noChangeArrowheads="1"/>
            </p:cNvSpPr>
            <p:nvPr/>
          </p:nvSpPr>
          <p:spPr bwMode="auto">
            <a:xfrm>
              <a:off x="206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38" name="Oval 6"/>
            <p:cNvSpPr>
              <a:spLocks noChangeArrowheads="1"/>
            </p:cNvSpPr>
            <p:nvPr/>
          </p:nvSpPr>
          <p:spPr bwMode="auto">
            <a:xfrm>
              <a:off x="2290"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39" name="Oval 7"/>
            <p:cNvSpPr>
              <a:spLocks noChangeArrowheads="1"/>
            </p:cNvSpPr>
            <p:nvPr/>
          </p:nvSpPr>
          <p:spPr bwMode="auto">
            <a:xfrm>
              <a:off x="2517"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0" name="Oval 8"/>
            <p:cNvSpPr>
              <a:spLocks noChangeArrowheads="1"/>
            </p:cNvSpPr>
            <p:nvPr/>
          </p:nvSpPr>
          <p:spPr bwMode="auto">
            <a:xfrm>
              <a:off x="274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1" name="Oval 9"/>
            <p:cNvSpPr>
              <a:spLocks noChangeArrowheads="1"/>
            </p:cNvSpPr>
            <p:nvPr/>
          </p:nvSpPr>
          <p:spPr bwMode="auto">
            <a:xfrm>
              <a:off x="297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2" name="Oval 10"/>
            <p:cNvSpPr>
              <a:spLocks noChangeArrowheads="1"/>
            </p:cNvSpPr>
            <p:nvPr/>
          </p:nvSpPr>
          <p:spPr bwMode="auto">
            <a:xfrm>
              <a:off x="319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3" name="Oval 11"/>
            <p:cNvSpPr>
              <a:spLocks noChangeArrowheads="1"/>
            </p:cNvSpPr>
            <p:nvPr/>
          </p:nvSpPr>
          <p:spPr bwMode="auto">
            <a:xfrm>
              <a:off x="342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4" name="Oval 12"/>
            <p:cNvSpPr>
              <a:spLocks noChangeArrowheads="1"/>
            </p:cNvSpPr>
            <p:nvPr/>
          </p:nvSpPr>
          <p:spPr bwMode="auto">
            <a:xfrm>
              <a:off x="365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5" name="Oval 13"/>
            <p:cNvSpPr>
              <a:spLocks noChangeArrowheads="1"/>
            </p:cNvSpPr>
            <p:nvPr/>
          </p:nvSpPr>
          <p:spPr bwMode="auto">
            <a:xfrm>
              <a:off x="387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6" name="Oval 14"/>
            <p:cNvSpPr>
              <a:spLocks noChangeArrowheads="1"/>
            </p:cNvSpPr>
            <p:nvPr/>
          </p:nvSpPr>
          <p:spPr bwMode="auto">
            <a:xfrm>
              <a:off x="4105"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7" name="Oval 15"/>
            <p:cNvSpPr>
              <a:spLocks noChangeArrowheads="1"/>
            </p:cNvSpPr>
            <p:nvPr/>
          </p:nvSpPr>
          <p:spPr bwMode="auto">
            <a:xfrm>
              <a:off x="4105" y="2251"/>
              <a:ext cx="453" cy="363"/>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8" name="Oval 16"/>
            <p:cNvSpPr>
              <a:spLocks noChangeArrowheads="1"/>
            </p:cNvSpPr>
            <p:nvPr/>
          </p:nvSpPr>
          <p:spPr bwMode="auto">
            <a:xfrm>
              <a:off x="4059" y="2069"/>
              <a:ext cx="590" cy="499"/>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49" name="Oval 17"/>
            <p:cNvSpPr>
              <a:spLocks noChangeArrowheads="1"/>
            </p:cNvSpPr>
            <p:nvPr/>
          </p:nvSpPr>
          <p:spPr bwMode="auto">
            <a:xfrm>
              <a:off x="4014" y="2205"/>
              <a:ext cx="227" cy="363"/>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50" name="Line 18"/>
            <p:cNvSpPr>
              <a:spLocks noChangeShapeType="1"/>
            </p:cNvSpPr>
            <p:nvPr/>
          </p:nvSpPr>
          <p:spPr bwMode="auto">
            <a:xfrm flipV="1">
              <a:off x="4105" y="2115"/>
              <a:ext cx="0" cy="95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1" name="Line 19"/>
            <p:cNvSpPr>
              <a:spLocks noChangeShapeType="1"/>
            </p:cNvSpPr>
            <p:nvPr/>
          </p:nvSpPr>
          <p:spPr bwMode="auto">
            <a:xfrm flipV="1">
              <a:off x="4105" y="2840"/>
              <a:ext cx="0" cy="86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2" name="Line 20"/>
            <p:cNvSpPr>
              <a:spLocks noChangeShapeType="1"/>
            </p:cNvSpPr>
            <p:nvPr/>
          </p:nvSpPr>
          <p:spPr bwMode="auto">
            <a:xfrm flipH="1" flipV="1">
              <a:off x="387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3" name="Line 21"/>
            <p:cNvSpPr>
              <a:spLocks noChangeShapeType="1"/>
            </p:cNvSpPr>
            <p:nvPr/>
          </p:nvSpPr>
          <p:spPr bwMode="auto">
            <a:xfrm flipH="1" flipV="1">
              <a:off x="365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4" name="Line 22"/>
            <p:cNvSpPr>
              <a:spLocks noChangeShapeType="1"/>
            </p:cNvSpPr>
            <p:nvPr/>
          </p:nvSpPr>
          <p:spPr bwMode="auto">
            <a:xfrm flipH="1" flipV="1">
              <a:off x="342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5" name="Line 23"/>
            <p:cNvSpPr>
              <a:spLocks noChangeShapeType="1"/>
            </p:cNvSpPr>
            <p:nvPr/>
          </p:nvSpPr>
          <p:spPr bwMode="auto">
            <a:xfrm flipH="1" flipV="1">
              <a:off x="319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6" name="Line 24"/>
            <p:cNvSpPr>
              <a:spLocks noChangeShapeType="1"/>
            </p:cNvSpPr>
            <p:nvPr/>
          </p:nvSpPr>
          <p:spPr bwMode="auto">
            <a:xfrm flipH="1" flipV="1">
              <a:off x="297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7" name="Line 25"/>
            <p:cNvSpPr>
              <a:spLocks noChangeShapeType="1"/>
            </p:cNvSpPr>
            <p:nvPr/>
          </p:nvSpPr>
          <p:spPr bwMode="auto">
            <a:xfrm flipH="1" flipV="1">
              <a:off x="274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8" name="Line 26"/>
            <p:cNvSpPr>
              <a:spLocks noChangeShapeType="1"/>
            </p:cNvSpPr>
            <p:nvPr/>
          </p:nvSpPr>
          <p:spPr bwMode="auto">
            <a:xfrm flipH="1" flipV="1">
              <a:off x="2517"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59" name="Line 27"/>
            <p:cNvSpPr>
              <a:spLocks noChangeShapeType="1"/>
            </p:cNvSpPr>
            <p:nvPr/>
          </p:nvSpPr>
          <p:spPr bwMode="auto">
            <a:xfrm flipH="1" flipV="1">
              <a:off x="2290"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60" name="Line 28"/>
            <p:cNvSpPr>
              <a:spLocks noChangeShapeType="1"/>
            </p:cNvSpPr>
            <p:nvPr/>
          </p:nvSpPr>
          <p:spPr bwMode="auto">
            <a:xfrm flipH="1" flipV="1">
              <a:off x="206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61" name="Line 29"/>
            <p:cNvSpPr>
              <a:spLocks noChangeShapeType="1"/>
            </p:cNvSpPr>
            <p:nvPr/>
          </p:nvSpPr>
          <p:spPr bwMode="auto">
            <a:xfrm>
              <a:off x="4740" y="1979"/>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62" name="Line 30"/>
            <p:cNvSpPr>
              <a:spLocks noChangeShapeType="1"/>
            </p:cNvSpPr>
            <p:nvPr/>
          </p:nvSpPr>
          <p:spPr bwMode="auto">
            <a:xfrm>
              <a:off x="2472" y="2568"/>
              <a:ext cx="0" cy="1134"/>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63" name="Line 31"/>
            <p:cNvSpPr>
              <a:spLocks noChangeShapeType="1"/>
            </p:cNvSpPr>
            <p:nvPr/>
          </p:nvSpPr>
          <p:spPr bwMode="auto">
            <a:xfrm>
              <a:off x="2472" y="2795"/>
              <a:ext cx="0" cy="318"/>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44064" name="Line 32"/>
          <p:cNvSpPr>
            <a:spLocks noChangeShapeType="1"/>
          </p:cNvSpPr>
          <p:nvPr/>
        </p:nvSpPr>
        <p:spPr bwMode="auto">
          <a:xfrm flipV="1">
            <a:off x="3840163" y="3276600"/>
            <a:ext cx="2408237" cy="14288"/>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65" name="Line 33"/>
          <p:cNvSpPr>
            <a:spLocks noChangeShapeType="1"/>
          </p:cNvSpPr>
          <p:nvPr/>
        </p:nvSpPr>
        <p:spPr bwMode="auto">
          <a:xfrm>
            <a:off x="3725863" y="3159125"/>
            <a:ext cx="2522537" cy="41275"/>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66" name="Line 34"/>
          <p:cNvSpPr>
            <a:spLocks noChangeShapeType="1"/>
          </p:cNvSpPr>
          <p:nvPr/>
        </p:nvSpPr>
        <p:spPr bwMode="auto">
          <a:xfrm flipV="1">
            <a:off x="4038600" y="3429000"/>
            <a:ext cx="2209800" cy="7620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67" name="Line 35"/>
          <p:cNvSpPr>
            <a:spLocks noChangeShapeType="1"/>
          </p:cNvSpPr>
          <p:nvPr/>
        </p:nvSpPr>
        <p:spPr bwMode="auto">
          <a:xfrm>
            <a:off x="5429250" y="4514850"/>
            <a:ext cx="37465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68" name="Text Box 36"/>
          <p:cNvSpPr txBox="1">
            <a:spLocks noChangeArrowheads="1"/>
          </p:cNvSpPr>
          <p:nvPr/>
        </p:nvSpPr>
        <p:spPr bwMode="auto">
          <a:xfrm>
            <a:off x="4391025" y="3868738"/>
            <a:ext cx="482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i="1">
                <a:solidFill>
                  <a:srgbClr val="0066FF"/>
                </a:solidFill>
                <a:latin typeface="VNI-Times" pitchFamily="2" charset="0"/>
              </a:rPr>
              <a:t>I</a:t>
            </a:r>
          </a:p>
        </p:txBody>
      </p:sp>
      <p:sp>
        <p:nvSpPr>
          <p:cNvPr id="44069" name="Line 37"/>
          <p:cNvSpPr>
            <a:spLocks noChangeShapeType="1"/>
          </p:cNvSpPr>
          <p:nvPr/>
        </p:nvSpPr>
        <p:spPr bwMode="auto">
          <a:xfrm flipH="1">
            <a:off x="4800600" y="3276600"/>
            <a:ext cx="1066800" cy="0"/>
          </a:xfrm>
          <a:prstGeom prst="line">
            <a:avLst/>
          </a:prstGeom>
          <a:noFill/>
          <a:ln w="76200">
            <a:solidFill>
              <a:srgbClr val="FF0066"/>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nvGrpSpPr>
          <p:cNvPr id="44070" name="Group 38"/>
          <p:cNvGrpSpPr>
            <a:grpSpLocks/>
          </p:cNvGrpSpPr>
          <p:nvPr/>
        </p:nvGrpSpPr>
        <p:grpSpPr bwMode="auto">
          <a:xfrm>
            <a:off x="4876800" y="2438400"/>
            <a:ext cx="536575" cy="700088"/>
            <a:chOff x="5057" y="2160"/>
            <a:chExt cx="453" cy="769"/>
          </a:xfrm>
        </p:grpSpPr>
        <p:sp>
          <p:nvSpPr>
            <p:cNvPr id="44071" name="Text Box 39"/>
            <p:cNvSpPr txBox="1">
              <a:spLocks noChangeArrowheads="1"/>
            </p:cNvSpPr>
            <p:nvPr/>
          </p:nvSpPr>
          <p:spPr bwMode="auto">
            <a:xfrm>
              <a:off x="5057" y="2160"/>
              <a:ext cx="453" cy="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4000" b="1" i="1">
                  <a:solidFill>
                    <a:srgbClr val="FF3300"/>
                  </a:solidFill>
                  <a:latin typeface="VNI-Times" pitchFamily="2" charset="0"/>
                </a:rPr>
                <a:t>B</a:t>
              </a:r>
            </a:p>
          </p:txBody>
        </p:sp>
        <p:sp>
          <p:nvSpPr>
            <p:cNvPr id="44072" name="Line 40"/>
            <p:cNvSpPr>
              <a:spLocks noChangeShapeType="1"/>
            </p:cNvSpPr>
            <p:nvPr/>
          </p:nvSpPr>
          <p:spPr bwMode="auto">
            <a:xfrm>
              <a:off x="5102" y="2206"/>
              <a:ext cx="363" cy="0"/>
            </a:xfrm>
            <a:prstGeom prst="line">
              <a:avLst/>
            </a:prstGeom>
            <a:noFill/>
            <a:ln w="635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44073" name="Line 41"/>
          <p:cNvSpPr>
            <a:spLocks noChangeShapeType="1"/>
          </p:cNvSpPr>
          <p:nvPr/>
        </p:nvSpPr>
        <p:spPr bwMode="auto">
          <a:xfrm flipH="1">
            <a:off x="4067175" y="3771900"/>
            <a:ext cx="57150" cy="83026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75" name="Text Box 43"/>
          <p:cNvSpPr txBox="1">
            <a:spLocks noChangeArrowheads="1"/>
          </p:cNvSpPr>
          <p:nvPr/>
        </p:nvSpPr>
        <p:spPr bwMode="auto">
          <a:xfrm>
            <a:off x="6281738" y="4514850"/>
            <a:ext cx="3254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3333FF"/>
                </a:solidFill>
                <a:latin typeface=".VnTimeH" panose="020B7200000000000000" pitchFamily="34" charset="0"/>
              </a:rPr>
              <a:t>I</a:t>
            </a:r>
          </a:p>
        </p:txBody>
      </p:sp>
      <p:sp>
        <p:nvSpPr>
          <p:cNvPr id="44076" name="Arc 44"/>
          <p:cNvSpPr>
            <a:spLocks/>
          </p:cNvSpPr>
          <p:nvPr/>
        </p:nvSpPr>
        <p:spPr bwMode="auto">
          <a:xfrm flipV="1">
            <a:off x="7473950" y="2897188"/>
            <a:ext cx="793750" cy="219075"/>
          </a:xfrm>
          <a:custGeom>
            <a:avLst/>
            <a:gdLst>
              <a:gd name="G0" fmla="+- 0 0 0"/>
              <a:gd name="G1" fmla="+- 21600 0 0"/>
              <a:gd name="G2" fmla="+- 21600 0 0"/>
              <a:gd name="T0" fmla="*/ 0 w 21589"/>
              <a:gd name="T1" fmla="*/ 0 h 21600"/>
              <a:gd name="T2" fmla="*/ 21589 w 21589"/>
              <a:gd name="T3" fmla="*/ 20909 h 21600"/>
              <a:gd name="T4" fmla="*/ 0 w 21589"/>
              <a:gd name="T5" fmla="*/ 21600 h 21600"/>
            </a:gdLst>
            <a:ahLst/>
            <a:cxnLst>
              <a:cxn ang="0">
                <a:pos x="T0" y="T1"/>
              </a:cxn>
              <a:cxn ang="0">
                <a:pos x="T2" y="T3"/>
              </a:cxn>
              <a:cxn ang="0">
                <a:pos x="T4" y="T5"/>
              </a:cxn>
            </a:cxnLst>
            <a:rect l="0" t="0" r="r" b="b"/>
            <a:pathLst>
              <a:path w="21589" h="21600" fill="none" extrusionOk="0">
                <a:moveTo>
                  <a:pt x="-1" y="0"/>
                </a:moveTo>
                <a:cubicBezTo>
                  <a:pt x="11660" y="0"/>
                  <a:pt x="21215" y="9254"/>
                  <a:pt x="21588" y="20909"/>
                </a:cubicBezTo>
              </a:path>
              <a:path w="21589" h="21600" stroke="0" extrusionOk="0">
                <a:moveTo>
                  <a:pt x="-1" y="0"/>
                </a:moveTo>
                <a:cubicBezTo>
                  <a:pt x="11660" y="0"/>
                  <a:pt x="21215" y="9254"/>
                  <a:pt x="21588" y="20909"/>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77" name="Arc 45"/>
          <p:cNvSpPr>
            <a:spLocks/>
          </p:cNvSpPr>
          <p:nvPr/>
        </p:nvSpPr>
        <p:spPr bwMode="auto">
          <a:xfrm>
            <a:off x="7302500" y="3465513"/>
            <a:ext cx="1079500" cy="306387"/>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78" name="Arc 46"/>
          <p:cNvSpPr>
            <a:spLocks/>
          </p:cNvSpPr>
          <p:nvPr/>
        </p:nvSpPr>
        <p:spPr bwMode="auto">
          <a:xfrm flipH="1" flipV="1">
            <a:off x="2590800" y="2854325"/>
            <a:ext cx="795338" cy="304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79" name="Arc 47"/>
          <p:cNvSpPr>
            <a:spLocks/>
          </p:cNvSpPr>
          <p:nvPr/>
        </p:nvSpPr>
        <p:spPr bwMode="auto">
          <a:xfrm flipH="1">
            <a:off x="2705100" y="3465513"/>
            <a:ext cx="566738" cy="87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80" name="Line 48"/>
          <p:cNvSpPr>
            <a:spLocks noChangeShapeType="1"/>
          </p:cNvSpPr>
          <p:nvPr/>
        </p:nvSpPr>
        <p:spPr bwMode="auto">
          <a:xfrm>
            <a:off x="3328988" y="3159125"/>
            <a:ext cx="454025"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81" name="Line 49"/>
          <p:cNvSpPr>
            <a:spLocks noChangeShapeType="1"/>
          </p:cNvSpPr>
          <p:nvPr/>
        </p:nvSpPr>
        <p:spPr bwMode="auto">
          <a:xfrm>
            <a:off x="3271838" y="3465513"/>
            <a:ext cx="568325"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82" name="Line 50"/>
          <p:cNvSpPr>
            <a:spLocks noChangeShapeType="1"/>
          </p:cNvSpPr>
          <p:nvPr/>
        </p:nvSpPr>
        <p:spPr bwMode="auto">
          <a:xfrm flipH="1">
            <a:off x="6962775" y="3116263"/>
            <a:ext cx="568325"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83" name="Line 51"/>
          <p:cNvSpPr>
            <a:spLocks noChangeShapeType="1"/>
          </p:cNvSpPr>
          <p:nvPr/>
        </p:nvSpPr>
        <p:spPr bwMode="auto">
          <a:xfrm flipH="1" flipV="1">
            <a:off x="6324600" y="3429000"/>
            <a:ext cx="958850" cy="36513"/>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84" name="Line 52"/>
          <p:cNvSpPr>
            <a:spLocks noChangeShapeType="1"/>
          </p:cNvSpPr>
          <p:nvPr/>
        </p:nvSpPr>
        <p:spPr bwMode="auto">
          <a:xfrm>
            <a:off x="4114800" y="3048000"/>
            <a:ext cx="2133600" cy="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85" name="Arc 53"/>
          <p:cNvSpPr>
            <a:spLocks/>
          </p:cNvSpPr>
          <p:nvPr/>
        </p:nvSpPr>
        <p:spPr bwMode="auto">
          <a:xfrm flipH="1" flipV="1">
            <a:off x="2874963" y="2284413"/>
            <a:ext cx="5165725" cy="758825"/>
          </a:xfrm>
          <a:custGeom>
            <a:avLst/>
            <a:gdLst>
              <a:gd name="G0" fmla="+- 21600 0 0"/>
              <a:gd name="G1" fmla="+- 20001 0 0"/>
              <a:gd name="G2" fmla="+- 21600 0 0"/>
              <a:gd name="T0" fmla="*/ 34253 w 43200"/>
              <a:gd name="T1" fmla="*/ 2495 h 41601"/>
              <a:gd name="T2" fmla="*/ 13444 w 43200"/>
              <a:gd name="T3" fmla="*/ 0 h 41601"/>
              <a:gd name="T4" fmla="*/ 21600 w 43200"/>
              <a:gd name="T5" fmla="*/ 20001 h 41601"/>
            </a:gdLst>
            <a:ahLst/>
            <a:cxnLst>
              <a:cxn ang="0">
                <a:pos x="T0" y="T1"/>
              </a:cxn>
              <a:cxn ang="0">
                <a:pos x="T2" y="T3"/>
              </a:cxn>
              <a:cxn ang="0">
                <a:pos x="T4" y="T5"/>
              </a:cxn>
            </a:cxnLst>
            <a:rect l="0" t="0" r="r" b="b"/>
            <a:pathLst>
              <a:path w="43200" h="41601" fill="none" extrusionOk="0">
                <a:moveTo>
                  <a:pt x="34253" y="2494"/>
                </a:moveTo>
                <a:cubicBezTo>
                  <a:pt x="39872" y="6556"/>
                  <a:pt x="43200" y="13067"/>
                  <a:pt x="43200" y="20001"/>
                </a:cubicBezTo>
                <a:cubicBezTo>
                  <a:pt x="43200" y="31930"/>
                  <a:pt x="33529" y="41601"/>
                  <a:pt x="21600" y="41601"/>
                </a:cubicBezTo>
                <a:cubicBezTo>
                  <a:pt x="9670" y="41601"/>
                  <a:pt x="0" y="31930"/>
                  <a:pt x="0" y="20001"/>
                </a:cubicBezTo>
                <a:cubicBezTo>
                  <a:pt x="0" y="11221"/>
                  <a:pt x="5314" y="3315"/>
                  <a:pt x="13444" y="0"/>
                </a:cubicBezTo>
              </a:path>
              <a:path w="43200" h="41601" stroke="0" extrusionOk="0">
                <a:moveTo>
                  <a:pt x="34253" y="2494"/>
                </a:moveTo>
                <a:cubicBezTo>
                  <a:pt x="39872" y="6556"/>
                  <a:pt x="43200" y="13067"/>
                  <a:pt x="43200" y="20001"/>
                </a:cubicBezTo>
                <a:cubicBezTo>
                  <a:pt x="43200" y="31930"/>
                  <a:pt x="33529" y="41601"/>
                  <a:pt x="21600" y="41601"/>
                </a:cubicBezTo>
                <a:cubicBezTo>
                  <a:pt x="9670" y="41601"/>
                  <a:pt x="0" y="31930"/>
                  <a:pt x="0" y="20001"/>
                </a:cubicBezTo>
                <a:cubicBezTo>
                  <a:pt x="0" y="11221"/>
                  <a:pt x="5314" y="3315"/>
                  <a:pt x="13444" y="0"/>
                </a:cubicBezTo>
                <a:lnTo>
                  <a:pt x="21600" y="20001"/>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86" name="Line 54"/>
          <p:cNvSpPr>
            <a:spLocks noChangeShapeType="1"/>
          </p:cNvSpPr>
          <p:nvPr/>
        </p:nvSpPr>
        <p:spPr bwMode="auto">
          <a:xfrm>
            <a:off x="4067175" y="3640138"/>
            <a:ext cx="2028825" cy="17462"/>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87" name="Arc 55"/>
          <p:cNvSpPr>
            <a:spLocks/>
          </p:cNvSpPr>
          <p:nvPr/>
        </p:nvSpPr>
        <p:spPr bwMode="auto">
          <a:xfrm flipH="1">
            <a:off x="2760663" y="3638550"/>
            <a:ext cx="5224462" cy="876300"/>
          </a:xfrm>
          <a:custGeom>
            <a:avLst/>
            <a:gdLst>
              <a:gd name="G0" fmla="+- 21600 0 0"/>
              <a:gd name="G1" fmla="+- 20155 0 0"/>
              <a:gd name="G2" fmla="+- 21600 0 0"/>
              <a:gd name="T0" fmla="*/ 34213 w 43200"/>
              <a:gd name="T1" fmla="*/ 2620 h 41755"/>
              <a:gd name="T2" fmla="*/ 13834 w 43200"/>
              <a:gd name="T3" fmla="*/ 0 h 41755"/>
              <a:gd name="T4" fmla="*/ 21600 w 43200"/>
              <a:gd name="T5" fmla="*/ 20155 h 41755"/>
            </a:gdLst>
            <a:ahLst/>
            <a:cxnLst>
              <a:cxn ang="0">
                <a:pos x="T0" y="T1"/>
              </a:cxn>
              <a:cxn ang="0">
                <a:pos x="T2" y="T3"/>
              </a:cxn>
              <a:cxn ang="0">
                <a:pos x="T4" y="T5"/>
              </a:cxn>
            </a:cxnLst>
            <a:rect l="0" t="0" r="r" b="b"/>
            <a:pathLst>
              <a:path w="43200" h="41755" fill="none" extrusionOk="0">
                <a:moveTo>
                  <a:pt x="34212" y="2620"/>
                </a:moveTo>
                <a:cubicBezTo>
                  <a:pt x="39855" y="6678"/>
                  <a:pt x="43200" y="13204"/>
                  <a:pt x="43200" y="20155"/>
                </a:cubicBezTo>
                <a:cubicBezTo>
                  <a:pt x="43200" y="32084"/>
                  <a:pt x="33529" y="41755"/>
                  <a:pt x="21600" y="41755"/>
                </a:cubicBezTo>
                <a:cubicBezTo>
                  <a:pt x="9670" y="41755"/>
                  <a:pt x="0" y="32084"/>
                  <a:pt x="0" y="20155"/>
                </a:cubicBezTo>
                <a:cubicBezTo>
                  <a:pt x="0" y="11222"/>
                  <a:pt x="5498" y="3211"/>
                  <a:pt x="13833" y="-1"/>
                </a:cubicBezTo>
              </a:path>
              <a:path w="43200" h="41755" stroke="0" extrusionOk="0">
                <a:moveTo>
                  <a:pt x="34212" y="2620"/>
                </a:moveTo>
                <a:cubicBezTo>
                  <a:pt x="39855" y="6678"/>
                  <a:pt x="43200" y="13204"/>
                  <a:pt x="43200" y="20155"/>
                </a:cubicBezTo>
                <a:cubicBezTo>
                  <a:pt x="43200" y="32084"/>
                  <a:pt x="33529" y="41755"/>
                  <a:pt x="21600" y="41755"/>
                </a:cubicBezTo>
                <a:cubicBezTo>
                  <a:pt x="9670" y="41755"/>
                  <a:pt x="0" y="32084"/>
                  <a:pt x="0" y="20155"/>
                </a:cubicBezTo>
                <a:cubicBezTo>
                  <a:pt x="0" y="11222"/>
                  <a:pt x="5498" y="3211"/>
                  <a:pt x="13833" y="-1"/>
                </a:cubicBezTo>
                <a:lnTo>
                  <a:pt x="21600" y="20155"/>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4088" name="Line 56"/>
          <p:cNvSpPr>
            <a:spLocks noChangeShapeType="1"/>
          </p:cNvSpPr>
          <p:nvPr/>
        </p:nvSpPr>
        <p:spPr bwMode="auto">
          <a:xfrm flipH="1">
            <a:off x="2705100" y="3290888"/>
            <a:ext cx="1077913"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89" name="Line 57"/>
          <p:cNvSpPr>
            <a:spLocks noChangeShapeType="1"/>
          </p:cNvSpPr>
          <p:nvPr/>
        </p:nvSpPr>
        <p:spPr bwMode="auto">
          <a:xfrm>
            <a:off x="6324600" y="3200400"/>
            <a:ext cx="1773238" cy="90488"/>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90" name="Line 58"/>
          <p:cNvSpPr>
            <a:spLocks noChangeShapeType="1"/>
          </p:cNvSpPr>
          <p:nvPr/>
        </p:nvSpPr>
        <p:spPr bwMode="auto">
          <a:xfrm>
            <a:off x="5202238" y="2286000"/>
            <a:ext cx="511175"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91" name="Line 59"/>
          <p:cNvSpPr>
            <a:spLocks noChangeShapeType="1"/>
          </p:cNvSpPr>
          <p:nvPr/>
        </p:nvSpPr>
        <p:spPr bwMode="auto">
          <a:xfrm flipH="1">
            <a:off x="3044825" y="3290888"/>
            <a:ext cx="454025"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92" name="Line 60"/>
          <p:cNvSpPr>
            <a:spLocks noChangeShapeType="1"/>
          </p:cNvSpPr>
          <p:nvPr/>
        </p:nvSpPr>
        <p:spPr bwMode="auto">
          <a:xfrm flipH="1">
            <a:off x="3214688" y="3159125"/>
            <a:ext cx="17145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93" name="Line 61"/>
          <p:cNvSpPr>
            <a:spLocks noChangeShapeType="1"/>
          </p:cNvSpPr>
          <p:nvPr/>
        </p:nvSpPr>
        <p:spPr bwMode="auto">
          <a:xfrm flipH="1">
            <a:off x="3271838" y="3465513"/>
            <a:ext cx="227012"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94" name="Line 62"/>
          <p:cNvSpPr>
            <a:spLocks noChangeShapeType="1"/>
          </p:cNvSpPr>
          <p:nvPr/>
        </p:nvSpPr>
        <p:spPr bwMode="auto">
          <a:xfrm flipH="1">
            <a:off x="7302500" y="3290888"/>
            <a:ext cx="455613"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95" name="Line 63"/>
          <p:cNvSpPr>
            <a:spLocks noChangeShapeType="1"/>
          </p:cNvSpPr>
          <p:nvPr/>
        </p:nvSpPr>
        <p:spPr bwMode="auto">
          <a:xfrm flipH="1">
            <a:off x="7302500" y="3465513"/>
            <a:ext cx="284163"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4096" name="Line 64"/>
          <p:cNvSpPr>
            <a:spLocks noChangeShapeType="1"/>
          </p:cNvSpPr>
          <p:nvPr/>
        </p:nvSpPr>
        <p:spPr bwMode="auto">
          <a:xfrm flipH="1">
            <a:off x="7473950" y="3116263"/>
            <a:ext cx="227013"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pic>
        <p:nvPicPr>
          <p:cNvPr id="44098" name="Picture 66" descr="Hình ảnh00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667000"/>
            <a:ext cx="16764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17242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6085" name="Text Box 5"/>
          <p:cNvSpPr txBox="1">
            <a:spLocks noChangeArrowheads="1"/>
          </p:cNvSpPr>
          <p:nvPr/>
        </p:nvSpPr>
        <p:spPr bwMode="auto">
          <a:xfrm rot="10800000">
            <a:off x="3084513" y="2644775"/>
            <a:ext cx="377825" cy="366713"/>
          </a:xfrm>
          <a:prstGeom prst="rect">
            <a:avLst/>
          </a:prstGeom>
          <a:solidFill>
            <a:schemeClr val="tx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spAutoFit/>
          </a:bodyPr>
          <a:lstStyle/>
          <a:p>
            <a:pPr eaLnBrk="0" fontAlgn="base" hangingPunct="0">
              <a:spcBef>
                <a:spcPct val="50000"/>
              </a:spcBef>
              <a:spcAft>
                <a:spcPct val="0"/>
              </a:spcAft>
            </a:pPr>
            <a:endParaRPr lang="en-US">
              <a:solidFill>
                <a:srgbClr val="000000"/>
              </a:solidFill>
            </a:endParaRPr>
          </a:p>
        </p:txBody>
      </p:sp>
      <p:grpSp>
        <p:nvGrpSpPr>
          <p:cNvPr id="46086" name="Group 6"/>
          <p:cNvGrpSpPr>
            <a:grpSpLocks/>
          </p:cNvGrpSpPr>
          <p:nvPr/>
        </p:nvGrpSpPr>
        <p:grpSpPr bwMode="auto">
          <a:xfrm rot="10800000">
            <a:off x="2136775" y="2217738"/>
            <a:ext cx="3165475" cy="2187575"/>
            <a:chOff x="2064" y="1480"/>
            <a:chExt cx="2676" cy="2222"/>
          </a:xfrm>
        </p:grpSpPr>
        <p:sp>
          <p:nvSpPr>
            <p:cNvPr id="46087" name="Oval 7"/>
            <p:cNvSpPr>
              <a:spLocks noChangeArrowheads="1"/>
            </p:cNvSpPr>
            <p:nvPr/>
          </p:nvSpPr>
          <p:spPr bwMode="auto">
            <a:xfrm>
              <a:off x="206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88" name="Oval 8"/>
            <p:cNvSpPr>
              <a:spLocks noChangeArrowheads="1"/>
            </p:cNvSpPr>
            <p:nvPr/>
          </p:nvSpPr>
          <p:spPr bwMode="auto">
            <a:xfrm>
              <a:off x="2290"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89" name="Oval 9"/>
            <p:cNvSpPr>
              <a:spLocks noChangeArrowheads="1"/>
            </p:cNvSpPr>
            <p:nvPr/>
          </p:nvSpPr>
          <p:spPr bwMode="auto">
            <a:xfrm>
              <a:off x="2517"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0" name="Oval 10"/>
            <p:cNvSpPr>
              <a:spLocks noChangeArrowheads="1"/>
            </p:cNvSpPr>
            <p:nvPr/>
          </p:nvSpPr>
          <p:spPr bwMode="auto">
            <a:xfrm>
              <a:off x="274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1" name="Oval 11"/>
            <p:cNvSpPr>
              <a:spLocks noChangeArrowheads="1"/>
            </p:cNvSpPr>
            <p:nvPr/>
          </p:nvSpPr>
          <p:spPr bwMode="auto">
            <a:xfrm>
              <a:off x="297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2" name="Oval 12"/>
            <p:cNvSpPr>
              <a:spLocks noChangeArrowheads="1"/>
            </p:cNvSpPr>
            <p:nvPr/>
          </p:nvSpPr>
          <p:spPr bwMode="auto">
            <a:xfrm>
              <a:off x="319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3" name="Oval 13"/>
            <p:cNvSpPr>
              <a:spLocks noChangeArrowheads="1"/>
            </p:cNvSpPr>
            <p:nvPr/>
          </p:nvSpPr>
          <p:spPr bwMode="auto">
            <a:xfrm>
              <a:off x="3424"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4" name="Oval 14"/>
            <p:cNvSpPr>
              <a:spLocks noChangeArrowheads="1"/>
            </p:cNvSpPr>
            <p:nvPr/>
          </p:nvSpPr>
          <p:spPr bwMode="auto">
            <a:xfrm>
              <a:off x="3651"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5" name="Oval 15"/>
            <p:cNvSpPr>
              <a:spLocks noChangeArrowheads="1"/>
            </p:cNvSpPr>
            <p:nvPr/>
          </p:nvSpPr>
          <p:spPr bwMode="auto">
            <a:xfrm>
              <a:off x="3878"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6" name="Oval 16"/>
            <p:cNvSpPr>
              <a:spLocks noChangeArrowheads="1"/>
            </p:cNvSpPr>
            <p:nvPr/>
          </p:nvSpPr>
          <p:spPr bwMode="auto">
            <a:xfrm>
              <a:off x="4105" y="1480"/>
              <a:ext cx="635" cy="1088"/>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7" name="Oval 17"/>
            <p:cNvSpPr>
              <a:spLocks noChangeArrowheads="1"/>
            </p:cNvSpPr>
            <p:nvPr/>
          </p:nvSpPr>
          <p:spPr bwMode="auto">
            <a:xfrm>
              <a:off x="4105" y="2251"/>
              <a:ext cx="453" cy="363"/>
            </a:xfrm>
            <a:prstGeom prst="ellipse">
              <a:avLst/>
            </a:prstGeom>
            <a:solidFill>
              <a:schemeClr val="tx1"/>
            </a:solidFill>
            <a:ln w="571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8" name="Oval 18"/>
            <p:cNvSpPr>
              <a:spLocks noChangeArrowheads="1"/>
            </p:cNvSpPr>
            <p:nvPr/>
          </p:nvSpPr>
          <p:spPr bwMode="auto">
            <a:xfrm>
              <a:off x="4059" y="2069"/>
              <a:ext cx="590" cy="499"/>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099" name="Oval 19"/>
            <p:cNvSpPr>
              <a:spLocks noChangeArrowheads="1"/>
            </p:cNvSpPr>
            <p:nvPr/>
          </p:nvSpPr>
          <p:spPr bwMode="auto">
            <a:xfrm>
              <a:off x="4014" y="2205"/>
              <a:ext cx="227" cy="363"/>
            </a:xfrm>
            <a:prstGeom prst="ellipse">
              <a:avLst/>
            </a:prstGeom>
            <a:solidFill>
              <a:schemeClr val="tx1"/>
            </a:solidFill>
            <a:ln>
              <a:noFill/>
            </a:ln>
            <a:effectLst/>
            <a:extLst>
              <a:ext uri="{91240B29-F687-4F45-9708-019B960494DF}">
                <a14:hiddenLine xmlns:a14="http://schemas.microsoft.com/office/drawing/2010/main" w="57150">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100" name="Line 20"/>
            <p:cNvSpPr>
              <a:spLocks noChangeShapeType="1"/>
            </p:cNvSpPr>
            <p:nvPr/>
          </p:nvSpPr>
          <p:spPr bwMode="auto">
            <a:xfrm flipV="1">
              <a:off x="4105" y="2115"/>
              <a:ext cx="0" cy="95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1" name="Line 21"/>
            <p:cNvSpPr>
              <a:spLocks noChangeShapeType="1"/>
            </p:cNvSpPr>
            <p:nvPr/>
          </p:nvSpPr>
          <p:spPr bwMode="auto">
            <a:xfrm flipV="1">
              <a:off x="4105" y="2840"/>
              <a:ext cx="0" cy="86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2" name="Line 22"/>
            <p:cNvSpPr>
              <a:spLocks noChangeShapeType="1"/>
            </p:cNvSpPr>
            <p:nvPr/>
          </p:nvSpPr>
          <p:spPr bwMode="auto">
            <a:xfrm flipH="1" flipV="1">
              <a:off x="387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3" name="Line 23"/>
            <p:cNvSpPr>
              <a:spLocks noChangeShapeType="1"/>
            </p:cNvSpPr>
            <p:nvPr/>
          </p:nvSpPr>
          <p:spPr bwMode="auto">
            <a:xfrm flipH="1" flipV="1">
              <a:off x="365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4" name="Line 24"/>
            <p:cNvSpPr>
              <a:spLocks noChangeShapeType="1"/>
            </p:cNvSpPr>
            <p:nvPr/>
          </p:nvSpPr>
          <p:spPr bwMode="auto">
            <a:xfrm flipH="1" flipV="1">
              <a:off x="342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5" name="Line 25"/>
            <p:cNvSpPr>
              <a:spLocks noChangeShapeType="1"/>
            </p:cNvSpPr>
            <p:nvPr/>
          </p:nvSpPr>
          <p:spPr bwMode="auto">
            <a:xfrm flipH="1" flipV="1">
              <a:off x="3198"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6" name="Line 26"/>
            <p:cNvSpPr>
              <a:spLocks noChangeShapeType="1"/>
            </p:cNvSpPr>
            <p:nvPr/>
          </p:nvSpPr>
          <p:spPr bwMode="auto">
            <a:xfrm flipH="1" flipV="1">
              <a:off x="2971"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7" name="Line 27"/>
            <p:cNvSpPr>
              <a:spLocks noChangeShapeType="1"/>
            </p:cNvSpPr>
            <p:nvPr/>
          </p:nvSpPr>
          <p:spPr bwMode="auto">
            <a:xfrm flipH="1" flipV="1">
              <a:off x="274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8" name="Line 28"/>
            <p:cNvSpPr>
              <a:spLocks noChangeShapeType="1"/>
            </p:cNvSpPr>
            <p:nvPr/>
          </p:nvSpPr>
          <p:spPr bwMode="auto">
            <a:xfrm flipH="1" flipV="1">
              <a:off x="2517"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09" name="Line 29"/>
            <p:cNvSpPr>
              <a:spLocks noChangeShapeType="1"/>
            </p:cNvSpPr>
            <p:nvPr/>
          </p:nvSpPr>
          <p:spPr bwMode="auto">
            <a:xfrm flipH="1" flipV="1">
              <a:off x="2290"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10" name="Line 30"/>
            <p:cNvSpPr>
              <a:spLocks noChangeShapeType="1"/>
            </p:cNvSpPr>
            <p:nvPr/>
          </p:nvSpPr>
          <p:spPr bwMode="auto">
            <a:xfrm flipH="1" flipV="1">
              <a:off x="2064" y="1933"/>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11" name="Line 31"/>
            <p:cNvSpPr>
              <a:spLocks noChangeShapeType="1"/>
            </p:cNvSpPr>
            <p:nvPr/>
          </p:nvSpPr>
          <p:spPr bwMode="auto">
            <a:xfrm>
              <a:off x="4740" y="1979"/>
              <a:ext cx="0" cy="136"/>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12" name="Line 32"/>
            <p:cNvSpPr>
              <a:spLocks noChangeShapeType="1"/>
            </p:cNvSpPr>
            <p:nvPr/>
          </p:nvSpPr>
          <p:spPr bwMode="auto">
            <a:xfrm>
              <a:off x="2472" y="2568"/>
              <a:ext cx="0" cy="1134"/>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13" name="Line 33"/>
            <p:cNvSpPr>
              <a:spLocks noChangeShapeType="1"/>
            </p:cNvSpPr>
            <p:nvPr/>
          </p:nvSpPr>
          <p:spPr bwMode="auto">
            <a:xfrm>
              <a:off x="2472" y="2795"/>
              <a:ext cx="0" cy="318"/>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46114" name="Line 34"/>
          <p:cNvSpPr>
            <a:spLocks noChangeShapeType="1"/>
          </p:cNvSpPr>
          <p:nvPr/>
        </p:nvSpPr>
        <p:spPr bwMode="auto">
          <a:xfrm rot="10800000">
            <a:off x="2971800" y="3886200"/>
            <a:ext cx="2328863" cy="46038"/>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15" name="Line 35"/>
          <p:cNvSpPr>
            <a:spLocks noChangeShapeType="1"/>
          </p:cNvSpPr>
          <p:nvPr/>
        </p:nvSpPr>
        <p:spPr bwMode="auto">
          <a:xfrm rot="10800000" flipV="1">
            <a:off x="2819400" y="4075113"/>
            <a:ext cx="2597150" cy="39687"/>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16" name="Line 36"/>
          <p:cNvSpPr>
            <a:spLocks noChangeShapeType="1"/>
          </p:cNvSpPr>
          <p:nvPr/>
        </p:nvSpPr>
        <p:spPr bwMode="auto">
          <a:xfrm rot="-10800000">
            <a:off x="2743200" y="3733800"/>
            <a:ext cx="2389188" cy="9525"/>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17" name="Line 37"/>
          <p:cNvSpPr>
            <a:spLocks noChangeShapeType="1"/>
          </p:cNvSpPr>
          <p:nvPr/>
        </p:nvSpPr>
        <p:spPr bwMode="auto">
          <a:xfrm rot="10800000">
            <a:off x="3276600" y="2514600"/>
            <a:ext cx="37465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18" name="Text Box 38"/>
          <p:cNvSpPr txBox="1">
            <a:spLocks noChangeArrowheads="1"/>
          </p:cNvSpPr>
          <p:nvPr/>
        </p:nvSpPr>
        <p:spPr bwMode="auto">
          <a:xfrm rot="10800000">
            <a:off x="4265613" y="2668588"/>
            <a:ext cx="4841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3600" b="1" i="1">
                <a:solidFill>
                  <a:srgbClr val="FF0000"/>
                </a:solidFill>
                <a:latin typeface="VNI-Times" pitchFamily="2" charset="0"/>
              </a:rPr>
              <a:t>I</a:t>
            </a:r>
          </a:p>
        </p:txBody>
      </p:sp>
      <p:sp>
        <p:nvSpPr>
          <p:cNvPr id="46119" name="Line 39"/>
          <p:cNvSpPr>
            <a:spLocks noChangeShapeType="1"/>
          </p:cNvSpPr>
          <p:nvPr/>
        </p:nvSpPr>
        <p:spPr bwMode="auto">
          <a:xfrm rot="10800000" flipH="1">
            <a:off x="3733800" y="4114800"/>
            <a:ext cx="1217613" cy="0"/>
          </a:xfrm>
          <a:prstGeom prst="line">
            <a:avLst/>
          </a:prstGeom>
          <a:noFill/>
          <a:ln w="111125">
            <a:solidFill>
              <a:srgbClr val="FF0066"/>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24" name="Text Box 44"/>
          <p:cNvSpPr txBox="1">
            <a:spLocks noChangeArrowheads="1"/>
          </p:cNvSpPr>
          <p:nvPr/>
        </p:nvSpPr>
        <p:spPr bwMode="auto">
          <a:xfrm rot="10800000">
            <a:off x="2532063" y="2030413"/>
            <a:ext cx="3254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FF0000"/>
                </a:solidFill>
                <a:latin typeface=".VnTimeH" panose="020B7200000000000000" pitchFamily="34" charset="0"/>
              </a:rPr>
              <a:t>I</a:t>
            </a:r>
          </a:p>
        </p:txBody>
      </p:sp>
      <p:sp>
        <p:nvSpPr>
          <p:cNvPr id="46125" name="Arc 45"/>
          <p:cNvSpPr>
            <a:spLocks/>
          </p:cNvSpPr>
          <p:nvPr/>
        </p:nvSpPr>
        <p:spPr bwMode="auto">
          <a:xfrm rot="10800000" flipV="1">
            <a:off x="874713" y="4119563"/>
            <a:ext cx="793750" cy="236537"/>
          </a:xfrm>
          <a:custGeom>
            <a:avLst/>
            <a:gdLst>
              <a:gd name="G0" fmla="+- 0 0 0"/>
              <a:gd name="G1" fmla="+- 21600 0 0"/>
              <a:gd name="G2" fmla="+- 21600 0 0"/>
              <a:gd name="T0" fmla="*/ 0 w 21589"/>
              <a:gd name="T1" fmla="*/ 0 h 21600"/>
              <a:gd name="T2" fmla="*/ 21589 w 21589"/>
              <a:gd name="T3" fmla="*/ 20909 h 21600"/>
              <a:gd name="T4" fmla="*/ 0 w 21589"/>
              <a:gd name="T5" fmla="*/ 21600 h 21600"/>
            </a:gdLst>
            <a:ahLst/>
            <a:cxnLst>
              <a:cxn ang="0">
                <a:pos x="T0" y="T1"/>
              </a:cxn>
              <a:cxn ang="0">
                <a:pos x="T2" y="T3"/>
              </a:cxn>
              <a:cxn ang="0">
                <a:pos x="T4" y="T5"/>
              </a:cxn>
            </a:cxnLst>
            <a:rect l="0" t="0" r="r" b="b"/>
            <a:pathLst>
              <a:path w="21589" h="21600" fill="none" extrusionOk="0">
                <a:moveTo>
                  <a:pt x="-1" y="0"/>
                </a:moveTo>
                <a:cubicBezTo>
                  <a:pt x="11660" y="0"/>
                  <a:pt x="21215" y="9254"/>
                  <a:pt x="21588" y="20909"/>
                </a:cubicBezTo>
              </a:path>
              <a:path w="21589" h="21600" stroke="0" extrusionOk="0">
                <a:moveTo>
                  <a:pt x="-1" y="0"/>
                </a:moveTo>
                <a:cubicBezTo>
                  <a:pt x="11660" y="0"/>
                  <a:pt x="21215" y="9254"/>
                  <a:pt x="21588" y="20909"/>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126" name="Arc 46"/>
          <p:cNvSpPr>
            <a:spLocks/>
          </p:cNvSpPr>
          <p:nvPr/>
        </p:nvSpPr>
        <p:spPr bwMode="auto">
          <a:xfrm rot="10800000">
            <a:off x="760413" y="3413125"/>
            <a:ext cx="1079500" cy="3302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127" name="Arc 47"/>
          <p:cNvSpPr>
            <a:spLocks/>
          </p:cNvSpPr>
          <p:nvPr/>
        </p:nvSpPr>
        <p:spPr bwMode="auto">
          <a:xfrm rot="10800000" flipH="1" flipV="1">
            <a:off x="5756275" y="4075113"/>
            <a:ext cx="795338" cy="3302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128" name="Arc 48"/>
          <p:cNvSpPr>
            <a:spLocks/>
          </p:cNvSpPr>
          <p:nvPr/>
        </p:nvSpPr>
        <p:spPr bwMode="auto">
          <a:xfrm rot="10800000" flipH="1">
            <a:off x="5868988" y="3648075"/>
            <a:ext cx="566737" cy="936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129" name="Line 49"/>
          <p:cNvSpPr>
            <a:spLocks noChangeShapeType="1"/>
          </p:cNvSpPr>
          <p:nvPr/>
        </p:nvSpPr>
        <p:spPr bwMode="auto">
          <a:xfrm rot="10800000">
            <a:off x="5359400" y="4075113"/>
            <a:ext cx="454025"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30" name="Line 50"/>
          <p:cNvSpPr>
            <a:spLocks noChangeShapeType="1"/>
          </p:cNvSpPr>
          <p:nvPr/>
        </p:nvSpPr>
        <p:spPr bwMode="auto">
          <a:xfrm rot="10800000">
            <a:off x="5302250" y="3743325"/>
            <a:ext cx="568325"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31" name="Line 51"/>
          <p:cNvSpPr>
            <a:spLocks noChangeShapeType="1"/>
          </p:cNvSpPr>
          <p:nvPr/>
        </p:nvSpPr>
        <p:spPr bwMode="auto">
          <a:xfrm rot="10800000" flipH="1">
            <a:off x="1611313" y="4114800"/>
            <a:ext cx="1131887" cy="635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32" name="Line 52"/>
          <p:cNvSpPr>
            <a:spLocks noChangeShapeType="1"/>
          </p:cNvSpPr>
          <p:nvPr/>
        </p:nvSpPr>
        <p:spPr bwMode="auto">
          <a:xfrm rot="10800000" flipH="1">
            <a:off x="1781175" y="3733800"/>
            <a:ext cx="962025" cy="9525"/>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33" name="Line 53"/>
          <p:cNvSpPr>
            <a:spLocks noChangeShapeType="1"/>
          </p:cNvSpPr>
          <p:nvPr/>
        </p:nvSpPr>
        <p:spPr bwMode="auto">
          <a:xfrm rot="10800000">
            <a:off x="2819400" y="4191000"/>
            <a:ext cx="2200275" cy="25400"/>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34" name="Arc 54"/>
          <p:cNvSpPr>
            <a:spLocks/>
          </p:cNvSpPr>
          <p:nvPr/>
        </p:nvSpPr>
        <p:spPr bwMode="auto">
          <a:xfrm rot="10800000" flipH="1" flipV="1">
            <a:off x="1103313" y="4216400"/>
            <a:ext cx="5165725" cy="803275"/>
          </a:xfrm>
          <a:custGeom>
            <a:avLst/>
            <a:gdLst>
              <a:gd name="G0" fmla="+- 21600 0 0"/>
              <a:gd name="G1" fmla="+- 19171 0 0"/>
              <a:gd name="G2" fmla="+- 21600 0 0"/>
              <a:gd name="T0" fmla="*/ 34253 w 43200"/>
              <a:gd name="T1" fmla="*/ 1665 h 40771"/>
              <a:gd name="T2" fmla="*/ 11648 w 43200"/>
              <a:gd name="T3" fmla="*/ 0 h 40771"/>
              <a:gd name="T4" fmla="*/ 21600 w 43200"/>
              <a:gd name="T5" fmla="*/ 19171 h 40771"/>
            </a:gdLst>
            <a:ahLst/>
            <a:cxnLst>
              <a:cxn ang="0">
                <a:pos x="T0" y="T1"/>
              </a:cxn>
              <a:cxn ang="0">
                <a:pos x="T2" y="T3"/>
              </a:cxn>
              <a:cxn ang="0">
                <a:pos x="T4" y="T5"/>
              </a:cxn>
            </a:cxnLst>
            <a:rect l="0" t="0" r="r" b="b"/>
            <a:pathLst>
              <a:path w="43200" h="40771" fill="none" extrusionOk="0">
                <a:moveTo>
                  <a:pt x="34253" y="1664"/>
                </a:moveTo>
                <a:cubicBezTo>
                  <a:pt x="39872" y="5726"/>
                  <a:pt x="43200" y="12237"/>
                  <a:pt x="43200" y="19171"/>
                </a:cubicBezTo>
                <a:cubicBezTo>
                  <a:pt x="43200" y="31100"/>
                  <a:pt x="33529" y="40771"/>
                  <a:pt x="21600" y="40771"/>
                </a:cubicBezTo>
                <a:cubicBezTo>
                  <a:pt x="9670" y="40771"/>
                  <a:pt x="0" y="31100"/>
                  <a:pt x="0" y="19171"/>
                </a:cubicBezTo>
                <a:cubicBezTo>
                  <a:pt x="0" y="11107"/>
                  <a:pt x="4491" y="3715"/>
                  <a:pt x="11648" y="0"/>
                </a:cubicBezTo>
              </a:path>
              <a:path w="43200" h="40771" stroke="0" extrusionOk="0">
                <a:moveTo>
                  <a:pt x="34253" y="1664"/>
                </a:moveTo>
                <a:cubicBezTo>
                  <a:pt x="39872" y="5726"/>
                  <a:pt x="43200" y="12237"/>
                  <a:pt x="43200" y="19171"/>
                </a:cubicBezTo>
                <a:cubicBezTo>
                  <a:pt x="43200" y="31100"/>
                  <a:pt x="33529" y="40771"/>
                  <a:pt x="21600" y="40771"/>
                </a:cubicBezTo>
                <a:cubicBezTo>
                  <a:pt x="9670" y="40771"/>
                  <a:pt x="0" y="31100"/>
                  <a:pt x="0" y="19171"/>
                </a:cubicBezTo>
                <a:cubicBezTo>
                  <a:pt x="0" y="11107"/>
                  <a:pt x="4491" y="3715"/>
                  <a:pt x="11648" y="0"/>
                </a:cubicBezTo>
                <a:lnTo>
                  <a:pt x="21600" y="19171"/>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135" name="Line 55"/>
          <p:cNvSpPr>
            <a:spLocks noChangeShapeType="1"/>
          </p:cNvSpPr>
          <p:nvPr/>
        </p:nvSpPr>
        <p:spPr bwMode="auto">
          <a:xfrm rot="10800000">
            <a:off x="2743200" y="3505200"/>
            <a:ext cx="2330450" cy="49213"/>
          </a:xfrm>
          <a:prstGeom prst="line">
            <a:avLst/>
          </a:prstGeom>
          <a:noFill/>
          <a:ln w="57150">
            <a:solidFill>
              <a:srgbClr val="FF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36" name="Arc 56"/>
          <p:cNvSpPr>
            <a:spLocks/>
          </p:cNvSpPr>
          <p:nvPr/>
        </p:nvSpPr>
        <p:spPr bwMode="auto">
          <a:xfrm rot="10800000" flipH="1">
            <a:off x="1155700" y="2514600"/>
            <a:ext cx="5224463" cy="1031875"/>
          </a:xfrm>
          <a:custGeom>
            <a:avLst/>
            <a:gdLst>
              <a:gd name="G0" fmla="+- 21600 0 0"/>
              <a:gd name="G1" fmla="+- 19633 0 0"/>
              <a:gd name="G2" fmla="+- 21600 0 0"/>
              <a:gd name="T0" fmla="*/ 34213 w 43200"/>
              <a:gd name="T1" fmla="*/ 2098 h 41233"/>
              <a:gd name="T2" fmla="*/ 12595 w 43200"/>
              <a:gd name="T3" fmla="*/ 0 h 41233"/>
              <a:gd name="T4" fmla="*/ 21600 w 43200"/>
              <a:gd name="T5" fmla="*/ 19633 h 41233"/>
            </a:gdLst>
            <a:ahLst/>
            <a:cxnLst>
              <a:cxn ang="0">
                <a:pos x="T0" y="T1"/>
              </a:cxn>
              <a:cxn ang="0">
                <a:pos x="T2" y="T3"/>
              </a:cxn>
              <a:cxn ang="0">
                <a:pos x="T4" y="T5"/>
              </a:cxn>
            </a:cxnLst>
            <a:rect l="0" t="0" r="r" b="b"/>
            <a:pathLst>
              <a:path w="43200" h="41233" fill="none" extrusionOk="0">
                <a:moveTo>
                  <a:pt x="34212" y="2098"/>
                </a:moveTo>
                <a:cubicBezTo>
                  <a:pt x="39855" y="6156"/>
                  <a:pt x="43200" y="12682"/>
                  <a:pt x="43200" y="19633"/>
                </a:cubicBezTo>
                <a:cubicBezTo>
                  <a:pt x="43200" y="31562"/>
                  <a:pt x="33529" y="41233"/>
                  <a:pt x="21600" y="41233"/>
                </a:cubicBezTo>
                <a:cubicBezTo>
                  <a:pt x="9670" y="41233"/>
                  <a:pt x="0" y="31562"/>
                  <a:pt x="0" y="19633"/>
                </a:cubicBezTo>
                <a:cubicBezTo>
                  <a:pt x="0" y="11189"/>
                  <a:pt x="4920" y="3519"/>
                  <a:pt x="12594" y="-1"/>
                </a:cubicBezTo>
              </a:path>
              <a:path w="43200" h="41233" stroke="0" extrusionOk="0">
                <a:moveTo>
                  <a:pt x="34212" y="2098"/>
                </a:moveTo>
                <a:cubicBezTo>
                  <a:pt x="39855" y="6156"/>
                  <a:pt x="43200" y="12682"/>
                  <a:pt x="43200" y="19633"/>
                </a:cubicBezTo>
                <a:cubicBezTo>
                  <a:pt x="43200" y="31562"/>
                  <a:pt x="33529" y="41233"/>
                  <a:pt x="21600" y="41233"/>
                </a:cubicBezTo>
                <a:cubicBezTo>
                  <a:pt x="9670" y="41233"/>
                  <a:pt x="0" y="31562"/>
                  <a:pt x="0" y="19633"/>
                </a:cubicBezTo>
                <a:cubicBezTo>
                  <a:pt x="0" y="11189"/>
                  <a:pt x="4920" y="3519"/>
                  <a:pt x="12594" y="-1"/>
                </a:cubicBezTo>
                <a:lnTo>
                  <a:pt x="21600" y="19633"/>
                </a:lnTo>
                <a:close/>
              </a:path>
            </a:pathLst>
          </a:cu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46137" name="Line 57"/>
          <p:cNvSpPr>
            <a:spLocks noChangeShapeType="1"/>
          </p:cNvSpPr>
          <p:nvPr/>
        </p:nvSpPr>
        <p:spPr bwMode="auto">
          <a:xfrm rot="10800000" flipH="1">
            <a:off x="5357813" y="3932238"/>
            <a:ext cx="1077912"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38" name="Line 58"/>
          <p:cNvSpPr>
            <a:spLocks noChangeShapeType="1"/>
          </p:cNvSpPr>
          <p:nvPr/>
        </p:nvSpPr>
        <p:spPr bwMode="auto">
          <a:xfrm rot="10800000">
            <a:off x="1044575" y="3932238"/>
            <a:ext cx="1698625" cy="30162"/>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39" name="Line 59"/>
          <p:cNvSpPr>
            <a:spLocks noChangeShapeType="1"/>
          </p:cNvSpPr>
          <p:nvPr/>
        </p:nvSpPr>
        <p:spPr bwMode="auto">
          <a:xfrm rot="10800000">
            <a:off x="2743200" y="5029200"/>
            <a:ext cx="511175"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40" name="Line 60"/>
          <p:cNvSpPr>
            <a:spLocks noChangeShapeType="1"/>
          </p:cNvSpPr>
          <p:nvPr/>
        </p:nvSpPr>
        <p:spPr bwMode="auto">
          <a:xfrm rot="10800000" flipH="1">
            <a:off x="5643563" y="3932238"/>
            <a:ext cx="454025"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41" name="Line 61"/>
          <p:cNvSpPr>
            <a:spLocks noChangeShapeType="1"/>
          </p:cNvSpPr>
          <p:nvPr/>
        </p:nvSpPr>
        <p:spPr bwMode="auto">
          <a:xfrm rot="10800000" flipH="1">
            <a:off x="5756275" y="4075113"/>
            <a:ext cx="171450"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42" name="Line 62"/>
          <p:cNvSpPr>
            <a:spLocks noChangeShapeType="1"/>
          </p:cNvSpPr>
          <p:nvPr/>
        </p:nvSpPr>
        <p:spPr bwMode="auto">
          <a:xfrm rot="10800000" flipH="1">
            <a:off x="5641975" y="3743325"/>
            <a:ext cx="227013"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43" name="Line 63"/>
          <p:cNvSpPr>
            <a:spLocks noChangeShapeType="1"/>
          </p:cNvSpPr>
          <p:nvPr/>
        </p:nvSpPr>
        <p:spPr bwMode="auto">
          <a:xfrm rot="10800000" flipH="1">
            <a:off x="1382713" y="3932238"/>
            <a:ext cx="455612"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44" name="Line 64"/>
          <p:cNvSpPr>
            <a:spLocks noChangeShapeType="1"/>
          </p:cNvSpPr>
          <p:nvPr/>
        </p:nvSpPr>
        <p:spPr bwMode="auto">
          <a:xfrm rot="10800000" flipH="1">
            <a:off x="1554163" y="3743325"/>
            <a:ext cx="284162"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45" name="Line 65"/>
          <p:cNvSpPr>
            <a:spLocks noChangeShapeType="1"/>
          </p:cNvSpPr>
          <p:nvPr/>
        </p:nvSpPr>
        <p:spPr bwMode="auto">
          <a:xfrm rot="10800000" flipH="1">
            <a:off x="1439863" y="4121150"/>
            <a:ext cx="227012" cy="0"/>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pic>
        <p:nvPicPr>
          <p:cNvPr id="46146" name="Picture 66" descr="Hình ảnh00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0" y="3276600"/>
            <a:ext cx="1752600" cy="1371600"/>
          </a:xfrm>
          <a:prstGeom prst="rect">
            <a:avLst/>
          </a:prstGeom>
          <a:noFill/>
          <a:extLst>
            <a:ext uri="{909E8E84-426E-40DD-AFC4-6F175D3DCCD1}">
              <a14:hiddenFill xmlns:a14="http://schemas.microsoft.com/office/drawing/2010/main">
                <a:solidFill>
                  <a:srgbClr val="FFFFFF"/>
                </a:solidFill>
              </a14:hiddenFill>
            </a:ext>
          </a:extLst>
        </p:spPr>
      </p:pic>
      <p:sp>
        <p:nvSpPr>
          <p:cNvPr id="46147" name="Text Box 67"/>
          <p:cNvSpPr txBox="1">
            <a:spLocks noChangeArrowheads="1"/>
          </p:cNvSpPr>
          <p:nvPr/>
        </p:nvSpPr>
        <p:spPr bwMode="auto">
          <a:xfrm>
            <a:off x="1066800" y="457200"/>
            <a:ext cx="7010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400" b="1">
                <a:solidFill>
                  <a:srgbClr val="009900"/>
                </a:solidFill>
              </a:rPr>
              <a:t>Quy tắc nắm bàn tay phải áp dụng cho ống dây trụ tròn</a:t>
            </a:r>
          </a:p>
        </p:txBody>
      </p:sp>
      <p:sp>
        <p:nvSpPr>
          <p:cNvPr id="46149" name="Text Box 69"/>
          <p:cNvSpPr txBox="1">
            <a:spLocks noChangeArrowheads="1"/>
          </p:cNvSpPr>
          <p:nvPr/>
        </p:nvSpPr>
        <p:spPr bwMode="auto">
          <a:xfrm>
            <a:off x="4267200" y="4495800"/>
            <a:ext cx="53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800" b="1">
                <a:solidFill>
                  <a:srgbClr val="FF0000"/>
                </a:solidFill>
              </a:rPr>
              <a:t>B</a:t>
            </a:r>
          </a:p>
        </p:txBody>
      </p:sp>
      <p:sp>
        <p:nvSpPr>
          <p:cNvPr id="46150" name="Line 70"/>
          <p:cNvSpPr>
            <a:spLocks noChangeShapeType="1"/>
          </p:cNvSpPr>
          <p:nvPr/>
        </p:nvSpPr>
        <p:spPr bwMode="auto">
          <a:xfrm>
            <a:off x="4343400" y="4495800"/>
            <a:ext cx="381000" cy="0"/>
          </a:xfrm>
          <a:prstGeom prst="line">
            <a:avLst/>
          </a:prstGeom>
          <a:noFill/>
          <a:ln w="57150">
            <a:solidFill>
              <a:srgbClr val="9900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46151" name="Text Box 71"/>
          <p:cNvSpPr txBox="1">
            <a:spLocks noChangeArrowheads="1"/>
          </p:cNvSpPr>
          <p:nvPr/>
        </p:nvSpPr>
        <p:spPr bwMode="auto">
          <a:xfrm>
            <a:off x="7391400" y="57912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i="1">
                <a:solidFill>
                  <a:srgbClr val="FFFF00"/>
                </a:solidFill>
                <a:hlinkClick r:id="rId3" action="ppaction://hlinkpres?slideindex=19&amp;slidetitle=Slide 19"/>
              </a:rPr>
              <a:t>Ứn</a:t>
            </a:r>
            <a:r>
              <a:rPr lang="en-US">
                <a:solidFill>
                  <a:srgbClr val="FFFF00"/>
                </a:solidFill>
                <a:hlinkClick r:id="rId3" action="ppaction://hlinkpres?slideindex=19&amp;slidetitle=Slide 19"/>
              </a:rPr>
              <a:t>g dụng</a:t>
            </a:r>
            <a:endParaRPr lang="en-US">
              <a:solidFill>
                <a:srgbClr val="FFFF00"/>
              </a:solidFill>
            </a:endParaRPr>
          </a:p>
        </p:txBody>
      </p:sp>
    </p:spTree>
    <p:extLst>
      <p:ext uri="{BB962C8B-B14F-4D97-AF65-F5344CB8AC3E}">
        <p14:creationId xmlns:p14="http://schemas.microsoft.com/office/powerpoint/2010/main" val="39634850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123" y="194060"/>
            <a:ext cx="8811042" cy="6387044"/>
          </a:xfrm>
          <a:prstGeom prst="rect">
            <a:avLst/>
          </a:prstGeom>
        </p:spPr>
      </p:pic>
    </p:spTree>
    <p:extLst>
      <p:ext uri="{BB962C8B-B14F-4D97-AF65-F5344CB8AC3E}">
        <p14:creationId xmlns:p14="http://schemas.microsoft.com/office/powerpoint/2010/main" val="487776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94" y="557670"/>
            <a:ext cx="8353569" cy="523220"/>
          </a:xfrm>
          <a:prstGeom prst="rect">
            <a:avLst/>
          </a:prstGeom>
        </p:spPr>
        <p:txBody>
          <a:bodyPr wrap="none">
            <a:spAutoFit/>
          </a:bodyPr>
          <a:lstStyle/>
          <a:p>
            <a:r>
              <a:rPr lang="en-US" sz="2800" b="1" dirty="0" smtClean="0">
                <a:effectLst/>
                <a:latin typeface="Times New Roman" panose="02020603050405020304" pitchFamily="18" charset="0"/>
                <a:ea typeface="Calibri" panose="020F0502020204030204" pitchFamily="34" charset="0"/>
              </a:rPr>
              <a:t>1. Lực từ tác dụng lên đoạn dây dẫn</a:t>
            </a:r>
            <a:r>
              <a:rPr lang="en-US" sz="2800" b="1" i="1" dirty="0" smtClean="0">
                <a:effectLst/>
                <a:latin typeface="Times New Roman" panose="02020603050405020304" pitchFamily="18" charset="0"/>
                <a:ea typeface="Calibri" panose="020F0502020204030204" pitchFamily="34" charset="0"/>
              </a:rPr>
              <a:t> </a:t>
            </a:r>
            <a:r>
              <a:rPr lang="en-US" sz="2800" b="1" dirty="0" smtClean="0">
                <a:effectLst/>
                <a:latin typeface="Times New Roman" panose="02020603050405020304" pitchFamily="18" charset="0"/>
                <a:ea typeface="Calibri" panose="020F0502020204030204" pitchFamily="34" charset="0"/>
              </a:rPr>
              <a:t>mang dòng điện </a:t>
            </a:r>
            <a:endParaRPr lang="en-US" sz="2800"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782"/>
          <a:stretch/>
        </p:blipFill>
        <p:spPr>
          <a:xfrm>
            <a:off x="432388" y="1080890"/>
            <a:ext cx="8174780" cy="2743199"/>
          </a:xfrm>
          <a:prstGeom prst="rect">
            <a:avLst/>
          </a:prstGeom>
        </p:spPr>
      </p:pic>
      <p:sp>
        <p:nvSpPr>
          <p:cNvPr id="4" name="Rounded Rectangle 3">
            <a:hlinkClick r:id="rId3" action="ppaction://hlinkfile"/>
          </p:cNvPr>
          <p:cNvSpPr/>
          <p:nvPr/>
        </p:nvSpPr>
        <p:spPr>
          <a:xfrm>
            <a:off x="1378039" y="4597758"/>
            <a:ext cx="3412902" cy="17257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37334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886" y="353679"/>
            <a:ext cx="8539673" cy="4269836"/>
          </a:xfrm>
          <a:prstGeom prst="rect">
            <a:avLst/>
          </a:prstGeom>
        </p:spPr>
      </p:pic>
    </p:spTree>
    <p:extLst>
      <p:ext uri="{BB962C8B-B14F-4D97-AF65-F5344CB8AC3E}">
        <p14:creationId xmlns:p14="http://schemas.microsoft.com/office/powerpoint/2010/main" val="31059928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883" y="298648"/>
            <a:ext cx="8823317" cy="5342298"/>
          </a:xfrm>
          <a:prstGeom prst="rect">
            <a:avLst/>
          </a:prstGeom>
        </p:spPr>
      </p:pic>
    </p:spTree>
    <p:extLst>
      <p:ext uri="{BB962C8B-B14F-4D97-AF65-F5344CB8AC3E}">
        <p14:creationId xmlns:p14="http://schemas.microsoft.com/office/powerpoint/2010/main" val="4183560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04438"/>
            <a:ext cx="9113533" cy="6541061"/>
          </a:xfrm>
          <a:prstGeom prst="rect">
            <a:avLst/>
          </a:prstGeom>
        </p:spPr>
      </p:pic>
    </p:spTree>
    <p:extLst>
      <p:ext uri="{BB962C8B-B14F-4D97-AF65-F5344CB8AC3E}">
        <p14:creationId xmlns:p14="http://schemas.microsoft.com/office/powerpoint/2010/main" val="519077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0384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048" y="500084"/>
            <a:ext cx="8300434" cy="1578894"/>
          </a:xfrm>
          <a:prstGeom prst="rect">
            <a:avLst/>
          </a:prstGeom>
        </p:spPr>
        <p:txBody>
          <a:bodyPr wrap="square">
            <a:spAutoFit/>
          </a:bodyPr>
          <a:lstStyle/>
          <a:p>
            <a:pPr>
              <a:lnSpc>
                <a:spcPct val="115000"/>
              </a:lnSpc>
            </a:pPr>
            <a:r>
              <a:rPr lang="en-US" sz="2800" b="1" dirty="0" smtClean="0">
                <a:effectLst/>
                <a:latin typeface="Arial" panose="020B0604020202020204" pitchFamily="34" charset="0"/>
                <a:ea typeface="Calibri" panose="020F0502020204030204" pitchFamily="34" charset="0"/>
                <a:cs typeface="Arial" panose="020B0604020202020204" pitchFamily="34" charset="0"/>
              </a:rPr>
              <a:t>3. </a:t>
            </a:r>
            <a:r>
              <a:rPr lang="en-US" sz="2800" b="1" u="sng" dirty="0" smtClean="0">
                <a:effectLst/>
                <a:latin typeface="Arial" panose="020B0604020202020204" pitchFamily="34" charset="0"/>
                <a:ea typeface="Calibri" panose="020F0502020204030204" pitchFamily="34" charset="0"/>
                <a:cs typeface="Arial" panose="020B0604020202020204" pitchFamily="34" charset="0"/>
              </a:rPr>
              <a:t>Tính chất cơ bản của từ trường</a:t>
            </a:r>
            <a:r>
              <a:rPr lang="en-US" sz="2800" b="1" dirty="0" smtClean="0">
                <a:effectLst/>
                <a:latin typeface="Arial" panose="020B0604020202020204" pitchFamily="34" charset="0"/>
                <a:ea typeface="Calibri" panose="020F0502020204030204" pitchFamily="34" charset="0"/>
                <a:cs typeface="Arial" panose="020B0604020202020204" pitchFamily="34" charset="0"/>
              </a:rPr>
              <a:t>: </a:t>
            </a:r>
            <a:r>
              <a:rPr lang="en-US" sz="2800" i="1" dirty="0" smtClean="0">
                <a:effectLst/>
                <a:latin typeface="Arial" panose="020B0604020202020204" pitchFamily="34" charset="0"/>
                <a:ea typeface="Calibri" panose="020F0502020204030204" pitchFamily="34" charset="0"/>
                <a:cs typeface="Arial" panose="020B0604020202020204" pitchFamily="34" charset="0"/>
              </a:rPr>
              <a:t>Từ trường có tính chất cơ bản nào</a:t>
            </a:r>
            <a:r>
              <a:rPr lang="en-US" sz="2800" dirty="0" smtClean="0">
                <a:effectLst/>
                <a:latin typeface="Arial" panose="020B0604020202020204" pitchFamily="34" charset="0"/>
                <a:ea typeface="Calibri" panose="020F0502020204030204" pitchFamily="34" charset="0"/>
                <a:cs typeface="Arial" panose="020B0604020202020204" pitchFamily="34" charset="0"/>
              </a:rPr>
              <a:t>?</a:t>
            </a:r>
            <a:br>
              <a:rPr lang="en-US" sz="2800" dirty="0" smtClean="0">
                <a:effectLst/>
                <a:latin typeface="Arial" panose="020B0604020202020204" pitchFamily="34" charset="0"/>
                <a:ea typeface="Calibri" panose="020F0502020204030204" pitchFamily="34" charset="0"/>
                <a:cs typeface="Arial" panose="020B0604020202020204" pitchFamily="34" charset="0"/>
              </a:rPr>
            </a:br>
            <a:r>
              <a:rPr lang="en-US" sz="2800" dirty="0" smtClean="0">
                <a:effectLst/>
                <a:latin typeface="Arial" panose="020B0604020202020204" pitchFamily="34" charset="0"/>
                <a:ea typeface="Calibri" panose="020F0502020204030204" pitchFamily="34" charset="0"/>
                <a:cs typeface="Arial" panose="020B0604020202020204" pitchFamily="34" charset="0"/>
              </a:rPr>
              <a:t>   </a:t>
            </a:r>
            <a:endParaRPr lang="en-US" sz="28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Rectangle 2"/>
          <p:cNvSpPr/>
          <p:nvPr/>
        </p:nvSpPr>
        <p:spPr>
          <a:xfrm>
            <a:off x="367047" y="2078978"/>
            <a:ext cx="8300435" cy="2074414"/>
          </a:xfrm>
          <a:prstGeom prst="rect">
            <a:avLst/>
          </a:prstGeom>
        </p:spPr>
        <p:txBody>
          <a:bodyPr wrap="square">
            <a:spAutoFit/>
          </a:bodyPr>
          <a:lstStyle/>
          <a:p>
            <a:pPr>
              <a:lnSpc>
                <a:spcPct val="115000"/>
              </a:lnSpc>
            </a:pPr>
            <a:r>
              <a:rPr lang="en-US" sz="2800" dirty="0" smtClean="0">
                <a:effectLst/>
                <a:latin typeface="Arial" panose="020B0604020202020204" pitchFamily="34" charset="0"/>
                <a:ea typeface="Calibri" panose="020F0502020204030204" pitchFamily="34" charset="0"/>
                <a:cs typeface="Arial" panose="020B0604020202020204" pitchFamily="34" charset="0"/>
              </a:rPr>
              <a:t>  Từ trường tác dụng lực từ lên :</a:t>
            </a:r>
          </a:p>
          <a:p>
            <a:pPr>
              <a:lnSpc>
                <a:spcPct val="115000"/>
              </a:lnSpc>
            </a:pPr>
            <a:r>
              <a:rPr lang="en-US" sz="2800" dirty="0" smtClean="0">
                <a:solidFill>
                  <a:srgbClr val="FF0000"/>
                </a:solidFill>
                <a:latin typeface="Arial" panose="020B0604020202020204" pitchFamily="34" charset="0"/>
                <a:ea typeface="Calibri" panose="020F0502020204030204" pitchFamily="34" charset="0"/>
                <a:cs typeface="Arial" panose="020B0604020202020204" pitchFamily="34" charset="0"/>
              </a:rPr>
              <a:t>+ </a:t>
            </a:r>
            <a:r>
              <a:rPr lang="en-US" sz="2800" b="1" dirty="0">
                <a:solidFill>
                  <a:srgbClr val="FF0000"/>
                </a:solidFill>
                <a:latin typeface="Arial" panose="020B0604020202020204" pitchFamily="34" charset="0"/>
                <a:ea typeface="Calibri" panose="020F0502020204030204" pitchFamily="34" charset="0"/>
                <a:cs typeface="Arial" panose="020B0604020202020204" pitchFamily="34" charset="0"/>
              </a:rPr>
              <a:t>N</a:t>
            </a:r>
            <a:r>
              <a:rPr lang="en-US" sz="28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am châm</a:t>
            </a:r>
            <a:endParaRPr lang="en-US" sz="2800" b="1" dirty="0">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n-US" sz="2800"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8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Dòng điện đặt trong nó </a:t>
            </a:r>
          </a:p>
          <a:p>
            <a:pPr>
              <a:lnSpc>
                <a:spcPct val="115000"/>
              </a:lnSpc>
            </a:pPr>
            <a:r>
              <a:rPr lang="en-US" sz="2800" dirty="0" smtClean="0">
                <a:effectLst/>
                <a:latin typeface="Arial" panose="020B0604020202020204" pitchFamily="34" charset="0"/>
                <a:ea typeface="Calibri" panose="020F0502020204030204" pitchFamily="34" charset="0"/>
                <a:cs typeface="Arial" panose="020B0604020202020204" pitchFamily="34" charset="0"/>
              </a:rPr>
              <a:t>hay </a:t>
            </a:r>
            <a:r>
              <a:rPr lang="en-US" sz="28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hạt điện tích chuyển động trong nó</a:t>
            </a:r>
            <a:r>
              <a:rPr lang="en-US" sz="2800" b="1" dirty="0" smtClean="0">
                <a:effectLst/>
                <a:latin typeface="Arial" panose="020B0604020202020204" pitchFamily="34" charset="0"/>
                <a:ea typeface="Calibri" panose="020F0502020204030204" pitchFamily="34" charset="0"/>
                <a:cs typeface="Arial" panose="020B0604020202020204" pitchFamily="34" charset="0"/>
              </a:rPr>
              <a:t>. </a:t>
            </a:r>
            <a:endParaRPr lang="en-US" sz="2800" b="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6236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199" y="105296"/>
            <a:ext cx="8158767" cy="1083374"/>
          </a:xfrm>
          <a:prstGeom prst="rect">
            <a:avLst/>
          </a:prstGeom>
        </p:spPr>
        <p:txBody>
          <a:bodyPr wrap="square">
            <a:spAutoFit/>
          </a:bodyPr>
          <a:lstStyle/>
          <a:p>
            <a:pPr>
              <a:lnSpc>
                <a:spcPct val="115000"/>
              </a:lnSpc>
            </a:pPr>
            <a:r>
              <a:rPr lang="en-US" sz="2800" b="1" dirty="0" smtClean="0">
                <a:effectLst/>
                <a:latin typeface="Times New Roman" panose="02020603050405020304" pitchFamily="18" charset="0"/>
                <a:ea typeface="Calibri" panose="020F0502020204030204" pitchFamily="34" charset="0"/>
              </a:rPr>
              <a:t>4. </a:t>
            </a:r>
            <a:r>
              <a:rPr lang="en-US" sz="2800" b="1" u="sng" dirty="0" smtClean="0">
                <a:effectLst/>
                <a:latin typeface="Times New Roman" panose="02020603050405020304" pitchFamily="18" charset="0"/>
                <a:ea typeface="Calibri" panose="020F0502020204030204" pitchFamily="34" charset="0"/>
              </a:rPr>
              <a:t>Cảm ứng từ</a:t>
            </a:r>
            <a:r>
              <a:rPr lang="en-US" sz="2800" dirty="0" smtClean="0">
                <a:effectLst/>
                <a:latin typeface="Times New Roman" panose="02020603050405020304" pitchFamily="18" charset="0"/>
                <a:ea typeface="Calibri" panose="020F0502020204030204" pitchFamily="34" charset="0"/>
              </a:rPr>
              <a:t>: </a:t>
            </a:r>
            <a:r>
              <a:rPr lang="en-US" sz="2800" i="1" dirty="0" smtClean="0">
                <a:effectLst/>
                <a:latin typeface="Times New Roman" panose="02020603050405020304" pitchFamily="18" charset="0"/>
                <a:ea typeface="Calibri" panose="020F0502020204030204" pitchFamily="34" charset="0"/>
              </a:rPr>
              <a:t>- Cảm ứng từ đặc trưng cho từ trường về phương diện nào</a:t>
            </a:r>
            <a:r>
              <a:rPr lang="en-US" sz="2800" dirty="0" smtClean="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p:txBody>
      </p:sp>
      <p:pic>
        <p:nvPicPr>
          <p:cNvPr id="7" name="Picture 6"/>
          <p:cNvPicPr>
            <a:picLocks noChangeAspect="1"/>
          </p:cNvPicPr>
          <p:nvPr/>
        </p:nvPicPr>
        <p:blipFill>
          <a:blip r:embed="rId2"/>
          <a:stretch>
            <a:fillRect/>
          </a:stretch>
        </p:blipFill>
        <p:spPr>
          <a:xfrm>
            <a:off x="457199" y="1188670"/>
            <a:ext cx="8003048" cy="1532718"/>
          </a:xfrm>
          <a:prstGeom prst="rect">
            <a:avLst/>
          </a:prstGeom>
        </p:spPr>
      </p:pic>
      <p:sp>
        <p:nvSpPr>
          <p:cNvPr id="16" name="Rectangle 15"/>
          <p:cNvSpPr/>
          <p:nvPr/>
        </p:nvSpPr>
        <p:spPr>
          <a:xfrm>
            <a:off x="2228045" y="1751527"/>
            <a:ext cx="4572000" cy="437881"/>
          </a:xfrm>
          <a:prstGeom prst="rect">
            <a:avLst/>
          </a:prstGeom>
          <a:solidFill>
            <a:schemeClr val="accent1">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041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down)">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3369" y="190275"/>
            <a:ext cx="8158767" cy="1083374"/>
          </a:xfrm>
          <a:prstGeom prst="rect">
            <a:avLst/>
          </a:prstGeom>
        </p:spPr>
        <p:txBody>
          <a:bodyPr wrap="square">
            <a:spAutoFit/>
          </a:bodyPr>
          <a:lstStyle/>
          <a:p>
            <a:pPr marL="457200" marR="0" indent="457200">
              <a:lnSpc>
                <a:spcPct val="115000"/>
              </a:lnSpc>
              <a:spcBef>
                <a:spcPts val="0"/>
              </a:spcBef>
              <a:spcAft>
                <a:spcPts val="0"/>
              </a:spcAft>
            </a:pPr>
            <a:r>
              <a:rPr lang="en-US" sz="2800" i="1" dirty="0" smtClean="0">
                <a:effectLst/>
                <a:latin typeface="Times New Roman" panose="02020603050405020304" pitchFamily="18" charset="0"/>
                <a:ea typeface="Calibri" panose="020F0502020204030204" pitchFamily="34" charset="0"/>
              </a:rPr>
              <a:t>-  Để xác định phương, chiều của cảm ứng từ người ta sử dụng phương pháp nào</a:t>
            </a:r>
            <a:r>
              <a:rPr lang="en-US" sz="2800" dirty="0" smtClean="0">
                <a:effectLst/>
                <a:latin typeface="Times New Roman" panose="02020603050405020304" pitchFamily="18" charset="0"/>
                <a:ea typeface="Calibri" panose="020F0502020204030204" pitchFamily="34" charset="0"/>
              </a:rPr>
              <a:t>?        </a:t>
            </a:r>
            <a:endParaRPr lang="en-US" sz="2800" dirty="0">
              <a:effectLst/>
              <a:latin typeface="Times New Roman" panose="02020603050405020304" pitchFamily="18" charset="0"/>
              <a:ea typeface="Calibri" panose="020F0502020204030204" pitchFamily="34" charset="0"/>
            </a:endParaRPr>
          </a:p>
        </p:txBody>
      </p:sp>
      <p:pic>
        <p:nvPicPr>
          <p:cNvPr id="5" name="Picture 4"/>
          <p:cNvPicPr>
            <a:picLocks noChangeAspect="1"/>
          </p:cNvPicPr>
          <p:nvPr/>
        </p:nvPicPr>
        <p:blipFill>
          <a:blip r:embed="rId2"/>
          <a:stretch>
            <a:fillRect/>
          </a:stretch>
        </p:blipFill>
        <p:spPr>
          <a:xfrm>
            <a:off x="1626306" y="0"/>
            <a:ext cx="5778054" cy="1843871"/>
          </a:xfrm>
          <a:prstGeom prst="rect">
            <a:avLst/>
          </a:prstGeom>
        </p:spPr>
      </p:pic>
      <p:pic>
        <p:nvPicPr>
          <p:cNvPr id="6" name="Picture 5" descr="Hình ảnh0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4433" y="1938807"/>
            <a:ext cx="6781800" cy="474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09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par>
                                <p:cTn id="14" presetID="6" presetClass="exit" presetSubtype="32" fill="hold" grpId="1" nodeType="withEffect">
                                  <p:stCondLst>
                                    <p:cond delay="0"/>
                                  </p:stCondLst>
                                  <p:childTnLst>
                                    <p:animEffect transition="out" filter="circle(out)">
                                      <p:cBhvr>
                                        <p:cTn id="15" dur="2000"/>
                                        <p:tgtEl>
                                          <p:spTgt spid="4"/>
                                        </p:tgtEl>
                                      </p:cBhvr>
                                    </p:animEffect>
                                    <p:set>
                                      <p:cBhvr>
                                        <p:cTn id="16"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9118" y="507693"/>
            <a:ext cx="6082114" cy="905633"/>
          </a:xfrm>
          <a:prstGeom prst="rect">
            <a:avLst/>
          </a:prstGeom>
        </p:spPr>
        <p:txBody>
          <a:bodyPr wrap="none">
            <a:spAutoFit/>
          </a:bodyPr>
          <a:lstStyle/>
          <a:p>
            <a:pPr>
              <a:lnSpc>
                <a:spcPct val="115000"/>
              </a:lnSpc>
            </a:pPr>
            <a:r>
              <a:rPr lang="en-US" sz="2400" b="1" dirty="0" smtClean="0">
                <a:effectLst/>
                <a:latin typeface="Arial" panose="020B0604020202020204" pitchFamily="34" charset="0"/>
                <a:ea typeface="Calibri" panose="020F0502020204030204" pitchFamily="34" charset="0"/>
                <a:cs typeface="Arial" panose="020B0604020202020204" pitchFamily="34" charset="0"/>
              </a:rPr>
              <a:t>5. </a:t>
            </a:r>
            <a:r>
              <a:rPr lang="en-US" sz="2400" b="1" u="sng" dirty="0" smtClean="0">
                <a:effectLst/>
                <a:latin typeface="Arial" panose="020B0604020202020204" pitchFamily="34" charset="0"/>
                <a:ea typeface="Calibri" panose="020F0502020204030204" pitchFamily="34" charset="0"/>
                <a:cs typeface="Arial" panose="020B0604020202020204" pitchFamily="34" charset="0"/>
              </a:rPr>
              <a:t>Đường sức từ</a:t>
            </a:r>
            <a:r>
              <a:rPr lang="en-US" sz="2400" b="1" dirty="0" smtClean="0">
                <a:effectLst/>
                <a:latin typeface="Arial" panose="020B0604020202020204" pitchFamily="34" charset="0"/>
                <a:ea typeface="Calibri" panose="020F0502020204030204" pitchFamily="34" charset="0"/>
                <a:cs typeface="Arial" panose="020B0604020202020204" pitchFamily="34" charset="0"/>
              </a:rPr>
              <a:t>:   </a:t>
            </a:r>
            <a:r>
              <a:rPr lang="en-US" sz="2400" i="1" dirty="0" smtClean="0">
                <a:effectLst/>
                <a:latin typeface="Arial" panose="020B0604020202020204" pitchFamily="34" charset="0"/>
                <a:ea typeface="Calibri" panose="020F0502020204030204" pitchFamily="34" charset="0"/>
                <a:cs typeface="Arial" panose="020B0604020202020204" pitchFamily="34" charset="0"/>
              </a:rPr>
              <a:t>-</a:t>
            </a:r>
            <a:r>
              <a:rPr lang="en-US" sz="2400" b="1" i="1" dirty="0" smtClean="0">
                <a:effectLst/>
                <a:latin typeface="Arial" panose="020B0604020202020204" pitchFamily="34" charset="0"/>
                <a:ea typeface="Calibri" panose="020F0502020204030204" pitchFamily="34" charset="0"/>
                <a:cs typeface="Arial" panose="020B0604020202020204" pitchFamily="34" charset="0"/>
              </a:rPr>
              <a:t>  </a:t>
            </a:r>
            <a:r>
              <a:rPr lang="en-US" sz="2400" i="1" dirty="0" smtClean="0">
                <a:effectLst/>
                <a:latin typeface="Arial" panose="020B0604020202020204" pitchFamily="34" charset="0"/>
                <a:ea typeface="Calibri" panose="020F0502020204030204" pitchFamily="34" charset="0"/>
                <a:cs typeface="Arial" panose="020B0604020202020204" pitchFamily="34" charset="0"/>
              </a:rPr>
              <a:t>Đường sức từ là gì? </a:t>
            </a:r>
          </a:p>
          <a:p>
            <a:pPr>
              <a:lnSpc>
                <a:spcPct val="115000"/>
              </a:lnSpc>
            </a:pPr>
            <a:r>
              <a:rPr lang="en-US" sz="2400" i="1" dirty="0" smtClean="0">
                <a:effectLst/>
                <a:latin typeface="Arial" panose="020B0604020202020204" pitchFamily="34" charset="0"/>
                <a:ea typeface="Calibri" panose="020F0502020204030204" pitchFamily="34" charset="0"/>
                <a:cs typeface="Arial" panose="020B0604020202020204" pitchFamily="34" charset="0"/>
              </a:rPr>
              <a:t>Có những tính chất nào</a:t>
            </a:r>
            <a:r>
              <a:rPr lang="en-US" sz="2400" dirty="0" smtClean="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17" name="Rectangle 16"/>
          <p:cNvSpPr/>
          <p:nvPr/>
        </p:nvSpPr>
        <p:spPr>
          <a:xfrm>
            <a:off x="389118" y="1548940"/>
            <a:ext cx="8381999" cy="1200329"/>
          </a:xfrm>
          <a:prstGeom prst="rect">
            <a:avLst/>
          </a:prstGeom>
        </p:spPr>
        <p:txBody>
          <a:bodyPr wrap="square">
            <a:spAutoFit/>
          </a:bodyPr>
          <a:lstStyle/>
          <a:p>
            <a:r>
              <a:rPr lang="vi-VN" sz="2400" dirty="0" smtClean="0">
                <a:latin typeface="Arial" panose="020B0604020202020204" pitchFamily="34" charset="0"/>
                <a:cs typeface="Arial" panose="020B0604020202020204" pitchFamily="34" charset="0"/>
              </a:rPr>
              <a:t>* Đường sức từ là đường được vẽ trong từ trường sao cho hướng của tiếp tuyến tại bất kỳ điểm nào trên đường đó cũng trùng với hướng của véc tơ cảm ứng từ tại điểm đó.                           </a:t>
            </a:r>
            <a:endParaRPr lang="vi-VN" sz="2400" dirty="0">
              <a:latin typeface="Arial" panose="020B0604020202020204" pitchFamily="34" charset="0"/>
              <a:cs typeface="Arial" panose="020B0604020202020204" pitchFamily="34" charset="0"/>
            </a:endParaRPr>
          </a:p>
        </p:txBody>
      </p:sp>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987" y="2749269"/>
            <a:ext cx="5552026" cy="3745717"/>
          </a:xfrm>
          <a:prstGeom prst="rect">
            <a:avLst/>
          </a:prstGeom>
        </p:spPr>
      </p:pic>
    </p:spTree>
    <p:extLst>
      <p:ext uri="{BB962C8B-B14F-4D97-AF65-F5344CB8AC3E}">
        <p14:creationId xmlns:p14="http://schemas.microsoft.com/office/powerpoint/2010/main" val="383925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7754" y="315162"/>
            <a:ext cx="8852452" cy="2640723"/>
          </a:xfrm>
          <a:prstGeom prst="rect">
            <a:avLst/>
          </a:prstGeom>
        </p:spPr>
        <p:txBody>
          <a:bodyPr wrap="square">
            <a:spAutoFit/>
          </a:bodyPr>
          <a:lstStyle/>
          <a:p>
            <a:pPr>
              <a:lnSpc>
                <a:spcPct val="115000"/>
              </a:lnSpc>
            </a:pPr>
            <a:r>
              <a:rPr lang="en-US" sz="2400" dirty="0" smtClean="0">
                <a:effectLst/>
                <a:latin typeface="Arial" panose="020B0604020202020204" pitchFamily="34" charset="0"/>
                <a:ea typeface="Calibri" panose="020F0502020204030204" pitchFamily="34" charset="0"/>
                <a:cs typeface="Arial" panose="020B0604020202020204" pitchFamily="34" charset="0"/>
              </a:rPr>
              <a:t>* </a:t>
            </a:r>
            <a:r>
              <a:rPr lang="en-US" sz="2400" u="sng" dirty="0" smtClean="0">
                <a:effectLst/>
                <a:latin typeface="Arial" panose="020B0604020202020204" pitchFamily="34" charset="0"/>
                <a:ea typeface="Calibri" panose="020F0502020204030204" pitchFamily="34" charset="0"/>
                <a:cs typeface="Arial" panose="020B0604020202020204" pitchFamily="34" charset="0"/>
              </a:rPr>
              <a:t>Tính chất của đường sức từ </a:t>
            </a:r>
            <a:r>
              <a:rPr lang="en-US" sz="2400" dirty="0" smtClean="0">
                <a:effectLst/>
                <a:latin typeface="Arial" panose="020B0604020202020204" pitchFamily="34" charset="0"/>
                <a:ea typeface="Calibri" panose="020F0502020204030204" pitchFamily="34" charset="0"/>
                <a:cs typeface="Arial" panose="020B0604020202020204" pitchFamily="34" charset="0"/>
              </a:rPr>
              <a:t>: 						 </a:t>
            </a:r>
            <a:r>
              <a:rPr lang="en-US" sz="2400" b="1" dirty="0" smtClean="0">
                <a:effectLst/>
                <a:latin typeface="Arial" panose="020B0604020202020204" pitchFamily="34" charset="0"/>
                <a:ea typeface="Calibri" panose="020F0502020204030204" pitchFamily="34" charset="0"/>
                <a:cs typeface="Arial" panose="020B0604020202020204" pitchFamily="34" charset="0"/>
              </a:rPr>
              <a:t>              </a:t>
            </a:r>
            <a:endParaRPr lang="en-US" sz="2400" dirty="0" smtClean="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tabLst>
                <a:tab pos="266700" algn="l"/>
              </a:tabLst>
            </a:pPr>
            <a:r>
              <a:rPr lang="en-US" sz="2400" dirty="0" smtClean="0">
                <a:effectLst/>
                <a:latin typeface="Arial" panose="020B0604020202020204" pitchFamily="34" charset="0"/>
                <a:ea typeface="Calibri" panose="020F0502020204030204" pitchFamily="34" charset="0"/>
                <a:cs typeface="Arial" panose="020B0604020202020204" pitchFamily="34" charset="0"/>
              </a:rPr>
              <a:t>Các đường sức từ của một từ trường không cắt nhau.</a:t>
            </a:r>
            <a:r>
              <a:rPr lang="en-US" sz="2400" b="1" dirty="0" smtClean="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15000"/>
              </a:lnSpc>
              <a:spcBef>
                <a:spcPts val="0"/>
              </a:spcBef>
              <a:spcAft>
                <a:spcPts val="0"/>
              </a:spcAft>
              <a:buFont typeface="Symbol" panose="05050102010706020507" pitchFamily="18" charset="2"/>
              <a:buChar char=""/>
              <a:tabLst>
                <a:tab pos="266700" algn="l"/>
              </a:tabLst>
            </a:pPr>
            <a:r>
              <a:rPr lang="en-US" sz="2400" dirty="0" smtClean="0">
                <a:effectLst/>
                <a:latin typeface="Arial" panose="020B0604020202020204" pitchFamily="34" charset="0"/>
                <a:ea typeface="Calibri" panose="020F0502020204030204" pitchFamily="34" charset="0"/>
                <a:cs typeface="Arial" panose="020B0604020202020204" pitchFamily="34" charset="0"/>
              </a:rPr>
              <a:t>Các đường sức từ là những đường cong kín. </a:t>
            </a:r>
          </a:p>
          <a:p>
            <a:pPr marL="342900" marR="0" lvl="0" indent="-342900">
              <a:lnSpc>
                <a:spcPct val="115000"/>
              </a:lnSpc>
              <a:spcBef>
                <a:spcPts val="0"/>
              </a:spcBef>
              <a:spcAft>
                <a:spcPts val="0"/>
              </a:spcAft>
              <a:buFont typeface="Symbol" panose="05050102010706020507" pitchFamily="18" charset="2"/>
              <a:buChar char=""/>
              <a:tabLst>
                <a:tab pos="266700" algn="l"/>
              </a:tabLst>
            </a:pPr>
            <a:r>
              <a:rPr lang="en-US" sz="2400" dirty="0" smtClean="0">
                <a:effectLst/>
                <a:latin typeface="Arial" panose="020B0604020202020204" pitchFamily="34" charset="0"/>
                <a:ea typeface="Calibri" panose="020F0502020204030204" pitchFamily="34" charset="0"/>
                <a:cs typeface="Arial" panose="020B0604020202020204" pitchFamily="34" charset="0"/>
              </a:rPr>
              <a:t>Độ mau (dày), thưa của các đường sức phản ánh độ lớn, nhỏ của cảm ứng từ. </a:t>
            </a:r>
            <a:endParaRPr lang="en-US"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Rectangle 4"/>
          <p:cNvSpPr/>
          <p:nvPr/>
        </p:nvSpPr>
        <p:spPr>
          <a:xfrm>
            <a:off x="0" y="3122104"/>
            <a:ext cx="4160113" cy="483017"/>
          </a:xfrm>
          <a:prstGeom prst="rect">
            <a:avLst/>
          </a:prstGeom>
        </p:spPr>
        <p:txBody>
          <a:bodyPr wrap="none">
            <a:spAutoFit/>
          </a:bodyPr>
          <a:lstStyle/>
          <a:p>
            <a:pPr marL="742950" marR="0" lvl="1" indent="-285750">
              <a:lnSpc>
                <a:spcPct val="115000"/>
              </a:lnSpc>
              <a:spcBef>
                <a:spcPts val="0"/>
              </a:spcBef>
              <a:spcAft>
                <a:spcPts val="0"/>
              </a:spcAft>
              <a:buFont typeface="Times New Roman" panose="02020603050405020304" pitchFamily="18" charset="0"/>
              <a:buChar char="-"/>
              <a:tabLst>
                <a:tab pos="723900" algn="l"/>
              </a:tabLst>
            </a:pPr>
            <a:r>
              <a:rPr lang="en-US" sz="2400" i="1" dirty="0" smtClean="0">
                <a:effectLst/>
                <a:latin typeface="Times New Roman" panose="02020603050405020304" pitchFamily="18" charset="0"/>
                <a:ea typeface="Calibri" panose="020F0502020204030204" pitchFamily="34" charset="0"/>
              </a:rPr>
              <a:t>Thế nào là từ trường đều</a:t>
            </a:r>
            <a:r>
              <a:rPr lang="en-US" sz="2400" dirty="0" smtClean="0">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p:txBody>
      </p:sp>
      <p:pic>
        <p:nvPicPr>
          <p:cNvPr id="19" name="Picture 18"/>
          <p:cNvPicPr>
            <a:picLocks noChangeAspect="1"/>
          </p:cNvPicPr>
          <p:nvPr/>
        </p:nvPicPr>
        <p:blipFill>
          <a:blip r:embed="rId2"/>
          <a:stretch>
            <a:fillRect/>
          </a:stretch>
        </p:blipFill>
        <p:spPr>
          <a:xfrm>
            <a:off x="2388964" y="3771340"/>
            <a:ext cx="4179261" cy="2060473"/>
          </a:xfrm>
          <a:prstGeom prst="rect">
            <a:avLst/>
          </a:prstGeom>
        </p:spPr>
      </p:pic>
    </p:spTree>
    <p:extLst>
      <p:ext uri="{BB962C8B-B14F-4D97-AF65-F5344CB8AC3E}">
        <p14:creationId xmlns:p14="http://schemas.microsoft.com/office/powerpoint/2010/main" val="369665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1000"/>
                                        <p:tgtEl>
                                          <p:spTgt spid="4">
                                            <p:txEl>
                                              <p:pRg st="1" end="1"/>
                                            </p:txEl>
                                          </p:spTgt>
                                        </p:tgtEl>
                                      </p:cBhvr>
                                    </p:animEffect>
                                    <p:anim calcmode="lin" valueType="num">
                                      <p:cBhvr>
                                        <p:cTn id="2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1000"/>
                                        <p:tgtEl>
                                          <p:spTgt spid="4">
                                            <p:txEl>
                                              <p:pRg st="2" end="2"/>
                                            </p:txEl>
                                          </p:spTgt>
                                        </p:tgtEl>
                                      </p:cBhvr>
                                    </p:animEffect>
                                    <p:anim calcmode="lin" valueType="num">
                                      <p:cBhvr>
                                        <p:cTn id="3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Effect transition="in" filter="fade">
                                      <p:cBhvr>
                                        <p:cTn id="40" dur="1000"/>
                                        <p:tgtEl>
                                          <p:spTgt spid="4">
                                            <p:txEl>
                                              <p:pRg st="3" end="3"/>
                                            </p:txEl>
                                          </p:spTgt>
                                        </p:tgtEl>
                                      </p:cBhvr>
                                    </p:animEffect>
                                    <p:anim calcmode="lin" valueType="num">
                                      <p:cBhvr>
                                        <p:cTn id="4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457200" y="381000"/>
            <a:ext cx="815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400" b="1" u="sng">
                <a:solidFill>
                  <a:srgbClr val="FF0066"/>
                </a:solidFill>
                <a:latin typeface="VNI-Times" pitchFamily="2" charset="0"/>
              </a:rPr>
              <a:t> </a:t>
            </a:r>
            <a:r>
              <a:rPr lang="en-US" sz="2400" b="1">
                <a:solidFill>
                  <a:srgbClr val="3333FF"/>
                </a:solidFill>
                <a:latin typeface="VNI-Times" pitchFamily="2" charset="0"/>
              </a:rPr>
              <a:t>TÖØ TRÖÔØNG CUÛA DOØNG ÑIEÄN CHAÏY TRONG DAÂY</a:t>
            </a:r>
            <a:r>
              <a:rPr lang="en-US" sz="2400" b="1" u="sng">
                <a:solidFill>
                  <a:srgbClr val="3333FF"/>
                </a:solidFill>
                <a:latin typeface="VNI-Times" pitchFamily="2" charset="0"/>
              </a:rPr>
              <a:t> </a:t>
            </a:r>
            <a:r>
              <a:rPr lang="en-US" sz="2400" b="1">
                <a:solidFill>
                  <a:srgbClr val="3333FF"/>
                </a:solidFill>
                <a:latin typeface="VNI-Times" pitchFamily="2" charset="0"/>
              </a:rPr>
              <a:t>DAÃN THAÚNG DAØI</a:t>
            </a:r>
          </a:p>
        </p:txBody>
      </p:sp>
      <p:sp>
        <p:nvSpPr>
          <p:cNvPr id="29705" name="Text Box 9"/>
          <p:cNvSpPr txBox="1">
            <a:spLocks noChangeArrowheads="1"/>
          </p:cNvSpPr>
          <p:nvPr/>
        </p:nvSpPr>
        <p:spPr bwMode="auto">
          <a:xfrm>
            <a:off x="4648200" y="1295400"/>
            <a:ext cx="431800" cy="6508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600" b="1">
                <a:solidFill>
                  <a:srgbClr val="FF3300"/>
                </a:solidFill>
                <a:latin typeface="VNI-Times" pitchFamily="2" charset="0"/>
              </a:rPr>
              <a:t>I</a:t>
            </a:r>
          </a:p>
        </p:txBody>
      </p:sp>
      <p:sp>
        <p:nvSpPr>
          <p:cNvPr id="29703" name="AutoShape 7">
            <a:hlinkClick r:id="rId2" action="ppaction://hlinkfile"/>
          </p:cNvPr>
          <p:cNvSpPr>
            <a:spLocks noChangeArrowheads="1"/>
          </p:cNvSpPr>
          <p:nvPr/>
        </p:nvSpPr>
        <p:spPr bwMode="auto">
          <a:xfrm>
            <a:off x="1295400" y="1981200"/>
            <a:ext cx="6172200" cy="2362200"/>
          </a:xfrm>
          <a:prstGeom prst="parallelogram">
            <a:avLst>
              <a:gd name="adj" fmla="val 65323"/>
            </a:avLst>
          </a:prstGeom>
          <a:solidFill>
            <a:schemeClr val="accent1"/>
          </a:solidFill>
          <a:ln w="9525">
            <a:solidFill>
              <a:srgbClr val="3333FF"/>
            </a:solidFill>
            <a:miter lim="800000"/>
            <a:headEnd/>
            <a:tailEnd/>
          </a:ln>
          <a:effectLst/>
          <a:extLst>
            <a:ext uri="{AF507438-7753-43E0-B8FC-AC1667EBCBE1}">
              <a14:hiddenEffects xmlns:a14="http://schemas.microsoft.com/office/drawing/2010/main">
                <a:effectLst>
                  <a:outerShdw kx="-3284103" algn="br" rotWithShape="0">
                    <a:schemeClr val="bg2"/>
                  </a:outerShdw>
                </a:effectLst>
              </a14:hiddenEffects>
            </a:ext>
          </a:extLst>
        </p:spPr>
        <p:txBody>
          <a:bodyPr wrap="none" anchor="ctr"/>
          <a:lstStyle/>
          <a:p>
            <a:pPr algn="ctr" fontAlgn="base">
              <a:spcBef>
                <a:spcPct val="0"/>
              </a:spcBef>
              <a:spcAft>
                <a:spcPct val="0"/>
              </a:spcAft>
            </a:pPr>
            <a:endParaRPr lang="vi-VN" sz="2400">
              <a:solidFill>
                <a:srgbClr val="000000"/>
              </a:solidFill>
              <a:latin typeface="VNI-Times" pitchFamily="2" charset="0"/>
            </a:endParaRPr>
          </a:p>
        </p:txBody>
      </p:sp>
      <p:grpSp>
        <p:nvGrpSpPr>
          <p:cNvPr id="29706" name="Group 10"/>
          <p:cNvGrpSpPr>
            <a:grpSpLocks/>
          </p:cNvGrpSpPr>
          <p:nvPr/>
        </p:nvGrpSpPr>
        <p:grpSpPr bwMode="auto">
          <a:xfrm>
            <a:off x="3429000" y="2590800"/>
            <a:ext cx="2022475" cy="1036638"/>
            <a:chOff x="1902" y="1891"/>
            <a:chExt cx="1925" cy="1091"/>
          </a:xfrm>
        </p:grpSpPr>
        <p:sp>
          <p:nvSpPr>
            <p:cNvPr id="29707" name="Oval 11"/>
            <p:cNvSpPr>
              <a:spLocks noChangeArrowheads="1"/>
            </p:cNvSpPr>
            <p:nvPr/>
          </p:nvSpPr>
          <p:spPr bwMode="auto">
            <a:xfrm>
              <a:off x="2462" y="2208"/>
              <a:ext cx="804" cy="456"/>
            </a:xfrm>
            <a:prstGeom prst="ellipse">
              <a:avLst/>
            </a:prstGeom>
            <a:noFill/>
            <a:ln w="38100">
              <a:solidFill>
                <a:srgbClr val="6600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29708" name="Oval 12"/>
            <p:cNvSpPr>
              <a:spLocks noChangeArrowheads="1"/>
            </p:cNvSpPr>
            <p:nvPr/>
          </p:nvSpPr>
          <p:spPr bwMode="auto">
            <a:xfrm>
              <a:off x="2199" y="2059"/>
              <a:ext cx="1332" cy="755"/>
            </a:xfrm>
            <a:prstGeom prst="ellipse">
              <a:avLst/>
            </a:prstGeom>
            <a:noFill/>
            <a:ln w="38100">
              <a:solidFill>
                <a:srgbClr val="6600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29709" name="Oval 13"/>
            <p:cNvSpPr>
              <a:spLocks noChangeArrowheads="1"/>
            </p:cNvSpPr>
            <p:nvPr/>
          </p:nvSpPr>
          <p:spPr bwMode="auto">
            <a:xfrm>
              <a:off x="1902" y="1891"/>
              <a:ext cx="1925" cy="1091"/>
            </a:xfrm>
            <a:prstGeom prst="ellipse">
              <a:avLst/>
            </a:prstGeom>
            <a:noFill/>
            <a:ln w="38100">
              <a:solidFill>
                <a:srgbClr val="6600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grpSp>
      <p:sp>
        <p:nvSpPr>
          <p:cNvPr id="29713" name="Line 17"/>
          <p:cNvSpPr>
            <a:spLocks noChangeShapeType="1"/>
          </p:cNvSpPr>
          <p:nvPr/>
        </p:nvSpPr>
        <p:spPr bwMode="auto">
          <a:xfrm flipV="1">
            <a:off x="4495800" y="3276600"/>
            <a:ext cx="220663" cy="762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14" name="Line 18"/>
          <p:cNvSpPr>
            <a:spLocks noChangeShapeType="1"/>
          </p:cNvSpPr>
          <p:nvPr/>
        </p:nvSpPr>
        <p:spPr bwMode="auto">
          <a:xfrm flipV="1">
            <a:off x="4648200" y="3581400"/>
            <a:ext cx="220663"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15" name="Line 19"/>
          <p:cNvSpPr>
            <a:spLocks noChangeShapeType="1"/>
          </p:cNvSpPr>
          <p:nvPr/>
        </p:nvSpPr>
        <p:spPr bwMode="auto">
          <a:xfrm flipV="1">
            <a:off x="4572000" y="3429000"/>
            <a:ext cx="220663"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16" name="Text Box 20"/>
          <p:cNvSpPr txBox="1">
            <a:spLocks noChangeArrowheads="1"/>
          </p:cNvSpPr>
          <p:nvPr/>
        </p:nvSpPr>
        <p:spPr bwMode="auto">
          <a:xfrm>
            <a:off x="2911475" y="2743200"/>
            <a:ext cx="514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800">
                <a:solidFill>
                  <a:srgbClr val="000000"/>
                </a:solidFill>
                <a:latin typeface=".VnTime" panose="020B7200000000000000" pitchFamily="34" charset="0"/>
              </a:rPr>
              <a:t>M</a:t>
            </a:r>
          </a:p>
        </p:txBody>
      </p:sp>
      <p:sp>
        <p:nvSpPr>
          <p:cNvPr id="29722" name="Line 26"/>
          <p:cNvSpPr>
            <a:spLocks noChangeShapeType="1"/>
          </p:cNvSpPr>
          <p:nvPr/>
        </p:nvSpPr>
        <p:spPr bwMode="auto">
          <a:xfrm>
            <a:off x="3429000" y="3200400"/>
            <a:ext cx="381000" cy="60960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23" name="Oval 27"/>
          <p:cNvSpPr>
            <a:spLocks noChangeArrowheads="1"/>
          </p:cNvSpPr>
          <p:nvPr/>
        </p:nvSpPr>
        <p:spPr bwMode="auto">
          <a:xfrm>
            <a:off x="3352800" y="3124200"/>
            <a:ext cx="147638" cy="1524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29724" name="Line 28"/>
          <p:cNvSpPr>
            <a:spLocks noChangeShapeType="1"/>
          </p:cNvSpPr>
          <p:nvPr/>
        </p:nvSpPr>
        <p:spPr bwMode="auto">
          <a:xfrm flipV="1">
            <a:off x="3505200" y="3048000"/>
            <a:ext cx="1028700" cy="15240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25" name="Line 29"/>
          <p:cNvSpPr>
            <a:spLocks noChangeShapeType="1"/>
          </p:cNvSpPr>
          <p:nvPr/>
        </p:nvSpPr>
        <p:spPr bwMode="auto">
          <a:xfrm>
            <a:off x="4454525" y="1447800"/>
            <a:ext cx="0" cy="1600200"/>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26" name="Line 30"/>
          <p:cNvSpPr>
            <a:spLocks noChangeShapeType="1"/>
          </p:cNvSpPr>
          <p:nvPr/>
        </p:nvSpPr>
        <p:spPr bwMode="auto">
          <a:xfrm>
            <a:off x="4454525" y="4343400"/>
            <a:ext cx="0" cy="1143000"/>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27" name="Line 31"/>
          <p:cNvSpPr>
            <a:spLocks noChangeShapeType="1"/>
          </p:cNvSpPr>
          <p:nvPr/>
        </p:nvSpPr>
        <p:spPr bwMode="auto">
          <a:xfrm flipV="1">
            <a:off x="4454525" y="1981200"/>
            <a:ext cx="0" cy="304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28" name="Line 32"/>
          <p:cNvSpPr>
            <a:spLocks noChangeShapeType="1"/>
          </p:cNvSpPr>
          <p:nvPr/>
        </p:nvSpPr>
        <p:spPr bwMode="auto">
          <a:xfrm flipV="1">
            <a:off x="4454525" y="4724400"/>
            <a:ext cx="0" cy="411163"/>
          </a:xfrm>
          <a:prstGeom prst="line">
            <a:avLst/>
          </a:prstGeom>
          <a:noFill/>
          <a:ln w="5715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US">
              <a:solidFill>
                <a:srgbClr val="000000"/>
              </a:solidFill>
            </a:endParaRPr>
          </a:p>
        </p:txBody>
      </p:sp>
      <p:sp>
        <p:nvSpPr>
          <p:cNvPr id="29740" name="Text Box 44"/>
          <p:cNvSpPr txBox="1">
            <a:spLocks noChangeArrowheads="1"/>
          </p:cNvSpPr>
          <p:nvPr/>
        </p:nvSpPr>
        <p:spPr bwMode="auto">
          <a:xfrm>
            <a:off x="2911475" y="3657600"/>
            <a:ext cx="741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 B</a:t>
            </a:r>
            <a:r>
              <a:rPr lang="en-US" sz="2400" b="1" baseline="-25000">
                <a:solidFill>
                  <a:srgbClr val="000000"/>
                </a:solidFill>
              </a:rPr>
              <a:t>M</a:t>
            </a:r>
          </a:p>
        </p:txBody>
      </p:sp>
      <p:sp>
        <p:nvSpPr>
          <p:cNvPr id="29741" name="Line 45"/>
          <p:cNvSpPr>
            <a:spLocks noChangeShapeType="1"/>
          </p:cNvSpPr>
          <p:nvPr/>
        </p:nvSpPr>
        <p:spPr bwMode="auto">
          <a:xfrm>
            <a:off x="3059113" y="3657600"/>
            <a:ext cx="293687"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43" name="Text Box 47"/>
          <p:cNvSpPr txBox="1">
            <a:spLocks noChangeArrowheads="1"/>
          </p:cNvSpPr>
          <p:nvPr/>
        </p:nvSpPr>
        <p:spPr bwMode="auto">
          <a:xfrm>
            <a:off x="4800600" y="4800600"/>
            <a:ext cx="431800" cy="6508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600" b="1">
                <a:solidFill>
                  <a:srgbClr val="FF3300"/>
                </a:solidFill>
                <a:latin typeface="VNI-Times" pitchFamily="2" charset="0"/>
              </a:rPr>
              <a:t>I</a:t>
            </a:r>
          </a:p>
        </p:txBody>
      </p:sp>
      <p:grpSp>
        <p:nvGrpSpPr>
          <p:cNvPr id="29751" name="Group 55"/>
          <p:cNvGrpSpPr>
            <a:grpSpLocks/>
          </p:cNvGrpSpPr>
          <p:nvPr/>
        </p:nvGrpSpPr>
        <p:grpSpPr bwMode="auto">
          <a:xfrm>
            <a:off x="1676400" y="3657600"/>
            <a:ext cx="609600" cy="685800"/>
            <a:chOff x="1056" y="2304"/>
            <a:chExt cx="384" cy="432"/>
          </a:xfrm>
        </p:grpSpPr>
        <p:sp>
          <p:nvSpPr>
            <p:cNvPr id="29749" name="Text Box 53"/>
            <p:cNvSpPr txBox="1">
              <a:spLocks noChangeArrowheads="1"/>
            </p:cNvSpPr>
            <p:nvPr/>
          </p:nvSpPr>
          <p:spPr bwMode="auto">
            <a:xfrm>
              <a:off x="1056" y="2352"/>
              <a:ext cx="38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200" b="1">
                  <a:solidFill>
                    <a:srgbClr val="FF0066"/>
                  </a:solidFill>
                  <a:cs typeface="Arial" panose="020B0604020202020204" pitchFamily="34" charset="0"/>
                </a:rPr>
                <a:t>P</a:t>
              </a:r>
              <a:endParaRPr lang="el-GR" sz="3200" b="1">
                <a:solidFill>
                  <a:srgbClr val="FF0066"/>
                </a:solidFill>
                <a:cs typeface="Arial" panose="020B0604020202020204" pitchFamily="34" charset="0"/>
              </a:endParaRPr>
            </a:p>
          </p:txBody>
        </p:sp>
        <p:sp>
          <p:nvSpPr>
            <p:cNvPr id="29750" name="Arc 54"/>
            <p:cNvSpPr>
              <a:spLocks/>
            </p:cNvSpPr>
            <p:nvPr/>
          </p:nvSpPr>
          <p:spPr bwMode="auto">
            <a:xfrm>
              <a:off x="1105" y="2304"/>
              <a:ext cx="239" cy="432"/>
            </a:xfrm>
            <a:custGeom>
              <a:avLst/>
              <a:gdLst>
                <a:gd name="G0" fmla="+- 5343 0 0"/>
                <a:gd name="G1" fmla="+- 21600 0 0"/>
                <a:gd name="G2" fmla="+- 21600 0 0"/>
                <a:gd name="T0" fmla="*/ 0 w 26943"/>
                <a:gd name="T1" fmla="*/ 671 h 24279"/>
                <a:gd name="T2" fmla="*/ 26776 w 26943"/>
                <a:gd name="T3" fmla="*/ 24279 h 24279"/>
                <a:gd name="T4" fmla="*/ 5343 w 26943"/>
                <a:gd name="T5" fmla="*/ 21600 h 24279"/>
              </a:gdLst>
              <a:ahLst/>
              <a:cxnLst>
                <a:cxn ang="0">
                  <a:pos x="T0" y="T1"/>
                </a:cxn>
                <a:cxn ang="0">
                  <a:pos x="T2" y="T3"/>
                </a:cxn>
                <a:cxn ang="0">
                  <a:pos x="T4" y="T5"/>
                </a:cxn>
              </a:cxnLst>
              <a:rect l="0" t="0" r="r" b="b"/>
              <a:pathLst>
                <a:path w="26943" h="24279" fill="none" extrusionOk="0">
                  <a:moveTo>
                    <a:pt x="0" y="671"/>
                  </a:moveTo>
                  <a:cubicBezTo>
                    <a:pt x="1746" y="225"/>
                    <a:pt x="3540" y="0"/>
                    <a:pt x="5343" y="0"/>
                  </a:cubicBezTo>
                  <a:cubicBezTo>
                    <a:pt x="17272" y="0"/>
                    <a:pt x="26943" y="9670"/>
                    <a:pt x="26943" y="21600"/>
                  </a:cubicBezTo>
                  <a:cubicBezTo>
                    <a:pt x="26943" y="22495"/>
                    <a:pt x="26887" y="23390"/>
                    <a:pt x="26776" y="24279"/>
                  </a:cubicBezTo>
                </a:path>
                <a:path w="26943" h="24279" stroke="0" extrusionOk="0">
                  <a:moveTo>
                    <a:pt x="0" y="671"/>
                  </a:moveTo>
                  <a:cubicBezTo>
                    <a:pt x="1746" y="225"/>
                    <a:pt x="3540" y="0"/>
                    <a:pt x="5343" y="0"/>
                  </a:cubicBezTo>
                  <a:cubicBezTo>
                    <a:pt x="17272" y="0"/>
                    <a:pt x="26943" y="9670"/>
                    <a:pt x="26943" y="21600"/>
                  </a:cubicBezTo>
                  <a:cubicBezTo>
                    <a:pt x="26943" y="22495"/>
                    <a:pt x="26887" y="23390"/>
                    <a:pt x="26776" y="24279"/>
                  </a:cubicBezTo>
                  <a:lnTo>
                    <a:pt x="5343" y="21600"/>
                  </a:lnTo>
                  <a:close/>
                </a:path>
              </a:pathLst>
            </a:custGeom>
            <a:noFill/>
            <a:ln w="38100">
              <a:solidFill>
                <a:srgbClr val="FF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grpSp>
      <p:sp>
        <p:nvSpPr>
          <p:cNvPr id="29752" name="Text Box 56"/>
          <p:cNvSpPr txBox="1">
            <a:spLocks noChangeArrowheads="1"/>
          </p:cNvSpPr>
          <p:nvPr/>
        </p:nvSpPr>
        <p:spPr bwMode="auto">
          <a:xfrm>
            <a:off x="1524000" y="5715000"/>
            <a:ext cx="6477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000" b="1" i="1">
                <a:solidFill>
                  <a:srgbClr val="FF0000"/>
                </a:solidFill>
              </a:rPr>
              <a:t>Em hãy cho biết phương của B</a:t>
            </a:r>
            <a:r>
              <a:rPr lang="en-US" sz="2000" b="1" i="1" baseline="-25000">
                <a:solidFill>
                  <a:srgbClr val="FF0000"/>
                </a:solidFill>
              </a:rPr>
              <a:t>M</a:t>
            </a:r>
            <a:r>
              <a:rPr lang="en-US" sz="2000" b="1" i="1">
                <a:solidFill>
                  <a:srgbClr val="FF0000"/>
                </a:solidFill>
              </a:rPr>
              <a:t> có quan hệ thế nào với mặt phẳng chứa dây dẫn và điểm M ?</a:t>
            </a:r>
          </a:p>
        </p:txBody>
      </p:sp>
      <p:sp>
        <p:nvSpPr>
          <p:cNvPr id="29753" name="Line 57"/>
          <p:cNvSpPr>
            <a:spLocks noChangeShapeType="1"/>
          </p:cNvSpPr>
          <p:nvPr/>
        </p:nvSpPr>
        <p:spPr bwMode="auto">
          <a:xfrm>
            <a:off x="5257800" y="5715000"/>
            <a:ext cx="2286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29754" name="Text Box 58"/>
          <p:cNvSpPr txBox="1">
            <a:spLocks noChangeArrowheads="1"/>
          </p:cNvSpPr>
          <p:nvPr/>
        </p:nvSpPr>
        <p:spPr bwMode="auto">
          <a:xfrm>
            <a:off x="4495800" y="2895600"/>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sz="2000">
                <a:solidFill>
                  <a:srgbClr val="FF0000"/>
                </a:solidFill>
              </a:rPr>
              <a:t>o</a:t>
            </a:r>
          </a:p>
        </p:txBody>
      </p:sp>
    </p:spTree>
    <p:extLst>
      <p:ext uri="{BB962C8B-B14F-4D97-AF65-F5344CB8AC3E}">
        <p14:creationId xmlns:p14="http://schemas.microsoft.com/office/powerpoint/2010/main" val="18848193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9706"/>
                                        </p:tgtEl>
                                        <p:attrNameLst>
                                          <p:attrName>style.visibility</p:attrName>
                                        </p:attrNameLst>
                                      </p:cBhvr>
                                      <p:to>
                                        <p:strVal val="visible"/>
                                      </p:to>
                                    </p:set>
                                    <p:animEffect transition="in" filter="box(in)">
                                      <p:cBhvr>
                                        <p:cTn id="7" dur="500"/>
                                        <p:tgtEl>
                                          <p:spTgt spid="297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9713"/>
                                        </p:tgtEl>
                                        <p:attrNameLst>
                                          <p:attrName>style.visibility</p:attrName>
                                        </p:attrNameLst>
                                      </p:cBhvr>
                                      <p:to>
                                        <p:strVal val="visible"/>
                                      </p:to>
                                    </p:set>
                                    <p:animEffect transition="in" filter="box(in)">
                                      <p:cBhvr>
                                        <p:cTn id="12" dur="500"/>
                                        <p:tgtEl>
                                          <p:spTgt spid="29713"/>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29715"/>
                                        </p:tgtEl>
                                        <p:attrNameLst>
                                          <p:attrName>style.visibility</p:attrName>
                                        </p:attrNameLst>
                                      </p:cBhvr>
                                      <p:to>
                                        <p:strVal val="visible"/>
                                      </p:to>
                                    </p:set>
                                    <p:animEffect transition="in" filter="box(in)">
                                      <p:cBhvr>
                                        <p:cTn id="15" dur="500"/>
                                        <p:tgtEl>
                                          <p:spTgt spid="29715"/>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9714"/>
                                        </p:tgtEl>
                                        <p:attrNameLst>
                                          <p:attrName>style.visibility</p:attrName>
                                        </p:attrNameLst>
                                      </p:cBhvr>
                                      <p:to>
                                        <p:strVal val="visible"/>
                                      </p:to>
                                    </p:set>
                                    <p:animEffect transition="in" filter="box(in)">
                                      <p:cBhvr>
                                        <p:cTn id="18" dur="500"/>
                                        <p:tgtEl>
                                          <p:spTgt spid="2971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9723"/>
                                        </p:tgtEl>
                                        <p:attrNameLst>
                                          <p:attrName>style.visibility</p:attrName>
                                        </p:attrNameLst>
                                      </p:cBhvr>
                                      <p:to>
                                        <p:strVal val="visible"/>
                                      </p:to>
                                    </p:set>
                                    <p:anim calcmode="lin" valueType="num">
                                      <p:cBhvr additive="base">
                                        <p:cTn id="23" dur="500" fill="hold"/>
                                        <p:tgtEl>
                                          <p:spTgt spid="29723"/>
                                        </p:tgtEl>
                                        <p:attrNameLst>
                                          <p:attrName>ppt_x</p:attrName>
                                        </p:attrNameLst>
                                      </p:cBhvr>
                                      <p:tavLst>
                                        <p:tav tm="0">
                                          <p:val>
                                            <p:strVal val="#ppt_x"/>
                                          </p:val>
                                        </p:tav>
                                        <p:tav tm="100000">
                                          <p:val>
                                            <p:strVal val="#ppt_x"/>
                                          </p:val>
                                        </p:tav>
                                      </p:tavLst>
                                    </p:anim>
                                    <p:anim calcmode="lin" valueType="num">
                                      <p:cBhvr additive="base">
                                        <p:cTn id="24" dur="500" fill="hold"/>
                                        <p:tgtEl>
                                          <p:spTgt spid="29723"/>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29724"/>
                                        </p:tgtEl>
                                        <p:attrNameLst>
                                          <p:attrName>style.visibility</p:attrName>
                                        </p:attrNameLst>
                                      </p:cBhvr>
                                      <p:to>
                                        <p:strVal val="visible"/>
                                      </p:to>
                                    </p:set>
                                    <p:animEffect transition="in" filter="box(in)">
                                      <p:cBhvr>
                                        <p:cTn id="29" dur="500"/>
                                        <p:tgtEl>
                                          <p:spTgt spid="2972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9716"/>
                                        </p:tgtEl>
                                        <p:attrNameLst>
                                          <p:attrName>style.visibility</p:attrName>
                                        </p:attrNameLst>
                                      </p:cBhvr>
                                      <p:to>
                                        <p:strVal val="visible"/>
                                      </p:to>
                                    </p:set>
                                    <p:anim calcmode="lin" valueType="num">
                                      <p:cBhvr additive="base">
                                        <p:cTn id="34" dur="500" fill="hold"/>
                                        <p:tgtEl>
                                          <p:spTgt spid="29716"/>
                                        </p:tgtEl>
                                        <p:attrNameLst>
                                          <p:attrName>ppt_x</p:attrName>
                                        </p:attrNameLst>
                                      </p:cBhvr>
                                      <p:tavLst>
                                        <p:tav tm="0">
                                          <p:val>
                                            <p:strVal val="#ppt_x"/>
                                          </p:val>
                                        </p:tav>
                                        <p:tav tm="100000">
                                          <p:val>
                                            <p:strVal val="#ppt_x"/>
                                          </p:val>
                                        </p:tav>
                                      </p:tavLst>
                                    </p:anim>
                                    <p:anim calcmode="lin" valueType="num">
                                      <p:cBhvr additive="base">
                                        <p:cTn id="35" dur="500" fill="hold"/>
                                        <p:tgtEl>
                                          <p:spTgt spid="29716"/>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29722"/>
                                        </p:tgtEl>
                                        <p:attrNameLst>
                                          <p:attrName>style.visibility</p:attrName>
                                        </p:attrNameLst>
                                      </p:cBhvr>
                                      <p:to>
                                        <p:strVal val="visible"/>
                                      </p:to>
                                    </p:set>
                                    <p:anim calcmode="lin" valueType="num">
                                      <p:cBhvr additive="base">
                                        <p:cTn id="40" dur="500" fill="hold"/>
                                        <p:tgtEl>
                                          <p:spTgt spid="29722"/>
                                        </p:tgtEl>
                                        <p:attrNameLst>
                                          <p:attrName>ppt_x</p:attrName>
                                        </p:attrNameLst>
                                      </p:cBhvr>
                                      <p:tavLst>
                                        <p:tav tm="0">
                                          <p:val>
                                            <p:strVal val="#ppt_x"/>
                                          </p:val>
                                        </p:tav>
                                        <p:tav tm="100000">
                                          <p:val>
                                            <p:strVal val="#ppt_x"/>
                                          </p:val>
                                        </p:tav>
                                      </p:tavLst>
                                    </p:anim>
                                    <p:anim calcmode="lin" valueType="num">
                                      <p:cBhvr additive="base">
                                        <p:cTn id="41" dur="500" fill="hold"/>
                                        <p:tgtEl>
                                          <p:spTgt spid="29722"/>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29741"/>
                                        </p:tgtEl>
                                        <p:attrNameLst>
                                          <p:attrName>style.visibility</p:attrName>
                                        </p:attrNameLst>
                                      </p:cBhvr>
                                      <p:to>
                                        <p:strVal val="visible"/>
                                      </p:to>
                                    </p:set>
                                    <p:anim calcmode="lin" valueType="num">
                                      <p:cBhvr additive="base">
                                        <p:cTn id="46" dur="500" fill="hold"/>
                                        <p:tgtEl>
                                          <p:spTgt spid="29741"/>
                                        </p:tgtEl>
                                        <p:attrNameLst>
                                          <p:attrName>ppt_x</p:attrName>
                                        </p:attrNameLst>
                                      </p:cBhvr>
                                      <p:tavLst>
                                        <p:tav tm="0">
                                          <p:val>
                                            <p:strVal val="#ppt_x"/>
                                          </p:val>
                                        </p:tav>
                                        <p:tav tm="100000">
                                          <p:val>
                                            <p:strVal val="#ppt_x"/>
                                          </p:val>
                                        </p:tav>
                                      </p:tavLst>
                                    </p:anim>
                                    <p:anim calcmode="lin" valueType="num">
                                      <p:cBhvr additive="base">
                                        <p:cTn id="47" dur="500" fill="hold"/>
                                        <p:tgtEl>
                                          <p:spTgt spid="29741"/>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29740"/>
                                        </p:tgtEl>
                                        <p:attrNameLst>
                                          <p:attrName>style.visibility</p:attrName>
                                        </p:attrNameLst>
                                      </p:cBhvr>
                                      <p:to>
                                        <p:strVal val="visible"/>
                                      </p:to>
                                    </p:set>
                                    <p:anim calcmode="lin" valueType="num">
                                      <p:cBhvr additive="base">
                                        <p:cTn id="50" dur="500" fill="hold"/>
                                        <p:tgtEl>
                                          <p:spTgt spid="29740"/>
                                        </p:tgtEl>
                                        <p:attrNameLst>
                                          <p:attrName>ppt_x</p:attrName>
                                        </p:attrNameLst>
                                      </p:cBhvr>
                                      <p:tavLst>
                                        <p:tav tm="0">
                                          <p:val>
                                            <p:strVal val="#ppt_x"/>
                                          </p:val>
                                        </p:tav>
                                        <p:tav tm="100000">
                                          <p:val>
                                            <p:strVal val="#ppt_x"/>
                                          </p:val>
                                        </p:tav>
                                      </p:tavLst>
                                    </p:anim>
                                    <p:anim calcmode="lin" valueType="num">
                                      <p:cBhvr additive="base">
                                        <p:cTn id="51" dur="500" fill="hold"/>
                                        <p:tgtEl>
                                          <p:spTgt spid="29740"/>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9752"/>
                                        </p:tgtEl>
                                        <p:attrNameLst>
                                          <p:attrName>style.visibility</p:attrName>
                                        </p:attrNameLst>
                                      </p:cBhvr>
                                      <p:to>
                                        <p:strVal val="visible"/>
                                      </p:to>
                                    </p:set>
                                    <p:anim calcmode="lin" valueType="num">
                                      <p:cBhvr additive="base">
                                        <p:cTn id="56" dur="500" fill="hold"/>
                                        <p:tgtEl>
                                          <p:spTgt spid="29752"/>
                                        </p:tgtEl>
                                        <p:attrNameLst>
                                          <p:attrName>ppt_x</p:attrName>
                                        </p:attrNameLst>
                                      </p:cBhvr>
                                      <p:tavLst>
                                        <p:tav tm="0">
                                          <p:val>
                                            <p:strVal val="#ppt_x"/>
                                          </p:val>
                                        </p:tav>
                                        <p:tav tm="100000">
                                          <p:val>
                                            <p:strVal val="#ppt_x"/>
                                          </p:val>
                                        </p:tav>
                                      </p:tavLst>
                                    </p:anim>
                                    <p:anim calcmode="lin" valueType="num">
                                      <p:cBhvr additive="base">
                                        <p:cTn id="57" dur="500" fill="hold"/>
                                        <p:tgtEl>
                                          <p:spTgt spid="29752"/>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29753"/>
                                        </p:tgtEl>
                                        <p:attrNameLst>
                                          <p:attrName>style.visibility</p:attrName>
                                        </p:attrNameLst>
                                      </p:cBhvr>
                                      <p:to>
                                        <p:strVal val="visible"/>
                                      </p:to>
                                    </p:set>
                                    <p:anim calcmode="lin" valueType="num">
                                      <p:cBhvr additive="base">
                                        <p:cTn id="60" dur="500" fill="hold"/>
                                        <p:tgtEl>
                                          <p:spTgt spid="29753"/>
                                        </p:tgtEl>
                                        <p:attrNameLst>
                                          <p:attrName>ppt_x</p:attrName>
                                        </p:attrNameLst>
                                      </p:cBhvr>
                                      <p:tavLst>
                                        <p:tav tm="0">
                                          <p:val>
                                            <p:strVal val="#ppt_x"/>
                                          </p:val>
                                        </p:tav>
                                        <p:tav tm="100000">
                                          <p:val>
                                            <p:strVal val="#ppt_x"/>
                                          </p:val>
                                        </p:tav>
                                      </p:tavLst>
                                    </p:anim>
                                    <p:anim calcmode="lin" valueType="num">
                                      <p:cBhvr additive="base">
                                        <p:cTn id="61" dur="500" fill="hold"/>
                                        <p:tgtEl>
                                          <p:spTgt spid="297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3" grpId="0" animBg="1"/>
      <p:bldP spid="29714" grpId="0" animBg="1"/>
      <p:bldP spid="29715" grpId="0" animBg="1"/>
      <p:bldP spid="29716" grpId="0"/>
      <p:bldP spid="29722" grpId="0" animBg="1"/>
      <p:bldP spid="29723" grpId="0" animBg="1"/>
      <p:bldP spid="29724" grpId="0" animBg="1"/>
      <p:bldP spid="29740" grpId="0"/>
      <p:bldP spid="29741" grpId="0" animBg="1"/>
      <p:bldP spid="29752" grpId="0"/>
      <p:bldP spid="297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381000" y="0"/>
            <a:ext cx="8153400" cy="86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sz="2400" b="1">
                <a:solidFill>
                  <a:srgbClr val="0000CC"/>
                </a:solidFill>
                <a:latin typeface="VNI-Times" pitchFamily="2" charset="0"/>
              </a:rPr>
              <a:t>Ph</a:t>
            </a:r>
            <a:r>
              <a:rPr lang="en-US" b="1">
                <a:solidFill>
                  <a:srgbClr val="0000CC"/>
                </a:solidFill>
              </a:rPr>
              <a:t>ương cảm ứng từ của từ trường  dòng điện chạy trong dây dẫn </a:t>
            </a:r>
          </a:p>
          <a:p>
            <a:pPr algn="ctr" fontAlgn="base">
              <a:spcBef>
                <a:spcPct val="50000"/>
              </a:spcBef>
              <a:spcAft>
                <a:spcPct val="0"/>
              </a:spcAft>
            </a:pPr>
            <a:r>
              <a:rPr lang="en-US" b="1">
                <a:solidFill>
                  <a:srgbClr val="0000CC"/>
                </a:solidFill>
              </a:rPr>
              <a:t>thẳng dài</a:t>
            </a:r>
          </a:p>
        </p:txBody>
      </p:sp>
      <p:sp>
        <p:nvSpPr>
          <p:cNvPr id="64515" name="Text Box 3"/>
          <p:cNvSpPr txBox="1">
            <a:spLocks noChangeArrowheads="1"/>
          </p:cNvSpPr>
          <p:nvPr/>
        </p:nvSpPr>
        <p:spPr bwMode="auto">
          <a:xfrm>
            <a:off x="3200400" y="1752600"/>
            <a:ext cx="431800" cy="6508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600" b="1">
                <a:solidFill>
                  <a:srgbClr val="FF3300"/>
                </a:solidFill>
                <a:latin typeface="VNI-Times" pitchFamily="2" charset="0"/>
              </a:rPr>
              <a:t>I</a:t>
            </a:r>
          </a:p>
        </p:txBody>
      </p:sp>
      <p:sp>
        <p:nvSpPr>
          <p:cNvPr id="64524" name="Text Box 12"/>
          <p:cNvSpPr txBox="1">
            <a:spLocks noChangeArrowheads="1"/>
          </p:cNvSpPr>
          <p:nvPr/>
        </p:nvSpPr>
        <p:spPr bwMode="auto">
          <a:xfrm>
            <a:off x="1539875" y="2667000"/>
            <a:ext cx="5143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800">
                <a:solidFill>
                  <a:srgbClr val="000000"/>
                </a:solidFill>
                <a:latin typeface=".VnTime" panose="020B7200000000000000" pitchFamily="34" charset="0"/>
              </a:rPr>
              <a:t>M</a:t>
            </a:r>
          </a:p>
        </p:txBody>
      </p:sp>
      <p:sp>
        <p:nvSpPr>
          <p:cNvPr id="64530" name="Line 18"/>
          <p:cNvSpPr>
            <a:spLocks noChangeShapeType="1"/>
          </p:cNvSpPr>
          <p:nvPr/>
        </p:nvSpPr>
        <p:spPr bwMode="auto">
          <a:xfrm>
            <a:off x="2128838" y="3200400"/>
            <a:ext cx="766762" cy="83820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31" name="Oval 19"/>
          <p:cNvSpPr>
            <a:spLocks noChangeArrowheads="1"/>
          </p:cNvSpPr>
          <p:nvPr/>
        </p:nvSpPr>
        <p:spPr bwMode="auto">
          <a:xfrm>
            <a:off x="2054225" y="3048000"/>
            <a:ext cx="147638" cy="1524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4532" name="Line 20"/>
          <p:cNvSpPr>
            <a:spLocks noChangeShapeType="1"/>
          </p:cNvSpPr>
          <p:nvPr/>
        </p:nvSpPr>
        <p:spPr bwMode="auto">
          <a:xfrm flipV="1">
            <a:off x="2133600" y="2895600"/>
            <a:ext cx="914400" cy="228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33" name="Line 21"/>
          <p:cNvSpPr>
            <a:spLocks noChangeShapeType="1"/>
          </p:cNvSpPr>
          <p:nvPr/>
        </p:nvSpPr>
        <p:spPr bwMode="auto">
          <a:xfrm flipH="1">
            <a:off x="2971800" y="990600"/>
            <a:ext cx="76200" cy="4572000"/>
          </a:xfrm>
          <a:prstGeom prst="line">
            <a:avLst/>
          </a:prstGeom>
          <a:noFill/>
          <a:ln w="571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35" name="Line 23"/>
          <p:cNvSpPr>
            <a:spLocks noChangeShapeType="1"/>
          </p:cNvSpPr>
          <p:nvPr/>
        </p:nvSpPr>
        <p:spPr bwMode="auto">
          <a:xfrm flipV="1">
            <a:off x="3048000" y="1828800"/>
            <a:ext cx="0" cy="304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36" name="Line 24"/>
          <p:cNvSpPr>
            <a:spLocks noChangeShapeType="1"/>
          </p:cNvSpPr>
          <p:nvPr/>
        </p:nvSpPr>
        <p:spPr bwMode="auto">
          <a:xfrm flipV="1">
            <a:off x="2971800" y="4876800"/>
            <a:ext cx="0" cy="411163"/>
          </a:xfrm>
          <a:prstGeom prst="line">
            <a:avLst/>
          </a:prstGeom>
          <a:noFill/>
          <a:ln w="5715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lang="en-US">
              <a:solidFill>
                <a:srgbClr val="000000"/>
              </a:solidFill>
            </a:endParaRPr>
          </a:p>
        </p:txBody>
      </p:sp>
      <p:grpSp>
        <p:nvGrpSpPr>
          <p:cNvPr id="64561" name="Group 49"/>
          <p:cNvGrpSpPr>
            <a:grpSpLocks/>
          </p:cNvGrpSpPr>
          <p:nvPr/>
        </p:nvGrpSpPr>
        <p:grpSpPr bwMode="auto">
          <a:xfrm>
            <a:off x="2286000" y="3505200"/>
            <a:ext cx="741363" cy="822325"/>
            <a:chOff x="3504" y="2256"/>
            <a:chExt cx="467" cy="518"/>
          </a:xfrm>
        </p:grpSpPr>
        <p:sp>
          <p:nvSpPr>
            <p:cNvPr id="64537" name="Text Box 25"/>
            <p:cNvSpPr txBox="1">
              <a:spLocks noChangeArrowheads="1"/>
            </p:cNvSpPr>
            <p:nvPr/>
          </p:nvSpPr>
          <p:spPr bwMode="auto">
            <a:xfrm>
              <a:off x="3504" y="2256"/>
              <a:ext cx="467"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sz="2400" b="1">
                  <a:solidFill>
                    <a:srgbClr val="000000"/>
                  </a:solidFill>
                </a:rPr>
                <a:t>  B</a:t>
              </a:r>
              <a:r>
                <a:rPr lang="en-US" sz="2400" b="1" baseline="-25000">
                  <a:solidFill>
                    <a:srgbClr val="000000"/>
                  </a:solidFill>
                </a:rPr>
                <a:t>M</a:t>
              </a:r>
            </a:p>
          </p:txBody>
        </p:sp>
        <p:sp>
          <p:nvSpPr>
            <p:cNvPr id="64538" name="Line 26"/>
            <p:cNvSpPr>
              <a:spLocks noChangeShapeType="1"/>
            </p:cNvSpPr>
            <p:nvPr/>
          </p:nvSpPr>
          <p:spPr bwMode="auto">
            <a:xfrm>
              <a:off x="3504" y="2496"/>
              <a:ext cx="18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grpSp>
      <p:sp>
        <p:nvSpPr>
          <p:cNvPr id="64539" name="Text Box 27"/>
          <p:cNvSpPr txBox="1">
            <a:spLocks noChangeArrowheads="1"/>
          </p:cNvSpPr>
          <p:nvPr/>
        </p:nvSpPr>
        <p:spPr bwMode="auto">
          <a:xfrm>
            <a:off x="3429000" y="4724400"/>
            <a:ext cx="431800" cy="6508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3600" b="1">
                <a:solidFill>
                  <a:srgbClr val="FF3300"/>
                </a:solidFill>
                <a:latin typeface="VNI-Times" pitchFamily="2" charset="0"/>
              </a:rPr>
              <a:t>I</a:t>
            </a:r>
          </a:p>
        </p:txBody>
      </p:sp>
      <p:sp>
        <p:nvSpPr>
          <p:cNvPr id="64543" name="Line 31"/>
          <p:cNvSpPr>
            <a:spLocks noChangeShapeType="1"/>
          </p:cNvSpPr>
          <p:nvPr/>
        </p:nvSpPr>
        <p:spPr bwMode="auto">
          <a:xfrm>
            <a:off x="2362200" y="3048000"/>
            <a:ext cx="152400" cy="152400"/>
          </a:xfrm>
          <a:prstGeom prst="line">
            <a:avLst/>
          </a:prstGeom>
          <a:noFill/>
          <a:ln w="28575">
            <a:solidFill>
              <a:srgbClr val="66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44" name="Line 32"/>
          <p:cNvSpPr>
            <a:spLocks noChangeShapeType="1"/>
          </p:cNvSpPr>
          <p:nvPr/>
        </p:nvSpPr>
        <p:spPr bwMode="auto">
          <a:xfrm flipH="1">
            <a:off x="2209800" y="3200400"/>
            <a:ext cx="304800" cy="76200"/>
          </a:xfrm>
          <a:prstGeom prst="line">
            <a:avLst/>
          </a:prstGeom>
          <a:noFill/>
          <a:ln w="28575">
            <a:solidFill>
              <a:srgbClr val="66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50" name="Text Box 38"/>
          <p:cNvSpPr txBox="1">
            <a:spLocks noChangeArrowheads="1"/>
          </p:cNvSpPr>
          <p:nvPr/>
        </p:nvSpPr>
        <p:spPr bwMode="auto">
          <a:xfrm>
            <a:off x="2193925" y="4684713"/>
            <a:ext cx="473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endParaRPr lang="en-US">
              <a:solidFill>
                <a:srgbClr val="000000"/>
              </a:solidFill>
            </a:endParaRPr>
          </a:p>
        </p:txBody>
      </p:sp>
      <p:sp>
        <p:nvSpPr>
          <p:cNvPr id="64553" name="Line 41"/>
          <p:cNvSpPr>
            <a:spLocks noChangeShapeType="1"/>
          </p:cNvSpPr>
          <p:nvPr/>
        </p:nvSpPr>
        <p:spPr bwMode="auto">
          <a:xfrm flipH="1">
            <a:off x="2133600" y="1828800"/>
            <a:ext cx="0" cy="2971800"/>
          </a:xfrm>
          <a:prstGeom prst="line">
            <a:avLst/>
          </a:prstGeom>
          <a:noFill/>
          <a:ln w="28575">
            <a:solidFill>
              <a:srgbClr val="66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54" name="Line 42"/>
          <p:cNvSpPr>
            <a:spLocks noChangeShapeType="1"/>
          </p:cNvSpPr>
          <p:nvPr/>
        </p:nvSpPr>
        <p:spPr bwMode="auto">
          <a:xfrm flipV="1">
            <a:off x="2133600" y="4114800"/>
            <a:ext cx="1905000" cy="685800"/>
          </a:xfrm>
          <a:prstGeom prst="line">
            <a:avLst/>
          </a:prstGeom>
          <a:noFill/>
          <a:ln w="28575">
            <a:solidFill>
              <a:srgbClr val="66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55" name="Line 43"/>
          <p:cNvSpPr>
            <a:spLocks noChangeShapeType="1"/>
          </p:cNvSpPr>
          <p:nvPr/>
        </p:nvSpPr>
        <p:spPr bwMode="auto">
          <a:xfrm flipV="1">
            <a:off x="2133600" y="1295400"/>
            <a:ext cx="1905000" cy="533400"/>
          </a:xfrm>
          <a:prstGeom prst="line">
            <a:avLst/>
          </a:prstGeom>
          <a:noFill/>
          <a:ln w="28575">
            <a:solidFill>
              <a:srgbClr val="66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56" name="Line 44"/>
          <p:cNvSpPr>
            <a:spLocks noChangeShapeType="1"/>
          </p:cNvSpPr>
          <p:nvPr/>
        </p:nvSpPr>
        <p:spPr bwMode="auto">
          <a:xfrm>
            <a:off x="4038600" y="1295400"/>
            <a:ext cx="0" cy="2819400"/>
          </a:xfrm>
          <a:prstGeom prst="line">
            <a:avLst/>
          </a:prstGeom>
          <a:noFill/>
          <a:ln w="28575">
            <a:solidFill>
              <a:srgbClr val="66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57" name="Line 45"/>
          <p:cNvSpPr>
            <a:spLocks noChangeShapeType="1"/>
          </p:cNvSpPr>
          <p:nvPr/>
        </p:nvSpPr>
        <p:spPr bwMode="auto">
          <a:xfrm>
            <a:off x="2286000" y="3429000"/>
            <a:ext cx="0" cy="304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58" name="Line 46"/>
          <p:cNvSpPr>
            <a:spLocks noChangeShapeType="1"/>
          </p:cNvSpPr>
          <p:nvPr/>
        </p:nvSpPr>
        <p:spPr bwMode="auto">
          <a:xfrm flipH="1" flipV="1">
            <a:off x="2133600" y="3505200"/>
            <a:ext cx="152400" cy="228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59" name="Text Box 47"/>
          <p:cNvSpPr txBox="1">
            <a:spLocks noChangeArrowheads="1"/>
          </p:cNvSpPr>
          <p:nvPr/>
        </p:nvSpPr>
        <p:spPr bwMode="auto">
          <a:xfrm>
            <a:off x="3657600" y="13716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en-US" b="1">
                <a:solidFill>
                  <a:srgbClr val="FF0000"/>
                </a:solidFill>
              </a:rPr>
              <a:t>Q</a:t>
            </a:r>
          </a:p>
        </p:txBody>
      </p:sp>
      <p:sp>
        <p:nvSpPr>
          <p:cNvPr id="64560" name="Arc 48"/>
          <p:cNvSpPr>
            <a:spLocks/>
          </p:cNvSpPr>
          <p:nvPr/>
        </p:nvSpPr>
        <p:spPr bwMode="auto">
          <a:xfrm rot="10286129">
            <a:off x="3581400" y="1371600"/>
            <a:ext cx="457200" cy="533400"/>
          </a:xfrm>
          <a:custGeom>
            <a:avLst/>
            <a:gdLst>
              <a:gd name="G0" fmla="+- 0 0 0"/>
              <a:gd name="G1" fmla="+- 21598 0 0"/>
              <a:gd name="G2" fmla="+- 21600 0 0"/>
              <a:gd name="T0" fmla="*/ 286 w 21593"/>
              <a:gd name="T1" fmla="*/ 0 h 21598"/>
              <a:gd name="T2" fmla="*/ 21593 w 21593"/>
              <a:gd name="T3" fmla="*/ 21054 h 21598"/>
              <a:gd name="T4" fmla="*/ 0 w 21593"/>
              <a:gd name="T5" fmla="*/ 21598 h 21598"/>
            </a:gdLst>
            <a:ahLst/>
            <a:cxnLst>
              <a:cxn ang="0">
                <a:pos x="T0" y="T1"/>
              </a:cxn>
              <a:cxn ang="0">
                <a:pos x="T2" y="T3"/>
              </a:cxn>
              <a:cxn ang="0">
                <a:pos x="T4" y="T5"/>
              </a:cxn>
            </a:cxnLst>
            <a:rect l="0" t="0" r="r" b="b"/>
            <a:pathLst>
              <a:path w="21593" h="21598" fill="none" extrusionOk="0">
                <a:moveTo>
                  <a:pt x="286" y="-1"/>
                </a:moveTo>
                <a:cubicBezTo>
                  <a:pt x="11891" y="153"/>
                  <a:pt x="21300" y="9451"/>
                  <a:pt x="21593" y="21053"/>
                </a:cubicBezTo>
              </a:path>
              <a:path w="21593" h="21598" stroke="0" extrusionOk="0">
                <a:moveTo>
                  <a:pt x="286" y="-1"/>
                </a:moveTo>
                <a:cubicBezTo>
                  <a:pt x="11891" y="153"/>
                  <a:pt x="21300" y="9451"/>
                  <a:pt x="21593" y="21053"/>
                </a:cubicBezTo>
                <a:lnTo>
                  <a:pt x="0" y="21598"/>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endParaRPr>
          </a:p>
        </p:txBody>
      </p:sp>
      <p:sp>
        <p:nvSpPr>
          <p:cNvPr id="64562" name="Text Box 50"/>
          <p:cNvSpPr txBox="1">
            <a:spLocks noChangeArrowheads="1"/>
          </p:cNvSpPr>
          <p:nvPr/>
        </p:nvSpPr>
        <p:spPr bwMode="auto">
          <a:xfrm>
            <a:off x="685800" y="5715000"/>
            <a:ext cx="731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solidFill>
                <a:srgbClr val="000000"/>
              </a:solidFill>
            </a:endParaRPr>
          </a:p>
        </p:txBody>
      </p:sp>
      <p:sp>
        <p:nvSpPr>
          <p:cNvPr id="64563" name="Text Box 51"/>
          <p:cNvSpPr txBox="1">
            <a:spLocks noChangeArrowheads="1"/>
          </p:cNvSpPr>
          <p:nvPr/>
        </p:nvSpPr>
        <p:spPr bwMode="auto">
          <a:xfrm>
            <a:off x="1584325" y="58277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endParaRPr lang="en-US">
              <a:solidFill>
                <a:srgbClr val="000000"/>
              </a:solidFill>
            </a:endParaRPr>
          </a:p>
        </p:txBody>
      </p:sp>
      <p:sp>
        <p:nvSpPr>
          <p:cNvPr id="64564" name="Text Box 52"/>
          <p:cNvSpPr txBox="1">
            <a:spLocks noChangeArrowheads="1"/>
          </p:cNvSpPr>
          <p:nvPr/>
        </p:nvSpPr>
        <p:spPr bwMode="auto">
          <a:xfrm>
            <a:off x="304800" y="5867400"/>
            <a:ext cx="5867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000" b="1">
                <a:solidFill>
                  <a:srgbClr val="FF0000"/>
                </a:solidFill>
              </a:rPr>
              <a:t>Mặt phẳng chứa dây đoạn dây dẫn và điểm M</a:t>
            </a:r>
          </a:p>
        </p:txBody>
      </p:sp>
      <p:sp>
        <p:nvSpPr>
          <p:cNvPr id="64565" name="Line 53"/>
          <p:cNvSpPr>
            <a:spLocks noChangeShapeType="1"/>
          </p:cNvSpPr>
          <p:nvPr/>
        </p:nvSpPr>
        <p:spPr bwMode="auto">
          <a:xfrm flipH="1">
            <a:off x="990600" y="4419600"/>
            <a:ext cx="1066800" cy="1371600"/>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endParaRPr>
          </a:p>
        </p:txBody>
      </p:sp>
      <p:sp>
        <p:nvSpPr>
          <p:cNvPr id="64567" name="Text Box 55"/>
          <p:cNvSpPr txBox="1">
            <a:spLocks noChangeArrowheads="1"/>
          </p:cNvSpPr>
          <p:nvPr/>
        </p:nvSpPr>
        <p:spPr bwMode="auto">
          <a:xfrm>
            <a:off x="4876800" y="1905000"/>
            <a:ext cx="3810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2000" b="1" i="1">
                <a:solidFill>
                  <a:srgbClr val="FF0000"/>
                </a:solidFill>
              </a:rPr>
              <a:t>Em hãy cho biết chiều của cảm ứng từ tại M </a:t>
            </a:r>
            <a:r>
              <a:rPr lang="en-US" b="1" i="1">
                <a:solidFill>
                  <a:srgbClr val="FF0000"/>
                </a:solidFill>
              </a:rPr>
              <a:t>đ</a:t>
            </a:r>
            <a:r>
              <a:rPr lang="en-US" sz="2000" b="1" i="1">
                <a:solidFill>
                  <a:srgbClr val="FF0000"/>
                </a:solidFill>
              </a:rPr>
              <a:t>ược xác định theo quy tắc nào ?</a:t>
            </a:r>
          </a:p>
        </p:txBody>
      </p:sp>
    </p:spTree>
    <p:extLst>
      <p:ext uri="{BB962C8B-B14F-4D97-AF65-F5344CB8AC3E}">
        <p14:creationId xmlns:p14="http://schemas.microsoft.com/office/powerpoint/2010/main" val="30726496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567"/>
                                        </p:tgtEl>
                                        <p:attrNameLst>
                                          <p:attrName>style.visibility</p:attrName>
                                        </p:attrNameLst>
                                      </p:cBhvr>
                                      <p:to>
                                        <p:strVal val="visible"/>
                                      </p:to>
                                    </p:set>
                                    <p:anim calcmode="lin" valueType="num">
                                      <p:cBhvr additive="base">
                                        <p:cTn id="7" dur="500" fill="hold"/>
                                        <p:tgtEl>
                                          <p:spTgt spid="64567"/>
                                        </p:tgtEl>
                                        <p:attrNameLst>
                                          <p:attrName>ppt_x</p:attrName>
                                        </p:attrNameLst>
                                      </p:cBhvr>
                                      <p:tavLst>
                                        <p:tav tm="0">
                                          <p:val>
                                            <p:strVal val="#ppt_x"/>
                                          </p:val>
                                        </p:tav>
                                        <p:tav tm="100000">
                                          <p:val>
                                            <p:strVal val="#ppt_x"/>
                                          </p:val>
                                        </p:tav>
                                      </p:tavLst>
                                    </p:anim>
                                    <p:anim calcmode="lin" valueType="num">
                                      <p:cBhvr additive="base">
                                        <p:cTn id="8" dur="500" fill="hold"/>
                                        <p:tgtEl>
                                          <p:spTgt spid="645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67"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TotalTime>
  <Words>675</Words>
  <Application>Microsoft Office PowerPoint</Application>
  <PresentationFormat>On-screen Show (4:3)</PresentationFormat>
  <Paragraphs>119</Paragraphs>
  <Slides>29</Slides>
  <Notes>0</Notes>
  <HiddenSlides>0</HiddenSlides>
  <MMClips>0</MMClips>
  <ScaleCrop>false</ScaleCrop>
  <HeadingPairs>
    <vt:vector size="6" baseType="variant">
      <vt:variant>
        <vt:lpstr>Fonts Used</vt:lpstr>
      </vt:variant>
      <vt:variant>
        <vt:i4>8</vt:i4>
      </vt:variant>
      <vt:variant>
        <vt:lpstr>Theme</vt:lpstr>
      </vt:variant>
      <vt:variant>
        <vt:i4>6</vt:i4>
      </vt:variant>
      <vt:variant>
        <vt:lpstr>Slide Titles</vt:lpstr>
      </vt:variant>
      <vt:variant>
        <vt:i4>29</vt:i4>
      </vt:variant>
    </vt:vector>
  </HeadingPairs>
  <TitlesOfParts>
    <vt:vector size="43" baseType="lpstr">
      <vt:lpstr>.VnTime</vt:lpstr>
      <vt:lpstr>.VnTimeH</vt:lpstr>
      <vt:lpstr>Arial</vt:lpstr>
      <vt:lpstr>Calibri</vt:lpstr>
      <vt:lpstr>Calibri Light</vt:lpstr>
      <vt:lpstr>Symbol</vt:lpstr>
      <vt:lpstr>Times New Roman</vt:lpstr>
      <vt:lpstr>VNI-Times</vt:lpstr>
      <vt:lpstr>Office Theme</vt:lpstr>
      <vt:lpstr>Default Design</vt:lpstr>
      <vt:lpstr>1_Default Design</vt:lpstr>
      <vt:lpstr>2_Default Design</vt:lpstr>
      <vt:lpstr>3_Default Design</vt:lpstr>
      <vt:lpstr>4_Default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 Quang Hieu</dc:creator>
  <cp:lastModifiedBy>Tran Quang Hieu</cp:lastModifiedBy>
  <cp:revision>12</cp:revision>
  <dcterms:created xsi:type="dcterms:W3CDTF">2014-02-05T16:20:11Z</dcterms:created>
  <dcterms:modified xsi:type="dcterms:W3CDTF">2014-02-06T04:39:46Z</dcterms:modified>
</cp:coreProperties>
</file>