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57" r:id="rId4"/>
    <p:sldId id="265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C06F-4103-46E2-B4C2-F05926CEA90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4C06F-4103-46E2-B4C2-F05926CEA90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3AEB7-B80F-4ED4-8D2A-63DE082BA3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>
            <a:extLst>
              <a:ext uri="{FF2B5EF4-FFF2-40B4-BE49-F238E27FC236}">
                <a16:creationId xmlns="" xmlns:a16="http://schemas.microsoft.com/office/drawing/2014/main" id="{2E0BCD9F-C162-214B-54C9-35B5C60D0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3225800"/>
          </a:xfrm>
        </p:spPr>
        <p:txBody>
          <a:bodyPr>
            <a:normAutofit/>
          </a:bodyPr>
          <a:lstStyle/>
          <a:p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9: EM VỚI BẢN THÂN – CHỌN ĐÚNG NGHỀ.</a:t>
            </a:r>
            <a:r>
              <a:rPr lang="vi-VN" altLang="en-US" sz="2200" dirty="0">
                <a:cs typeface="Times New Roman" panose="02020603050405020304" pitchFamily="18" charset="0"/>
              </a:rPr>
              <a:t/>
            </a:r>
            <a:br>
              <a:rPr lang="vi-VN" altLang="en-US" sz="2200" dirty="0">
                <a:cs typeface="Times New Roman" panose="02020603050405020304" pitchFamily="18" charset="0"/>
              </a:rPr>
            </a:b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en-US" sz="2200" dirty="0">
                <a:cs typeface="Times New Roman" panose="02020603050405020304" pitchFamily="18" charset="0"/>
              </a:rPr>
              <a:t/>
            </a:r>
            <a:br>
              <a:rPr lang="vi-VN" altLang="en-US" sz="2200" dirty="0">
                <a:cs typeface="Times New Roman" panose="02020603050405020304" pitchFamily="18" charset="0"/>
              </a:rPr>
            </a:b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altLang="en-US" sz="2200" dirty="0">
                <a:cs typeface="Times New Roman" panose="02020603050405020304" pitchFamily="18" charset="0"/>
              </a:rPr>
              <a:t/>
            </a:r>
            <a:br>
              <a:rPr lang="vi-VN" altLang="en-US" sz="2200" dirty="0">
                <a:cs typeface="Times New Roman" panose="02020603050405020304" pitchFamily="18" charset="0"/>
              </a:rPr>
            </a:b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32:</a:t>
            </a:r>
            <a:b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RÈN LUYỆN HỌC TẬP THEO ĐỊNH HƯỚNG NGHỀ NGHIỆP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>
                <a:latin typeface="Times New Roman" pitchFamily="18" charset="0"/>
                <a:cs typeface="Times New Roman" pitchFamily="18" charset="0"/>
              </a:rPr>
            </a:br>
            <a:endParaRPr lang="vi-V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8 Cách khiến học sinh giữ trật tự trong lớp học - Táo Giáo Dục - Dự án đào  tạo và hỗ trợ giáo viên">
            <a:extLst>
              <a:ext uri="{FF2B5EF4-FFF2-40B4-BE49-F238E27FC236}">
                <a16:creationId xmlns="" xmlns:a16="http://schemas.microsoft.com/office/drawing/2014/main" id="{1F9EF257-3846-4EC3-ABAF-0CA1621F2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6248400" cy="382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74150"/>
            <a:ext cx="2438400" cy="158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143001"/>
          <a:ext cx="8305800" cy="4708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7290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Biểu hiện của tính kiên trì, chăm chỉ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Khó khăn khi rèn luyện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Cách rèn luyện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96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Thực hiện đến cùng công việc được giao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ỷ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lại người khác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Chia công việc thành từng phần, cố gắng thực hiện hết từng phần để hoàn thành.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Không bỏ cuộc khi gặp tình huống khó khăn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ản chí, từ bỏ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Nhìn nhận vấn đề một cách tích cực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Cố gắng tìm cách để vượt qua khó khăn, có thể nhờ sự hỗ trợ của những người xung quanh.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Không từ bỏ giữa chừng khi chưa hoàn thành công việc.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đ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ổ lỗi cho hoàn cảnh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Tập trung vào công việc của chính mình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Lắng nghe một cách tích cực, không để bị ảnh hưởng tiêu cực từ bên ngoài.</a:t>
                      </a:r>
                      <a:b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152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việc em làm để rèn luyện sức khỏe, độ bền, tính kiên trì, sự chăm chỉ trong công việc.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="" xmlns:a16="http://schemas.microsoft.com/office/drawing/2014/main" id="{492DF562-1AEF-4534-B433-5BFA712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44" l="10000" r="90000">
                        <a14:foregroundMark x1="32969" y1="20938" x2="33281" y2="20469"/>
                        <a14:foregroundMark x1="33750" y1="20313" x2="49063" y2="15781"/>
                        <a14:foregroundMark x1="49063" y1="15781" x2="64531" y2="22344"/>
                        <a14:foregroundMark x1="64531" y1="22344" x2="71094" y2="37969"/>
                        <a14:foregroundMark x1="71094" y1="37969" x2="62969" y2="52344"/>
                        <a14:foregroundMark x1="62969" y1="52344" x2="71250" y2="67813"/>
                        <a14:foregroundMark x1="71250" y1="67813" x2="67656" y2="84844"/>
                        <a14:foregroundMark x1="67656" y1="84844" x2="68594" y2="98750"/>
                        <a14:foregroundMark x1="42031" y1="38750" x2="40469" y2="37656"/>
                        <a14:foregroundMark x1="40781" y1="38281" x2="45781" y2="40469"/>
                        <a14:foregroundMark x1="42188" y1="42344" x2="42188" y2="42344"/>
                        <a14:foregroundMark x1="57031" y1="33281" x2="57031" y2="33281"/>
                        <a14:foregroundMark x1="57344" y1="36250" x2="57344" y2="36250"/>
                        <a14:foregroundMark x1="57344" y1="35625" x2="56875" y2="32344"/>
                        <a14:foregroundMark x1="57031" y1="37031" x2="60781" y2="36563"/>
                        <a14:foregroundMark x1="20000" y1="38281" x2="31250" y2="25938"/>
                        <a14:foregroundMark x1="31250" y1="25938" x2="45625" y2="18281"/>
                        <a14:foregroundMark x1="45625" y1="18281" x2="61719" y2="20000"/>
                        <a14:foregroundMark x1="61719" y1="20000" x2="66094" y2="24688"/>
                        <a14:foregroundMark x1="23750" y1="32500" x2="35469" y2="20781"/>
                        <a14:foregroundMark x1="35469" y1="20781" x2="41250" y2="19531"/>
                        <a14:foregroundMark x1="21250" y1="38125" x2="23750" y2="37813"/>
                        <a14:foregroundMark x1="24219" y1="40156" x2="24219" y2="40156"/>
                        <a14:foregroundMark x1="26563" y1="42969" x2="27969" y2="46875"/>
                        <a14:foregroundMark x1="27656" y1="48125" x2="41250" y2="56719"/>
                        <a14:foregroundMark x1="41250" y1="56719" x2="36406" y2="72969"/>
                        <a14:foregroundMark x1="36406" y1="72969" x2="41875" y2="89063"/>
                        <a14:foregroundMark x1="41875" y1="89063" x2="41094" y2="98438"/>
                        <a14:foregroundMark x1="40469" y1="91250" x2="40469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38600"/>
            <a:ext cx="2362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5029200"/>
          </a:xfrm>
        </p:spPr>
        <p:txBody>
          <a:bodyPr>
            <a:noAutofit/>
          </a:bodyPr>
          <a:lstStyle/>
          <a:p>
            <a:pPr algn="l"/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* Cách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rèn luyện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sức khỏe, độ bền bỉ,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tính kiên trì, sự chăm chỉ trong công 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của bản thân :</a:t>
            </a:r>
            <a:br>
              <a:rPr lang="nl-N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- Tập thể dục , chạy bộ hàng ngày.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Tự giác, chủ động học tập, lao động ở trường, lớp và gia đình.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Chăm chỉ, chịu khó, ham học hỏi, tự tin thể hiện bản thân.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Có tinh thần cố gắng trong công 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việc.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FLOWERS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43253"/>
            <a:ext cx="2057400" cy="22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99214" y="42333"/>
            <a:ext cx="8297333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>
              <a:defRPr/>
            </a:pPr>
            <a:endParaRPr lang="en-US" sz="1926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0" name="Picture 2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="" xmlns:a16="http://schemas.microsoft.com/office/drawing/2014/main" id="{492DF562-1AEF-4534-B433-5BFA712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44" l="10000" r="90000">
                        <a14:foregroundMark x1="32969" y1="20938" x2="33281" y2="20469"/>
                        <a14:foregroundMark x1="33750" y1="20313" x2="49063" y2="15781"/>
                        <a14:foregroundMark x1="49063" y1="15781" x2="64531" y2="22344"/>
                        <a14:foregroundMark x1="64531" y1="22344" x2="71094" y2="37969"/>
                        <a14:foregroundMark x1="71094" y1="37969" x2="62969" y2="52344"/>
                        <a14:foregroundMark x1="62969" y1="52344" x2="71250" y2="67813"/>
                        <a14:foregroundMark x1="71250" y1="67813" x2="67656" y2="84844"/>
                        <a14:foregroundMark x1="67656" y1="84844" x2="68594" y2="98750"/>
                        <a14:foregroundMark x1="42031" y1="38750" x2="40469" y2="37656"/>
                        <a14:foregroundMark x1="40781" y1="38281" x2="45781" y2="40469"/>
                        <a14:foregroundMark x1="42188" y1="42344" x2="42188" y2="42344"/>
                        <a14:foregroundMark x1="57031" y1="33281" x2="57031" y2="33281"/>
                        <a14:foregroundMark x1="57344" y1="36250" x2="57344" y2="36250"/>
                        <a14:foregroundMark x1="57344" y1="35625" x2="56875" y2="32344"/>
                        <a14:foregroundMark x1="57031" y1="37031" x2="60781" y2="36563"/>
                        <a14:foregroundMark x1="20000" y1="38281" x2="31250" y2="25938"/>
                        <a14:foregroundMark x1="31250" y1="25938" x2="45625" y2="18281"/>
                        <a14:foregroundMark x1="45625" y1="18281" x2="61719" y2="20000"/>
                        <a14:foregroundMark x1="61719" y1="20000" x2="66094" y2="24688"/>
                        <a14:foregroundMark x1="23750" y1="32500" x2="35469" y2="20781"/>
                        <a14:foregroundMark x1="35469" y1="20781" x2="41250" y2="19531"/>
                        <a14:foregroundMark x1="21250" y1="38125" x2="23750" y2="37813"/>
                        <a14:foregroundMark x1="24219" y1="40156" x2="24219" y2="40156"/>
                        <a14:foregroundMark x1="26563" y1="42969" x2="27969" y2="46875"/>
                        <a14:foregroundMark x1="27656" y1="48125" x2="41250" y2="56719"/>
                        <a14:foregroundMark x1="41250" y1="56719" x2="36406" y2="72969"/>
                        <a14:foregroundMark x1="36406" y1="72969" x2="41875" y2="89063"/>
                        <a14:foregroundMark x1="41875" y1="89063" x2="41094" y2="98438"/>
                        <a14:foregroundMark x1="40469" y1="91250" x2="40469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9" y="3394993"/>
            <a:ext cx="1798335" cy="32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2E7CAB75-A0C6-4114-9713-2DAB993097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6" t="54676" r="28818" b="14303"/>
          <a:stretch/>
        </p:blipFill>
        <p:spPr>
          <a:xfrm>
            <a:off x="152400" y="457201"/>
            <a:ext cx="8763000" cy="6151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7F4C8FC-1FF2-42DA-A188-2AE6B9C6081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889" y="2209801"/>
            <a:ext cx="1487311" cy="2997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563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510540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ìm hiểu định hướng các môn học ở cấp phổ thông có liên quan định hướng nghề nghiệp: </a:t>
            </a:r>
            <a:br>
              <a:rPr lang="nl-N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- bác sĩ: cần học tốt môn toán, hóa học, sinh học</a:t>
            </a:r>
            <a:br>
              <a:rPr lang="nl-N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- hướng dẫn viên du lịch: cần học tốt môn ngữ văn, lịch sử , địa lí</a:t>
            </a:r>
            <a:br>
              <a:rPr lang="nl-N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- nhà ngoại giao: ngữ văn, toán, ngoại ngữ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B9D5247-E570-4F04-9CB6-C62AE3ABA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999" r="44001"/>
          <a:stretch/>
        </p:blipFill>
        <p:spPr>
          <a:xfrm>
            <a:off x="28340" y="3810000"/>
            <a:ext cx="1693333" cy="2627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Autofit/>
          </a:bodyPr>
          <a:lstStyle/>
          <a:p>
            <a:pPr lvl="0" algn="l"/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VẬN DỤNG: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nl-N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 Lập 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bản kế hoạch rèn luyện sức khỏe, tính kiên trì, chăm chỉ trong công việc.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6FAB91-2D96-48DC-B0DA-3FFCB716E6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44958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pPr algn="l"/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Kết thúc hoạt </a:t>
            </a:r>
            <a:r>
              <a:rPr lang="nl-NL" sz="3200" b="1" dirty="0" smtClean="0">
                <a:latin typeface="Times New Roman" pitchFamily="18" charset="0"/>
                <a:cs typeface="Times New Roman" pitchFamily="18" charset="0"/>
              </a:rPr>
              <a:t>động: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nl-N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- Học sinh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tìm hiểu các môn  học ở cấp THPT liên quan đến hướng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nghiệp.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Học sinh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chia sẻ kết quả tìm hiểu các môn  học ở cấp THPT liên quan đến hướng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nghiệp.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Chuẩn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bị cho diễn đàn “ Nghề nào cũng đáng được tôn trọng”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FLOWER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3276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140</Words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CHỦ ĐỀ 9: EM VỚI BẢN THÂN – CHỌN ĐÚNG NGHỀ. ( Tiết sinh hoạt chủ đề )   Tiết 32:  RÈN LUYỆN HỌC TẬP THEO ĐỊNH HƯỚNG NGHỀ NGHIỆP </vt:lpstr>
      <vt:lpstr>PowerPoint Presentation</vt:lpstr>
      <vt:lpstr>* Cách rèn luyện sức khỏe, độ bền bỉ, tính kiên trì, sự chăm chỉ trong công việc của bản thân : - Tập thể dục , chạy bộ hàng ngày. - Tự giác, chủ động học tập, lao động ở trường, lớp và gia đình. - Chăm chỉ, chịu khó, ham học hỏi, tự tin thể hiện bản thân. - Có tinh thần cố gắng trong công việc.</vt:lpstr>
      <vt:lpstr>PowerPoint Presentation</vt:lpstr>
      <vt:lpstr>Tìm hiểu định hướng các môn học ở cấp phổ thông có liên quan định hướng nghề nghiệp:  - bác sĩ: cần học tốt môn toán, hóa học, sinh học - hướng dẫn viên du lịch: cần học tốt môn ngữ văn, lịch sử , địa lí - nhà ngoại giao: ngữ văn, toán, ngoại ngữ   </vt:lpstr>
      <vt:lpstr>VẬN DỤNG:  Lập bản kế hoạch rèn luyện sức khỏe, tính kiên trì, chăm chỉ trong công việc.</vt:lpstr>
      <vt:lpstr>Kết thúc hoạt động:  - Học sinh tìm hiểu các môn  học ở cấp THPT liên quan đến hướng nghiệp. - Học sinh chia sẻ kết quả tìm hiểu các môn  học ở cấp THPT liên quan đến hướng nghiệp. Chuẩn bị cho diễn đàn “ Nghề nào cũng đáng được tôn trọng”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2023-08-11T01:08:08Z</dcterms:created>
  <dcterms:modified xsi:type="dcterms:W3CDTF">2023-08-12T20:57:01Z</dcterms:modified>
</cp:coreProperties>
</file>