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7010400" cy="92360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3550"/>
          </a:xfrm>
          <a:prstGeom prst="rect">
            <a:avLst/>
          </a:prstGeom>
          <a:noFill/>
          <a:ln>
            <a:noFill/>
          </a:ln>
        </p:spPr>
        <p:txBody>
          <a:bodyPr anchorCtr="0" anchor="t" bIns="46400" lIns="92825" spcFirstLastPara="1" rIns="92825" wrap="square" tIns="464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970337" y="0"/>
            <a:ext cx="3038475" cy="463550"/>
          </a:xfrm>
          <a:prstGeom prst="rect">
            <a:avLst/>
          </a:prstGeom>
          <a:noFill/>
          <a:ln>
            <a:noFill/>
          </a:ln>
        </p:spPr>
        <p:txBody>
          <a:bodyPr anchorCtr="0" anchor="t" bIns="46400" lIns="92825" spcFirstLastPara="1" rIns="92825" wrap="square" tIns="464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701675" y="4445000"/>
            <a:ext cx="5607050" cy="3636962"/>
          </a:xfrm>
          <a:prstGeom prst="rect">
            <a:avLst/>
          </a:prstGeom>
          <a:noFill/>
          <a:ln>
            <a:noFill/>
          </a:ln>
        </p:spPr>
        <p:txBody>
          <a:bodyPr anchorCtr="0" anchor="t" bIns="46400" lIns="92825" spcFirstLastPara="1" rIns="92825" wrap="square" tIns="464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772525"/>
            <a:ext cx="3038475" cy="463550"/>
          </a:xfrm>
          <a:prstGeom prst="rect">
            <a:avLst/>
          </a:prstGeom>
          <a:noFill/>
          <a:ln>
            <a:noFill/>
          </a:ln>
        </p:spPr>
        <p:txBody>
          <a:bodyPr anchorCtr="0" anchor="b" bIns="46400" lIns="92825" spcFirstLastPara="1" rIns="92825" wrap="square" tIns="464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970337" y="8772525"/>
            <a:ext cx="3038475" cy="463550"/>
          </a:xfrm>
          <a:prstGeom prst="rect">
            <a:avLst/>
          </a:prstGeom>
          <a:noFill/>
          <a:ln>
            <a:noFill/>
          </a:ln>
        </p:spPr>
        <p:txBody>
          <a:bodyPr anchorCtr="0" anchor="b" bIns="46400" lIns="92825" spcFirstLastPara="1" rIns="92825" wrap="square" tIns="464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0: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83" name="Google Shape;183;p10: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89" name="Google Shape;189;p11: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08" name="Google Shape;208;p12: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3: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15" name="Google Shape;215;p13: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36" name="Google Shape;236;p14: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5: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43" name="Google Shape;243;p15: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6: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51" name="Google Shape;251;p16: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60" name="Google Shape;260;p17: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8: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69" name="Google Shape;269;p18: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16" name="Google Shape;116;p4:notes"/>
          <p:cNvSpPr txBox="1"/>
          <p:nvPr>
            <p:ph idx="1" type="body"/>
          </p:nvPr>
        </p:nvSpPr>
        <p:spPr>
          <a:xfrm>
            <a:off x="701675" y="4445000"/>
            <a:ext cx="5607050" cy="3636962"/>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17" name="Google Shape;117;p4:notes"/>
          <p:cNvSpPr txBox="1"/>
          <p:nvPr/>
        </p:nvSpPr>
        <p:spPr>
          <a:xfrm>
            <a:off x="3970337" y="8772525"/>
            <a:ext cx="3038475" cy="463550"/>
          </a:xfrm>
          <a:prstGeom prst="rect">
            <a:avLst/>
          </a:prstGeom>
          <a:noFill/>
          <a:ln>
            <a:noFill/>
          </a:ln>
        </p:spPr>
        <p:txBody>
          <a:bodyPr anchorCtr="0" anchor="b" bIns="46400" lIns="92825" spcFirstLastPara="1" rIns="92825" wrap="square" tIns="464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44" name="Google Shape;144;p6: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63" name="Google Shape;163;p8: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2" name="Google Shape;172;p9:notes"/>
          <p:cNvSpPr txBox="1"/>
          <p:nvPr>
            <p:ph idx="1" type="body"/>
          </p:nvPr>
        </p:nvSpPr>
        <p:spPr>
          <a:xfrm>
            <a:off x="701675" y="4445000"/>
            <a:ext cx="5607050" cy="3636962"/>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73" name="Google Shape;173;p9:notes"/>
          <p:cNvSpPr txBox="1"/>
          <p:nvPr/>
        </p:nvSpPr>
        <p:spPr>
          <a:xfrm>
            <a:off x="3970337" y="8772525"/>
            <a:ext cx="3038475" cy="463550"/>
          </a:xfrm>
          <a:prstGeom prst="rect">
            <a:avLst/>
          </a:prstGeom>
          <a:noFill/>
          <a:ln>
            <a:noFill/>
          </a:ln>
        </p:spPr>
        <p:txBody>
          <a:bodyPr anchorCtr="0" anchor="b" bIns="46400" lIns="92825" spcFirstLastPara="1" rIns="92825" wrap="square" tIns="464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a:latin typeface="Arial"/>
                <a:ea typeface="Arial"/>
                <a:cs typeface="Arial"/>
                <a:sym typeface="Arial"/>
              </a:defRPr>
            </a:lvl1pPr>
            <a:lvl2pPr indent="-406400" lvl="1" marL="914400" algn="l">
              <a:spcBef>
                <a:spcPts val="560"/>
              </a:spcBef>
              <a:spcAft>
                <a:spcPts val="0"/>
              </a:spcAft>
              <a:buClr>
                <a:schemeClr val="dk1"/>
              </a:buClr>
              <a:buSzPts val="2800"/>
              <a:buChar char="–"/>
              <a:defRPr>
                <a:latin typeface="Arial"/>
                <a:ea typeface="Arial"/>
                <a:cs typeface="Arial"/>
                <a:sym typeface="Arial"/>
              </a:defRPr>
            </a:lvl2pPr>
            <a:lvl3pPr indent="-381000" lvl="2" marL="1371600" algn="l">
              <a:spcBef>
                <a:spcPts val="480"/>
              </a:spcBef>
              <a:spcAft>
                <a:spcPts val="0"/>
              </a:spcAft>
              <a:buClr>
                <a:schemeClr val="dk1"/>
              </a:buClr>
              <a:buSzPts val="2400"/>
              <a:buChar char="•"/>
              <a:defRPr>
                <a:latin typeface="Arial"/>
                <a:ea typeface="Arial"/>
                <a:cs typeface="Arial"/>
                <a:sym typeface="Arial"/>
              </a:defRPr>
            </a:lvl3pPr>
            <a:lvl4pPr indent="-355600" lvl="3" marL="1828800" algn="l">
              <a:spcBef>
                <a:spcPts val="400"/>
              </a:spcBef>
              <a:spcAft>
                <a:spcPts val="0"/>
              </a:spcAft>
              <a:buClr>
                <a:schemeClr val="dk1"/>
              </a:buClr>
              <a:buSzPts val="2000"/>
              <a:buChar char="–"/>
              <a:defRPr>
                <a:latin typeface="Arial"/>
                <a:ea typeface="Arial"/>
                <a:cs typeface="Arial"/>
                <a:sym typeface="Arial"/>
              </a:defRPr>
            </a:lvl4pPr>
            <a:lvl5pPr indent="-355600" lvl="4" marL="2286000" algn="l">
              <a:spcBef>
                <a:spcPts val="400"/>
              </a:spcBef>
              <a:spcAft>
                <a:spcPts val="0"/>
              </a:spcAft>
              <a:buClr>
                <a:schemeClr val="dk1"/>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1"/>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11"/>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latin typeface="Arial"/>
                <a:ea typeface="Arial"/>
                <a:cs typeface="Arial"/>
                <a:sym typeface="Aria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5" name="Google Shape;75;p11"/>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1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latin typeface="Arial"/>
                <a:ea typeface="Arial"/>
                <a:cs typeface="Arial"/>
                <a:sym typeface="Aria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81" name="Google Shape;81;p12"/>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 name="Shape 25"/>
        <p:cNvGrpSpPr/>
        <p:nvPr/>
      </p:nvGrpSpPr>
      <p:grpSpPr>
        <a:xfrm>
          <a:off x="0" y="0"/>
          <a:ext cx="0" cy="0"/>
          <a:chOff x="0" y="0"/>
          <a:chExt cx="0" cy="0"/>
        </a:xfrm>
      </p:grpSpPr>
      <p:sp>
        <p:nvSpPr>
          <p:cNvPr id="26" name="Google Shape;26;p4"/>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4"/>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a:latin typeface="Arial"/>
                <a:ea typeface="Arial"/>
                <a:cs typeface="Arial"/>
                <a:sym typeface="Arial"/>
              </a:defRPr>
            </a:lvl1pPr>
            <a:lvl2pPr indent="-406400" lvl="1" marL="914400" algn="l">
              <a:spcBef>
                <a:spcPts val="560"/>
              </a:spcBef>
              <a:spcAft>
                <a:spcPts val="0"/>
              </a:spcAft>
              <a:buClr>
                <a:schemeClr val="dk1"/>
              </a:buClr>
              <a:buSzPts val="2800"/>
              <a:buChar char="–"/>
              <a:defRPr>
                <a:latin typeface="Arial"/>
                <a:ea typeface="Arial"/>
                <a:cs typeface="Arial"/>
                <a:sym typeface="Arial"/>
              </a:defRPr>
            </a:lvl2pPr>
            <a:lvl3pPr indent="-381000" lvl="2" marL="1371600" algn="l">
              <a:spcBef>
                <a:spcPts val="480"/>
              </a:spcBef>
              <a:spcAft>
                <a:spcPts val="0"/>
              </a:spcAft>
              <a:buClr>
                <a:schemeClr val="dk1"/>
              </a:buClr>
              <a:buSzPts val="2400"/>
              <a:buChar char="•"/>
              <a:defRPr>
                <a:latin typeface="Arial"/>
                <a:ea typeface="Arial"/>
                <a:cs typeface="Arial"/>
                <a:sym typeface="Arial"/>
              </a:defRPr>
            </a:lvl3pPr>
            <a:lvl4pPr indent="-355600" lvl="3" marL="1828800" algn="l">
              <a:spcBef>
                <a:spcPts val="400"/>
              </a:spcBef>
              <a:spcAft>
                <a:spcPts val="0"/>
              </a:spcAft>
              <a:buClr>
                <a:schemeClr val="dk1"/>
              </a:buClr>
              <a:buSzPts val="2000"/>
              <a:buChar char="–"/>
              <a:defRPr>
                <a:latin typeface="Arial"/>
                <a:ea typeface="Arial"/>
                <a:cs typeface="Arial"/>
                <a:sym typeface="Arial"/>
              </a:defRPr>
            </a:lvl4pPr>
            <a:lvl5pPr indent="-355600" lvl="4" marL="2286000" algn="l">
              <a:spcBef>
                <a:spcPts val="400"/>
              </a:spcBef>
              <a:spcAft>
                <a:spcPts val="0"/>
              </a:spcAft>
              <a:buClr>
                <a:schemeClr val="dk1"/>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 name="Shape 31"/>
        <p:cNvGrpSpPr/>
        <p:nvPr/>
      </p:nvGrpSpPr>
      <p:grpSpPr>
        <a:xfrm>
          <a:off x="0" y="0"/>
          <a:ext cx="0" cy="0"/>
          <a:chOff x="0" y="0"/>
          <a:chExt cx="0" cy="0"/>
        </a:xfrm>
      </p:grpSpPr>
      <p:sp>
        <p:nvSpPr>
          <p:cNvPr id="32" name="Google Shape;32;p5"/>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5"/>
          <p:cNvSpPr txBox="1"/>
          <p:nvPr>
            <p:ph idx="1" type="body"/>
          </p:nvPr>
        </p:nvSpPr>
        <p:spPr>
          <a:xfrm rot="5400000">
            <a:off x="3833019" y="-1623219"/>
            <a:ext cx="4525962" cy="1097280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a:latin typeface="Arial"/>
                <a:ea typeface="Arial"/>
                <a:cs typeface="Arial"/>
                <a:sym typeface="Arial"/>
              </a:defRPr>
            </a:lvl1pPr>
            <a:lvl2pPr indent="-406400" lvl="1" marL="914400" algn="l">
              <a:spcBef>
                <a:spcPts val="560"/>
              </a:spcBef>
              <a:spcAft>
                <a:spcPts val="0"/>
              </a:spcAft>
              <a:buClr>
                <a:schemeClr val="dk1"/>
              </a:buClr>
              <a:buSzPts val="2800"/>
              <a:buChar char="–"/>
              <a:defRPr>
                <a:latin typeface="Arial"/>
                <a:ea typeface="Arial"/>
                <a:cs typeface="Arial"/>
                <a:sym typeface="Arial"/>
              </a:defRPr>
            </a:lvl2pPr>
            <a:lvl3pPr indent="-381000" lvl="2" marL="1371600" algn="l">
              <a:spcBef>
                <a:spcPts val="480"/>
              </a:spcBef>
              <a:spcAft>
                <a:spcPts val="0"/>
              </a:spcAft>
              <a:buClr>
                <a:schemeClr val="dk1"/>
              </a:buClr>
              <a:buSzPts val="2400"/>
              <a:buChar char="•"/>
              <a:defRPr>
                <a:latin typeface="Arial"/>
                <a:ea typeface="Arial"/>
                <a:cs typeface="Arial"/>
                <a:sym typeface="Arial"/>
              </a:defRPr>
            </a:lvl3pPr>
            <a:lvl4pPr indent="-355600" lvl="3" marL="1828800" algn="l">
              <a:spcBef>
                <a:spcPts val="400"/>
              </a:spcBef>
              <a:spcAft>
                <a:spcPts val="0"/>
              </a:spcAft>
              <a:buClr>
                <a:schemeClr val="dk1"/>
              </a:buClr>
              <a:buSzPts val="2000"/>
              <a:buChar char="–"/>
              <a:defRPr>
                <a:latin typeface="Arial"/>
                <a:ea typeface="Arial"/>
                <a:cs typeface="Arial"/>
                <a:sym typeface="Arial"/>
              </a:defRPr>
            </a:lvl4pPr>
            <a:lvl5pPr indent="-355600" lvl="4" marL="2286000" algn="l">
              <a:spcBef>
                <a:spcPts val="400"/>
              </a:spcBef>
              <a:spcAft>
                <a:spcPts val="0"/>
              </a:spcAft>
              <a:buClr>
                <a:schemeClr val="dk1"/>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 name="Google Shape;34;p5"/>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 name="Shape 37"/>
        <p:cNvGrpSpPr/>
        <p:nvPr/>
      </p:nvGrpSpPr>
      <p:grpSpPr>
        <a:xfrm>
          <a:off x="0" y="0"/>
          <a:ext cx="0" cy="0"/>
          <a:chOff x="0" y="0"/>
          <a:chExt cx="0" cy="0"/>
        </a:xfrm>
      </p:grpSpPr>
      <p:sp>
        <p:nvSpPr>
          <p:cNvPr id="38" name="Google Shape;38;p6"/>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6"/>
          <p:cNvSpPr/>
          <p:nvPr>
            <p:ph idx="2" type="pic"/>
          </p:nvPr>
        </p:nvSpPr>
        <p:spPr>
          <a:xfrm>
            <a:off x="2389717" y="612775"/>
            <a:ext cx="7315200" cy="4114800"/>
          </a:xfrm>
          <a:prstGeom prst="rect">
            <a:avLst/>
          </a:prstGeom>
          <a:noFill/>
          <a:ln>
            <a:noFill/>
          </a:ln>
        </p:spPr>
      </p:sp>
      <p:sp>
        <p:nvSpPr>
          <p:cNvPr id="40" name="Google Shape;40;p6"/>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atin typeface="Arial"/>
                <a:ea typeface="Arial"/>
                <a:cs typeface="Arial"/>
                <a:sym typeface="Aria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1" name="Google Shape;41;p6"/>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atin typeface="Arial"/>
                <a:ea typeface="Arial"/>
                <a:cs typeface="Arial"/>
                <a:sym typeface="Arial"/>
              </a:defRPr>
            </a:lvl1pPr>
            <a:lvl2pPr indent="-406400" lvl="1" marL="914400" algn="l">
              <a:spcBef>
                <a:spcPts val="560"/>
              </a:spcBef>
              <a:spcAft>
                <a:spcPts val="0"/>
              </a:spcAft>
              <a:buClr>
                <a:schemeClr val="dk1"/>
              </a:buClr>
              <a:buSzPts val="2800"/>
              <a:buChar char="–"/>
              <a:defRPr sz="2800">
                <a:latin typeface="Arial"/>
                <a:ea typeface="Arial"/>
                <a:cs typeface="Arial"/>
                <a:sym typeface="Arial"/>
              </a:defRPr>
            </a:lvl2pPr>
            <a:lvl3pPr indent="-381000" lvl="2" marL="1371600" algn="l">
              <a:spcBef>
                <a:spcPts val="480"/>
              </a:spcBef>
              <a:spcAft>
                <a:spcPts val="0"/>
              </a:spcAft>
              <a:buClr>
                <a:schemeClr val="dk1"/>
              </a:buClr>
              <a:buSzPts val="2400"/>
              <a:buChar char="•"/>
              <a:defRPr sz="2400">
                <a:latin typeface="Arial"/>
                <a:ea typeface="Arial"/>
                <a:cs typeface="Arial"/>
                <a:sym typeface="Arial"/>
              </a:defRPr>
            </a:lvl3pPr>
            <a:lvl4pPr indent="-355600" lvl="3" marL="1828800" algn="l">
              <a:spcBef>
                <a:spcPts val="400"/>
              </a:spcBef>
              <a:spcAft>
                <a:spcPts val="0"/>
              </a:spcAft>
              <a:buClr>
                <a:schemeClr val="dk1"/>
              </a:buClr>
              <a:buSzPts val="2000"/>
              <a:buChar char="–"/>
              <a:defRPr sz="2000">
                <a:latin typeface="Arial"/>
                <a:ea typeface="Arial"/>
                <a:cs typeface="Arial"/>
                <a:sym typeface="Arial"/>
              </a:defRPr>
            </a:lvl4pPr>
            <a:lvl5pPr indent="-355600" lvl="4" marL="2286000" algn="l">
              <a:spcBef>
                <a:spcPts val="400"/>
              </a:spcBef>
              <a:spcAft>
                <a:spcPts val="0"/>
              </a:spcAft>
              <a:buClr>
                <a:schemeClr val="dk1"/>
              </a:buClr>
              <a:buSzPts val="2000"/>
              <a:buChar char="»"/>
              <a:defRPr sz="2000">
                <a:latin typeface="Arial"/>
                <a:ea typeface="Arial"/>
                <a:cs typeface="Arial"/>
                <a:sym typeface="Arial"/>
              </a:defRPr>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7" name="Google Shape;47;p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atin typeface="Arial"/>
                <a:ea typeface="Arial"/>
                <a:cs typeface="Arial"/>
                <a:sym typeface="Aria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8" name="Google Shape;48;p7"/>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8"/>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9"/>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atin typeface="Arial"/>
                <a:ea typeface="Arial"/>
                <a:cs typeface="Arial"/>
                <a:sym typeface="Arial"/>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9" name="Google Shape;59;p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atin typeface="Arial"/>
                <a:ea typeface="Arial"/>
                <a:cs typeface="Arial"/>
                <a:sym typeface="Arial"/>
              </a:defRPr>
            </a:lvl1pPr>
            <a:lvl2pPr indent="-355600" lvl="1" marL="914400" algn="l">
              <a:spcBef>
                <a:spcPts val="400"/>
              </a:spcBef>
              <a:spcAft>
                <a:spcPts val="0"/>
              </a:spcAft>
              <a:buClr>
                <a:schemeClr val="dk1"/>
              </a:buClr>
              <a:buSzPts val="2000"/>
              <a:buChar char="–"/>
              <a:defRPr sz="2000">
                <a:latin typeface="Arial"/>
                <a:ea typeface="Arial"/>
                <a:cs typeface="Arial"/>
                <a:sym typeface="Arial"/>
              </a:defRPr>
            </a:lvl2pPr>
            <a:lvl3pPr indent="-342900" lvl="2" marL="1371600" algn="l">
              <a:spcBef>
                <a:spcPts val="360"/>
              </a:spcBef>
              <a:spcAft>
                <a:spcPts val="0"/>
              </a:spcAft>
              <a:buClr>
                <a:schemeClr val="dk1"/>
              </a:buClr>
              <a:buSzPts val="1800"/>
              <a:buChar char="•"/>
              <a:defRPr sz="1800">
                <a:latin typeface="Arial"/>
                <a:ea typeface="Arial"/>
                <a:cs typeface="Arial"/>
                <a:sym typeface="Arial"/>
              </a:defRPr>
            </a:lvl3pPr>
            <a:lvl4pPr indent="-330200" lvl="3" marL="1828800" algn="l">
              <a:spcBef>
                <a:spcPts val="320"/>
              </a:spcBef>
              <a:spcAft>
                <a:spcPts val="0"/>
              </a:spcAft>
              <a:buClr>
                <a:schemeClr val="dk1"/>
              </a:buClr>
              <a:buSzPts val="1600"/>
              <a:buChar char="–"/>
              <a:defRPr sz="1600">
                <a:latin typeface="Arial"/>
                <a:ea typeface="Arial"/>
                <a:cs typeface="Arial"/>
                <a:sym typeface="Arial"/>
              </a:defRPr>
            </a:lvl4pPr>
            <a:lvl5pPr indent="-330200" lvl="4" marL="2286000" algn="l">
              <a:spcBef>
                <a:spcPts val="320"/>
              </a:spcBef>
              <a:spcAft>
                <a:spcPts val="0"/>
              </a:spcAft>
              <a:buClr>
                <a:schemeClr val="dk1"/>
              </a:buClr>
              <a:buSzPts val="1600"/>
              <a:buChar char="»"/>
              <a:defRPr sz="1600">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0" name="Google Shape;60;p9"/>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atin typeface="Arial"/>
                <a:ea typeface="Arial"/>
                <a:cs typeface="Arial"/>
                <a:sym typeface="Arial"/>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1" name="Google Shape;61;p9"/>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atin typeface="Arial"/>
                <a:ea typeface="Arial"/>
                <a:cs typeface="Arial"/>
                <a:sym typeface="Arial"/>
              </a:defRPr>
            </a:lvl1pPr>
            <a:lvl2pPr indent="-355600" lvl="1" marL="914400" algn="l">
              <a:spcBef>
                <a:spcPts val="400"/>
              </a:spcBef>
              <a:spcAft>
                <a:spcPts val="0"/>
              </a:spcAft>
              <a:buClr>
                <a:schemeClr val="dk1"/>
              </a:buClr>
              <a:buSzPts val="2000"/>
              <a:buChar char="–"/>
              <a:defRPr sz="2000">
                <a:latin typeface="Arial"/>
                <a:ea typeface="Arial"/>
                <a:cs typeface="Arial"/>
                <a:sym typeface="Arial"/>
              </a:defRPr>
            </a:lvl2pPr>
            <a:lvl3pPr indent="-342900" lvl="2" marL="1371600" algn="l">
              <a:spcBef>
                <a:spcPts val="360"/>
              </a:spcBef>
              <a:spcAft>
                <a:spcPts val="0"/>
              </a:spcAft>
              <a:buClr>
                <a:schemeClr val="dk1"/>
              </a:buClr>
              <a:buSzPts val="1800"/>
              <a:buChar char="•"/>
              <a:defRPr sz="1800">
                <a:latin typeface="Arial"/>
                <a:ea typeface="Arial"/>
                <a:cs typeface="Arial"/>
                <a:sym typeface="Arial"/>
              </a:defRPr>
            </a:lvl3pPr>
            <a:lvl4pPr indent="-330200" lvl="3" marL="1828800" algn="l">
              <a:spcBef>
                <a:spcPts val="320"/>
              </a:spcBef>
              <a:spcAft>
                <a:spcPts val="0"/>
              </a:spcAft>
              <a:buClr>
                <a:schemeClr val="dk1"/>
              </a:buClr>
              <a:buSzPts val="1600"/>
              <a:buChar char="–"/>
              <a:defRPr sz="1600">
                <a:latin typeface="Arial"/>
                <a:ea typeface="Arial"/>
                <a:cs typeface="Arial"/>
                <a:sym typeface="Arial"/>
              </a:defRPr>
            </a:lvl4pPr>
            <a:lvl5pPr indent="-330200" lvl="4" marL="2286000" algn="l">
              <a:spcBef>
                <a:spcPts val="320"/>
              </a:spcBef>
              <a:spcAft>
                <a:spcPts val="0"/>
              </a:spcAft>
              <a:buClr>
                <a:schemeClr val="dk1"/>
              </a:buClr>
              <a:buSzPts val="1600"/>
              <a:buChar char="»"/>
              <a:defRPr sz="1600">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2" name="Google Shape;62;p9"/>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10"/>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1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atin typeface="Arial"/>
                <a:ea typeface="Arial"/>
                <a:cs typeface="Arial"/>
                <a:sym typeface="Arial"/>
              </a:defRPr>
            </a:lvl1pPr>
            <a:lvl2pPr indent="-381000" lvl="1" marL="914400" algn="l">
              <a:spcBef>
                <a:spcPts val="480"/>
              </a:spcBef>
              <a:spcAft>
                <a:spcPts val="0"/>
              </a:spcAft>
              <a:buClr>
                <a:schemeClr val="dk1"/>
              </a:buClr>
              <a:buSzPts val="2400"/>
              <a:buChar char="–"/>
              <a:defRPr sz="2400">
                <a:latin typeface="Arial"/>
                <a:ea typeface="Arial"/>
                <a:cs typeface="Arial"/>
                <a:sym typeface="Arial"/>
              </a:defRPr>
            </a:lvl2pPr>
            <a:lvl3pPr indent="-355600" lvl="2" marL="1371600" algn="l">
              <a:spcBef>
                <a:spcPts val="400"/>
              </a:spcBef>
              <a:spcAft>
                <a:spcPts val="0"/>
              </a:spcAft>
              <a:buClr>
                <a:schemeClr val="dk1"/>
              </a:buClr>
              <a:buSzPts val="2000"/>
              <a:buChar char="•"/>
              <a:defRPr sz="2000">
                <a:latin typeface="Arial"/>
                <a:ea typeface="Arial"/>
                <a:cs typeface="Arial"/>
                <a:sym typeface="Arial"/>
              </a:defRPr>
            </a:lvl3pPr>
            <a:lvl4pPr indent="-342900" lvl="3" marL="1828800" algn="l">
              <a:spcBef>
                <a:spcPts val="360"/>
              </a:spcBef>
              <a:spcAft>
                <a:spcPts val="0"/>
              </a:spcAft>
              <a:buClr>
                <a:schemeClr val="dk1"/>
              </a:buClr>
              <a:buSzPts val="1800"/>
              <a:buChar char="–"/>
              <a:defRPr sz="1800">
                <a:latin typeface="Arial"/>
                <a:ea typeface="Arial"/>
                <a:cs typeface="Arial"/>
                <a:sym typeface="Arial"/>
              </a:defRPr>
            </a:lvl4pPr>
            <a:lvl5pPr indent="-342900" lvl="4" marL="2286000" algn="l">
              <a:spcBef>
                <a:spcPts val="360"/>
              </a:spcBef>
              <a:spcAft>
                <a:spcPts val="0"/>
              </a:spcAft>
              <a:buClr>
                <a:schemeClr val="dk1"/>
              </a:buClr>
              <a:buSzPts val="180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8" name="Google Shape;68;p1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atin typeface="Arial"/>
                <a:ea typeface="Arial"/>
                <a:cs typeface="Arial"/>
                <a:sym typeface="Arial"/>
              </a:defRPr>
            </a:lvl1pPr>
            <a:lvl2pPr indent="-381000" lvl="1" marL="914400" algn="l">
              <a:spcBef>
                <a:spcPts val="480"/>
              </a:spcBef>
              <a:spcAft>
                <a:spcPts val="0"/>
              </a:spcAft>
              <a:buClr>
                <a:schemeClr val="dk1"/>
              </a:buClr>
              <a:buSzPts val="2400"/>
              <a:buChar char="–"/>
              <a:defRPr sz="2400">
                <a:latin typeface="Arial"/>
                <a:ea typeface="Arial"/>
                <a:cs typeface="Arial"/>
                <a:sym typeface="Arial"/>
              </a:defRPr>
            </a:lvl2pPr>
            <a:lvl3pPr indent="-355600" lvl="2" marL="1371600" algn="l">
              <a:spcBef>
                <a:spcPts val="400"/>
              </a:spcBef>
              <a:spcAft>
                <a:spcPts val="0"/>
              </a:spcAft>
              <a:buClr>
                <a:schemeClr val="dk1"/>
              </a:buClr>
              <a:buSzPts val="2000"/>
              <a:buChar char="•"/>
              <a:defRPr sz="2000">
                <a:latin typeface="Arial"/>
                <a:ea typeface="Arial"/>
                <a:cs typeface="Arial"/>
                <a:sym typeface="Arial"/>
              </a:defRPr>
            </a:lvl3pPr>
            <a:lvl4pPr indent="-342900" lvl="3" marL="1828800" algn="l">
              <a:spcBef>
                <a:spcPts val="360"/>
              </a:spcBef>
              <a:spcAft>
                <a:spcPts val="0"/>
              </a:spcAft>
              <a:buClr>
                <a:schemeClr val="dk1"/>
              </a:buClr>
              <a:buSzPts val="1800"/>
              <a:buChar char="–"/>
              <a:defRPr sz="1800">
                <a:latin typeface="Arial"/>
                <a:ea typeface="Arial"/>
                <a:cs typeface="Arial"/>
                <a:sym typeface="Arial"/>
              </a:defRPr>
            </a:lvl4pPr>
            <a:lvl5pPr indent="-342900" lvl="4" marL="2286000" algn="l">
              <a:spcBef>
                <a:spcPts val="360"/>
              </a:spcBef>
              <a:spcAft>
                <a:spcPts val="0"/>
              </a:spcAft>
              <a:buClr>
                <a:schemeClr val="dk1"/>
              </a:buClr>
              <a:buSzPts val="180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9" name="Google Shape;69;p10"/>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11" name="Google Shape;11;p1"/>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youtube.com/watch?v=wBKiKckaWu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nvSpPr>
        <p:spPr>
          <a:xfrm>
            <a:off x="381000" y="1981200"/>
            <a:ext cx="115062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1. Dao động điều hòa là gì? Nêu đặc điểm của dao động điều hòa.</a:t>
            </a:r>
            <a:r>
              <a:rPr b="1" i="0" lang="en-US" sz="3200" u="none" cap="none" strike="noStrike">
                <a:solidFill>
                  <a:schemeClr val="lt1"/>
                </a:solidFill>
                <a:latin typeface="Times New Roman"/>
                <a:ea typeface="Times New Roman"/>
                <a:cs typeface="Times New Roman"/>
                <a:sym typeface="Times New Roman"/>
              </a:rPr>
              <a:t> </a:t>
            </a:r>
            <a:endParaRPr/>
          </a:p>
        </p:txBody>
      </p:sp>
      <p:sp>
        <p:nvSpPr>
          <p:cNvPr id="89" name="Google Shape;89;p13"/>
          <p:cNvSpPr txBox="1"/>
          <p:nvPr/>
        </p:nvSpPr>
        <p:spPr>
          <a:xfrm>
            <a:off x="457200" y="1295400"/>
            <a:ext cx="3935412"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Kiểm tra bài cũ</a:t>
            </a:r>
            <a:endParaRPr/>
          </a:p>
        </p:txBody>
      </p:sp>
      <p:sp>
        <p:nvSpPr>
          <p:cNvPr id="90" name="Google Shape;90;p13"/>
          <p:cNvSpPr txBox="1"/>
          <p:nvPr/>
        </p:nvSpPr>
        <p:spPr>
          <a:xfrm>
            <a:off x="762000" y="0"/>
            <a:ext cx="10668000" cy="1154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cap="none" strike="noStrike">
                <a:solidFill>
                  <a:srgbClr val="FFFF00"/>
                </a:solidFill>
                <a:latin typeface="Times New Roman"/>
                <a:ea typeface="Times New Roman"/>
                <a:cs typeface="Times New Roman"/>
                <a:sym typeface="Times New Roman"/>
              </a:rPr>
              <a:t> </a:t>
            </a:r>
            <a:r>
              <a:rPr b="0" i="0" lang="en-US" sz="3400" u="none" cap="none" strike="noStrike">
                <a:solidFill>
                  <a:srgbClr val="FFFF00"/>
                </a:solidFill>
                <a:latin typeface="Times New Roman"/>
                <a:ea typeface="Times New Roman"/>
                <a:cs typeface="Times New Roman"/>
                <a:sym typeface="Times New Roman"/>
              </a:rPr>
              <a:t>DAO ĐỘNG TẮT DẦN. DAO ĐỘNG CƯỠNG BỨC. </a:t>
            </a:r>
            <a:endParaRPr/>
          </a:p>
          <a:p>
            <a:pPr indent="0" lvl="0" marL="0" marR="0" rtl="0" algn="ctr">
              <a:lnSpc>
                <a:spcPct val="100000"/>
              </a:lnSpc>
              <a:spcBef>
                <a:spcPts val="0"/>
              </a:spcBef>
              <a:spcAft>
                <a:spcPts val="0"/>
              </a:spcAft>
              <a:buClr>
                <a:srgbClr val="FFFF00"/>
              </a:buClr>
              <a:buSzPts val="3400"/>
              <a:buFont typeface="Times New Roman"/>
              <a:buNone/>
            </a:pPr>
            <a:r>
              <a:rPr b="0" i="0" lang="en-US" sz="3400" u="none" cap="none" strike="noStrike">
                <a:solidFill>
                  <a:srgbClr val="FFFF00"/>
                </a:solidFill>
                <a:latin typeface="Times New Roman"/>
                <a:ea typeface="Times New Roman"/>
                <a:cs typeface="Times New Roman"/>
                <a:sym typeface="Times New Roman"/>
              </a:rPr>
              <a:t>HIỆN TƯỢNG CỘNG HƯỞNG</a:t>
            </a:r>
            <a:endParaRPr/>
          </a:p>
        </p:txBody>
      </p:sp>
      <p:sp>
        <p:nvSpPr>
          <p:cNvPr id="91" name="Google Shape;91;p13"/>
          <p:cNvSpPr txBox="1"/>
          <p:nvPr/>
        </p:nvSpPr>
        <p:spPr>
          <a:xfrm>
            <a:off x="457200" y="2819400"/>
            <a:ext cx="11506200" cy="206216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Dao động điều hòa là dao động tuần hoàn có li độ biểu diễn bằng hàm số sin hoặc cos theo thời gian: x = Acos(ω</a:t>
            </a:r>
            <a:r>
              <a:rPr b="0" baseline="-25000" i="0" lang="en-US" sz="3200" u="none" cap="none" strike="noStrike">
                <a:solidFill>
                  <a:schemeClr val="lt1"/>
                </a:solidFill>
                <a:latin typeface="Times New Roman"/>
                <a:ea typeface="Times New Roman"/>
                <a:cs typeface="Times New Roman"/>
                <a:sym typeface="Times New Roman"/>
              </a:rPr>
              <a:t>0</a:t>
            </a:r>
            <a:r>
              <a:rPr b="0" i="0" lang="en-US" sz="3200" u="none" cap="none" strike="noStrike">
                <a:solidFill>
                  <a:schemeClr val="lt1"/>
                </a:solidFill>
                <a:latin typeface="Times New Roman"/>
                <a:ea typeface="Times New Roman"/>
                <a:cs typeface="Times New Roman"/>
                <a:sym typeface="Times New Roman"/>
              </a:rPr>
              <a:t>t + ϕ)</a:t>
            </a:r>
            <a:endParaRPr/>
          </a:p>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(A= hằng số;</a:t>
            </a:r>
            <a:endParaRPr/>
          </a:p>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  ω</a:t>
            </a:r>
            <a:r>
              <a:rPr b="0" baseline="-25000" i="0" lang="en-US" sz="3200" u="none" cap="none" strike="noStrike">
                <a:solidFill>
                  <a:schemeClr val="lt1"/>
                </a:solidFill>
                <a:latin typeface="Times New Roman"/>
                <a:ea typeface="Times New Roman"/>
                <a:cs typeface="Times New Roman"/>
                <a:sym typeface="Times New Roman"/>
              </a:rPr>
              <a:t>0</a:t>
            </a:r>
            <a:r>
              <a:rPr b="0" i="0" lang="en-US" sz="3200" u="none" cap="none" strike="noStrike">
                <a:solidFill>
                  <a:schemeClr val="lt1"/>
                </a:solidFill>
                <a:latin typeface="Times New Roman"/>
                <a:ea typeface="Times New Roman"/>
                <a:cs typeface="Times New Roman"/>
                <a:sym typeface="Times New Roman"/>
              </a:rPr>
              <a:t> = hằng số)</a:t>
            </a:r>
            <a:endParaRPr/>
          </a:p>
        </p:txBody>
      </p:sp>
      <p:sp>
        <p:nvSpPr>
          <p:cNvPr id="92" name="Google Shape;92;p13"/>
          <p:cNvSpPr txBox="1"/>
          <p:nvPr/>
        </p:nvSpPr>
        <p:spPr>
          <a:xfrm>
            <a:off x="457200" y="5029200"/>
            <a:ext cx="115062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2. Nêu tên các hệ dao động đã học trong chương trình</a:t>
            </a:r>
            <a:endParaRPr/>
          </a:p>
        </p:txBody>
      </p:sp>
      <p:sp>
        <p:nvSpPr>
          <p:cNvPr id="93" name="Google Shape;93;p13"/>
          <p:cNvSpPr txBox="1"/>
          <p:nvPr/>
        </p:nvSpPr>
        <p:spPr>
          <a:xfrm>
            <a:off x="381000" y="5791200"/>
            <a:ext cx="115062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Hệ dao động con lắc lò xo và hệ dao động con lắc đơn.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5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2"/>
          <p:cNvSpPr txBox="1"/>
          <p:nvPr/>
        </p:nvSpPr>
        <p:spPr>
          <a:xfrm>
            <a:off x="2895600" y="1905000"/>
            <a:ext cx="7620000" cy="15700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Hãy quan sát thí nghiệm về hiện tượng cộng hưởng và cho biết con lắc nào dao động với biên độ lớn nhất? Vì sao?</a:t>
            </a:r>
            <a:endParaRPr/>
          </a:p>
        </p:txBody>
      </p:sp>
      <p:sp>
        <p:nvSpPr>
          <p:cNvPr id="186" name="Google Shape;186;p22"/>
          <p:cNvSpPr txBox="1"/>
          <p:nvPr/>
        </p:nvSpPr>
        <p:spPr>
          <a:xfrm>
            <a:off x="0" y="15240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3"/>
          <p:cNvSpPr txBox="1"/>
          <p:nvPr/>
        </p:nvSpPr>
        <p:spPr>
          <a:xfrm>
            <a:off x="381000" y="1219200"/>
            <a:ext cx="7239000" cy="630237"/>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III. HIỆN TƯỢNG CỘNG HƯỞNG</a:t>
            </a:r>
            <a:endParaRPr/>
          </a:p>
        </p:txBody>
      </p:sp>
      <p:sp>
        <p:nvSpPr>
          <p:cNvPr id="192" name="Google Shape;192;p23"/>
          <p:cNvSpPr txBox="1"/>
          <p:nvPr/>
        </p:nvSpPr>
        <p:spPr>
          <a:xfrm>
            <a:off x="381000" y="1905000"/>
            <a:ext cx="7467600" cy="4870450"/>
          </a:xfrm>
          <a:prstGeom prst="rect">
            <a:avLst/>
          </a:prstGeom>
          <a:noFill/>
          <a:ln>
            <a:noFill/>
          </a:ln>
        </p:spPr>
        <p:txBody>
          <a:bodyPr anchorCtr="0" anchor="ctr" bIns="45700" lIns="91400" spcFirstLastPara="1" rIns="91400" wrap="square" tIns="45700">
            <a:spAutoFit/>
          </a:bodyPr>
          <a:lstStyle/>
          <a:p>
            <a:pPr indent="-571500" lvl="0" marL="571500" marR="0" rtl="0" algn="just">
              <a:lnSpc>
                <a:spcPct val="110000"/>
              </a:lnSpc>
              <a:spcBef>
                <a:spcPts val="0"/>
              </a:spcBef>
              <a:spcAft>
                <a:spcPts val="0"/>
              </a:spcAft>
              <a:buClr>
                <a:srgbClr val="E46C0A"/>
              </a:buClr>
              <a:buSzPts val="3000"/>
              <a:buFont typeface="Times New Roman"/>
              <a:buAutoNum type="arabicPeriod"/>
            </a:pPr>
            <a:r>
              <a:rPr b="0" i="0" lang="en-US" sz="3000" u="none">
                <a:solidFill>
                  <a:srgbClr val="E46C0A"/>
                </a:solidFill>
                <a:latin typeface="Times New Roman"/>
                <a:ea typeface="Times New Roman"/>
                <a:cs typeface="Times New Roman"/>
                <a:sym typeface="Times New Roman"/>
              </a:rPr>
              <a:t>Định nghĩa: </a:t>
            </a:r>
            <a:r>
              <a:rPr b="0" i="0" lang="en-US" sz="3000" u="none">
                <a:solidFill>
                  <a:schemeClr val="lt1"/>
                </a:solidFill>
                <a:latin typeface="Times New Roman"/>
                <a:ea typeface="Times New Roman"/>
                <a:cs typeface="Times New Roman"/>
                <a:sym typeface="Times New Roman"/>
              </a:rPr>
              <a:t>Hiện tượng </a:t>
            </a:r>
            <a:r>
              <a:rPr b="1" i="0" lang="en-US" sz="3000" u="none">
                <a:solidFill>
                  <a:srgbClr val="FFFF00"/>
                </a:solidFill>
                <a:latin typeface="Times New Roman"/>
                <a:ea typeface="Times New Roman"/>
                <a:cs typeface="Times New Roman"/>
                <a:sym typeface="Times New Roman"/>
              </a:rPr>
              <a:t>biên độ</a:t>
            </a:r>
            <a:r>
              <a:rPr b="0" i="0" lang="en-US" sz="3000" u="none">
                <a:solidFill>
                  <a:srgbClr val="FFFF00"/>
                </a:solidFill>
                <a:latin typeface="Times New Roman"/>
                <a:ea typeface="Times New Roman"/>
                <a:cs typeface="Times New Roman"/>
                <a:sym typeface="Times New Roman"/>
              </a:rPr>
              <a:t> </a:t>
            </a:r>
            <a:r>
              <a:rPr b="0" i="0" lang="en-US" sz="3000" u="none">
                <a:solidFill>
                  <a:schemeClr val="lt1"/>
                </a:solidFill>
                <a:latin typeface="Times New Roman"/>
                <a:ea typeface="Times New Roman"/>
                <a:cs typeface="Times New Roman"/>
                <a:sym typeface="Times New Roman"/>
              </a:rPr>
              <a:t>của dao động cưỡng bức </a:t>
            </a:r>
            <a:r>
              <a:rPr b="1" i="0" lang="en-US" sz="3000" u="none">
                <a:solidFill>
                  <a:srgbClr val="FFFF00"/>
                </a:solidFill>
                <a:latin typeface="Times New Roman"/>
                <a:ea typeface="Times New Roman"/>
                <a:cs typeface="Times New Roman"/>
                <a:sym typeface="Times New Roman"/>
              </a:rPr>
              <a:t>tăng dần</a:t>
            </a:r>
            <a:r>
              <a:rPr b="0" i="0" lang="en-US" sz="3000" u="none">
                <a:solidFill>
                  <a:srgbClr val="FFFF00"/>
                </a:solidFill>
                <a:latin typeface="Times New Roman"/>
                <a:ea typeface="Times New Roman"/>
                <a:cs typeface="Times New Roman"/>
                <a:sym typeface="Times New Roman"/>
              </a:rPr>
              <a:t> </a:t>
            </a:r>
            <a:r>
              <a:rPr b="1" i="0" lang="en-US" sz="3000" u="none">
                <a:solidFill>
                  <a:srgbClr val="FFFF00"/>
                </a:solidFill>
                <a:latin typeface="Times New Roman"/>
                <a:ea typeface="Times New Roman"/>
                <a:cs typeface="Times New Roman"/>
                <a:sym typeface="Times New Roman"/>
              </a:rPr>
              <a:t>lên đến giá trị cực đại</a:t>
            </a:r>
            <a:r>
              <a:rPr b="0" i="0" lang="en-US" sz="3000" u="none">
                <a:solidFill>
                  <a:srgbClr val="FFFF00"/>
                </a:solidFill>
                <a:latin typeface="Times New Roman"/>
                <a:ea typeface="Times New Roman"/>
                <a:cs typeface="Times New Roman"/>
                <a:sym typeface="Times New Roman"/>
              </a:rPr>
              <a:t> </a:t>
            </a:r>
            <a:r>
              <a:rPr b="0" i="0" lang="en-US" sz="3000" u="none">
                <a:solidFill>
                  <a:schemeClr val="lt1"/>
                </a:solidFill>
                <a:latin typeface="Times New Roman"/>
                <a:ea typeface="Times New Roman"/>
                <a:cs typeface="Times New Roman"/>
                <a:sym typeface="Times New Roman"/>
              </a:rPr>
              <a:t>khi tần số của lực cưỡng bức bằng tần số riêng của hệ dao động gọi là hiện tượng cộng hưởng.</a:t>
            </a:r>
            <a:endParaRPr/>
          </a:p>
          <a:p>
            <a:pPr indent="571500" lvl="0" marL="0" marR="0" rtl="0" algn="just">
              <a:lnSpc>
                <a:spcPct val="110000"/>
              </a:lnSpc>
              <a:spcBef>
                <a:spcPts val="45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Điều kiện cộng hưởng: </a:t>
            </a:r>
            <a:endParaRPr/>
          </a:p>
          <a:p>
            <a:pPr indent="571500" lvl="0" marL="0" marR="0" rtl="0" algn="just">
              <a:lnSpc>
                <a:spcPct val="110000"/>
              </a:lnSpc>
              <a:spcBef>
                <a:spcPts val="45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f</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(ω</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T</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 f</a:t>
            </a:r>
            <a:r>
              <a:rPr b="0" baseline="-25000" i="0" lang="en-US" sz="3000" u="none">
                <a:solidFill>
                  <a:schemeClr val="lt1"/>
                </a:solidFill>
                <a:latin typeface="Times New Roman"/>
                <a:ea typeface="Times New Roman"/>
                <a:cs typeface="Times New Roman"/>
                <a:sym typeface="Times New Roman"/>
              </a:rPr>
              <a:t>o </a:t>
            </a:r>
            <a:r>
              <a:rPr b="0" i="0" lang="en-US" sz="3000" u="none">
                <a:solidFill>
                  <a:schemeClr val="lt1"/>
                </a:solidFill>
                <a:latin typeface="Times New Roman"/>
                <a:ea typeface="Times New Roman"/>
                <a:cs typeface="Times New Roman"/>
                <a:sym typeface="Times New Roman"/>
              </a:rPr>
              <a:t>(ω</a:t>
            </a:r>
            <a:r>
              <a:rPr b="0" baseline="-25000" i="0" lang="en-US" sz="3000" u="none">
                <a:solidFill>
                  <a:schemeClr val="lt1"/>
                </a:solidFill>
                <a:latin typeface="Times New Roman"/>
                <a:ea typeface="Times New Roman"/>
                <a:cs typeface="Times New Roman"/>
                <a:sym typeface="Times New Roman"/>
              </a:rPr>
              <a:t>0,</a:t>
            </a:r>
            <a:r>
              <a:rPr b="0" i="0" lang="en-US" sz="3000" u="none">
                <a:solidFill>
                  <a:schemeClr val="lt1"/>
                </a:solidFill>
                <a:latin typeface="Times New Roman"/>
                <a:ea typeface="Times New Roman"/>
                <a:cs typeface="Times New Roman"/>
                <a:sym typeface="Times New Roman"/>
              </a:rPr>
              <a:t> T</a:t>
            </a:r>
            <a:r>
              <a:rPr b="0" baseline="-25000" i="0" lang="en-US" sz="3000" u="none">
                <a:solidFill>
                  <a:schemeClr val="lt1"/>
                </a:solidFill>
                <a:latin typeface="Times New Roman"/>
                <a:ea typeface="Times New Roman"/>
                <a:cs typeface="Times New Roman"/>
                <a:sym typeface="Times New Roman"/>
              </a:rPr>
              <a:t>0</a:t>
            </a:r>
            <a:r>
              <a:rPr b="0" i="0" lang="en-US" sz="3000" u="none">
                <a:solidFill>
                  <a:schemeClr val="lt1"/>
                </a:solidFill>
                <a:latin typeface="Times New Roman"/>
                <a:ea typeface="Times New Roman"/>
                <a:cs typeface="Times New Roman"/>
                <a:sym typeface="Times New Roman"/>
              </a:rPr>
              <a:t>) .</a:t>
            </a:r>
            <a:endParaRPr/>
          </a:p>
          <a:p>
            <a:pPr indent="-571500" lvl="0" marL="571500" marR="0" rtl="0" algn="just">
              <a:lnSpc>
                <a:spcPct val="110000"/>
              </a:lnSpc>
              <a:spcBef>
                <a:spcPts val="450"/>
              </a:spcBef>
              <a:spcAft>
                <a:spcPts val="0"/>
              </a:spcAft>
              <a:buClr>
                <a:schemeClr val="lt1"/>
              </a:buClr>
              <a:buSzPts val="3000"/>
              <a:buFont typeface="Times New Roman"/>
              <a:buChar char="-"/>
            </a:pPr>
            <a:r>
              <a:rPr b="0" i="0" lang="en-US" sz="3000" u="none">
                <a:solidFill>
                  <a:schemeClr val="lt1"/>
                </a:solidFill>
                <a:latin typeface="Times New Roman"/>
                <a:ea typeface="Times New Roman"/>
                <a:cs typeface="Times New Roman"/>
                <a:sym typeface="Times New Roman"/>
              </a:rPr>
              <a:t>Đặc điểm: Đồ thị cộng hưởng càng nhọn khi lực cản môi trường càng nhỏ.</a:t>
            </a:r>
            <a:endParaRPr/>
          </a:p>
        </p:txBody>
      </p:sp>
      <p:pic>
        <p:nvPicPr>
          <p:cNvPr descr="CỌNG HUỎNG" id="193" name="Google Shape;193;p23"/>
          <p:cNvPicPr preferRelativeResize="0"/>
          <p:nvPr/>
        </p:nvPicPr>
        <p:blipFill rotWithShape="1">
          <a:blip r:embed="rId3">
            <a:alphaModFix/>
          </a:blip>
          <a:srcRect b="0" l="0" r="0" t="0"/>
          <a:stretch/>
        </p:blipFill>
        <p:spPr>
          <a:xfrm>
            <a:off x="8077200" y="1371600"/>
            <a:ext cx="4114800" cy="4267200"/>
          </a:xfrm>
          <a:prstGeom prst="rect">
            <a:avLst/>
          </a:prstGeom>
          <a:noFill/>
          <a:ln>
            <a:noFill/>
          </a:ln>
        </p:spPr>
      </p:pic>
      <p:grpSp>
        <p:nvGrpSpPr>
          <p:cNvPr id="194" name="Google Shape;194;p23"/>
          <p:cNvGrpSpPr/>
          <p:nvPr/>
        </p:nvGrpSpPr>
        <p:grpSpPr>
          <a:xfrm>
            <a:off x="7924800" y="1600200"/>
            <a:ext cx="4432300" cy="4283075"/>
            <a:chOff x="5160" y="768"/>
            <a:chExt cx="2792" cy="2698"/>
          </a:xfrm>
        </p:grpSpPr>
        <p:sp>
          <p:nvSpPr>
            <p:cNvPr id="195" name="Google Shape;195;p23"/>
            <p:cNvSpPr txBox="1"/>
            <p:nvPr/>
          </p:nvSpPr>
          <p:spPr>
            <a:xfrm>
              <a:off x="5160" y="900"/>
              <a:ext cx="317"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A</a:t>
              </a:r>
              <a:endParaRPr/>
            </a:p>
          </p:txBody>
        </p:sp>
        <p:sp>
          <p:nvSpPr>
            <p:cNvPr id="196" name="Google Shape;196;p23"/>
            <p:cNvSpPr txBox="1"/>
            <p:nvPr/>
          </p:nvSpPr>
          <p:spPr>
            <a:xfrm>
              <a:off x="5184" y="2992"/>
              <a:ext cx="396"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O</a:t>
              </a:r>
              <a:endParaRPr/>
            </a:p>
          </p:txBody>
        </p:sp>
        <p:sp>
          <p:nvSpPr>
            <p:cNvPr id="197" name="Google Shape;197;p23"/>
            <p:cNvSpPr txBox="1"/>
            <p:nvPr/>
          </p:nvSpPr>
          <p:spPr>
            <a:xfrm>
              <a:off x="7632" y="3024"/>
              <a:ext cx="320"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f </a:t>
              </a:r>
              <a:endParaRPr/>
            </a:p>
          </p:txBody>
        </p:sp>
        <p:cxnSp>
          <p:nvCxnSpPr>
            <p:cNvPr id="198" name="Google Shape;198;p23"/>
            <p:cNvCxnSpPr/>
            <p:nvPr/>
          </p:nvCxnSpPr>
          <p:spPr>
            <a:xfrm>
              <a:off x="5501" y="3071"/>
              <a:ext cx="2178" cy="0"/>
            </a:xfrm>
            <a:prstGeom prst="straightConnector1">
              <a:avLst/>
            </a:prstGeom>
            <a:noFill/>
            <a:ln cap="flat" cmpd="sng" w="19050">
              <a:solidFill>
                <a:schemeClr val="lt1"/>
              </a:solidFill>
              <a:prstDash val="solid"/>
              <a:miter lim="800000"/>
              <a:headEnd len="med" w="med" type="none"/>
              <a:tailEnd len="med" w="med" type="stealth"/>
            </a:ln>
          </p:spPr>
        </p:cxnSp>
        <p:cxnSp>
          <p:nvCxnSpPr>
            <p:cNvPr id="199" name="Google Shape;199;p23"/>
            <p:cNvCxnSpPr/>
            <p:nvPr/>
          </p:nvCxnSpPr>
          <p:spPr>
            <a:xfrm rot="-5400000">
              <a:off x="4452" y="2016"/>
              <a:ext cx="2112" cy="0"/>
            </a:xfrm>
            <a:prstGeom prst="straightConnector1">
              <a:avLst/>
            </a:prstGeom>
            <a:noFill/>
            <a:ln cap="flat" cmpd="sng" w="19050">
              <a:solidFill>
                <a:schemeClr val="lt1"/>
              </a:solidFill>
              <a:prstDash val="solid"/>
              <a:miter lim="800000"/>
              <a:headEnd len="med" w="med" type="none"/>
              <a:tailEnd len="med" w="med" type="stealth"/>
            </a:ln>
          </p:spPr>
        </p:cxnSp>
        <p:sp>
          <p:nvSpPr>
            <p:cNvPr id="200" name="Google Shape;200;p23"/>
            <p:cNvSpPr txBox="1"/>
            <p:nvPr/>
          </p:nvSpPr>
          <p:spPr>
            <a:xfrm>
              <a:off x="6384" y="3072"/>
              <a:ext cx="384"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f </a:t>
              </a:r>
              <a:r>
                <a:rPr b="0" baseline="-25000" i="1" lang="en-US" sz="3500" u="none">
                  <a:solidFill>
                    <a:schemeClr val="lt1"/>
                  </a:solidFill>
                  <a:latin typeface="Times New Roman"/>
                  <a:ea typeface="Times New Roman"/>
                  <a:cs typeface="Times New Roman"/>
                  <a:sym typeface="Times New Roman"/>
                </a:rPr>
                <a:t>0</a:t>
              </a:r>
              <a:endParaRPr/>
            </a:p>
          </p:txBody>
        </p:sp>
        <p:sp>
          <p:nvSpPr>
            <p:cNvPr id="201" name="Google Shape;201;p23"/>
            <p:cNvSpPr/>
            <p:nvPr/>
          </p:nvSpPr>
          <p:spPr>
            <a:xfrm>
              <a:off x="5664" y="1152"/>
              <a:ext cx="1692" cy="1596"/>
            </a:xfrm>
            <a:custGeom>
              <a:rect b="b" l="l" r="r" t="t"/>
              <a:pathLst>
                <a:path extrusionOk="0" h="1596" w="1692">
                  <a:moveTo>
                    <a:pt x="0" y="1596"/>
                  </a:moveTo>
                  <a:cubicBezTo>
                    <a:pt x="68" y="1536"/>
                    <a:pt x="276" y="1500"/>
                    <a:pt x="408" y="1236"/>
                  </a:cubicBezTo>
                  <a:cubicBezTo>
                    <a:pt x="540" y="972"/>
                    <a:pt x="648" y="0"/>
                    <a:pt x="792" y="12"/>
                  </a:cubicBezTo>
                  <a:cubicBezTo>
                    <a:pt x="936" y="24"/>
                    <a:pt x="1122" y="1048"/>
                    <a:pt x="1272" y="1308"/>
                  </a:cubicBezTo>
                  <a:cubicBezTo>
                    <a:pt x="1422" y="1568"/>
                    <a:pt x="1604" y="1517"/>
                    <a:pt x="1692" y="1572"/>
                  </a:cubicBezTo>
                </a:path>
              </a:pathLst>
            </a:custGeom>
            <a:no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02" name="Google Shape;202;p23"/>
            <p:cNvSpPr/>
            <p:nvPr/>
          </p:nvSpPr>
          <p:spPr>
            <a:xfrm>
              <a:off x="5712" y="2290"/>
              <a:ext cx="1560" cy="578"/>
            </a:xfrm>
            <a:custGeom>
              <a:rect b="b" l="l" r="r" t="t"/>
              <a:pathLst>
                <a:path extrusionOk="0" h="578" w="1560">
                  <a:moveTo>
                    <a:pt x="0" y="578"/>
                  </a:moveTo>
                  <a:cubicBezTo>
                    <a:pt x="58" y="550"/>
                    <a:pt x="218" y="506"/>
                    <a:pt x="348" y="410"/>
                  </a:cubicBezTo>
                  <a:cubicBezTo>
                    <a:pt x="478" y="314"/>
                    <a:pt x="644" y="4"/>
                    <a:pt x="780" y="2"/>
                  </a:cubicBezTo>
                  <a:cubicBezTo>
                    <a:pt x="916" y="0"/>
                    <a:pt x="1034" y="310"/>
                    <a:pt x="1164" y="400"/>
                  </a:cubicBezTo>
                  <a:cubicBezTo>
                    <a:pt x="1294" y="490"/>
                    <a:pt x="1478" y="514"/>
                    <a:pt x="1560" y="544"/>
                  </a:cubicBezTo>
                </a:path>
              </a:pathLst>
            </a:custGeom>
            <a:no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03" name="Google Shape;203;p23"/>
            <p:cNvSpPr txBox="1"/>
            <p:nvPr/>
          </p:nvSpPr>
          <p:spPr>
            <a:xfrm>
              <a:off x="6192" y="768"/>
              <a:ext cx="528"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(2)</a:t>
              </a:r>
              <a:endParaRPr/>
            </a:p>
          </p:txBody>
        </p:sp>
        <p:sp>
          <p:nvSpPr>
            <p:cNvPr id="204" name="Google Shape;204;p23"/>
            <p:cNvSpPr txBox="1"/>
            <p:nvPr/>
          </p:nvSpPr>
          <p:spPr>
            <a:xfrm>
              <a:off x="6240" y="1872"/>
              <a:ext cx="528"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(1)</a:t>
              </a:r>
              <a:endParaRPr/>
            </a:p>
          </p:txBody>
        </p:sp>
      </p:grpSp>
      <p:sp>
        <p:nvSpPr>
          <p:cNvPr id="205" name="Google Shape;205;p23"/>
          <p:cNvSpPr txBox="1"/>
          <p:nvPr/>
        </p:nvSpPr>
        <p:spPr>
          <a:xfrm>
            <a:off x="0" y="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93"/>
                                        </p:tgtEl>
                                      </p:cBhvr>
                                    </p:animEffect>
                                    <p:set>
                                      <p:cBhvr>
                                        <p:cTn dur="1" fill="hold">
                                          <p:stCondLst>
                                            <p:cond delay="2000"/>
                                          </p:stCondLst>
                                        </p:cTn>
                                        <p:tgtEl>
                                          <p:spTgt spid="1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0" st="0"/>
                                            </p:txEl>
                                          </p:spTgt>
                                        </p:tgtEl>
                                        <p:attrNameLst>
                                          <p:attrName>style.visibility</p:attrName>
                                        </p:attrNameLst>
                                      </p:cBhvr>
                                      <p:to>
                                        <p:strVal val="visible"/>
                                      </p:to>
                                    </p:set>
                                    <p:animEffect filter="fade" transition="in">
                                      <p:cBhvr>
                                        <p:cTn dur="500"/>
                                        <p:tgtEl>
                                          <p:spTgt spid="1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1" st="1"/>
                                            </p:txEl>
                                          </p:spTgt>
                                        </p:tgtEl>
                                        <p:attrNameLst>
                                          <p:attrName>style.visibility</p:attrName>
                                        </p:attrNameLst>
                                      </p:cBhvr>
                                      <p:to>
                                        <p:strVal val="visible"/>
                                      </p:to>
                                    </p:set>
                                    <p:animEffect filter="fade" transition="in">
                                      <p:cBhvr>
                                        <p:cTn dur="500"/>
                                        <p:tgtEl>
                                          <p:spTgt spid="1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2" st="2"/>
                                            </p:txEl>
                                          </p:spTgt>
                                        </p:tgtEl>
                                        <p:attrNameLst>
                                          <p:attrName>style.visibility</p:attrName>
                                        </p:attrNameLst>
                                      </p:cBhvr>
                                      <p:to>
                                        <p:strVal val="visible"/>
                                      </p:to>
                                    </p:set>
                                    <p:animEffect filter="fade" transition="in">
                                      <p:cBhvr>
                                        <p:cTn dur="500"/>
                                        <p:tgtEl>
                                          <p:spTgt spid="1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3" st="3"/>
                                            </p:txEl>
                                          </p:spTgt>
                                        </p:tgtEl>
                                        <p:attrNameLst>
                                          <p:attrName>style.visibility</p:attrName>
                                        </p:attrNameLst>
                                      </p:cBhvr>
                                      <p:to>
                                        <p:strVal val="visible"/>
                                      </p:to>
                                    </p:set>
                                    <p:animEffect filter="fade" transition="in">
                                      <p:cBhvr>
                                        <p:cTn dur="500"/>
                                        <p:tgtEl>
                                          <p:spTgt spid="19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4"/>
          <p:cNvSpPr txBox="1"/>
          <p:nvPr/>
        </p:nvSpPr>
        <p:spPr>
          <a:xfrm>
            <a:off x="381000" y="1219200"/>
            <a:ext cx="7239000" cy="630237"/>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III. HIỆN TƯỢNG CỘNG HƯỞNG</a:t>
            </a:r>
            <a:endParaRPr/>
          </a:p>
        </p:txBody>
      </p:sp>
      <p:sp>
        <p:nvSpPr>
          <p:cNvPr id="211" name="Google Shape;211;p24"/>
          <p:cNvSpPr txBox="1"/>
          <p:nvPr/>
        </p:nvSpPr>
        <p:spPr>
          <a:xfrm>
            <a:off x="381000" y="1905000"/>
            <a:ext cx="11353800" cy="4270375"/>
          </a:xfrm>
          <a:prstGeom prst="rect">
            <a:avLst/>
          </a:prstGeom>
          <a:noFill/>
          <a:ln>
            <a:noFill/>
          </a:ln>
        </p:spPr>
        <p:txBody>
          <a:bodyPr anchorCtr="0" anchor="ctr" bIns="45700" lIns="91400" spcFirstLastPara="1" rIns="91400" wrap="square" tIns="45700">
            <a:spAutoFit/>
          </a:bodyPr>
          <a:lstStyle/>
          <a:p>
            <a:pPr indent="571500" lvl="0" marL="0" marR="0" rtl="0" algn="just">
              <a:lnSpc>
                <a:spcPct val="110000"/>
              </a:lnSpc>
              <a:spcBef>
                <a:spcPts val="0"/>
              </a:spcBef>
              <a:spcAft>
                <a:spcPts val="0"/>
              </a:spcAft>
              <a:buClr>
                <a:srgbClr val="E46C0A"/>
              </a:buClr>
              <a:buSzPts val="3000"/>
              <a:buFont typeface="Times New Roman"/>
              <a:buNone/>
            </a:pPr>
            <a:r>
              <a:rPr b="0" i="0" lang="en-US" sz="3000" u="none">
                <a:solidFill>
                  <a:srgbClr val="E46C0A"/>
                </a:solidFill>
                <a:latin typeface="Times New Roman"/>
                <a:ea typeface="Times New Roman"/>
                <a:cs typeface="Times New Roman"/>
                <a:sym typeface="Times New Roman"/>
              </a:rPr>
              <a:t>2. Giải thích: </a:t>
            </a:r>
            <a:r>
              <a:rPr b="0" i="0" lang="en-US" sz="3000" u="none">
                <a:solidFill>
                  <a:srgbClr val="FFFFFF"/>
                </a:solidFill>
                <a:latin typeface="Times New Roman"/>
                <a:ea typeface="Times New Roman"/>
                <a:cs typeface="Times New Roman"/>
                <a:sym typeface="Times New Roman"/>
              </a:rPr>
              <a:t>Khi </a:t>
            </a:r>
            <a:r>
              <a:rPr b="0" i="0" lang="en-US" sz="3000" u="none">
                <a:solidFill>
                  <a:srgbClr val="FFFF00"/>
                </a:solidFill>
                <a:latin typeface="Times New Roman"/>
                <a:ea typeface="Times New Roman"/>
                <a:cs typeface="Times New Roman"/>
                <a:sym typeface="Times New Roman"/>
              </a:rPr>
              <a:t>tần số của ngoại lực bằng tần số riêng </a:t>
            </a:r>
            <a:r>
              <a:rPr b="0" i="0" lang="en-US" sz="3000" u="none">
                <a:solidFill>
                  <a:schemeClr val="lt1"/>
                </a:solidFill>
                <a:latin typeface="Times New Roman"/>
                <a:ea typeface="Times New Roman"/>
                <a:cs typeface="Times New Roman"/>
                <a:sym typeface="Times New Roman"/>
              </a:rPr>
              <a:t>của hệ dao động thì hệ được cung cấp năng lượng một cách nhịp nhàng, đúng lúc, do đó biên độ dao động của hệ tăng dần lên. Biên độ dao động đạt tới giá trị cực đại khi </a:t>
            </a:r>
            <a:r>
              <a:rPr b="0" i="0" lang="en-US" sz="3000" u="none">
                <a:solidFill>
                  <a:srgbClr val="FFFF00"/>
                </a:solidFill>
                <a:latin typeface="Times New Roman"/>
                <a:ea typeface="Times New Roman"/>
                <a:cs typeface="Times New Roman"/>
                <a:sym typeface="Times New Roman"/>
              </a:rPr>
              <a:t>tốc độ tiêu hao năng lượng do ma sát bằng tốc độ cung cấp năng lượng cho hệ</a:t>
            </a:r>
            <a:endParaRPr/>
          </a:p>
          <a:p>
            <a:pPr indent="571500" lvl="0" marL="0" marR="0" rtl="0" algn="just">
              <a:lnSpc>
                <a:spcPct val="110000"/>
              </a:lnSpc>
              <a:spcBef>
                <a:spcPts val="450"/>
              </a:spcBef>
              <a:spcAft>
                <a:spcPts val="0"/>
              </a:spcAft>
              <a:buClr>
                <a:srgbClr val="E46C0A"/>
              </a:buClr>
              <a:buSzPts val="3000"/>
              <a:buFont typeface="Times New Roman"/>
              <a:buNone/>
            </a:pPr>
            <a:r>
              <a:rPr b="0" i="0" lang="en-US" sz="3000" u="none">
                <a:solidFill>
                  <a:srgbClr val="E46C0A"/>
                </a:solidFill>
                <a:latin typeface="Times New Roman"/>
                <a:ea typeface="Times New Roman"/>
                <a:cs typeface="Times New Roman"/>
                <a:sym typeface="Times New Roman"/>
              </a:rPr>
              <a:t>3. Hiện tượng cộng hưởng trong đời sống: </a:t>
            </a:r>
            <a:endParaRPr/>
          </a:p>
          <a:p>
            <a:pPr indent="-571500" lvl="0" marL="571500" marR="0" rtl="0" algn="just">
              <a:lnSpc>
                <a:spcPct val="100000"/>
              </a:lnSpc>
              <a:spcBef>
                <a:spcPts val="450"/>
              </a:spcBef>
              <a:spcAft>
                <a:spcPts val="0"/>
              </a:spcAft>
              <a:buClr>
                <a:schemeClr val="lt1"/>
              </a:buClr>
              <a:buSzPts val="3000"/>
              <a:buFont typeface="Times New Roman"/>
              <a:buChar char="-"/>
            </a:pPr>
            <a:r>
              <a:rPr b="0" i="0" lang="en-US" sz="3000" u="none">
                <a:solidFill>
                  <a:schemeClr val="lt1"/>
                </a:solidFill>
                <a:latin typeface="Times New Roman"/>
                <a:ea typeface="Times New Roman"/>
                <a:cs typeface="Times New Roman"/>
                <a:sym typeface="Times New Roman"/>
              </a:rPr>
              <a:t>Có lợi: Hộp đàn Ghi ta, violon...; nguyên tắc HĐ của lò vi sóng	</a:t>
            </a:r>
            <a:endParaRPr/>
          </a:p>
          <a:p>
            <a:pPr indent="-571500" lvl="0" marL="571500" marR="0" rtl="0" algn="just">
              <a:lnSpc>
                <a:spcPct val="100000"/>
              </a:lnSpc>
              <a:spcBef>
                <a:spcPts val="450"/>
              </a:spcBef>
              <a:spcAft>
                <a:spcPts val="0"/>
              </a:spcAft>
              <a:buClr>
                <a:schemeClr val="lt1"/>
              </a:buClr>
              <a:buSzPts val="3000"/>
              <a:buFont typeface="Times New Roman"/>
              <a:buChar char="-"/>
            </a:pPr>
            <a:r>
              <a:rPr b="0" i="0" lang="en-US" sz="3000" u="none">
                <a:solidFill>
                  <a:schemeClr val="lt1"/>
                </a:solidFill>
                <a:latin typeface="Times New Roman"/>
                <a:ea typeface="Times New Roman"/>
                <a:cs typeface="Times New Roman"/>
                <a:sym typeface="Times New Roman"/>
              </a:rPr>
              <a:t>Có hại: </a:t>
            </a:r>
            <a:endParaRPr/>
          </a:p>
        </p:txBody>
      </p:sp>
      <p:sp>
        <p:nvSpPr>
          <p:cNvPr id="212" name="Google Shape;212;p24"/>
          <p:cNvSpPr txBox="1"/>
          <p:nvPr/>
        </p:nvSpPr>
        <p:spPr>
          <a:xfrm>
            <a:off x="0" y="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xEl>
                                              <p:pRg end="0" st="0"/>
                                            </p:txEl>
                                          </p:spTgt>
                                        </p:tgtEl>
                                        <p:attrNameLst>
                                          <p:attrName>style.visibility</p:attrName>
                                        </p:attrNameLst>
                                      </p:cBhvr>
                                      <p:to>
                                        <p:strVal val="visible"/>
                                      </p:to>
                                    </p:set>
                                    <p:animEffect filter="fade" transition="in">
                                      <p:cBhvr>
                                        <p:cTn dur="500"/>
                                        <p:tgtEl>
                                          <p:spTgt spid="2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xEl>
                                              <p:pRg end="1" st="1"/>
                                            </p:txEl>
                                          </p:spTgt>
                                        </p:tgtEl>
                                        <p:attrNameLst>
                                          <p:attrName>style.visibility</p:attrName>
                                        </p:attrNameLst>
                                      </p:cBhvr>
                                      <p:to>
                                        <p:strVal val="visible"/>
                                      </p:to>
                                    </p:set>
                                    <p:animEffect filter="fade" transition="in">
                                      <p:cBhvr>
                                        <p:cTn dur="500"/>
                                        <p:tgtEl>
                                          <p:spTgt spid="2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xEl>
                                              <p:pRg end="2" st="2"/>
                                            </p:txEl>
                                          </p:spTgt>
                                        </p:tgtEl>
                                        <p:attrNameLst>
                                          <p:attrName>style.visibility</p:attrName>
                                        </p:attrNameLst>
                                      </p:cBhvr>
                                      <p:to>
                                        <p:strVal val="visible"/>
                                      </p:to>
                                    </p:set>
                                    <p:animEffect filter="fade" transition="in">
                                      <p:cBhvr>
                                        <p:cTn dur="500"/>
                                        <p:tgtEl>
                                          <p:spTgt spid="2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xEl>
                                              <p:pRg end="3" st="3"/>
                                            </p:txEl>
                                          </p:spTgt>
                                        </p:tgtEl>
                                        <p:attrNameLst>
                                          <p:attrName>style.visibility</p:attrName>
                                        </p:attrNameLst>
                                      </p:cBhvr>
                                      <p:to>
                                        <p:strVal val="visible"/>
                                      </p:to>
                                    </p:set>
                                    <p:animEffect filter="fade" transition="in">
                                      <p:cBhvr>
                                        <p:cTn dur="500"/>
                                        <p:tgtEl>
                                          <p:spTgt spid="21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5"/>
          <p:cNvSpPr txBox="1"/>
          <p:nvPr/>
        </p:nvSpPr>
        <p:spPr>
          <a:xfrm>
            <a:off x="3810000" y="1524000"/>
            <a:ext cx="2590800" cy="6080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Hệ dao động     </a:t>
            </a:r>
            <a:endParaRPr/>
          </a:p>
        </p:txBody>
      </p:sp>
      <p:sp>
        <p:nvSpPr>
          <p:cNvPr id="218" name="Google Shape;218;p25"/>
          <p:cNvSpPr txBox="1"/>
          <p:nvPr/>
        </p:nvSpPr>
        <p:spPr>
          <a:xfrm>
            <a:off x="0" y="2209800"/>
            <a:ext cx="3429000" cy="1570037"/>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điều hòa </a:t>
            </a:r>
            <a:endParaRPr/>
          </a:p>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(A= hằng số;</a:t>
            </a:r>
            <a:endParaRPr/>
          </a:p>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  ω</a:t>
            </a:r>
            <a:r>
              <a:rPr b="0" baseline="-25000" i="0" lang="en-US" sz="3200" u="none">
                <a:solidFill>
                  <a:schemeClr val="lt1"/>
                </a:solidFill>
                <a:latin typeface="Times New Roman"/>
                <a:ea typeface="Times New Roman"/>
                <a:cs typeface="Times New Roman"/>
                <a:sym typeface="Times New Roman"/>
              </a:rPr>
              <a:t>0</a:t>
            </a:r>
            <a:r>
              <a:rPr b="0" i="0" lang="en-US" sz="3200" u="none">
                <a:solidFill>
                  <a:schemeClr val="lt1"/>
                </a:solidFill>
                <a:latin typeface="Times New Roman"/>
                <a:ea typeface="Times New Roman"/>
                <a:cs typeface="Times New Roman"/>
                <a:sym typeface="Times New Roman"/>
              </a:rPr>
              <a:t> = hằng số)</a:t>
            </a:r>
            <a:endParaRPr/>
          </a:p>
        </p:txBody>
      </p:sp>
      <p:sp>
        <p:nvSpPr>
          <p:cNvPr id="219" name="Google Shape;219;p25"/>
          <p:cNvSpPr txBox="1"/>
          <p:nvPr/>
        </p:nvSpPr>
        <p:spPr>
          <a:xfrm>
            <a:off x="8458200" y="1828800"/>
            <a:ext cx="3352800" cy="10652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tắt dần</a:t>
            </a:r>
            <a:endParaRPr/>
          </a:p>
          <a:p>
            <a:pPr indent="0" lvl="0" marL="0" marR="0" rtl="0" algn="ctr">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(A giảm dần)</a:t>
            </a:r>
            <a:endParaRPr/>
          </a:p>
        </p:txBody>
      </p:sp>
      <p:sp>
        <p:nvSpPr>
          <p:cNvPr id="220" name="Google Shape;220;p25"/>
          <p:cNvSpPr txBox="1"/>
          <p:nvPr/>
        </p:nvSpPr>
        <p:spPr>
          <a:xfrm>
            <a:off x="3733800" y="3886200"/>
            <a:ext cx="3200400" cy="1462087"/>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duy trì</a:t>
            </a:r>
            <a:endParaRPr/>
          </a:p>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  (A= hằng số;</a:t>
            </a:r>
            <a:endParaRPr/>
          </a:p>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ω = ω</a:t>
            </a:r>
            <a:r>
              <a:rPr b="0" baseline="-25000" i="0" lang="en-US" sz="2800" u="none">
                <a:solidFill>
                  <a:schemeClr val="lt1"/>
                </a:solidFill>
                <a:latin typeface="Times New Roman"/>
                <a:ea typeface="Times New Roman"/>
                <a:cs typeface="Times New Roman"/>
                <a:sym typeface="Times New Roman"/>
              </a:rPr>
              <a:t>0</a:t>
            </a:r>
            <a:r>
              <a:rPr b="0" i="0" lang="en-US" sz="2800" u="none">
                <a:solidFill>
                  <a:schemeClr val="lt1"/>
                </a:solidFill>
                <a:latin typeface="Times New Roman"/>
                <a:ea typeface="Times New Roman"/>
                <a:cs typeface="Times New Roman"/>
                <a:sym typeface="Times New Roman"/>
              </a:rPr>
              <a:t>)</a:t>
            </a:r>
            <a:endParaRPr/>
          </a:p>
        </p:txBody>
      </p:sp>
      <p:sp>
        <p:nvSpPr>
          <p:cNvPr id="221" name="Google Shape;221;p25"/>
          <p:cNvSpPr txBox="1"/>
          <p:nvPr/>
        </p:nvSpPr>
        <p:spPr>
          <a:xfrm>
            <a:off x="7162800" y="3886200"/>
            <a:ext cx="4800600" cy="15224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cưỡng bức</a:t>
            </a:r>
            <a:endParaRPr/>
          </a:p>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A</a:t>
            </a:r>
            <a:r>
              <a:rPr b="0" baseline="-25000" i="0" lang="en-US" sz="2800" u="none">
                <a:solidFill>
                  <a:schemeClr val="lt1"/>
                </a:solidFill>
                <a:latin typeface="Times New Roman"/>
                <a:ea typeface="Times New Roman"/>
                <a:cs typeface="Times New Roman"/>
                <a:sym typeface="Times New Roman"/>
              </a:rPr>
              <a:t>cb</a:t>
            </a:r>
            <a:r>
              <a:rPr b="0" i="0" lang="en-US" sz="2800" u="none">
                <a:solidFill>
                  <a:schemeClr val="lt1"/>
                </a:solidFill>
                <a:latin typeface="Times New Roman"/>
                <a:ea typeface="Times New Roman"/>
                <a:cs typeface="Times New Roman"/>
                <a:sym typeface="Times New Roman"/>
              </a:rPr>
              <a:t> phụ thuộc F</a:t>
            </a:r>
            <a:r>
              <a:rPr b="0" baseline="-25000" i="0" lang="en-US" sz="2800" u="none">
                <a:solidFill>
                  <a:schemeClr val="lt1"/>
                </a:solidFill>
                <a:latin typeface="Times New Roman"/>
                <a:ea typeface="Times New Roman"/>
                <a:cs typeface="Times New Roman"/>
                <a:sym typeface="Times New Roman"/>
              </a:rPr>
              <a:t>0</a:t>
            </a:r>
            <a:r>
              <a:rPr b="0" i="0" lang="en-US" sz="2800" u="none">
                <a:solidFill>
                  <a:schemeClr val="lt1"/>
                </a:solidFill>
                <a:latin typeface="Times New Roman"/>
                <a:ea typeface="Times New Roman"/>
                <a:cs typeface="Times New Roman"/>
                <a:sym typeface="Times New Roman"/>
              </a:rPr>
              <a:t>; ω và ω; F</a:t>
            </a:r>
            <a:r>
              <a:rPr b="0" baseline="-25000" i="0" lang="en-US" sz="2800" u="none">
                <a:solidFill>
                  <a:schemeClr val="lt1"/>
                </a:solidFill>
                <a:latin typeface="Times New Roman"/>
                <a:ea typeface="Times New Roman"/>
                <a:cs typeface="Times New Roman"/>
                <a:sym typeface="Times New Roman"/>
              </a:rPr>
              <a:t>c</a:t>
            </a:r>
            <a:r>
              <a:rPr b="0" baseline="-25000" i="0" lang="en-US" sz="3200" u="none">
                <a:solidFill>
                  <a:schemeClr val="lt1"/>
                </a:solidFill>
                <a:latin typeface="Times New Roman"/>
                <a:ea typeface="Times New Roman"/>
                <a:cs typeface="Times New Roman"/>
                <a:sym typeface="Times New Roman"/>
              </a:rPr>
              <a:t> </a:t>
            </a:r>
            <a:r>
              <a:rPr b="0" i="0" lang="en-US" sz="3200" u="none">
                <a:solidFill>
                  <a:schemeClr val="lt1"/>
                </a:solidFill>
                <a:latin typeface="Times New Roman"/>
                <a:ea typeface="Times New Roman"/>
                <a:cs typeface="Times New Roman"/>
                <a:sym typeface="Times New Roman"/>
              </a:rPr>
              <a:t>                           </a:t>
            </a:r>
            <a:r>
              <a:rPr b="0" i="0" lang="en-US" sz="2800" u="none">
                <a:solidFill>
                  <a:schemeClr val="lt1"/>
                </a:solidFill>
                <a:latin typeface="Times New Roman"/>
                <a:ea typeface="Times New Roman"/>
                <a:cs typeface="Times New Roman"/>
                <a:sym typeface="Times New Roman"/>
              </a:rPr>
              <a:t>ω</a:t>
            </a:r>
            <a:r>
              <a:rPr b="0" baseline="-25000" i="0" lang="en-US" sz="2800" u="none">
                <a:solidFill>
                  <a:schemeClr val="lt1"/>
                </a:solidFill>
                <a:latin typeface="Times New Roman"/>
                <a:ea typeface="Times New Roman"/>
                <a:cs typeface="Times New Roman"/>
                <a:sym typeface="Times New Roman"/>
              </a:rPr>
              <a:t>cb</a:t>
            </a:r>
            <a:r>
              <a:rPr b="0" i="0" lang="en-US" sz="2800" u="none">
                <a:solidFill>
                  <a:schemeClr val="lt1"/>
                </a:solidFill>
                <a:latin typeface="Times New Roman"/>
                <a:ea typeface="Times New Roman"/>
                <a:cs typeface="Times New Roman"/>
                <a:sym typeface="Times New Roman"/>
              </a:rPr>
              <a:t> = ω  </a:t>
            </a:r>
            <a:endParaRPr/>
          </a:p>
        </p:txBody>
      </p:sp>
      <p:cxnSp>
        <p:nvCxnSpPr>
          <p:cNvPr id="222" name="Google Shape;222;p25"/>
          <p:cNvCxnSpPr/>
          <p:nvPr/>
        </p:nvCxnSpPr>
        <p:spPr>
          <a:xfrm rot="5400000">
            <a:off x="3131343" y="2301081"/>
            <a:ext cx="990600" cy="395287"/>
          </a:xfrm>
          <a:prstGeom prst="straightConnector1">
            <a:avLst/>
          </a:prstGeom>
          <a:noFill/>
          <a:ln cap="flat" cmpd="sng" w="57150">
            <a:solidFill>
              <a:srgbClr val="FFFF00"/>
            </a:solidFill>
            <a:prstDash val="solid"/>
            <a:miter lim="800000"/>
            <a:headEnd len="med" w="med" type="none"/>
            <a:tailEnd len="med" w="med" type="stealth"/>
          </a:ln>
        </p:spPr>
      </p:cxnSp>
      <p:cxnSp>
        <p:nvCxnSpPr>
          <p:cNvPr id="223" name="Google Shape;223;p25"/>
          <p:cNvCxnSpPr/>
          <p:nvPr/>
        </p:nvCxnSpPr>
        <p:spPr>
          <a:xfrm flipH="1">
            <a:off x="5943600" y="2895600"/>
            <a:ext cx="2514600" cy="990600"/>
          </a:xfrm>
          <a:prstGeom prst="straightConnector1">
            <a:avLst/>
          </a:prstGeom>
          <a:noFill/>
          <a:ln cap="flat" cmpd="sng" w="57150">
            <a:solidFill>
              <a:srgbClr val="FFFF00"/>
            </a:solidFill>
            <a:prstDash val="solid"/>
            <a:miter lim="800000"/>
            <a:headEnd len="med" w="med" type="none"/>
            <a:tailEnd len="med" w="med" type="stealth"/>
          </a:ln>
        </p:spPr>
      </p:cxnSp>
      <p:cxnSp>
        <p:nvCxnSpPr>
          <p:cNvPr id="224" name="Google Shape;224;p25"/>
          <p:cNvCxnSpPr/>
          <p:nvPr/>
        </p:nvCxnSpPr>
        <p:spPr>
          <a:xfrm rot="5400000">
            <a:off x="8191500" y="3457575"/>
            <a:ext cx="990600" cy="3175"/>
          </a:xfrm>
          <a:prstGeom prst="straightConnector1">
            <a:avLst/>
          </a:prstGeom>
          <a:noFill/>
          <a:ln cap="flat" cmpd="sng" w="57150">
            <a:solidFill>
              <a:srgbClr val="FFFF00"/>
            </a:solidFill>
            <a:prstDash val="solid"/>
            <a:miter lim="800000"/>
            <a:headEnd len="med" w="med" type="none"/>
            <a:tailEnd len="med" w="med" type="stealth"/>
          </a:ln>
        </p:spPr>
      </p:cxnSp>
      <p:cxnSp>
        <p:nvCxnSpPr>
          <p:cNvPr id="225" name="Google Shape;225;p25"/>
          <p:cNvCxnSpPr/>
          <p:nvPr/>
        </p:nvCxnSpPr>
        <p:spPr>
          <a:xfrm>
            <a:off x="6415087" y="1828800"/>
            <a:ext cx="2028825" cy="533400"/>
          </a:xfrm>
          <a:prstGeom prst="straightConnector1">
            <a:avLst/>
          </a:prstGeom>
          <a:noFill/>
          <a:ln cap="flat" cmpd="sng" w="57150">
            <a:solidFill>
              <a:srgbClr val="FFFF00"/>
            </a:solidFill>
            <a:prstDash val="solid"/>
            <a:miter lim="800000"/>
            <a:headEnd len="med" w="med" type="none"/>
            <a:tailEnd len="med" w="med" type="stealth"/>
          </a:ln>
        </p:spPr>
      </p:cxnSp>
      <p:sp>
        <p:nvSpPr>
          <p:cNvPr id="226" name="Google Shape;226;p25"/>
          <p:cNvSpPr txBox="1"/>
          <p:nvPr/>
        </p:nvSpPr>
        <p:spPr>
          <a:xfrm>
            <a:off x="6019800" y="5999162"/>
            <a:ext cx="5943600" cy="6080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Hiện tượng cộng hưởng: </a:t>
            </a:r>
            <a:r>
              <a:rPr b="0" i="0" lang="en-US" sz="3000" u="none">
                <a:solidFill>
                  <a:schemeClr val="lt1"/>
                </a:solidFill>
                <a:latin typeface="Times New Roman"/>
                <a:ea typeface="Times New Roman"/>
                <a:cs typeface="Times New Roman"/>
                <a:sym typeface="Times New Roman"/>
              </a:rPr>
              <a:t>A</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 max</a:t>
            </a:r>
            <a:endParaRPr/>
          </a:p>
        </p:txBody>
      </p:sp>
      <p:cxnSp>
        <p:nvCxnSpPr>
          <p:cNvPr id="227" name="Google Shape;227;p25"/>
          <p:cNvCxnSpPr/>
          <p:nvPr/>
        </p:nvCxnSpPr>
        <p:spPr>
          <a:xfrm rot="5400000">
            <a:off x="8458993" y="5714206"/>
            <a:ext cx="609600" cy="1587"/>
          </a:xfrm>
          <a:prstGeom prst="straightConnector1">
            <a:avLst/>
          </a:prstGeom>
          <a:noFill/>
          <a:ln cap="flat" cmpd="sng" w="57150">
            <a:solidFill>
              <a:srgbClr val="FFFF00"/>
            </a:solidFill>
            <a:prstDash val="solid"/>
            <a:miter lim="800000"/>
            <a:headEnd len="med" w="med" type="none"/>
            <a:tailEnd len="med" w="med" type="stealth"/>
          </a:ln>
        </p:spPr>
      </p:cxnSp>
      <p:sp>
        <p:nvSpPr>
          <p:cNvPr id="228" name="Google Shape;228;p25"/>
          <p:cNvSpPr txBox="1"/>
          <p:nvPr/>
        </p:nvSpPr>
        <p:spPr>
          <a:xfrm rot="1080000">
            <a:off x="7132637" y="1573212"/>
            <a:ext cx="13716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imes New Roman"/>
              <a:buNone/>
            </a:pPr>
            <a:r>
              <a:rPr b="1" i="0" lang="en-US" sz="2800" u="none">
                <a:solidFill>
                  <a:schemeClr val="lt1"/>
                </a:solidFill>
                <a:latin typeface="Times New Roman"/>
                <a:ea typeface="Times New Roman"/>
                <a:cs typeface="Times New Roman"/>
                <a:sym typeface="Times New Roman"/>
              </a:rPr>
              <a:t>F</a:t>
            </a:r>
            <a:r>
              <a:rPr b="1" baseline="-25000" i="0" lang="en-US" sz="2800" u="none">
                <a:solidFill>
                  <a:schemeClr val="lt1"/>
                </a:solidFill>
                <a:latin typeface="Times New Roman"/>
                <a:ea typeface="Times New Roman"/>
                <a:cs typeface="Times New Roman"/>
                <a:sym typeface="Times New Roman"/>
              </a:rPr>
              <a:t>C</a:t>
            </a:r>
            <a:r>
              <a:rPr b="1" i="0" lang="en-US" sz="2800" u="none">
                <a:solidFill>
                  <a:schemeClr val="lt1"/>
                </a:solidFill>
                <a:latin typeface="Times New Roman"/>
                <a:ea typeface="Times New Roman"/>
                <a:cs typeface="Times New Roman"/>
                <a:sym typeface="Times New Roman"/>
              </a:rPr>
              <a:t> ≠ 0 </a:t>
            </a:r>
            <a:endParaRPr/>
          </a:p>
        </p:txBody>
      </p:sp>
      <p:sp>
        <p:nvSpPr>
          <p:cNvPr id="229" name="Google Shape;229;p25"/>
          <p:cNvSpPr txBox="1"/>
          <p:nvPr/>
        </p:nvSpPr>
        <p:spPr>
          <a:xfrm>
            <a:off x="2590800" y="1524000"/>
            <a:ext cx="12319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Times New Roman"/>
              <a:buNone/>
            </a:pPr>
            <a:r>
              <a:rPr b="1" i="0" lang="en-US" sz="2800" u="none">
                <a:solidFill>
                  <a:srgbClr val="FFFFFF"/>
                </a:solidFill>
                <a:latin typeface="Times New Roman"/>
                <a:ea typeface="Times New Roman"/>
                <a:cs typeface="Times New Roman"/>
                <a:sym typeface="Times New Roman"/>
              </a:rPr>
              <a:t>F</a:t>
            </a:r>
            <a:r>
              <a:rPr b="1" baseline="-25000" i="0" lang="en-US" sz="2800" u="none">
                <a:solidFill>
                  <a:srgbClr val="FFFFFF"/>
                </a:solidFill>
                <a:latin typeface="Times New Roman"/>
                <a:ea typeface="Times New Roman"/>
                <a:cs typeface="Times New Roman"/>
                <a:sym typeface="Times New Roman"/>
              </a:rPr>
              <a:t>C</a:t>
            </a:r>
            <a:r>
              <a:rPr b="1" i="0" lang="en-US" sz="2800" u="none">
                <a:solidFill>
                  <a:srgbClr val="FFFFFF"/>
                </a:solidFill>
                <a:latin typeface="Times New Roman"/>
                <a:ea typeface="Times New Roman"/>
                <a:cs typeface="Times New Roman"/>
                <a:sym typeface="Times New Roman"/>
              </a:rPr>
              <a:t> = 0 </a:t>
            </a:r>
            <a:endParaRPr/>
          </a:p>
        </p:txBody>
      </p:sp>
      <p:sp>
        <p:nvSpPr>
          <p:cNvPr id="230" name="Google Shape;230;p25"/>
          <p:cNvSpPr txBox="1"/>
          <p:nvPr/>
        </p:nvSpPr>
        <p:spPr>
          <a:xfrm rot="-1260000">
            <a:off x="5622925" y="2386012"/>
            <a:ext cx="2362200" cy="9540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Có thiết bị bù NL đã mất </a:t>
            </a:r>
            <a:endParaRPr/>
          </a:p>
        </p:txBody>
      </p:sp>
      <p:sp>
        <p:nvSpPr>
          <p:cNvPr id="231" name="Google Shape;231;p25"/>
          <p:cNvSpPr txBox="1"/>
          <p:nvPr/>
        </p:nvSpPr>
        <p:spPr>
          <a:xfrm>
            <a:off x="8991600" y="3057525"/>
            <a:ext cx="29718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F</a:t>
            </a:r>
            <a:r>
              <a:rPr b="0" baseline="-25000" i="0" lang="en-US" sz="2800" u="none">
                <a:solidFill>
                  <a:schemeClr val="lt1"/>
                </a:solidFill>
                <a:latin typeface="Times New Roman"/>
                <a:ea typeface="Times New Roman"/>
                <a:cs typeface="Times New Roman"/>
                <a:sym typeface="Times New Roman"/>
              </a:rPr>
              <a:t>Cb</a:t>
            </a:r>
            <a:r>
              <a:rPr b="0" i="0" lang="en-US" sz="2800" u="none">
                <a:solidFill>
                  <a:schemeClr val="lt1"/>
                </a:solidFill>
                <a:latin typeface="Times New Roman"/>
                <a:ea typeface="Times New Roman"/>
                <a:cs typeface="Times New Roman"/>
                <a:sym typeface="Times New Roman"/>
              </a:rPr>
              <a:t>=F</a:t>
            </a:r>
            <a:r>
              <a:rPr b="0" baseline="-25000" i="0" lang="en-US" sz="2800" u="none">
                <a:solidFill>
                  <a:schemeClr val="lt1"/>
                </a:solidFill>
                <a:latin typeface="Times New Roman"/>
                <a:ea typeface="Times New Roman"/>
                <a:cs typeface="Times New Roman"/>
                <a:sym typeface="Times New Roman"/>
              </a:rPr>
              <a:t>0</a:t>
            </a:r>
            <a:r>
              <a:rPr b="0" i="0" lang="en-US" sz="2800" u="none">
                <a:solidFill>
                  <a:schemeClr val="lt1"/>
                </a:solidFill>
                <a:latin typeface="Times New Roman"/>
                <a:ea typeface="Times New Roman"/>
                <a:cs typeface="Times New Roman"/>
                <a:sym typeface="Times New Roman"/>
              </a:rPr>
              <a:t>cos (ωt+ϕ)</a:t>
            </a:r>
            <a:endParaRPr/>
          </a:p>
        </p:txBody>
      </p:sp>
      <p:sp>
        <p:nvSpPr>
          <p:cNvPr id="232" name="Google Shape;232;p25"/>
          <p:cNvSpPr txBox="1"/>
          <p:nvPr/>
        </p:nvSpPr>
        <p:spPr>
          <a:xfrm>
            <a:off x="9982200" y="5419725"/>
            <a:ext cx="16764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Times New Roman"/>
              <a:buNone/>
            </a:pPr>
            <a:r>
              <a:rPr b="1" i="0" lang="en-US" sz="1800" u="none">
                <a:solidFill>
                  <a:schemeClr val="lt1"/>
                </a:solidFill>
                <a:latin typeface="Times New Roman"/>
                <a:ea typeface="Times New Roman"/>
                <a:cs typeface="Times New Roman"/>
                <a:sym typeface="Times New Roman"/>
              </a:rPr>
              <a:t> </a:t>
            </a:r>
            <a:r>
              <a:rPr b="1" i="0" lang="en-US" sz="2800" u="none">
                <a:solidFill>
                  <a:schemeClr val="lt1"/>
                </a:solidFill>
                <a:latin typeface="Times New Roman"/>
                <a:ea typeface="Times New Roman"/>
                <a:cs typeface="Times New Roman"/>
                <a:sym typeface="Times New Roman"/>
              </a:rPr>
              <a:t>ω = ω</a:t>
            </a:r>
            <a:r>
              <a:rPr b="1" baseline="-25000" i="0" lang="en-US" sz="2800" u="none">
                <a:solidFill>
                  <a:schemeClr val="lt1"/>
                </a:solidFill>
                <a:latin typeface="Times New Roman"/>
                <a:ea typeface="Times New Roman"/>
                <a:cs typeface="Times New Roman"/>
                <a:sym typeface="Times New Roman"/>
              </a:rPr>
              <a:t>0</a:t>
            </a:r>
            <a:r>
              <a:rPr b="1" i="0" lang="en-US" sz="2800" u="none">
                <a:solidFill>
                  <a:schemeClr val="lt1"/>
                </a:solidFill>
                <a:latin typeface="Times New Roman"/>
                <a:ea typeface="Times New Roman"/>
                <a:cs typeface="Times New Roman"/>
                <a:sym typeface="Times New Roman"/>
              </a:rPr>
              <a:t> </a:t>
            </a:r>
            <a:endParaRPr/>
          </a:p>
        </p:txBody>
      </p:sp>
      <p:sp>
        <p:nvSpPr>
          <p:cNvPr id="233" name="Google Shape;233;p25"/>
          <p:cNvSpPr txBox="1"/>
          <p:nvPr/>
        </p:nvSpPr>
        <p:spPr>
          <a:xfrm>
            <a:off x="0" y="15240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6"/>
          <p:cNvSpPr txBox="1"/>
          <p:nvPr>
            <p:ph type="title"/>
          </p:nvPr>
        </p:nvSpPr>
        <p:spPr>
          <a:xfrm>
            <a:off x="1143000" y="457200"/>
            <a:ext cx="2667000" cy="56356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39" name="Google Shape;239;p26"/>
          <p:cNvSpPr txBox="1"/>
          <p:nvPr/>
        </p:nvSpPr>
        <p:spPr>
          <a:xfrm>
            <a:off x="838200" y="1168400"/>
            <a:ext cx="11353800" cy="33496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a:p>
            <a:pPr indent="0" lvl="0" marL="0" marR="0" rtl="0" algn="l">
              <a:lnSpc>
                <a:spcPct val="150000"/>
              </a:lnSpc>
              <a:spcBef>
                <a:spcPts val="0"/>
              </a:spcBef>
              <a:spcAft>
                <a:spcPts val="0"/>
              </a:spcAft>
              <a:buClr>
                <a:srgbClr val="FFFF00"/>
              </a:buClr>
              <a:buSzPts val="3600"/>
              <a:buFont typeface="Times New Roman"/>
              <a:buNone/>
            </a:pPr>
            <a:r>
              <a:rPr b="1" i="0" lang="en-US" sz="3600" u="none">
                <a:solidFill>
                  <a:srgbClr val="FFFF00"/>
                </a:solidFill>
                <a:latin typeface="Times New Roman"/>
                <a:ea typeface="Times New Roman"/>
                <a:cs typeface="Times New Roman"/>
                <a:sym typeface="Times New Roman"/>
              </a:rPr>
              <a:t>Câu 1: </a:t>
            </a:r>
            <a:r>
              <a:rPr b="0" i="0" lang="en-US" sz="3500" u="none">
                <a:solidFill>
                  <a:srgbClr val="FFFFFF"/>
                </a:solidFill>
                <a:latin typeface="Times New Roman"/>
                <a:ea typeface="Times New Roman"/>
                <a:cs typeface="Times New Roman"/>
                <a:sym typeface="Times New Roman"/>
              </a:rPr>
              <a:t>Dao động cơ tắt dần </a:t>
            </a:r>
            <a:endParaRPr/>
          </a:p>
          <a:p>
            <a:pPr indent="0" lvl="0" marL="0" marR="0" rtl="0" algn="l">
              <a:lnSpc>
                <a:spcPct val="150000"/>
              </a:lnSpc>
              <a:spcBef>
                <a:spcPts val="100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A. có biên độ tăng dần theo thời gian. </a:t>
            </a:r>
            <a:r>
              <a:rPr b="0" i="0" lang="en-US" sz="3500" u="none">
                <a:solidFill>
                  <a:srgbClr val="FFFFFF"/>
                </a:solidFill>
                <a:latin typeface="Calibri"/>
                <a:ea typeface="Calibri"/>
                <a:cs typeface="Calibri"/>
                <a:sym typeface="Calibri"/>
              </a:rPr>
              <a:t>		</a:t>
            </a:r>
            <a:r>
              <a:rPr b="0" i="0" lang="en-US" sz="3500" u="none">
                <a:solidFill>
                  <a:srgbClr val="FFFFFF"/>
                </a:solidFill>
                <a:latin typeface="Times New Roman"/>
                <a:ea typeface="Times New Roman"/>
                <a:cs typeface="Times New Roman"/>
                <a:sym typeface="Times New Roman"/>
              </a:rPr>
              <a:t>B. luôn có hại. </a:t>
            </a:r>
            <a:endParaRPr/>
          </a:p>
          <a:p>
            <a:pPr indent="0" lvl="0" marL="0" marR="0" rtl="0" algn="l">
              <a:lnSpc>
                <a:spcPct val="150000"/>
              </a:lnSpc>
              <a:spcBef>
                <a:spcPts val="100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C. có biên độ giảm dần theo thời gian. </a:t>
            </a:r>
            <a:r>
              <a:rPr b="0" i="0" lang="en-US" sz="3500" u="none">
                <a:solidFill>
                  <a:srgbClr val="FFFFFF"/>
                </a:solidFill>
                <a:latin typeface="Calibri"/>
                <a:ea typeface="Calibri"/>
                <a:cs typeface="Calibri"/>
                <a:sym typeface="Calibri"/>
              </a:rPr>
              <a:t>		</a:t>
            </a:r>
            <a:r>
              <a:rPr b="0" i="0" lang="en-US" sz="3500" u="none">
                <a:solidFill>
                  <a:srgbClr val="FFFFFF"/>
                </a:solidFill>
                <a:latin typeface="Times New Roman"/>
                <a:ea typeface="Times New Roman"/>
                <a:cs typeface="Times New Roman"/>
                <a:sym typeface="Times New Roman"/>
              </a:rPr>
              <a:t>D. luôn có lợi. </a:t>
            </a:r>
            <a:endParaRPr/>
          </a:p>
        </p:txBody>
      </p:sp>
      <p:sp>
        <p:nvSpPr>
          <p:cNvPr id="240" name="Google Shape;240;p26"/>
          <p:cNvSpPr txBox="1"/>
          <p:nvPr/>
        </p:nvSpPr>
        <p:spPr>
          <a:xfrm>
            <a:off x="9067800" y="54102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C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7"/>
          <p:cNvSpPr txBox="1"/>
          <p:nvPr/>
        </p:nvSpPr>
        <p:spPr>
          <a:xfrm>
            <a:off x="228600" y="1143000"/>
            <a:ext cx="11963400" cy="443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rgbClr val="FFFF00"/>
              </a:buClr>
              <a:buSzPts val="3600"/>
              <a:buFont typeface="Times New Roman"/>
              <a:buNone/>
            </a:pPr>
            <a:r>
              <a:rPr b="1" i="0" lang="en-US" sz="3600" u="none">
                <a:solidFill>
                  <a:srgbClr val="FFFF00"/>
                </a:solidFill>
                <a:latin typeface="Times New Roman"/>
                <a:ea typeface="Times New Roman"/>
                <a:cs typeface="Times New Roman"/>
                <a:sym typeface="Times New Roman"/>
              </a:rPr>
              <a:t>Câu 2: </a:t>
            </a:r>
            <a:r>
              <a:rPr b="0" i="0" lang="en-US" sz="3500" u="none">
                <a:solidFill>
                  <a:schemeClr val="lt1"/>
                </a:solidFill>
                <a:latin typeface="Times New Roman"/>
                <a:ea typeface="Times New Roman"/>
                <a:cs typeface="Times New Roman"/>
                <a:sym typeface="Times New Roman"/>
              </a:rPr>
              <a:t>Dao động duy trì là dao động tắt dần mà người ta đã:</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A. Kích thích lại dao động sau khi dao động bị tắt hẳn.</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B. Tác dụng vào vật ngoại lực biến đổi điều hoà theo thời gian.</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C. Cung cấp cho vật một năng lượng đúng bằng năng lượng vật mất đi sau mỗi chu kì.</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D. Làm mất lực cản của môi trường đối với chuyển động đó.</a:t>
            </a:r>
            <a:endParaRPr/>
          </a:p>
          <a:p>
            <a:pPr indent="0" lvl="0" marL="0" marR="0" rtl="0" algn="l">
              <a:lnSpc>
                <a:spcPct val="100000"/>
              </a:lnSpc>
              <a:spcBef>
                <a:spcPts val="0"/>
              </a:spcBef>
              <a:spcAft>
                <a:spcPts val="0"/>
              </a:spcAft>
              <a:buNone/>
            </a:pPr>
            <a:r>
              <a:t/>
            </a:r>
            <a:endParaRPr b="0" i="0" sz="3500" u="none">
              <a:solidFill>
                <a:schemeClr val="lt1"/>
              </a:solidFill>
              <a:latin typeface="Times New Roman"/>
              <a:ea typeface="Times New Roman"/>
              <a:cs typeface="Times New Roman"/>
              <a:sym typeface="Times New Roman"/>
            </a:endParaRPr>
          </a:p>
        </p:txBody>
      </p:sp>
      <p:sp>
        <p:nvSpPr>
          <p:cNvPr id="246" name="Google Shape;246;p27"/>
          <p:cNvSpPr txBox="1"/>
          <p:nvPr/>
        </p:nvSpPr>
        <p:spPr>
          <a:xfrm>
            <a:off x="9067800" y="54102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C </a:t>
            </a:r>
            <a:endParaRPr/>
          </a:p>
        </p:txBody>
      </p:sp>
      <p:sp>
        <p:nvSpPr>
          <p:cNvPr id="247" name="Google Shape;247;p27"/>
          <p:cNvSpPr txBox="1"/>
          <p:nvPr/>
        </p:nvSpPr>
        <p:spPr>
          <a:xfrm>
            <a:off x="838200" y="304800"/>
            <a:ext cx="2667000" cy="5635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48" name="Google Shape;248;p2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8"/>
          <p:cNvSpPr txBox="1"/>
          <p:nvPr/>
        </p:nvSpPr>
        <p:spPr>
          <a:xfrm>
            <a:off x="381000" y="1447800"/>
            <a:ext cx="11506200" cy="36004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Câu 3:</a:t>
            </a:r>
            <a:r>
              <a:rPr b="0" i="0" lang="en-US" sz="3500" u="none">
                <a:solidFill>
                  <a:schemeClr val="lt1"/>
                </a:solidFill>
                <a:latin typeface="Times New Roman"/>
                <a:ea typeface="Times New Roman"/>
                <a:cs typeface="Times New Roman"/>
                <a:sym typeface="Times New Roman"/>
              </a:rPr>
              <a:t> Một con lắc lò xo bao gồm vật nhỏ khối lượng 100g và lò xo có độ cứng 100N/m,  chịu tác dụng của một ngoại lực tuần hoàn F= F</a:t>
            </a:r>
            <a:r>
              <a:rPr b="0" baseline="-25000" i="0" lang="en-US" sz="3500" u="none">
                <a:solidFill>
                  <a:schemeClr val="lt1"/>
                </a:solidFill>
                <a:latin typeface="Times New Roman"/>
                <a:ea typeface="Times New Roman"/>
                <a:cs typeface="Times New Roman"/>
                <a:sym typeface="Times New Roman"/>
              </a:rPr>
              <a:t>0 </a:t>
            </a:r>
            <a:r>
              <a:rPr b="0" i="0" lang="en-US" sz="3500" u="none">
                <a:solidFill>
                  <a:schemeClr val="lt1"/>
                </a:solidFill>
                <a:latin typeface="Times New Roman"/>
                <a:ea typeface="Times New Roman"/>
                <a:cs typeface="Times New Roman"/>
                <a:sym typeface="Times New Roman"/>
              </a:rPr>
              <a:t>cos(10t)N. Khi ổn định dao động của con lắc có tần số góc là: </a:t>
            </a:r>
            <a:endParaRPr/>
          </a:p>
          <a:p>
            <a:pPr indent="-222250" lvl="0" marL="0" marR="0" rtl="0" algn="l">
              <a:lnSpc>
                <a:spcPct val="100000"/>
              </a:lnSpc>
              <a:spcBef>
                <a:spcPts val="0"/>
              </a:spcBef>
              <a:spcAft>
                <a:spcPts val="0"/>
              </a:spcAft>
              <a:buClr>
                <a:schemeClr val="lt1"/>
              </a:buClr>
              <a:buSzPts val="3500"/>
              <a:buFont typeface="Times New Roman"/>
              <a:buAutoNum type="alphaUcPeriod"/>
            </a:pPr>
            <a:r>
              <a:rPr b="0" i="0" lang="en-US" sz="3500" u="none">
                <a:solidFill>
                  <a:schemeClr val="lt1"/>
                </a:solidFill>
                <a:latin typeface="Times New Roman"/>
                <a:ea typeface="Times New Roman"/>
                <a:cs typeface="Times New Roman"/>
                <a:sym typeface="Times New Roman"/>
              </a:rPr>
              <a:t>ω = 10 rad/s	      			</a:t>
            </a:r>
            <a:r>
              <a:rPr b="1" i="0" lang="en-US" sz="3500" u="none">
                <a:solidFill>
                  <a:schemeClr val="lt1"/>
                </a:solidFill>
                <a:latin typeface="Times New Roman"/>
                <a:ea typeface="Times New Roman"/>
                <a:cs typeface="Times New Roman"/>
                <a:sym typeface="Times New Roman"/>
              </a:rPr>
              <a:t>B.</a:t>
            </a:r>
            <a:r>
              <a:rPr b="0" i="0" lang="en-US" sz="3500" u="none">
                <a:solidFill>
                  <a:schemeClr val="lt1"/>
                </a:solidFill>
                <a:latin typeface="Times New Roman"/>
                <a:ea typeface="Times New Roman"/>
                <a:cs typeface="Times New Roman"/>
                <a:sym typeface="Times New Roman"/>
              </a:rPr>
              <a:t> ω</a:t>
            </a:r>
            <a:r>
              <a:rPr b="1" i="0" lang="en-US" sz="3500" u="none">
                <a:solidFill>
                  <a:schemeClr val="lt1"/>
                </a:solidFill>
                <a:latin typeface="Times New Roman"/>
                <a:ea typeface="Times New Roman"/>
                <a:cs typeface="Times New Roman"/>
                <a:sym typeface="Times New Roman"/>
              </a:rPr>
              <a:t> </a:t>
            </a:r>
            <a:r>
              <a:rPr b="0" i="0" lang="en-US" sz="3500" u="none">
                <a:solidFill>
                  <a:schemeClr val="lt1"/>
                </a:solidFill>
                <a:latin typeface="Times New Roman"/>
                <a:ea typeface="Times New Roman"/>
                <a:cs typeface="Times New Roman"/>
                <a:sym typeface="Times New Roman"/>
              </a:rPr>
              <a:t>= 10π rad/s  </a:t>
            </a:r>
            <a:endParaRPr/>
          </a:p>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C.</a:t>
            </a:r>
            <a:r>
              <a:rPr b="0" i="0" lang="en-US" sz="3500" u="none">
                <a:solidFill>
                  <a:schemeClr val="lt1"/>
                </a:solidFill>
                <a:latin typeface="Times New Roman"/>
                <a:ea typeface="Times New Roman"/>
                <a:cs typeface="Times New Roman"/>
                <a:sym typeface="Times New Roman"/>
              </a:rPr>
              <a:t> ω</a:t>
            </a:r>
            <a:r>
              <a:rPr b="1" i="0" lang="en-US" sz="3500" u="none">
                <a:solidFill>
                  <a:schemeClr val="lt1"/>
                </a:solidFill>
                <a:latin typeface="Times New Roman"/>
                <a:ea typeface="Times New Roman"/>
                <a:cs typeface="Times New Roman"/>
                <a:sym typeface="Times New Roman"/>
              </a:rPr>
              <a:t> </a:t>
            </a:r>
            <a:r>
              <a:rPr b="0" i="0" lang="en-US" sz="3500" u="none">
                <a:solidFill>
                  <a:schemeClr val="lt1"/>
                </a:solidFill>
                <a:latin typeface="Times New Roman"/>
                <a:ea typeface="Times New Roman"/>
                <a:cs typeface="Times New Roman"/>
                <a:sym typeface="Times New Roman"/>
              </a:rPr>
              <a:t>= 2π rad/s 	   		</a:t>
            </a:r>
            <a:r>
              <a:rPr b="1" i="0" lang="en-US" sz="3500" u="none">
                <a:solidFill>
                  <a:schemeClr val="lt1"/>
                </a:solidFill>
                <a:latin typeface="Times New Roman"/>
                <a:ea typeface="Times New Roman"/>
                <a:cs typeface="Times New Roman"/>
                <a:sym typeface="Times New Roman"/>
              </a:rPr>
              <a:t>D.</a:t>
            </a:r>
            <a:r>
              <a:rPr b="0" i="0" lang="en-US" sz="3500" u="none">
                <a:solidFill>
                  <a:schemeClr val="lt1"/>
                </a:solidFill>
                <a:latin typeface="Times New Roman"/>
                <a:ea typeface="Times New Roman"/>
                <a:cs typeface="Times New Roman"/>
                <a:sym typeface="Times New Roman"/>
              </a:rPr>
              <a:t> ω = 20 rad/s</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p:txBody>
      </p:sp>
      <p:sp>
        <p:nvSpPr>
          <p:cNvPr id="254" name="Google Shape;254;p28"/>
          <p:cNvSpPr txBox="1"/>
          <p:nvPr/>
        </p:nvSpPr>
        <p:spPr>
          <a:xfrm>
            <a:off x="9753600" y="56388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A </a:t>
            </a:r>
            <a:endParaRPr/>
          </a:p>
        </p:txBody>
      </p:sp>
      <p:sp>
        <p:nvSpPr>
          <p:cNvPr id="255" name="Google Shape;255;p28"/>
          <p:cNvSpPr txBox="1"/>
          <p:nvPr/>
        </p:nvSpPr>
        <p:spPr>
          <a:xfrm>
            <a:off x="457200" y="4876800"/>
            <a:ext cx="11353800" cy="10779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Hướng dẫn: </a:t>
            </a:r>
            <a:r>
              <a:rPr b="0" i="0" lang="en-US" sz="3200" u="none">
                <a:solidFill>
                  <a:srgbClr val="FFFFFF"/>
                </a:solidFill>
                <a:latin typeface="Times New Roman"/>
                <a:ea typeface="Times New Roman"/>
                <a:cs typeface="Times New Roman"/>
                <a:sym typeface="Times New Roman"/>
              </a:rPr>
              <a:t>Dao động của CLLX khi ổn định là dao động cưỡng bức có tần số bằng tần số của ngoại lực cưỡng bức. </a:t>
            </a:r>
            <a:r>
              <a:rPr b="1" i="0" lang="en-US" sz="3200" u="none">
                <a:solidFill>
                  <a:srgbClr val="FFFF00"/>
                </a:solidFill>
                <a:latin typeface="Times New Roman"/>
                <a:ea typeface="Times New Roman"/>
                <a:cs typeface="Times New Roman"/>
                <a:sym typeface="Times New Roman"/>
              </a:rPr>
              <a:t>    </a:t>
            </a:r>
            <a:endParaRPr/>
          </a:p>
        </p:txBody>
      </p:sp>
      <p:sp>
        <p:nvSpPr>
          <p:cNvPr id="256" name="Google Shape;256;p28"/>
          <p:cNvSpPr txBox="1"/>
          <p:nvPr/>
        </p:nvSpPr>
        <p:spPr>
          <a:xfrm>
            <a:off x="1143000" y="457200"/>
            <a:ext cx="2667000" cy="5635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57" name="Google Shape;257;p2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9"/>
          <p:cNvSpPr txBox="1"/>
          <p:nvPr/>
        </p:nvSpPr>
        <p:spPr>
          <a:xfrm>
            <a:off x="304800" y="609600"/>
            <a:ext cx="11430000" cy="5602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500"/>
              <a:buFont typeface="Arial"/>
              <a:buNone/>
            </a:pPr>
            <a:r>
              <a:t/>
            </a:r>
            <a:endParaRPr b="0" i="0" sz="3500" u="none">
              <a:solidFill>
                <a:srgbClr val="FFFFFF"/>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Câu 4:</a:t>
            </a:r>
            <a:r>
              <a:rPr b="0" i="0" lang="en-US" sz="3500" u="none">
                <a:solidFill>
                  <a:srgbClr val="FFFFFF"/>
                </a:solidFill>
                <a:latin typeface="Times New Roman"/>
                <a:ea typeface="Times New Roman"/>
                <a:cs typeface="Times New Roman"/>
                <a:sym typeface="Times New Roman"/>
              </a:rPr>
              <a:t> </a:t>
            </a:r>
            <a:r>
              <a:rPr b="0" i="0" lang="en-US" sz="3200" u="none">
                <a:solidFill>
                  <a:srgbClr val="FFFFFF"/>
                </a:solidFill>
                <a:latin typeface="Times New Roman"/>
                <a:ea typeface="Times New Roman"/>
                <a:cs typeface="Times New Roman"/>
                <a:sym typeface="Times New Roman"/>
              </a:rPr>
              <a:t>Thực hiện thí nghiệm về dao động</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cưỡng bức như hình bên. Năm con lắc đơn:</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 (1), (2), (3), (4) và M (con lắc điều khiển)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được treo trên một sợi dây. Ban đầu hệ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đang đứng yên ở vị trí cân bằng. Kích thích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M dao động nhỏ trong mặt phẳng vuông góc với mặt phẳng hình vẽ thì các con lắc còn lại dao động theo. Không kể M, con lắc dao động mạnh nhất là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A. con lắc (2). 				B. con lắc (1).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C. con lắc (3). 				D. con lắc (4). </a:t>
            </a:r>
            <a:endParaRPr/>
          </a:p>
        </p:txBody>
      </p:sp>
      <p:pic>
        <p:nvPicPr>
          <p:cNvPr id="263" name="Google Shape;263;p29"/>
          <p:cNvPicPr preferRelativeResize="0"/>
          <p:nvPr/>
        </p:nvPicPr>
        <p:blipFill rotWithShape="1">
          <a:blip r:embed="rId3">
            <a:alphaModFix/>
          </a:blip>
          <a:srcRect b="0" l="0" r="0" t="0"/>
          <a:stretch/>
        </p:blipFill>
        <p:spPr>
          <a:xfrm>
            <a:off x="7772400" y="762000"/>
            <a:ext cx="4038600" cy="2819400"/>
          </a:xfrm>
          <a:prstGeom prst="rect">
            <a:avLst/>
          </a:prstGeom>
          <a:noFill/>
          <a:ln>
            <a:noFill/>
          </a:ln>
        </p:spPr>
      </p:pic>
      <p:sp>
        <p:nvSpPr>
          <p:cNvPr id="264" name="Google Shape;264;p29"/>
          <p:cNvSpPr txBox="1"/>
          <p:nvPr/>
        </p:nvSpPr>
        <p:spPr>
          <a:xfrm>
            <a:off x="9067800" y="59436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B </a:t>
            </a:r>
            <a:endParaRPr/>
          </a:p>
        </p:txBody>
      </p:sp>
      <p:sp>
        <p:nvSpPr>
          <p:cNvPr id="265" name="Google Shape;265;p29"/>
          <p:cNvSpPr txBox="1"/>
          <p:nvPr/>
        </p:nvSpPr>
        <p:spPr>
          <a:xfrm>
            <a:off x="762000" y="381000"/>
            <a:ext cx="2667000" cy="5635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66" name="Google Shape;266;p29"/>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0"/>
          <p:cNvSpPr txBox="1"/>
          <p:nvPr/>
        </p:nvSpPr>
        <p:spPr>
          <a:xfrm>
            <a:off x="228600" y="1447800"/>
            <a:ext cx="11658600" cy="25241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Câu 5:</a:t>
            </a:r>
            <a:r>
              <a:rPr b="0" i="0" lang="en-US" sz="3500" u="none">
                <a:solidFill>
                  <a:schemeClr val="lt1"/>
                </a:solidFill>
                <a:latin typeface="Times New Roman"/>
                <a:ea typeface="Times New Roman"/>
                <a:cs typeface="Times New Roman"/>
                <a:sym typeface="Times New Roman"/>
              </a:rPr>
              <a:t> Một con lắc lò xo dao động tắt dần. Cứ sau mỗi chu kì, biên độ của nó giảm 0,5%. Hỏi năng lượng dao động của con lắc bị mất đi sau mỗi dao động toàn phần là bao nhiêu % ?</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A.2%		B.1%		C, 0.1%			D.10%</a:t>
            </a:r>
            <a:endParaRPr/>
          </a:p>
          <a:p>
            <a:pPr indent="0" lvl="0" marL="0" marR="0" rtl="0" algn="l">
              <a:lnSpc>
                <a:spcPct val="100000"/>
              </a:lnSpc>
              <a:spcBef>
                <a:spcPts val="0"/>
              </a:spcBef>
              <a:spcAft>
                <a:spcPts val="0"/>
              </a:spcAft>
              <a:buNone/>
            </a:pPr>
            <a:r>
              <a:t/>
            </a:r>
            <a:endParaRPr b="0" i="0" sz="3500" u="none">
              <a:solidFill>
                <a:schemeClr val="lt1"/>
              </a:solidFill>
              <a:latin typeface="Times New Roman"/>
              <a:ea typeface="Times New Roman"/>
              <a:cs typeface="Times New Roman"/>
              <a:sym typeface="Times New Roman"/>
            </a:endParaRPr>
          </a:p>
        </p:txBody>
      </p:sp>
      <p:sp>
        <p:nvSpPr>
          <p:cNvPr id="272" name="Google Shape;272;p30"/>
          <p:cNvSpPr txBox="1"/>
          <p:nvPr/>
        </p:nvSpPr>
        <p:spPr>
          <a:xfrm>
            <a:off x="8305800" y="57150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B </a:t>
            </a:r>
            <a:endParaRPr/>
          </a:p>
        </p:txBody>
      </p:sp>
      <p:pic>
        <p:nvPicPr>
          <p:cNvPr id="273" name="Google Shape;273;p30"/>
          <p:cNvPicPr preferRelativeResize="0"/>
          <p:nvPr/>
        </p:nvPicPr>
        <p:blipFill rotWithShape="1">
          <a:blip r:embed="rId3">
            <a:alphaModFix/>
          </a:blip>
          <a:srcRect b="0" l="0" r="0" t="0"/>
          <a:stretch/>
        </p:blipFill>
        <p:spPr>
          <a:xfrm>
            <a:off x="781050" y="4343400"/>
            <a:ext cx="10634662" cy="920750"/>
          </a:xfrm>
          <a:prstGeom prst="rect">
            <a:avLst/>
          </a:prstGeom>
          <a:noFill/>
          <a:ln>
            <a:noFill/>
          </a:ln>
        </p:spPr>
      </p:pic>
      <p:sp>
        <p:nvSpPr>
          <p:cNvPr id="274" name="Google Shape;274;p30"/>
          <p:cNvSpPr txBox="1"/>
          <p:nvPr/>
        </p:nvSpPr>
        <p:spPr>
          <a:xfrm>
            <a:off x="304800" y="3733800"/>
            <a:ext cx="8534400" cy="10779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Hướng dẫn: ΔW = W-W</a:t>
            </a:r>
            <a:r>
              <a:rPr b="0" i="0" lang="en-US" sz="3200" u="none">
                <a:solidFill>
                  <a:srgbClr val="FFFF00"/>
                </a:solidFill>
                <a:latin typeface="Times New Roman"/>
                <a:ea typeface="Times New Roman"/>
                <a:cs typeface="Times New Roman"/>
                <a:sym typeface="Times New Roman"/>
              </a:rPr>
              <a:t>’ </a:t>
            </a:r>
            <a:endParaRPr/>
          </a:p>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    </a:t>
            </a:r>
            <a:endParaRPr/>
          </a:p>
        </p:txBody>
      </p:sp>
      <p:pic>
        <p:nvPicPr>
          <p:cNvPr id="275" name="Google Shape;275;p30"/>
          <p:cNvPicPr preferRelativeResize="0"/>
          <p:nvPr/>
        </p:nvPicPr>
        <p:blipFill rotWithShape="1">
          <a:blip r:embed="rId4">
            <a:alphaModFix/>
          </a:blip>
          <a:srcRect b="0" l="0" r="0" t="0"/>
          <a:stretch/>
        </p:blipFill>
        <p:spPr>
          <a:xfrm>
            <a:off x="914400" y="5257800"/>
            <a:ext cx="2763837" cy="920750"/>
          </a:xfrm>
          <a:prstGeom prst="rect">
            <a:avLst/>
          </a:prstGeom>
          <a:noFill/>
          <a:ln>
            <a:noFill/>
          </a:ln>
        </p:spPr>
      </p:pic>
      <p:sp>
        <p:nvSpPr>
          <p:cNvPr id="276" name="Google Shape;276;p30"/>
          <p:cNvSpPr txBox="1"/>
          <p:nvPr/>
        </p:nvSpPr>
        <p:spPr>
          <a:xfrm>
            <a:off x="1143000" y="457200"/>
            <a:ext cx="2667000" cy="5635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77" name="Google Shape;277;p30"/>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4"/>
          <p:cNvSpPr txBox="1"/>
          <p:nvPr/>
        </p:nvSpPr>
        <p:spPr>
          <a:xfrm>
            <a:off x="152400" y="228600"/>
            <a:ext cx="120396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cap="none" strike="noStrike">
                <a:solidFill>
                  <a:srgbClr val="FFFF00"/>
                </a:solidFill>
                <a:latin typeface="Times New Roman"/>
                <a:ea typeface="Times New Roman"/>
                <a:cs typeface="Times New Roman"/>
                <a:sym typeface="Times New Roman"/>
              </a:rPr>
              <a:t> </a:t>
            </a:r>
            <a:r>
              <a:rPr b="0" i="0" lang="en-US" sz="3600" u="none" cap="none" strike="noStrik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cap="none" strike="noStrike">
                <a:solidFill>
                  <a:srgbClr val="FFFF00"/>
                </a:solidFill>
                <a:latin typeface="Times New Roman"/>
                <a:ea typeface="Times New Roman"/>
                <a:cs typeface="Times New Roman"/>
                <a:sym typeface="Times New Roman"/>
              </a:rPr>
              <a:t> HIỆN TƯỢNG CỘNG HƯỞNG</a:t>
            </a:r>
            <a:endParaRPr/>
          </a:p>
        </p:txBody>
      </p:sp>
      <p:sp>
        <p:nvSpPr>
          <p:cNvPr id="99" name="Google Shape;99;p14"/>
          <p:cNvSpPr txBox="1"/>
          <p:nvPr/>
        </p:nvSpPr>
        <p:spPr>
          <a:xfrm>
            <a:off x="1066800" y="3124200"/>
            <a:ext cx="8610600" cy="10779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cap="none" strike="noStrike">
                <a:solidFill>
                  <a:schemeClr val="lt1"/>
                </a:solidFill>
                <a:latin typeface="Times New Roman"/>
                <a:ea typeface="Times New Roman"/>
                <a:cs typeface="Times New Roman"/>
                <a:sym typeface="Times New Roman"/>
              </a:rPr>
              <a:t>Tại sao chị lại phải đẩy nhẹ vào xích đu cho em? Nếu không đẩy thì điều gì xảy ra?</a:t>
            </a:r>
            <a:endParaRPr/>
          </a:p>
        </p:txBody>
      </p:sp>
      <p:sp>
        <p:nvSpPr>
          <p:cNvPr id="100" name="Google Shape;100;p14"/>
          <p:cNvSpPr txBox="1"/>
          <p:nvPr/>
        </p:nvSpPr>
        <p:spPr>
          <a:xfrm>
            <a:off x="381000" y="2971800"/>
            <a:ext cx="109728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cap="none" strike="noStrike">
                <a:solidFill>
                  <a:schemeClr val="lt1"/>
                </a:solidFill>
                <a:latin typeface="Times New Roman"/>
                <a:ea typeface="Times New Roman"/>
                <a:cs typeface="Times New Roman"/>
                <a:sym typeface="Times New Roman"/>
              </a:rPr>
              <a:t>Nguyên nhân nào khiến xích đu bị tắt dần?</a:t>
            </a:r>
            <a:endParaRPr/>
          </a:p>
        </p:txBody>
      </p:sp>
      <p:sp>
        <p:nvSpPr>
          <p:cNvPr id="101" name="Google Shape;101;p14"/>
          <p:cNvSpPr txBox="1"/>
          <p:nvPr/>
        </p:nvSpPr>
        <p:spPr>
          <a:xfrm>
            <a:off x="4724400" y="1676400"/>
            <a:ext cx="2776537" cy="630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500"/>
              <a:buFont typeface="Arial"/>
              <a:buNone/>
            </a:pPr>
            <a:r>
              <a:rPr b="1" i="0" lang="en-US" sz="3500" u="sng" cap="none" strike="noStrike">
                <a:solidFill>
                  <a:schemeClr val="hlink"/>
                </a:solidFill>
                <a:latin typeface="Arial"/>
                <a:ea typeface="Arial"/>
                <a:cs typeface="Arial"/>
                <a:sym typeface="Arial"/>
                <a:hlinkClick r:id="rId3"/>
              </a:rPr>
              <a:t>Hệ dao động</a:t>
            </a:r>
            <a:r>
              <a:rPr b="1" i="0" lang="en-US" sz="3500" u="none" cap="none" strike="noStrike">
                <a:solidFill>
                  <a:schemeClr val="lt1"/>
                </a:solidFill>
                <a:latin typeface="Times New Roman"/>
                <a:ea typeface="Times New Roman"/>
                <a:cs typeface="Times New Roman"/>
                <a:sym typeface="Times New Roman"/>
              </a:rPr>
              <a:t>     </a:t>
            </a:r>
            <a:endParaRPr/>
          </a:p>
        </p:txBody>
      </p:sp>
      <p:sp>
        <p:nvSpPr>
          <p:cNvPr id="102" name="Google Shape;102;p14"/>
          <p:cNvSpPr txBox="1"/>
          <p:nvPr/>
        </p:nvSpPr>
        <p:spPr>
          <a:xfrm>
            <a:off x="4724400" y="1447800"/>
            <a:ext cx="2620962" cy="1400175"/>
          </a:xfrm>
          <a:prstGeom prst="rect">
            <a:avLst/>
          </a:prstGeom>
          <a:noFill/>
          <a:ln cap="flat" cmpd="sng" w="254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03" name="Google Shape;103;p14"/>
          <p:cNvSpPr txBox="1"/>
          <p:nvPr/>
        </p:nvSpPr>
        <p:spPr>
          <a:xfrm>
            <a:off x="685800" y="3124200"/>
            <a:ext cx="10591800" cy="10779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Vì nếu chị không đẩy nhẹ vào xích đu cho em thì xích đu sẽ dao động với biên độ giảm dần rồi dừng hẳn ( tắt dần).</a:t>
            </a:r>
            <a:endParaRPr/>
          </a:p>
        </p:txBody>
      </p:sp>
      <p:sp>
        <p:nvSpPr>
          <p:cNvPr id="104" name="Google Shape;104;p14"/>
          <p:cNvSpPr txBox="1"/>
          <p:nvPr/>
        </p:nvSpPr>
        <p:spPr>
          <a:xfrm>
            <a:off x="685800" y="3200400"/>
            <a:ext cx="104394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Do ma sát giữa chỗ treo và sức cản không khí</a:t>
            </a:r>
            <a:endParaRPr/>
          </a:p>
        </p:txBody>
      </p:sp>
      <p:sp>
        <p:nvSpPr>
          <p:cNvPr id="105" name="Google Shape;105;p14"/>
          <p:cNvSpPr txBox="1"/>
          <p:nvPr/>
        </p:nvSpPr>
        <p:spPr>
          <a:xfrm>
            <a:off x="0" y="1752600"/>
            <a:ext cx="4625975" cy="630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500"/>
              <a:buFont typeface="Times New Roman"/>
              <a:buNone/>
            </a:pPr>
            <a:r>
              <a:rPr b="1" i="0" lang="en-US" sz="3500" u="none">
                <a:solidFill>
                  <a:srgbClr val="FFFFFF"/>
                </a:solidFill>
                <a:latin typeface="Times New Roman"/>
                <a:ea typeface="Times New Roman"/>
                <a:cs typeface="Times New Roman"/>
                <a:sym typeface="Times New Roman"/>
              </a:rPr>
              <a:t>Hãy quan sát video sau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5"/>
                                        </p:tgtEl>
                                        <p:attrNameLst>
                                          <p:attrName>ppt_y</p:attrName>
                                        </p:attrNameLst>
                                      </p:cBhvr>
                                      <p:tavLst>
                                        <p:tav fmla="" tm="0">
                                          <p:val>
                                            <p:strVal val="#ppt_y"/>
                                          </p:val>
                                        </p:tav>
                                        <p:tav fmla="" tm="100000">
                                          <p:val>
                                            <p:strVal val="#ppt_y+1"/>
                                          </p:val>
                                        </p:tav>
                                      </p:tavLst>
                                    </p:anim>
                                    <p:set>
                                      <p:cBhvr>
                                        <p:cTn dur="1" fill="hold">
                                          <p:stCondLst>
                                            <p:cond delay="500"/>
                                          </p:stCondLst>
                                        </p:cTn>
                                        <p:tgtEl>
                                          <p:spTgt spid="10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99"/>
                                        </p:tgtEl>
                                        <p:attrNameLst>
                                          <p:attrName>ppt_y</p:attrName>
                                        </p:attrNameLst>
                                      </p:cBhvr>
                                      <p:tavLst>
                                        <p:tav fmla="" tm="0">
                                          <p:val>
                                            <p:strVal val="#ppt_y"/>
                                          </p:val>
                                        </p:tav>
                                        <p:tav fmla="" tm="100000">
                                          <p:val>
                                            <p:strVal val="#ppt_y+1"/>
                                          </p:val>
                                        </p:tav>
                                      </p:tavLst>
                                    </p:anim>
                                    <p:set>
                                      <p:cBhvr>
                                        <p:cTn dur="1" fill="hold">
                                          <p:stCondLst>
                                            <p:cond delay="500"/>
                                          </p:stCondLst>
                                        </p:cTn>
                                        <p:tgtEl>
                                          <p:spTgt spid="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3"/>
                                        </p:tgtEl>
                                      </p:cBhvr>
                                    </p:animEffect>
                                    <p:set>
                                      <p:cBhvr>
                                        <p:cTn dur="1" fill="hold">
                                          <p:stCondLst>
                                            <p:cond delay="2000"/>
                                          </p:stCondLst>
                                        </p:cTn>
                                        <p:tgtEl>
                                          <p:spTgt spid="1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0"/>
                                        </p:tgtEl>
                                      </p:cBhvr>
                                    </p:animEffect>
                                    <p:set>
                                      <p:cBhvr>
                                        <p:cTn dur="1" fill="hold">
                                          <p:stCondLst>
                                            <p:cond delay="500"/>
                                          </p:stCondLst>
                                        </p:cTn>
                                        <p:tgtEl>
                                          <p:spTgt spid="10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txBox="1"/>
          <p:nvPr/>
        </p:nvSpPr>
        <p:spPr>
          <a:xfrm>
            <a:off x="685800" y="1600200"/>
            <a:ext cx="56388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 DAO ĐỘNG TẮT DẦN</a:t>
            </a:r>
            <a:endParaRPr/>
          </a:p>
        </p:txBody>
      </p:sp>
      <p:sp>
        <p:nvSpPr>
          <p:cNvPr id="111" name="Google Shape;111;p15"/>
          <p:cNvSpPr txBox="1"/>
          <p:nvPr/>
        </p:nvSpPr>
        <p:spPr>
          <a:xfrm>
            <a:off x="152400" y="228600"/>
            <a:ext cx="120396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
        <p:nvSpPr>
          <p:cNvPr id="112" name="Google Shape;112;p15"/>
          <p:cNvSpPr txBox="1"/>
          <p:nvPr/>
        </p:nvSpPr>
        <p:spPr>
          <a:xfrm>
            <a:off x="1371600" y="2286000"/>
            <a:ext cx="4267200" cy="630237"/>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1. Dao động tự do</a:t>
            </a:r>
            <a:endParaRPr/>
          </a:p>
        </p:txBody>
      </p:sp>
      <p:sp>
        <p:nvSpPr>
          <p:cNvPr id="113" name="Google Shape;113;p15"/>
          <p:cNvSpPr txBox="1"/>
          <p:nvPr/>
        </p:nvSpPr>
        <p:spPr>
          <a:xfrm>
            <a:off x="685800" y="2838450"/>
            <a:ext cx="11201400" cy="3486150"/>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 Các hệ dao động khi không chịu tác dụng của lực ma sát mà dao động với biên độ và tần số riệng (f</a:t>
            </a:r>
            <a:r>
              <a:rPr b="0" baseline="-25000" i="0" lang="en-US" sz="3600" u="none">
                <a:solidFill>
                  <a:schemeClr val="lt1"/>
                </a:solidFill>
                <a:latin typeface="Times New Roman"/>
                <a:ea typeface="Times New Roman"/>
                <a:cs typeface="Times New Roman"/>
                <a:sym typeface="Times New Roman"/>
              </a:rPr>
              <a:t>0</a:t>
            </a:r>
            <a:r>
              <a:rPr b="0" i="0" lang="en-US" sz="3500" u="none">
                <a:solidFill>
                  <a:srgbClr val="FFFFFF"/>
                </a:solidFill>
                <a:latin typeface="Times New Roman"/>
                <a:ea typeface="Times New Roman"/>
                <a:cs typeface="Times New Roman"/>
                <a:sym typeface="Times New Roman"/>
              </a:rPr>
              <a:t> ) không đổi được gọi là dao động tự do.</a:t>
            </a:r>
            <a:endParaRPr/>
          </a:p>
          <a:p>
            <a:pPr indent="-222250" lvl="0" marL="0" marR="0" rtl="0" algn="just">
              <a:lnSpc>
                <a:spcPct val="100000"/>
              </a:lnSpc>
              <a:spcBef>
                <a:spcPts val="525"/>
              </a:spcBef>
              <a:spcAft>
                <a:spcPts val="0"/>
              </a:spcAft>
              <a:buClr>
                <a:srgbClr val="FFFFFF"/>
              </a:buClr>
              <a:buSzPts val="3500"/>
              <a:buFont typeface="Times New Roman"/>
              <a:buChar char="-"/>
            </a:pPr>
            <a:r>
              <a:rPr b="0" i="0" lang="en-US" sz="3500" u="none">
                <a:solidFill>
                  <a:srgbClr val="FFFFFF"/>
                </a:solidFill>
                <a:latin typeface="Times New Roman"/>
                <a:ea typeface="Times New Roman"/>
                <a:cs typeface="Times New Roman"/>
                <a:sym typeface="Times New Roman"/>
              </a:rPr>
              <a:t>Dao động tự do có tần số dao động chỉ phụ thuộc đặc tính của hệ.</a:t>
            </a:r>
            <a:endParaRPr/>
          </a:p>
          <a:p>
            <a:pPr indent="-222250" lvl="0" marL="0" marR="0" rtl="0" algn="just">
              <a:lnSpc>
                <a:spcPct val="100000"/>
              </a:lnSpc>
              <a:spcBef>
                <a:spcPts val="525"/>
              </a:spcBef>
              <a:spcAft>
                <a:spcPts val="0"/>
              </a:spcAft>
              <a:buClr>
                <a:srgbClr val="FFFFFF"/>
              </a:buClr>
              <a:buSzPts val="3500"/>
              <a:buFont typeface="Times New Roman"/>
              <a:buChar char="-"/>
            </a:pPr>
            <a:r>
              <a:rPr b="0" i="0" lang="en-US" sz="3500" u="none">
                <a:solidFill>
                  <a:srgbClr val="FFFFFF"/>
                </a:solidFill>
                <a:latin typeface="Times New Roman"/>
                <a:ea typeface="Times New Roman"/>
                <a:cs typeface="Times New Roman"/>
                <a:sym typeface="Times New Roman"/>
              </a:rPr>
              <a:t>VD: Hệ dao động con lắc đơn, con lắc lò xo.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animEffect filter="fade" transition="in">
                                      <p:cBhvr>
                                        <p:cTn dur="500"/>
                                        <p:tgtEl>
                                          <p:spTgt spid="1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animEffect filter="fade" transition="in">
                                      <p:cBhvr>
                                        <p:cTn dur="500"/>
                                        <p:tgtEl>
                                          <p:spTgt spid="1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animEffect filter="fade" transition="in">
                                      <p:cBhvr>
                                        <p:cTn dur="500"/>
                                        <p:tgtEl>
                                          <p:spTgt spid="11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6"/>
          <p:cNvSpPr txBox="1"/>
          <p:nvPr/>
        </p:nvSpPr>
        <p:spPr>
          <a:xfrm>
            <a:off x="1066800" y="2209800"/>
            <a:ext cx="4267200" cy="630237"/>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2. Dao động tắt dần</a:t>
            </a:r>
            <a:endParaRPr/>
          </a:p>
        </p:txBody>
      </p:sp>
      <p:sp>
        <p:nvSpPr>
          <p:cNvPr id="120" name="Google Shape;120;p16"/>
          <p:cNvSpPr txBox="1"/>
          <p:nvPr/>
        </p:nvSpPr>
        <p:spPr>
          <a:xfrm>
            <a:off x="304800" y="2819400"/>
            <a:ext cx="5943600" cy="3462337"/>
          </a:xfrm>
          <a:prstGeom prst="rect">
            <a:avLst/>
          </a:prstGeom>
          <a:noFill/>
          <a:ln>
            <a:noFill/>
          </a:ln>
        </p:spPr>
        <p:txBody>
          <a:bodyPr anchorCtr="0" anchor="ctr" bIns="45700" lIns="91400" spcFirstLastPara="1" rIns="91400" wrap="square" tIns="45700">
            <a:spAutoFit/>
          </a:bodyPr>
          <a:lstStyle/>
          <a:p>
            <a:pPr indent="571500" lvl="0" marL="0" marR="0" rtl="0" algn="just">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Dao động tắt dần là dao động có </a:t>
            </a:r>
            <a:r>
              <a:rPr b="1" i="0" lang="en-US" sz="3000" u="none">
                <a:solidFill>
                  <a:srgbClr val="FFFF00"/>
                </a:solidFill>
                <a:latin typeface="Times New Roman"/>
                <a:ea typeface="Times New Roman"/>
                <a:cs typeface="Times New Roman"/>
                <a:sym typeface="Times New Roman"/>
              </a:rPr>
              <a:t>biên độ giảm dần</a:t>
            </a:r>
            <a:r>
              <a:rPr b="0" i="0" lang="en-US" sz="3000" u="none">
                <a:solidFill>
                  <a:srgbClr val="FFFF00"/>
                </a:solidFill>
                <a:latin typeface="Times New Roman"/>
                <a:ea typeface="Times New Roman"/>
                <a:cs typeface="Times New Roman"/>
                <a:sym typeface="Times New Roman"/>
              </a:rPr>
              <a:t> </a:t>
            </a:r>
            <a:r>
              <a:rPr b="0" i="0" lang="en-US" sz="3000" u="none">
                <a:solidFill>
                  <a:schemeClr val="lt1"/>
                </a:solidFill>
                <a:latin typeface="Times New Roman"/>
                <a:ea typeface="Times New Roman"/>
                <a:cs typeface="Times New Roman"/>
                <a:sym typeface="Times New Roman"/>
              </a:rPr>
              <a:t>theo thời gian. </a:t>
            </a:r>
            <a:endParaRPr/>
          </a:p>
          <a:p>
            <a:pPr indent="571500" lvl="0" marL="0" marR="0" rtl="0" algn="just">
              <a:lnSpc>
                <a:spcPct val="100000"/>
              </a:lnSpc>
              <a:spcBef>
                <a:spcPts val="90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Nguyên nhân: Do lực cản của môi trường (lực ma sát) làm </a:t>
            </a:r>
            <a:r>
              <a:rPr b="1" i="0" lang="en-US" sz="3000" u="none">
                <a:solidFill>
                  <a:srgbClr val="FFFF00"/>
                </a:solidFill>
                <a:latin typeface="Times New Roman"/>
                <a:ea typeface="Times New Roman"/>
                <a:cs typeface="Times New Roman"/>
                <a:sym typeface="Times New Roman"/>
              </a:rPr>
              <a:t>năng lượng hệ giảm theo thời gian</a:t>
            </a:r>
            <a:r>
              <a:rPr b="0" i="0" lang="en-US" sz="3000" u="none">
                <a:solidFill>
                  <a:schemeClr val="lt1"/>
                </a:solidFill>
                <a:latin typeface="Times New Roman"/>
                <a:ea typeface="Times New Roman"/>
                <a:cs typeface="Times New Roman"/>
                <a:sym typeface="Times New Roman"/>
              </a:rPr>
              <a:t>, chuyển hóa cơ năng dần dần thành nhiệt năng.</a:t>
            </a:r>
            <a:endParaRPr/>
          </a:p>
        </p:txBody>
      </p:sp>
      <p:grpSp>
        <p:nvGrpSpPr>
          <p:cNvPr id="121" name="Google Shape;121;p16"/>
          <p:cNvGrpSpPr/>
          <p:nvPr/>
        </p:nvGrpSpPr>
        <p:grpSpPr>
          <a:xfrm>
            <a:off x="8001000" y="2286000"/>
            <a:ext cx="4343400" cy="2514600"/>
            <a:chOff x="4608" y="912"/>
            <a:chExt cx="2736" cy="1584"/>
          </a:xfrm>
        </p:grpSpPr>
        <p:grpSp>
          <p:nvGrpSpPr>
            <p:cNvPr id="122" name="Google Shape;122;p16"/>
            <p:cNvGrpSpPr/>
            <p:nvPr/>
          </p:nvGrpSpPr>
          <p:grpSpPr>
            <a:xfrm>
              <a:off x="4608" y="912"/>
              <a:ext cx="2736" cy="1584"/>
              <a:chOff x="4416" y="1296"/>
              <a:chExt cx="3316" cy="1920"/>
            </a:xfrm>
          </p:grpSpPr>
          <p:sp>
            <p:nvSpPr>
              <p:cNvPr id="123" name="Google Shape;123;p16"/>
              <p:cNvSpPr txBox="1"/>
              <p:nvPr/>
            </p:nvSpPr>
            <p:spPr>
              <a:xfrm>
                <a:off x="4512" y="1296"/>
                <a:ext cx="384" cy="478"/>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x</a:t>
                </a:r>
                <a:endParaRPr/>
              </a:p>
            </p:txBody>
          </p:sp>
          <p:sp>
            <p:nvSpPr>
              <p:cNvPr id="124" name="Google Shape;124;p16"/>
              <p:cNvSpPr txBox="1"/>
              <p:nvPr/>
            </p:nvSpPr>
            <p:spPr>
              <a:xfrm>
                <a:off x="4416" y="2304"/>
                <a:ext cx="480" cy="478"/>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O</a:t>
                </a:r>
                <a:endParaRPr/>
              </a:p>
            </p:txBody>
          </p:sp>
          <p:sp>
            <p:nvSpPr>
              <p:cNvPr id="125" name="Google Shape;125;p16"/>
              <p:cNvSpPr txBox="1"/>
              <p:nvPr/>
            </p:nvSpPr>
            <p:spPr>
              <a:xfrm>
                <a:off x="7344" y="2352"/>
                <a:ext cx="388" cy="477"/>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t </a:t>
                </a:r>
                <a:endParaRPr/>
              </a:p>
            </p:txBody>
          </p:sp>
          <p:cxnSp>
            <p:nvCxnSpPr>
              <p:cNvPr id="126" name="Google Shape;126;p16"/>
              <p:cNvCxnSpPr/>
              <p:nvPr/>
            </p:nvCxnSpPr>
            <p:spPr>
              <a:xfrm>
                <a:off x="4800" y="2400"/>
                <a:ext cx="2640" cy="0"/>
              </a:xfrm>
              <a:prstGeom prst="straightConnector1">
                <a:avLst/>
              </a:prstGeom>
              <a:noFill/>
              <a:ln cap="flat" cmpd="sng" w="19050">
                <a:solidFill>
                  <a:schemeClr val="lt1"/>
                </a:solidFill>
                <a:prstDash val="solid"/>
                <a:miter lim="800000"/>
                <a:headEnd len="med" w="med" type="none"/>
                <a:tailEnd len="med" w="med" type="stealth"/>
              </a:ln>
            </p:spPr>
          </p:cxnSp>
          <p:cxnSp>
            <p:nvCxnSpPr>
              <p:cNvPr id="127" name="Google Shape;127;p16"/>
              <p:cNvCxnSpPr/>
              <p:nvPr/>
            </p:nvCxnSpPr>
            <p:spPr>
              <a:xfrm rot="-5400000">
                <a:off x="3888" y="2304"/>
                <a:ext cx="1824" cy="0"/>
              </a:xfrm>
              <a:prstGeom prst="straightConnector1">
                <a:avLst/>
              </a:prstGeom>
              <a:noFill/>
              <a:ln cap="flat" cmpd="sng" w="19050">
                <a:solidFill>
                  <a:schemeClr val="lt1"/>
                </a:solidFill>
                <a:prstDash val="solid"/>
                <a:miter lim="800000"/>
                <a:headEnd len="med" w="med" type="none"/>
                <a:tailEnd len="med" w="med" type="stealth"/>
              </a:ln>
            </p:spPr>
          </p:cxnSp>
        </p:grpSp>
        <p:sp>
          <p:nvSpPr>
            <p:cNvPr id="128" name="Google Shape;128;p16"/>
            <p:cNvSpPr/>
            <p:nvPr/>
          </p:nvSpPr>
          <p:spPr>
            <a:xfrm>
              <a:off x="4944" y="1152"/>
              <a:ext cx="1872" cy="1296"/>
            </a:xfrm>
            <a:custGeom>
              <a:rect b="b" l="l" r="r" t="t"/>
              <a:pathLst>
                <a:path extrusionOk="0" h="3072" w="3744">
                  <a:moveTo>
                    <a:pt x="0" y="298"/>
                  </a:moveTo>
                  <a:cubicBezTo>
                    <a:pt x="60" y="149"/>
                    <a:pt x="122" y="0"/>
                    <a:pt x="209" y="404"/>
                  </a:cubicBezTo>
                  <a:cubicBezTo>
                    <a:pt x="295" y="807"/>
                    <a:pt x="417" y="2370"/>
                    <a:pt x="520" y="2721"/>
                  </a:cubicBezTo>
                  <a:cubicBezTo>
                    <a:pt x="624" y="3072"/>
                    <a:pt x="712" y="2861"/>
                    <a:pt x="833" y="2510"/>
                  </a:cubicBezTo>
                  <a:cubicBezTo>
                    <a:pt x="955" y="2159"/>
                    <a:pt x="1128" y="948"/>
                    <a:pt x="1250" y="614"/>
                  </a:cubicBezTo>
                  <a:cubicBezTo>
                    <a:pt x="1371" y="281"/>
                    <a:pt x="1475" y="336"/>
                    <a:pt x="1561" y="509"/>
                  </a:cubicBezTo>
                  <a:cubicBezTo>
                    <a:pt x="1649" y="682"/>
                    <a:pt x="1698" y="1306"/>
                    <a:pt x="1770" y="1659"/>
                  </a:cubicBezTo>
                  <a:cubicBezTo>
                    <a:pt x="1842" y="2012"/>
                    <a:pt x="1916" y="2471"/>
                    <a:pt x="1999" y="2633"/>
                  </a:cubicBezTo>
                  <a:cubicBezTo>
                    <a:pt x="2081" y="2796"/>
                    <a:pt x="2171" y="2800"/>
                    <a:pt x="2263" y="2633"/>
                  </a:cubicBezTo>
                  <a:cubicBezTo>
                    <a:pt x="2356" y="2466"/>
                    <a:pt x="2452" y="1944"/>
                    <a:pt x="2552" y="1633"/>
                  </a:cubicBezTo>
                  <a:cubicBezTo>
                    <a:pt x="2653" y="1321"/>
                    <a:pt x="2764" y="782"/>
                    <a:pt x="2865" y="764"/>
                  </a:cubicBezTo>
                  <a:cubicBezTo>
                    <a:pt x="2966" y="746"/>
                    <a:pt x="3066" y="1345"/>
                    <a:pt x="3156" y="1524"/>
                  </a:cubicBezTo>
                  <a:cubicBezTo>
                    <a:pt x="3246" y="1703"/>
                    <a:pt x="3310" y="1798"/>
                    <a:pt x="3408" y="1836"/>
                  </a:cubicBezTo>
                  <a:cubicBezTo>
                    <a:pt x="3506" y="1874"/>
                    <a:pt x="3674" y="1769"/>
                    <a:pt x="3744" y="1752"/>
                  </a:cubicBezTo>
                </a:path>
              </a:pathLst>
            </a:custGeom>
            <a:noFill/>
            <a:ln cap="flat" cmpd="sng" w="222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pic>
        <p:nvPicPr>
          <p:cNvPr descr="dao dong tắt dan'" id="129" name="Google Shape;129;p16"/>
          <p:cNvPicPr preferRelativeResize="0"/>
          <p:nvPr/>
        </p:nvPicPr>
        <p:blipFill rotWithShape="1">
          <a:blip r:embed="rId3">
            <a:alphaModFix/>
          </a:blip>
          <a:srcRect b="0" l="0" r="0" t="0"/>
          <a:stretch/>
        </p:blipFill>
        <p:spPr>
          <a:xfrm>
            <a:off x="6553200" y="1905000"/>
            <a:ext cx="1377950" cy="4495800"/>
          </a:xfrm>
          <a:prstGeom prst="rect">
            <a:avLst/>
          </a:prstGeom>
          <a:noFill/>
          <a:ln>
            <a:noFill/>
          </a:ln>
        </p:spPr>
      </p:pic>
      <p:sp>
        <p:nvSpPr>
          <p:cNvPr id="130" name="Google Shape;130;p16"/>
          <p:cNvSpPr txBox="1"/>
          <p:nvPr/>
        </p:nvSpPr>
        <p:spPr>
          <a:xfrm>
            <a:off x="152400" y="228600"/>
            <a:ext cx="120396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 </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HIỆN TƯỢNG CỘNG HƯỞNG</a:t>
            </a:r>
            <a:endParaRPr/>
          </a:p>
        </p:txBody>
      </p:sp>
      <p:sp>
        <p:nvSpPr>
          <p:cNvPr id="131" name="Google Shape;131;p16"/>
          <p:cNvSpPr txBox="1"/>
          <p:nvPr/>
        </p:nvSpPr>
        <p:spPr>
          <a:xfrm>
            <a:off x="533400" y="1676400"/>
            <a:ext cx="56388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 DAO ĐỘNG TẮT DẦN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500"/>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500"/>
                                        <p:tgtEl>
                                          <p:spTgt spid="120">
                                            <p:txEl>
                                              <p:pRg end="1" st="1"/>
                                            </p:txEl>
                                          </p:spTgt>
                                        </p:tgtEl>
                                      </p:cBhvr>
                                    </p:animEffect>
                                  </p:childTnLst>
                                </p:cTn>
                              </p:par>
                              <p:par>
                                <p:cTn fill="hold" nodeType="with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7"/>
          <p:cNvSpPr txBox="1"/>
          <p:nvPr/>
        </p:nvSpPr>
        <p:spPr>
          <a:xfrm>
            <a:off x="3886200" y="3200400"/>
            <a:ext cx="3657600" cy="10779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Hãy lấy ví dụ thực tế về dao động tắt dần?</a:t>
            </a:r>
            <a:endParaRPr/>
          </a:p>
        </p:txBody>
      </p:sp>
      <p:sp>
        <p:nvSpPr>
          <p:cNvPr id="137" name="Google Shape;137;p17"/>
          <p:cNvSpPr txBox="1"/>
          <p:nvPr/>
        </p:nvSpPr>
        <p:spPr>
          <a:xfrm>
            <a:off x="3124200" y="3505200"/>
            <a:ext cx="5867400" cy="1508125"/>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Với các dao động tắt dần là có hại </a:t>
            </a:r>
            <a:endParaRPr/>
          </a:p>
          <a:p>
            <a:pPr indent="0" lvl="0" marL="0" marR="0" rtl="0" algn="ctr">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Thì làm thế nào để dao động không tắt dần nữa? </a:t>
            </a:r>
            <a:endParaRPr/>
          </a:p>
        </p:txBody>
      </p:sp>
      <p:sp>
        <p:nvSpPr>
          <p:cNvPr id="138" name="Google Shape;138;p17"/>
          <p:cNvSpPr txBox="1"/>
          <p:nvPr/>
        </p:nvSpPr>
        <p:spPr>
          <a:xfrm>
            <a:off x="1447800" y="2514600"/>
            <a:ext cx="2552700" cy="630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3. Ứng dụng</a:t>
            </a:r>
            <a:endParaRPr/>
          </a:p>
        </p:txBody>
      </p:sp>
      <p:sp>
        <p:nvSpPr>
          <p:cNvPr id="139" name="Google Shape;139;p17"/>
          <p:cNvSpPr txBox="1"/>
          <p:nvPr/>
        </p:nvSpPr>
        <p:spPr>
          <a:xfrm>
            <a:off x="0" y="15240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 </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HIỆN TƯỢNG CỘNG HƯỞNG</a:t>
            </a:r>
            <a:endParaRPr/>
          </a:p>
        </p:txBody>
      </p:sp>
      <p:sp>
        <p:nvSpPr>
          <p:cNvPr id="140" name="Google Shape;140;p17"/>
          <p:cNvSpPr txBox="1"/>
          <p:nvPr/>
        </p:nvSpPr>
        <p:spPr>
          <a:xfrm>
            <a:off x="533400" y="1676400"/>
            <a:ext cx="56388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 DAO ĐỘNG TẮT DẦN</a:t>
            </a:r>
            <a:endParaRPr/>
          </a:p>
        </p:txBody>
      </p:sp>
      <p:sp>
        <p:nvSpPr>
          <p:cNvPr id="141" name="Google Shape;141;p17"/>
          <p:cNvSpPr txBox="1"/>
          <p:nvPr/>
        </p:nvSpPr>
        <p:spPr>
          <a:xfrm>
            <a:off x="3733800" y="3352800"/>
            <a:ext cx="4495800" cy="1570037"/>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Trong thực tế các dao động tắt dần có lợi hay có hại?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36"/>
                                        </p:tgtEl>
                                        <p:attrNameLst>
                                          <p:attrName>ppt_y</p:attrName>
                                        </p:attrNameLst>
                                      </p:cBhvr>
                                      <p:tavLst>
                                        <p:tav fmla="" tm="0">
                                          <p:val>
                                            <p:strVal val="#ppt_y"/>
                                          </p:val>
                                        </p:tav>
                                        <p:tav fmla="" tm="100000">
                                          <p:val>
                                            <p:strVal val="#ppt_y+1"/>
                                          </p:val>
                                        </p:tav>
                                      </p:tavLst>
                                    </p:anim>
                                    <p:set>
                                      <p:cBhvr>
                                        <p:cTn dur="1" fill="hold">
                                          <p:stCondLst>
                                            <p:cond delay="500"/>
                                          </p:stCondLst>
                                        </p:cTn>
                                        <p:tgtEl>
                                          <p:spTgt spid="1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1"/>
                                        </p:tgtEl>
                                      </p:cBhvr>
                                    </p:animEffect>
                                    <p:set>
                                      <p:cBhvr>
                                        <p:cTn dur="1" fill="hold">
                                          <p:stCondLst>
                                            <p:cond delay="2000"/>
                                          </p:stCondLst>
                                        </p:cTn>
                                        <p:tgtEl>
                                          <p:spTgt spid="1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8"/>
          <p:cNvSpPr txBox="1"/>
          <p:nvPr/>
        </p:nvSpPr>
        <p:spPr>
          <a:xfrm>
            <a:off x="4038600" y="1524000"/>
            <a:ext cx="3352800" cy="10652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tắt dần</a:t>
            </a:r>
            <a:endParaRPr/>
          </a:p>
          <a:p>
            <a:pPr indent="0" lvl="0" marL="0" marR="0" rtl="0" algn="ctr">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(A giảm dần)</a:t>
            </a:r>
            <a:endParaRPr/>
          </a:p>
        </p:txBody>
      </p:sp>
      <p:sp>
        <p:nvSpPr>
          <p:cNvPr id="147" name="Google Shape;147;p18"/>
          <p:cNvSpPr txBox="1"/>
          <p:nvPr/>
        </p:nvSpPr>
        <p:spPr>
          <a:xfrm>
            <a:off x="0" y="3733800"/>
            <a:ext cx="3200400" cy="10160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duy trì</a:t>
            </a:r>
            <a:endParaRPr/>
          </a:p>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  </a:t>
            </a:r>
            <a:endParaRPr/>
          </a:p>
        </p:txBody>
      </p:sp>
      <p:sp>
        <p:nvSpPr>
          <p:cNvPr id="148" name="Google Shape;148;p18"/>
          <p:cNvSpPr txBox="1"/>
          <p:nvPr/>
        </p:nvSpPr>
        <p:spPr>
          <a:xfrm>
            <a:off x="7010400" y="4040187"/>
            <a:ext cx="48006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cưỡng bức</a:t>
            </a:r>
            <a:endParaRPr/>
          </a:p>
        </p:txBody>
      </p:sp>
      <p:cxnSp>
        <p:nvCxnSpPr>
          <p:cNvPr id="149" name="Google Shape;149;p18"/>
          <p:cNvCxnSpPr/>
          <p:nvPr/>
        </p:nvCxnSpPr>
        <p:spPr>
          <a:xfrm flipH="1">
            <a:off x="1600200" y="2590800"/>
            <a:ext cx="3200400" cy="1143000"/>
          </a:xfrm>
          <a:prstGeom prst="straightConnector1">
            <a:avLst/>
          </a:prstGeom>
          <a:noFill/>
          <a:ln cap="flat" cmpd="sng" w="57150">
            <a:solidFill>
              <a:srgbClr val="FFFF00"/>
            </a:solidFill>
            <a:prstDash val="solid"/>
            <a:miter lim="800000"/>
            <a:headEnd len="med" w="med" type="none"/>
            <a:tailEnd len="med" w="med" type="stealth"/>
          </a:ln>
        </p:spPr>
      </p:cxnSp>
      <p:cxnSp>
        <p:nvCxnSpPr>
          <p:cNvPr id="150" name="Google Shape;150;p18"/>
          <p:cNvCxnSpPr/>
          <p:nvPr/>
        </p:nvCxnSpPr>
        <p:spPr>
          <a:xfrm>
            <a:off x="6249987" y="2590800"/>
            <a:ext cx="3427412" cy="1447800"/>
          </a:xfrm>
          <a:prstGeom prst="straightConnector1">
            <a:avLst/>
          </a:prstGeom>
          <a:noFill/>
          <a:ln cap="flat" cmpd="sng" w="57150">
            <a:solidFill>
              <a:srgbClr val="FFFF00"/>
            </a:solidFill>
            <a:prstDash val="solid"/>
            <a:miter lim="800000"/>
            <a:headEnd len="med" w="med" type="none"/>
            <a:tailEnd len="med" w="med" type="stealth"/>
          </a:ln>
        </p:spPr>
      </p:cxnSp>
      <p:sp>
        <p:nvSpPr>
          <p:cNvPr id="151" name="Google Shape;151;p18"/>
          <p:cNvSpPr txBox="1"/>
          <p:nvPr/>
        </p:nvSpPr>
        <p:spPr>
          <a:xfrm rot="-1080000">
            <a:off x="1612900" y="2312987"/>
            <a:ext cx="2362200" cy="9540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Có thiết bị bù NL đã mất </a:t>
            </a:r>
            <a:endParaRPr/>
          </a:p>
        </p:txBody>
      </p:sp>
      <p:sp>
        <p:nvSpPr>
          <p:cNvPr id="152" name="Google Shape;152;p18"/>
          <p:cNvSpPr txBox="1"/>
          <p:nvPr/>
        </p:nvSpPr>
        <p:spPr>
          <a:xfrm rot="1320000">
            <a:off x="7389812" y="3016250"/>
            <a:ext cx="29718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F</a:t>
            </a:r>
            <a:r>
              <a:rPr b="0" baseline="-25000" i="0" lang="en-US" sz="2800" u="none">
                <a:solidFill>
                  <a:schemeClr val="lt1"/>
                </a:solidFill>
                <a:latin typeface="Times New Roman"/>
                <a:ea typeface="Times New Roman"/>
                <a:cs typeface="Times New Roman"/>
                <a:sym typeface="Times New Roman"/>
              </a:rPr>
              <a:t>cb</a:t>
            </a:r>
            <a:r>
              <a:rPr b="0" i="0" lang="en-US" sz="2800" u="none">
                <a:solidFill>
                  <a:schemeClr val="lt1"/>
                </a:solidFill>
                <a:latin typeface="Times New Roman"/>
                <a:ea typeface="Times New Roman"/>
                <a:cs typeface="Times New Roman"/>
                <a:sym typeface="Times New Roman"/>
              </a:rPr>
              <a:t>=F</a:t>
            </a:r>
            <a:r>
              <a:rPr b="0" baseline="-25000" i="0" lang="en-US" sz="2800" u="none">
                <a:solidFill>
                  <a:schemeClr val="lt1"/>
                </a:solidFill>
                <a:latin typeface="Times New Roman"/>
                <a:ea typeface="Times New Roman"/>
                <a:cs typeface="Times New Roman"/>
                <a:sym typeface="Times New Roman"/>
              </a:rPr>
              <a:t>0</a:t>
            </a:r>
            <a:r>
              <a:rPr b="0" i="0" lang="en-US" sz="2800" u="none">
                <a:solidFill>
                  <a:schemeClr val="lt1"/>
                </a:solidFill>
                <a:latin typeface="Times New Roman"/>
                <a:ea typeface="Times New Roman"/>
                <a:cs typeface="Times New Roman"/>
                <a:sym typeface="Times New Roman"/>
              </a:rPr>
              <a:t>cos (ωt+ϕ)</a:t>
            </a:r>
            <a:endParaRPr/>
          </a:p>
        </p:txBody>
      </p:sp>
      <p:sp>
        <p:nvSpPr>
          <p:cNvPr id="153" name="Google Shape;153;p18"/>
          <p:cNvSpPr txBox="1"/>
          <p:nvPr/>
        </p:nvSpPr>
        <p:spPr>
          <a:xfrm>
            <a:off x="381000" y="0"/>
            <a:ext cx="11811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2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9"/>
          <p:cNvSpPr txBox="1"/>
          <p:nvPr/>
        </p:nvSpPr>
        <p:spPr>
          <a:xfrm>
            <a:off x="457200" y="533400"/>
            <a:ext cx="11010900" cy="625475"/>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Dao động duy trì</a:t>
            </a:r>
            <a:endParaRPr/>
          </a:p>
        </p:txBody>
      </p:sp>
      <p:pic>
        <p:nvPicPr>
          <p:cNvPr descr="duy trì" id="159" name="Google Shape;159;p19"/>
          <p:cNvPicPr preferRelativeResize="0"/>
          <p:nvPr/>
        </p:nvPicPr>
        <p:blipFill rotWithShape="1">
          <a:blip r:embed="rId3">
            <a:alphaModFix/>
          </a:blip>
          <a:srcRect b="0" l="0" r="0" t="0"/>
          <a:stretch/>
        </p:blipFill>
        <p:spPr>
          <a:xfrm>
            <a:off x="304800" y="1447800"/>
            <a:ext cx="5715000" cy="5029200"/>
          </a:xfrm>
          <a:prstGeom prst="rect">
            <a:avLst/>
          </a:prstGeom>
          <a:noFill/>
          <a:ln>
            <a:noFill/>
          </a:ln>
        </p:spPr>
      </p:pic>
      <p:pic>
        <p:nvPicPr>
          <p:cNvPr descr="duy ttri" id="160" name="Google Shape;160;p19"/>
          <p:cNvPicPr preferRelativeResize="0"/>
          <p:nvPr/>
        </p:nvPicPr>
        <p:blipFill rotWithShape="1">
          <a:blip r:embed="rId4">
            <a:alphaModFix/>
          </a:blip>
          <a:srcRect b="0" l="0" r="0" t="0"/>
          <a:stretch/>
        </p:blipFill>
        <p:spPr>
          <a:xfrm>
            <a:off x="6629400" y="1447800"/>
            <a:ext cx="5562600" cy="495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animEffect filter="fade" transition="in">
                                      <p:cBhvr>
                                        <p:cTn dur="500"/>
                                        <p:tgtEl>
                                          <p:spTgt spid="158">
                                            <p:txEl>
                                              <p:pRg end="0" st="0"/>
                                            </p:txEl>
                                          </p:spTgt>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0"/>
          <p:cNvSpPr txBox="1"/>
          <p:nvPr/>
        </p:nvSpPr>
        <p:spPr>
          <a:xfrm>
            <a:off x="457200" y="1524000"/>
            <a:ext cx="59436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II. DAO ĐỘNG CƯỠNG BỨC</a:t>
            </a:r>
            <a:endParaRPr/>
          </a:p>
        </p:txBody>
      </p:sp>
      <p:sp>
        <p:nvSpPr>
          <p:cNvPr id="166" name="Google Shape;166;p20"/>
          <p:cNvSpPr txBox="1"/>
          <p:nvPr/>
        </p:nvSpPr>
        <p:spPr>
          <a:xfrm>
            <a:off x="1447800" y="2362200"/>
            <a:ext cx="74676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Đọc mục II trang 25 SGK để trả lời  câu hỏi</a:t>
            </a:r>
            <a:endParaRPr/>
          </a:p>
        </p:txBody>
      </p:sp>
      <p:sp>
        <p:nvSpPr>
          <p:cNvPr id="167" name="Google Shape;167;p20"/>
          <p:cNvSpPr txBox="1"/>
          <p:nvPr/>
        </p:nvSpPr>
        <p:spPr>
          <a:xfrm>
            <a:off x="1800225" y="3278187"/>
            <a:ext cx="5514975"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1. Dao động cưỡng bức là gì?</a:t>
            </a:r>
            <a:endParaRPr/>
          </a:p>
        </p:txBody>
      </p:sp>
      <p:sp>
        <p:nvSpPr>
          <p:cNvPr id="168" name="Google Shape;168;p20"/>
          <p:cNvSpPr txBox="1"/>
          <p:nvPr/>
        </p:nvSpPr>
        <p:spPr>
          <a:xfrm>
            <a:off x="1752600" y="4038600"/>
            <a:ext cx="7391400" cy="630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2. Đặc điểm của dao động cưỡng bức?</a:t>
            </a:r>
            <a:endParaRPr/>
          </a:p>
        </p:txBody>
      </p:sp>
      <p:sp>
        <p:nvSpPr>
          <p:cNvPr id="169" name="Google Shape;169;p20"/>
          <p:cNvSpPr txBox="1"/>
          <p:nvPr/>
        </p:nvSpPr>
        <p:spPr>
          <a:xfrm>
            <a:off x="0" y="15240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22" id="175" name="Google Shape;175;p21"/>
          <p:cNvPicPr preferRelativeResize="0"/>
          <p:nvPr/>
        </p:nvPicPr>
        <p:blipFill rotWithShape="1">
          <a:blip r:embed="rId3">
            <a:alphaModFix/>
          </a:blip>
          <a:srcRect b="0" l="0" r="0" t="0"/>
          <a:stretch/>
        </p:blipFill>
        <p:spPr>
          <a:xfrm>
            <a:off x="7924800" y="1524000"/>
            <a:ext cx="4114800" cy="5105400"/>
          </a:xfrm>
          <a:prstGeom prst="rect">
            <a:avLst/>
          </a:prstGeom>
          <a:noFill/>
          <a:ln>
            <a:noFill/>
          </a:ln>
        </p:spPr>
      </p:pic>
      <p:sp>
        <p:nvSpPr>
          <p:cNvPr id="176" name="Google Shape;176;p21"/>
          <p:cNvSpPr txBox="1"/>
          <p:nvPr/>
        </p:nvSpPr>
        <p:spPr>
          <a:xfrm>
            <a:off x="0" y="1676400"/>
            <a:ext cx="7848600" cy="1554162"/>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a:t>
            </a:r>
            <a:r>
              <a:rPr b="0" i="0" lang="en-US" sz="3500" u="none">
                <a:solidFill>
                  <a:srgbClr val="FFC000"/>
                </a:solidFill>
                <a:latin typeface="Times New Roman"/>
                <a:ea typeface="Times New Roman"/>
                <a:cs typeface="Times New Roman"/>
                <a:sym typeface="Times New Roman"/>
              </a:rPr>
              <a:t>1. Khái niệm: </a:t>
            </a:r>
            <a:r>
              <a:rPr b="0" i="0" lang="en-US" sz="3000" u="none">
                <a:solidFill>
                  <a:schemeClr val="lt1"/>
                </a:solidFill>
                <a:latin typeface="Times New Roman"/>
                <a:ea typeface="Times New Roman"/>
                <a:cs typeface="Times New Roman"/>
                <a:sym typeface="Times New Roman"/>
              </a:rPr>
              <a:t>Dao động chịu tác dụng của một ngoại lực cưỡng bức tuần hoàn F</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=F</a:t>
            </a:r>
            <a:r>
              <a:rPr b="0" baseline="-25000" i="0" lang="en-US" sz="3000" u="none">
                <a:solidFill>
                  <a:schemeClr val="lt1"/>
                </a:solidFill>
                <a:latin typeface="Times New Roman"/>
                <a:ea typeface="Times New Roman"/>
                <a:cs typeface="Times New Roman"/>
                <a:sym typeface="Times New Roman"/>
              </a:rPr>
              <a:t>0</a:t>
            </a:r>
            <a:r>
              <a:rPr b="0" i="0" lang="en-US" sz="3000" u="none">
                <a:solidFill>
                  <a:schemeClr val="lt1"/>
                </a:solidFill>
                <a:latin typeface="Times New Roman"/>
                <a:ea typeface="Times New Roman"/>
                <a:cs typeface="Times New Roman"/>
                <a:sym typeface="Times New Roman"/>
              </a:rPr>
              <a:t>cos(ωt) gọi là dao động cưỡng bức.</a:t>
            </a:r>
            <a:endParaRPr/>
          </a:p>
        </p:txBody>
      </p:sp>
      <p:sp>
        <p:nvSpPr>
          <p:cNvPr id="177" name="Google Shape;177;p21"/>
          <p:cNvSpPr txBox="1"/>
          <p:nvPr/>
        </p:nvSpPr>
        <p:spPr>
          <a:xfrm>
            <a:off x="152400" y="3200400"/>
            <a:ext cx="8077200" cy="1584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    </a:t>
            </a:r>
            <a:r>
              <a:rPr b="0" i="0" lang="en-US" sz="3200" u="none">
                <a:solidFill>
                  <a:srgbClr val="FFC000"/>
                </a:solidFill>
                <a:latin typeface="Times New Roman"/>
                <a:ea typeface="Times New Roman"/>
                <a:cs typeface="Times New Roman"/>
                <a:sym typeface="Times New Roman"/>
              </a:rPr>
              <a:t>2. Đặc điểm: </a:t>
            </a:r>
            <a:endParaRPr/>
          </a:p>
          <a:p>
            <a:pPr indent="0" lvl="0" marL="0" marR="0" rtl="0" algn="l">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Dao động cưỡng bức có </a:t>
            </a:r>
            <a:r>
              <a:rPr b="0" i="0" lang="en-US" sz="3000" u="none">
                <a:solidFill>
                  <a:srgbClr val="FFFF00"/>
                </a:solidFill>
                <a:latin typeface="Times New Roman"/>
                <a:ea typeface="Times New Roman"/>
                <a:cs typeface="Times New Roman"/>
                <a:sym typeface="Times New Roman"/>
              </a:rPr>
              <a:t>biên độ không đổi</a:t>
            </a:r>
            <a:r>
              <a:rPr b="0" i="0" lang="en-US" sz="3000" u="none">
                <a:solidFill>
                  <a:schemeClr val="lt1"/>
                </a:solidFill>
                <a:latin typeface="Times New Roman"/>
                <a:ea typeface="Times New Roman"/>
                <a:cs typeface="Times New Roman"/>
                <a:sym typeface="Times New Roman"/>
              </a:rPr>
              <a:t> và có </a:t>
            </a:r>
            <a:r>
              <a:rPr b="0" i="0" lang="en-US" sz="3000" u="none">
                <a:solidFill>
                  <a:srgbClr val="FFFF00"/>
                </a:solidFill>
                <a:latin typeface="Times New Roman"/>
                <a:ea typeface="Times New Roman"/>
                <a:cs typeface="Times New Roman"/>
                <a:sym typeface="Times New Roman"/>
              </a:rPr>
              <a:t>tần số bằng tần số lực cưỡn</a:t>
            </a:r>
            <a:r>
              <a:rPr b="0" i="0" lang="en-US" sz="3500" u="none">
                <a:solidFill>
                  <a:srgbClr val="FFFF00"/>
                </a:solidFill>
                <a:latin typeface="Times New Roman"/>
                <a:ea typeface="Times New Roman"/>
                <a:cs typeface="Times New Roman"/>
                <a:sym typeface="Times New Roman"/>
              </a:rPr>
              <a:t>g bức</a:t>
            </a:r>
            <a:r>
              <a:rPr b="0" i="0" lang="en-US" sz="3500" u="none">
                <a:solidFill>
                  <a:schemeClr val="lt1"/>
                </a:solidFill>
                <a:latin typeface="Times New Roman"/>
                <a:ea typeface="Times New Roman"/>
                <a:cs typeface="Times New Roman"/>
                <a:sym typeface="Times New Roman"/>
              </a:rPr>
              <a:t>.</a:t>
            </a:r>
            <a:endParaRPr/>
          </a:p>
        </p:txBody>
      </p:sp>
      <p:sp>
        <p:nvSpPr>
          <p:cNvPr id="178" name="Google Shape;178;p21"/>
          <p:cNvSpPr txBox="1"/>
          <p:nvPr/>
        </p:nvSpPr>
        <p:spPr>
          <a:xfrm>
            <a:off x="0" y="4613275"/>
            <a:ext cx="7772400" cy="20161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a:t>
            </a:r>
            <a:r>
              <a:rPr b="0" i="0" lang="en-US" sz="3000" u="none">
                <a:solidFill>
                  <a:schemeClr val="lt1"/>
                </a:solidFill>
                <a:latin typeface="Times New Roman"/>
                <a:ea typeface="Times New Roman"/>
                <a:cs typeface="Times New Roman"/>
                <a:sym typeface="Times New Roman"/>
              </a:rPr>
              <a:t>- Biên độ của dao động cưỡng bức phụ thuộc vào </a:t>
            </a:r>
            <a:r>
              <a:rPr b="0" i="0" lang="en-US" sz="3000" u="none">
                <a:solidFill>
                  <a:srgbClr val="FFFF00"/>
                </a:solidFill>
                <a:latin typeface="Times New Roman"/>
                <a:ea typeface="Times New Roman"/>
                <a:cs typeface="Times New Roman"/>
                <a:sym typeface="Times New Roman"/>
              </a:rPr>
              <a:t>biên độ của lực cưỡng bức</a:t>
            </a:r>
            <a:r>
              <a:rPr b="0" i="0" lang="en-US" sz="3000" u="none">
                <a:solidFill>
                  <a:schemeClr val="lt1"/>
                </a:solidFill>
                <a:latin typeface="Times New Roman"/>
                <a:ea typeface="Times New Roman"/>
                <a:cs typeface="Times New Roman"/>
                <a:sym typeface="Times New Roman"/>
              </a:rPr>
              <a:t>; </a:t>
            </a:r>
            <a:r>
              <a:rPr b="0" i="0" lang="en-US" sz="3000" u="none">
                <a:solidFill>
                  <a:srgbClr val="FFFF00"/>
                </a:solidFill>
                <a:latin typeface="Times New Roman"/>
                <a:ea typeface="Times New Roman"/>
                <a:cs typeface="Times New Roman"/>
                <a:sym typeface="Times New Roman"/>
              </a:rPr>
              <a:t>lực cản trong hệ </a:t>
            </a:r>
            <a:r>
              <a:rPr b="0" i="0" lang="en-US" sz="3000" u="none">
                <a:solidFill>
                  <a:schemeClr val="lt1"/>
                </a:solidFill>
                <a:latin typeface="Times New Roman"/>
                <a:ea typeface="Times New Roman"/>
                <a:cs typeface="Times New Roman"/>
                <a:sym typeface="Times New Roman"/>
              </a:rPr>
              <a:t>và </a:t>
            </a:r>
            <a:r>
              <a:rPr b="0" i="0" lang="en-US" sz="3000" u="none">
                <a:solidFill>
                  <a:srgbClr val="FFFF00"/>
                </a:solidFill>
                <a:latin typeface="Times New Roman"/>
                <a:ea typeface="Times New Roman"/>
                <a:cs typeface="Times New Roman"/>
                <a:sym typeface="Times New Roman"/>
              </a:rPr>
              <a:t>sự chênh lệch giữa tần số cưỡng bức và tần số riêng của hệ. </a:t>
            </a:r>
            <a:endParaRPr/>
          </a:p>
        </p:txBody>
      </p:sp>
      <p:sp>
        <p:nvSpPr>
          <p:cNvPr id="179" name="Google Shape;179;p21"/>
          <p:cNvSpPr txBox="1"/>
          <p:nvPr/>
        </p:nvSpPr>
        <p:spPr>
          <a:xfrm>
            <a:off x="0" y="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
        <p:nvSpPr>
          <p:cNvPr id="180" name="Google Shape;180;p21"/>
          <p:cNvSpPr txBox="1"/>
          <p:nvPr/>
        </p:nvSpPr>
        <p:spPr>
          <a:xfrm>
            <a:off x="76200" y="1143000"/>
            <a:ext cx="59436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II. DAO ĐỘNG CƯỠNG BỨC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