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5" r:id="rId2"/>
    <p:sldId id="305" r:id="rId3"/>
    <p:sldId id="290" r:id="rId4"/>
    <p:sldId id="256" r:id="rId5"/>
    <p:sldId id="258" r:id="rId6"/>
    <p:sldId id="267" r:id="rId7"/>
    <p:sldId id="284" r:id="rId8"/>
    <p:sldId id="306" r:id="rId9"/>
    <p:sldId id="279" r:id="rId10"/>
    <p:sldId id="293" r:id="rId11"/>
    <p:sldId id="294" r:id="rId12"/>
    <p:sldId id="295" r:id="rId13"/>
    <p:sldId id="296" r:id="rId14"/>
    <p:sldId id="289"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69"/>
    <a:srgbClr val="5A5A5A"/>
    <a:srgbClr val="88E5A9"/>
    <a:srgbClr val="FFE88B"/>
    <a:srgbClr val="81D4DE"/>
    <a:srgbClr val="FF9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4" autoAdjust="0"/>
    <p:restoredTop sz="94721"/>
  </p:normalViewPr>
  <p:slideViewPr>
    <p:cSldViewPr snapToGrid="0" showGuides="1">
      <p:cViewPr varScale="1">
        <p:scale>
          <a:sx n="39" d="100"/>
          <a:sy n="39" d="100"/>
        </p:scale>
        <p:origin x="72" y="7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2023/5/27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98066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153733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9</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2D3F218B-F130-C2CE-A2FB-B4C04BAF859B}"/>
              </a:ext>
            </a:extLst>
          </p:cNvPr>
          <p:cNvPicPr>
            <a:picLocks noChangeAspect="1"/>
          </p:cNvPicPr>
          <p:nvPr/>
        </p:nvPicPr>
        <p:blipFill>
          <a:blip r:embed="rId3"/>
          <a:stretch>
            <a:fillRect/>
          </a:stretch>
        </p:blipFill>
        <p:spPr>
          <a:xfrm>
            <a:off x="0" y="0"/>
            <a:ext cx="12192000" cy="6858000"/>
          </a:xfrm>
          <a:prstGeom prst="rect">
            <a:avLst/>
          </a:prstGeom>
        </p:spPr>
      </p:pic>
      <p:sp>
        <p:nvSpPr>
          <p:cNvPr id="107" name="TextBox 106">
            <a:extLst>
              <a:ext uri="{FF2B5EF4-FFF2-40B4-BE49-F238E27FC236}">
                <a16:creationId xmlns:a16="http://schemas.microsoft.com/office/drawing/2014/main" id="{24BC37E7-FDCB-8E41-F69B-9B2791524407}"/>
              </a:ext>
            </a:extLst>
          </p:cNvPr>
          <p:cNvSpPr txBox="1"/>
          <p:nvPr/>
        </p:nvSpPr>
        <p:spPr>
          <a:xfrm>
            <a:off x="1959386" y="2653475"/>
            <a:ext cx="3873378" cy="2246769"/>
          </a:xfrm>
          <a:prstGeom prst="rect">
            <a:avLst/>
          </a:prstGeom>
          <a:noFill/>
        </p:spPr>
        <p:txBody>
          <a:bodyPr wrap="square" rtlCol="0">
            <a:spAutoFit/>
          </a:bodyPr>
          <a:lstStyle/>
          <a:p>
            <a:pPr algn="ctr"/>
            <a:r>
              <a:rPr lang="en-US" sz="2800">
                <a:solidFill>
                  <a:schemeClr val="accent5">
                    <a:lumMod val="75000"/>
                  </a:schemeClr>
                </a:solidFill>
                <a:latin typeface="Times New Roman" panose="02020603050405020304" pitchFamily="18" charset="0"/>
                <a:cs typeface="Times New Roman" panose="02020603050405020304" pitchFamily="18" charset="0"/>
              </a:rPr>
              <a:t>Các loại quả trong hình dưới đây có đặc điểm gì giống nhau? Theo em, vì sao chúng ta lại có đặc điểm giống nhau đó?</a:t>
            </a:r>
            <a:endParaRPr lang="en-US" sz="4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478483" y="2252029"/>
            <a:ext cx="5408717" cy="3049660"/>
          </a:xfrm>
          <a:prstGeom prst="rect">
            <a:avLst/>
          </a:prstGeom>
        </p:spPr>
      </p:pic>
    </p:spTree>
    <p:extLst>
      <p:ext uri="{BB962C8B-B14F-4D97-AF65-F5344CB8AC3E}">
        <p14:creationId xmlns:p14="http://schemas.microsoft.com/office/powerpoint/2010/main" val="177932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639" y="1355807"/>
            <a:ext cx="11269361" cy="3785652"/>
          </a:xfrm>
          <a:prstGeom prst="rect">
            <a:avLst/>
          </a:prstGeom>
        </p:spPr>
        <p:txBody>
          <a:bodyPr wrap="square">
            <a:spAutoFit/>
          </a:bodyPr>
          <a:lstStyle/>
          <a:p>
            <a:r>
              <a:rPr lang="pt-BR" sz="4800" b="1">
                <a:solidFill>
                  <a:schemeClr val="bg1"/>
                </a:solidFill>
                <a:latin typeface="Times New Roman" panose="02020603050405020304" pitchFamily="18" charset="0"/>
                <a:ea typeface="Times New Roman" panose="02020603050405020304" pitchFamily="18" charset="0"/>
              </a:rPr>
              <a:t>Câu</a:t>
            </a:r>
            <a:r>
              <a:rPr lang="pt-BR" sz="4800">
                <a:solidFill>
                  <a:schemeClr val="bg1"/>
                </a:solidFill>
                <a:latin typeface="Times New Roman" panose="02020603050405020304" pitchFamily="18" charset="0"/>
                <a:ea typeface="Times New Roman" panose="02020603050405020304" pitchFamily="18" charset="0"/>
              </a:rPr>
              <a:t> </a:t>
            </a:r>
            <a:r>
              <a:rPr lang="pt-BR" sz="4800" b="1">
                <a:solidFill>
                  <a:schemeClr val="bg1"/>
                </a:solidFill>
                <a:latin typeface="Times New Roman" panose="02020603050405020304" pitchFamily="18" charset="0"/>
                <a:ea typeface="Times New Roman" panose="02020603050405020304" pitchFamily="18" charset="0"/>
              </a:rPr>
              <a:t>1.</a:t>
            </a:r>
            <a:r>
              <a:rPr lang="pt-BR" sz="4800">
                <a:solidFill>
                  <a:schemeClr val="bg1"/>
                </a:solidFill>
                <a:latin typeface="Times New Roman" panose="02020603050405020304" pitchFamily="18" charset="0"/>
                <a:ea typeface="Times New Roman" panose="02020603050405020304" pitchFamily="18" charset="0"/>
              </a:rPr>
              <a:t> </a:t>
            </a:r>
            <a:r>
              <a:rPr lang="vi-VN" sz="4800">
                <a:solidFill>
                  <a:schemeClr val="bg1"/>
                </a:solidFill>
                <a:latin typeface="Times New Roman" panose="02020603050405020304" pitchFamily="18" charset="0"/>
                <a:ea typeface="Times New Roman" panose="02020603050405020304" pitchFamily="18" charset="0"/>
              </a:rPr>
              <a:t>Dãy chất chỉ toàn bao gồm axit là  </a:t>
            </a:r>
            <a:endParaRPr lang="en-US" sz="4400">
              <a:solidFill>
                <a:schemeClr val="bg1"/>
              </a:solidFill>
              <a:latin typeface="Times New Roman" panose="02020603050405020304" pitchFamily="18" charset="0"/>
              <a:ea typeface="Times New Roman" panose="02020603050405020304" pitchFamily="18" charset="0"/>
            </a:endParaRPr>
          </a:p>
          <a:p>
            <a:r>
              <a:rPr lang="vi-VN" sz="4800">
                <a:solidFill>
                  <a:schemeClr val="bg1"/>
                </a:solidFill>
                <a:latin typeface="Times New Roman" panose="02020603050405020304" pitchFamily="18" charset="0"/>
                <a:ea typeface="Times New Roman" panose="02020603050405020304" pitchFamily="18" charset="0"/>
              </a:rPr>
              <a:t>A. HCl; NaOH             </a:t>
            </a:r>
            <a:endParaRPr lang="en-US" sz="4400">
              <a:solidFill>
                <a:schemeClr val="bg1"/>
              </a:solidFill>
              <a:latin typeface="Times New Roman" panose="02020603050405020304" pitchFamily="18" charset="0"/>
              <a:ea typeface="Times New Roman" panose="02020603050405020304" pitchFamily="18" charset="0"/>
            </a:endParaRPr>
          </a:p>
          <a:p>
            <a:r>
              <a:rPr lang="vi-VN" sz="4800">
                <a:solidFill>
                  <a:schemeClr val="bg1"/>
                </a:solidFill>
                <a:latin typeface="Times New Roman" panose="02020603050405020304" pitchFamily="18" charset="0"/>
                <a:ea typeface="Times New Roman" panose="02020603050405020304" pitchFamily="18" charset="0"/>
              </a:rPr>
              <a:t>B. CaO; </a:t>
            </a:r>
            <a:r>
              <a:rPr lang="en-US" sz="4800">
                <a:solidFill>
                  <a:schemeClr val="bg1"/>
                </a:solidFill>
                <a:latin typeface="Times New Roman" panose="02020603050405020304" pitchFamily="18" charset="0"/>
                <a:ea typeface="Times New Roman" panose="02020603050405020304" pitchFamily="18" charset="0"/>
              </a:rPr>
              <a:t>H</a:t>
            </a:r>
            <a:r>
              <a:rPr lang="en-US" sz="4800" baseline="-25000">
                <a:solidFill>
                  <a:schemeClr val="bg1"/>
                </a:solidFill>
                <a:latin typeface="Times New Roman" panose="02020603050405020304" pitchFamily="18" charset="0"/>
                <a:ea typeface="Times New Roman" panose="02020603050405020304" pitchFamily="18" charset="0"/>
              </a:rPr>
              <a:t>2</a:t>
            </a:r>
            <a:r>
              <a:rPr lang="en-US" sz="4800">
                <a:solidFill>
                  <a:schemeClr val="bg1"/>
                </a:solidFill>
                <a:latin typeface="Times New Roman" panose="02020603050405020304" pitchFamily="18" charset="0"/>
                <a:ea typeface="Times New Roman" panose="02020603050405020304" pitchFamily="18" charset="0"/>
              </a:rPr>
              <a:t>SO</a:t>
            </a:r>
            <a:r>
              <a:rPr lang="en-US" sz="4800" baseline="-25000">
                <a:solidFill>
                  <a:schemeClr val="bg1"/>
                </a:solidFill>
                <a:latin typeface="Times New Roman" panose="02020603050405020304" pitchFamily="18" charset="0"/>
                <a:ea typeface="Times New Roman" panose="02020603050405020304" pitchFamily="18" charset="0"/>
              </a:rPr>
              <a:t>4</a:t>
            </a:r>
            <a:endParaRPr lang="en-US" sz="4400">
              <a:solidFill>
                <a:schemeClr val="bg1"/>
              </a:solidFill>
              <a:latin typeface="Times New Roman" panose="02020603050405020304" pitchFamily="18" charset="0"/>
              <a:ea typeface="Times New Roman" panose="02020603050405020304" pitchFamily="18" charset="0"/>
            </a:endParaRPr>
          </a:p>
          <a:p>
            <a:r>
              <a:rPr lang="vi-VN" sz="4800">
                <a:solidFill>
                  <a:schemeClr val="bg1"/>
                </a:solidFill>
                <a:latin typeface="Times New Roman" panose="02020603050405020304" pitchFamily="18" charset="0"/>
                <a:ea typeface="Times New Roman" panose="02020603050405020304" pitchFamily="18" charset="0"/>
              </a:rPr>
              <a:t>C. </a:t>
            </a:r>
            <a:r>
              <a:rPr lang="en-US" sz="4800">
                <a:solidFill>
                  <a:schemeClr val="bg1"/>
                </a:solidFill>
                <a:latin typeface="Times New Roman" panose="02020603050405020304" pitchFamily="18" charset="0"/>
                <a:ea typeface="Times New Roman" panose="02020603050405020304" pitchFamily="18" charset="0"/>
              </a:rPr>
              <a:t>H</a:t>
            </a:r>
            <a:r>
              <a:rPr lang="en-US" sz="4800" baseline="-25000">
                <a:solidFill>
                  <a:schemeClr val="bg1"/>
                </a:solidFill>
                <a:latin typeface="Times New Roman" panose="02020603050405020304" pitchFamily="18" charset="0"/>
                <a:ea typeface="Times New Roman" panose="02020603050405020304" pitchFamily="18" charset="0"/>
              </a:rPr>
              <a:t>3</a:t>
            </a:r>
            <a:r>
              <a:rPr lang="en-US" sz="4800">
                <a:solidFill>
                  <a:schemeClr val="bg1"/>
                </a:solidFill>
                <a:latin typeface="Times New Roman" panose="02020603050405020304" pitchFamily="18" charset="0"/>
                <a:ea typeface="Times New Roman" panose="02020603050405020304" pitchFamily="18" charset="0"/>
              </a:rPr>
              <a:t>PO</a:t>
            </a:r>
            <a:r>
              <a:rPr lang="en-US" sz="4800" baseline="-25000">
                <a:solidFill>
                  <a:schemeClr val="bg1"/>
                </a:solidFill>
                <a:latin typeface="Times New Roman" panose="02020603050405020304" pitchFamily="18" charset="0"/>
                <a:ea typeface="Times New Roman" panose="02020603050405020304" pitchFamily="18" charset="0"/>
              </a:rPr>
              <a:t>4</a:t>
            </a:r>
            <a:r>
              <a:rPr lang="vi-VN" sz="4800">
                <a:solidFill>
                  <a:schemeClr val="bg1"/>
                </a:solidFill>
                <a:latin typeface="Times New Roman" panose="02020603050405020304" pitchFamily="18" charset="0"/>
                <a:ea typeface="Times New Roman" panose="02020603050405020304" pitchFamily="18" charset="0"/>
              </a:rPr>
              <a:t>; HNO</a:t>
            </a:r>
            <a:r>
              <a:rPr lang="en-US" sz="4800" baseline="-25000">
                <a:solidFill>
                  <a:schemeClr val="bg1"/>
                </a:solidFill>
                <a:latin typeface="Times New Roman" panose="02020603050405020304" pitchFamily="18" charset="0"/>
                <a:ea typeface="Times New Roman" panose="02020603050405020304" pitchFamily="18" charset="0"/>
              </a:rPr>
              <a:t>3</a:t>
            </a:r>
            <a:endParaRPr lang="en-US" sz="4400">
              <a:solidFill>
                <a:schemeClr val="bg1"/>
              </a:solidFill>
              <a:latin typeface="Times New Roman" panose="02020603050405020304" pitchFamily="18" charset="0"/>
              <a:ea typeface="Times New Roman" panose="02020603050405020304" pitchFamily="18" charset="0"/>
            </a:endParaRPr>
          </a:p>
          <a:p>
            <a:r>
              <a:rPr lang="vi-VN" sz="4800">
                <a:solidFill>
                  <a:schemeClr val="bg1"/>
                </a:solidFill>
                <a:latin typeface="Times New Roman" panose="02020603050405020304" pitchFamily="18" charset="0"/>
                <a:ea typeface="Times New Roman" panose="02020603050405020304" pitchFamily="18" charset="0"/>
              </a:rPr>
              <a:t>D. S</a:t>
            </a:r>
            <a:r>
              <a:rPr lang="en-US" sz="4800">
                <a:solidFill>
                  <a:schemeClr val="bg1"/>
                </a:solidFill>
                <a:latin typeface="Times New Roman" panose="02020603050405020304" pitchFamily="18" charset="0"/>
                <a:ea typeface="Times New Roman" panose="02020603050405020304" pitchFamily="18" charset="0"/>
              </a:rPr>
              <a:t>O</a:t>
            </a:r>
            <a:r>
              <a:rPr lang="en-US" sz="4800" baseline="-25000">
                <a:solidFill>
                  <a:schemeClr val="bg1"/>
                </a:solidFill>
                <a:latin typeface="Times New Roman" panose="02020603050405020304" pitchFamily="18" charset="0"/>
                <a:ea typeface="Times New Roman" panose="02020603050405020304" pitchFamily="18" charset="0"/>
              </a:rPr>
              <a:t>2</a:t>
            </a:r>
            <a:r>
              <a:rPr lang="vi-VN" sz="4800">
                <a:solidFill>
                  <a:schemeClr val="bg1"/>
                </a:solidFill>
                <a:latin typeface="Times New Roman" panose="02020603050405020304" pitchFamily="18" charset="0"/>
                <a:ea typeface="Times New Roman" panose="02020603050405020304" pitchFamily="18" charset="0"/>
              </a:rPr>
              <a:t>; KOH</a:t>
            </a:r>
            <a:endParaRPr lang="en-US" sz="4400">
              <a:solidFill>
                <a:schemeClr val="bg1"/>
              </a:solidFill>
              <a:effectLst/>
              <a:latin typeface="Times New Roman" panose="02020603050405020304" pitchFamily="18" charset="0"/>
              <a:ea typeface="Times New Roman" panose="02020603050405020304" pitchFamily="18" charset="0"/>
            </a:endParaRPr>
          </a:p>
        </p:txBody>
      </p:sp>
      <p:sp>
        <p:nvSpPr>
          <p:cNvPr id="3" name="Oval 2"/>
          <p:cNvSpPr/>
          <p:nvPr/>
        </p:nvSpPr>
        <p:spPr>
          <a:xfrm>
            <a:off x="922639" y="3583461"/>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2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502" y="1133385"/>
            <a:ext cx="11335266" cy="3477875"/>
          </a:xfrm>
          <a:prstGeom prst="rect">
            <a:avLst/>
          </a:prstGeom>
        </p:spPr>
        <p:txBody>
          <a:bodyPr wrap="square">
            <a:spAutoFit/>
          </a:bodyPr>
          <a:lstStyle/>
          <a:p>
            <a:r>
              <a:rPr lang="pt-BR" sz="4400" b="1">
                <a:solidFill>
                  <a:schemeClr val="bg1"/>
                </a:solidFill>
                <a:latin typeface="Times New Roman" panose="02020603050405020304" pitchFamily="18" charset="0"/>
                <a:ea typeface="Times New Roman" panose="02020603050405020304" pitchFamily="18" charset="0"/>
              </a:rPr>
              <a:t>Câu</a:t>
            </a:r>
            <a:r>
              <a:rPr lang="pt-BR" sz="4400">
                <a:solidFill>
                  <a:schemeClr val="bg1"/>
                </a:solidFill>
                <a:latin typeface="Times New Roman" panose="02020603050405020304" pitchFamily="18" charset="0"/>
                <a:ea typeface="Times New Roman" panose="02020603050405020304" pitchFamily="18" charset="0"/>
              </a:rPr>
              <a:t> </a:t>
            </a:r>
            <a:r>
              <a:rPr lang="pt-BR" sz="4400" b="1">
                <a:solidFill>
                  <a:schemeClr val="bg1"/>
                </a:solidFill>
                <a:latin typeface="Times New Roman" panose="02020603050405020304" pitchFamily="18" charset="0"/>
                <a:ea typeface="Times New Roman" panose="02020603050405020304" pitchFamily="18" charset="0"/>
              </a:rPr>
              <a:t>2.</a:t>
            </a:r>
            <a:r>
              <a:rPr lang="pt-BR" sz="4400">
                <a:solidFill>
                  <a:schemeClr val="bg1"/>
                </a:solidFill>
                <a:latin typeface="Times New Roman" panose="02020603050405020304" pitchFamily="18" charset="0"/>
                <a:ea typeface="Times New Roman" panose="02020603050405020304" pitchFamily="18" charset="0"/>
              </a:rPr>
              <a:t> </a:t>
            </a:r>
            <a:r>
              <a:rPr lang="vi-VN" sz="4400">
                <a:solidFill>
                  <a:schemeClr val="bg1"/>
                </a:solidFill>
                <a:latin typeface="Times New Roman" panose="02020603050405020304" pitchFamily="18" charset="0"/>
                <a:ea typeface="Times New Roman" panose="02020603050405020304" pitchFamily="18" charset="0"/>
              </a:rPr>
              <a:t>Cho biết phát biểu nào dưới đây là đúng:</a:t>
            </a:r>
            <a:endParaRPr lang="en-US" sz="4000">
              <a:solidFill>
                <a:schemeClr val="bg1"/>
              </a:solidFill>
              <a:latin typeface="Times New Roman" panose="02020603050405020304" pitchFamily="18" charset="0"/>
              <a:ea typeface="Times New Roman" panose="02020603050405020304" pitchFamily="18" charset="0"/>
            </a:endParaRPr>
          </a:p>
          <a:p>
            <a:r>
              <a:rPr lang="vi-VN" sz="4400">
                <a:solidFill>
                  <a:schemeClr val="bg1"/>
                </a:solidFill>
                <a:latin typeface="Times New Roman" panose="02020603050405020304" pitchFamily="18" charset="0"/>
                <a:ea typeface="Times New Roman" panose="02020603050405020304" pitchFamily="18" charset="0"/>
              </a:rPr>
              <a:t>A. Gốc sunfat SO</a:t>
            </a:r>
            <a:r>
              <a:rPr lang="en-US" sz="4400" baseline="-25000">
                <a:solidFill>
                  <a:schemeClr val="bg1"/>
                </a:solidFill>
                <a:latin typeface="Times New Roman" panose="02020603050405020304" pitchFamily="18" charset="0"/>
                <a:ea typeface="Times New Roman" panose="02020603050405020304" pitchFamily="18" charset="0"/>
              </a:rPr>
              <a:t>4 </a:t>
            </a:r>
            <a:r>
              <a:rPr lang="vi-VN" sz="4400">
                <a:solidFill>
                  <a:schemeClr val="bg1"/>
                </a:solidFill>
                <a:latin typeface="Times New Roman" panose="02020603050405020304" pitchFamily="18" charset="0"/>
                <a:ea typeface="Times New Roman" panose="02020603050405020304" pitchFamily="18" charset="0"/>
              </a:rPr>
              <a:t>hoá trị I  </a:t>
            </a:r>
            <a:endParaRPr lang="en-US" sz="4000">
              <a:solidFill>
                <a:schemeClr val="bg1"/>
              </a:solidFill>
              <a:latin typeface="Times New Roman" panose="02020603050405020304" pitchFamily="18" charset="0"/>
              <a:ea typeface="Times New Roman" panose="02020603050405020304" pitchFamily="18" charset="0"/>
            </a:endParaRPr>
          </a:p>
          <a:p>
            <a:r>
              <a:rPr lang="vi-VN" sz="4400">
                <a:solidFill>
                  <a:schemeClr val="bg1"/>
                </a:solidFill>
                <a:latin typeface="Times New Roman" panose="02020603050405020304" pitchFamily="18" charset="0"/>
                <a:ea typeface="Times New Roman" panose="02020603050405020304" pitchFamily="18" charset="0"/>
              </a:rPr>
              <a:t>B. Gốc photphat P</a:t>
            </a:r>
            <a:r>
              <a:rPr lang="en-US" sz="4400">
                <a:solidFill>
                  <a:schemeClr val="bg1"/>
                </a:solidFill>
                <a:latin typeface="Times New Roman" panose="02020603050405020304" pitchFamily="18" charset="0"/>
                <a:ea typeface="Times New Roman" panose="02020603050405020304" pitchFamily="18" charset="0"/>
              </a:rPr>
              <a:t>O</a:t>
            </a:r>
            <a:r>
              <a:rPr lang="en-US" sz="4400" baseline="-25000">
                <a:solidFill>
                  <a:schemeClr val="bg1"/>
                </a:solidFill>
                <a:latin typeface="Times New Roman" panose="02020603050405020304" pitchFamily="18" charset="0"/>
                <a:ea typeface="Times New Roman" panose="02020603050405020304" pitchFamily="18" charset="0"/>
              </a:rPr>
              <a:t>4</a:t>
            </a:r>
            <a:r>
              <a:rPr lang="en-US" sz="4400">
                <a:solidFill>
                  <a:schemeClr val="bg1"/>
                </a:solidFill>
                <a:latin typeface="Times New Roman" panose="02020603050405020304" pitchFamily="18" charset="0"/>
                <a:ea typeface="Times New Roman" panose="02020603050405020304" pitchFamily="18" charset="0"/>
              </a:rPr>
              <a:t> </a:t>
            </a:r>
            <a:r>
              <a:rPr lang="vi-VN" sz="4400">
                <a:solidFill>
                  <a:schemeClr val="bg1"/>
                </a:solidFill>
                <a:latin typeface="Times New Roman" panose="02020603050405020304" pitchFamily="18" charset="0"/>
                <a:ea typeface="Times New Roman" panose="02020603050405020304" pitchFamily="18" charset="0"/>
              </a:rPr>
              <a:t>hoá trị II</a:t>
            </a:r>
            <a:endParaRPr lang="en-US" sz="4000">
              <a:solidFill>
                <a:schemeClr val="bg1"/>
              </a:solidFill>
              <a:latin typeface="Times New Roman" panose="02020603050405020304" pitchFamily="18" charset="0"/>
              <a:ea typeface="Times New Roman" panose="02020603050405020304" pitchFamily="18" charset="0"/>
            </a:endParaRPr>
          </a:p>
          <a:p>
            <a:r>
              <a:rPr lang="vi-VN" sz="4400">
                <a:solidFill>
                  <a:schemeClr val="bg1"/>
                </a:solidFill>
                <a:latin typeface="Times New Roman" panose="02020603050405020304" pitchFamily="18" charset="0"/>
                <a:ea typeface="Times New Roman" panose="02020603050405020304" pitchFamily="18" charset="0"/>
              </a:rPr>
              <a:t>C. Gốc nitrat N</a:t>
            </a:r>
            <a:r>
              <a:rPr lang="en-US" sz="4400">
                <a:solidFill>
                  <a:schemeClr val="bg1"/>
                </a:solidFill>
                <a:latin typeface="Times New Roman" panose="02020603050405020304" pitchFamily="18" charset="0"/>
                <a:ea typeface="Times New Roman" panose="02020603050405020304" pitchFamily="18" charset="0"/>
              </a:rPr>
              <a:t>O</a:t>
            </a:r>
            <a:r>
              <a:rPr lang="en-US" sz="4400" baseline="-25000">
                <a:solidFill>
                  <a:schemeClr val="bg1"/>
                </a:solidFill>
                <a:latin typeface="Times New Roman" panose="02020603050405020304" pitchFamily="18" charset="0"/>
                <a:ea typeface="Times New Roman" panose="02020603050405020304" pitchFamily="18" charset="0"/>
              </a:rPr>
              <a:t>3</a:t>
            </a:r>
            <a:r>
              <a:rPr lang="vi-VN" sz="4400">
                <a:solidFill>
                  <a:schemeClr val="bg1"/>
                </a:solidFill>
                <a:latin typeface="Times New Roman" panose="02020603050405020304" pitchFamily="18" charset="0"/>
                <a:ea typeface="Times New Roman" panose="02020603050405020304" pitchFamily="18" charset="0"/>
              </a:rPr>
              <a:t> hoá trị III  </a:t>
            </a:r>
            <a:endParaRPr lang="en-US" sz="4000">
              <a:solidFill>
                <a:schemeClr val="bg1"/>
              </a:solidFill>
              <a:latin typeface="Times New Roman" panose="02020603050405020304" pitchFamily="18" charset="0"/>
              <a:ea typeface="Times New Roman" panose="02020603050405020304" pitchFamily="18" charset="0"/>
            </a:endParaRPr>
          </a:p>
          <a:p>
            <a:r>
              <a:rPr lang="vi-VN" sz="4400">
                <a:solidFill>
                  <a:schemeClr val="bg1"/>
                </a:solidFill>
                <a:latin typeface="Times New Roman" panose="02020603050405020304" pitchFamily="18" charset="0"/>
                <a:ea typeface="Times New Roman" panose="02020603050405020304" pitchFamily="18" charset="0"/>
              </a:rPr>
              <a:t>D. </a:t>
            </a:r>
            <a:r>
              <a:rPr lang="en-US" sz="4400" smtClean="0">
                <a:solidFill>
                  <a:schemeClr val="bg1"/>
                </a:solidFill>
                <a:latin typeface="Times New Roman" panose="02020603050405020304" pitchFamily="18" charset="0"/>
                <a:ea typeface="Times New Roman" panose="02020603050405020304" pitchFamily="18" charset="0"/>
              </a:rPr>
              <a:t>Ion H</a:t>
            </a:r>
            <a:r>
              <a:rPr lang="en-US" sz="4400" baseline="30000" smtClean="0">
                <a:solidFill>
                  <a:schemeClr val="bg1"/>
                </a:solidFill>
                <a:latin typeface="Times New Roman" panose="02020603050405020304" pitchFamily="18" charset="0"/>
                <a:ea typeface="Times New Roman" panose="02020603050405020304" pitchFamily="18" charset="0"/>
              </a:rPr>
              <a:t>+</a:t>
            </a:r>
            <a:r>
              <a:rPr lang="en-US" sz="4400" smtClean="0">
                <a:solidFill>
                  <a:schemeClr val="bg1"/>
                </a:solidFill>
                <a:latin typeface="Times New Roman" panose="02020603050405020304" pitchFamily="18" charset="0"/>
                <a:ea typeface="Times New Roman" panose="02020603050405020304" pitchFamily="18" charset="0"/>
              </a:rPr>
              <a:t> </a:t>
            </a:r>
            <a:r>
              <a:rPr lang="vi-VN" sz="4400" smtClean="0">
                <a:solidFill>
                  <a:schemeClr val="bg1"/>
                </a:solidFill>
                <a:latin typeface="Times New Roman" panose="02020603050405020304" pitchFamily="18" charset="0"/>
                <a:ea typeface="Times New Roman" panose="02020603050405020304" pitchFamily="18" charset="0"/>
              </a:rPr>
              <a:t>hoá </a:t>
            </a:r>
            <a:r>
              <a:rPr lang="vi-VN" sz="4400">
                <a:solidFill>
                  <a:schemeClr val="bg1"/>
                </a:solidFill>
                <a:latin typeface="Times New Roman" panose="02020603050405020304" pitchFamily="18" charset="0"/>
                <a:ea typeface="Times New Roman" panose="02020603050405020304" pitchFamily="18" charset="0"/>
              </a:rPr>
              <a:t>trị I</a:t>
            </a:r>
            <a:endParaRPr lang="en-US" sz="4000">
              <a:solidFill>
                <a:schemeClr val="bg1"/>
              </a:solidFill>
              <a:effectLst/>
              <a:latin typeface="Times New Roman" panose="02020603050405020304" pitchFamily="18" charset="0"/>
              <a:ea typeface="Times New Roman" panose="02020603050405020304" pitchFamily="18" charset="0"/>
            </a:endParaRPr>
          </a:p>
        </p:txBody>
      </p:sp>
      <p:sp>
        <p:nvSpPr>
          <p:cNvPr id="3" name="Oval 2"/>
          <p:cNvSpPr/>
          <p:nvPr/>
        </p:nvSpPr>
        <p:spPr>
          <a:xfrm>
            <a:off x="461318" y="3894568"/>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783" y="1796018"/>
            <a:ext cx="9679460" cy="3416320"/>
          </a:xfrm>
          <a:prstGeom prst="rect">
            <a:avLst/>
          </a:prstGeom>
        </p:spPr>
        <p:txBody>
          <a:bodyPr wrap="square">
            <a:spAutoFit/>
          </a:bodyPr>
          <a:lstStyle/>
          <a:p>
            <a:r>
              <a:rPr lang="pt-BR" sz="5400" b="1">
                <a:solidFill>
                  <a:schemeClr val="bg1"/>
                </a:solidFill>
                <a:latin typeface="Times New Roman" panose="02020603050405020304" pitchFamily="18" charset="0"/>
                <a:ea typeface="Times New Roman" panose="02020603050405020304" pitchFamily="18" charset="0"/>
              </a:rPr>
              <a:t>Câu 3.</a:t>
            </a:r>
            <a:r>
              <a:rPr lang="pt-BR" sz="5400">
                <a:solidFill>
                  <a:schemeClr val="bg1"/>
                </a:solidFill>
                <a:latin typeface="Times New Roman" panose="02020603050405020304" pitchFamily="18" charset="0"/>
                <a:ea typeface="Times New Roman" panose="02020603050405020304" pitchFamily="18" charset="0"/>
              </a:rPr>
              <a:t> </a:t>
            </a:r>
            <a:r>
              <a:rPr lang="vi-VN" sz="5400">
                <a:solidFill>
                  <a:schemeClr val="bg1"/>
                </a:solidFill>
                <a:latin typeface="Times New Roman" panose="02020603050405020304" pitchFamily="18" charset="0"/>
                <a:ea typeface="Times New Roman" panose="02020603050405020304" pitchFamily="18" charset="0"/>
              </a:rPr>
              <a:t>Gốc axit của axit </a:t>
            </a:r>
            <a:r>
              <a:rPr lang="en-US" sz="5400">
                <a:solidFill>
                  <a:schemeClr val="bg1"/>
                </a:solidFill>
                <a:latin typeface="Times New Roman" panose="02020603050405020304" pitchFamily="18" charset="0"/>
                <a:ea typeface="Times New Roman" panose="02020603050405020304" pitchFamily="18" charset="0"/>
              </a:rPr>
              <a:t>HNO</a:t>
            </a:r>
            <a:r>
              <a:rPr lang="en-US" sz="5400" baseline="-25000">
                <a:solidFill>
                  <a:schemeClr val="bg1"/>
                </a:solidFill>
                <a:latin typeface="Times New Roman" panose="02020603050405020304" pitchFamily="18" charset="0"/>
                <a:ea typeface="Times New Roman" panose="02020603050405020304" pitchFamily="18" charset="0"/>
              </a:rPr>
              <a:t>3</a:t>
            </a:r>
            <a:r>
              <a:rPr lang="vi-VN" sz="5400">
                <a:solidFill>
                  <a:schemeClr val="bg1"/>
                </a:solidFill>
                <a:latin typeface="Times New Roman" panose="02020603050405020304" pitchFamily="18" charset="0"/>
                <a:ea typeface="Times New Roman" panose="02020603050405020304" pitchFamily="18" charset="0"/>
              </a:rPr>
              <a:t> có hóa trị mấy ? </a:t>
            </a:r>
            <a:endParaRPr lang="en-US" sz="4800">
              <a:solidFill>
                <a:schemeClr val="bg1"/>
              </a:solidFill>
              <a:latin typeface="Times New Roman" panose="02020603050405020304" pitchFamily="18" charset="0"/>
              <a:ea typeface="Times New Roman" panose="02020603050405020304" pitchFamily="18" charset="0"/>
            </a:endParaRPr>
          </a:p>
          <a:p>
            <a:r>
              <a:rPr lang="vi-VN" sz="5400">
                <a:solidFill>
                  <a:schemeClr val="bg1"/>
                </a:solidFill>
                <a:latin typeface="Times New Roman" panose="02020603050405020304" pitchFamily="18" charset="0"/>
                <a:ea typeface="Times New Roman" panose="02020603050405020304" pitchFamily="18" charset="0"/>
              </a:rPr>
              <a:t>A. II </a:t>
            </a:r>
            <a:r>
              <a:rPr lang="en-US" sz="5400">
                <a:solidFill>
                  <a:schemeClr val="bg1"/>
                </a:solidFill>
                <a:latin typeface="Times New Roman" panose="02020603050405020304" pitchFamily="18" charset="0"/>
                <a:ea typeface="Times New Roman" panose="02020603050405020304" pitchFamily="18" charset="0"/>
              </a:rPr>
              <a:t>               </a:t>
            </a:r>
            <a:r>
              <a:rPr lang="en-US" sz="5400" smtClean="0">
                <a:solidFill>
                  <a:schemeClr val="bg1"/>
                </a:solidFill>
                <a:latin typeface="Times New Roman" panose="02020603050405020304" pitchFamily="18" charset="0"/>
                <a:ea typeface="Times New Roman" panose="02020603050405020304" pitchFamily="18" charset="0"/>
              </a:rPr>
              <a:t>            </a:t>
            </a:r>
            <a:r>
              <a:rPr lang="vi-VN" sz="5400" smtClean="0">
                <a:solidFill>
                  <a:schemeClr val="bg1"/>
                </a:solidFill>
                <a:latin typeface="Times New Roman" panose="02020603050405020304" pitchFamily="18" charset="0"/>
                <a:ea typeface="Times New Roman" panose="02020603050405020304" pitchFamily="18" charset="0"/>
              </a:rPr>
              <a:t>B</a:t>
            </a:r>
            <a:r>
              <a:rPr lang="vi-VN" sz="5400">
                <a:solidFill>
                  <a:schemeClr val="bg1"/>
                </a:solidFill>
                <a:latin typeface="Times New Roman" panose="02020603050405020304" pitchFamily="18" charset="0"/>
                <a:ea typeface="Times New Roman" panose="02020603050405020304" pitchFamily="18" charset="0"/>
              </a:rPr>
              <a:t>. III </a:t>
            </a:r>
            <a:r>
              <a:rPr lang="en-US" sz="5400">
                <a:solidFill>
                  <a:schemeClr val="bg1"/>
                </a:solidFill>
                <a:latin typeface="Times New Roman" panose="02020603050405020304" pitchFamily="18" charset="0"/>
                <a:ea typeface="Times New Roman" panose="02020603050405020304" pitchFamily="18" charset="0"/>
              </a:rPr>
              <a:t>                       </a:t>
            </a:r>
            <a:endParaRPr lang="en-US" sz="5400" smtClean="0">
              <a:solidFill>
                <a:schemeClr val="bg1"/>
              </a:solidFill>
              <a:latin typeface="Times New Roman" panose="02020603050405020304" pitchFamily="18" charset="0"/>
              <a:ea typeface="Times New Roman" panose="02020603050405020304" pitchFamily="18" charset="0"/>
            </a:endParaRPr>
          </a:p>
          <a:p>
            <a:r>
              <a:rPr lang="vi-VN" sz="5400" smtClean="0">
                <a:solidFill>
                  <a:schemeClr val="bg1"/>
                </a:solidFill>
                <a:latin typeface="Times New Roman" panose="02020603050405020304" pitchFamily="18" charset="0"/>
                <a:ea typeface="Times New Roman" panose="02020603050405020304" pitchFamily="18" charset="0"/>
              </a:rPr>
              <a:t>C</a:t>
            </a:r>
            <a:r>
              <a:rPr lang="vi-VN" sz="5400">
                <a:solidFill>
                  <a:schemeClr val="bg1"/>
                </a:solidFill>
                <a:latin typeface="Times New Roman" panose="02020603050405020304" pitchFamily="18" charset="0"/>
                <a:ea typeface="Times New Roman" panose="02020603050405020304" pitchFamily="18" charset="0"/>
              </a:rPr>
              <a:t>. I                              D. IV</a:t>
            </a:r>
            <a:endParaRPr lang="en-US" sz="4800">
              <a:solidFill>
                <a:schemeClr val="bg1"/>
              </a:solidFill>
              <a:effectLst/>
              <a:latin typeface="Times New Roman" panose="02020603050405020304" pitchFamily="18" charset="0"/>
              <a:ea typeface="Times New Roman" panose="02020603050405020304" pitchFamily="18" charset="0"/>
            </a:endParaRPr>
          </a:p>
        </p:txBody>
      </p:sp>
      <p:sp>
        <p:nvSpPr>
          <p:cNvPr id="3" name="Oval 2"/>
          <p:cNvSpPr/>
          <p:nvPr/>
        </p:nvSpPr>
        <p:spPr>
          <a:xfrm>
            <a:off x="823783" y="4495646"/>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2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793" y="951971"/>
            <a:ext cx="11063417" cy="3046988"/>
          </a:xfrm>
          <a:prstGeom prst="rect">
            <a:avLst/>
          </a:prstGeom>
        </p:spPr>
        <p:txBody>
          <a:bodyPr wrap="square">
            <a:spAutoFit/>
          </a:bodyPr>
          <a:lstStyle/>
          <a:p>
            <a:r>
              <a:rPr lang="pt-BR" sz="4800" b="1">
                <a:solidFill>
                  <a:schemeClr val="bg1"/>
                </a:solidFill>
                <a:latin typeface="Times New Roman" panose="02020603050405020304" pitchFamily="18" charset="0"/>
                <a:ea typeface="Times New Roman" panose="02020603050405020304" pitchFamily="18" charset="0"/>
              </a:rPr>
              <a:t>Câu 4.</a:t>
            </a:r>
            <a:r>
              <a:rPr lang="pt-BR" sz="4800">
                <a:solidFill>
                  <a:schemeClr val="bg1"/>
                </a:solidFill>
                <a:latin typeface="Times New Roman" panose="02020603050405020304" pitchFamily="18" charset="0"/>
                <a:ea typeface="Times New Roman" panose="02020603050405020304" pitchFamily="18" charset="0"/>
              </a:rPr>
              <a:t> </a:t>
            </a:r>
            <a:r>
              <a:rPr lang="vi-VN" sz="4800">
                <a:solidFill>
                  <a:schemeClr val="bg1"/>
                </a:solidFill>
                <a:latin typeface="Times New Roman" panose="02020603050405020304" pitchFamily="18" charset="0"/>
                <a:ea typeface="Times New Roman" panose="02020603050405020304" pitchFamily="18" charset="0"/>
              </a:rPr>
              <a:t>HCl, HNO</a:t>
            </a:r>
            <a:r>
              <a:rPr lang="vi-VN" sz="4800" baseline="-25000">
                <a:solidFill>
                  <a:schemeClr val="bg1"/>
                </a:solidFill>
                <a:latin typeface="Times New Roman" panose="02020603050405020304" pitchFamily="18" charset="0"/>
                <a:ea typeface="Times New Roman" panose="02020603050405020304" pitchFamily="18" charset="0"/>
              </a:rPr>
              <a:t>3</a:t>
            </a:r>
            <a:r>
              <a:rPr lang="vi-VN" sz="4800">
                <a:solidFill>
                  <a:schemeClr val="bg1"/>
                </a:solidFill>
                <a:latin typeface="Times New Roman" panose="02020603050405020304" pitchFamily="18" charset="0"/>
                <a:ea typeface="Times New Roman" panose="02020603050405020304" pitchFamily="18" charset="0"/>
              </a:rPr>
              <a:t>, H</a:t>
            </a:r>
            <a:r>
              <a:rPr lang="vi-VN" sz="4800" baseline="-25000">
                <a:solidFill>
                  <a:schemeClr val="bg1"/>
                </a:solidFill>
                <a:latin typeface="Times New Roman" panose="02020603050405020304" pitchFamily="18" charset="0"/>
                <a:ea typeface="Times New Roman" panose="02020603050405020304" pitchFamily="18" charset="0"/>
              </a:rPr>
              <a:t>2</a:t>
            </a:r>
            <a:r>
              <a:rPr lang="vi-VN" sz="4800">
                <a:solidFill>
                  <a:schemeClr val="bg1"/>
                </a:solidFill>
                <a:latin typeface="Times New Roman" panose="02020603050405020304" pitchFamily="18" charset="0"/>
                <a:ea typeface="Times New Roman" panose="02020603050405020304" pitchFamily="18" charset="0"/>
              </a:rPr>
              <a:t>SO</a:t>
            </a:r>
            <a:r>
              <a:rPr lang="vi-VN" sz="4800" baseline="-25000">
                <a:solidFill>
                  <a:schemeClr val="bg1"/>
                </a:solidFill>
                <a:latin typeface="Times New Roman" panose="02020603050405020304" pitchFamily="18" charset="0"/>
                <a:ea typeface="Times New Roman" panose="02020603050405020304" pitchFamily="18" charset="0"/>
              </a:rPr>
              <a:t>3</a:t>
            </a:r>
            <a:r>
              <a:rPr lang="vi-VN" sz="4800">
                <a:solidFill>
                  <a:schemeClr val="bg1"/>
                </a:solidFill>
                <a:latin typeface="Times New Roman" panose="02020603050405020304" pitchFamily="18" charset="0"/>
                <a:ea typeface="Times New Roman" panose="02020603050405020304" pitchFamily="18" charset="0"/>
              </a:rPr>
              <a:t>, H</a:t>
            </a:r>
            <a:r>
              <a:rPr lang="vi-VN" sz="4800" baseline="-25000">
                <a:solidFill>
                  <a:schemeClr val="bg1"/>
                </a:solidFill>
                <a:latin typeface="Times New Roman" panose="02020603050405020304" pitchFamily="18" charset="0"/>
                <a:ea typeface="Times New Roman" panose="02020603050405020304" pitchFamily="18" charset="0"/>
              </a:rPr>
              <a:t>2</a:t>
            </a:r>
            <a:r>
              <a:rPr lang="vi-VN" sz="4800">
                <a:solidFill>
                  <a:schemeClr val="bg1"/>
                </a:solidFill>
                <a:latin typeface="Times New Roman" panose="02020603050405020304" pitchFamily="18" charset="0"/>
                <a:ea typeface="Times New Roman" panose="02020603050405020304" pitchFamily="18" charset="0"/>
              </a:rPr>
              <a:t>CO</a:t>
            </a:r>
            <a:r>
              <a:rPr lang="vi-VN" sz="4800" baseline="-25000">
                <a:solidFill>
                  <a:schemeClr val="bg1"/>
                </a:solidFill>
                <a:latin typeface="Times New Roman" panose="02020603050405020304" pitchFamily="18" charset="0"/>
                <a:ea typeface="Times New Roman" panose="02020603050405020304" pitchFamily="18" charset="0"/>
              </a:rPr>
              <a:t>3</a:t>
            </a:r>
            <a:r>
              <a:rPr lang="vi-VN" sz="4800">
                <a:solidFill>
                  <a:schemeClr val="bg1"/>
                </a:solidFill>
                <a:latin typeface="Times New Roman" panose="02020603050405020304" pitchFamily="18" charset="0"/>
                <a:ea typeface="Times New Roman" panose="02020603050405020304" pitchFamily="18" charset="0"/>
              </a:rPr>
              <a:t>, H</a:t>
            </a:r>
            <a:r>
              <a:rPr lang="vi-VN" sz="4800" baseline="-25000">
                <a:solidFill>
                  <a:schemeClr val="bg1"/>
                </a:solidFill>
                <a:latin typeface="Times New Roman" panose="02020603050405020304" pitchFamily="18" charset="0"/>
                <a:ea typeface="Times New Roman" panose="02020603050405020304" pitchFamily="18" charset="0"/>
              </a:rPr>
              <a:t>3</a:t>
            </a:r>
            <a:r>
              <a:rPr lang="vi-VN" sz="4800">
                <a:solidFill>
                  <a:schemeClr val="bg1"/>
                </a:solidFill>
                <a:latin typeface="Times New Roman" panose="02020603050405020304" pitchFamily="18" charset="0"/>
                <a:ea typeface="Times New Roman" panose="02020603050405020304" pitchFamily="18" charset="0"/>
              </a:rPr>
              <a:t>PO</a:t>
            </a:r>
            <a:r>
              <a:rPr lang="vi-VN" sz="4800" baseline="-25000">
                <a:solidFill>
                  <a:schemeClr val="bg1"/>
                </a:solidFill>
                <a:latin typeface="Times New Roman" panose="02020603050405020304" pitchFamily="18" charset="0"/>
                <a:ea typeface="Times New Roman" panose="02020603050405020304" pitchFamily="18" charset="0"/>
              </a:rPr>
              <a:t>4</a:t>
            </a:r>
            <a:r>
              <a:rPr lang="vi-VN" sz="4800">
                <a:solidFill>
                  <a:schemeClr val="bg1"/>
                </a:solidFill>
                <a:latin typeface="Times New Roman" panose="02020603050405020304" pitchFamily="18" charset="0"/>
                <a:ea typeface="Times New Roman" panose="02020603050405020304" pitchFamily="18" charset="0"/>
              </a:rPr>
              <a:t>, H</a:t>
            </a:r>
            <a:r>
              <a:rPr lang="vi-VN" sz="4800" baseline="-25000">
                <a:solidFill>
                  <a:schemeClr val="bg1"/>
                </a:solidFill>
                <a:latin typeface="Times New Roman" panose="02020603050405020304" pitchFamily="18" charset="0"/>
                <a:ea typeface="Times New Roman" panose="02020603050405020304" pitchFamily="18" charset="0"/>
              </a:rPr>
              <a:t>3</a:t>
            </a:r>
            <a:r>
              <a:rPr lang="vi-VN" sz="4800">
                <a:solidFill>
                  <a:schemeClr val="bg1"/>
                </a:solidFill>
                <a:latin typeface="Times New Roman" panose="02020603050405020304" pitchFamily="18" charset="0"/>
                <a:ea typeface="Times New Roman" panose="02020603050405020304" pitchFamily="18" charset="0"/>
              </a:rPr>
              <a:t>PO</a:t>
            </a:r>
            <a:r>
              <a:rPr lang="vi-VN" sz="4800" baseline="-25000">
                <a:solidFill>
                  <a:schemeClr val="bg1"/>
                </a:solidFill>
                <a:latin typeface="Times New Roman" panose="02020603050405020304" pitchFamily="18" charset="0"/>
                <a:ea typeface="Times New Roman" panose="02020603050405020304" pitchFamily="18" charset="0"/>
              </a:rPr>
              <a:t>3</a:t>
            </a:r>
            <a:r>
              <a:rPr lang="vi-VN" sz="4800">
                <a:solidFill>
                  <a:schemeClr val="bg1"/>
                </a:solidFill>
                <a:latin typeface="Times New Roman" panose="02020603050405020304" pitchFamily="18" charset="0"/>
                <a:ea typeface="Times New Roman" panose="02020603050405020304" pitchFamily="18" charset="0"/>
              </a:rPr>
              <a:t>, HNO</a:t>
            </a:r>
            <a:r>
              <a:rPr lang="vi-VN" sz="4800" baseline="-25000">
                <a:solidFill>
                  <a:schemeClr val="bg1"/>
                </a:solidFill>
                <a:latin typeface="Times New Roman" panose="02020603050405020304" pitchFamily="18" charset="0"/>
                <a:ea typeface="Times New Roman" panose="02020603050405020304" pitchFamily="18" charset="0"/>
              </a:rPr>
              <a:t>2</a:t>
            </a:r>
            <a:r>
              <a:rPr lang="vi-VN" sz="4800">
                <a:solidFill>
                  <a:schemeClr val="bg1"/>
                </a:solidFill>
                <a:latin typeface="Times New Roman" panose="02020603050405020304" pitchFamily="18" charset="0"/>
                <a:ea typeface="Times New Roman" panose="02020603050405020304" pitchFamily="18" charset="0"/>
              </a:rPr>
              <a:t>. Số axit có ít nguyên tử oxi là  </a:t>
            </a:r>
            <a:endParaRPr lang="en-US" sz="4400">
              <a:solidFill>
                <a:schemeClr val="bg1"/>
              </a:solidFill>
              <a:latin typeface="Times New Roman" panose="02020603050405020304" pitchFamily="18" charset="0"/>
              <a:ea typeface="Times New Roman" panose="02020603050405020304" pitchFamily="18" charset="0"/>
            </a:endParaRPr>
          </a:p>
          <a:p>
            <a:r>
              <a:rPr lang="vi-VN" sz="4800">
                <a:solidFill>
                  <a:schemeClr val="bg1"/>
                </a:solidFill>
                <a:latin typeface="Times New Roman" panose="02020603050405020304" pitchFamily="18" charset="0"/>
                <a:ea typeface="Times New Roman" panose="02020603050405020304" pitchFamily="18" charset="0"/>
              </a:rPr>
              <a:t>A. 2</a:t>
            </a:r>
            <a:r>
              <a:rPr lang="en-US" sz="4800">
                <a:solidFill>
                  <a:schemeClr val="bg1"/>
                </a:solidFill>
                <a:latin typeface="Times New Roman" panose="02020603050405020304" pitchFamily="18" charset="0"/>
                <a:ea typeface="Times New Roman" panose="02020603050405020304" pitchFamily="18" charset="0"/>
              </a:rPr>
              <a:t>             </a:t>
            </a:r>
            <a:r>
              <a:rPr lang="vi-VN" sz="4800" smtClean="0">
                <a:solidFill>
                  <a:schemeClr val="bg1"/>
                </a:solidFill>
                <a:latin typeface="Times New Roman" panose="02020603050405020304" pitchFamily="18" charset="0"/>
                <a:ea typeface="Times New Roman" panose="02020603050405020304" pitchFamily="18" charset="0"/>
              </a:rPr>
              <a:t>B</a:t>
            </a:r>
            <a:r>
              <a:rPr lang="vi-VN" sz="4800">
                <a:solidFill>
                  <a:schemeClr val="bg1"/>
                </a:solidFill>
                <a:latin typeface="Times New Roman" panose="02020603050405020304" pitchFamily="18" charset="0"/>
                <a:ea typeface="Times New Roman" panose="02020603050405020304" pitchFamily="18" charset="0"/>
              </a:rPr>
              <a:t>. 3</a:t>
            </a:r>
            <a:r>
              <a:rPr lang="en-US" sz="4800">
                <a:solidFill>
                  <a:schemeClr val="bg1"/>
                </a:solidFill>
                <a:latin typeface="Times New Roman" panose="02020603050405020304" pitchFamily="18" charset="0"/>
                <a:ea typeface="Times New Roman" panose="02020603050405020304" pitchFamily="18" charset="0"/>
              </a:rPr>
              <a:t>            </a:t>
            </a:r>
            <a:r>
              <a:rPr lang="en-US" sz="4800" smtClean="0">
                <a:solidFill>
                  <a:schemeClr val="bg1"/>
                </a:solidFill>
                <a:latin typeface="Times New Roman" panose="02020603050405020304" pitchFamily="18" charset="0"/>
                <a:ea typeface="Times New Roman" panose="02020603050405020304" pitchFamily="18" charset="0"/>
              </a:rPr>
              <a:t>  </a:t>
            </a:r>
            <a:r>
              <a:rPr lang="vi-VN" sz="4800" smtClean="0">
                <a:solidFill>
                  <a:schemeClr val="bg1"/>
                </a:solidFill>
                <a:latin typeface="Times New Roman" panose="02020603050405020304" pitchFamily="18" charset="0"/>
                <a:ea typeface="Times New Roman" panose="02020603050405020304" pitchFamily="18" charset="0"/>
              </a:rPr>
              <a:t>C</a:t>
            </a:r>
            <a:r>
              <a:rPr lang="vi-VN" sz="4800">
                <a:solidFill>
                  <a:schemeClr val="bg1"/>
                </a:solidFill>
                <a:latin typeface="Times New Roman" panose="02020603050405020304" pitchFamily="18" charset="0"/>
                <a:ea typeface="Times New Roman" panose="02020603050405020304" pitchFamily="18" charset="0"/>
              </a:rPr>
              <a:t>. 4</a:t>
            </a:r>
            <a:r>
              <a:rPr lang="en-US" sz="4800">
                <a:solidFill>
                  <a:schemeClr val="bg1"/>
                </a:solidFill>
                <a:latin typeface="Times New Roman" panose="02020603050405020304" pitchFamily="18" charset="0"/>
                <a:ea typeface="Times New Roman" panose="02020603050405020304" pitchFamily="18" charset="0"/>
              </a:rPr>
              <a:t>      </a:t>
            </a:r>
            <a:r>
              <a:rPr lang="en-US" sz="4800" smtClean="0">
                <a:solidFill>
                  <a:schemeClr val="bg1"/>
                </a:solidFill>
                <a:latin typeface="Times New Roman" panose="02020603050405020304" pitchFamily="18" charset="0"/>
                <a:ea typeface="Times New Roman" panose="02020603050405020304" pitchFamily="18" charset="0"/>
              </a:rPr>
              <a:t>     </a:t>
            </a:r>
            <a:r>
              <a:rPr lang="vi-VN" sz="4800">
                <a:solidFill>
                  <a:schemeClr val="bg1"/>
                </a:solidFill>
                <a:latin typeface="Times New Roman" panose="02020603050405020304" pitchFamily="18" charset="0"/>
                <a:ea typeface="Times New Roman" panose="02020603050405020304" pitchFamily="18" charset="0"/>
              </a:rPr>
              <a:t>D. 5</a:t>
            </a:r>
            <a:endParaRPr lang="en-US" sz="4400">
              <a:solidFill>
                <a:schemeClr val="bg1"/>
              </a:solidFill>
              <a:effectLst/>
              <a:latin typeface="Times New Roman" panose="02020603050405020304" pitchFamily="18" charset="0"/>
              <a:ea typeface="Times New Roman" panose="02020603050405020304" pitchFamily="18" charset="0"/>
            </a:endParaRPr>
          </a:p>
        </p:txBody>
      </p:sp>
      <p:sp>
        <p:nvSpPr>
          <p:cNvPr id="3" name="Oval 2"/>
          <p:cNvSpPr/>
          <p:nvPr/>
        </p:nvSpPr>
        <p:spPr>
          <a:xfrm>
            <a:off x="3344564" y="3282267"/>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68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AF612A4E-CD29-0138-5A75-B30A8C88784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367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266" y="994886"/>
            <a:ext cx="10898659" cy="5016758"/>
          </a:xfrm>
          <a:prstGeom prst="rect">
            <a:avLst/>
          </a:prstGeom>
        </p:spPr>
        <p:txBody>
          <a:bodyPr wrap="square">
            <a:spAutoFit/>
          </a:bodyPr>
          <a:lstStyle/>
          <a:p>
            <a:pPr algn="just"/>
            <a:r>
              <a:rPr lang="en-US" sz="4000">
                <a:solidFill>
                  <a:schemeClr val="bg1"/>
                </a:solidFill>
                <a:latin typeface="Times New Roman" panose="02020603050405020304" pitchFamily="18" charset="0"/>
                <a:ea typeface="Times New Roman" panose="02020603050405020304" pitchFamily="18" charset="0"/>
              </a:rPr>
              <a:t>Các loại quả trong hình có đặc điểm giống nhau là đều có vị chua. Sở dĩ các loại quả này có vị chua do thành phần của nó có chứa acid</a:t>
            </a:r>
            <a:r>
              <a:rPr lang="en-US" sz="3600">
                <a:solidFill>
                  <a:schemeClr val="bg1"/>
                </a:solidFill>
                <a:latin typeface="Roboto" panose="02000000000000000000" pitchFamily="2" charset="0"/>
                <a:ea typeface="Times New Roman" panose="02020603050405020304" pitchFamily="18" charset="0"/>
                <a:cs typeface="Times New Roman" panose="02020603050405020304" pitchFamily="18" charset="0"/>
              </a:rPr>
              <a:t>.</a:t>
            </a:r>
            <a:r>
              <a:rPr lang="en-US" sz="4000">
                <a:solidFill>
                  <a:schemeClr val="bg1"/>
                </a:solidFill>
              </a:rPr>
              <a:t> </a:t>
            </a:r>
            <a:r>
              <a:rPr lang="en-US" sz="4000">
                <a:solidFill>
                  <a:schemeClr val="bg1"/>
                </a:solidFill>
                <a:latin typeface="Times New Roman" panose="02020603050405020304" pitchFamily="18" charset="0"/>
                <a:ea typeface="Times New Roman" panose="02020603050405020304" pitchFamily="18" charset="0"/>
              </a:rPr>
              <a:t>Acid là loại hợp chất vô cơ thông dụng, vậy acid có công thức là gì, tồn tại ở đâu trong tự nhiên và có ứng dụng như thế nào trong đời sống và sản xuất. Nội dung của chuyên đề ngày hôm nay chúng ta sẽ xoay quanh nghiên cứu hợp chất này.</a:t>
            </a:r>
            <a:endParaRPr lang="en-US" sz="4000">
              <a:solidFill>
                <a:schemeClr val="bg1"/>
              </a:solidFill>
            </a:endParaRPr>
          </a:p>
        </p:txBody>
      </p:sp>
    </p:spTree>
    <p:extLst>
      <p:ext uri="{BB962C8B-B14F-4D97-AF65-F5344CB8AC3E}">
        <p14:creationId xmlns:p14="http://schemas.microsoft.com/office/powerpoint/2010/main" val="323643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25105-C885-C6CF-8D0B-E4BAE3A4BD05}"/>
              </a:ext>
            </a:extLst>
          </p:cNvPr>
          <p:cNvPicPr>
            <a:picLocks noChangeAspect="1"/>
          </p:cNvPicPr>
          <p:nvPr/>
        </p:nvPicPr>
        <p:blipFill>
          <a:blip r:embed="rId2"/>
          <a:stretch>
            <a:fillRect/>
          </a:stretch>
        </p:blipFill>
        <p:spPr>
          <a:xfrm>
            <a:off x="0" y="0"/>
            <a:ext cx="12192000" cy="6858000"/>
          </a:xfrm>
          <a:prstGeom prst="rect">
            <a:avLst/>
          </a:prstGeom>
        </p:spPr>
      </p:pic>
      <p:sp>
        <p:nvSpPr>
          <p:cNvPr id="6" name="文本框 13">
            <a:extLst>
              <a:ext uri="{FF2B5EF4-FFF2-40B4-BE49-F238E27FC236}">
                <a16:creationId xmlns:a16="http://schemas.microsoft.com/office/drawing/2014/main" id="{61FF1192-7A84-4E7C-FF04-E7EF8958DBC8}"/>
              </a:ext>
            </a:extLst>
          </p:cNvPr>
          <p:cNvSpPr txBox="1"/>
          <p:nvPr/>
        </p:nvSpPr>
        <p:spPr>
          <a:xfrm>
            <a:off x="4858321" y="3349044"/>
            <a:ext cx="2475358" cy="1323439"/>
          </a:xfrm>
          <a:prstGeom prst="rect">
            <a:avLst/>
          </a:prstGeom>
          <a:noFill/>
        </p:spPr>
        <p:txBody>
          <a:bodyPr wrap="none" rtlCol="0">
            <a:spAutoFit/>
          </a:bodyPr>
          <a:lstStyle/>
          <a:p>
            <a:pPr algn="ctr"/>
            <a:r>
              <a:rPr lang="en-US" altLang="zh-CN" sz="8000" dirty="0">
                <a:solidFill>
                  <a:schemeClr val="bg1"/>
                </a:solidFill>
                <a:latin typeface="Roboto" pitchFamily="2" charset="0"/>
                <a:ea typeface="Roboto" pitchFamily="2" charset="0"/>
              </a:rPr>
              <a:t>ACID</a:t>
            </a:r>
            <a:endParaRPr lang="zh-CN" altLang="en-US" sz="8000" dirty="0">
              <a:solidFill>
                <a:schemeClr val="bg1"/>
              </a:solidFill>
              <a:latin typeface="Roboto" pitchFamily="2" charset="0"/>
              <a:ea typeface="汉仪喵魂体W" panose="00020600040101010101" pitchFamily="18" charset="-122"/>
            </a:endParaRPr>
          </a:p>
        </p:txBody>
      </p:sp>
      <p:grpSp>
        <p:nvGrpSpPr>
          <p:cNvPr id="7" name="组合 38">
            <a:extLst>
              <a:ext uri="{FF2B5EF4-FFF2-40B4-BE49-F238E27FC236}">
                <a16:creationId xmlns:a16="http://schemas.microsoft.com/office/drawing/2014/main" id="{C044A80D-BE6C-E8DC-CF17-7E2E127D7777}"/>
              </a:ext>
            </a:extLst>
          </p:cNvPr>
          <p:cNvGrpSpPr/>
          <p:nvPr/>
        </p:nvGrpSpPr>
        <p:grpSpPr>
          <a:xfrm>
            <a:off x="3835585" y="2641977"/>
            <a:ext cx="1691094" cy="468000"/>
            <a:chOff x="5250453" y="4810129"/>
            <a:chExt cx="1691094" cy="468000"/>
          </a:xfrm>
        </p:grpSpPr>
        <p:sp>
          <p:nvSpPr>
            <p:cNvPr id="8" name="任意多边形 36">
              <a:extLst>
                <a:ext uri="{FF2B5EF4-FFF2-40B4-BE49-F238E27FC236}">
                  <a16:creationId xmlns:a16="http://schemas.microsoft.com/office/drawing/2014/main" id="{A97E1300-A775-F0FF-5289-82651EE54426}"/>
                </a:ext>
              </a:extLst>
            </p:cNvPr>
            <p:cNvSpPr/>
            <p:nvPr/>
          </p:nvSpPr>
          <p:spPr>
            <a:xfrm>
              <a:off x="5250453" y="4810129"/>
              <a:ext cx="1691094" cy="468000"/>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w="19050">
              <a:solidFill>
                <a:srgbClr val="FFE8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latin typeface="Roboto" pitchFamily="2" charset="0"/>
              </a:endParaRPr>
            </a:p>
          </p:txBody>
        </p:sp>
        <p:sp>
          <p:nvSpPr>
            <p:cNvPr id="9" name="文本框 37">
              <a:extLst>
                <a:ext uri="{FF2B5EF4-FFF2-40B4-BE49-F238E27FC236}">
                  <a16:creationId xmlns:a16="http://schemas.microsoft.com/office/drawing/2014/main" id="{DBF1A73B-13CC-AA6F-2949-D6D38B409591}"/>
                </a:ext>
              </a:extLst>
            </p:cNvPr>
            <p:cNvSpPr txBox="1"/>
            <p:nvPr/>
          </p:nvSpPr>
          <p:spPr>
            <a:xfrm>
              <a:off x="5584806" y="4844074"/>
              <a:ext cx="1022387" cy="400110"/>
            </a:xfrm>
            <a:prstGeom prst="rect">
              <a:avLst/>
            </a:prstGeom>
            <a:noFill/>
          </p:spPr>
          <p:txBody>
            <a:bodyPr wrap="square" rtlCol="0">
              <a:spAutoFit/>
            </a:bodyPr>
            <a:lstStyle/>
            <a:p>
              <a:pPr algn="ctr"/>
              <a:r>
                <a:rPr lang="en-US" altLang="zh-CN" sz="2000" dirty="0">
                  <a:solidFill>
                    <a:srgbClr val="FFE88B"/>
                  </a:solidFill>
                  <a:latin typeface="Roboto" pitchFamily="2" charset="0"/>
                  <a:ea typeface="Roboto" pitchFamily="2" charset="0"/>
                </a:rPr>
                <a:t>BÀI 8</a:t>
              </a:r>
              <a:endParaRPr lang="zh-CN" altLang="en-US" sz="2000" dirty="0">
                <a:solidFill>
                  <a:srgbClr val="FFE88B"/>
                </a:solidFill>
                <a:latin typeface="Roboto" pitchFamily="2" charset="0"/>
                <a:ea typeface="汉仪喵魂体W" panose="00020600040101010101" pitchFamily="18" charset="-122"/>
              </a:endParaRPr>
            </a:p>
          </p:txBody>
        </p:sp>
      </p:grpSp>
    </p:spTree>
    <p:extLst>
      <p:ext uri="{BB962C8B-B14F-4D97-AF65-F5344CB8AC3E}">
        <p14:creationId xmlns:p14="http://schemas.microsoft.com/office/powerpoint/2010/main" val="101957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629B0-3BEB-921C-E576-6285CDEE8CE7}"/>
              </a:ext>
            </a:extLst>
          </p:cNvPr>
          <p:cNvPicPr>
            <a:picLocks noChangeAspect="1"/>
          </p:cNvPicPr>
          <p:nvPr/>
        </p:nvPicPr>
        <p:blipFill>
          <a:blip r:embed="rId3"/>
          <a:stretch>
            <a:fillRect/>
          </a:stretch>
        </p:blipFill>
        <p:spPr>
          <a:xfrm>
            <a:off x="0" y="0"/>
            <a:ext cx="12192000" cy="6858000"/>
          </a:xfrm>
          <a:prstGeom prst="rect">
            <a:avLst/>
          </a:prstGeom>
        </p:spPr>
      </p:pic>
      <p:grpSp>
        <p:nvGrpSpPr>
          <p:cNvPr id="4" name="组合 16">
            <a:extLst>
              <a:ext uri="{FF2B5EF4-FFF2-40B4-BE49-F238E27FC236}">
                <a16:creationId xmlns:a16="http://schemas.microsoft.com/office/drawing/2014/main" id="{2C8196C3-415F-5E1B-07E2-F99812BABD45}"/>
              </a:ext>
            </a:extLst>
          </p:cNvPr>
          <p:cNvGrpSpPr/>
          <p:nvPr/>
        </p:nvGrpSpPr>
        <p:grpSpPr>
          <a:xfrm>
            <a:off x="5749471" y="2128591"/>
            <a:ext cx="3672000" cy="620959"/>
            <a:chOff x="4081792" y="2338141"/>
            <a:chExt cx="3672000" cy="620959"/>
          </a:xfrm>
        </p:grpSpPr>
        <p:sp>
          <p:nvSpPr>
            <p:cNvPr id="5" name="Freeform 5">
              <a:extLst>
                <a:ext uri="{FF2B5EF4-FFF2-40B4-BE49-F238E27FC236}">
                  <a16:creationId xmlns:a16="http://schemas.microsoft.com/office/drawing/2014/main" id="{CC3FE7AA-4586-4E47-1377-BCFB8BEC8E89}"/>
                </a:ext>
              </a:extLst>
            </p:cNvPr>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6" name="文本框 24">
              <a:extLst>
                <a:ext uri="{FF2B5EF4-FFF2-40B4-BE49-F238E27FC236}">
                  <a16:creationId xmlns:a16="http://schemas.microsoft.com/office/drawing/2014/main" id="{E6FBBC09-C664-1CD3-DFEE-DDD57E400069}"/>
                </a:ext>
              </a:extLst>
            </p:cNvPr>
            <p:cNvSpPr txBox="1"/>
            <p:nvPr/>
          </p:nvSpPr>
          <p:spPr>
            <a:xfrm>
              <a:off x="4087448" y="2338141"/>
              <a:ext cx="3655168" cy="523220"/>
            </a:xfrm>
            <a:prstGeom prst="rect">
              <a:avLst/>
            </a:prstGeom>
            <a:noFill/>
          </p:spPr>
          <p:txBody>
            <a:bodyPr wrap="none" rtlCol="0">
              <a:spAutoFit/>
            </a:bodyPr>
            <a:lstStyle/>
            <a:p>
              <a:pPr algn="ctr"/>
              <a:r>
                <a:rPr lang="en-US" altLang="zh-CN" sz="2800" dirty="0">
                  <a:solidFill>
                    <a:schemeClr val="bg1"/>
                  </a:solidFill>
                  <a:latin typeface="汉仪喵魂体W" panose="00020600040101010101" pitchFamily="18" charset="-122"/>
                  <a:ea typeface="汉仪喵魂体W" panose="00020600040101010101" pitchFamily="18" charset="-122"/>
                </a:rPr>
                <a:t>01.Khái </a:t>
              </a:r>
              <a:r>
                <a:rPr lang="en-US" altLang="zh-CN" sz="2800" dirty="0" err="1">
                  <a:solidFill>
                    <a:schemeClr val="bg1"/>
                  </a:solidFill>
                  <a:latin typeface="汉仪喵魂体W" panose="00020600040101010101" pitchFamily="18" charset="-122"/>
                  <a:ea typeface="汉仪喵魂体W" panose="00020600040101010101" pitchFamily="18" charset="-122"/>
                </a:rPr>
                <a:t>niệm</a:t>
              </a:r>
              <a:r>
                <a:rPr lang="en-US" altLang="zh-CN" sz="2800" dirty="0">
                  <a:solidFill>
                    <a:schemeClr val="bg1"/>
                  </a:solidFill>
                  <a:latin typeface="汉仪喵魂体W" panose="00020600040101010101" pitchFamily="18" charset="-122"/>
                  <a:ea typeface="汉仪喵魂体W" panose="00020600040101010101" pitchFamily="18" charset="-122"/>
                </a:rPr>
                <a:t> </a:t>
              </a:r>
              <a:r>
                <a:rPr lang="en-US" altLang="zh-CN" sz="2800" dirty="0" err="1">
                  <a:solidFill>
                    <a:schemeClr val="bg1"/>
                  </a:solidFill>
                  <a:latin typeface="汉仪喵魂体W" panose="00020600040101010101" pitchFamily="18" charset="-122"/>
                  <a:ea typeface="汉仪喵魂体W" panose="00020600040101010101" pitchFamily="18" charset="-122"/>
                </a:rPr>
                <a:t>về</a:t>
              </a:r>
              <a:r>
                <a:rPr lang="en-US" altLang="zh-CN" sz="2800" dirty="0">
                  <a:solidFill>
                    <a:schemeClr val="bg1"/>
                  </a:solidFill>
                  <a:latin typeface="汉仪喵魂体W" panose="00020600040101010101" pitchFamily="18" charset="-122"/>
                  <a:ea typeface="汉仪喵魂体W" panose="00020600040101010101" pitchFamily="18" charset="-122"/>
                </a:rPr>
                <a:t> acid</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grpSp>
      <p:grpSp>
        <p:nvGrpSpPr>
          <p:cNvPr id="7" name="组合 26">
            <a:extLst>
              <a:ext uri="{FF2B5EF4-FFF2-40B4-BE49-F238E27FC236}">
                <a16:creationId xmlns:a16="http://schemas.microsoft.com/office/drawing/2014/main" id="{B9784A44-F699-E862-6455-34A96B684290}"/>
              </a:ext>
            </a:extLst>
          </p:cNvPr>
          <p:cNvGrpSpPr/>
          <p:nvPr/>
        </p:nvGrpSpPr>
        <p:grpSpPr>
          <a:xfrm>
            <a:off x="5742562" y="3363466"/>
            <a:ext cx="3685817" cy="620959"/>
            <a:chOff x="4072118" y="2338141"/>
            <a:chExt cx="3685817" cy="620959"/>
          </a:xfrm>
        </p:grpSpPr>
        <p:sp>
          <p:nvSpPr>
            <p:cNvPr id="8" name="Freeform 5">
              <a:extLst>
                <a:ext uri="{FF2B5EF4-FFF2-40B4-BE49-F238E27FC236}">
                  <a16:creationId xmlns:a16="http://schemas.microsoft.com/office/drawing/2014/main" id="{7BBF166B-BEE7-3EC3-15A0-5222DD504BB5}"/>
                </a:ext>
              </a:extLst>
            </p:cNvPr>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9" name="文本框 28">
              <a:extLst>
                <a:ext uri="{FF2B5EF4-FFF2-40B4-BE49-F238E27FC236}">
                  <a16:creationId xmlns:a16="http://schemas.microsoft.com/office/drawing/2014/main" id="{ED64705C-0ABE-3D77-56C1-E6364C550DDF}"/>
                </a:ext>
              </a:extLst>
            </p:cNvPr>
            <p:cNvSpPr txBox="1"/>
            <p:nvPr/>
          </p:nvSpPr>
          <p:spPr>
            <a:xfrm>
              <a:off x="4072118" y="2338141"/>
              <a:ext cx="3685817" cy="523220"/>
            </a:xfrm>
            <a:prstGeom prst="rect">
              <a:avLst/>
            </a:prstGeom>
            <a:noFill/>
          </p:spPr>
          <p:txBody>
            <a:bodyPr wrap="none" rtlCol="0">
              <a:spAutoFit/>
            </a:bodyPr>
            <a:lstStyle/>
            <a:p>
              <a:pPr algn="ctr"/>
              <a:r>
                <a:rPr lang="en-US" altLang="zh-CN" sz="2800" dirty="0">
                  <a:solidFill>
                    <a:schemeClr val="bg1"/>
                  </a:solidFill>
                  <a:latin typeface="汉仪喵魂体W" panose="00020600040101010101" pitchFamily="18" charset="-122"/>
                  <a:ea typeface="汉仪喵魂体W" panose="00020600040101010101" pitchFamily="18" charset="-122"/>
                </a:rPr>
                <a:t>02.Tính </a:t>
              </a:r>
              <a:r>
                <a:rPr lang="en-US" altLang="zh-CN" sz="2800" dirty="0" err="1">
                  <a:solidFill>
                    <a:schemeClr val="bg1"/>
                  </a:solidFill>
                  <a:latin typeface="汉仪喵魂体W" panose="00020600040101010101" pitchFamily="18" charset="-122"/>
                  <a:ea typeface="汉仪喵魂体W" panose="00020600040101010101" pitchFamily="18" charset="-122"/>
                </a:rPr>
                <a:t>chất</a:t>
              </a:r>
              <a:r>
                <a:rPr lang="en-US" altLang="zh-CN" sz="2800" dirty="0">
                  <a:solidFill>
                    <a:schemeClr val="bg1"/>
                  </a:solidFill>
                  <a:latin typeface="汉仪喵魂体W" panose="00020600040101010101" pitchFamily="18" charset="-122"/>
                  <a:ea typeface="汉仪喵魂体W" panose="00020600040101010101" pitchFamily="18" charset="-122"/>
                </a:rPr>
                <a:t> </a:t>
              </a:r>
              <a:r>
                <a:rPr lang="en-US" altLang="zh-CN" sz="2800" dirty="0" err="1">
                  <a:solidFill>
                    <a:schemeClr val="bg1"/>
                  </a:solidFill>
                  <a:latin typeface="汉仪喵魂体W" panose="00020600040101010101" pitchFamily="18" charset="-122"/>
                  <a:ea typeface="汉仪喵魂体W" panose="00020600040101010101" pitchFamily="18" charset="-122"/>
                </a:rPr>
                <a:t>hoá</a:t>
              </a:r>
              <a:r>
                <a:rPr lang="en-US" altLang="zh-CN" sz="2800" dirty="0">
                  <a:solidFill>
                    <a:schemeClr val="bg1"/>
                  </a:solidFill>
                  <a:latin typeface="汉仪喵魂体W" panose="00020600040101010101" pitchFamily="18" charset="-122"/>
                  <a:ea typeface="汉仪喵魂体W" panose="00020600040101010101" pitchFamily="18" charset="-122"/>
                </a:rPr>
                <a:t> </a:t>
              </a:r>
              <a:r>
                <a:rPr lang="en-US" altLang="zh-CN" sz="2800" dirty="0" err="1">
                  <a:solidFill>
                    <a:schemeClr val="bg1"/>
                  </a:solidFill>
                  <a:latin typeface="汉仪喵魂体W" panose="00020600040101010101" pitchFamily="18" charset="-122"/>
                  <a:ea typeface="汉仪喵魂体W" panose="00020600040101010101" pitchFamily="18" charset="-122"/>
                </a:rPr>
                <a:t>học</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grpSp>
      <p:grpSp>
        <p:nvGrpSpPr>
          <p:cNvPr id="10" name="组合 29">
            <a:extLst>
              <a:ext uri="{FF2B5EF4-FFF2-40B4-BE49-F238E27FC236}">
                <a16:creationId xmlns:a16="http://schemas.microsoft.com/office/drawing/2014/main" id="{51544547-A824-DAF4-4047-5F59257A4224}"/>
              </a:ext>
            </a:extLst>
          </p:cNvPr>
          <p:cNvGrpSpPr/>
          <p:nvPr/>
        </p:nvGrpSpPr>
        <p:grpSpPr>
          <a:xfrm>
            <a:off x="5749471" y="4525360"/>
            <a:ext cx="4628190" cy="597504"/>
            <a:chOff x="3996871" y="2361596"/>
            <a:chExt cx="4628190" cy="597504"/>
          </a:xfrm>
        </p:grpSpPr>
        <p:sp>
          <p:nvSpPr>
            <p:cNvPr id="11" name="Freeform 5">
              <a:extLst>
                <a:ext uri="{FF2B5EF4-FFF2-40B4-BE49-F238E27FC236}">
                  <a16:creationId xmlns:a16="http://schemas.microsoft.com/office/drawing/2014/main" id="{397C3D5A-D001-BA34-3CE5-74CAE941760F}"/>
                </a:ext>
              </a:extLst>
            </p:cNvPr>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12" name="文本框 31">
              <a:extLst>
                <a:ext uri="{FF2B5EF4-FFF2-40B4-BE49-F238E27FC236}">
                  <a16:creationId xmlns:a16="http://schemas.microsoft.com/office/drawing/2014/main" id="{8D16010A-8035-B874-CD22-107CBBB4A31D}"/>
                </a:ext>
              </a:extLst>
            </p:cNvPr>
            <p:cNvSpPr txBox="1"/>
            <p:nvPr/>
          </p:nvSpPr>
          <p:spPr>
            <a:xfrm>
              <a:off x="3996871" y="2361596"/>
              <a:ext cx="4628190" cy="523220"/>
            </a:xfrm>
            <a:prstGeom prst="rect">
              <a:avLst/>
            </a:prstGeom>
            <a:noFill/>
          </p:spPr>
          <p:txBody>
            <a:bodyPr wrap="none" rtlCol="0">
              <a:spAutoFit/>
            </a:bodyPr>
            <a:lstStyle/>
            <a:p>
              <a:pPr algn="ctr"/>
              <a:r>
                <a:rPr lang="en-US" altLang="zh-CN" sz="2800" dirty="0">
                  <a:solidFill>
                    <a:schemeClr val="bg1"/>
                  </a:solidFill>
                  <a:latin typeface="汉仪喵魂体W" panose="00020600040101010101" pitchFamily="18" charset="-122"/>
                  <a:ea typeface="汉仪喵魂体W" panose="00020600040101010101" pitchFamily="18" charset="-122"/>
                </a:rPr>
                <a:t>03.Một </a:t>
              </a:r>
              <a:r>
                <a:rPr lang="en-US" altLang="zh-CN" sz="2800" dirty="0" err="1">
                  <a:solidFill>
                    <a:schemeClr val="bg1"/>
                  </a:solidFill>
                  <a:latin typeface="汉仪喵魂体W" panose="00020600040101010101" pitchFamily="18" charset="-122"/>
                  <a:ea typeface="汉仪喵魂体W" panose="00020600040101010101" pitchFamily="18" charset="-122"/>
                </a:rPr>
                <a:t>số</a:t>
              </a:r>
              <a:r>
                <a:rPr lang="en-US" altLang="zh-CN" sz="2800" dirty="0">
                  <a:solidFill>
                    <a:schemeClr val="bg1"/>
                  </a:solidFill>
                  <a:latin typeface="汉仪喵魂体W" panose="00020600040101010101" pitchFamily="18" charset="-122"/>
                  <a:ea typeface="汉仪喵魂体W" panose="00020600040101010101" pitchFamily="18" charset="-122"/>
                </a:rPr>
                <a:t> acid </a:t>
              </a:r>
              <a:r>
                <a:rPr lang="en-US" altLang="zh-CN" sz="2800" dirty="0" err="1">
                  <a:solidFill>
                    <a:schemeClr val="bg1"/>
                  </a:solidFill>
                  <a:latin typeface="汉仪喵魂体W" panose="00020600040101010101" pitchFamily="18" charset="-122"/>
                  <a:ea typeface="汉仪喵魂体W" panose="00020600040101010101" pitchFamily="18" charset="-122"/>
                </a:rPr>
                <a:t>quan</a:t>
              </a:r>
              <a:r>
                <a:rPr lang="en-US" altLang="zh-CN" sz="2800" dirty="0">
                  <a:solidFill>
                    <a:schemeClr val="bg1"/>
                  </a:solidFill>
                  <a:latin typeface="汉仪喵魂体W" panose="00020600040101010101" pitchFamily="18" charset="-122"/>
                  <a:ea typeface="汉仪喵魂体W" panose="00020600040101010101" pitchFamily="18" charset="-122"/>
                </a:rPr>
                <a:t> </a:t>
              </a:r>
              <a:r>
                <a:rPr lang="en-US" altLang="zh-CN" sz="2800" dirty="0" err="1">
                  <a:solidFill>
                    <a:schemeClr val="bg1"/>
                  </a:solidFill>
                  <a:latin typeface="汉仪喵魂体W" panose="00020600040101010101" pitchFamily="18" charset="-122"/>
                  <a:ea typeface="汉仪喵魂体W" panose="00020600040101010101" pitchFamily="18" charset="-122"/>
                </a:rPr>
                <a:t>trọng</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gr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EEA814-51F1-5890-D697-4964EED0B2A5}"/>
              </a:ext>
            </a:extLst>
          </p:cNvPr>
          <p:cNvPicPr>
            <a:picLocks noChangeAspect="1"/>
          </p:cNvPicPr>
          <p:nvPr/>
        </p:nvPicPr>
        <p:blipFill>
          <a:blip r:embed="rId3"/>
          <a:stretch>
            <a:fillRect/>
          </a:stretch>
        </p:blipFill>
        <p:spPr>
          <a:xfrm>
            <a:off x="0" y="0"/>
            <a:ext cx="12192000" cy="6858000"/>
          </a:xfrm>
          <a:prstGeom prst="rect">
            <a:avLst/>
          </a:prstGeom>
        </p:spPr>
      </p:pic>
      <p:sp>
        <p:nvSpPr>
          <p:cNvPr id="16" name="文本框 12">
            <a:extLst>
              <a:ext uri="{FF2B5EF4-FFF2-40B4-BE49-F238E27FC236}">
                <a16:creationId xmlns:a16="http://schemas.microsoft.com/office/drawing/2014/main" id="{D60C856A-F35A-AA20-1995-149605317480}"/>
              </a:ext>
            </a:extLst>
          </p:cNvPr>
          <p:cNvSpPr txBox="1"/>
          <p:nvPr/>
        </p:nvSpPr>
        <p:spPr>
          <a:xfrm>
            <a:off x="3482207" y="3658474"/>
            <a:ext cx="5227586" cy="646331"/>
          </a:xfrm>
          <a:prstGeom prst="rect">
            <a:avLst/>
          </a:prstGeom>
          <a:noFill/>
        </p:spPr>
        <p:txBody>
          <a:bodyPr wrap="none" rtlCol="0">
            <a:spAutoFit/>
          </a:bodyPr>
          <a:lstStyle/>
          <a:p>
            <a:pPr algn="ctr"/>
            <a:r>
              <a:rPr lang="en-US" altLang="zh-CN" sz="3600" dirty="0">
                <a:solidFill>
                  <a:schemeClr val="bg1"/>
                </a:solidFill>
                <a:latin typeface="汉仪喵魂体W" panose="00020600040101010101" pitchFamily="18" charset="-122"/>
                <a:ea typeface="汉仪喵魂体W" panose="00020600040101010101" pitchFamily="18" charset="-122"/>
              </a:rPr>
              <a:t>01.KHÁI NIÊM VỀ ACID</a:t>
            </a:r>
            <a:endParaRPr lang="zh-CN" altLang="en-US" sz="3600" dirty="0">
              <a:solidFill>
                <a:schemeClr val="bg1"/>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8346DA5-B45E-0E8F-8333-A2D25DD1A686}"/>
              </a:ext>
            </a:extLst>
          </p:cNvPr>
          <p:cNvPicPr>
            <a:picLocks noChangeAspect="1"/>
          </p:cNvPicPr>
          <p:nvPr/>
        </p:nvPicPr>
        <p:blipFill>
          <a:blip r:embed="rId3"/>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539393AB-AA98-EE3E-01F2-8EB917AEE968}"/>
              </a:ext>
            </a:extLst>
          </p:cNvPr>
          <p:cNvPicPr>
            <a:picLocks noChangeAspect="1"/>
          </p:cNvPicPr>
          <p:nvPr/>
        </p:nvPicPr>
        <p:blipFill>
          <a:blip r:embed="rId4"/>
          <a:stretch>
            <a:fillRect/>
          </a:stretch>
        </p:blipFill>
        <p:spPr>
          <a:xfrm>
            <a:off x="1677053" y="1606482"/>
            <a:ext cx="8837893" cy="4113381"/>
          </a:xfrm>
          <a:prstGeom prst="rect">
            <a:avLst/>
          </a:prstGeom>
        </p:spPr>
      </p:pic>
    </p:spTree>
    <p:extLst>
      <p:ext uri="{BB962C8B-B14F-4D97-AF65-F5344CB8AC3E}">
        <p14:creationId xmlns:p14="http://schemas.microsoft.com/office/powerpoint/2010/main" val="350756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1A0BB-3AF8-E5D8-231F-ED60F099A3D7}"/>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p:cNvPicPr>
            <a:picLocks noChangeAspect="1"/>
          </p:cNvPicPr>
          <p:nvPr/>
        </p:nvPicPr>
        <p:blipFill>
          <a:blip r:embed="rId4"/>
          <a:stretch>
            <a:fillRect/>
          </a:stretch>
        </p:blipFill>
        <p:spPr>
          <a:xfrm>
            <a:off x="1040547" y="1927654"/>
            <a:ext cx="10485213" cy="1501346"/>
          </a:xfrm>
          <a:prstGeom prst="rect">
            <a:avLst/>
          </a:prstGeom>
        </p:spPr>
      </p:pic>
      <p:pic>
        <p:nvPicPr>
          <p:cNvPr id="6" name="Picture 5"/>
          <p:cNvPicPr>
            <a:picLocks noChangeAspect="1"/>
          </p:cNvPicPr>
          <p:nvPr/>
        </p:nvPicPr>
        <p:blipFill>
          <a:blip r:embed="rId5"/>
          <a:stretch>
            <a:fillRect/>
          </a:stretch>
        </p:blipFill>
        <p:spPr>
          <a:xfrm>
            <a:off x="1279215" y="3936735"/>
            <a:ext cx="10007876" cy="1747373"/>
          </a:xfrm>
          <a:prstGeom prst="rect">
            <a:avLst/>
          </a:prstGeom>
        </p:spPr>
      </p:pic>
    </p:spTree>
    <p:extLst>
      <p:ext uri="{BB962C8B-B14F-4D97-AF65-F5344CB8AC3E}">
        <p14:creationId xmlns:p14="http://schemas.microsoft.com/office/powerpoint/2010/main" val="2599275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7392" y="945977"/>
            <a:ext cx="10725665" cy="2000548"/>
          </a:xfrm>
          <a:prstGeom prst="rect">
            <a:avLst/>
          </a:prstGeom>
        </p:spPr>
        <p:txBody>
          <a:bodyPr wrap="square">
            <a:spAutoFit/>
          </a:bodyPr>
          <a:lstStyle/>
          <a:p>
            <a:pPr algn="ctr"/>
            <a:r>
              <a:rPr lang="en-US" sz="4400" smtClean="0">
                <a:solidFill>
                  <a:schemeClr val="bg1"/>
                </a:solidFill>
                <a:latin typeface="Times New Roman" panose="02020603050405020304" pitchFamily="18" charset="0"/>
                <a:cs typeface="Times New Roman" panose="02020603050405020304" pitchFamily="18" charset="0"/>
              </a:rPr>
              <a:t>PHT SÔ 2</a:t>
            </a:r>
          </a:p>
          <a:p>
            <a:r>
              <a:rPr lang="en-US" sz="4000">
                <a:solidFill>
                  <a:schemeClr val="bg1"/>
                </a:solidFill>
                <a:latin typeface="Times New Roman" panose="02020603050405020304" pitchFamily="18" charset="0"/>
                <a:cs typeface="Times New Roman" panose="02020603050405020304" pitchFamily="18" charset="0"/>
              </a:rPr>
              <a:t>Thành phần phân tử của các acid đều có chứa nguyên tử hydrogen</a:t>
            </a:r>
            <a:r>
              <a:rPr lang="en-US"/>
              <a:t>.</a:t>
            </a:r>
            <a:endParaRPr lang="en-US" sz="44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87393" y="3663217"/>
            <a:ext cx="10725665" cy="2000548"/>
          </a:xfrm>
          <a:prstGeom prst="rect">
            <a:avLst/>
          </a:prstGeom>
        </p:spPr>
        <p:txBody>
          <a:bodyPr wrap="square">
            <a:spAutoFit/>
          </a:bodyPr>
          <a:lstStyle/>
          <a:p>
            <a:pPr algn="ctr"/>
            <a:r>
              <a:rPr lang="en-US" sz="4400" smtClean="0">
                <a:solidFill>
                  <a:schemeClr val="bg1"/>
                </a:solidFill>
                <a:latin typeface="Times New Roman" panose="02020603050405020304" pitchFamily="18" charset="0"/>
                <a:cs typeface="Times New Roman" panose="02020603050405020304" pitchFamily="18" charset="0"/>
              </a:rPr>
              <a:t>PHT SÔ 3</a:t>
            </a:r>
          </a:p>
          <a:p>
            <a:r>
              <a:rPr lang="en-US" sz="4000" smtClean="0">
                <a:solidFill>
                  <a:schemeClr val="bg1"/>
                </a:solidFill>
                <a:latin typeface="Times New Roman" panose="02020603050405020304" pitchFamily="18" charset="0"/>
                <a:cs typeface="Times New Roman" panose="02020603050405020304" pitchFamily="18" charset="0"/>
              </a:rPr>
              <a:t>Sơ đồ tạo thành ion H</a:t>
            </a:r>
            <a:r>
              <a:rPr lang="en-US" sz="4000" baseline="30000" smtClean="0">
                <a:solidFill>
                  <a:schemeClr val="bg1"/>
                </a:solidFill>
                <a:latin typeface="Times New Roman" panose="02020603050405020304" pitchFamily="18" charset="0"/>
                <a:cs typeface="Times New Roman" panose="02020603050405020304" pitchFamily="18" charset="0"/>
              </a:rPr>
              <a:t>+</a:t>
            </a:r>
            <a:r>
              <a:rPr lang="en-US" sz="4000" smtClean="0">
                <a:solidFill>
                  <a:schemeClr val="bg1"/>
                </a:solidFill>
                <a:latin typeface="Times New Roman" panose="02020603050405020304" pitchFamily="18" charset="0"/>
                <a:cs typeface="Times New Roman" panose="02020603050405020304" pitchFamily="18" charset="0"/>
              </a:rPr>
              <a:t> từ nitric acid:</a:t>
            </a:r>
          </a:p>
          <a:p>
            <a:r>
              <a:rPr lang="en-US" sz="4000" smtClean="0">
                <a:solidFill>
                  <a:schemeClr val="bg1"/>
                </a:solidFill>
                <a:latin typeface="Times New Roman" panose="02020603050405020304" pitchFamily="18" charset="0"/>
                <a:cs typeface="Times New Roman" panose="02020603050405020304" pitchFamily="18" charset="0"/>
              </a:rPr>
              <a:t>HNO</a:t>
            </a:r>
            <a:r>
              <a:rPr lang="en-US" sz="4000" baseline="-25000" smtClean="0">
                <a:solidFill>
                  <a:schemeClr val="bg1"/>
                </a:solidFill>
                <a:latin typeface="Times New Roman" panose="02020603050405020304" pitchFamily="18" charset="0"/>
                <a:cs typeface="Times New Roman" panose="02020603050405020304" pitchFamily="18" charset="0"/>
              </a:rPr>
              <a:t>3</a:t>
            </a:r>
            <a:r>
              <a:rPr lang="en-US" sz="4000" smtClean="0">
                <a:solidFill>
                  <a:schemeClr val="bg1"/>
                </a:solidFill>
                <a:latin typeface="Times New Roman" panose="02020603050405020304" pitchFamily="18" charset="0"/>
                <a:cs typeface="Times New Roman" panose="02020603050405020304" pitchFamily="18" charset="0"/>
              </a:rPr>
              <a:t> </a:t>
            </a:r>
            <a:r>
              <a:rPr lang="en-US" sz="4000">
                <a:solidFill>
                  <a:schemeClr val="bg1"/>
                </a:solidFill>
              </a:rPr>
              <a:t>→</a:t>
            </a:r>
            <a:r>
              <a:rPr lang="en-US" sz="4000">
                <a:solidFill>
                  <a:schemeClr val="bg1"/>
                </a:solidFill>
              </a:rPr>
              <a:t> </a:t>
            </a:r>
            <a:r>
              <a:rPr lang="en-US" sz="4000" smtClean="0">
                <a:solidFill>
                  <a:schemeClr val="bg1"/>
                </a:solidFill>
                <a:latin typeface="Times New Roman" panose="02020603050405020304" pitchFamily="18" charset="0"/>
                <a:cs typeface="Times New Roman" panose="02020603050405020304" pitchFamily="18" charset="0"/>
              </a:rPr>
              <a:t>H</a:t>
            </a:r>
            <a:r>
              <a:rPr lang="en-US" sz="4000" baseline="30000" smtClean="0">
                <a:solidFill>
                  <a:schemeClr val="bg1"/>
                </a:solidFill>
                <a:latin typeface="Times New Roman" panose="02020603050405020304" pitchFamily="18" charset="0"/>
                <a:cs typeface="Times New Roman" panose="02020603050405020304" pitchFamily="18" charset="0"/>
              </a:rPr>
              <a:t>+</a:t>
            </a:r>
            <a:r>
              <a:rPr lang="en-US" sz="4000" smtClean="0">
                <a:solidFill>
                  <a:schemeClr val="bg1"/>
                </a:solidFill>
                <a:latin typeface="Times New Roman" panose="02020603050405020304" pitchFamily="18" charset="0"/>
                <a:cs typeface="Times New Roman" panose="02020603050405020304" pitchFamily="18" charset="0"/>
              </a:rPr>
              <a:t> + NO</a:t>
            </a:r>
            <a:r>
              <a:rPr lang="en-US" sz="4000" baseline="-25000" smtClean="0">
                <a:solidFill>
                  <a:schemeClr val="bg1"/>
                </a:solidFill>
                <a:latin typeface="Times New Roman" panose="02020603050405020304" pitchFamily="18" charset="0"/>
                <a:cs typeface="Times New Roman" panose="02020603050405020304" pitchFamily="18" charset="0"/>
              </a:rPr>
              <a:t>3</a:t>
            </a:r>
            <a:r>
              <a:rPr lang="en-US" sz="4000" baseline="30000">
                <a:solidFill>
                  <a:schemeClr val="bg1"/>
                </a:solidFill>
                <a:latin typeface="Times New Roman" panose="02020603050405020304" pitchFamily="18" charset="0"/>
                <a:cs typeface="Times New Roman" panose="02020603050405020304" pitchFamily="18" charset="0"/>
              </a:rPr>
              <a:t>-</a:t>
            </a:r>
            <a:endParaRPr lang="en-US" sz="8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94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3E278D-4E6F-C601-44E6-D6BF66F8A6BF}"/>
              </a:ext>
            </a:extLst>
          </p:cNvPr>
          <p:cNvPicPr>
            <a:picLocks noChangeAspect="1"/>
          </p:cNvPicPr>
          <p:nvPr/>
        </p:nvPicPr>
        <p:blipFill>
          <a:blip r:embed="rId7"/>
          <a:stretch>
            <a:fillRect/>
          </a:stretch>
        </p:blipFill>
        <p:spPr>
          <a:xfrm>
            <a:off x="0" y="0"/>
            <a:ext cx="12192000" cy="6858000"/>
          </a:xfrm>
          <a:prstGeom prst="rect">
            <a:avLst/>
          </a:prstGeom>
        </p:spPr>
      </p:pic>
      <p:sp>
        <p:nvSpPr>
          <p:cNvPr id="5" name="MH_Other_1"/>
          <p:cNvSpPr>
            <a:spLocks noEditPoints="1"/>
          </p:cNvSpPr>
          <p:nvPr>
            <p:custDataLst>
              <p:tags r:id="rId2"/>
            </p:custDataLst>
          </p:nvPr>
        </p:nvSpPr>
        <p:spPr bwMode="auto">
          <a:xfrm>
            <a:off x="2696032" y="1922938"/>
            <a:ext cx="910767" cy="744297"/>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9" name="MH_Other_2"/>
          <p:cNvSpPr>
            <a:spLocks noEditPoints="1"/>
          </p:cNvSpPr>
          <p:nvPr>
            <p:custDataLst>
              <p:tags r:id="rId3"/>
            </p:custDataLst>
          </p:nvPr>
        </p:nvSpPr>
        <p:spPr bwMode="auto">
          <a:xfrm>
            <a:off x="2696032" y="3368016"/>
            <a:ext cx="910767" cy="744297"/>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2"/>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12" name="MH_Other_3"/>
          <p:cNvSpPr>
            <a:spLocks noEditPoints="1"/>
          </p:cNvSpPr>
          <p:nvPr>
            <p:custDataLst>
              <p:tags r:id="rId4"/>
            </p:custDataLst>
          </p:nvPr>
        </p:nvSpPr>
        <p:spPr bwMode="auto">
          <a:xfrm>
            <a:off x="2696032" y="4813095"/>
            <a:ext cx="910767" cy="744297"/>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3"/>
          </a:solidFill>
          <a:ln>
            <a:noFill/>
          </a:ln>
          <a:effectLst>
            <a:reflection blurRad="6350" stA="52000" endA="300" endPos="35000" dir="5400000" sy="-100000" algn="bl" rotWithShape="0"/>
          </a:effectLst>
        </p:spPr>
        <p:txBody>
          <a:bodyPr/>
          <a:lstStyle/>
          <a:p>
            <a:pPr>
              <a:defRPr/>
            </a:pPr>
            <a:endParaRPr lang="zh-CN" altLang="en-US">
              <a:solidFill>
                <a:srgbClr val="F6B202"/>
              </a:solidFill>
            </a:endParaRPr>
          </a:p>
        </p:txBody>
      </p:sp>
      <p:sp>
        <p:nvSpPr>
          <p:cNvPr id="4" name="TextBox 3">
            <a:extLst>
              <a:ext uri="{FF2B5EF4-FFF2-40B4-BE49-F238E27FC236}">
                <a16:creationId xmlns:a16="http://schemas.microsoft.com/office/drawing/2014/main" id="{DE2FC58A-EED3-93CB-382B-E9CA5FB24441}"/>
              </a:ext>
            </a:extLst>
          </p:cNvPr>
          <p:cNvSpPr txBox="1"/>
          <p:nvPr/>
        </p:nvSpPr>
        <p:spPr>
          <a:xfrm>
            <a:off x="3814846" y="1825093"/>
            <a:ext cx="7478966" cy="1077218"/>
          </a:xfrm>
          <a:prstGeom prst="rect">
            <a:avLst/>
          </a:prstGeom>
          <a:noFill/>
        </p:spPr>
        <p:txBody>
          <a:bodyPr wrap="square">
            <a:spAutoFit/>
          </a:bodyPr>
          <a:lstStyle/>
          <a:p>
            <a:pPr algn="just"/>
            <a:r>
              <a:rPr lang="it-IT" sz="3200" dirty="0">
                <a:solidFill>
                  <a:schemeClr val="bg1"/>
                </a:solidFill>
                <a:effectLst/>
                <a:latin typeface="Times New Roman" panose="02020603050405020304" pitchFamily="18" charset="0"/>
                <a:ea typeface="Times New Roman" panose="02020603050405020304" pitchFamily="18" charset="0"/>
              </a:rPr>
              <a:t>Acid là những hợp chất trong phân tử có nguyên tử hydrogen liên kết với gốc acid. </a:t>
            </a:r>
            <a:endParaRPr lang="en-US" sz="3200" dirty="0">
              <a:solidFill>
                <a:schemeClr val="bg1"/>
              </a:solidFill>
            </a:endParaRPr>
          </a:p>
        </p:txBody>
      </p:sp>
      <p:sp>
        <p:nvSpPr>
          <p:cNvPr id="7" name="TextBox 6">
            <a:extLst>
              <a:ext uri="{FF2B5EF4-FFF2-40B4-BE49-F238E27FC236}">
                <a16:creationId xmlns:a16="http://schemas.microsoft.com/office/drawing/2014/main" id="{4EFE1AF2-3430-FEAB-3976-C4D5FC55115B}"/>
              </a:ext>
            </a:extLst>
          </p:cNvPr>
          <p:cNvSpPr txBox="1"/>
          <p:nvPr/>
        </p:nvSpPr>
        <p:spPr>
          <a:xfrm>
            <a:off x="3834301" y="3296011"/>
            <a:ext cx="6496473" cy="584775"/>
          </a:xfrm>
          <a:prstGeom prst="rect">
            <a:avLst/>
          </a:prstGeom>
          <a:noFill/>
        </p:spPr>
        <p:txBody>
          <a:bodyPr wrap="square">
            <a:spAutoFit/>
          </a:bodyPr>
          <a:lstStyle/>
          <a:p>
            <a:pPr algn="ctr"/>
            <a:r>
              <a:rPr lang="it-IT" sz="3200" dirty="0">
                <a:solidFill>
                  <a:schemeClr val="bg1"/>
                </a:solidFill>
                <a:effectLst/>
                <a:latin typeface="Times New Roman" panose="02020603050405020304" pitchFamily="18" charset="0"/>
                <a:ea typeface="Times New Roman" panose="02020603050405020304" pitchFamily="18" charset="0"/>
              </a:rPr>
              <a:t>Khi tan trong nước, acid tạo ra ion H</a:t>
            </a:r>
            <a:r>
              <a:rPr lang="it-IT" sz="3200" baseline="30000" dirty="0">
                <a:solidFill>
                  <a:schemeClr val="bg1"/>
                </a:solidFill>
                <a:effectLst/>
                <a:latin typeface="Times New Roman" panose="02020603050405020304" pitchFamily="18" charset="0"/>
                <a:ea typeface="Times New Roman" panose="02020603050405020304" pitchFamily="18" charset="0"/>
              </a:rPr>
              <a:t>+</a:t>
            </a:r>
            <a:r>
              <a:rPr lang="it-IT" sz="3200" dirty="0">
                <a:solidFill>
                  <a:schemeClr val="bg1"/>
                </a:solidFill>
                <a:effectLst/>
                <a:latin typeface="Times New Roman" panose="02020603050405020304" pitchFamily="18" charset="0"/>
                <a:ea typeface="Times New Roman" panose="02020603050405020304" pitchFamily="18" charset="0"/>
              </a:rPr>
              <a:t>.</a:t>
            </a:r>
            <a:endParaRPr lang="en-US" sz="3200" dirty="0">
              <a:solidFill>
                <a:schemeClr val="bg1"/>
              </a:solidFill>
            </a:endParaRPr>
          </a:p>
        </p:txBody>
      </p:sp>
      <p:sp>
        <p:nvSpPr>
          <p:cNvPr id="10" name="TextBox 9">
            <a:extLst>
              <a:ext uri="{FF2B5EF4-FFF2-40B4-BE49-F238E27FC236}">
                <a16:creationId xmlns:a16="http://schemas.microsoft.com/office/drawing/2014/main" id="{CC7B78FC-A79C-E6D1-1135-4929C5564B4F}"/>
              </a:ext>
            </a:extLst>
          </p:cNvPr>
          <p:cNvSpPr txBox="1"/>
          <p:nvPr/>
        </p:nvSpPr>
        <p:spPr>
          <a:xfrm>
            <a:off x="3834301" y="4813095"/>
            <a:ext cx="7459511" cy="1077218"/>
          </a:xfrm>
          <a:prstGeom prst="rect">
            <a:avLst/>
          </a:prstGeom>
          <a:noFill/>
        </p:spPr>
        <p:txBody>
          <a:bodyPr wrap="square">
            <a:spAutoFit/>
          </a:bodyPr>
          <a:lstStyle/>
          <a:p>
            <a:pPr algn="just"/>
            <a:r>
              <a:rPr lang="it-IT" sz="3200" dirty="0">
                <a:solidFill>
                  <a:schemeClr val="bg1"/>
                </a:solidFill>
                <a:effectLst/>
                <a:latin typeface="Times New Roman" panose="02020603050405020304" pitchFamily="18" charset="0"/>
                <a:ea typeface="Times New Roman" panose="02020603050405020304" pitchFamily="18" charset="0"/>
              </a:rPr>
              <a:t>Công thức phân tử của acid gồm một hay nhiều nguyên tử hydrogen và gốc acid.</a:t>
            </a:r>
            <a:endParaRPr lang="en-US" sz="3200" dirty="0">
              <a:solidFill>
                <a:schemeClr val="bg1"/>
              </a:solidFill>
            </a:endParaRPr>
          </a:p>
        </p:txBody>
      </p:sp>
      <p:sp>
        <p:nvSpPr>
          <p:cNvPr id="2" name="Rectangle 1"/>
          <p:cNvSpPr/>
          <p:nvPr/>
        </p:nvSpPr>
        <p:spPr>
          <a:xfrm>
            <a:off x="4570471" y="4000436"/>
            <a:ext cx="5024132" cy="548099"/>
          </a:xfrm>
          <a:prstGeom prst="rect">
            <a:avLst/>
          </a:prstGeom>
        </p:spPr>
        <p:txBody>
          <a:bodyPr wrap="none">
            <a:spAutoFit/>
          </a:bodyPr>
          <a:lstStyle/>
          <a:p>
            <a:pPr algn="ctr">
              <a:lnSpc>
                <a:spcPct val="115000"/>
              </a:lnSpc>
              <a:spcAft>
                <a:spcPts val="0"/>
              </a:spcAft>
              <a:tabLst>
                <a:tab pos="285750" algn="l"/>
              </a:tabLst>
            </a:pPr>
            <a:r>
              <a:rPr lang="it-IT" sz="2800">
                <a:solidFill>
                  <a:schemeClr val="bg1"/>
                </a:solidFill>
                <a:latin typeface="Times New Roman" panose="02020603050405020304" pitchFamily="18" charset="0"/>
                <a:ea typeface="Times New Roman" panose="02020603050405020304" pitchFamily="18" charset="0"/>
              </a:rPr>
              <a:t>Acid </a:t>
            </a:r>
            <a:r>
              <a:rPr lang="en-US" sz="2800">
                <a:solidFill>
                  <a:schemeClr val="bg1"/>
                </a:solidFill>
                <a:latin typeface="Times New Roman" panose="02020603050405020304" pitchFamily="18" charset="0"/>
                <a:ea typeface="Times New Roman" panose="02020603050405020304" pitchFamily="18" charset="0"/>
              </a:rPr>
              <a:t>→ ion H</a:t>
            </a:r>
            <a:r>
              <a:rPr lang="en-US" sz="2800" baseline="30000">
                <a:solidFill>
                  <a:schemeClr val="bg1"/>
                </a:solidFill>
                <a:latin typeface="Times New Roman" panose="02020603050405020304" pitchFamily="18" charset="0"/>
                <a:ea typeface="Times New Roman" panose="02020603050405020304" pitchFamily="18" charset="0"/>
              </a:rPr>
              <a:t>+</a:t>
            </a:r>
            <a:r>
              <a:rPr lang="en-US" sz="2800">
                <a:solidFill>
                  <a:schemeClr val="bg1"/>
                </a:solidFill>
                <a:latin typeface="Times New Roman" panose="02020603050405020304" pitchFamily="18" charset="0"/>
                <a:ea typeface="Times New Roman" panose="02020603050405020304" pitchFamily="18" charset="0"/>
              </a:rPr>
              <a:t> + ion âm gốc acid</a:t>
            </a:r>
            <a:endParaRPr lang="en-US" sz="2400">
              <a:solidFill>
                <a:schemeClr val="bg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04214819"/>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04214819"/>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04214819"/>
  <p:tag name="MH_LIBRARY" val="GRAPHIC"/>
  <p:tag name="MH_TYPE" val="Other"/>
  <p:tag name="MH_ORDER" val="3"/>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662</TotalTime>
  <Words>295</Words>
  <PresentationFormat>Widescreen</PresentationFormat>
  <Paragraphs>38</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Microsoft YaHei</vt:lpstr>
      <vt:lpstr>Arial</vt:lpstr>
      <vt:lpstr>等线</vt:lpstr>
      <vt:lpstr>Roboto</vt:lpstr>
      <vt:lpstr>Times New Roman</vt:lpstr>
      <vt:lpstr>汉仪喵魂体W</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2017-07-04T12:34:02Z</dcterms:created>
  <dcterms:modified xsi:type="dcterms:W3CDTF">2023-05-27T16:27:56Z</dcterms:modified>
</cp:coreProperties>
</file>