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7" r:id="rId2"/>
    <p:sldId id="427" r:id="rId3"/>
    <p:sldId id="428" r:id="rId4"/>
    <p:sldId id="432" r:id="rId5"/>
    <p:sldId id="431" r:id="rId6"/>
    <p:sldId id="433" r:id="rId7"/>
    <p:sldId id="434" r:id="rId8"/>
    <p:sldId id="435" r:id="rId9"/>
    <p:sldId id="340" r:id="rId10"/>
  </p:sldIdLst>
  <p:sldSz cx="16276638" cy="9144000"/>
  <p:notesSz cx="6858000" cy="9144000"/>
  <p:custDataLst>
    <p:tags r:id="rId12"/>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C5F3F3"/>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48" d="100"/>
          <a:sy n="48" d="100"/>
        </p:scale>
        <p:origin x="604" y="3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9</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446821" y="4137819"/>
            <a:ext cx="13382995"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1 (Tiết 2)</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8295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96029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sp>
        <p:nvSpPr>
          <p:cNvPr id="25" name="Rectangle 24">
            <a:extLst>
              <a:ext uri="{FF2B5EF4-FFF2-40B4-BE49-F238E27FC236}">
                <a16:creationId xmlns:a16="http://schemas.microsoft.com/office/drawing/2014/main" id="{03A7D6CF-3036-493F-8FE8-02B61E05DED0}"/>
              </a:ext>
            </a:extLst>
          </p:cNvPr>
          <p:cNvSpPr/>
          <p:nvPr/>
        </p:nvSpPr>
        <p:spPr>
          <a:xfrm>
            <a:off x="1356519" y="2081910"/>
            <a:ext cx="13792200" cy="1846659"/>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1. Đánh giá kĩ năng đọc thành tiếng, học thuộc lòng: Mỗi học sinh đọc một đoạn văn, đoạn thơ khoảng 60 - 65 tiếng hoặc đọc thuộc lòng một đoạn thơ (bài thơ) đã học.</a:t>
            </a:r>
          </a:p>
        </p:txBody>
      </p:sp>
    </p:spTree>
    <p:extLst>
      <p:ext uri="{BB962C8B-B14F-4D97-AF65-F5344CB8AC3E}">
        <p14:creationId xmlns:p14="http://schemas.microsoft.com/office/powerpoint/2010/main" val="4184934910"/>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95550-24F3-4191-B7A0-B298BA3423A7}"/>
              </a:ext>
            </a:extLst>
          </p:cNvPr>
          <p:cNvPicPr>
            <a:picLocks noChangeAspect="1"/>
          </p:cNvPicPr>
          <p:nvPr/>
        </p:nvPicPr>
        <p:blipFill rotWithShape="1">
          <a:blip r:embed="rId2"/>
          <a:srcRect t="4412"/>
          <a:stretch/>
        </p:blipFill>
        <p:spPr>
          <a:xfrm>
            <a:off x="8863235" y="1749806"/>
            <a:ext cx="7219645" cy="7357751"/>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sp>
        <p:nvSpPr>
          <p:cNvPr id="11" name="Rectangle 10">
            <a:extLst>
              <a:ext uri="{FF2B5EF4-FFF2-40B4-BE49-F238E27FC236}">
                <a16:creationId xmlns:a16="http://schemas.microsoft.com/office/drawing/2014/main" id="{A0C92AC7-3F75-45B3-9E34-F6FE85D841E5}"/>
              </a:ext>
            </a:extLst>
          </p:cNvPr>
          <p:cNvSpPr/>
          <p:nvPr/>
        </p:nvSpPr>
        <p:spPr>
          <a:xfrm>
            <a:off x="1242219" y="1743356"/>
            <a:ext cx="5355409" cy="677108"/>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2. Đọc và trả lời câu hỏi:</a:t>
            </a:r>
          </a:p>
        </p:txBody>
      </p:sp>
      <p:sp>
        <p:nvSpPr>
          <p:cNvPr id="21" name="Rectangle 20">
            <a:extLst>
              <a:ext uri="{FF2B5EF4-FFF2-40B4-BE49-F238E27FC236}">
                <a16:creationId xmlns:a16="http://schemas.microsoft.com/office/drawing/2014/main" id="{FE322865-9D7D-442F-BC3B-ED4D71FF1297}"/>
              </a:ext>
            </a:extLst>
          </p:cNvPr>
          <p:cNvSpPr/>
          <p:nvPr/>
        </p:nvSpPr>
        <p:spPr>
          <a:xfrm>
            <a:off x="545583" y="3090885"/>
            <a:ext cx="7840385" cy="1200329"/>
          </a:xfrm>
          <a:prstGeom prst="rect">
            <a:avLst/>
          </a:prstGeom>
        </p:spPr>
        <p:txBody>
          <a:bodyPr wrap="square">
            <a:spAutoFit/>
          </a:bodyPr>
          <a:lstStyle/>
          <a:p>
            <a:pPr algn="just"/>
            <a:r>
              <a:rPr lang="en-US" sz="3600" b="1">
                <a:solidFill>
                  <a:srgbClr val="FF0000"/>
                </a:solidFill>
                <a:latin typeface="Times New Roman" pitchFamily="18" charset="0"/>
                <a:cs typeface="Times New Roman" pitchFamily="18" charset="0"/>
              </a:rPr>
              <a:t>     Câu 1: Bài thơ là lời của ai nói với ai, nhân dịp gì?</a:t>
            </a:r>
          </a:p>
        </p:txBody>
      </p:sp>
      <p:sp>
        <p:nvSpPr>
          <p:cNvPr id="22" name="Rectangle 21">
            <a:extLst>
              <a:ext uri="{FF2B5EF4-FFF2-40B4-BE49-F238E27FC236}">
                <a16:creationId xmlns:a16="http://schemas.microsoft.com/office/drawing/2014/main" id="{19E9B800-1729-4B75-8963-8C5DA5659A1F}"/>
              </a:ext>
            </a:extLst>
          </p:cNvPr>
          <p:cNvSpPr/>
          <p:nvPr/>
        </p:nvSpPr>
        <p:spPr>
          <a:xfrm>
            <a:off x="633014" y="4477406"/>
            <a:ext cx="7752954" cy="1200329"/>
          </a:xfrm>
          <a:prstGeom prst="rect">
            <a:avLst/>
          </a:prstGeom>
        </p:spPr>
        <p:txBody>
          <a:bodyPr wrap="square">
            <a:spAutoFit/>
          </a:bodyPr>
          <a:lstStyle/>
          <a:p>
            <a:r>
              <a:rPr lang="en-US" sz="3600" b="1">
                <a:solidFill>
                  <a:srgbClr val="0000CC"/>
                </a:solidFill>
                <a:latin typeface="Times New Roman" pitchFamily="18" charset="0"/>
                <a:cs typeface="Times New Roman" pitchFamily="18" charset="0"/>
              </a:rPr>
              <a:t>     Là lời chị nói với em nhân dịp em được kết nạp vào Đội.</a:t>
            </a:r>
          </a:p>
        </p:txBody>
      </p:sp>
    </p:spTree>
    <p:extLst>
      <p:ext uri="{BB962C8B-B14F-4D97-AF65-F5344CB8AC3E}">
        <p14:creationId xmlns:p14="http://schemas.microsoft.com/office/powerpoint/2010/main" val="12237703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95550-24F3-4191-B7A0-B298BA3423A7}"/>
              </a:ext>
            </a:extLst>
          </p:cNvPr>
          <p:cNvPicPr>
            <a:picLocks noChangeAspect="1"/>
          </p:cNvPicPr>
          <p:nvPr/>
        </p:nvPicPr>
        <p:blipFill rotWithShape="1">
          <a:blip r:embed="rId2"/>
          <a:srcRect t="4412"/>
          <a:stretch/>
        </p:blipFill>
        <p:spPr>
          <a:xfrm>
            <a:off x="8863235" y="1749806"/>
            <a:ext cx="7219645" cy="7357751"/>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sp>
        <p:nvSpPr>
          <p:cNvPr id="11" name="Rectangle 10">
            <a:extLst>
              <a:ext uri="{FF2B5EF4-FFF2-40B4-BE49-F238E27FC236}">
                <a16:creationId xmlns:a16="http://schemas.microsoft.com/office/drawing/2014/main" id="{A0C92AC7-3F75-45B3-9E34-F6FE85D841E5}"/>
              </a:ext>
            </a:extLst>
          </p:cNvPr>
          <p:cNvSpPr/>
          <p:nvPr/>
        </p:nvSpPr>
        <p:spPr>
          <a:xfrm>
            <a:off x="1242219" y="1743356"/>
            <a:ext cx="5355409" cy="677108"/>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2. Đọc và trả lời câu hỏi:</a:t>
            </a:r>
          </a:p>
        </p:txBody>
      </p:sp>
      <p:sp>
        <p:nvSpPr>
          <p:cNvPr id="23" name="Rectangle 22">
            <a:extLst>
              <a:ext uri="{FF2B5EF4-FFF2-40B4-BE49-F238E27FC236}">
                <a16:creationId xmlns:a16="http://schemas.microsoft.com/office/drawing/2014/main" id="{694BAF89-D679-4D07-8427-77CDAAFF9AE8}"/>
              </a:ext>
            </a:extLst>
          </p:cNvPr>
          <p:cNvSpPr/>
          <p:nvPr/>
        </p:nvSpPr>
        <p:spPr>
          <a:xfrm>
            <a:off x="339709" y="2846666"/>
            <a:ext cx="8586474" cy="1777281"/>
          </a:xfrm>
          <a:prstGeom prst="rect">
            <a:avLst/>
          </a:prstGeom>
        </p:spPr>
        <p:txBody>
          <a:bodyPr wrap="square">
            <a:spAutoFit/>
          </a:bodyPr>
          <a:lstStyle/>
          <a:p>
            <a:pPr algn="just">
              <a:lnSpc>
                <a:spcPct val="110000"/>
              </a:lnSpc>
            </a:pPr>
            <a:r>
              <a:rPr lang="en-US" sz="3400" b="1">
                <a:solidFill>
                  <a:srgbClr val="FF0000"/>
                </a:solidFill>
                <a:latin typeface="Times New Roman" pitchFamily="18" charset="0"/>
                <a:cs typeface="Times New Roman" pitchFamily="18" charset="0"/>
              </a:rPr>
              <a:t>     Câu 2: Em hiểu 2 dòng thơ “Màu khăn đỏ dắt em / Bước qua thời thơ dại.” như thế nào? Chọn ý đúng?</a:t>
            </a:r>
            <a:endParaRPr lang="en-US" sz="3400" b="1">
              <a:solidFill>
                <a:srgbClr val="0000FF"/>
              </a:solidFill>
              <a:latin typeface="Times New Roman" pitchFamily="18" charset="0"/>
              <a:cs typeface="Times New Roman" pitchFamily="18" charset="0"/>
            </a:endParaRPr>
          </a:p>
        </p:txBody>
      </p:sp>
      <p:sp>
        <p:nvSpPr>
          <p:cNvPr id="20" name="Rectangle 19">
            <a:extLst>
              <a:ext uri="{FF2B5EF4-FFF2-40B4-BE49-F238E27FC236}">
                <a16:creationId xmlns:a16="http://schemas.microsoft.com/office/drawing/2014/main" id="{0504CD33-6F46-4128-B722-FE39062C55D5}"/>
              </a:ext>
            </a:extLst>
          </p:cNvPr>
          <p:cNvSpPr/>
          <p:nvPr/>
        </p:nvSpPr>
        <p:spPr>
          <a:xfrm>
            <a:off x="492282" y="4644455"/>
            <a:ext cx="8586474" cy="3503908"/>
          </a:xfrm>
          <a:prstGeom prst="rect">
            <a:avLst/>
          </a:prstGeom>
        </p:spPr>
        <p:txBody>
          <a:bodyPr wrap="square">
            <a:spAutoFit/>
          </a:bodyPr>
          <a:lstStyle/>
          <a:p>
            <a:pPr algn="just">
              <a:lnSpc>
                <a:spcPct val="110000"/>
              </a:lnSpc>
            </a:pPr>
            <a:r>
              <a:rPr lang="en-US" sz="3400" b="1">
                <a:solidFill>
                  <a:srgbClr val="0000FF"/>
                </a:solidFill>
                <a:latin typeface="Times New Roman" pitchFamily="18" charset="0"/>
                <a:cs typeface="Times New Roman" pitchFamily="18" charset="0"/>
              </a:rPr>
              <a:t>a) Màu đỏ của chiếc khăn quàng sẽ giúp em không lớn.</a:t>
            </a:r>
          </a:p>
          <a:p>
            <a:pPr algn="just">
              <a:lnSpc>
                <a:spcPct val="110000"/>
              </a:lnSpc>
            </a:pPr>
            <a:r>
              <a:rPr lang="en-US" sz="3400" b="1">
                <a:solidFill>
                  <a:srgbClr val="0000FF"/>
                </a:solidFill>
                <a:latin typeface="Times New Roman" pitchFamily="18" charset="0"/>
                <a:cs typeface="Times New Roman" pitchFamily="18" charset="0"/>
              </a:rPr>
              <a:t>b) Chiếc khan quàng đỏ sẽ giúp em bước qua thời thơ dại.</a:t>
            </a:r>
          </a:p>
          <a:p>
            <a:pPr algn="just">
              <a:lnSpc>
                <a:spcPct val="110000"/>
              </a:lnSpc>
            </a:pPr>
            <a:r>
              <a:rPr lang="en-US" sz="3400" b="1">
                <a:solidFill>
                  <a:srgbClr val="0000FF"/>
                </a:solidFill>
                <a:latin typeface="Times New Roman" pitchFamily="18" charset="0"/>
                <a:cs typeface="Times New Roman" pitchFamily="18" charset="0"/>
              </a:rPr>
              <a:t>c) Lễ kết nạp Đội đánh dấu bước trưởng thành của em.</a:t>
            </a:r>
          </a:p>
        </p:txBody>
      </p:sp>
      <p:sp>
        <p:nvSpPr>
          <p:cNvPr id="24" name="Rectangle 23">
            <a:extLst>
              <a:ext uri="{FF2B5EF4-FFF2-40B4-BE49-F238E27FC236}">
                <a16:creationId xmlns:a16="http://schemas.microsoft.com/office/drawing/2014/main" id="{03C5560B-F1F2-4B7D-A3B1-A4BA60A31BED}"/>
              </a:ext>
            </a:extLst>
          </p:cNvPr>
          <p:cNvSpPr/>
          <p:nvPr/>
        </p:nvSpPr>
        <p:spPr>
          <a:xfrm>
            <a:off x="461315" y="4730975"/>
            <a:ext cx="8586474" cy="1777281"/>
          </a:xfrm>
          <a:prstGeom prst="rect">
            <a:avLst/>
          </a:prstGeom>
        </p:spPr>
        <p:txBody>
          <a:bodyPr wrap="square">
            <a:spAutoFit/>
          </a:bodyPr>
          <a:lstStyle/>
          <a:p>
            <a:pPr algn="just">
              <a:lnSpc>
                <a:spcPct val="110000"/>
              </a:lnSpc>
            </a:pPr>
            <a:r>
              <a:rPr lang="en-US" sz="3400" b="1">
                <a:solidFill>
                  <a:srgbClr val="0000FF"/>
                </a:solidFill>
                <a:latin typeface="Times New Roman" pitchFamily="18" charset="0"/>
                <a:cs typeface="Times New Roman" pitchFamily="18" charset="0"/>
              </a:rPr>
              <a:t>Đáp án đúng là:</a:t>
            </a:r>
          </a:p>
          <a:p>
            <a:pPr algn="just">
              <a:lnSpc>
                <a:spcPct val="110000"/>
              </a:lnSpc>
            </a:pPr>
            <a:r>
              <a:rPr lang="en-US" sz="3400" b="1">
                <a:solidFill>
                  <a:srgbClr val="0000FF"/>
                </a:solidFill>
                <a:latin typeface="Times New Roman" pitchFamily="18" charset="0"/>
                <a:cs typeface="Times New Roman" pitchFamily="18" charset="0"/>
              </a:rPr>
              <a:t>c) Lễ kết nạp Đội đánh dấu bước trưởng thành của em.</a:t>
            </a:r>
          </a:p>
        </p:txBody>
      </p:sp>
    </p:spTree>
    <p:extLst>
      <p:ext uri="{BB962C8B-B14F-4D97-AF65-F5344CB8AC3E}">
        <p14:creationId xmlns:p14="http://schemas.microsoft.com/office/powerpoint/2010/main" val="213619572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0"/>
                                        </p:tgtEl>
                                      </p:cBhvr>
                                    </p:animEffect>
                                    <p:set>
                                      <p:cBhvr>
                                        <p:cTn id="15" dur="1" fill="hold">
                                          <p:stCondLst>
                                            <p:cond delay="499"/>
                                          </p:stCondLst>
                                        </p:cTn>
                                        <p:tgtEl>
                                          <p:spTgt spid="2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0" grpId="0"/>
      <p:bldP spid="20" grpId="1"/>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pic>
        <p:nvPicPr>
          <p:cNvPr id="3" name="Picture 2">
            <a:extLst>
              <a:ext uri="{FF2B5EF4-FFF2-40B4-BE49-F238E27FC236}">
                <a16:creationId xmlns:a16="http://schemas.microsoft.com/office/drawing/2014/main" id="{1B495550-24F3-4191-B7A0-B298BA3423A7}"/>
              </a:ext>
            </a:extLst>
          </p:cNvPr>
          <p:cNvPicPr>
            <a:picLocks noChangeAspect="1"/>
          </p:cNvPicPr>
          <p:nvPr/>
        </p:nvPicPr>
        <p:blipFill rotWithShape="1">
          <a:blip r:embed="rId2"/>
          <a:srcRect t="4412"/>
          <a:stretch/>
        </p:blipFill>
        <p:spPr>
          <a:xfrm>
            <a:off x="8632133" y="1743356"/>
            <a:ext cx="7219645" cy="7357751"/>
          </a:xfrm>
          <a:prstGeom prst="rect">
            <a:avLst/>
          </a:prstGeom>
        </p:spPr>
      </p:pic>
      <p:sp>
        <p:nvSpPr>
          <p:cNvPr id="11" name="Rectangle 10">
            <a:extLst>
              <a:ext uri="{FF2B5EF4-FFF2-40B4-BE49-F238E27FC236}">
                <a16:creationId xmlns:a16="http://schemas.microsoft.com/office/drawing/2014/main" id="{A0C92AC7-3F75-45B3-9E34-F6FE85D841E5}"/>
              </a:ext>
            </a:extLst>
          </p:cNvPr>
          <p:cNvSpPr/>
          <p:nvPr/>
        </p:nvSpPr>
        <p:spPr>
          <a:xfrm>
            <a:off x="1242219" y="1743356"/>
            <a:ext cx="5355409" cy="677108"/>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2. Đọc và trả lời câu hỏi:</a:t>
            </a:r>
          </a:p>
        </p:txBody>
      </p:sp>
      <p:sp>
        <p:nvSpPr>
          <p:cNvPr id="21" name="Rectangle 20">
            <a:extLst>
              <a:ext uri="{FF2B5EF4-FFF2-40B4-BE49-F238E27FC236}">
                <a16:creationId xmlns:a16="http://schemas.microsoft.com/office/drawing/2014/main" id="{FE322865-9D7D-442F-BC3B-ED4D71FF1297}"/>
              </a:ext>
            </a:extLst>
          </p:cNvPr>
          <p:cNvSpPr/>
          <p:nvPr/>
        </p:nvSpPr>
        <p:spPr>
          <a:xfrm>
            <a:off x="143705" y="2738567"/>
            <a:ext cx="8486599" cy="1266950"/>
          </a:xfrm>
          <a:prstGeom prst="rect">
            <a:avLst/>
          </a:prstGeom>
        </p:spPr>
        <p:txBody>
          <a:bodyPr wrap="square">
            <a:spAutoFit/>
          </a:bodyPr>
          <a:lstStyle/>
          <a:p>
            <a:pPr algn="just">
              <a:lnSpc>
                <a:spcPct val="110000"/>
              </a:lnSpc>
            </a:pPr>
            <a:r>
              <a:rPr lang="en-US" sz="3600" b="1">
                <a:solidFill>
                  <a:srgbClr val="FF0000"/>
                </a:solidFill>
                <a:latin typeface="Times New Roman" pitchFamily="18" charset="0"/>
                <a:cs typeface="Times New Roman" pitchFamily="18" charset="0"/>
              </a:rPr>
              <a:t>     Câu 3: Tìm những hình ảnh đẹp gợi tả tương lai ở các khổ thơ 3 và 4?</a:t>
            </a:r>
          </a:p>
        </p:txBody>
      </p:sp>
      <p:sp>
        <p:nvSpPr>
          <p:cNvPr id="22" name="Rectangle 21">
            <a:extLst>
              <a:ext uri="{FF2B5EF4-FFF2-40B4-BE49-F238E27FC236}">
                <a16:creationId xmlns:a16="http://schemas.microsoft.com/office/drawing/2014/main" id="{19E9B800-1729-4B75-8963-8C5DA5659A1F}"/>
              </a:ext>
            </a:extLst>
          </p:cNvPr>
          <p:cNvSpPr/>
          <p:nvPr/>
        </p:nvSpPr>
        <p:spPr>
          <a:xfrm>
            <a:off x="308509" y="4143828"/>
            <a:ext cx="8402722" cy="3095143"/>
          </a:xfrm>
          <a:prstGeom prst="rect">
            <a:avLst/>
          </a:prstGeom>
        </p:spPr>
        <p:txBody>
          <a:bodyPr wrap="square">
            <a:spAutoFit/>
          </a:bodyPr>
          <a:lstStyle/>
          <a:p>
            <a:pPr algn="just">
              <a:lnSpc>
                <a:spcPct val="110000"/>
              </a:lnSpc>
            </a:pPr>
            <a:r>
              <a:rPr lang="en-US" sz="3600" b="1">
                <a:solidFill>
                  <a:srgbClr val="0000CC"/>
                </a:solidFill>
                <a:latin typeface="Times New Roman" pitchFamily="18" charset="0"/>
                <a:cs typeface="Times New Roman" pitchFamily="18" charset="0"/>
              </a:rPr>
              <a:t>     Các hình ảnh gợi tả tương lai: một trời xanh vẫn đợi, cánh buồm là tiếng gọi mặt biển và dòng sông, nắng vườn trưa mênh mông, bướm bay như lời hát, con tàu là đất nước đưa ta tới bến xa.</a:t>
            </a:r>
          </a:p>
        </p:txBody>
      </p:sp>
    </p:spTree>
    <p:extLst>
      <p:ext uri="{BB962C8B-B14F-4D97-AF65-F5344CB8AC3E}">
        <p14:creationId xmlns:p14="http://schemas.microsoft.com/office/powerpoint/2010/main" val="364789154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95550-24F3-4191-B7A0-B298BA3423A7}"/>
              </a:ext>
            </a:extLst>
          </p:cNvPr>
          <p:cNvPicPr>
            <a:picLocks noChangeAspect="1"/>
          </p:cNvPicPr>
          <p:nvPr/>
        </p:nvPicPr>
        <p:blipFill rotWithShape="1">
          <a:blip r:embed="rId2"/>
          <a:srcRect t="4412"/>
          <a:stretch/>
        </p:blipFill>
        <p:spPr>
          <a:xfrm>
            <a:off x="8863235" y="1749806"/>
            <a:ext cx="7219645" cy="7357751"/>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sp>
        <p:nvSpPr>
          <p:cNvPr id="11" name="Rectangle 10">
            <a:extLst>
              <a:ext uri="{FF2B5EF4-FFF2-40B4-BE49-F238E27FC236}">
                <a16:creationId xmlns:a16="http://schemas.microsoft.com/office/drawing/2014/main" id="{A0C92AC7-3F75-45B3-9E34-F6FE85D841E5}"/>
              </a:ext>
            </a:extLst>
          </p:cNvPr>
          <p:cNvSpPr/>
          <p:nvPr/>
        </p:nvSpPr>
        <p:spPr>
          <a:xfrm>
            <a:off x="1242219" y="1743356"/>
            <a:ext cx="5355409" cy="677108"/>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2. Đọc và trả lời câu hỏi:</a:t>
            </a:r>
          </a:p>
        </p:txBody>
      </p:sp>
      <p:sp>
        <p:nvSpPr>
          <p:cNvPr id="23" name="Rectangle 22">
            <a:extLst>
              <a:ext uri="{FF2B5EF4-FFF2-40B4-BE49-F238E27FC236}">
                <a16:creationId xmlns:a16="http://schemas.microsoft.com/office/drawing/2014/main" id="{694BAF89-D679-4D07-8427-77CDAAFF9AE8}"/>
              </a:ext>
            </a:extLst>
          </p:cNvPr>
          <p:cNvSpPr/>
          <p:nvPr/>
        </p:nvSpPr>
        <p:spPr>
          <a:xfrm>
            <a:off x="339709" y="2846666"/>
            <a:ext cx="8586474" cy="1201739"/>
          </a:xfrm>
          <a:prstGeom prst="rect">
            <a:avLst/>
          </a:prstGeom>
        </p:spPr>
        <p:txBody>
          <a:bodyPr wrap="square">
            <a:spAutoFit/>
          </a:bodyPr>
          <a:lstStyle/>
          <a:p>
            <a:pPr algn="just">
              <a:lnSpc>
                <a:spcPct val="110000"/>
              </a:lnSpc>
            </a:pPr>
            <a:r>
              <a:rPr lang="en-US" sz="3400" b="1">
                <a:solidFill>
                  <a:srgbClr val="FF0000"/>
                </a:solidFill>
                <a:latin typeface="Times New Roman" pitchFamily="18" charset="0"/>
                <a:cs typeface="Times New Roman" pitchFamily="18" charset="0"/>
              </a:rPr>
              <a:t>     Câu 4: Em hiểu 2 dòng thơ cuối bài như thế nào? Chọn ý đúng?</a:t>
            </a:r>
            <a:endParaRPr lang="en-US" sz="3400" b="1">
              <a:solidFill>
                <a:srgbClr val="0000FF"/>
              </a:solidFill>
              <a:latin typeface="Times New Roman" pitchFamily="18" charset="0"/>
              <a:cs typeface="Times New Roman" pitchFamily="18" charset="0"/>
            </a:endParaRPr>
          </a:p>
        </p:txBody>
      </p:sp>
      <p:pic>
        <p:nvPicPr>
          <p:cNvPr id="5" name="Picture 4">
            <a:extLst>
              <a:ext uri="{FF2B5EF4-FFF2-40B4-BE49-F238E27FC236}">
                <a16:creationId xmlns:a16="http://schemas.microsoft.com/office/drawing/2014/main" id="{6C3120AA-B40E-4AE1-AA80-F0EE11ED0B07}"/>
              </a:ext>
            </a:extLst>
          </p:cNvPr>
          <p:cNvPicPr>
            <a:picLocks noChangeAspect="1"/>
          </p:cNvPicPr>
          <p:nvPr/>
        </p:nvPicPr>
        <p:blipFill>
          <a:blip r:embed="rId3"/>
          <a:stretch>
            <a:fillRect/>
          </a:stretch>
        </p:blipFill>
        <p:spPr>
          <a:xfrm>
            <a:off x="642945" y="4167364"/>
            <a:ext cx="8250361" cy="2462036"/>
          </a:xfrm>
          <a:prstGeom prst="rect">
            <a:avLst/>
          </a:prstGeom>
        </p:spPr>
      </p:pic>
      <p:pic>
        <p:nvPicPr>
          <p:cNvPr id="21" name="Picture 20">
            <a:extLst>
              <a:ext uri="{FF2B5EF4-FFF2-40B4-BE49-F238E27FC236}">
                <a16:creationId xmlns:a16="http://schemas.microsoft.com/office/drawing/2014/main" id="{91663F01-1729-423E-A641-43536BA9837A}"/>
              </a:ext>
            </a:extLst>
          </p:cNvPr>
          <p:cNvPicPr>
            <a:picLocks noChangeAspect="1"/>
          </p:cNvPicPr>
          <p:nvPr/>
        </p:nvPicPr>
        <p:blipFill rotWithShape="1">
          <a:blip r:embed="rId3"/>
          <a:srcRect b="67313"/>
          <a:stretch/>
        </p:blipFill>
        <p:spPr>
          <a:xfrm>
            <a:off x="683964" y="4169620"/>
            <a:ext cx="8250361" cy="804759"/>
          </a:xfrm>
          <a:prstGeom prst="rect">
            <a:avLst/>
          </a:prstGeom>
          <a:ln w="28575">
            <a:solidFill>
              <a:srgbClr val="FF0000"/>
            </a:solidFill>
          </a:ln>
        </p:spPr>
      </p:pic>
    </p:spTree>
    <p:extLst>
      <p:ext uri="{BB962C8B-B14F-4D97-AF65-F5344CB8AC3E}">
        <p14:creationId xmlns:p14="http://schemas.microsoft.com/office/powerpoint/2010/main" val="11481754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95550-24F3-4191-B7A0-B298BA3423A7}"/>
              </a:ext>
            </a:extLst>
          </p:cNvPr>
          <p:cNvPicPr>
            <a:picLocks noChangeAspect="1"/>
          </p:cNvPicPr>
          <p:nvPr/>
        </p:nvPicPr>
        <p:blipFill rotWithShape="1">
          <a:blip r:embed="rId2"/>
          <a:srcRect t="4412"/>
          <a:stretch/>
        </p:blipFill>
        <p:spPr>
          <a:xfrm>
            <a:off x="8863235" y="1749806"/>
            <a:ext cx="7219645" cy="7357751"/>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sp>
        <p:nvSpPr>
          <p:cNvPr id="11" name="Rectangle 10">
            <a:extLst>
              <a:ext uri="{FF2B5EF4-FFF2-40B4-BE49-F238E27FC236}">
                <a16:creationId xmlns:a16="http://schemas.microsoft.com/office/drawing/2014/main" id="{A0C92AC7-3F75-45B3-9E34-F6FE85D841E5}"/>
              </a:ext>
            </a:extLst>
          </p:cNvPr>
          <p:cNvSpPr/>
          <p:nvPr/>
        </p:nvSpPr>
        <p:spPr>
          <a:xfrm>
            <a:off x="1242219" y="1743356"/>
            <a:ext cx="5355409" cy="677108"/>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2. Đọc và trả lời câu hỏi:</a:t>
            </a:r>
          </a:p>
        </p:txBody>
      </p:sp>
      <p:sp>
        <p:nvSpPr>
          <p:cNvPr id="23" name="Rectangle 22">
            <a:extLst>
              <a:ext uri="{FF2B5EF4-FFF2-40B4-BE49-F238E27FC236}">
                <a16:creationId xmlns:a16="http://schemas.microsoft.com/office/drawing/2014/main" id="{694BAF89-D679-4D07-8427-77CDAAFF9AE8}"/>
              </a:ext>
            </a:extLst>
          </p:cNvPr>
          <p:cNvSpPr/>
          <p:nvPr/>
        </p:nvSpPr>
        <p:spPr>
          <a:xfrm>
            <a:off x="278749" y="2846666"/>
            <a:ext cx="8586474" cy="657552"/>
          </a:xfrm>
          <a:prstGeom prst="rect">
            <a:avLst/>
          </a:prstGeom>
        </p:spPr>
        <p:txBody>
          <a:bodyPr wrap="square">
            <a:spAutoFit/>
          </a:bodyPr>
          <a:lstStyle/>
          <a:p>
            <a:pPr algn="just">
              <a:lnSpc>
                <a:spcPct val="110000"/>
              </a:lnSpc>
            </a:pPr>
            <a:r>
              <a:rPr lang="en-US" sz="3600" b="1">
                <a:solidFill>
                  <a:srgbClr val="FF0000"/>
                </a:solidFill>
                <a:latin typeface="Times New Roman" pitchFamily="18" charset="0"/>
                <a:cs typeface="Times New Roman" pitchFamily="18" charset="0"/>
              </a:rPr>
              <a:t>     Nội dung của bài thơ là gì?</a:t>
            </a:r>
            <a:endParaRPr lang="en-US" sz="3600" b="1">
              <a:solidFill>
                <a:srgbClr val="0000FF"/>
              </a:solidFill>
              <a:latin typeface="Times New Roman" pitchFamily="18" charset="0"/>
              <a:cs typeface="Times New Roman" pitchFamily="18" charset="0"/>
            </a:endParaRPr>
          </a:p>
        </p:txBody>
      </p:sp>
      <p:sp>
        <p:nvSpPr>
          <p:cNvPr id="20" name="Rectangle 19">
            <a:extLst>
              <a:ext uri="{FF2B5EF4-FFF2-40B4-BE49-F238E27FC236}">
                <a16:creationId xmlns:a16="http://schemas.microsoft.com/office/drawing/2014/main" id="{3A1053A3-650B-4D83-81C3-EA67CF9DCB0B}"/>
              </a:ext>
            </a:extLst>
          </p:cNvPr>
          <p:cNvSpPr/>
          <p:nvPr/>
        </p:nvSpPr>
        <p:spPr>
          <a:xfrm>
            <a:off x="492282" y="3651400"/>
            <a:ext cx="8370953" cy="1876347"/>
          </a:xfrm>
          <a:prstGeom prst="rect">
            <a:avLst/>
          </a:prstGeom>
        </p:spPr>
        <p:txBody>
          <a:bodyPr wrap="square">
            <a:spAutoFit/>
          </a:bodyPr>
          <a:lstStyle/>
          <a:p>
            <a:pPr algn="just">
              <a:lnSpc>
                <a:spcPct val="110000"/>
              </a:lnSpc>
            </a:pPr>
            <a:r>
              <a:rPr lang="en-US" sz="3600" b="1">
                <a:solidFill>
                  <a:srgbClr val="0000CC"/>
                </a:solidFill>
                <a:latin typeface="Times New Roman" pitchFamily="18" charset="0"/>
                <a:cs typeface="Times New Roman" pitchFamily="18" charset="0"/>
              </a:rPr>
              <a:t>   Bài thơ là lời dặn dò của chị với em, là sự tin tưởng và tự hào về sự trưởng thành của em trong ngày em vào Đội.</a:t>
            </a:r>
          </a:p>
        </p:txBody>
      </p:sp>
    </p:spTree>
    <p:extLst>
      <p:ext uri="{BB962C8B-B14F-4D97-AF65-F5344CB8AC3E}">
        <p14:creationId xmlns:p14="http://schemas.microsoft.com/office/powerpoint/2010/main" val="410013363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95550-24F3-4191-B7A0-B298BA3423A7}"/>
              </a:ext>
            </a:extLst>
          </p:cNvPr>
          <p:cNvPicPr>
            <a:picLocks noChangeAspect="1"/>
          </p:cNvPicPr>
          <p:nvPr/>
        </p:nvPicPr>
        <p:blipFill rotWithShape="1">
          <a:blip r:embed="rId2"/>
          <a:srcRect t="4412"/>
          <a:stretch/>
        </p:blipFill>
        <p:spPr>
          <a:xfrm>
            <a:off x="10547180" y="1749807"/>
            <a:ext cx="5535700" cy="5641593"/>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2)</a:t>
              </a:r>
            </a:p>
          </p:txBody>
        </p:sp>
      </p:grpSp>
      <p:sp>
        <p:nvSpPr>
          <p:cNvPr id="11" name="Rectangle 10">
            <a:extLst>
              <a:ext uri="{FF2B5EF4-FFF2-40B4-BE49-F238E27FC236}">
                <a16:creationId xmlns:a16="http://schemas.microsoft.com/office/drawing/2014/main" id="{A0C92AC7-3F75-45B3-9E34-F6FE85D841E5}"/>
              </a:ext>
            </a:extLst>
          </p:cNvPr>
          <p:cNvSpPr/>
          <p:nvPr/>
        </p:nvSpPr>
        <p:spPr>
          <a:xfrm>
            <a:off x="1242219" y="1743356"/>
            <a:ext cx="5355409" cy="677108"/>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2. Đọc và trả lời câu hỏi:</a:t>
            </a:r>
          </a:p>
        </p:txBody>
      </p:sp>
      <p:sp>
        <p:nvSpPr>
          <p:cNvPr id="23" name="Rectangle 22">
            <a:extLst>
              <a:ext uri="{FF2B5EF4-FFF2-40B4-BE49-F238E27FC236}">
                <a16:creationId xmlns:a16="http://schemas.microsoft.com/office/drawing/2014/main" id="{694BAF89-D679-4D07-8427-77CDAAFF9AE8}"/>
              </a:ext>
            </a:extLst>
          </p:cNvPr>
          <p:cNvSpPr/>
          <p:nvPr/>
        </p:nvSpPr>
        <p:spPr>
          <a:xfrm>
            <a:off x="342359" y="2521042"/>
            <a:ext cx="8586474" cy="1266950"/>
          </a:xfrm>
          <a:prstGeom prst="rect">
            <a:avLst/>
          </a:prstGeom>
        </p:spPr>
        <p:txBody>
          <a:bodyPr wrap="square">
            <a:spAutoFit/>
          </a:bodyPr>
          <a:lstStyle/>
          <a:p>
            <a:pPr algn="just">
              <a:lnSpc>
                <a:spcPct val="110000"/>
              </a:lnSpc>
            </a:pPr>
            <a:r>
              <a:rPr lang="en-US" sz="3600" b="1">
                <a:solidFill>
                  <a:srgbClr val="FF0000"/>
                </a:solidFill>
                <a:latin typeface="Times New Roman" pitchFamily="18" charset="0"/>
                <a:cs typeface="Times New Roman" pitchFamily="18" charset="0"/>
              </a:rPr>
              <a:t>     Câu 5: Em thích hình ảnh so sánh nào trong bài thơ? Vì sao?</a:t>
            </a:r>
            <a:endParaRPr lang="en-US" sz="3600" b="1">
              <a:solidFill>
                <a:srgbClr val="0000FF"/>
              </a:solidFill>
              <a:latin typeface="Times New Roman" pitchFamily="18" charset="0"/>
              <a:cs typeface="Times New Roman" pitchFamily="18" charset="0"/>
            </a:endParaRPr>
          </a:p>
        </p:txBody>
      </p:sp>
      <p:graphicFrame>
        <p:nvGraphicFramePr>
          <p:cNvPr id="2" name="Table 4">
            <a:extLst>
              <a:ext uri="{FF2B5EF4-FFF2-40B4-BE49-F238E27FC236}">
                <a16:creationId xmlns:a16="http://schemas.microsoft.com/office/drawing/2014/main" id="{ADBCAD8E-C561-4188-8C95-921A38EC3987}"/>
              </a:ext>
            </a:extLst>
          </p:cNvPr>
          <p:cNvGraphicFramePr>
            <a:graphicFrameLocks noGrp="1"/>
          </p:cNvGraphicFramePr>
          <p:nvPr>
            <p:extLst>
              <p:ext uri="{D42A27DB-BD31-4B8C-83A1-F6EECF244321}">
                <p14:modId xmlns:p14="http://schemas.microsoft.com/office/powerpoint/2010/main" val="1794168487"/>
              </p:ext>
            </p:extLst>
          </p:nvPr>
        </p:nvGraphicFramePr>
        <p:xfrm>
          <a:off x="354546" y="3925501"/>
          <a:ext cx="10046581" cy="4297680"/>
        </p:xfrm>
        <a:graphic>
          <a:graphicData uri="http://schemas.openxmlformats.org/drawingml/2006/table">
            <a:tbl>
              <a:tblPr firstRow="1" bandRow="1">
                <a:tableStyleId>{5C22544A-7EE6-4342-B048-85BDC9FD1C3A}</a:tableStyleId>
              </a:tblPr>
              <a:tblGrid>
                <a:gridCol w="5626981">
                  <a:extLst>
                    <a:ext uri="{9D8B030D-6E8A-4147-A177-3AD203B41FA5}">
                      <a16:colId xmlns:a16="http://schemas.microsoft.com/office/drawing/2014/main" val="2669539690"/>
                    </a:ext>
                  </a:extLst>
                </a:gridCol>
                <a:gridCol w="2133600">
                  <a:extLst>
                    <a:ext uri="{9D8B030D-6E8A-4147-A177-3AD203B41FA5}">
                      <a16:colId xmlns:a16="http://schemas.microsoft.com/office/drawing/2014/main" val="2524033606"/>
                    </a:ext>
                  </a:extLst>
                </a:gridCol>
                <a:gridCol w="2286000">
                  <a:extLst>
                    <a:ext uri="{9D8B030D-6E8A-4147-A177-3AD203B41FA5}">
                      <a16:colId xmlns:a16="http://schemas.microsoft.com/office/drawing/2014/main" val="3431570004"/>
                    </a:ext>
                  </a:extLst>
                </a:gridCol>
              </a:tblGrid>
              <a:tr h="144610">
                <a:tc>
                  <a:txBody>
                    <a:bodyPr/>
                    <a:lstStyle/>
                    <a:p>
                      <a:pPr algn="ctr"/>
                      <a:r>
                        <a:rPr lang="en-US">
                          <a:solidFill>
                            <a:schemeClr val="tx1"/>
                          </a:solidFill>
                        </a:rPr>
                        <a:t>Hinh ảnh so sánh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solidFill>
                            <a:schemeClr val="tx1"/>
                          </a:solidFill>
                        </a:rPr>
                        <a:t>Sự vật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solidFill>
                            <a:schemeClr val="tx1"/>
                          </a:solidFill>
                        </a:rPr>
                        <a:t>Sự vật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8584531"/>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5179974"/>
                  </a:ext>
                </a:extLst>
              </a:tr>
              <a:tr h="370840">
                <a:tc>
                  <a:txBody>
                    <a:bodyPr/>
                    <a:lstStyle/>
                    <a:p>
                      <a:endParaRPr lang="en-US"/>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1917101"/>
                  </a:ext>
                </a:extLst>
              </a:tr>
              <a:tr h="370840">
                <a:tc>
                  <a:txBody>
                    <a:bodyPr/>
                    <a:lstStyle/>
                    <a:p>
                      <a:endParaRPr lang="en-US"/>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4775639"/>
                  </a:ext>
                </a:extLst>
              </a:tr>
              <a:tr h="370840">
                <a:tc>
                  <a:txBody>
                    <a:bodyPr/>
                    <a:lstStyle/>
                    <a:p>
                      <a:endParaRPr lang="en-US"/>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751763"/>
                  </a:ext>
                </a:extLst>
              </a:tr>
            </a:tbl>
          </a:graphicData>
        </a:graphic>
      </p:graphicFrame>
      <p:sp>
        <p:nvSpPr>
          <p:cNvPr id="5" name="TextBox 4">
            <a:extLst>
              <a:ext uri="{FF2B5EF4-FFF2-40B4-BE49-F238E27FC236}">
                <a16:creationId xmlns:a16="http://schemas.microsoft.com/office/drawing/2014/main" id="{6A0FD189-C663-4700-9AE5-EFDFCBCA2EC9}"/>
              </a:ext>
            </a:extLst>
          </p:cNvPr>
          <p:cNvSpPr txBox="1"/>
          <p:nvPr/>
        </p:nvSpPr>
        <p:spPr>
          <a:xfrm>
            <a:off x="380285" y="4480211"/>
            <a:ext cx="5535700" cy="954107"/>
          </a:xfrm>
          <a:prstGeom prst="rect">
            <a:avLst/>
          </a:prstGeom>
          <a:noFill/>
        </p:spPr>
        <p:txBody>
          <a:bodyPr wrap="square" rtlCol="0">
            <a:spAutoFit/>
          </a:bodyPr>
          <a:lstStyle/>
          <a:p>
            <a:r>
              <a:rPr lang="en-US" sz="2800" kern="1200">
                <a:solidFill>
                  <a:schemeClr val="dk1"/>
                </a:solidFill>
                <a:effectLst/>
                <a:latin typeface="+mn-lt"/>
              </a:rPr>
              <a:t>a) Màu khăn tuổi thiếu niên tươi thắm mãi như lời ru vời vợi.</a:t>
            </a:r>
            <a:endParaRPr lang="en-US" sz="2800"/>
          </a:p>
        </p:txBody>
      </p:sp>
      <p:sp>
        <p:nvSpPr>
          <p:cNvPr id="21" name="TextBox 20">
            <a:extLst>
              <a:ext uri="{FF2B5EF4-FFF2-40B4-BE49-F238E27FC236}">
                <a16:creationId xmlns:a16="http://schemas.microsoft.com/office/drawing/2014/main" id="{E1F1D219-DA41-4219-B608-E9220D4ED702}"/>
              </a:ext>
            </a:extLst>
          </p:cNvPr>
          <p:cNvSpPr txBox="1"/>
          <p:nvPr/>
        </p:nvSpPr>
        <p:spPr>
          <a:xfrm>
            <a:off x="6097483" y="4649831"/>
            <a:ext cx="1912415" cy="523220"/>
          </a:xfrm>
          <a:prstGeom prst="rect">
            <a:avLst/>
          </a:prstGeom>
          <a:noFill/>
        </p:spPr>
        <p:txBody>
          <a:bodyPr wrap="square" rtlCol="0">
            <a:spAutoFit/>
          </a:bodyPr>
          <a:lstStyle/>
          <a:p>
            <a:pPr algn="ctr"/>
            <a:r>
              <a:rPr lang="en-US" sz="2800">
                <a:solidFill>
                  <a:schemeClr val="dk1"/>
                </a:solidFill>
                <a:latin typeface="+mn-lt"/>
              </a:rPr>
              <a:t>m</a:t>
            </a:r>
            <a:r>
              <a:rPr lang="en-US" sz="2800" kern="1200">
                <a:solidFill>
                  <a:schemeClr val="dk1"/>
                </a:solidFill>
                <a:effectLst/>
                <a:latin typeface="+mn-lt"/>
              </a:rPr>
              <a:t>àu khăn</a:t>
            </a:r>
            <a:endParaRPr lang="en-US" sz="2800"/>
          </a:p>
        </p:txBody>
      </p:sp>
      <p:sp>
        <p:nvSpPr>
          <p:cNvPr id="22" name="TextBox 21">
            <a:extLst>
              <a:ext uri="{FF2B5EF4-FFF2-40B4-BE49-F238E27FC236}">
                <a16:creationId xmlns:a16="http://schemas.microsoft.com/office/drawing/2014/main" id="{2CE5D4A3-685A-400D-99AE-38FAB9D11259}"/>
              </a:ext>
            </a:extLst>
          </p:cNvPr>
          <p:cNvSpPr txBox="1"/>
          <p:nvPr/>
        </p:nvSpPr>
        <p:spPr>
          <a:xfrm>
            <a:off x="8310405" y="4649831"/>
            <a:ext cx="1912415" cy="523220"/>
          </a:xfrm>
          <a:prstGeom prst="rect">
            <a:avLst/>
          </a:prstGeom>
          <a:noFill/>
        </p:spPr>
        <p:txBody>
          <a:bodyPr wrap="square" rtlCol="0">
            <a:spAutoFit/>
          </a:bodyPr>
          <a:lstStyle/>
          <a:p>
            <a:pPr algn="ctr"/>
            <a:r>
              <a:rPr lang="en-US" sz="2800">
                <a:solidFill>
                  <a:schemeClr val="dk1"/>
                </a:solidFill>
                <a:latin typeface="+mn-lt"/>
              </a:rPr>
              <a:t>l</a:t>
            </a:r>
            <a:r>
              <a:rPr lang="en-US" sz="2800" kern="1200">
                <a:solidFill>
                  <a:schemeClr val="dk1"/>
                </a:solidFill>
                <a:effectLst/>
                <a:latin typeface="+mn-lt"/>
              </a:rPr>
              <a:t>ời ru</a:t>
            </a:r>
            <a:endParaRPr lang="en-US" sz="2800"/>
          </a:p>
        </p:txBody>
      </p:sp>
      <p:sp>
        <p:nvSpPr>
          <p:cNvPr id="24" name="TextBox 23">
            <a:extLst>
              <a:ext uri="{FF2B5EF4-FFF2-40B4-BE49-F238E27FC236}">
                <a16:creationId xmlns:a16="http://schemas.microsoft.com/office/drawing/2014/main" id="{CDD82CA2-6068-4C76-9CBD-46E400DCA67D}"/>
              </a:ext>
            </a:extLst>
          </p:cNvPr>
          <p:cNvSpPr txBox="1"/>
          <p:nvPr/>
        </p:nvSpPr>
        <p:spPr>
          <a:xfrm>
            <a:off x="391133" y="5438500"/>
            <a:ext cx="5535700" cy="954107"/>
          </a:xfrm>
          <a:prstGeom prst="rect">
            <a:avLst/>
          </a:prstGeom>
          <a:noFill/>
        </p:spPr>
        <p:txBody>
          <a:bodyPr wrap="square" rtlCol="0">
            <a:spAutoFit/>
          </a:bodyPr>
          <a:lstStyle/>
          <a:p>
            <a:r>
              <a:rPr lang="en-US" sz="2800"/>
              <a:t>b) Cánh buồm là tiếng gọi mặt biển và dòng sông.</a:t>
            </a:r>
          </a:p>
        </p:txBody>
      </p:sp>
      <p:sp>
        <p:nvSpPr>
          <p:cNvPr id="25" name="TextBox 24">
            <a:extLst>
              <a:ext uri="{FF2B5EF4-FFF2-40B4-BE49-F238E27FC236}">
                <a16:creationId xmlns:a16="http://schemas.microsoft.com/office/drawing/2014/main" id="{D3EC19DA-2893-426D-84C5-B7D50CCE6078}"/>
              </a:ext>
            </a:extLst>
          </p:cNvPr>
          <p:cNvSpPr txBox="1"/>
          <p:nvPr/>
        </p:nvSpPr>
        <p:spPr>
          <a:xfrm>
            <a:off x="6011661" y="5589261"/>
            <a:ext cx="2055753" cy="523220"/>
          </a:xfrm>
          <a:prstGeom prst="rect">
            <a:avLst/>
          </a:prstGeom>
          <a:noFill/>
        </p:spPr>
        <p:txBody>
          <a:bodyPr wrap="square" rtlCol="0">
            <a:spAutoFit/>
          </a:bodyPr>
          <a:lstStyle/>
          <a:p>
            <a:pPr algn="ctr"/>
            <a:r>
              <a:rPr lang="en-US" sz="2800">
                <a:solidFill>
                  <a:schemeClr val="dk1"/>
                </a:solidFill>
                <a:latin typeface="+mn-lt"/>
              </a:rPr>
              <a:t>c</a:t>
            </a:r>
            <a:r>
              <a:rPr lang="en-US" sz="2800" kern="1200">
                <a:solidFill>
                  <a:schemeClr val="dk1"/>
                </a:solidFill>
                <a:effectLst/>
                <a:latin typeface="+mn-lt"/>
              </a:rPr>
              <a:t>ánh buồm</a:t>
            </a:r>
            <a:endParaRPr lang="en-US" sz="2800"/>
          </a:p>
        </p:txBody>
      </p:sp>
      <p:sp>
        <p:nvSpPr>
          <p:cNvPr id="26" name="TextBox 25">
            <a:extLst>
              <a:ext uri="{FF2B5EF4-FFF2-40B4-BE49-F238E27FC236}">
                <a16:creationId xmlns:a16="http://schemas.microsoft.com/office/drawing/2014/main" id="{E29AC5A8-CA1A-43E2-85F3-B363666AB1AF}"/>
              </a:ext>
            </a:extLst>
          </p:cNvPr>
          <p:cNvSpPr txBox="1"/>
          <p:nvPr/>
        </p:nvSpPr>
        <p:spPr>
          <a:xfrm>
            <a:off x="8301661" y="5589261"/>
            <a:ext cx="1912415" cy="523220"/>
          </a:xfrm>
          <a:prstGeom prst="rect">
            <a:avLst/>
          </a:prstGeom>
          <a:noFill/>
        </p:spPr>
        <p:txBody>
          <a:bodyPr wrap="square" rtlCol="0">
            <a:spAutoFit/>
          </a:bodyPr>
          <a:lstStyle/>
          <a:p>
            <a:pPr algn="ctr"/>
            <a:r>
              <a:rPr lang="en-US" sz="2800"/>
              <a:t>tiếng gọi</a:t>
            </a:r>
          </a:p>
        </p:txBody>
      </p:sp>
      <p:sp>
        <p:nvSpPr>
          <p:cNvPr id="27" name="TextBox 26">
            <a:extLst>
              <a:ext uri="{FF2B5EF4-FFF2-40B4-BE49-F238E27FC236}">
                <a16:creationId xmlns:a16="http://schemas.microsoft.com/office/drawing/2014/main" id="{3984B351-B3D5-4D86-A2AC-D8FAC4DC764B}"/>
              </a:ext>
            </a:extLst>
          </p:cNvPr>
          <p:cNvSpPr txBox="1"/>
          <p:nvPr/>
        </p:nvSpPr>
        <p:spPr>
          <a:xfrm>
            <a:off x="370703" y="6522353"/>
            <a:ext cx="5535700" cy="523220"/>
          </a:xfrm>
          <a:prstGeom prst="rect">
            <a:avLst/>
          </a:prstGeom>
          <a:noFill/>
        </p:spPr>
        <p:txBody>
          <a:bodyPr wrap="square" rtlCol="0">
            <a:spAutoFit/>
          </a:bodyPr>
          <a:lstStyle/>
          <a:p>
            <a:r>
              <a:rPr lang="en-US" sz="2800"/>
              <a:t>c) Bướm bay như lời hát.</a:t>
            </a:r>
          </a:p>
        </p:txBody>
      </p:sp>
      <p:sp>
        <p:nvSpPr>
          <p:cNvPr id="28" name="TextBox 27">
            <a:extLst>
              <a:ext uri="{FF2B5EF4-FFF2-40B4-BE49-F238E27FC236}">
                <a16:creationId xmlns:a16="http://schemas.microsoft.com/office/drawing/2014/main" id="{A4609470-F369-4371-AA68-6A29E2413B79}"/>
              </a:ext>
            </a:extLst>
          </p:cNvPr>
          <p:cNvSpPr txBox="1"/>
          <p:nvPr/>
        </p:nvSpPr>
        <p:spPr>
          <a:xfrm>
            <a:off x="6051520" y="6535744"/>
            <a:ext cx="1912415" cy="523220"/>
          </a:xfrm>
          <a:prstGeom prst="rect">
            <a:avLst/>
          </a:prstGeom>
          <a:noFill/>
        </p:spPr>
        <p:txBody>
          <a:bodyPr wrap="square" rtlCol="0">
            <a:spAutoFit/>
          </a:bodyPr>
          <a:lstStyle/>
          <a:p>
            <a:pPr algn="ctr"/>
            <a:r>
              <a:rPr lang="en-US" sz="2800"/>
              <a:t>bướm bay</a:t>
            </a:r>
          </a:p>
        </p:txBody>
      </p:sp>
      <p:sp>
        <p:nvSpPr>
          <p:cNvPr id="29" name="TextBox 28">
            <a:extLst>
              <a:ext uri="{FF2B5EF4-FFF2-40B4-BE49-F238E27FC236}">
                <a16:creationId xmlns:a16="http://schemas.microsoft.com/office/drawing/2014/main" id="{791F1DCA-61EB-4F08-A54B-DD840424298F}"/>
              </a:ext>
            </a:extLst>
          </p:cNvPr>
          <p:cNvSpPr txBox="1"/>
          <p:nvPr/>
        </p:nvSpPr>
        <p:spPr>
          <a:xfrm>
            <a:off x="8317450" y="6535744"/>
            <a:ext cx="1912415" cy="523220"/>
          </a:xfrm>
          <a:prstGeom prst="rect">
            <a:avLst/>
          </a:prstGeom>
          <a:noFill/>
        </p:spPr>
        <p:txBody>
          <a:bodyPr wrap="square" rtlCol="0">
            <a:spAutoFit/>
          </a:bodyPr>
          <a:lstStyle/>
          <a:p>
            <a:pPr algn="ctr"/>
            <a:r>
              <a:rPr lang="en-US" sz="2800">
                <a:solidFill>
                  <a:schemeClr val="dk1"/>
                </a:solidFill>
                <a:latin typeface="+mn-lt"/>
              </a:rPr>
              <a:t>l</a:t>
            </a:r>
            <a:r>
              <a:rPr lang="en-US" sz="2800" kern="1200">
                <a:solidFill>
                  <a:schemeClr val="dk1"/>
                </a:solidFill>
                <a:effectLst/>
                <a:latin typeface="+mn-lt"/>
              </a:rPr>
              <a:t>ời hát</a:t>
            </a:r>
            <a:endParaRPr lang="en-US" sz="2800"/>
          </a:p>
        </p:txBody>
      </p:sp>
      <p:sp>
        <p:nvSpPr>
          <p:cNvPr id="30" name="TextBox 29">
            <a:extLst>
              <a:ext uri="{FF2B5EF4-FFF2-40B4-BE49-F238E27FC236}">
                <a16:creationId xmlns:a16="http://schemas.microsoft.com/office/drawing/2014/main" id="{3043C5F5-F00C-46ED-A1FA-4EFD8D8A1FDC}"/>
              </a:ext>
            </a:extLst>
          </p:cNvPr>
          <p:cNvSpPr txBox="1"/>
          <p:nvPr/>
        </p:nvSpPr>
        <p:spPr>
          <a:xfrm>
            <a:off x="369945" y="7306688"/>
            <a:ext cx="5535700" cy="954107"/>
          </a:xfrm>
          <a:prstGeom prst="rect">
            <a:avLst/>
          </a:prstGeom>
          <a:noFill/>
        </p:spPr>
        <p:txBody>
          <a:bodyPr wrap="square" rtlCol="0">
            <a:spAutoFit/>
          </a:bodyPr>
          <a:lstStyle/>
          <a:p>
            <a:r>
              <a:rPr lang="en-US" sz="2800"/>
              <a:t>d) Con tàu là đất nước đưa ta tới bến xa.</a:t>
            </a:r>
          </a:p>
        </p:txBody>
      </p:sp>
      <p:sp>
        <p:nvSpPr>
          <p:cNvPr id="31" name="TextBox 30">
            <a:extLst>
              <a:ext uri="{FF2B5EF4-FFF2-40B4-BE49-F238E27FC236}">
                <a16:creationId xmlns:a16="http://schemas.microsoft.com/office/drawing/2014/main" id="{284B4773-050D-446F-9412-8095A83D9CAE}"/>
              </a:ext>
            </a:extLst>
          </p:cNvPr>
          <p:cNvSpPr txBox="1"/>
          <p:nvPr/>
        </p:nvSpPr>
        <p:spPr>
          <a:xfrm>
            <a:off x="6047387" y="7476308"/>
            <a:ext cx="1912415" cy="523220"/>
          </a:xfrm>
          <a:prstGeom prst="rect">
            <a:avLst/>
          </a:prstGeom>
          <a:noFill/>
        </p:spPr>
        <p:txBody>
          <a:bodyPr wrap="square" rtlCol="0">
            <a:spAutoFit/>
          </a:bodyPr>
          <a:lstStyle/>
          <a:p>
            <a:pPr algn="ctr"/>
            <a:r>
              <a:rPr lang="en-US" sz="2800">
                <a:solidFill>
                  <a:schemeClr val="dk1"/>
                </a:solidFill>
                <a:latin typeface="+mn-lt"/>
              </a:rPr>
              <a:t>c</a:t>
            </a:r>
            <a:r>
              <a:rPr lang="en-US" sz="2800" kern="1200">
                <a:solidFill>
                  <a:schemeClr val="dk1"/>
                </a:solidFill>
                <a:effectLst/>
                <a:latin typeface="+mn-lt"/>
              </a:rPr>
              <a:t>on tàu</a:t>
            </a:r>
            <a:endParaRPr lang="en-US" sz="2800"/>
          </a:p>
        </p:txBody>
      </p:sp>
      <p:sp>
        <p:nvSpPr>
          <p:cNvPr id="32" name="TextBox 31">
            <a:extLst>
              <a:ext uri="{FF2B5EF4-FFF2-40B4-BE49-F238E27FC236}">
                <a16:creationId xmlns:a16="http://schemas.microsoft.com/office/drawing/2014/main" id="{5FD94E03-8E74-4A1A-B43C-D35783733880}"/>
              </a:ext>
            </a:extLst>
          </p:cNvPr>
          <p:cNvSpPr txBox="1"/>
          <p:nvPr/>
        </p:nvSpPr>
        <p:spPr>
          <a:xfrm>
            <a:off x="8313317" y="7476308"/>
            <a:ext cx="1912415" cy="523220"/>
          </a:xfrm>
          <a:prstGeom prst="rect">
            <a:avLst/>
          </a:prstGeom>
          <a:noFill/>
        </p:spPr>
        <p:txBody>
          <a:bodyPr wrap="square" rtlCol="0">
            <a:spAutoFit/>
          </a:bodyPr>
          <a:lstStyle/>
          <a:p>
            <a:pPr algn="ctr"/>
            <a:r>
              <a:rPr lang="en-US" sz="2800">
                <a:solidFill>
                  <a:schemeClr val="dk1"/>
                </a:solidFill>
                <a:latin typeface="+mn-lt"/>
              </a:rPr>
              <a:t>đất nước</a:t>
            </a:r>
            <a:endParaRPr lang="en-US" sz="2800"/>
          </a:p>
        </p:txBody>
      </p:sp>
    </p:spTree>
    <p:extLst>
      <p:ext uri="{BB962C8B-B14F-4D97-AF65-F5344CB8AC3E}">
        <p14:creationId xmlns:p14="http://schemas.microsoft.com/office/powerpoint/2010/main" val="162226825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500"/>
                                        <p:tgtEl>
                                          <p:spTgt spid="3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2"/>
                                        </p:tgtEl>
                                        <p:attrNameLst>
                                          <p:attrName>style.visibility</p:attrName>
                                        </p:attrNameLst>
                                      </p:cBhvr>
                                      <p:to>
                                        <p:strVal val="visible"/>
                                      </p:to>
                                    </p:set>
                                    <p:animEffect transition="in" filter="fade">
                                      <p:cBhvr>
                                        <p:cTn id="7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5" grpId="0"/>
      <p:bldP spid="21" grpId="0"/>
      <p:bldP spid="22" grpId="0"/>
      <p:bldP spid="24" grpId="0"/>
      <p:bldP spid="25" grpId="0"/>
      <p:bldP spid="26" grpId="0"/>
      <p:bldP spid="27" grpId="0"/>
      <p:bldP spid="28" grpId="0"/>
      <p:bldP spid="29" grpId="0"/>
      <p:bldP spid="30" grpId="0"/>
      <p:bldP spid="31" grpId="0"/>
      <p:bldP spid="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10231</TotalTime>
  <Words>634</Words>
  <Application>Microsoft Office PowerPoint</Application>
  <PresentationFormat>Custom</PresentationFormat>
  <Paragraphs>67</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Xiem Do</cp:lastModifiedBy>
  <cp:revision>1144</cp:revision>
  <dcterms:created xsi:type="dcterms:W3CDTF">2008-09-09T22:52:10Z</dcterms:created>
  <dcterms:modified xsi:type="dcterms:W3CDTF">2022-08-01T02:22:02Z</dcterms:modified>
</cp:coreProperties>
</file>