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7"/>
  </p:notesMasterIdLst>
  <p:sldIdLst>
    <p:sldId id="313" r:id="rId3"/>
    <p:sldId id="301" r:id="rId4"/>
    <p:sldId id="314" r:id="rId5"/>
    <p:sldId id="315" r:id="rId6"/>
    <p:sldId id="316" r:id="rId7"/>
    <p:sldId id="318" r:id="rId8"/>
    <p:sldId id="327" r:id="rId9"/>
    <p:sldId id="320" r:id="rId10"/>
    <p:sldId id="328" r:id="rId11"/>
    <p:sldId id="321" r:id="rId12"/>
    <p:sldId id="329" r:id="rId13"/>
    <p:sldId id="330" r:id="rId14"/>
    <p:sldId id="322" r:id="rId15"/>
    <p:sldId id="331" r:id="rId16"/>
    <p:sldId id="332" r:id="rId17"/>
    <p:sldId id="333" r:id="rId18"/>
    <p:sldId id="334" r:id="rId19"/>
    <p:sldId id="323" r:id="rId20"/>
    <p:sldId id="341" r:id="rId21"/>
    <p:sldId id="342" r:id="rId22"/>
    <p:sldId id="324" r:id="rId23"/>
    <p:sldId id="338" r:id="rId24"/>
    <p:sldId id="339" r:id="rId25"/>
    <p:sldId id="340" r:id="rId26"/>
  </p:sldIdLst>
  <p:sldSz cx="24384000" cy="13716000"/>
  <p:notesSz cx="6858000" cy="9144000"/>
  <p:custDataLst>
    <p:tags r:id="rId2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2452"/>
    <a:srgbClr val="E7F7FF"/>
    <a:srgbClr val="D6F7FE"/>
    <a:srgbClr val="EEF7E9"/>
    <a:srgbClr val="135F82"/>
    <a:srgbClr val="FFFFFF"/>
    <a:srgbClr val="008000"/>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95" autoAdjust="0"/>
    <p:restoredTop sz="94139" autoAdjust="0"/>
  </p:normalViewPr>
  <p:slideViewPr>
    <p:cSldViewPr>
      <p:cViewPr varScale="1">
        <p:scale>
          <a:sx n="30" d="100"/>
          <a:sy n="30" d="100"/>
        </p:scale>
        <p:origin x="216" y="9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6458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82760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15549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3612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201141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29477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656087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251566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4147211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89021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2154593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56132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6963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510504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45446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403677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88200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48685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04418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4042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74097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727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2.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2.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2.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3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32.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32.jpe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6.pn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3.jpeg"/><Relationship Id="rId11" Type="http://schemas.openxmlformats.org/officeDocument/2006/relationships/image" Target="../media/image25.png"/><Relationship Id="rId5" Type="http://schemas.openxmlformats.org/officeDocument/2006/relationships/image" Target="../media/image33.png"/><Relationship Id="rId10" Type="http://schemas.openxmlformats.org/officeDocument/2006/relationships/oleObject" Target="../embeddings/oleObject3.bin"/><Relationship Id="rId4" Type="http://schemas.openxmlformats.org/officeDocument/2006/relationships/image" Target="../media/image11.pn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23.jpeg"/><Relationship Id="rId11"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oleObject" Target="../embeddings/oleObject6.bin"/><Relationship Id="rId4" Type="http://schemas.openxmlformats.org/officeDocument/2006/relationships/image" Target="../media/image11.pn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222787" y="2164810"/>
              <a:ext cx="11998623" cy="285729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425564" y="6165103"/>
              <a:ext cx="13370223" cy="5105401"/>
            </a:xfrm>
            <a:prstGeom prst="rect">
              <a:avLst/>
            </a:prstGeom>
            <a:noFill/>
            <a:ln w="9525">
              <a:noFill/>
              <a:miter lim="800000"/>
              <a:headEnd/>
              <a:tailEnd/>
            </a:ln>
            <a:effectLst/>
          </p:spPr>
          <p:txBody>
            <a:bodyPr/>
            <a:lstStyle/>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§3.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§4. </a:t>
              </a:r>
              <a:r>
                <a:rPr lang="en-US" sz="5000" b="1" dirty="0" err="1">
                  <a:solidFill>
                    <a:srgbClr val="0000FF"/>
                  </a:solidFill>
                  <a:latin typeface="Tahoma" pitchFamily="34" charset="0"/>
                  <a:ea typeface="Tahoma" pitchFamily="34" charset="0"/>
                  <a:cs typeface="Tahoma" pitchFamily="34" charset="0"/>
                </a:rPr>
                <a:t>Hệ</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Bài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tập</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cuối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chương</a:t>
              </a:r>
              <a:r>
                <a:rPr lang="en-US" sz="5000" b="1" dirty="0">
                  <a:solidFill>
                    <a:srgbClr val="0000FF"/>
                  </a:solidFill>
                  <a:latin typeface="Tahoma" pitchFamily="34" charset="0"/>
                  <a:ea typeface="Tahoma" pitchFamily="34" charset="0"/>
                  <a:cs typeface="Tahoma" pitchFamily="34" charset="0"/>
                </a:rPr>
                <a:t> II</a:t>
              </a:r>
            </a:p>
          </p:txBody>
        </p:sp>
        <p:sp>
          <p:nvSpPr>
            <p:cNvPr id="2" name="TextBox 1"/>
            <p:cNvSpPr txBox="1"/>
            <p:nvPr/>
          </p:nvSpPr>
          <p:spPr>
            <a:xfrm>
              <a:off x="11617058" y="2601341"/>
              <a:ext cx="11308960" cy="2308324"/>
            </a:xfrm>
            <a:prstGeom prst="rect">
              <a:avLst/>
            </a:prstGeom>
            <a:noFill/>
          </p:spPr>
          <p:txBody>
            <a:bodyPr wrap="square" rtlCol="0">
              <a:spAutoFit/>
            </a:bodyPr>
            <a:lstStyle/>
            <a:p>
              <a:pPr algn="ctr"/>
              <a:r>
                <a:rPr lang="vi-VN" sz="4800" b="1" dirty="0">
                  <a:solidFill>
                    <a:schemeClr val="bg1"/>
                  </a:solidFill>
                  <a:latin typeface="Times New Roman" panose="02020603050405020304" pitchFamily="18" charset="0"/>
                  <a:cs typeface="Times New Roman" panose="02020603050405020304" pitchFamily="18" charset="0"/>
                </a:rPr>
                <a:t>CHƯƠNG I</a:t>
              </a:r>
              <a:r>
                <a:rPr lang="en-US" sz="4800" b="1" dirty="0">
                  <a:solidFill>
                    <a:schemeClr val="bg1"/>
                  </a:solidFill>
                  <a:latin typeface="Times New Roman" panose="02020603050405020304" pitchFamily="18" charset="0"/>
                  <a:cs typeface="Times New Roman" panose="02020603050405020304" pitchFamily="18" charset="0"/>
                </a:rPr>
                <a:t>I</a:t>
              </a:r>
              <a:r>
                <a:rPr lang="vi-VN" sz="48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BẤT PHƯƠNG TRÌNH </a:t>
              </a:r>
            </a:p>
            <a:p>
              <a:pPr algn="ctr"/>
              <a:r>
                <a:rPr lang="en-US" sz="4800" b="1" dirty="0">
                  <a:solidFill>
                    <a:schemeClr val="bg1"/>
                  </a:solidFill>
                  <a:latin typeface="Times New Roman" panose="02020603050405020304" pitchFamily="18" charset="0"/>
                  <a:cs typeface="Times New Roman" panose="02020603050405020304" pitchFamily="18" charset="0"/>
                </a:rPr>
                <a:t>VÀ HỆ BẤT PHƯƠNG TRÌNH BẬC NHẤT HAI ẨN</a:t>
              </a:r>
              <a:endParaRPr lang="vi-VN" sz="4800" b="1"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27052"/>
            <a:ext cx="23377064" cy="3379079"/>
            <a:chOff x="381000" y="2807063"/>
            <a:chExt cx="23377064" cy="4508137"/>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07063"/>
              <a:ext cx="23377064" cy="4212396"/>
              <a:chOff x="907537" y="4055506"/>
              <a:chExt cx="23797756" cy="4109202"/>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055506"/>
                <a:ext cx="4188849" cy="1111542"/>
                <a:chOff x="907537" y="4055506"/>
                <a:chExt cx="4188849" cy="1111542"/>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6" y="4055506"/>
                  <a:ext cx="3706160" cy="1111542"/>
                  <a:chOff x="2056976" y="4417456"/>
                  <a:chExt cx="3706160" cy="1111542"/>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427908" y="3193770"/>
                    <a:ext cx="964296" cy="37061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423813" y="4417456"/>
                    <a:ext cx="2972484" cy="1001387"/>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24839"/>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721971" y="719209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và gạch bỏ miền còn lại.</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Vẽ đường thẳng d: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i="1">
                        <a:latin typeface="Cambria Math" panose="02040503050406030204" pitchFamily="18" charset="0"/>
                      </a:rPr>
                      <m:t>𝑂𝑥𝑦</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i="1">
                        <a:latin typeface="Cambria Math" panose="02040503050406030204" pitchFamily="18" charset="0"/>
                      </a:rPr>
                      <m:t>𝑑</m:t>
                    </m:r>
                  </m:oMath>
                </a14:m>
                <a:r>
                  <a:rPr lang="vi-VN" dirty="0">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oMath>
                </a14:m>
                <a:r>
                  <a:rPr lang="vi-VN" dirty="0">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i="1">
                        <a:latin typeface="Cambria Math" panose="02040503050406030204" pitchFamily="18" charset="0"/>
                      </a:rPr>
                      <m:t>0+0=0&lt;1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D</a:t>
                </a:r>
                <a:r>
                  <a:rPr lang="en-US" dirty="0">
                    <a:latin typeface="Tahoma" panose="020B0604030504040204" pitchFamily="34" charset="0"/>
                    <a:ea typeface="Tahoma" panose="020B0604030504040204" pitchFamily="34" charset="0"/>
                    <a:cs typeface="Tahoma" panose="020B0604030504040204" pitchFamily="34" charset="0"/>
                  </a:rPr>
                  <a:t>o </a:t>
                </a:r>
                <a:r>
                  <a:rPr lang="en-US" dirty="0" err="1">
                    <a:latin typeface="Tahoma" panose="020B0604030504040204" pitchFamily="34" charset="0"/>
                    <a:ea typeface="Tahoma" panose="020B0604030504040204" pitchFamily="34" charset="0"/>
                    <a:cs typeface="Tahoma" panose="020B0604030504040204" pitchFamily="34" charset="0"/>
                  </a:rPr>
                  <a:t>đó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nghiệm</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phương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trình</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nửa</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721971" y="7192096"/>
                <a:ext cx="22949945" cy="5429127"/>
              </a:xfrm>
              <a:prstGeom prst="rect">
                <a:avLst/>
              </a:prstGeom>
              <a:blipFill>
                <a:blip r:embed="rId6"/>
                <a:stretch>
                  <a:fillRect l="-1089" t="-4045" r="-797" b="-65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2046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wipe(up)">
                                      <p:cBhvr>
                                        <p:cTn id="32" dur="500"/>
                                        <p:tgtEl>
                                          <p:spTgt spid="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animEffect transition="in" filter="wipe(up)">
                                      <p:cBhvr>
                                        <p:cTn id="3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133365"/>
                <a:ext cx="4266420" cy="1045164"/>
                <a:chOff x="907537" y="4133365"/>
                <a:chExt cx="4266420" cy="1045164"/>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6" y="4134513"/>
                  <a:ext cx="3783731" cy="1044016"/>
                  <a:chOff x="2056976" y="4496463"/>
                  <a:chExt cx="3783731" cy="1044016"/>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460953" y="3160725"/>
                    <a:ext cx="975777" cy="37837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846151" y="4496463"/>
                    <a:ext cx="2501047" cy="630498"/>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m:t>
                                </m:r>
                                <m:r>
                                  <a:rPr lang="en-US" i="1">
                                    <a:latin typeface="Cambria Math" panose="02040503050406030204" pitchFamily="18" charset="0"/>
                                  </a:rPr>
                                  <m: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85076" y="724388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Tương tự, miền nghiệm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oMath>
                </a14:m>
                <a:r>
                  <a:rPr lang="vi-VN"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m:t>
                        </m:r>
                      </m:sup>
                    </m:sSup>
                  </m:oMath>
                </a14:m>
                <a:r>
                  <a:rPr lang="vi-VN"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không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vi-VN" dirty="0">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Vậy miền nghiệm của hệ là miền không bị gạch trong hình. </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p>
            </p:txBody>
          </p:sp>
        </mc:Choice>
        <mc:Fallback>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85076" y="7243886"/>
                <a:ext cx="22949945" cy="5429127"/>
              </a:xfrm>
              <a:prstGeom prst="rect">
                <a:avLst/>
              </a:prstGeom>
              <a:blipFill>
                <a:blip r:embed="rId6"/>
                <a:stretch>
                  <a:fillRect l="-1116" t="-4040" r="-119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3948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7" y="4202753"/>
                  <a:ext cx="2970461" cy="740297"/>
                  <a:chOff x="2056977" y="4564703"/>
                  <a:chExt cx="2970461" cy="740297"/>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526391" y="4674503"/>
                    <a:ext cx="2501047" cy="630497"/>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m:t>
                                </m:r>
                                <m:r>
                                  <a:rPr lang="en-US" i="1">
                                    <a:latin typeface="Cambria Math" panose="02040503050406030204" pitchFamily="18" charset="0"/>
                                  </a:rPr>
                                  <m: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612493" y="717980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p:txBody>
      </p:sp>
      <p:pic>
        <p:nvPicPr>
          <p:cNvPr id="27" name="Picture 26">
            <a:extLst>
              <a:ext uri="{FF2B5EF4-FFF2-40B4-BE49-F238E27FC236}">
                <a16:creationId xmlns:a16="http://schemas.microsoft.com/office/drawing/2014/main" id="{8963E242-2734-4E8E-8E61-85EAFC45C903}"/>
              </a:ext>
            </a:extLst>
          </p:cNvPr>
          <p:cNvPicPr/>
          <p:nvPr/>
        </p:nvPicPr>
        <p:blipFill>
          <a:blip r:embed="rId6"/>
          <a:stretch>
            <a:fillRect/>
          </a:stretch>
        </p:blipFill>
        <p:spPr>
          <a:xfrm>
            <a:off x="5058520" y="7063272"/>
            <a:ext cx="13915280" cy="6043127"/>
          </a:xfrm>
          <a:prstGeom prst="rect">
            <a:avLst/>
          </a:prstGeom>
        </p:spPr>
      </p:pic>
    </p:spTree>
    <p:extLst>
      <p:ext uri="{BB962C8B-B14F-4D97-AF65-F5344CB8AC3E}">
        <p14:creationId xmlns:p14="http://schemas.microsoft.com/office/powerpoint/2010/main" val="4286231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nodePh="1">
                                  <p:stCondLst>
                                    <p:cond delay="0"/>
                                  </p:stCondLst>
                                  <p:endCondLst>
                                    <p:cond evt="begin" delay="0">
                                      <p:tn val="20"/>
                                    </p:cond>
                                  </p:end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32349" y="1638527"/>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176648" y="2234952"/>
            <a:ext cx="23377064" cy="5018945"/>
            <a:chOff x="907537" y="3942229"/>
            <a:chExt cx="23797756" cy="3917317"/>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394222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10887" y="6791342"/>
            <a:ext cx="24052475" cy="70866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513671" y="1923101"/>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513671" y="1923101"/>
                <a:ext cx="21954343" cy="5999848"/>
              </a:xfrm>
              <a:prstGeom prst="rect">
                <a:avLst/>
              </a:prstGeom>
              <a:blipFill>
                <a:blip r:embed="rId5"/>
                <a:stretch>
                  <a:fillRect l="-12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413656" y="7919445"/>
                <a:ext cx="23627933" cy="6552691"/>
              </a:xfrm>
              <a:prstGeom prst="rect">
                <a:avLst/>
              </a:prstGeom>
              <a:noFill/>
            </p:spPr>
            <p:txBody>
              <a:bodyPr wrap="square" rtlCol="0">
                <a:spAutoFit/>
              </a:bodyPr>
              <a:lstStyle/>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a:t>
                </a:r>
                <a:r>
                  <a:rPr lang="vi-VN" sz="45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500" dirty="0">
                    <a:effectLst/>
                    <a:latin typeface="Tahoma" panose="020B0604030504040204" pitchFamily="34" charset="0"/>
                    <a:ea typeface="Tahoma" panose="020B0604030504040204" pitchFamily="34" charset="0"/>
                    <a:cs typeface="Tahoma" panose="020B0604030504040204" pitchFamily="34" charset="0"/>
                  </a:rPr>
                  <a:t>Xác định miền nghiệm </a:t>
                </a:r>
                <a14:m>
                  <m:oMath xmlns:m="http://schemas.openxmlformats.org/officeDocument/2006/math">
                    <m:sSub>
                      <m:sSubPr>
                        <m:ctrlPr>
                          <a:rPr lang="en-US" sz="45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45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5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5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5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r>
                      <a:rPr lang="en-US" sz="45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500" dirty="0">
                    <a:effectLst/>
                    <a:latin typeface="Tahoma" panose="020B0604030504040204" pitchFamily="34" charset="0"/>
                    <a:ea typeface="Tahoma" panose="020B0604030504040204" pitchFamily="34" charset="0"/>
                    <a:cs typeface="Tahoma" panose="020B0604030504040204" pitchFamily="34" charset="0"/>
                  </a:rPr>
                  <a:t> và gạch bỏ miền còn lại.</a:t>
                </a:r>
                <a:endParaRPr lang="en-US" sz="45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Vẽ đường thẳng d: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𝑂𝑥𝑦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oMath>
                </a14:m>
                <a:r>
                  <a:rPr lang="vi-VN" sz="4600" dirty="0">
                    <a:effectLst/>
                    <a:latin typeface="Tahoma" panose="020B0604030504040204" pitchFamily="34" charset="0"/>
                    <a:ea typeface="Tahoma" panose="020B0604030504040204" pitchFamily="34" charset="0"/>
                    <a:cs typeface="Tahoma" panose="020B0604030504040204" pitchFamily="34" charset="0"/>
                  </a:rPr>
                  <a:t> ta được</a:t>
                </a:r>
                <a:endParaRPr lang="en-US" sz="4600" dirty="0">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0−2.0=0&lt;2</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Do đó miền nghiệm </a:t>
                </a:r>
                <a14:m>
                  <m:oMath xmlns:m="http://schemas.openxmlformats.org/officeDocument/2006/math">
                    <m:sSub>
                      <m:sSub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6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là nửa mặt phẳng bờ là đường thẳng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413656" y="7919445"/>
                <a:ext cx="23627933" cy="6552691"/>
              </a:xfrm>
              <a:prstGeom prst="rect">
                <a:avLst/>
              </a:prstGeom>
              <a:blipFill>
                <a:blip r:embed="rId6"/>
                <a:stretch>
                  <a:fillRect t="-2326" r="-1109"/>
                </a:stretch>
              </a:blipFill>
            </p:spPr>
            <p:txBody>
              <a:bodyPr/>
              <a:lstStyle/>
              <a:p>
                <a:r>
                  <a:rPr lang="en-US">
                    <a:noFill/>
                  </a:rPr>
                  <a:t> </a:t>
                </a:r>
              </a:p>
            </p:txBody>
          </p:sp>
        </mc:Fallback>
      </mc:AlternateContent>
    </p:spTree>
    <p:extLst>
      <p:ext uri="{BB962C8B-B14F-4D97-AF65-F5344CB8AC3E}">
        <p14:creationId xmlns:p14="http://schemas.microsoft.com/office/powerpoint/2010/main" val="140107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299667" y="2533616"/>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299667" y="7554773"/>
            <a:ext cx="23285132" cy="61612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919203" y="2053026"/>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919203" y="2053026"/>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1053077" y="8331040"/>
                <a:ext cx="22770734" cy="5421997"/>
              </a:xfrm>
              <a:prstGeom prst="rect">
                <a:avLst/>
              </a:prstGeom>
              <a:noFill/>
            </p:spPr>
            <p:txBody>
              <a:bodyPr wrap="square" rtlCol="0">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Bước 2.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2</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panose="02040503050406030204" pitchFamily="18" charset="0"/>
                          </a:rPr>
                        </m:ctrlPr>
                      </m:sSupPr>
                      <m:e>
                        <m:r>
                          <a:rPr lang="en-US" sz="4800" i="1">
                            <a:latin typeface="Cambria Math" panose="02040503050406030204" pitchFamily="18" charset="0"/>
                          </a:rPr>
                          <m:t>𝑑</m:t>
                        </m:r>
                      </m:e>
                      <m:sup>
                        <m:r>
                          <a:rPr lang="en-US" sz="4800" i="1">
                            <a:latin typeface="Cambria Math" panose="02040503050406030204" pitchFamily="18" charset="0"/>
                          </a:rPr>
                          <m:t>′</m:t>
                        </m:r>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3.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3</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4.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4</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panose="02040503050406030204" pitchFamily="18" charset="0"/>
                          </a:rPr>
                        </m:ctrlPr>
                      </m:sSupPr>
                      <m:e>
                        <m:r>
                          <a:rPr lang="en-US" sz="4800" i="1">
                            <a:latin typeface="Cambria Math" panose="02040503050406030204" pitchFamily="18" charset="0"/>
                          </a:rPr>
                          <m:t>𝑑</m:t>
                        </m:r>
                      </m:e>
                      <m:sup>
                        <m:sSup>
                          <m:sSupPr>
                            <m:ctrlPr>
                              <a:rPr lang="en-US" sz="4800" i="1" smtClean="0">
                                <a:latin typeface="Cambria Math" panose="02040503050406030204" pitchFamily="18" charset="0"/>
                              </a:rPr>
                            </m:ctrlPr>
                          </m:sSupPr>
                          <m:e>
                            <m:r>
                              <a:rPr lang="en-US" sz="4800" i="1">
                                <a:latin typeface="Cambria Math" panose="02040503050406030204" pitchFamily="18" charset="0"/>
                              </a:rPr>
                              <m:t>′</m:t>
                            </m:r>
                          </m:e>
                          <m:sup>
                            <m:sSup>
                              <m:sSupPr>
                                <m:ctrlPr>
                                  <a:rPr lang="en-US" sz="4800" i="1" smtClean="0">
                                    <a:latin typeface="Cambria Math" panose="02040503050406030204" pitchFamily="18" charset="0"/>
                                  </a:rPr>
                                </m:ctrlPr>
                              </m:sSupPr>
                              <m:e>
                                <m:r>
                                  <a:rPr lang="en-US" sz="4800" i="1">
                                    <a:latin typeface="Cambria Math" panose="02040503050406030204" pitchFamily="18" charset="0"/>
                                  </a:rPr>
                                  <m:t>′</m:t>
                                </m:r>
                              </m:e>
                              <m:sup>
                                <m:r>
                                  <a:rPr lang="en-US" sz="4800" i="1">
                                    <a:latin typeface="Cambria Math" panose="02040503050406030204" pitchFamily="18" charset="0"/>
                                  </a:rPr>
                                  <m:t>′</m:t>
                                </m:r>
                              </m:sup>
                            </m:sSup>
                          </m:sup>
                        </m:sSup>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1053077" y="8331040"/>
                <a:ext cx="22770734" cy="5421997"/>
              </a:xfrm>
              <a:prstGeom prst="rect">
                <a:avLst/>
              </a:prstGeom>
              <a:blipFill>
                <a:blip r:embed="rId6"/>
                <a:stretch>
                  <a:fillRect l="-1232" t="-2700"/>
                </a:stretch>
              </a:blipFill>
            </p:spPr>
            <p:txBody>
              <a:bodyPr/>
              <a:lstStyle/>
              <a:p>
                <a:r>
                  <a:rPr lang="en-US">
                    <a:noFill/>
                  </a:rPr>
                  <a:t> </a:t>
                </a:r>
              </a:p>
            </p:txBody>
          </p:sp>
        </mc:Fallback>
      </mc:AlternateContent>
    </p:spTree>
    <p:extLst>
      <p:ext uri="{BB962C8B-B14F-4D97-AF65-F5344CB8AC3E}">
        <p14:creationId xmlns:p14="http://schemas.microsoft.com/office/powerpoint/2010/main" val="399327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0"/>
            <a:ext cx="23285132" cy="6324599"/>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911734" y="8725957"/>
                <a:ext cx="22770734" cy="4782143"/>
              </a:xfrm>
              <a:prstGeom prst="rect">
                <a:avLst/>
              </a:prstGeom>
              <a:noFill/>
            </p:spPr>
            <p:txBody>
              <a:bodyPr wrap="square" rtlCol="0">
                <a:spAutoFit/>
              </a:bodyPr>
              <a:lstStyle/>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Nên miền nghiệm của hệ là miền không bị gạch trong hình.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Ta cần tìm giá trị lớn nhất và nhỏ nhất của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 </a:t>
                </a:r>
                <a:r>
                  <a:rPr lang="vi-VN" sz="4600" dirty="0">
                    <a:effectLst/>
                    <a:latin typeface="Tahoma" panose="020B0604030504040204" pitchFamily="34" charset="0"/>
                    <a:ea typeface="Tahoma" panose="020B0604030504040204" pitchFamily="34" charset="0"/>
                    <a:cs typeface="Tahoma" panose="020B0604030504040204" pitchFamily="34" charset="0"/>
                  </a:rPr>
                  <a:t>Xác định miền nghiệm của hệ trên. Miền nghiệm là miền tứ giác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𝐴𝐵𝐶𝐷</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với toạ độ các đỉnh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𝐵</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𝐶</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6</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770734" cy="4782143"/>
              </a:xfrm>
              <a:prstGeom prst="rect">
                <a:avLst/>
              </a:prstGeom>
              <a:blipFill>
                <a:blip r:embed="rId6"/>
                <a:stretch>
                  <a:fillRect t="-3057" r="-1660" b="-5350"/>
                </a:stretch>
              </a:blipFill>
            </p:spPr>
            <p:txBody>
              <a:bodyPr/>
              <a:lstStyle/>
              <a:p>
                <a:r>
                  <a:rPr lang="en-US">
                    <a:noFill/>
                  </a:rPr>
                  <a:t> </a:t>
                </a:r>
              </a:p>
            </p:txBody>
          </p:sp>
        </mc:Fallback>
      </mc:AlternateContent>
    </p:spTree>
    <p:extLst>
      <p:ext uri="{BB962C8B-B14F-4D97-AF65-F5344CB8AC3E}">
        <p14:creationId xmlns:p14="http://schemas.microsoft.com/office/powerpoint/2010/main" val="398271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911734" y="8725957"/>
                <a:ext cx="22862666" cy="3508204"/>
              </a:xfrm>
              <a:prstGeom prst="rect">
                <a:avLst/>
              </a:prstGeom>
              <a:noFill/>
            </p:spPr>
            <p:txBody>
              <a:bodyPr wrap="square" rtlCol="0">
                <a:spAutoFit/>
              </a:bodyPr>
              <a:lstStyle/>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2. </a:t>
                </a:r>
                <a:r>
                  <a:rPr lang="vi-VN" sz="4800" dirty="0">
                    <a:effectLst/>
                    <a:latin typeface="Tahoma" panose="020B0604030504040204" pitchFamily="34" charset="0"/>
                    <a:ea typeface="Tahoma" panose="020B0604030504040204" pitchFamily="34" charset="0"/>
                    <a:cs typeface="Tahoma" panose="020B0604030504040204" pitchFamily="34" charset="0"/>
                  </a:rPr>
                  <a:t>Tính giá trị biểu thức tại các đỉnh của hình này: </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3. </a:t>
                </a:r>
                <a:r>
                  <a:rPr lang="vi-VN" sz="4800" dirty="0">
                    <a:effectLst/>
                    <a:latin typeface="Tahoma" panose="020B0604030504040204" pitchFamily="34" charset="0"/>
                    <a:ea typeface="Tahoma" panose="020B0604030504040204" pitchFamily="34" charset="0"/>
                    <a:cs typeface="Tahoma" panose="020B0604030504040204" pitchFamily="34" charset="0"/>
                  </a:rPr>
                  <a:t>So sánh các giá trị thu được của  ở bước 2, ta được giá trị lớn nhất là</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 và nhỏ nhất là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862666" cy="3508204"/>
              </a:xfrm>
              <a:prstGeom prst="rect">
                <a:avLst/>
              </a:prstGeom>
              <a:blipFill>
                <a:blip r:embed="rId6"/>
                <a:stretch>
                  <a:fillRect t="-4514" b="-7639"/>
                </a:stretch>
              </a:blipFill>
            </p:spPr>
            <p:txBody>
              <a:bodyPr/>
              <a:lstStyle/>
              <a:p>
                <a:r>
                  <a:rPr lang="en-US">
                    <a:noFill/>
                  </a:rPr>
                  <a:t> </a:t>
                </a:r>
              </a:p>
            </p:txBody>
          </p:sp>
        </mc:Fallback>
      </mc:AlternateContent>
    </p:spTree>
    <p:extLst>
      <p:ext uri="{BB962C8B-B14F-4D97-AF65-F5344CB8AC3E}">
        <p14:creationId xmlns:p14="http://schemas.microsoft.com/office/powerpoint/2010/main" val="1321201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0DEC19FF-355B-4982-8CF7-7050EA407F4E}"/>
              </a:ext>
            </a:extLst>
          </p:cNvPr>
          <p:cNvPicPr/>
          <p:nvPr/>
        </p:nvPicPr>
        <p:blipFill>
          <a:blip r:embed="rId6"/>
          <a:stretch>
            <a:fillRect/>
          </a:stretch>
        </p:blipFill>
        <p:spPr>
          <a:xfrm>
            <a:off x="8610600" y="8306787"/>
            <a:ext cx="8382000" cy="4342413"/>
          </a:xfrm>
          <a:prstGeom prst="rect">
            <a:avLst/>
          </a:prstGeom>
        </p:spPr>
      </p:pic>
    </p:spTree>
    <p:extLst>
      <p:ext uri="{BB962C8B-B14F-4D97-AF65-F5344CB8AC3E}">
        <p14:creationId xmlns:p14="http://schemas.microsoft.com/office/powerpoint/2010/main" val="349389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23884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Gọi </a:t>
                </a:r>
                <a:r>
                  <a:rPr lang="en-US" dirty="0" err="1">
                    <a:latin typeface="Tahoma" panose="020B0604030504040204" pitchFamily="34" charset="0"/>
                    <a:ea typeface="Tahoma" panose="020B0604030504040204" pitchFamily="34" charset="0"/>
                    <a:cs typeface="Tahoma" panose="020B0604030504040204" pitchFamily="34" charset="0"/>
                  </a:rPr>
                  <a:t>x,y,z</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đồng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lượt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≥0</m:t>
                        </m:r>
                      </m:e>
                    </m:d>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=1200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𝑦</m:t>
                              </m:r>
                              <m:r>
                                <a:rPr lang="en-US" i="1">
                                  <a:latin typeface="Cambria Math" panose="02040503050406030204" pitchFamily="18" charset="0"/>
                                </a:rPr>
                                <m:t>=1200−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p>
              <a:p>
                <a:pPr marL="0" indent="0">
                  <a:buNone/>
                </a:pPr>
                <a:endParaRPr lang="vi-VN" dirty="0"/>
              </a:p>
            </p:txBody>
          </p:sp>
        </mc:Choice>
        <mc:Fallback>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5922" b="-490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4794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Khi đó lợi nhuận thu được sau một năm là</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+1,08</m:t>
                    </m:r>
                    <m:r>
                      <a:rPr lang="en-US" i="1">
                        <a:latin typeface="Cambria Math" panose="02040503050406030204" pitchFamily="18" charset="0"/>
                      </a:rPr>
                      <m:t>𝑦</m:t>
                    </m:r>
                    <m:r>
                      <a:rPr lang="en-US" i="1">
                        <a:latin typeface="Cambria Math" panose="02040503050406030204" pitchFamily="18" charset="0"/>
                      </a:rPr>
                      <m:t>+1,12</m:t>
                    </m:r>
                    <m:r>
                      <a:rPr lang="en-US" i="1">
                        <a:latin typeface="Cambria Math" panose="02040503050406030204" pitchFamily="18" charset="0"/>
                      </a:rPr>
                      <m:t>𝑧</m:t>
                    </m:r>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Như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+1,08</m:t>
                    </m:r>
                    <m:d>
                      <m:dPr>
                        <m:ctrlPr>
                          <a:rPr lang="en-US" i="1">
                            <a:latin typeface="Cambria Math" panose="02040503050406030204" pitchFamily="18" charset="0"/>
                          </a:rPr>
                        </m:ctrlPr>
                      </m:dPr>
                      <m:e>
                        <m:r>
                          <a:rPr lang="en-US" i="1">
                            <a:latin typeface="Cambria Math" panose="02040503050406030204" pitchFamily="18" charset="0"/>
                          </a:rPr>
                          <m:t>1200−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+1,12</m:t>
                    </m:r>
                    <m:r>
                      <a:rPr lang="en-US" i="1">
                        <a:latin typeface="Cambria Math" panose="02040503050406030204" pitchFamily="18" charset="0"/>
                      </a:rPr>
                      <m:t>𝑧</m:t>
                    </m:r>
                  </m:oMath>
                </a14:m>
                <a:endParaRPr lang="en-US" i="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+1296−1,08</m:t>
                    </m:r>
                    <m:r>
                      <a:rPr lang="en-US" i="1">
                        <a:latin typeface="Cambria Math" panose="02040503050406030204" pitchFamily="18" charset="0"/>
                      </a:rPr>
                      <m:t>𝑥</m:t>
                    </m:r>
                    <m:r>
                      <a:rPr lang="en-US" i="1">
                        <a:latin typeface="Cambria Math" panose="02040503050406030204" pitchFamily="18" charset="0"/>
                      </a:rPr>
                      <m:t>−1,08</m:t>
                    </m:r>
                    <m:r>
                      <a:rPr lang="en-US" i="1">
                        <a:latin typeface="Cambria Math" panose="02040503050406030204" pitchFamily="18" charset="0"/>
                      </a:rPr>
                      <m:t>𝑧</m:t>
                    </m:r>
                    <m:r>
                      <a:rPr lang="en-US" i="1">
                        <a:latin typeface="Cambria Math" panose="02040503050406030204" pitchFamily="18" charset="0"/>
                      </a:rPr>
                      <m:t>+1,12</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=1296−0,01</m:t>
                    </m:r>
                    <m:r>
                      <a:rPr lang="en-US" i="1">
                        <a:latin typeface="Cambria Math" panose="02040503050406030204" pitchFamily="18" charset="0"/>
                      </a:rPr>
                      <m:t>𝑥</m:t>
                    </m:r>
                    <m:r>
                      <a:rPr lang="en-US" i="1">
                        <a:latin typeface="Cambria Math" panose="02040503050406030204" pitchFamily="18" charset="0"/>
                      </a:rPr>
                      <m:t>+0,04</m:t>
                    </m:r>
                    <m:r>
                      <a:rPr lang="en-US" i="1">
                        <a:latin typeface="Cambria Math" panose="02040503050406030204" pitchFamily="18" charset="0"/>
                      </a:rPr>
                      <m:t>𝑧</m:t>
                    </m:r>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muốn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lợi nhuận thu được sau một năm là lớn 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tức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𝑥𝑚𝑎𝑥</m:t>
                        </m:r>
                      </m:e>
                      <m:sub>
                        <m:r>
                          <a:rPr lang="en-US" i="1">
                            <a:latin typeface="Cambria Math" panose="02040503050406030204" pitchFamily="18" charset="0"/>
                          </a:rPr>
                          <m:t>𝑚𝑖𝑛</m:t>
                        </m:r>
                      </m:sub>
                    </m:sSub>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oMath>
                </a14:m>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vi-VN" dirty="0"/>
              </a:p>
            </p:txBody>
          </p:sp>
        </mc:Choice>
        <mc:Fallback>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6091" b="-3096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580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1054636" y="1830898"/>
            <a:ext cx="23003487" cy="11529786"/>
            <a:chOff x="1447797" y="1596636"/>
            <a:chExt cx="23003487" cy="11529786"/>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596636"/>
              <a:ext cx="23003487" cy="11529786"/>
              <a:chOff x="1447797" y="1596636"/>
              <a:chExt cx="23003487" cy="11529786"/>
            </a:xfrm>
          </p:grpSpPr>
          <p:grpSp>
            <p:nvGrpSpPr>
              <p:cNvPr id="69" name="Group 68"/>
              <p:cNvGrpSpPr/>
              <p:nvPr/>
            </p:nvGrpSpPr>
            <p:grpSpPr>
              <a:xfrm>
                <a:off x="1713300" y="1596636"/>
                <a:ext cx="22680054" cy="11529786"/>
                <a:chOff x="-3401528" y="3247739"/>
                <a:chExt cx="22680054" cy="11529786"/>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401528" y="3247739"/>
                  <a:ext cx="22680054" cy="11529786"/>
                  <a:chOff x="-3401528" y="3247739"/>
                  <a:chExt cx="22680054" cy="11529786"/>
                </a:xfrm>
              </p:grpSpPr>
              <p:sp>
                <p:nvSpPr>
                  <p:cNvPr id="72" name="Rounded Rectangle 71"/>
                  <p:cNvSpPr/>
                  <p:nvPr/>
                </p:nvSpPr>
                <p:spPr>
                  <a:xfrm>
                    <a:off x="-3401528" y="3247739"/>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5729181" y="1793804"/>
                <a:ext cx="18722103" cy="1605299"/>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645234" y="1607869"/>
                <a:ext cx="20748120" cy="1569660"/>
              </a:xfrm>
              <a:prstGeom prst="rect">
                <a:avLst/>
              </a:prstGeom>
              <a:noFill/>
            </p:spPr>
            <p:txBody>
              <a:bodyPr wrap="square" rtlCol="0">
                <a:spAutoFit/>
              </a:bodyPr>
              <a:lstStyle/>
              <a:p>
                <a:pPr algn="ctr"/>
                <a:r>
                  <a:rPr lang="vi-VN" sz="4800" b="1" dirty="0">
                    <a:solidFill>
                      <a:srgbClr val="C00000"/>
                    </a:solidFill>
                    <a:latin typeface="Times New Roman" panose="02020603050405020304" pitchFamily="18" charset="0"/>
                    <a:cs typeface="Times New Roman" panose="02020603050405020304" pitchFamily="18" charset="0"/>
                  </a:rPr>
                  <a:t>CHƯƠNG I</a:t>
                </a:r>
                <a:r>
                  <a:rPr lang="en-US" sz="4800" b="1" dirty="0">
                    <a:solidFill>
                      <a:srgbClr val="C00000"/>
                    </a:solidFill>
                    <a:latin typeface="Times New Roman" panose="02020603050405020304" pitchFamily="18" charset="0"/>
                    <a:cs typeface="Times New Roman" panose="02020603050405020304" pitchFamily="18" charset="0"/>
                  </a:rPr>
                  <a:t>I</a:t>
                </a:r>
                <a:r>
                  <a:rPr lang="vi-VN" sz="4800" b="1" dirty="0">
                    <a:solidFill>
                      <a:srgbClr val="C00000"/>
                    </a:solidFill>
                    <a:latin typeface="Times New Roman" panose="02020603050405020304" pitchFamily="18" charset="0"/>
                    <a:cs typeface="Times New Roman" panose="02020603050405020304" pitchFamily="18" charset="0"/>
                  </a:rPr>
                  <a:t>. </a:t>
                </a:r>
                <a:r>
                  <a:rPr lang="en-US" sz="4800" b="1" dirty="0">
                    <a:solidFill>
                      <a:srgbClr val="C00000"/>
                    </a:solidFill>
                    <a:latin typeface="Times New Roman" panose="02020603050405020304" pitchFamily="18" charset="0"/>
                    <a:cs typeface="Times New Roman" panose="02020603050405020304" pitchFamily="18" charset="0"/>
                  </a:rPr>
                  <a:t>BẤT PHƯƠNG TRÌNH VÀ </a:t>
                </a:r>
              </a:p>
              <a:p>
                <a:pPr algn="ctr"/>
                <a:r>
                  <a:rPr lang="en-US" sz="4800" b="1" dirty="0">
                    <a:solidFill>
                      <a:srgbClr val="C00000"/>
                    </a:solidFill>
                    <a:latin typeface="Times New Roman" panose="02020603050405020304" pitchFamily="18" charset="0"/>
                    <a:cs typeface="Times New Roman" panose="02020603050405020304" pitchFamily="18" charset="0"/>
                  </a:rPr>
                  <a:t>HỆ BẤT PHƯƠNG TRÌNH BẬC NHẤT HAI ẨN</a:t>
                </a:r>
                <a:endParaRPr lang="vi-VN" sz="4800" b="1" dirty="0">
                  <a:solidFill>
                    <a:srgbClr val="C0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8" y="5264644"/>
                <a:ext cx="1014911" cy="852830"/>
                <a:chOff x="7459669" y="7543800"/>
                <a:chExt cx="1006649" cy="852929"/>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4" y="7688761"/>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76" name="Group 32"/>
              <p:cNvGrpSpPr/>
              <p:nvPr/>
            </p:nvGrpSpPr>
            <p:grpSpPr>
              <a:xfrm>
                <a:off x="1447797" y="8814031"/>
                <a:ext cx="1014912" cy="852829"/>
                <a:chOff x="7459669" y="7543800"/>
                <a:chExt cx="1006650" cy="852927"/>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60"/>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1" y="9982203"/>
                <a:ext cx="1014914" cy="889486"/>
                <a:chOff x="7459669" y="7543800"/>
                <a:chExt cx="1301367" cy="88958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725421"/>
                  <a:ext cx="656097"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4" name="Group 44"/>
              <p:cNvGrpSpPr/>
              <p:nvPr/>
            </p:nvGrpSpPr>
            <p:grpSpPr>
              <a:xfrm>
                <a:off x="1447802" y="12257827"/>
                <a:ext cx="1024533" cy="852829"/>
                <a:chOff x="7459669" y="7543800"/>
                <a:chExt cx="1016192" cy="852928"/>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8" y="7688760"/>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7" name="Group 96">
            <a:extLst>
              <a:ext uri="{FF2B5EF4-FFF2-40B4-BE49-F238E27FC236}">
                <a16:creationId xmlns:a16="http://schemas.microsoft.com/office/drawing/2014/main" id="{3E9B0C62-720E-4D89-9F6E-EA8940D6DE51}"/>
              </a:ext>
            </a:extLst>
          </p:cNvPr>
          <p:cNvGrpSpPr/>
          <p:nvPr/>
        </p:nvGrpSpPr>
        <p:grpSpPr>
          <a:xfrm>
            <a:off x="7229316" y="4142569"/>
            <a:ext cx="12658883" cy="1733560"/>
            <a:chOff x="71819" y="175189"/>
            <a:chExt cx="6395438" cy="824094"/>
          </a:xfrm>
        </p:grpSpPr>
        <p:pic>
          <p:nvPicPr>
            <p:cNvPr id="99" name="Picture 98">
              <a:extLst>
                <a:ext uri="{FF2B5EF4-FFF2-40B4-BE49-F238E27FC236}">
                  <a16:creationId xmlns:a16="http://schemas.microsoft.com/office/drawing/2014/main" id="{DE715DC1-4DED-42C9-8B55-35027CBD4E79}"/>
                </a:ext>
              </a:extLst>
            </p:cNvPr>
            <p:cNvPicPr>
              <a:picLocks noChangeAspect="1"/>
            </p:cNvPicPr>
            <p:nvPr/>
          </p:nvPicPr>
          <p:blipFill>
            <a:blip r:embed="rId4"/>
            <a:stretch>
              <a:fillRect/>
            </a:stretch>
          </p:blipFill>
          <p:spPr>
            <a:xfrm>
              <a:off x="71819" y="175189"/>
              <a:ext cx="6395438" cy="824094"/>
            </a:xfrm>
            <a:prstGeom prst="rect">
              <a:avLst/>
            </a:prstGeom>
          </p:spPr>
        </p:pic>
        <p:sp>
          <p:nvSpPr>
            <p:cNvPr id="100" name="TextBox 321">
              <a:extLst>
                <a:ext uri="{FF2B5EF4-FFF2-40B4-BE49-F238E27FC236}">
                  <a16:creationId xmlns:a16="http://schemas.microsoft.com/office/drawing/2014/main" id="{5BC185DB-0923-4B1D-B261-B97D0078615B}"/>
                </a:ext>
              </a:extLst>
            </p:cNvPr>
            <p:cNvSpPr txBox="1"/>
            <p:nvPr/>
          </p:nvSpPr>
          <p:spPr>
            <a:xfrm>
              <a:off x="1211367" y="371129"/>
              <a:ext cx="4239341" cy="595896"/>
            </a:xfrm>
            <a:prstGeom prst="rect">
              <a:avLst/>
            </a:prstGeom>
            <a:noFill/>
          </p:spPr>
          <p:txBody>
            <a:bodyPr wrap="square" rtlCol="0">
              <a:noAutofit/>
            </a:bodyPr>
            <a:lstStyle/>
            <a:p>
              <a:pPr algn="ctr">
                <a:lnSpc>
                  <a:spcPct val="106000"/>
                </a:lnSpc>
                <a:spcAft>
                  <a:spcPts val="800"/>
                </a:spcAft>
              </a:pPr>
              <a:r>
                <a:rPr lang="en-US" sz="5400" b="1" kern="1200" dirty="0">
                  <a:solidFill>
                    <a:srgbClr val="FCFFEF"/>
                  </a:solidFill>
                  <a:effectLst/>
                  <a:latin typeface="Calibri" panose="020F0502020204030204" pitchFamily="34" charset="0"/>
                  <a:ea typeface="Cascadia Mono"/>
                  <a:cs typeface="Times New Roman" panose="02020603050405020304" pitchFamily="18" charset="0"/>
                </a:rPr>
                <a:t>BÀI TẬP CUỐI CHƯƠNG II</a:t>
              </a:r>
              <a:endParaRPr lang="vi-VN"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3128299"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Ta </a:t>
                </a:r>
                <a:r>
                  <a:rPr lang="en-US" dirty="0" err="1">
                    <a:latin typeface="Tahoma" panose="020B0604030504040204" pitchFamily="34" charset="0"/>
                    <a:ea typeface="Tahoma" panose="020B0604030504040204" pitchFamily="34" charset="0"/>
                    <a:cs typeface="Tahoma" panose="020B0604030504040204" pitchFamily="34" charset="0"/>
                  </a:rPr>
                  <a:t>được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kết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quả</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=750</m:t>
                              </m:r>
                            </m:e>
                          </m:mr>
                          <m:mr>
                            <m:e>
                              <m:r>
                                <a:rPr lang="en-US" i="1">
                                  <a:latin typeface="Cambria Math" panose="02040503050406030204" pitchFamily="18" charset="0"/>
                                </a:rPr>
                                <m:t>𝑦</m:t>
                              </m:r>
                              <m:r>
                                <a:rPr lang="en-US" i="1">
                                  <a:latin typeface="Cambria Math" panose="02040503050406030204" pitchFamily="18" charset="0"/>
                                </a:rPr>
                                <m:t>=250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cần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mỗi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lợi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nhuần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lớn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750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250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3128299" cy="3602874"/>
              </a:xfrm>
              <a:prstGeom prst="rect">
                <a:avLst/>
              </a:prstGeom>
              <a:blipFill>
                <a:blip r:embed="rId6"/>
                <a:stretch>
                  <a:fillRect l="-1081" t="-1015" b="-3181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7932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03E741DE-CD8C-4F63-8E20-87CCEF976933}"/>
              </a:ext>
            </a:extLst>
          </p:cNvPr>
          <p:cNvGrpSpPr/>
          <p:nvPr/>
        </p:nvGrpSpPr>
        <p:grpSpPr>
          <a:xfrm>
            <a:off x="304800" y="2652038"/>
            <a:ext cx="23377064" cy="7479590"/>
            <a:chOff x="304800" y="2652038"/>
            <a:chExt cx="23377064" cy="7771782"/>
          </a:xfrm>
        </p:grpSpPr>
        <p:grpSp>
          <p:nvGrpSpPr>
            <p:cNvPr id="11" name="Group 10">
              <a:extLst>
                <a:ext uri="{FF2B5EF4-FFF2-40B4-BE49-F238E27FC236}">
                  <a16:creationId xmlns:a16="http://schemas.microsoft.com/office/drawing/2014/main" id="{AF2F5510-F107-4CE9-A5BD-A703240DA2FB}"/>
                </a:ext>
              </a:extLst>
            </p:cNvPr>
            <p:cNvGrpSpPr/>
            <p:nvPr/>
          </p:nvGrpSpPr>
          <p:grpSpPr>
            <a:xfrm>
              <a:off x="304800" y="2652038"/>
              <a:ext cx="23377064" cy="7771782"/>
              <a:chOff x="907537" y="4133365"/>
              <a:chExt cx="23797756" cy="6526084"/>
            </a:xfrm>
          </p:grpSpPr>
          <p:sp>
            <p:nvSpPr>
              <p:cNvPr id="12" name="Rounded Rectangle 36">
                <a:extLst>
                  <a:ext uri="{FF2B5EF4-FFF2-40B4-BE49-F238E27FC236}">
                    <a16:creationId xmlns:a16="http://schemas.microsoft.com/office/drawing/2014/main" id="{2D39BE71-C15C-439E-BAF8-1CE6B85B3774}"/>
                  </a:ext>
                </a:extLst>
              </p:cNvPr>
              <p:cNvSpPr/>
              <p:nvPr/>
            </p:nvSpPr>
            <p:spPr>
              <a:xfrm>
                <a:off x="964240" y="4247391"/>
                <a:ext cx="23741053" cy="6412058"/>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CEEF76CD-6A76-47E0-8809-7F767ED010C8}"/>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id="{6A95260A-097E-4C4F-9D9F-BCFE2911FA6E}"/>
                    </a:ext>
                  </a:extLst>
                </p:cNvPr>
                <p:cNvGrpSpPr/>
                <p:nvPr/>
              </p:nvGrpSpPr>
              <p:grpSpPr>
                <a:xfrm>
                  <a:off x="1390227" y="4202753"/>
                  <a:ext cx="2970461" cy="671331"/>
                  <a:chOff x="2056977" y="4564703"/>
                  <a:chExt cx="2970461" cy="671331"/>
                </a:xfrm>
              </p:grpSpPr>
              <p:sp>
                <p:nvSpPr>
                  <p:cNvPr id="16" name="Freeform 20">
                    <a:extLst>
                      <a:ext uri="{FF2B5EF4-FFF2-40B4-BE49-F238E27FC236}">
                        <a16:creationId xmlns:a16="http://schemas.microsoft.com/office/drawing/2014/main" id="{71DEC44F-9D1F-4CB5-9CB1-7F69AA33E334}"/>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782B3A17-5930-48FF-B53A-F83BBDF1A7A5}"/>
                      </a:ext>
                    </a:extLst>
                  </p:cNvPr>
                  <p:cNvSpPr txBox="1"/>
                  <p:nvPr/>
                </p:nvSpPr>
                <p:spPr>
                  <a:xfrm>
                    <a:off x="2526391" y="4674503"/>
                    <a:ext cx="2501047" cy="542734"/>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2.16</a:t>
                    </a:r>
                  </a:p>
                </p:txBody>
              </p:sp>
            </p:grpSp>
            <p:pic>
              <p:nvPicPr>
                <p:cNvPr id="15" name="Picture 14">
                  <a:extLst>
                    <a:ext uri="{FF2B5EF4-FFF2-40B4-BE49-F238E27FC236}">
                      <a16:creationId xmlns:a16="http://schemas.microsoft.com/office/drawing/2014/main" id="{BD2201E5-8696-4554-924C-33FDB9CBF1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15647986-F5A5-43A1-81E6-41301BA84291}"/>
                    </a:ext>
                  </a:extLst>
                </p:cNvPr>
                <p:cNvSpPr txBox="1">
                  <a:spLocks/>
                </p:cNvSpPr>
                <p:nvPr/>
              </p:nvSpPr>
              <p:spPr>
                <a:xfrm>
                  <a:off x="671028" y="3743194"/>
                  <a:ext cx="22949945" cy="38768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dirty="0">
                      <a:latin typeface="Tahoma" panose="020B0604030504040204" pitchFamily="34" charset="0"/>
                      <a:ea typeface="Tahoma" panose="020B0604030504040204" pitchFamily="34" charset="0"/>
                      <a:cs typeface="Tahoma" panose="020B0604030504040204" pitchFamily="34" charset="0"/>
                    </a:rPr>
                    <a:t>Một công ty dự định chỉ tối đa </a:t>
                  </a:r>
                  <a14:m>
                    <m:oMath xmlns:m="http://schemas.openxmlformats.org/officeDocument/2006/math">
                      <m:r>
                        <a:rPr lang="en-US" i="1">
                          <a:latin typeface="Cambria Math" panose="02040503050406030204" pitchFamily="18" charset="0"/>
                        </a:rPr>
                        <m:t>160</m:t>
                      </m:r>
                    </m:oMath>
                  </a14:m>
                  <a:r>
                    <a:rPr lang="vi-VN" dirty="0">
                      <a:latin typeface="Tahoma" panose="020B0604030504040204" pitchFamily="34" charset="0"/>
                      <a:ea typeface="Tahoma" panose="020B0604030504040204" pitchFamily="34" charset="0"/>
                      <a:cs typeface="Tahoma" panose="020B0604030504040204" pitchFamily="34" charset="0"/>
                    </a:rPr>
                    <a:t> triệu đồng cho quảng cáo một sản phẩm mới trong một tháng trên các đài phát thanh và truyền hình. Biết cùng một thời lượng quảng cáo, số người mới quan tâm đến sản phẩm trên truyền hình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 tức là quảng cáo trên truyền hình có hiệu quả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thanh.Đài phát thanh chỉ nhận các quảng cáo có tổng thời lượng trong một tháng tối đa là </a:t>
                  </a:r>
                  <a14:m>
                    <m:oMath xmlns:m="http://schemas.openxmlformats.org/officeDocument/2006/math">
                      <m:r>
                        <a:rPr lang="en-US" i="1">
                          <a:latin typeface="Cambria Math" panose="02040503050406030204" pitchFamily="18" charset="0"/>
                        </a:rPr>
                        <m:t>900</m:t>
                      </m:r>
                    </m:oMath>
                  </a14:m>
                  <a:r>
                    <a:rPr lang="vi-VN" dirty="0">
                      <a:latin typeface="Tahoma" panose="020B0604030504040204" pitchFamily="34" charset="0"/>
                      <a:ea typeface="Tahoma" panose="020B0604030504040204" pitchFamily="34" charset="0"/>
                      <a:cs typeface="Tahoma" panose="020B0604030504040204" pitchFamily="34" charset="0"/>
                    </a:rPr>
                    <a:t> giây với chi phí là </a:t>
                  </a:r>
                  <a14:m>
                    <m:oMath xmlns:m="http://schemas.openxmlformats.org/officeDocument/2006/math">
                      <m:r>
                        <a:rPr lang="en-US" i="1">
                          <a:latin typeface="Cambria Math" panose="02040503050406030204" pitchFamily="18" charset="0"/>
                        </a:rPr>
                        <m:t>80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 Đài truyền hình chỉ nhận các quảng cáo có tổng thời lượng trong một tháng tối đa là </a:t>
                  </a:r>
                  <a14:m>
                    <m:oMath xmlns:m="http://schemas.openxmlformats.org/officeDocument/2006/math">
                      <m:r>
                        <a:rPr lang="en-US" i="1">
                          <a:latin typeface="Cambria Math" panose="02040503050406030204" pitchFamily="18" charset="0"/>
                        </a:rPr>
                        <m:t>360</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giây với chi phí là </a:t>
                  </a:r>
                  <a14:m>
                    <m:oMath xmlns:m="http://schemas.openxmlformats.org/officeDocument/2006/math">
                      <m:r>
                        <a:rPr lang="en-US" i="1">
                          <a:latin typeface="Cambria Math" panose="02040503050406030204" pitchFamily="18" charset="0"/>
                        </a:rPr>
                        <m:t>400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Công ty cần đặt thời gian quảng cáo trên các đài phát thanh và truyền hình như thế nào để hiệu quả nhất?</a:t>
                  </a:r>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Content Placeholder 2">
                  <a:extLst>
                    <a:ext uri="{FF2B5EF4-FFF2-40B4-BE49-F238E27FC236}">
                      <a16:creationId xmlns:a16="http://schemas.microsoft.com/office/drawing/2014/main" id="{15647986-F5A5-43A1-81E6-41301BA84291}"/>
                    </a:ext>
                  </a:extLst>
                </p:cNvPr>
                <p:cNvSpPr txBox="1">
                  <a:spLocks noRot="1" noChangeAspect="1" noMove="1" noResize="1" noEditPoints="1" noAdjustHandles="1" noChangeArrowheads="1" noChangeShapeType="1" noTextEdit="1"/>
                </p:cNvSpPr>
                <p:nvPr/>
              </p:nvSpPr>
              <p:spPr>
                <a:xfrm>
                  <a:off x="671028" y="3743194"/>
                  <a:ext cx="22949945" cy="3876806"/>
                </a:xfrm>
                <a:prstGeom prst="rect">
                  <a:avLst/>
                </a:prstGeom>
                <a:blipFill>
                  <a:blip r:embed="rId4"/>
                  <a:stretch>
                    <a:fillRect l="-1195" t="-5882" r="-1222" b="-69935"/>
                  </a:stretch>
                </a:blipFill>
                <a:ln>
                  <a:noFill/>
                </a:ln>
              </p:spPr>
              <p:txBody>
                <a:bodyPr/>
                <a:lstStyle/>
                <a:p>
                  <a:r>
                    <a:rPr lang="en-US">
                      <a:noFill/>
                    </a:rPr>
                    <a:t> </a:t>
                  </a:r>
                </a:p>
              </p:txBody>
            </p:sp>
          </mc:Fallback>
        </mc:AlternateContent>
      </p:grpSp>
      <p:grpSp>
        <p:nvGrpSpPr>
          <p:cNvPr id="19" name="Group 3">
            <a:extLst>
              <a:ext uri="{FF2B5EF4-FFF2-40B4-BE49-F238E27FC236}">
                <a16:creationId xmlns:a16="http://schemas.microsoft.com/office/drawing/2014/main" id="{6CD5DBA0-031C-4327-97CE-476192BEF47D}"/>
              </a:ext>
            </a:extLst>
          </p:cNvPr>
          <p:cNvGrpSpPr/>
          <p:nvPr/>
        </p:nvGrpSpPr>
        <p:grpSpPr>
          <a:xfrm>
            <a:off x="244332" y="9906000"/>
            <a:ext cx="23437532" cy="42566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3928981" cy="1480158"/>
              <a:chOff x="411878" y="8137826"/>
              <a:chExt cx="3928981" cy="1480158"/>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2191969" y="7420344"/>
                <a:ext cx="1319044" cy="2978737"/>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275624" y="8231128"/>
                <a:ext cx="2562479" cy="1386856"/>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Gợi</a:t>
                </a:r>
                <a:r>
                  <a:rPr lang="en-US" sz="4400" b="1" dirty="0">
                    <a:solidFill>
                      <a:srgbClr val="C00000"/>
                    </a:solidFill>
                    <a:latin typeface="Tahoma" pitchFamily="34" charset="0"/>
                    <a:ea typeface="Tahoma" pitchFamily="34" charset="0"/>
                    <a:cs typeface="Tahoma" pitchFamily="34" charset="0"/>
                  </a:rPr>
                  <a:t> ý</a:t>
                </a: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489048" y="10821235"/>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sz="4600" dirty="0">
                    <a:latin typeface="Tahoma" panose="020B0604030504040204" pitchFamily="34" charset="0"/>
                    <a:ea typeface="Tahoma" panose="020B0604030504040204" pitchFamily="34" charset="0"/>
                    <a:cs typeface="Tahoma" panose="020B0604030504040204" pitchFamily="34" charset="0"/>
                  </a:rPr>
                  <a:t>Nếu coi hiệu quả khi quảng cáo </a:t>
                </a:r>
                <a14:m>
                  <m:oMath xmlns:m="http://schemas.openxmlformats.org/officeDocument/2006/math">
                    <m:r>
                      <a:rPr lang="en-US" sz="4600" i="1">
                        <a:latin typeface="Cambria Math" panose="02040503050406030204" pitchFamily="18" charset="0"/>
                      </a:rPr>
                      <m:t>1</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là </a:t>
                </a:r>
                <a14:m>
                  <m:oMath xmlns:m="http://schemas.openxmlformats.org/officeDocument/2006/math">
                    <m:r>
                      <a:rPr lang="en-US" sz="4600" i="1">
                        <a:latin typeface="Cambria Math" panose="02040503050406030204" pitchFamily="18" charset="0"/>
                      </a:rPr>
                      <m:t>1</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thì hiệu quả khi quảng cáo 1 giây trên đài truyền hình là </a:t>
                </a:r>
                <a14:m>
                  <m:oMath xmlns:m="http://schemas.openxmlformats.org/officeDocument/2006/math">
                    <m:r>
                      <a:rPr lang="en-US" sz="4600" i="1">
                        <a:latin typeface="Cambria Math" panose="02040503050406030204" pitchFamily="18" charset="0"/>
                      </a:rPr>
                      <m:t>8</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Khi đó hiệu quả quảng cáo </a:t>
                </a:r>
                <a14:m>
                  <m:oMath xmlns:m="http://schemas.openxmlformats.org/officeDocument/2006/math">
                    <m:r>
                      <a:rPr lang="en-US" sz="4600" i="1">
                        <a:latin typeface="Cambria Math" panose="02040503050406030204" pitchFamily="18" charset="0"/>
                      </a:rPr>
                      <m:t>𝑥</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+8</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oMath>
                </a14:m>
                <a:r>
                  <a:rPr lang="vi-VN" sz="4600"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489048" y="10821235"/>
                <a:ext cx="22949945" cy="3530124"/>
              </a:xfrm>
              <a:prstGeom prst="rect">
                <a:avLst/>
              </a:prstGeom>
              <a:blipFill>
                <a:blip r:embed="rId6"/>
                <a:stretch>
                  <a:fillRect l="-1142" t="-6390" r="-1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808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lần lượt là thời gian quảng cáo trên đài phát thanh và truyền hình tính bằng giây trong một tháng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0</m:t>
                        </m:r>
                      </m:e>
                    </m:d>
                  </m:oMath>
                </a14:m>
                <a:r>
                  <a:rPr lang="vi-VN" dirty="0">
                    <a:latin typeface="Tahoma" panose="020B0604030504040204" pitchFamily="34" charset="0"/>
                    <a:ea typeface="Tahoma" panose="020B0604030504040204" pitchFamily="34" charset="0"/>
                    <a:cs typeface="Tahoma" panose="020B0604030504040204" pitchFamily="34" charset="0"/>
                  </a:rPr>
                  <a:t>. Với chi phí công ty bỏ ra là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đồng, mức chi này không quá dự định chi tối đa hay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400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160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000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Do điều kiện đài phát thanh và truyền hình đưa ra ta có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e>
                          </m:m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2000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Khi đó hiệu quả quảng cáo </a:t>
                </a:r>
                <a14:m>
                  <m:oMath xmlns:m="http://schemas.openxmlformats.org/officeDocument/2006/math">
                    <m:r>
                      <a:rPr lang="en-US" i="1">
                        <a:latin typeface="Cambria Math" panose="02040503050406030204" pitchFamily="18" charset="0"/>
                      </a:rPr>
                      <m:t>𝑥</m:t>
                    </m:r>
                  </m:oMath>
                </a14:m>
                <a:r>
                  <a:rPr lang="vi-VN"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218" r="-1408" b="-142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4540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77766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của hệ bất phương trình trên. Miền nghiệm là ngũ giác </a:t>
                </a:r>
                <a14:m>
                  <m:oMath xmlns:m="http://schemas.openxmlformats.org/officeDocument/2006/math">
                    <m:r>
                      <a:rPr lang="en-US" i="1">
                        <a:latin typeface="Cambria Math" panose="02040503050406030204" pitchFamily="18" charset="0"/>
                      </a:rPr>
                      <m:t>𝑂𝐴𝐺𝐶𝐷</m:t>
                    </m:r>
                  </m:oMath>
                </a14:m>
                <a:r>
                  <a:rPr lang="vi-VN" dirty="0">
                    <a:latin typeface="Tahoma" panose="020B0604030504040204" pitchFamily="34" charset="0"/>
                    <a:ea typeface="Tahoma" panose="020B0604030504040204" pitchFamily="34" charset="0"/>
                    <a:cs typeface="Tahoma" panose="020B0604030504040204" pitchFamily="34" charset="0"/>
                  </a:rPr>
                  <a:t> với tọa độ các đỉnh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(0,0)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(0,360)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(200,360)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(900,220)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(900,0)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Tính giá trị của biểu thức </a:t>
                </a:r>
                <a14:m>
                  <m:oMath xmlns:m="http://schemas.openxmlformats.org/officeDocument/2006/math">
                    <m:r>
                      <a:rPr lang="en-US" i="1">
                        <a:latin typeface="Cambria Math" panose="02040503050406030204" pitchFamily="18" charset="0"/>
                      </a:rPr>
                      <m:t>𝐹</m:t>
                    </m:r>
                  </m:oMath>
                </a14:m>
                <a:r>
                  <a:rPr lang="vi-VN" dirty="0">
                    <a:latin typeface="Tahoma" panose="020B0604030504040204" pitchFamily="34" charset="0"/>
                    <a:ea typeface="Tahoma" panose="020B0604030504040204" pitchFamily="34" charset="0"/>
                    <a:cs typeface="Tahoma" panose="020B0604030504040204" pitchFamily="34" charset="0"/>
                  </a:rPr>
                  <a:t> tại các đỉnh của ngũ giác này:</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(0,0)=0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(0,360)=2880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(200,360)=3080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(900,220)=2660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(900,0)=900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3</a:t>
                </a:r>
                <a:r>
                  <a:rPr lang="vi-VN" dirty="0">
                    <a:latin typeface="Tahoma" panose="020B0604030504040204" pitchFamily="34" charset="0"/>
                    <a:ea typeface="Tahoma" panose="020B0604030504040204" pitchFamily="34" charset="0"/>
                    <a:cs typeface="Tahoma" panose="020B0604030504040204" pitchFamily="34" charset="0"/>
                  </a:rPr>
                  <a:t>. So sánh các giá trị thu được của </a:t>
                </a:r>
                <a14:m>
                  <m:oMath xmlns:m="http://schemas.openxmlformats.org/officeDocument/2006/math">
                    <m:r>
                      <a:rPr lang="en-US" i="1">
                        <a:latin typeface="Cambria Math" panose="02040503050406030204" pitchFamily="18" charset="0"/>
                      </a:rPr>
                      <m:t>𝐹</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ở Bước 2, ta được giá trị lớn nhất cần tìm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(200,360)=3080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công</a:t>
                </a:r>
                <a:r>
                  <a:rPr lang="en-US" dirty="0">
                    <a:latin typeface="Tahoma" panose="020B0604030504040204" pitchFamily="34" charset="0"/>
                    <a:ea typeface="Tahoma" panose="020B0604030504040204" pitchFamily="34" charset="0"/>
                    <a:cs typeface="Tahoma" panose="020B0604030504040204" pitchFamily="34" charset="0"/>
                  </a:rPr>
                  <a:t> ty </a:t>
                </a:r>
                <a:r>
                  <a:rPr lang="en-US" dirty="0" err="1">
                    <a:latin typeface="Tahoma" panose="020B0604030504040204" pitchFamily="34" charset="0"/>
                    <a:ea typeface="Tahoma" panose="020B0604030504040204" pitchFamily="34" charset="0"/>
                    <a:cs typeface="Tahoma" panose="020B0604030504040204" pitchFamily="34" charset="0"/>
                  </a:rPr>
                  <a:t>cần</a:t>
                </a:r>
                <a:r>
                  <a:rPr lang="vi-VN" dirty="0">
                    <a:latin typeface="Tahoma" panose="020B0604030504040204" pitchFamily="34" charset="0"/>
                    <a:ea typeface="Tahoma" panose="020B0604030504040204" pitchFamily="34" charset="0"/>
                    <a:cs typeface="Tahoma" panose="020B0604030504040204" pitchFamily="34" charset="0"/>
                  </a:rPr>
                  <a:t> đặt thời gian quảng cáo trên các đài phát thanh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và </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trên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truyền hình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360</m:t>
                    </m:r>
                  </m:oMath>
                </a14:m>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mọt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vi-VN" dirty="0">
                    <a:latin typeface="Tahoma" panose="020B0604030504040204" pitchFamily="34" charset="0"/>
                    <a:ea typeface="Tahoma" panose="020B0604030504040204" pitchFamily="34" charset="0"/>
                    <a:cs typeface="Tahoma" panose="020B0604030504040204" pitchFamily="34" charset="0"/>
                  </a:rPr>
                  <a:t> hiệu quả nhất</a:t>
                </a:r>
                <a:r>
                  <a:rPr lang="en-US"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045" r="-372" b="-13402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35362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18" name="Picture 17">
            <a:extLst>
              <a:ext uri="{FF2B5EF4-FFF2-40B4-BE49-F238E27FC236}">
                <a16:creationId xmlns:a16="http://schemas.microsoft.com/office/drawing/2014/main" id="{C29D7BB6-8E09-4F5C-9012-F98A38A1D6E8}"/>
              </a:ext>
            </a:extLst>
          </p:cNvPr>
          <p:cNvPicPr/>
          <p:nvPr/>
        </p:nvPicPr>
        <p:blipFill>
          <a:blip r:embed="rId4"/>
          <a:stretch>
            <a:fillRect/>
          </a:stretch>
        </p:blipFill>
        <p:spPr>
          <a:xfrm>
            <a:off x="5943600" y="4185394"/>
            <a:ext cx="11582400" cy="8844806"/>
          </a:xfrm>
          <a:prstGeom prst="rect">
            <a:avLst/>
          </a:prstGeom>
        </p:spPr>
      </p:pic>
    </p:spTree>
    <p:extLst>
      <p:ext uri="{BB962C8B-B14F-4D97-AF65-F5344CB8AC3E}">
        <p14:creationId xmlns:p14="http://schemas.microsoft.com/office/powerpoint/2010/main" val="2016476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84347C07-A17F-4F27-9001-99FC757C8407}"/>
              </a:ext>
            </a:extLst>
          </p:cNvPr>
          <p:cNvGrpSpPr/>
          <p:nvPr/>
        </p:nvGrpSpPr>
        <p:grpSpPr>
          <a:xfrm>
            <a:off x="506540" y="5341594"/>
            <a:ext cx="20387008" cy="3124141"/>
            <a:chOff x="506540" y="5341594"/>
            <a:chExt cx="20387008" cy="3124141"/>
          </a:xfrm>
        </p:grpSpPr>
        <mc:AlternateContent xmlns:mc="http://schemas.openxmlformats.org/markup-compatibility/2006" xmlns:a14="http://schemas.microsoft.com/office/drawing/2010/main">
          <mc:Choice Requires="a14">
            <p:sp>
              <p:nvSpPr>
                <p:cNvPr id="99" name="Google Shape;428;p3">
                  <a:extLst>
                    <a:ext uri="{FF2B5EF4-FFF2-40B4-BE49-F238E27FC236}">
                      <a16:creationId xmlns:a16="http://schemas.microsoft.com/office/drawing/2014/main" id="{1BD6B3CB-F0D9-465B-AB0B-DBBB39D973AA}"/>
                    </a:ext>
                  </a:extLst>
                </p:cNvPr>
                <p:cNvSpPr/>
                <p:nvPr/>
              </p:nvSpPr>
              <p:spPr>
                <a:xfrm>
                  <a:off x="14365608" y="5357587"/>
                  <a:ext cx="6513192"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𝑥</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4</m:t>
                      </m:r>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Google Shape;428;p3">
                  <a:extLst>
                    <a:ext uri="{FF2B5EF4-FFF2-40B4-BE49-F238E27FC236}">
                      <a16:creationId xmlns:a16="http://schemas.microsoft.com/office/drawing/2014/main" id="{1BD6B3CB-F0D9-465B-AB0B-DBBB39D973AA}"/>
                    </a:ext>
                  </a:extLst>
                </p:cNvPr>
                <p:cNvSpPr>
                  <a:spLocks noRot="1" noChangeAspect="1" noMove="1" noResize="1" noEditPoints="1" noAdjustHandles="1" noChangeArrowheads="1" noChangeShapeType="1" noTextEdit="1"/>
                </p:cNvSpPr>
                <p:nvPr/>
              </p:nvSpPr>
              <p:spPr>
                <a:xfrm>
                  <a:off x="14365608" y="5357587"/>
                  <a:ext cx="6513192" cy="1234313"/>
                </a:xfrm>
                <a:prstGeom prst="rect">
                  <a:avLst/>
                </a:prstGeom>
                <a:blipFill>
                  <a:blip r:embed="rId3"/>
                  <a:stretch>
                    <a:fillRect b="-146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0" name="Google Shape;429;p3">
              <a:extLst>
                <a:ext uri="{FF2B5EF4-FFF2-40B4-BE49-F238E27FC236}">
                  <a16:creationId xmlns:a16="http://schemas.microsoft.com/office/drawing/2014/main" id="{D7D21F9B-1E23-4CAD-B127-8FDCC3DBAB58}"/>
                </a:ext>
              </a:extLst>
            </p:cNvPr>
            <p:cNvSpPr/>
            <p:nvPr/>
          </p:nvSpPr>
          <p:spPr>
            <a:xfrm>
              <a:off x="13730002" y="55290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01" name="Google Shape;430;p3">
                  <a:extLst>
                    <a:ext uri="{FF2B5EF4-FFF2-40B4-BE49-F238E27FC236}">
                      <a16:creationId xmlns:a16="http://schemas.microsoft.com/office/drawing/2014/main" id="{C640018A-3B33-49B8-BA3B-9D5BFDD39B23}"/>
                    </a:ext>
                  </a:extLst>
                </p:cNvPr>
                <p:cNvSpPr/>
                <p:nvPr/>
              </p:nvSpPr>
              <p:spPr>
                <a:xfrm>
                  <a:off x="1112804" y="5341594"/>
                  <a:ext cx="1107919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1" name="Google Shape;430;p3">
                  <a:extLst>
                    <a:ext uri="{FF2B5EF4-FFF2-40B4-BE49-F238E27FC236}">
                      <a16:creationId xmlns:a16="http://schemas.microsoft.com/office/drawing/2014/main" id="{C640018A-3B33-49B8-BA3B-9D5BFDD39B23}"/>
                    </a:ext>
                  </a:extLst>
                </p:cNvPr>
                <p:cNvSpPr>
                  <a:spLocks noRot="1" noChangeAspect="1" noMove="1" noResize="1" noEditPoints="1" noAdjustHandles="1" noChangeArrowheads="1" noChangeShapeType="1" noTextEdit="1"/>
                </p:cNvSpPr>
                <p:nvPr/>
              </p:nvSpPr>
              <p:spPr>
                <a:xfrm>
                  <a:off x="1112804" y="5341594"/>
                  <a:ext cx="11079196" cy="1234313"/>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2" name="Google Shape;431;p3">
              <a:extLst>
                <a:ext uri="{FF2B5EF4-FFF2-40B4-BE49-F238E27FC236}">
                  <a16:creationId xmlns:a16="http://schemas.microsoft.com/office/drawing/2014/main" id="{8A78D48B-3839-4D02-A052-F99230E78335}"/>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0" name="Google Shape;432;p3">
                  <a:extLst>
                    <a:ext uri="{FF2B5EF4-FFF2-40B4-BE49-F238E27FC236}">
                      <a16:creationId xmlns:a16="http://schemas.microsoft.com/office/drawing/2014/main" id="{81D0AE85-B814-4B7B-BAF3-F0F7FDB11F18}"/>
                    </a:ext>
                  </a:extLst>
                </p:cNvPr>
                <p:cNvSpPr/>
                <p:nvPr/>
              </p:nvSpPr>
              <p:spPr>
                <a:xfrm>
                  <a:off x="1119024" y="7176927"/>
                  <a:ext cx="1107297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d>
                        <m:dPr>
                          <m:ctrlPr>
                            <a:rPr lang="en-US" sz="4800" i="1">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1</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0" name="Google Shape;432;p3">
                  <a:extLst>
                    <a:ext uri="{FF2B5EF4-FFF2-40B4-BE49-F238E27FC236}">
                      <a16:creationId xmlns:a16="http://schemas.microsoft.com/office/drawing/2014/main" id="{81D0AE85-B814-4B7B-BAF3-F0F7FDB11F18}"/>
                    </a:ext>
                  </a:extLst>
                </p:cNvPr>
                <p:cNvSpPr>
                  <a:spLocks noRot="1" noChangeAspect="1" noMove="1" noResize="1" noEditPoints="1" noAdjustHandles="1" noChangeArrowheads="1" noChangeShapeType="1" noTextEdit="1"/>
                </p:cNvSpPr>
                <p:nvPr/>
              </p:nvSpPr>
              <p:spPr>
                <a:xfrm>
                  <a:off x="1119024" y="7176927"/>
                  <a:ext cx="11072976" cy="123431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1" name="Google Shape;433;p3">
              <a:extLst>
                <a:ext uri="{FF2B5EF4-FFF2-40B4-BE49-F238E27FC236}">
                  <a16:creationId xmlns:a16="http://schemas.microsoft.com/office/drawing/2014/main" id="{F155C761-C928-4C99-B79A-6DA8AC57807E}"/>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6" name="Google Shape;434;p3">
                  <a:extLst>
                    <a:ext uri="{FF2B5EF4-FFF2-40B4-BE49-F238E27FC236}">
                      <a16:creationId xmlns:a16="http://schemas.microsoft.com/office/drawing/2014/main" id="{BE8B8438-A5DC-4092-98A1-10FAEC4D3942}"/>
                    </a:ext>
                  </a:extLst>
                </p:cNvPr>
                <p:cNvSpPr/>
                <p:nvPr/>
              </p:nvSpPr>
              <p:spPr>
                <a:xfrm>
                  <a:off x="14380356" y="7176927"/>
                  <a:ext cx="6513192" cy="128880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effectLst/>
                              <a:latin typeface="Cambria Math" panose="02040503050406030204" pitchFamily="18" charset="0"/>
                              <a:cs typeface="Times New Roman" panose="02020603050405020304" pitchFamily="18" charset="0"/>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6" name="Google Shape;434;p3">
                  <a:extLst>
                    <a:ext uri="{FF2B5EF4-FFF2-40B4-BE49-F238E27FC236}">
                      <a16:creationId xmlns:a16="http://schemas.microsoft.com/office/drawing/2014/main" id="{BE8B8438-A5DC-4092-98A1-10FAEC4D3942}"/>
                    </a:ext>
                  </a:extLst>
                </p:cNvPr>
                <p:cNvSpPr>
                  <a:spLocks noRot="1" noChangeAspect="1" noMove="1" noResize="1" noEditPoints="1" noAdjustHandles="1" noChangeArrowheads="1" noChangeShapeType="1" noTextEdit="1"/>
                </p:cNvSpPr>
                <p:nvPr/>
              </p:nvSpPr>
              <p:spPr>
                <a:xfrm>
                  <a:off x="14380356" y="7176927"/>
                  <a:ext cx="6513192" cy="1288808"/>
                </a:xfrm>
                <a:prstGeom prst="rect">
                  <a:avLst/>
                </a:prstGeom>
                <a:blipFill>
                  <a:blip r:embed="rId6"/>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7" name="Google Shape;435;p3">
              <a:extLst>
                <a:ext uri="{FF2B5EF4-FFF2-40B4-BE49-F238E27FC236}">
                  <a16:creationId xmlns:a16="http://schemas.microsoft.com/office/drawing/2014/main" id="{59B15B36-DA35-4719-BB51-88A3C8FF720D}"/>
                </a:ext>
              </a:extLst>
            </p:cNvPr>
            <p:cNvSpPr/>
            <p:nvPr/>
          </p:nvSpPr>
          <p:spPr>
            <a:xfrm>
              <a:off x="13753745" y="7371414"/>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18" name="Google Shape;441;p3">
            <a:extLst>
              <a:ext uri="{FF2B5EF4-FFF2-40B4-BE49-F238E27FC236}">
                <a16:creationId xmlns:a16="http://schemas.microsoft.com/office/drawing/2014/main" id="{195AAF5B-27C6-471C-89CE-F5D4C0BF9F56}"/>
              </a:ext>
            </a:extLst>
          </p:cNvPr>
          <p:cNvGrpSpPr/>
          <p:nvPr/>
        </p:nvGrpSpPr>
        <p:grpSpPr>
          <a:xfrm>
            <a:off x="33339" y="2743945"/>
            <a:ext cx="24085904" cy="2202650"/>
            <a:chOff x="923003" y="3917552"/>
            <a:chExt cx="24090260" cy="2203048"/>
          </a:xfrm>
        </p:grpSpPr>
        <p:sp>
          <p:nvSpPr>
            <p:cNvPr id="119" name="Google Shape;442;p3">
              <a:extLst>
                <a:ext uri="{FF2B5EF4-FFF2-40B4-BE49-F238E27FC236}">
                  <a16:creationId xmlns:a16="http://schemas.microsoft.com/office/drawing/2014/main" id="{9FD63781-CE99-4832-A564-93868EA05F0A}"/>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p>
            <a:p>
              <a:pPr marL="630555" indent="-630555">
                <a:lnSpc>
                  <a:spcPct val="107000"/>
                </a:lnSpc>
                <a:spcAft>
                  <a:spcPts val="800"/>
                </a:spcAft>
              </a:pP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a:latin typeface="Tahoma" panose="020B0604030504040204" pitchFamily="34" charset="0"/>
                  <a:ea typeface="Tahoma" panose="020B0604030504040204" pitchFamily="34" charset="0"/>
                  <a:cs typeface="Tahoma" panose="020B0604030504040204" pitchFamily="34" charset="0"/>
                </a:rPr>
                <a:t>P</a:t>
              </a:r>
              <a:r>
                <a:rPr lang="vi-VN" sz="4800" dirty="0">
                  <a:effectLst/>
                  <a:latin typeface="Tahoma" panose="020B0604030504040204" pitchFamily="34" charset="0"/>
                  <a:ea typeface="Tahoma" panose="020B0604030504040204" pitchFamily="34" charset="0"/>
                  <a:cs typeface="Tahoma" panose="020B0604030504040204" pitchFamily="34" charset="0"/>
                </a:rPr>
                <a:t>hương trình nào sau đây là bất phương trình bật nhất hai ẩn</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120" name="Google Shape;444;p3">
              <a:extLst>
                <a:ext uri="{FF2B5EF4-FFF2-40B4-BE49-F238E27FC236}">
                  <a16:creationId xmlns:a16="http://schemas.microsoft.com/office/drawing/2014/main" id="{88ECDDD0-2A12-408F-BADB-72087A4240A5}"/>
                </a:ext>
              </a:extLst>
            </p:cNvPr>
            <p:cNvGrpSpPr/>
            <p:nvPr/>
          </p:nvGrpSpPr>
          <p:grpSpPr>
            <a:xfrm>
              <a:off x="923003" y="3917552"/>
              <a:ext cx="3942102" cy="1040476"/>
              <a:chOff x="923003" y="3917552"/>
              <a:chExt cx="3942102" cy="1040476"/>
            </a:xfrm>
          </p:grpSpPr>
          <p:grpSp>
            <p:nvGrpSpPr>
              <p:cNvPr id="121" name="Google Shape;445;p3">
                <a:extLst>
                  <a:ext uri="{FF2B5EF4-FFF2-40B4-BE49-F238E27FC236}">
                    <a16:creationId xmlns:a16="http://schemas.microsoft.com/office/drawing/2014/main" id="{AAC42852-1DEA-4D4C-9A0A-A820DEA80DAA}"/>
                  </a:ext>
                </a:extLst>
              </p:cNvPr>
              <p:cNvGrpSpPr/>
              <p:nvPr/>
            </p:nvGrpSpPr>
            <p:grpSpPr>
              <a:xfrm>
                <a:off x="1362045" y="4056327"/>
                <a:ext cx="3503060" cy="892867"/>
                <a:chOff x="2028795" y="4418277"/>
                <a:chExt cx="3503060" cy="892867"/>
              </a:xfrm>
            </p:grpSpPr>
            <p:sp>
              <p:nvSpPr>
                <p:cNvPr id="123" name="Google Shape;446;p3">
                  <a:extLst>
                    <a:ext uri="{FF2B5EF4-FFF2-40B4-BE49-F238E27FC236}">
                      <a16:creationId xmlns:a16="http://schemas.microsoft.com/office/drawing/2014/main" id="{E314BF7C-F33B-47C2-9AE5-BFADAF1F5057}"/>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24" name="Google Shape;447;p3">
                  <a:extLst>
                    <a:ext uri="{FF2B5EF4-FFF2-40B4-BE49-F238E27FC236}">
                      <a16:creationId xmlns:a16="http://schemas.microsoft.com/office/drawing/2014/main" id="{EEC56178-8E63-46C5-A668-FB179F0DEF9E}"/>
                    </a:ext>
                  </a:extLst>
                </p:cNvPr>
                <p:cNvSpPr txBox="1"/>
                <p:nvPr/>
              </p:nvSpPr>
              <p:spPr>
                <a:xfrm>
                  <a:off x="2386847" y="4480054"/>
                  <a:ext cx="2818626"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2.7</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122" name="Google Shape;448;p3">
                <a:extLst>
                  <a:ext uri="{FF2B5EF4-FFF2-40B4-BE49-F238E27FC236}">
                    <a16:creationId xmlns:a16="http://schemas.microsoft.com/office/drawing/2014/main" id="{6764545D-2952-48E5-9963-DAB60CFEEF27}"/>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29" name="Google Shape;421;p3">
            <a:extLst>
              <a:ext uri="{FF2B5EF4-FFF2-40B4-BE49-F238E27FC236}">
                <a16:creationId xmlns:a16="http://schemas.microsoft.com/office/drawing/2014/main" id="{180BD45F-A025-4EC1-80BE-A35CA6A93743}"/>
              </a:ext>
            </a:extLst>
          </p:cNvPr>
          <p:cNvGrpSpPr/>
          <p:nvPr/>
        </p:nvGrpSpPr>
        <p:grpSpPr>
          <a:xfrm>
            <a:off x="618" y="9220198"/>
            <a:ext cx="24151964" cy="4114801"/>
            <a:chOff x="48567" y="4381500"/>
            <a:chExt cx="24156332" cy="6469537"/>
          </a:xfrm>
        </p:grpSpPr>
        <mc:AlternateContent xmlns:mc="http://schemas.openxmlformats.org/markup-compatibility/2006" xmlns:a14="http://schemas.microsoft.com/office/drawing/2010/main">
          <mc:Choice Requires="a14">
            <p:sp>
              <p:nvSpPr>
                <p:cNvPr id="130" name="Google Shape;422;p3">
                  <a:extLst>
                    <a:ext uri="{FF2B5EF4-FFF2-40B4-BE49-F238E27FC236}">
                      <a16:creationId xmlns:a16="http://schemas.microsoft.com/office/drawing/2014/main" id="{E952E64C-C562-4C4E-A38D-4ED390069C25}"/>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Theo </a:t>
                  </a:r>
                  <a:r>
                    <a:rPr lang="vi-VN" sz="4800" dirty="0">
                      <a:effectLst/>
                      <a:latin typeface="Tahoma" panose="020B0604030504040204" pitchFamily="34" charset="0"/>
                      <a:ea typeface="Tahoma" panose="020B0604030504040204" pitchFamily="34" charset="0"/>
                      <a:cs typeface="Tahoma" panose="020B0604030504040204" pitchFamily="34" charset="0"/>
                    </a:rPr>
                    <a:t>định nghĩa bất phương trình bậc nhất hai ẩn dạng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𝑎𝑥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𝑏𝑦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𝑐</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e>
                      </m:d>
                    </m:oMath>
                  </a14:m>
                  <a:r>
                    <a:rPr lang="vi-VN" sz="4800" dirty="0">
                      <a:effectLst/>
                      <a:latin typeface="Tahoma" panose="020B0604030504040204" pitchFamily="34" charset="0"/>
                      <a:ea typeface="Tahoma" panose="020B0604030504040204" pitchFamily="34" charset="0"/>
                      <a:cs typeface="Tahoma" panose="020B0604030504040204" pitchFamily="34" charset="0"/>
                    </a:rPr>
                    <a:t> nên chọn </a:t>
                  </a:r>
                  <a:r>
                    <a:rPr lang="vi-VN"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A</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130" name="Google Shape;422;p3">
                  <a:extLst>
                    <a:ext uri="{FF2B5EF4-FFF2-40B4-BE49-F238E27FC236}">
                      <a16:creationId xmlns:a16="http://schemas.microsoft.com/office/drawing/2014/main" id="{E952E64C-C562-4C4E-A38D-4ED390069C25}"/>
                    </a:ext>
                  </a:extLst>
                </p:cNvPr>
                <p:cNvSpPr>
                  <a:spLocks noRot="1" noChangeAspect="1" noMove="1" noResize="1" noEditPoints="1" noAdjustHandles="1" noChangeArrowheads="1" noChangeShapeType="1" noTextEdit="1"/>
                </p:cNvSpPr>
                <p:nvPr/>
              </p:nvSpPr>
              <p:spPr>
                <a:xfrm>
                  <a:off x="430501" y="4976432"/>
                  <a:ext cx="23774398" cy="5874605"/>
                </a:xfrm>
                <a:prstGeom prst="roundRect">
                  <a:avLst>
                    <a:gd name="adj" fmla="val 2239"/>
                  </a:avLst>
                </a:prstGeom>
                <a:blipFill>
                  <a:blip r:embed="rId8"/>
                  <a:stretch>
                    <a:fillRect r="-922"/>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131" name="Google Shape;423;p3">
              <a:extLst>
                <a:ext uri="{FF2B5EF4-FFF2-40B4-BE49-F238E27FC236}">
                  <a16:creationId xmlns:a16="http://schemas.microsoft.com/office/drawing/2014/main" id="{33CFF02F-DB2D-4AC4-882E-40486EE16AE4}"/>
                </a:ext>
              </a:extLst>
            </p:cNvPr>
            <p:cNvGrpSpPr/>
            <p:nvPr/>
          </p:nvGrpSpPr>
          <p:grpSpPr>
            <a:xfrm>
              <a:off x="48567" y="4381500"/>
              <a:ext cx="4171259" cy="1416572"/>
              <a:chOff x="410517" y="4648200"/>
              <a:chExt cx="4171259" cy="1416572"/>
            </a:xfrm>
          </p:grpSpPr>
          <p:sp>
            <p:nvSpPr>
              <p:cNvPr id="132" name="Google Shape;424;p3">
                <a:extLst>
                  <a:ext uri="{FF2B5EF4-FFF2-40B4-BE49-F238E27FC236}">
                    <a16:creationId xmlns:a16="http://schemas.microsoft.com/office/drawing/2014/main" id="{96C0EAE0-FDFE-4981-B836-C3F3A57AB12F}"/>
                  </a:ext>
                </a:extLst>
              </p:cNvPr>
              <p:cNvSpPr/>
              <p:nvPr/>
            </p:nvSpPr>
            <p:spPr>
              <a:xfrm rot="5400000" flipH="1">
                <a:off x="2480021" y="3642663"/>
                <a:ext cx="1079470" cy="312404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33" name="Google Shape;425;p3">
                <a:extLst>
                  <a:ext uri="{FF2B5EF4-FFF2-40B4-BE49-F238E27FC236}">
                    <a16:creationId xmlns:a16="http://schemas.microsoft.com/office/drawing/2014/main" id="{83F59A30-3A6C-4AC4-8565-DD0AFBCC9A9B}"/>
                  </a:ext>
                </a:extLst>
              </p:cNvPr>
              <p:cNvSpPr txBox="1"/>
              <p:nvPr/>
            </p:nvSpPr>
            <p:spPr>
              <a:xfrm>
                <a:off x="1315266" y="4758318"/>
                <a:ext cx="2743697" cy="130645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134" name="Google Shape;426;p3">
                <a:extLst>
                  <a:ext uri="{FF2B5EF4-FFF2-40B4-BE49-F238E27FC236}">
                    <a16:creationId xmlns:a16="http://schemas.microsoft.com/office/drawing/2014/main" id="{99AAAD14-22F1-42CD-9533-A0B39D3CF1DB}"/>
                  </a:ext>
                </a:extLst>
              </p:cNvPr>
              <p:cNvPicPr preferRelativeResize="0"/>
              <p:nvPr/>
            </p:nvPicPr>
            <p:blipFill rotWithShape="1">
              <a:blip r:embed="rId9">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44" name="Google Shape;436;p3">
            <a:extLst>
              <a:ext uri="{FF2B5EF4-FFF2-40B4-BE49-F238E27FC236}">
                <a16:creationId xmlns:a16="http://schemas.microsoft.com/office/drawing/2014/main" id="{D84B1A43-8220-4639-9A68-C2B61A71CC97}"/>
              </a:ext>
            </a:extLst>
          </p:cNvPr>
          <p:cNvSpPr/>
          <p:nvPr/>
        </p:nvSpPr>
        <p:spPr>
          <a:xfrm>
            <a:off x="503545" y="5443784"/>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3932769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wipe(left)">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wipe(left)">
                                      <p:cBhvr>
                                        <p:cTn id="22"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3" name="Group 32">
            <a:extLst>
              <a:ext uri="{FF2B5EF4-FFF2-40B4-BE49-F238E27FC236}">
                <a16:creationId xmlns:a16="http://schemas.microsoft.com/office/drawing/2014/main" id="{93E77F56-94F1-4B64-A518-4974649D89E1}"/>
              </a:ext>
            </a:extLst>
          </p:cNvPr>
          <p:cNvGrpSpPr/>
          <p:nvPr/>
        </p:nvGrpSpPr>
        <p:grpSpPr>
          <a:xfrm>
            <a:off x="506540" y="5341594"/>
            <a:ext cx="24252162" cy="3427811"/>
            <a:chOff x="506540" y="5341594"/>
            <a:chExt cx="24252162" cy="3427811"/>
          </a:xfrm>
        </p:grpSpPr>
        <p:sp>
          <p:nvSpPr>
            <p:cNvPr id="34" name="Google Shape;428;p3">
              <a:extLst>
                <a:ext uri="{FF2B5EF4-FFF2-40B4-BE49-F238E27FC236}">
                  <a16:creationId xmlns:a16="http://schemas.microsoft.com/office/drawing/2014/main" id="{8713FB95-A1C3-4EA8-B072-795A2419CF51}"/>
                </a:ext>
              </a:extLst>
            </p:cNvPr>
            <p:cNvSpPr/>
            <p:nvPr/>
          </p:nvSpPr>
          <p:spPr>
            <a:xfrm>
              <a:off x="13679507" y="5366442"/>
              <a:ext cx="11079195"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vô nghiệm</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lang="vi-VN"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Google Shape;429;p3">
              <a:extLst>
                <a:ext uri="{FF2B5EF4-FFF2-40B4-BE49-F238E27FC236}">
                  <a16:creationId xmlns:a16="http://schemas.microsoft.com/office/drawing/2014/main" id="{B8B5A711-A0F5-48A0-BBEF-1B9A9FB9C029}"/>
                </a:ext>
              </a:extLst>
            </p:cNvPr>
            <p:cNvSpPr/>
            <p:nvPr/>
          </p:nvSpPr>
          <p:spPr>
            <a:xfrm>
              <a:off x="13511961" y="54766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6" name="Google Shape;430;p3">
              <a:extLst>
                <a:ext uri="{FF2B5EF4-FFF2-40B4-BE49-F238E27FC236}">
                  <a16:creationId xmlns:a16="http://schemas.microsoft.com/office/drawing/2014/main" id="{127A8F27-4B5A-4E0A-80A2-C6092B15777C}"/>
                </a:ext>
              </a:extLst>
            </p:cNvPr>
            <p:cNvSpPr/>
            <p:nvPr/>
          </p:nvSpPr>
          <p:spPr>
            <a:xfrm>
              <a:off x="1112804" y="5341594"/>
              <a:ext cx="11079196" cy="1391925"/>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nghiệm duy nhất.</a:t>
              </a:r>
            </a:p>
          </p:txBody>
        </p:sp>
        <p:sp>
          <p:nvSpPr>
            <p:cNvPr id="37" name="Google Shape;431;p3">
              <a:extLst>
                <a:ext uri="{FF2B5EF4-FFF2-40B4-BE49-F238E27FC236}">
                  <a16:creationId xmlns:a16="http://schemas.microsoft.com/office/drawing/2014/main" id="{D5556593-1445-4D71-9A48-FB01404C3F8D}"/>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8" name="Google Shape;432;p3">
              <a:extLst>
                <a:ext uri="{FF2B5EF4-FFF2-40B4-BE49-F238E27FC236}">
                  <a16:creationId xmlns:a16="http://schemas.microsoft.com/office/drawing/2014/main" id="{3973D3D7-690E-47F5-A50D-816849671749}"/>
                </a:ext>
              </a:extLst>
            </p:cNvPr>
            <p:cNvSpPr/>
            <p:nvPr/>
          </p:nvSpPr>
          <p:spPr>
            <a:xfrm>
              <a:off x="1119024" y="7176927"/>
              <a:ext cx="11072976"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vô số nghiệm</a:t>
              </a:r>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9" name="Google Shape;433;p3">
              <a:extLst>
                <a:ext uri="{FF2B5EF4-FFF2-40B4-BE49-F238E27FC236}">
                  <a16:creationId xmlns:a16="http://schemas.microsoft.com/office/drawing/2014/main" id="{1D7B2991-1B84-4229-95CD-0733B137338D}"/>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mc:Choice xmlns:a14="http://schemas.microsoft.com/office/drawing/2010/main" Requires="a14">
            <p:sp>
              <p:nvSpPr>
                <p:cNvPr id="40" name="Google Shape;434;p3">
                  <a:extLst>
                    <a:ext uri="{FF2B5EF4-FFF2-40B4-BE49-F238E27FC236}">
                      <a16:creationId xmlns:a16="http://schemas.microsoft.com/office/drawing/2014/main" id="{06568777-70C8-4E01-87D9-282D682F0FEE}"/>
                    </a:ext>
                  </a:extLst>
                </p:cNvPr>
                <p:cNvSpPr/>
                <p:nvPr/>
              </p:nvSpPr>
              <p:spPr>
                <a:xfrm>
                  <a:off x="14079805" y="7132822"/>
                  <a:ext cx="9774200"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tập nghiệm là </a:t>
                  </a:r>
                  <a14:m>
                    <m:oMath xmlns:m="http://schemas.openxmlformats.org/officeDocument/2006/math">
                      <m:d>
                        <m:dPr>
                          <m:begChr m:val=""/>
                          <m:ctrlPr>
                            <a:rPr lang="en-US" sz="4800" i="1">
                              <a:solidFill>
                                <a:schemeClr val="bg1"/>
                              </a:solidFill>
                              <a:effectLst/>
                              <a:latin typeface="Cambria Math" panose="02040503050406030204" pitchFamily="18" charset="0"/>
                              <a:cs typeface="Times New Roman" panose="02020603050405020304" pitchFamily="18" charset="0"/>
                            </a:rPr>
                          </m:ctrlPr>
                        </m:d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r>
                            <a:rPr lang="en-US" sz="4800" i="1">
                              <a:solidFill>
                                <a:schemeClr val="bg1"/>
                              </a:solidFill>
                              <a:effectLst/>
                              <a:latin typeface="Cambria Math" panose="02040503050406030204" pitchFamily="18" charset="0"/>
                              <a:ea typeface="SimSun" panose="02010600030101010101" pitchFamily="2" charset="-122"/>
                            </a:rPr>
                            <m:t>∞</m:t>
                          </m:r>
                        </m:e>
                      </m:d>
                    </m:oMath>
                  </a14:m>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40" name="Google Shape;434;p3">
                  <a:extLst>
                    <a:ext uri="{FF2B5EF4-FFF2-40B4-BE49-F238E27FC236}">
                      <a16:creationId xmlns:a16="http://schemas.microsoft.com/office/drawing/2014/main" id="{06568777-70C8-4E01-87D9-282D682F0FEE}"/>
                    </a:ext>
                  </a:extLst>
                </p:cNvPr>
                <p:cNvSpPr>
                  <a:spLocks noRot="1" noChangeAspect="1" noMove="1" noResize="1" noEditPoints="1" noAdjustHandles="1" noChangeArrowheads="1" noChangeShapeType="1" noTextEdit="1"/>
                </p:cNvSpPr>
                <p:nvPr/>
              </p:nvSpPr>
              <p:spPr>
                <a:xfrm>
                  <a:off x="14079805" y="7132822"/>
                  <a:ext cx="9774200" cy="1592478"/>
                </a:xfrm>
                <a:prstGeom prst="rect">
                  <a:avLst/>
                </a:prstGeom>
                <a:blipFill>
                  <a:blip r:embed="rId3"/>
                  <a:stretch>
                    <a:fillRect t="-7197" b="-1780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1" name="Google Shape;435;p3">
              <a:extLst>
                <a:ext uri="{FF2B5EF4-FFF2-40B4-BE49-F238E27FC236}">
                  <a16:creationId xmlns:a16="http://schemas.microsoft.com/office/drawing/2014/main" id="{ADA0CD06-F48A-41F5-B0C9-73DE0EC3C6F8}"/>
                </a:ext>
              </a:extLst>
            </p:cNvPr>
            <p:cNvSpPr/>
            <p:nvPr/>
          </p:nvSpPr>
          <p:spPr>
            <a:xfrm>
              <a:off x="13530708" y="7252118"/>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42" name="Google Shape;441;p3">
            <a:extLst>
              <a:ext uri="{FF2B5EF4-FFF2-40B4-BE49-F238E27FC236}">
                <a16:creationId xmlns:a16="http://schemas.microsoft.com/office/drawing/2014/main" id="{30A1F122-79F9-4570-BA0F-296C13867CCF}"/>
              </a:ext>
            </a:extLst>
          </p:cNvPr>
          <p:cNvGrpSpPr/>
          <p:nvPr/>
        </p:nvGrpSpPr>
        <p:grpSpPr>
          <a:xfrm>
            <a:off x="33339" y="2743945"/>
            <a:ext cx="24085904" cy="2202650"/>
            <a:chOff x="923003" y="3917552"/>
            <a:chExt cx="24090260" cy="2203048"/>
          </a:xfrm>
        </p:grpSpPr>
        <mc:AlternateContent xmlns:mc="http://schemas.openxmlformats.org/markup-compatibility/2006" xmlns:a14="http://schemas.microsoft.com/office/drawing/2010/main">
          <mc:Choice Requires="a14">
            <p:sp>
              <p:nvSpPr>
                <p:cNvPr id="43" name="Google Shape;442;p3">
                  <a:extLst>
                    <a:ext uri="{FF2B5EF4-FFF2-40B4-BE49-F238E27FC236}">
                      <a16:creationId xmlns:a16="http://schemas.microsoft.com/office/drawing/2014/main" id="{315F9580-9774-4E86-B9B3-06682F0599FC}"/>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Khẳng định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đây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là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Google Shape;442;p3">
                  <a:extLst>
                    <a:ext uri="{FF2B5EF4-FFF2-40B4-BE49-F238E27FC236}">
                      <a16:creationId xmlns:a16="http://schemas.microsoft.com/office/drawing/2014/main" id="{315F9580-9774-4E86-B9B3-06682F0599FC}"/>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4"/>
                  <a:stretch>
                    <a:fillRect l="-1129"/>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4" name="Google Shape;444;p3">
              <a:extLst>
                <a:ext uri="{FF2B5EF4-FFF2-40B4-BE49-F238E27FC236}">
                  <a16:creationId xmlns:a16="http://schemas.microsoft.com/office/drawing/2014/main" id="{49670DEE-F381-4FE3-9111-B9112CE52617}"/>
                </a:ext>
              </a:extLst>
            </p:cNvPr>
            <p:cNvGrpSpPr/>
            <p:nvPr/>
          </p:nvGrpSpPr>
          <p:grpSpPr>
            <a:xfrm>
              <a:off x="923003" y="3917552"/>
              <a:ext cx="3942102" cy="1040476"/>
              <a:chOff x="923003" y="3917552"/>
              <a:chExt cx="3942102" cy="1040476"/>
            </a:xfrm>
          </p:grpSpPr>
          <p:grpSp>
            <p:nvGrpSpPr>
              <p:cNvPr id="45" name="Google Shape;445;p3">
                <a:extLst>
                  <a:ext uri="{FF2B5EF4-FFF2-40B4-BE49-F238E27FC236}">
                    <a16:creationId xmlns:a16="http://schemas.microsoft.com/office/drawing/2014/main" id="{C5A682D3-6903-4D85-807B-4FBBD741A2CD}"/>
                  </a:ext>
                </a:extLst>
              </p:cNvPr>
              <p:cNvGrpSpPr/>
              <p:nvPr/>
            </p:nvGrpSpPr>
            <p:grpSpPr>
              <a:xfrm>
                <a:off x="1362045" y="4056327"/>
                <a:ext cx="3503060" cy="832104"/>
                <a:chOff x="2028795" y="4418277"/>
                <a:chExt cx="3503060" cy="832104"/>
              </a:xfrm>
            </p:grpSpPr>
            <p:sp>
              <p:nvSpPr>
                <p:cNvPr id="47" name="Google Shape;446;p3">
                  <a:extLst>
                    <a:ext uri="{FF2B5EF4-FFF2-40B4-BE49-F238E27FC236}">
                      <a16:creationId xmlns:a16="http://schemas.microsoft.com/office/drawing/2014/main" id="{D83837A7-D74A-4EA0-B017-7C66EB8E5B6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48" name="Google Shape;447;p3">
                  <a:extLst>
                    <a:ext uri="{FF2B5EF4-FFF2-40B4-BE49-F238E27FC236}">
                      <a16:creationId xmlns:a16="http://schemas.microsoft.com/office/drawing/2014/main" id="{CD3238FE-BA34-4B27-A7F0-7C6684DEBF44}"/>
                    </a:ext>
                  </a:extLst>
                </p:cNvPr>
                <p:cNvSpPr txBox="1"/>
                <p:nvPr/>
              </p:nvSpPr>
              <p:spPr>
                <a:xfrm>
                  <a:off x="2636458" y="4480054"/>
                  <a:ext cx="2895397"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2.8</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46" name="Google Shape;448;p3">
                <a:extLst>
                  <a:ext uri="{FF2B5EF4-FFF2-40B4-BE49-F238E27FC236}">
                    <a16:creationId xmlns:a16="http://schemas.microsoft.com/office/drawing/2014/main" id="{6C88F88C-B4E9-453E-8E93-D193F7D31C44}"/>
                  </a:ext>
                </a:extLst>
              </p:cNvPr>
              <p:cNvPicPr preferRelativeResize="0"/>
              <p:nvPr/>
            </p:nvPicPr>
            <p:blipFill rotWithShape="1">
              <a:blip r:embed="rId5">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49" name="Google Shape;421;p3">
            <a:extLst>
              <a:ext uri="{FF2B5EF4-FFF2-40B4-BE49-F238E27FC236}">
                <a16:creationId xmlns:a16="http://schemas.microsoft.com/office/drawing/2014/main" id="{E9FDD852-1464-49B5-BC24-3F31DD526640}"/>
              </a:ext>
            </a:extLst>
          </p:cNvPr>
          <p:cNvGrpSpPr/>
          <p:nvPr/>
        </p:nvGrpSpPr>
        <p:grpSpPr>
          <a:xfrm>
            <a:off x="618" y="8769406"/>
            <a:ext cx="24151964" cy="4565595"/>
            <a:chOff x="48567" y="4381499"/>
            <a:chExt cx="24156332" cy="6469538"/>
          </a:xfrm>
        </p:grpSpPr>
        <p:sp>
          <p:nvSpPr>
            <p:cNvPr id="50" name="Google Shape;422;p3">
              <a:extLst>
                <a:ext uri="{FF2B5EF4-FFF2-40B4-BE49-F238E27FC236}">
                  <a16:creationId xmlns:a16="http://schemas.microsoft.com/office/drawing/2014/main" id="{7180C9FF-3293-4B05-B5CC-A763292FB352}"/>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51" name="Google Shape;423;p3">
              <a:extLst>
                <a:ext uri="{FF2B5EF4-FFF2-40B4-BE49-F238E27FC236}">
                  <a16:creationId xmlns:a16="http://schemas.microsoft.com/office/drawing/2014/main" id="{E43F8A06-397B-4113-B8DB-95710D3EE70A}"/>
                </a:ext>
              </a:extLst>
            </p:cNvPr>
            <p:cNvGrpSpPr/>
            <p:nvPr/>
          </p:nvGrpSpPr>
          <p:grpSpPr>
            <a:xfrm>
              <a:off x="48567" y="4381499"/>
              <a:ext cx="3991940" cy="1314499"/>
              <a:chOff x="410517" y="4648199"/>
              <a:chExt cx="3991940" cy="1314499"/>
            </a:xfrm>
          </p:grpSpPr>
          <p:sp>
            <p:nvSpPr>
              <p:cNvPr id="52" name="Google Shape;424;p3">
                <a:extLst>
                  <a:ext uri="{FF2B5EF4-FFF2-40B4-BE49-F238E27FC236}">
                    <a16:creationId xmlns:a16="http://schemas.microsoft.com/office/drawing/2014/main" id="{5AD46226-B90F-4443-9998-BC9FCDB410A8}"/>
                  </a:ext>
                </a:extLst>
              </p:cNvPr>
              <p:cNvSpPr/>
              <p:nvPr/>
            </p:nvSpPr>
            <p:spPr>
              <a:xfrm rot="5400000" flipH="1">
                <a:off x="2364518" y="3689733"/>
                <a:ext cx="1079474"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3" name="Google Shape;425;p3">
                <a:extLst>
                  <a:ext uri="{FF2B5EF4-FFF2-40B4-BE49-F238E27FC236}">
                    <a16:creationId xmlns:a16="http://schemas.microsoft.com/office/drawing/2014/main" id="{72FCC6EF-BC92-4E3E-A234-0343876C750D}"/>
                  </a:ext>
                </a:extLst>
              </p:cNvPr>
              <p:cNvSpPr txBox="1"/>
              <p:nvPr/>
            </p:nvSpPr>
            <p:spPr>
              <a:xfrm>
                <a:off x="1345108" y="4785240"/>
                <a:ext cx="2872840" cy="1177458"/>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54" name="Google Shape;426;p3">
                <a:extLst>
                  <a:ext uri="{FF2B5EF4-FFF2-40B4-BE49-F238E27FC236}">
                    <a16:creationId xmlns:a16="http://schemas.microsoft.com/office/drawing/2014/main" id="{B0E1209D-2841-4B7A-A37B-659FEA143A3F}"/>
                  </a:ext>
                </a:extLst>
              </p:cNvPr>
              <p:cNvPicPr preferRelativeResize="0"/>
              <p:nvPr/>
            </p:nvPicPr>
            <p:blipFill rotWithShape="1">
              <a:blip r:embed="rId6">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55" name="Google Shape;436;p3">
            <a:extLst>
              <a:ext uri="{FF2B5EF4-FFF2-40B4-BE49-F238E27FC236}">
                <a16:creationId xmlns:a16="http://schemas.microsoft.com/office/drawing/2014/main" id="{66A4F212-AA5A-49B7-B327-FEEA86198C5F}"/>
              </a:ext>
            </a:extLst>
          </p:cNvPr>
          <p:cNvSpPr/>
          <p:nvPr/>
        </p:nvSpPr>
        <p:spPr>
          <a:xfrm>
            <a:off x="477171" y="7353921"/>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05B1D2E3-079A-449A-A67F-AE24FCE99832}"/>
                  </a:ext>
                </a:extLst>
              </p:cNvPr>
              <p:cNvSpPr txBox="1"/>
              <p:nvPr/>
            </p:nvSpPr>
            <p:spPr>
              <a:xfrm>
                <a:off x="1642228" y="9835528"/>
                <a:ext cx="21598772" cy="2392193"/>
              </a:xfrm>
              <a:prstGeom prst="rect">
                <a:avLst/>
              </a:prstGeom>
              <a:noFill/>
            </p:spPr>
            <p:txBody>
              <a:bodyPr wrap="square">
                <a:spAutoFit/>
              </a:bodyPr>
              <a:lstStyle/>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Ta có: Bất phương trình đã cho là bất phương trình bật nhất hai ẩn nên có miền nghiệm là nửa 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không chứa gốc tọa độ. Nên bất phương trình đã cho có vô số nghiệm.</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id="{05B1D2E3-079A-449A-A67F-AE24FCE99832}"/>
                  </a:ext>
                </a:extLst>
              </p:cNvPr>
              <p:cNvSpPr txBox="1">
                <a:spLocks noRot="1" noChangeAspect="1" noMove="1" noResize="1" noEditPoints="1" noAdjustHandles="1" noChangeArrowheads="1" noChangeShapeType="1" noTextEdit="1"/>
              </p:cNvSpPr>
              <p:nvPr/>
            </p:nvSpPr>
            <p:spPr>
              <a:xfrm>
                <a:off x="1642228" y="9835528"/>
                <a:ext cx="21598772" cy="2392193"/>
              </a:xfrm>
              <a:prstGeom prst="rect">
                <a:avLst/>
              </a:prstGeom>
              <a:blipFill>
                <a:blip r:embed="rId7"/>
                <a:stretch>
                  <a:fillRect t="-6616" b="-12468"/>
                </a:stretch>
              </a:blipFill>
            </p:spPr>
            <p:txBody>
              <a:bodyPr/>
              <a:lstStyle/>
              <a:p>
                <a:r>
                  <a:rPr lang="en-US">
                    <a:noFill/>
                  </a:rPr>
                  <a:t> </a:t>
                </a:r>
              </a:p>
            </p:txBody>
          </p:sp>
        </mc:Fallback>
      </mc:AlternateContent>
    </p:spTree>
    <p:extLst>
      <p:ext uri="{BB962C8B-B14F-4D97-AF65-F5344CB8AC3E}">
        <p14:creationId xmlns:p14="http://schemas.microsoft.com/office/powerpoint/2010/main" val="397362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6" name="Google Shape;432;p3">
            <a:extLst>
              <a:ext uri="{FF2B5EF4-FFF2-40B4-BE49-F238E27FC236}">
                <a16:creationId xmlns:a16="http://schemas.microsoft.com/office/drawing/2014/main" id="{DA118356-BA5B-4D28-A038-2BC40BF21A77}"/>
              </a:ext>
            </a:extLst>
          </p:cNvPr>
          <p:cNvSpPr/>
          <p:nvPr/>
        </p:nvSpPr>
        <p:spPr>
          <a:xfrm>
            <a:off x="1008983" y="4777661"/>
            <a:ext cx="22098208" cy="440255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ar-AE"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p:grpSp>
        <p:nvGrpSpPr>
          <p:cNvPr id="20" name="Google Shape;441;p3">
            <a:extLst>
              <a:ext uri="{FF2B5EF4-FFF2-40B4-BE49-F238E27FC236}">
                <a16:creationId xmlns:a16="http://schemas.microsoft.com/office/drawing/2014/main" id="{680EEDC5-FFB7-428D-9863-FC7F8D0AE243}"/>
              </a:ext>
            </a:extLst>
          </p:cNvPr>
          <p:cNvGrpSpPr/>
          <p:nvPr/>
        </p:nvGrpSpPr>
        <p:grpSpPr>
          <a:xfrm>
            <a:off x="88216" y="2333137"/>
            <a:ext cx="24085904" cy="2202650"/>
            <a:chOff x="923003" y="3917552"/>
            <a:chExt cx="24090260" cy="2203048"/>
          </a:xfrm>
        </p:grpSpPr>
        <mc:AlternateContent xmlns:mc="http://schemas.openxmlformats.org/markup-compatibility/2006">
          <mc:Choice xmlns:a14="http://schemas.microsoft.com/office/drawing/2010/main" Requires="a14">
            <p:sp>
              <p:nvSpPr>
                <p:cNvPr id="21" name="Google Shape;442;p3">
                  <a:extLst>
                    <a:ext uri="{FF2B5EF4-FFF2-40B4-BE49-F238E27FC236}">
                      <a16:creationId xmlns:a16="http://schemas.microsoft.com/office/drawing/2014/main" id="{3B4EB045-0A55-4142-87B5-2168B1A25538}"/>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Hình nào sau đây biểu diễn miền nghiệm của 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1" name="Google Shape;442;p3">
                  <a:extLst>
                    <a:ext uri="{FF2B5EF4-FFF2-40B4-BE49-F238E27FC236}">
                      <a16:creationId xmlns:a16="http://schemas.microsoft.com/office/drawing/2014/main" id="{3B4EB045-0A55-4142-87B5-2168B1A25538}"/>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3"/>
                  <a:stretch>
                    <a:fillRect/>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2" name="Google Shape;444;p3">
              <a:extLst>
                <a:ext uri="{FF2B5EF4-FFF2-40B4-BE49-F238E27FC236}">
                  <a16:creationId xmlns:a16="http://schemas.microsoft.com/office/drawing/2014/main" id="{04D0C2D9-2D03-4779-9946-13D27F62CF09}"/>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CDD50141-A97F-452F-BE2E-D580DD843175}"/>
                  </a:ext>
                </a:extLst>
              </p:cNvPr>
              <p:cNvGrpSpPr/>
              <p:nvPr/>
            </p:nvGrpSpPr>
            <p:grpSpPr>
              <a:xfrm>
                <a:off x="1362045" y="4056327"/>
                <a:ext cx="3503060" cy="892867"/>
                <a:chOff x="2028795" y="4418277"/>
                <a:chExt cx="3503060" cy="892867"/>
              </a:xfrm>
            </p:grpSpPr>
            <p:sp>
              <p:nvSpPr>
                <p:cNvPr id="25" name="Google Shape;446;p3">
                  <a:extLst>
                    <a:ext uri="{FF2B5EF4-FFF2-40B4-BE49-F238E27FC236}">
                      <a16:creationId xmlns:a16="http://schemas.microsoft.com/office/drawing/2014/main" id="{BA3F3679-26AF-4980-8ED7-A0ED9C14586C}"/>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B72D0ACE-9285-4580-AE24-B2DA14AEA348}"/>
                    </a:ext>
                  </a:extLst>
                </p:cNvPr>
                <p:cNvSpPr txBox="1"/>
                <p:nvPr/>
              </p:nvSpPr>
              <p:spPr>
                <a:xfrm>
                  <a:off x="2636458" y="4480054"/>
                  <a:ext cx="2857620"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2.9</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5431D01-FD2F-490A-80DB-D8273B9D64A3}"/>
                  </a:ext>
                </a:extLst>
              </p:cNvPr>
              <p:cNvPicPr preferRelativeResize="0"/>
              <p:nvPr/>
            </p:nvPicPr>
            <p:blipFill rotWithShape="1">
              <a:blip r:embed="rId4">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27" name="Google Shape;421;p3">
            <a:extLst>
              <a:ext uri="{FF2B5EF4-FFF2-40B4-BE49-F238E27FC236}">
                <a16:creationId xmlns:a16="http://schemas.microsoft.com/office/drawing/2014/main" id="{BD24A9D1-D4D1-4803-8A4C-727BCF9AFA0F}"/>
              </a:ext>
            </a:extLst>
          </p:cNvPr>
          <p:cNvGrpSpPr/>
          <p:nvPr/>
        </p:nvGrpSpPr>
        <p:grpSpPr>
          <a:xfrm>
            <a:off x="618" y="8906423"/>
            <a:ext cx="24151964" cy="5336595"/>
            <a:chOff x="48567" y="3888162"/>
            <a:chExt cx="24156332" cy="8390513"/>
          </a:xfrm>
        </p:grpSpPr>
        <mc:AlternateContent xmlns:mc="http://schemas.openxmlformats.org/markup-compatibility/2006">
          <mc:Choice xmlns:a14="http://schemas.microsoft.com/office/drawing/2010/main" Requires="a14">
            <p:sp>
              <p:nvSpPr>
                <p:cNvPr id="28" name="Google Shape;422;p3">
                  <a:extLst>
                    <a:ext uri="{FF2B5EF4-FFF2-40B4-BE49-F238E27FC236}">
                      <a16:creationId xmlns:a16="http://schemas.microsoft.com/office/drawing/2014/main" id="{6BCD0B42-4FDC-4371-A211-88D08FEC1064}"/>
                    </a:ext>
                  </a:extLst>
                </p:cNvPr>
                <p:cNvSpPr/>
                <p:nvPr/>
              </p:nvSpPr>
              <p:spPr>
                <a:xfrm>
                  <a:off x="430501" y="4976431"/>
                  <a:ext cx="23774398" cy="7302244"/>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r>
                    <a:rPr lang="vi-VN" sz="4800" dirty="0">
                      <a:latin typeface="Tahoma" panose="020B0604030504040204" pitchFamily="34" charset="0"/>
                      <a:ea typeface="Tahoma" panose="020B0604030504040204" pitchFamily="34" charset="0"/>
                      <a:cs typeface="Tahoma" panose="020B0604030504040204" pitchFamily="34" charset="0"/>
                    </a:rPr>
                    <a:t>B</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a:solidFill>
                        <a:srgbClr val="00B0F0"/>
                      </a:solidFill>
                      <a:latin typeface="Tahoma" panose="020B0604030504040204" pitchFamily="34" charset="0"/>
                      <a:ea typeface="Tahoma" panose="020B0604030504040204" pitchFamily="34" charset="0"/>
                      <a:cs typeface="Tahoma" panose="020B0604030504040204" pitchFamily="34" charset="0"/>
                    </a:rPr>
                    <a:t>B</a:t>
                  </a:r>
                  <a:r>
                    <a:rPr lang="vi-VN" sz="4800" dirty="0">
                      <a:solidFill>
                        <a:srgbClr val="00B0F0"/>
                      </a:solidFill>
                      <a:latin typeface="Tahoma" panose="020B0604030504040204" pitchFamily="34" charset="0"/>
                      <a:ea typeface="Tahoma" panose="020B0604030504040204" pitchFamily="34" charset="0"/>
                      <a:cs typeface="Tahoma" panose="020B0604030504040204" pitchFamily="34" charset="0"/>
                    </a:rPr>
                    <a:t>ước 1.</a:t>
                  </a:r>
                  <a:r>
                    <a:rPr lang="vi-VN" sz="4800" dirty="0">
                      <a:latin typeface="Tahoma" panose="020B0604030504040204" pitchFamily="34" charset="0"/>
                      <a:ea typeface="Tahoma" panose="020B0604030504040204" pitchFamily="34" charset="0"/>
                      <a:cs typeface="Tahoma" panose="020B0604030504040204" pitchFamily="34" charset="0"/>
                    </a:rPr>
                    <a:t> Vẽ đường thẳng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m:t>
                      </m:r>
                      <m:r>
                        <a:rPr lang="en-US" sz="4800" i="1">
                          <a:latin typeface="Cambria Math" panose="02040503050406030204" pitchFamily="18" charset="0"/>
                        </a:rPr>
                        <m:t>3</m:t>
                      </m:r>
                    </m:oMath>
                  </a14:m>
                  <a:r>
                    <a:rPr lang="vi-VN" sz="4800"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800" i="1">
                          <a:latin typeface="Cambria Math" panose="02040503050406030204" pitchFamily="18" charset="0"/>
                        </a:rPr>
                        <m:t>𝑂𝑥𝑦</m:t>
                      </m:r>
                    </m:oMath>
                  </a14:m>
                  <a:r>
                    <a:rPr lang="vi-VN" sz="4800" dirty="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solidFill>
                        <a:srgbClr val="00B0F0"/>
                      </a:solidFill>
                      <a:effectLst/>
                      <a:latin typeface="Tahoma" panose="020B0604030504040204" pitchFamily="34" charset="0"/>
                      <a:ea typeface="Tahoma" panose="020B0604030504040204" pitchFamily="34" charset="0"/>
                      <a:cs typeface="Tahoma" panose="020B0604030504040204" pitchFamily="34" charset="0"/>
                    </a:rPr>
                    <a:t>Bước</a:t>
                  </a:r>
                  <a:r>
                    <a:rPr lang="en-US"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2. </a:t>
                  </a:r>
                  <a:r>
                    <a:rPr lang="en-US" sz="4800" dirty="0" err="1">
                      <a:effectLst/>
                      <a:latin typeface="Tahoma" panose="020B0604030504040204" pitchFamily="34" charset="0"/>
                      <a:ea typeface="Tahoma" panose="020B0604030504040204" pitchFamily="34" charset="0"/>
                      <a:cs typeface="Tahoma" panose="020B0604030504040204" pitchFamily="34" charset="0"/>
                    </a:rPr>
                    <a:t>Lấy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điểm</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𝑀</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e>
                      </m:d>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thay</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biểu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en-US" sz="4800" dirty="0">
                      <a:effectLst/>
                      <a:latin typeface="Tahoma" panose="020B0604030504040204" pitchFamily="34" charset="0"/>
                      <a:ea typeface="Tahoma" panose="020B0604030504040204" pitchFamily="34" charset="0"/>
                      <a:cs typeface="Tahoma" panose="020B0604030504040204" pitchFamily="34" charset="0"/>
                    </a:rPr>
                    <a:t> ta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Do </a:t>
                  </a:r>
                  <a:r>
                    <a:rPr lang="en-US" sz="4800" dirty="0" err="1">
                      <a:effectLst/>
                      <a:latin typeface="Tahoma" panose="020B0604030504040204" pitchFamily="34" charset="0"/>
                      <a:ea typeface="Tahoma" panose="020B0604030504040204" pitchFamily="34" charset="0"/>
                      <a:cs typeface="Tahoma" panose="020B0604030504040204" pitchFamily="34" charset="0"/>
                    </a:rPr>
                    <a:t>đó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nửa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Chú</a:t>
                  </a:r>
                  <a:r>
                    <a:rPr lang="en-US" sz="4800" dirty="0">
                      <a:effectLst/>
                      <a:latin typeface="Tahoma" panose="020B0604030504040204" pitchFamily="34" charset="0"/>
                      <a:ea typeface="Tahoma" panose="020B0604030504040204" pitchFamily="34" charset="0"/>
                      <a:cs typeface="Tahoma" panose="020B0604030504040204" pitchFamily="34" charset="0"/>
                    </a:rPr>
                    <a:t> ý: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kể</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đường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thẳng</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8" name="Google Shape;422;p3">
                  <a:extLst>
                    <a:ext uri="{FF2B5EF4-FFF2-40B4-BE49-F238E27FC236}">
                      <a16:creationId xmlns:a16="http://schemas.microsoft.com/office/drawing/2014/main" id="{6BCD0B42-4FDC-4371-A211-88D08FEC1064}"/>
                    </a:ext>
                  </a:extLst>
                </p:cNvPr>
                <p:cNvSpPr>
                  <a:spLocks noRot="1" noChangeAspect="1" noMove="1" noResize="1" noEditPoints="1" noAdjustHandles="1" noChangeArrowheads="1" noChangeShapeType="1" noTextEdit="1"/>
                </p:cNvSpPr>
                <p:nvPr/>
              </p:nvSpPr>
              <p:spPr>
                <a:xfrm>
                  <a:off x="430501" y="4976431"/>
                  <a:ext cx="23774398" cy="7302244"/>
                </a:xfrm>
                <a:prstGeom prst="roundRect">
                  <a:avLst>
                    <a:gd name="adj" fmla="val 2239"/>
                  </a:avLst>
                </a:prstGeom>
                <a:blipFill>
                  <a:blip r:embed="rId5"/>
                  <a:stretch>
                    <a:fillRect l="-999" t="-13185" r="-845"/>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id="{41F870F9-A7E1-4C76-902C-FA56DB11D906}"/>
                </a:ext>
              </a:extLst>
            </p:cNvPr>
            <p:cNvGrpSpPr/>
            <p:nvPr/>
          </p:nvGrpSpPr>
          <p:grpSpPr>
            <a:xfrm>
              <a:off x="48567" y="3888162"/>
              <a:ext cx="3991939" cy="1572811"/>
              <a:chOff x="410517" y="4154862"/>
              <a:chExt cx="3991939" cy="1572811"/>
            </a:xfrm>
          </p:grpSpPr>
          <p:sp>
            <p:nvSpPr>
              <p:cNvPr id="30" name="Google Shape;424;p3">
                <a:extLst>
                  <a:ext uri="{FF2B5EF4-FFF2-40B4-BE49-F238E27FC236}">
                    <a16:creationId xmlns:a16="http://schemas.microsoft.com/office/drawing/2014/main" id="{AEEBAC07-CA3F-48C3-9BBF-FB361375C2A3}"/>
                  </a:ext>
                </a:extLst>
              </p:cNvPr>
              <p:cNvSpPr/>
              <p:nvPr/>
            </p:nvSpPr>
            <p:spPr>
              <a:xfrm rot="5400000" flipH="1">
                <a:off x="2199505" y="3411588"/>
                <a:ext cx="1409498"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888B32-3DFB-4BAA-BED6-CC3E2916A1A4}"/>
                  </a:ext>
                </a:extLst>
              </p:cNvPr>
              <p:cNvSpPr txBox="1"/>
              <p:nvPr/>
            </p:nvSpPr>
            <p:spPr>
              <a:xfrm>
                <a:off x="1448777" y="4324539"/>
                <a:ext cx="2872840" cy="1306453"/>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73651172-0ADF-4F6F-AB63-D78D958D1F47}"/>
                  </a:ext>
                </a:extLst>
              </p:cNvPr>
              <p:cNvPicPr preferRelativeResize="0"/>
              <p:nvPr/>
            </p:nvPicPr>
            <p:blipFill rotWithShape="1">
              <a:blip r:embed="rId6">
                <a:alphaModFix/>
              </a:blip>
              <a:srcRect l="17950" t="14860" r="18922" b="25554"/>
              <a:stretch/>
            </p:blipFill>
            <p:spPr>
              <a:xfrm>
                <a:off x="410517" y="4154862"/>
                <a:ext cx="1058947" cy="1572811"/>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pic>
        <p:nvPicPr>
          <p:cNvPr id="38" name="Picture 37">
            <a:extLst>
              <a:ext uri="{FF2B5EF4-FFF2-40B4-BE49-F238E27FC236}">
                <a16:creationId xmlns:a16="http://schemas.microsoft.com/office/drawing/2014/main" id="{137B76A2-C122-44EA-9CF0-F7F86E06466C}"/>
              </a:ext>
            </a:extLst>
          </p:cNvPr>
          <p:cNvPicPr/>
          <p:nvPr/>
        </p:nvPicPr>
        <p:blipFill>
          <a:blip r:embed="rId7"/>
          <a:stretch>
            <a:fillRect/>
          </a:stretch>
        </p:blipFill>
        <p:spPr>
          <a:xfrm>
            <a:off x="4029605" y="4777662"/>
            <a:ext cx="14791796" cy="4644426"/>
          </a:xfrm>
          <a:prstGeom prst="rect">
            <a:avLst/>
          </a:prstGeom>
        </p:spPr>
      </p:pic>
    </p:spTree>
    <p:extLst>
      <p:ext uri="{BB962C8B-B14F-4D97-AF65-F5344CB8AC3E}">
        <p14:creationId xmlns:p14="http://schemas.microsoft.com/office/powerpoint/2010/main" val="348684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280660" y="6223825"/>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3</m:t>
                                      </m:r>
                                    </m:sup>
                                  </m:sSup>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&gt;</m:t>
                                  </m:r>
                                  <m:r>
                                    <a:rPr lang="en-US" sz="4800" i="1">
                                      <a:solidFill>
                                        <a:schemeClr val="bg1"/>
                                      </a:solidFill>
                                      <a:latin typeface="Cambria Math" panose="02040503050406030204" pitchFamily="18" charset="0"/>
                                    </a:rPr>
                                    <m:t>3</m:t>
                                  </m:r>
                                </m:e>
                              </m:mr>
                            </m:m>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t="-3415" b="-829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smtClean="0">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7129076" y="1012260"/>
              <a:ext cx="2811211" cy="85316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63819" y="10159976"/>
            <a:ext cx="24075438" cy="2972076"/>
            <a:chOff x="48567" y="4381499"/>
            <a:chExt cx="24079792" cy="7054574"/>
          </a:xfrm>
        </p:grpSpPr>
        <p:sp>
          <p:nvSpPr>
            <p:cNvPr id="28" name="Google Shape;422;p3">
              <a:extLst>
                <a:ext uri="{FF2B5EF4-FFF2-40B4-BE49-F238E27FC236}">
                  <a16:creationId xmlns:a16="http://schemas.microsoft.com/office/drawing/2014/main"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định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nghĩa</a:t>
              </a: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Hệ bất phương trình bật nhất hai ẩn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hay </a:t>
              </a:r>
              <a:r>
                <a:rPr lang="en-US" sz="4800" dirty="0" err="1">
                  <a:latin typeface="Tahoma" panose="020B0604030504040204" pitchFamily="34" charset="0"/>
                  <a:ea typeface="Tahoma" panose="020B0604030504040204" pitchFamily="34" charset="0"/>
                  <a:cs typeface="Tahoma" panose="020B0604030504040204" pitchFamily="34" charset="0"/>
                </a:rPr>
                <a:t>nhiều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ẩn</a:t>
              </a:r>
              <a:r>
                <a:rPr lang="en-US" sz="4800" dirty="0">
                  <a:latin typeface="Tahoma" panose="020B0604030504040204" pitchFamily="34" charset="0"/>
                  <a:ea typeface="Tahoma" panose="020B0604030504040204" pitchFamily="34" charset="0"/>
                  <a:cs typeface="Tahoma" panose="020B0604030504040204" pitchFamily="34" charset="0"/>
                </a:rPr>
                <a:t>. N</a:t>
              </a:r>
              <a:r>
                <a:rPr lang="vi-VN" sz="4800" dirty="0">
                  <a:latin typeface="Tahoma" panose="020B0604030504040204" pitchFamily="34" charset="0"/>
                  <a:ea typeface="Tahoma" panose="020B0604030504040204" pitchFamily="34" charset="0"/>
                  <a:cs typeface="Tahoma" panose="020B0604030504040204" pitchFamily="34" charset="0"/>
                </a:rPr>
                <a:t>ên chọn </a:t>
              </a:r>
              <a:r>
                <a:rPr lang="vi-VN" sz="4800" b="1" dirty="0">
                  <a:latin typeface="Tahoma" panose="020B0604030504040204" pitchFamily="34" charset="0"/>
                  <a:ea typeface="Tahoma" panose="020B0604030504040204" pitchFamily="34" charset="0"/>
                  <a:cs typeface="Tahoma" panose="020B0604030504040204" pitchFamily="34" charset="0"/>
                </a:rPr>
                <a:t>A</a:t>
              </a:r>
              <a:r>
                <a:rPr lang="en-US" sz="4800" dirty="0">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6">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304403" y="6305897"/>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43945"/>
            <a:ext cx="24027041" cy="2692044"/>
            <a:chOff x="33339" y="2743945"/>
            <a:chExt cx="24027041" cy="2692044"/>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2"/>
                <a:ext cx="4258163" cy="1040476"/>
                <a:chOff x="923003" y="3917552"/>
                <a:chExt cx="4258163" cy="1040476"/>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7"/>
                  <a:ext cx="3819121" cy="832104"/>
                  <a:chOff x="2028795" y="4418277"/>
                  <a:chExt cx="3819121" cy="832104"/>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211458"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2.10</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35" name="TextBox 34">
              <a:extLst>
                <a:ext uri="{FF2B5EF4-FFF2-40B4-BE49-F238E27FC236}">
                  <a16:creationId xmlns:a16="http://schemas.microsoft.com/office/drawing/2014/main" id="{06B938B8-91D4-41B8-BE70-1A0817662FC7}"/>
                </a:ext>
              </a:extLst>
            </p:cNvPr>
            <p:cNvSpPr txBox="1"/>
            <p:nvPr/>
          </p:nvSpPr>
          <p:spPr>
            <a:xfrm>
              <a:off x="940506" y="4071700"/>
              <a:ext cx="20700293" cy="830997"/>
            </a:xfrm>
            <a:prstGeom prst="rect">
              <a:avLst/>
            </a:prstGeom>
            <a:noFill/>
          </p:spPr>
          <p:txBody>
            <a:bodyPr wrap="square">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Hệ bất phương trình nào sau đây là hệ bất phương trình bật nhất hai ẩn?</a:t>
              </a:r>
              <a:endParaRPr lang="en-US" sz="4800" dirty="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479C90B0-683A-4F65-B0DF-96E94F51DE38}"/>
                  </a:ext>
                </a:extLst>
              </p:cNvPr>
              <p:cNvSpPr txBox="1"/>
              <p:nvPr/>
            </p:nvSpPr>
            <p:spPr>
              <a:xfrm>
                <a:off x="15387483" y="8006267"/>
                <a:ext cx="12506632" cy="1740028"/>
              </a:xfrm>
              <a:prstGeom prst="rect">
                <a:avLst/>
              </a:prstGeom>
              <a:noFill/>
            </p:spPr>
            <p:txBody>
              <a:bodyPr wrap="square">
                <a:spAutoFit/>
              </a:bodyPr>
              <a:lstStyle/>
              <a:p>
                <a14:m>
                  <m:oMath xmlns:m="http://schemas.openxmlformats.org/officeDocument/2006/math">
                    <m:d>
                      <m:dPr>
                        <m:begChr m:val="{"/>
                        <m:endChr m:val=""/>
                        <m:ctrlPr>
                          <a:rPr lang="en-US" sz="4800" i="1" smtClean="0">
                            <a:solidFill>
                              <a:schemeClr val="bg1"/>
                            </a:solidFill>
                            <a:effectLst/>
                            <a:latin typeface="Cambria Math" panose="02040503050406030204" pitchFamily="18" charset="0"/>
                          </a:rPr>
                        </m:ctrlPr>
                      </m:dPr>
                      <m:e>
                        <m:m>
                          <m:mPr>
                            <m:mcs>
                              <m:mc>
                                <m:mcPr>
                                  <m:count m:val="1"/>
                                  <m:mcJc m:val="center"/>
                                </m:mcPr>
                              </m:mc>
                            </m:mcs>
                            <m:ctrlPr>
                              <a:rPr lang="en-US" sz="4800" i="1">
                                <a:solidFill>
                                  <a:schemeClr val="bg1"/>
                                </a:solidFill>
                                <a:effectLst/>
                                <a:latin typeface="Cambria Math" panose="02040503050406030204" pitchFamily="18" charset="0"/>
                              </a:rPr>
                            </m:ctrlPr>
                          </m:mPr>
                          <m:mr>
                            <m:e>
                              <m:r>
                                <a:rPr lang="en-US" sz="4800" i="1">
                                  <a:solidFill>
                                    <a:schemeClr val="bg1"/>
                                  </a:solidFill>
                                  <a:effectLst/>
                                  <a:latin typeface="Cambria Math" panose="02040503050406030204" pitchFamily="18" charset="0"/>
                                  <a:ea typeface="SimSun" panose="02010600030101010101" pitchFamily="2" charset="-122"/>
                                </a:rPr>
                                <m:t>−</m:t>
                              </m:r>
                              <m:sSup>
                                <m:sSupPr>
                                  <m:ctrlPr>
                                    <a:rPr lang="en-US" sz="4800" i="1">
                                      <a:solidFill>
                                        <a:schemeClr val="bg1"/>
                                      </a:solidFill>
                                      <a:effectLst/>
                                      <a:latin typeface="Cambria Math" panose="02040503050406030204" pitchFamily="18" charset="0"/>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5387483" y="8006267"/>
                <a:ext cx="12506632" cy="174002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57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305227" y="6632748"/>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−2;1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0;0</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3;−1</m:t>
                            </m:r>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7129076" y="1171934"/>
              <a:ext cx="2811211" cy="693494"/>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63819" y="10159976"/>
            <a:ext cx="24075438" cy="2972076"/>
            <a:chOff x="48567" y="4381499"/>
            <a:chExt cx="24079792" cy="7054574"/>
          </a:xfrm>
        </p:grpSpPr>
        <mc:AlternateContent xmlns:mc="http://schemas.openxmlformats.org/markup-compatibility/2006" xmlns:a14="http://schemas.microsoft.com/office/drawing/2010/main">
          <mc:Choice Requires="a14">
            <p:sp>
              <p:nvSpPr>
                <p:cNvPr id="28" name="Google Shape;422;p3">
                  <a:extLst>
                    <a:ext uri="{FF2B5EF4-FFF2-40B4-BE49-F238E27FC236}">
                      <a16:creationId xmlns:a16="http://schemas.microsoft.com/office/drawing/2014/main"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Cặp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e>
                      </m:d>
                      <m:r>
                        <a:rPr lang="en-US" sz="48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−3;1</m:t>
                          </m:r>
                        </m:e>
                      </m:d>
                    </m:oMath>
                  </a14:m>
                  <a:r>
                    <a:rPr lang="en-US" sz="4800" dirty="0" err="1">
                      <a:effectLst/>
                      <a:latin typeface="Tahoma" panose="020B0604030504040204" pitchFamily="34" charset="0"/>
                      <a:ea typeface="Tahoma" panose="020B0604030504040204" pitchFamily="34" charset="0"/>
                      <a:cs typeface="Tahoma" panose="020B0604030504040204" pitchFamily="34" charset="0"/>
                    </a:rPr>
                    <a:t>thỏa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mãn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cho</a:t>
                  </a:r>
                  <a:r>
                    <a:rPr lang="en-US" sz="4800" dirty="0">
                      <a:effectLst/>
                      <a:latin typeface="Tahoma" panose="020B0604030504040204" pitchFamily="34" charset="0"/>
                      <a:ea typeface="Tahoma" panose="020B0604030504040204" pitchFamily="34" charset="0"/>
                      <a:cs typeface="Tahoma" panose="020B0604030504040204" pitchFamily="34" charset="0"/>
                    </a:rPr>
                    <a:t>. N</a:t>
                  </a:r>
                  <a:r>
                    <a:rPr lang="vi-VN" sz="4800" dirty="0">
                      <a:effectLst/>
                      <a:latin typeface="Tahoma" panose="020B0604030504040204" pitchFamily="34" charset="0"/>
                      <a:ea typeface="Tahoma" panose="020B0604030504040204" pitchFamily="34" charset="0"/>
                      <a:cs typeface="Tahoma" panose="020B0604030504040204" pitchFamily="34" charset="0"/>
                    </a:rPr>
                    <a:t>ên chọn </a:t>
                  </a:r>
                  <a:r>
                    <a:rPr lang="en-US"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D</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28" name="Google Shape;422;p3">
                  <a:extLst>
                    <a:ext uri="{FF2B5EF4-FFF2-40B4-BE49-F238E27FC236}">
                      <a16:creationId xmlns:a16="http://schemas.microsoft.com/office/drawing/2014/main" id="{D1132EC3-80FD-43C1-9DF3-0F7BF7FD20E5}"/>
                    </a:ext>
                  </a:extLst>
                </p:cNvPr>
                <p:cNvSpPr>
                  <a:spLocks noRot="1" noChangeAspect="1" noMove="1" noResize="1" noEditPoints="1" noAdjustHandles="1" noChangeArrowheads="1" noChangeShapeType="1" noTextEdit="1"/>
                </p:cNvSpPr>
                <p:nvPr/>
              </p:nvSpPr>
              <p:spPr>
                <a:xfrm>
                  <a:off x="353961" y="4997566"/>
                  <a:ext cx="23774398" cy="6438507"/>
                </a:xfrm>
                <a:prstGeom prst="roundRect">
                  <a:avLst>
                    <a:gd name="adj" fmla="val 2239"/>
                  </a:avLst>
                </a:prstGeom>
                <a:blipFill>
                  <a:blip r:embed="rId6"/>
                  <a:stretch>
                    <a:fillRect/>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7">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13813726" y="8997599"/>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87508"/>
            <a:ext cx="24533569" cy="3643709"/>
            <a:chOff x="33339" y="2743945"/>
            <a:chExt cx="24533569" cy="2692044"/>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2"/>
                <a:ext cx="4153927" cy="1040476"/>
                <a:chOff x="923003" y="3917552"/>
                <a:chExt cx="4153927" cy="1040476"/>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7"/>
                  <a:ext cx="3714885" cy="832104"/>
                  <a:chOff x="2028795" y="4418277"/>
                  <a:chExt cx="3714885" cy="832104"/>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107222" cy="707958"/>
                  </a:xfrm>
                  <a:prstGeom prst="rect">
                    <a:avLst/>
                  </a:prstGeom>
                  <a:noFill/>
                  <a:ln>
                    <a:noFill/>
                  </a:ln>
                </p:spPr>
                <p:txBody>
                  <a:bodyPr spcFirstLastPara="1" wrap="square" lIns="91408" tIns="45692" rIns="91408" bIns="45692" anchor="t" anchorCtr="0">
                    <a:spAutoFit/>
                  </a:bodyPr>
                  <a:lstStyle/>
                  <a:p>
                    <a:pPr algn="ctr"/>
                    <a:r>
                      <a:rPr lang="en-US"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2.11</a:t>
                    </a:r>
                    <a:endParaRPr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8">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06B938B8-91D4-41B8-BE70-1A0817662FC7}"/>
                    </a:ext>
                  </a:extLst>
                </p:cNvPr>
                <p:cNvSpPr txBox="1"/>
                <p:nvPr/>
              </p:nvSpPr>
              <p:spPr>
                <a:xfrm>
                  <a:off x="602972" y="3437015"/>
                  <a:ext cx="23963936" cy="1977926"/>
                </a:xfrm>
                <a:prstGeom prst="rect">
                  <a:avLst/>
                </a:prstGeom>
                <a:noFill/>
              </p:spPr>
              <p:txBody>
                <a:bodyPr wrap="square">
                  <a:spAutoFit/>
                </a:bodyPr>
                <a:lstStyle/>
                <a:p>
                  <a:pP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hệ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&lt;−3</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
                        </m:e>
                      </m:d>
                    </m:oMath>
                  </a14:m>
                  <a:r>
                    <a:rPr lang="en-US" sz="4800" dirty="0">
                      <a:effectLst/>
                      <a:latin typeface="Tahoma" panose="020B0604030504040204" pitchFamily="34" charset="0"/>
                      <a:ea typeface="Tahoma" panose="020B0604030504040204" pitchFamily="34" charset="0"/>
                      <a:cs typeface="Tahoma" panose="020B0604030504040204" pitchFamily="34" charset="0"/>
                    </a:rPr>
                    <a:t>.</a:t>
                  </a:r>
                  <a:r>
                    <a:rPr lang="vi-VN" sz="4800" dirty="0">
                      <a:effectLst/>
                      <a:latin typeface="Tahoma" panose="020B0604030504040204" pitchFamily="34" charset="0"/>
                      <a:ea typeface="Tahoma" panose="020B0604030504040204" pitchFamily="34" charset="0"/>
                      <a:cs typeface="Tahoma" panose="020B0604030504040204" pitchFamily="34" charset="0"/>
                    </a:rPr>
                    <a:t> Điểm nào sau đây thuộc miền nghiệm của hệ</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đã cho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5" name="TextBox 34">
                  <a:extLst>
                    <a:ext uri="{FF2B5EF4-FFF2-40B4-BE49-F238E27FC236}">
                      <a16:creationId xmlns:a16="http://schemas.microsoft.com/office/drawing/2014/main" id="{06B938B8-91D4-41B8-BE70-1A0817662FC7}"/>
                    </a:ext>
                  </a:extLst>
                </p:cNvPr>
                <p:cNvSpPr txBox="1">
                  <a:spLocks noRot="1" noChangeAspect="1" noMove="1" noResize="1" noEditPoints="1" noAdjustHandles="1" noChangeArrowheads="1" noChangeShapeType="1" noTextEdit="1"/>
                </p:cNvSpPr>
                <p:nvPr/>
              </p:nvSpPr>
              <p:spPr>
                <a:xfrm>
                  <a:off x="602972" y="3437015"/>
                  <a:ext cx="23963936" cy="1977926"/>
                </a:xfrm>
                <a:prstGeom prst="rect">
                  <a:avLst/>
                </a:prstGeom>
                <a:blipFill>
                  <a:blip r:embed="rId9"/>
                  <a:stretch>
                    <a:fillRect l="-1170" b="-11162"/>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479C90B0-683A-4F65-B0DF-96E94F51DE38}"/>
                  </a:ext>
                </a:extLst>
              </p:cNvPr>
              <p:cNvSpPr txBox="1"/>
              <p:nvPr/>
            </p:nvSpPr>
            <p:spPr>
              <a:xfrm>
                <a:off x="16916400" y="8591215"/>
                <a:ext cx="838200" cy="1552669"/>
              </a:xfrm>
              <a:prstGeom prst="rect">
                <a:avLst/>
              </a:prstGeom>
              <a:noFill/>
            </p:spPr>
            <p:txBody>
              <a:bodyPr wrap="square">
                <a:spAutoFit/>
              </a:bodyPr>
              <a:lstStyle/>
              <a:p>
                <a14:m>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6916400" y="8591215"/>
                <a:ext cx="838200" cy="1552669"/>
              </a:xfrm>
              <a:prstGeom prst="rect">
                <a:avLst/>
              </a:prstGeom>
              <a:blipFill>
                <a:blip r:embed="rId10"/>
                <a:stretch>
                  <a:fillRect l="-32609" r="-152174" b="-20000"/>
                </a:stretch>
              </a:blipFill>
            </p:spPr>
            <p:txBody>
              <a:bodyPr/>
              <a:lstStyle/>
              <a:p>
                <a:r>
                  <a:rPr lang="en-US">
                    <a:noFill/>
                  </a:rPr>
                  <a:t> </a:t>
                </a:r>
              </a:p>
            </p:txBody>
          </p:sp>
        </mc:Fallback>
      </mc:AlternateContent>
    </p:spTree>
    <p:extLst>
      <p:ext uri="{BB962C8B-B14F-4D97-AF65-F5344CB8AC3E}">
        <p14:creationId xmlns:p14="http://schemas.microsoft.com/office/powerpoint/2010/main" val="2233203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394464" y="2718374"/>
            <a:ext cx="24061436" cy="2611283"/>
            <a:chOff x="-184976" y="2633186"/>
            <a:chExt cx="24061436" cy="5743158"/>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84976" y="2633186"/>
              <a:ext cx="23815875" cy="5743158"/>
              <a:chOff x="460829" y="3998273"/>
              <a:chExt cx="24244464" cy="4166435"/>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460829" y="3998273"/>
                <a:ext cx="3820126" cy="1242917"/>
                <a:chOff x="460829" y="3998273"/>
                <a:chExt cx="3820126" cy="1242917"/>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124195" y="3998273"/>
                  <a:ext cx="3156760" cy="1242917"/>
                  <a:chOff x="1790945" y="4360223"/>
                  <a:chExt cx="3156760" cy="1242917"/>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2886761" y="3627876"/>
                    <a:ext cx="1036770"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1790945" y="4360223"/>
                    <a:ext cx="3156760" cy="1227682"/>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460829" y="4182658"/>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926515" y="4607397"/>
                  <a:ext cx="22949945" cy="260245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926515" y="4607397"/>
                  <a:ext cx="22949945" cy="2602450"/>
                </a:xfrm>
                <a:prstGeom prst="rect">
                  <a:avLst/>
                </a:prstGeom>
                <a:blipFill>
                  <a:blip r:embed="rId5"/>
                  <a:stretch>
                    <a:fillRect l="-1435" r="-372" b="-28866"/>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0" y="5837863"/>
            <a:ext cx="23285132" cy="7770119"/>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501296" y="8003812"/>
                <a:ext cx="2872840" cy="764598"/>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id="{9B7ABFB5-6043-4125-8FC7-7BBF40992940}"/>
              </a:ext>
            </a:extLst>
          </p:cNvPr>
          <p:cNvGraphicFramePr>
            <a:graphicFrameLocks noChangeAspect="1"/>
          </p:cNvGraphicFramePr>
          <p:nvPr>
            <p:extLst>
              <p:ext uri="{D42A27DB-BD31-4B8C-83A1-F6EECF244321}">
                <p14:modId xmlns:p14="http://schemas.microsoft.com/office/powerpoint/2010/main" val="3926891836"/>
              </p:ext>
            </p:extLst>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spid="_x0000_s1123" name="Equation" r:id="rId7" imgW="215713" imgH="152268" progId="Equation.DSMT4">
                  <p:embed/>
                </p:oleObj>
              </mc:Choice>
              <mc:Fallback>
                <p:oleObj name="Equation" r:id="rId7" imgW="215713" imgH="152268"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a:extLst>
              <a:ext uri="{FF2B5EF4-FFF2-40B4-BE49-F238E27FC236}">
                <a16:creationId xmlns:a16="http://schemas.microsoft.com/office/drawing/2014/main" id="{E7D8BF13-328E-4363-ADE0-FEDA6AE4B956}"/>
              </a:ext>
            </a:extLst>
          </p:cNvPr>
          <p:cNvGraphicFramePr>
            <a:graphicFrameLocks noChangeAspect="1"/>
          </p:cNvGraphicFramePr>
          <p:nvPr>
            <p:extLst>
              <p:ext uri="{D42A27DB-BD31-4B8C-83A1-F6EECF244321}">
                <p14:modId xmlns:p14="http://schemas.microsoft.com/office/powerpoint/2010/main" val="2311136286"/>
              </p:ext>
            </p:extLst>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spid="_x0000_s1124" name="Equation" r:id="rId9" imgW="215713" imgH="152268" progId="Equation.DSMT4">
                  <p:embed/>
                </p:oleObj>
              </mc:Choice>
              <mc:Fallback>
                <p:oleObj name="Equation" r:id="rId9" imgW="215713" imgH="152268"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id="{1AF07FC9-25C0-4F1B-9489-4BB0448EB903}"/>
              </a:ext>
            </a:extLst>
          </p:cNvPr>
          <p:cNvSpPr>
            <a:spLocks noChangeArrowheads="1"/>
          </p:cNvSpPr>
          <p:nvPr/>
        </p:nvSpPr>
        <p:spPr bwMode="auto">
          <a:xfrm>
            <a:off x="168413" y="-284622"/>
            <a:ext cx="1096406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0" name="Object 59">
            <a:extLst>
              <a:ext uri="{FF2B5EF4-FFF2-40B4-BE49-F238E27FC236}">
                <a16:creationId xmlns:a16="http://schemas.microsoft.com/office/drawing/2014/main" id="{19D43B83-AEF3-418E-8BAF-63BA05EF09F6}"/>
              </a:ext>
            </a:extLst>
          </p:cNvPr>
          <p:cNvGraphicFramePr>
            <a:graphicFrameLocks noChangeAspect="1"/>
          </p:cNvGraphicFramePr>
          <p:nvPr>
            <p:extLst>
              <p:ext uri="{D42A27DB-BD31-4B8C-83A1-F6EECF244321}">
                <p14:modId xmlns:p14="http://schemas.microsoft.com/office/powerpoint/2010/main" val="3858975113"/>
              </p:ext>
            </p:extLst>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spid="_x0000_s1125" name="Equation" r:id="rId10" imgW="215713" imgH="152268" progId="Equation.DSMT4">
                  <p:embed/>
                </p:oleObj>
              </mc:Choice>
              <mc:Fallback>
                <p:oleObj name="Equation" r:id="rId10" imgW="215713" imgH="152268" progId="Equation.DSMT4">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61" name="Picture 60">
            <a:extLst>
              <a:ext uri="{FF2B5EF4-FFF2-40B4-BE49-F238E27FC236}">
                <a16:creationId xmlns:a16="http://schemas.microsoft.com/office/drawing/2014/main" id="{88BE98C1-A0D9-4DD0-B961-CDC97F50FEFD}"/>
              </a:ext>
            </a:extLst>
          </p:cNvPr>
          <p:cNvPicPr>
            <a:picLocks noChangeAspect="1"/>
          </p:cNvPicPr>
          <p:nvPr/>
        </p:nvPicPr>
        <p:blipFill>
          <a:blip r:embed="rId11"/>
          <a:stretch>
            <a:fillRect/>
          </a:stretch>
        </p:blipFill>
        <p:spPr>
          <a:xfrm>
            <a:off x="2788930" y="7345566"/>
            <a:ext cx="8717270" cy="1469805"/>
          </a:xfrm>
          <a:prstGeom prst="rect">
            <a:avLst/>
          </a:prstGeom>
        </p:spPr>
      </p:pic>
      <p:sp>
        <p:nvSpPr>
          <p:cNvPr id="52" name="TextBox 51">
            <a:extLst>
              <a:ext uri="{FF2B5EF4-FFF2-40B4-BE49-F238E27FC236}">
                <a16:creationId xmlns:a16="http://schemas.microsoft.com/office/drawing/2014/main" id="{3DB37C85-1C35-4229-B8C0-9CA80BC2C614}"/>
              </a:ext>
            </a:extLst>
          </p:cNvPr>
          <p:cNvSpPr txBox="1"/>
          <p:nvPr/>
        </p:nvSpPr>
        <p:spPr>
          <a:xfrm>
            <a:off x="1098868" y="6714744"/>
            <a:ext cx="98416664" cy="2308324"/>
          </a:xfrm>
          <a:prstGeom prst="rect">
            <a:avLst/>
          </a:prstGeom>
          <a:noFill/>
        </p:spPr>
        <p:txBody>
          <a:bodyPr wrap="square">
            <a:sp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Ta có</a:t>
            </a:r>
            <a:r>
              <a:rPr lang="en-US" sz="4800" dirty="0">
                <a:latin typeface="Tahoma" panose="020B0604030504040204" pitchFamily="34" charset="0"/>
                <a:ea typeface="Tahoma" panose="020B0604030504040204" pitchFamily="34" charset="0"/>
                <a:cs typeface="Tahoma" panose="020B0604030504040204" pitchFamily="34" charset="0"/>
              </a:rPr>
              <a:t>  </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a:extLst>
              <a:ext uri="{FF2B5EF4-FFF2-40B4-BE49-F238E27FC236}">
                <a16:creationId xmlns:a16="http://schemas.microsoft.com/office/drawing/2014/main" id="{37A34555-F9AB-49F5-BA0F-32092AF3FF4D}"/>
              </a:ext>
            </a:extLst>
          </p:cNvPr>
          <p:cNvSpPr txBox="1"/>
          <p:nvPr/>
        </p:nvSpPr>
        <p:spPr>
          <a:xfrm>
            <a:off x="301343" y="9179201"/>
            <a:ext cx="55605311" cy="3785652"/>
          </a:xfrm>
          <a:prstGeom prst="rect">
            <a:avLst/>
          </a:prstGeom>
          <a:noFill/>
        </p:spPr>
        <p:txBody>
          <a:bodyPr wrap="square">
            <a:spAutoFit/>
          </a:bodyPr>
          <a:lstStyle/>
          <a:p>
            <a:pPr algn="just"/>
            <a:r>
              <a:rPr lang="vi-VN" sz="4800" dirty="0">
                <a:latin typeface="Tahoma" panose="020B0604030504040204" pitchFamily="34" charset="0"/>
                <a:ea typeface="Tahoma" panose="020B0604030504040204" pitchFamily="34" charset="0"/>
                <a:cs typeface="Tahoma" panose="020B0604030504040204" pitchFamily="34" charset="0"/>
              </a:rPr>
              <a:t>Ta biểu diễn miền nghiệm của bất phương trình -x+5y≥2 trên mặt phẳng tọa độ.</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1. Vẽ đường thẳng d: d:-x+5y=2 trên mặt phẳng tọa độ Oxy.</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2. Lấy điểm M(0;0) không thuộc d và thay x=0,y=0 vào biểu thức -x+5y ta </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được: -0+5.0=0&lt;2 . Do đó miền nghiệm của bất phương trình là nửa mặt phẳng bờ</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 là đường thẳng -x+5y=2 không chứa gốc tọa độ (miền không bị gạch).</a:t>
            </a:r>
          </a:p>
        </p:txBody>
      </p:sp>
    </p:spTree>
    <p:extLst>
      <p:ext uri="{BB962C8B-B14F-4D97-AF65-F5344CB8AC3E}">
        <p14:creationId xmlns:p14="http://schemas.microsoft.com/office/powerpoint/2010/main" val="404066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191811" y="2801279"/>
            <a:ext cx="23762556" cy="2528378"/>
            <a:chOff x="17677" y="2815523"/>
            <a:chExt cx="23762556" cy="5560819"/>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7677" y="2815523"/>
              <a:ext cx="23613222" cy="5560819"/>
              <a:chOff x="667129" y="4130552"/>
              <a:chExt cx="24038164" cy="4034156"/>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667129" y="4130552"/>
                <a:ext cx="3639695" cy="1096534"/>
                <a:chOff x="667129" y="4130552"/>
                <a:chExt cx="3639695" cy="1096534"/>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390227" y="4195833"/>
                  <a:ext cx="2916597" cy="1031253"/>
                  <a:chOff x="2056977" y="4557783"/>
                  <a:chExt cx="2916597" cy="1031253"/>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3024073" y="3597607"/>
                    <a:ext cx="979565"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2271035" y="4557783"/>
                    <a:ext cx="2702539" cy="1031253"/>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667129" y="4130552"/>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830288" y="4265315"/>
                  <a:ext cx="22949945" cy="2602449"/>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830288" y="4265315"/>
                  <a:ext cx="22949945" cy="2602449"/>
                </a:xfrm>
                <a:prstGeom prst="rect">
                  <a:avLst/>
                </a:prstGeom>
                <a:blipFill>
                  <a:blip r:embed="rId5"/>
                  <a:stretch>
                    <a:fillRect l="-1222" b="-1340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0" y="5837863"/>
            <a:ext cx="23285132" cy="7268537"/>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501296" y="8003812"/>
                <a:ext cx="2872840" cy="798425"/>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id="{9B7ABFB5-6043-4125-8FC7-7BBF40992940}"/>
              </a:ext>
            </a:extLst>
          </p:cNvPr>
          <p:cNvGraphicFramePr>
            <a:graphicFrameLocks noChangeAspect="1"/>
          </p:cNvGraphicFramePr>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spid="_x0000_s2119" name="Equation" r:id="rId7" imgW="215713" imgH="152268" progId="Equation.DSMT4">
                  <p:embed/>
                </p:oleObj>
              </mc:Choice>
              <mc:Fallback>
                <p:oleObj name="Equation" r:id="rId7" imgW="215713" imgH="152268" progId="Equation.DSMT4">
                  <p:embed/>
                  <p:pic>
                    <p:nvPicPr>
                      <p:cNvPr id="10" name="Object 9">
                        <a:extLst>
                          <a:ext uri="{FF2B5EF4-FFF2-40B4-BE49-F238E27FC236}">
                            <a16:creationId xmlns:a16="http://schemas.microsoft.com/office/drawing/2014/main" id="{9B7ABFB5-6043-4125-8FC7-7BBF40992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Content Placeholder 2">
            <a:extLst>
              <a:ext uri="{FF2B5EF4-FFF2-40B4-BE49-F238E27FC236}">
                <a16:creationId xmlns:a16="http://schemas.microsoft.com/office/drawing/2014/main" id="{7A65F4F0-2CE5-4A26-AEC0-858145517ECD}"/>
              </a:ext>
            </a:extLst>
          </p:cNvPr>
          <p:cNvSpPr txBox="1">
            <a:spLocks/>
          </p:cNvSpPr>
          <p:nvPr/>
        </p:nvSpPr>
        <p:spPr>
          <a:xfrm>
            <a:off x="2530133" y="14802105"/>
            <a:ext cx="22949945" cy="56242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a:p>
            <a:endParaRPr lang="vi-VN" dirty="0"/>
          </a:p>
          <a:p>
            <a:endParaRPr lang="vi-VN" dirty="0"/>
          </a:p>
        </p:txBody>
      </p:sp>
      <p:graphicFrame>
        <p:nvGraphicFramePr>
          <p:cNvPr id="45" name="Object 44">
            <a:extLst>
              <a:ext uri="{FF2B5EF4-FFF2-40B4-BE49-F238E27FC236}">
                <a16:creationId xmlns:a16="http://schemas.microsoft.com/office/drawing/2014/main" id="{E7D8BF13-328E-4363-ADE0-FEDA6AE4B956}"/>
              </a:ext>
            </a:extLst>
          </p:cNvPr>
          <p:cNvGraphicFramePr>
            <a:graphicFrameLocks noChangeAspect="1"/>
          </p:cNvGraphicFramePr>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spid="_x0000_s2120" name="Equation" r:id="rId9" imgW="215713" imgH="152268" progId="Equation.DSMT4">
                  <p:embed/>
                </p:oleObj>
              </mc:Choice>
              <mc:Fallback>
                <p:oleObj name="Equation" r:id="rId9" imgW="215713" imgH="152268" progId="Equation.DSMT4">
                  <p:embed/>
                  <p:pic>
                    <p:nvPicPr>
                      <p:cNvPr id="45" name="Object 44">
                        <a:extLst>
                          <a:ext uri="{FF2B5EF4-FFF2-40B4-BE49-F238E27FC236}">
                            <a16:creationId xmlns:a16="http://schemas.microsoft.com/office/drawing/2014/main" id="{E7D8BF13-328E-4363-ADE0-FEDA6AE4B9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id="{1AF07FC9-25C0-4F1B-9489-4BB0448EB903}"/>
              </a:ext>
            </a:extLst>
          </p:cNvPr>
          <p:cNvSpPr>
            <a:spLocks noChangeArrowheads="1"/>
          </p:cNvSpPr>
          <p:nvPr/>
        </p:nvSpPr>
        <p:spPr bwMode="auto">
          <a:xfrm>
            <a:off x="168413" y="108017"/>
            <a:ext cx="109640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0" name="Object 59">
            <a:extLst>
              <a:ext uri="{FF2B5EF4-FFF2-40B4-BE49-F238E27FC236}">
                <a16:creationId xmlns:a16="http://schemas.microsoft.com/office/drawing/2014/main" id="{19D43B83-AEF3-418E-8BAF-63BA05EF09F6}"/>
              </a:ext>
            </a:extLst>
          </p:cNvPr>
          <p:cNvGraphicFramePr>
            <a:graphicFrameLocks noChangeAspect="1"/>
          </p:cNvGraphicFramePr>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spid="_x0000_s2121" name="Equation" r:id="rId10" imgW="215713" imgH="152268" progId="Equation.DSMT4">
                  <p:embed/>
                </p:oleObj>
              </mc:Choice>
              <mc:Fallback>
                <p:oleObj name="Equation" r:id="rId10" imgW="215713" imgH="152268" progId="Equation.DSMT4">
                  <p:embed/>
                  <p:pic>
                    <p:nvPicPr>
                      <p:cNvPr id="60" name="Object 59">
                        <a:extLst>
                          <a:ext uri="{FF2B5EF4-FFF2-40B4-BE49-F238E27FC236}">
                            <a16:creationId xmlns:a16="http://schemas.microsoft.com/office/drawing/2014/main" id="{19D43B83-AEF3-418E-8BAF-63BA05EF09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37" name="Picture 36">
            <a:extLst>
              <a:ext uri="{FF2B5EF4-FFF2-40B4-BE49-F238E27FC236}">
                <a16:creationId xmlns:a16="http://schemas.microsoft.com/office/drawing/2014/main" id="{8DF4AAE9-07DE-4E72-9F1A-4DB5357C22E5}"/>
              </a:ext>
            </a:extLst>
          </p:cNvPr>
          <p:cNvPicPr/>
          <p:nvPr/>
        </p:nvPicPr>
        <p:blipFill>
          <a:blip r:embed="rId11"/>
          <a:stretch>
            <a:fillRect/>
          </a:stretch>
        </p:blipFill>
        <p:spPr>
          <a:xfrm>
            <a:off x="7620000" y="7025363"/>
            <a:ext cx="10591799" cy="5774744"/>
          </a:xfrm>
          <a:prstGeom prst="rect">
            <a:avLst/>
          </a:prstGeom>
        </p:spPr>
      </p:pic>
    </p:spTree>
    <p:extLst>
      <p:ext uri="{BB962C8B-B14F-4D97-AF65-F5344CB8AC3E}">
        <p14:creationId xmlns:p14="http://schemas.microsoft.com/office/powerpoint/2010/main" val="366307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3192</TotalTime>
  <Words>2992</Words>
  <PresentationFormat>Custom</PresentationFormat>
  <Paragraphs>223</Paragraphs>
  <Slides>24</Slides>
  <Notes>23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7" baseType="lpstr">
      <vt:lpstr>Yu Gothic UI Semilight</vt:lpstr>
      <vt:lpstr>Arial</vt:lpstr>
      <vt:lpstr>Bahnschrift SemiBold SemiConden</vt:lpstr>
      <vt:lpstr>Calibri</vt:lpstr>
      <vt:lpstr>Calibri Light</vt:lpstr>
      <vt:lpstr>Cambria Math</vt:lpstr>
      <vt:lpstr>Cascadia Mono</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2022-04-26T11:06:18Z</dcterms:modified>
</cp:coreProperties>
</file>