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4" r:id="rId2"/>
    <p:sldId id="356" r:id="rId3"/>
    <p:sldId id="328" r:id="rId4"/>
    <p:sldId id="297" r:id="rId5"/>
    <p:sldId id="294" r:id="rId6"/>
    <p:sldId id="365" r:id="rId7"/>
    <p:sldId id="366" r:id="rId8"/>
    <p:sldId id="367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18C3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6" autoAdjust="0"/>
    <p:restoredTop sz="86478" autoAdjust="0"/>
  </p:normalViewPr>
  <p:slideViewPr>
    <p:cSldViewPr>
      <p:cViewPr varScale="1">
        <p:scale>
          <a:sx n="81" d="100"/>
          <a:sy n="81" d="100"/>
        </p:scale>
        <p:origin x="80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2023/8/15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 smtClean="0">
              <a:solidFill>
                <a:srgbClr val="7030A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17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6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34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Email: levanbinh72qn1@gmail.com  ĐT:</a:t>
            </a:r>
            <a:r>
              <a:rPr lang="en-US" altLang="zh-CN" baseline="0" dirty="0" smtClean="0">
                <a:solidFill>
                  <a:srgbClr val="7030A0"/>
                </a:solidFill>
              </a:rPr>
              <a:t> 0905168837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2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 userDrawn="1"/>
        </p:nvSpPr>
        <p:spPr>
          <a:xfrm>
            <a:off x="792422" y="282745"/>
            <a:ext cx="7956042" cy="556740"/>
          </a:xfrm>
          <a:prstGeom prst="roundRect">
            <a:avLst>
              <a:gd name="adj" fmla="val 10650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23528" y="150888"/>
            <a:ext cx="690204" cy="690204"/>
            <a:chOff x="4229236" y="3968984"/>
            <a:chExt cx="792000" cy="792000"/>
          </a:xfrm>
          <a:effectLst/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altLang="zh-CN" sz="2400" dirty="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3426849" y="2715766"/>
            <a:ext cx="5717151" cy="2430016"/>
            <a:chOff x="3426849" y="2715766"/>
            <a:chExt cx="5717151" cy="24300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9"/>
            <a:stretch/>
          </p:blipFill>
          <p:spPr>
            <a:xfrm rot="16200000">
              <a:off x="7317728" y="3319510"/>
              <a:ext cx="2430016" cy="12225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2634" y="1712134"/>
              <a:ext cx="1145581" cy="571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7" r:id="rId3"/>
    <p:sldLayoutId id="2147483673" r:id="rId4"/>
    <p:sldLayoutId id="2147483671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83568" y="1331749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rgbClr val="11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HIỂU BẢN THÂN, </a:t>
            </a:r>
          </a:p>
          <a:p>
            <a:pPr algn="ctr"/>
            <a:r>
              <a:rPr lang="en-US" altLang="zh-CN" sz="4000" b="1" dirty="0" smtClean="0">
                <a:solidFill>
                  <a:srgbClr val="11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CHỌN ĐÚNG NGHỀ</a:t>
            </a:r>
            <a:endParaRPr lang="zh-CN" altLang="en-US" sz="4000" b="1" dirty="0">
              <a:solidFill>
                <a:srgbClr val="118C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MH_Other_2"/>
          <p:cNvSpPr/>
          <p:nvPr>
            <p:custDataLst>
              <p:tags r:id="rId1"/>
            </p:custDataLst>
          </p:nvPr>
        </p:nvSpPr>
        <p:spPr>
          <a:xfrm>
            <a:off x="2668572" y="0"/>
            <a:ext cx="3816424" cy="132470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CHỦ ĐỀ 9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2859782"/>
            <a:ext cx="4968552" cy="22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47" name="MH_Other_2"/>
          <p:cNvSpPr/>
          <p:nvPr>
            <p:custDataLst>
              <p:tags r:id="rId1"/>
            </p:custDataLst>
          </p:nvPr>
        </p:nvSpPr>
        <p:spPr>
          <a:xfrm>
            <a:off x="2123728" y="93757"/>
            <a:ext cx="3816424" cy="132470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34</a:t>
            </a:r>
            <a:endParaRPr lang="zh-CN" alt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825" y="2110085"/>
            <a:ext cx="76283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SẺ KẾT QUẢ RÈN LUY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ỆN VÀ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THEO ĐỊNH HƯỚNG NGHỀ NGHIỆP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39552" y="1635646"/>
            <a:ext cx="7992888" cy="2035996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 smtClean="0">
                <a:latin typeface="UVN Bach Dang Nang" pitchFamily="18" charset="0"/>
              </a:rPr>
              <a:t>NGHE BÀI HÁT: </a:t>
            </a:r>
          </a:p>
          <a:p>
            <a:pPr algn="ctr"/>
            <a:r>
              <a:rPr lang="en-US" altLang="zh-CN" sz="3500" b="1" i="1" dirty="0" smtClean="0">
                <a:latin typeface="UVN Bach Dang Nang" pitchFamily="18" charset="0"/>
              </a:rPr>
              <a:t>“ </a:t>
            </a:r>
            <a:r>
              <a:rPr lang="en-US" altLang="zh-CN" sz="3500" b="1" i="1" dirty="0" err="1" smtClean="0">
                <a:latin typeface="UVN Bach Dang Nang" pitchFamily="18" charset="0"/>
              </a:rPr>
              <a:t>Lớp</a:t>
            </a:r>
            <a:r>
              <a:rPr lang="en-US" altLang="zh-CN" sz="3500" b="1" i="1" dirty="0" smtClean="0">
                <a:latin typeface="UVN Bach Dang Nang" pitchFamily="18" charset="0"/>
              </a:rPr>
              <a:t> </a:t>
            </a:r>
            <a:r>
              <a:rPr lang="en-US" altLang="zh-CN" sz="3500" b="1" i="1" dirty="0" err="1" smtClean="0">
                <a:latin typeface="UVN Bach Dang Nang" pitchFamily="18" charset="0"/>
              </a:rPr>
              <a:t>chúng</a:t>
            </a:r>
            <a:r>
              <a:rPr lang="en-US" altLang="zh-CN" sz="3500" b="1" i="1" dirty="0" smtClean="0">
                <a:latin typeface="UVN Bach Dang Nang" pitchFamily="18" charset="0"/>
              </a:rPr>
              <a:t> </a:t>
            </a:r>
            <a:r>
              <a:rPr lang="en-US" altLang="zh-CN" sz="3500" b="1" i="1" dirty="0" err="1" smtClean="0">
                <a:latin typeface="UVN Bach Dang Nang" pitchFamily="18" charset="0"/>
              </a:rPr>
              <a:t>mình</a:t>
            </a:r>
            <a:r>
              <a:rPr lang="en-US" altLang="zh-CN" sz="3500" b="1" i="1" dirty="0" smtClean="0">
                <a:latin typeface="UVN Bach Dang Nang" pitchFamily="18" charset="0"/>
              </a:rPr>
              <a:t>” </a:t>
            </a:r>
            <a:r>
              <a:rPr lang="en-US" altLang="zh-CN" sz="3500" b="1" dirty="0" smtClean="0">
                <a:latin typeface="UVN Bach Dang Nang" pitchFamily="18" charset="0"/>
              </a:rPr>
              <a:t>(</a:t>
            </a:r>
            <a:r>
              <a:rPr lang="en-US" altLang="zh-CN" sz="3500" b="1" dirty="0" err="1" smtClean="0">
                <a:latin typeface="UVN Bach Dang Nang" pitchFamily="18" charset="0"/>
              </a:rPr>
              <a:t>Đặng</a:t>
            </a:r>
            <a:r>
              <a:rPr lang="en-US" altLang="zh-CN" sz="3500" b="1" dirty="0" smtClean="0">
                <a:latin typeface="UVN Bach Dang Nang" pitchFamily="18" charset="0"/>
              </a:rPr>
              <a:t> </a:t>
            </a:r>
            <a:r>
              <a:rPr lang="en-US" altLang="zh-CN" sz="3500" b="1" dirty="0" err="1" smtClean="0">
                <a:latin typeface="UVN Bach Dang Nang" pitchFamily="18" charset="0"/>
              </a:rPr>
              <a:t>Đình</a:t>
            </a:r>
            <a:r>
              <a:rPr lang="en-US" altLang="zh-CN" sz="3500" b="1" dirty="0" smtClean="0">
                <a:latin typeface="UVN Bach Dang Nang" pitchFamily="18" charset="0"/>
              </a:rPr>
              <a:t> </a:t>
            </a:r>
            <a:r>
              <a:rPr lang="en-US" altLang="zh-CN" sz="3500" b="1" dirty="0" err="1" smtClean="0">
                <a:latin typeface="UVN Bach Dang Nang" pitchFamily="18" charset="0"/>
              </a:rPr>
              <a:t>Thiện</a:t>
            </a:r>
            <a:r>
              <a:rPr lang="en-US" altLang="zh-CN" sz="3500" b="1" dirty="0" smtClean="0">
                <a:latin typeface="UVN Bach Dang Nang" pitchFamily="18" charset="0"/>
              </a:rPr>
              <a:t>)</a:t>
            </a:r>
            <a:endParaRPr lang="zh-CN" altLang="en-US" sz="3500" b="1" dirty="0">
              <a:latin typeface="UVN Bach Dang Nang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53247" y="411510"/>
            <a:ext cx="4687485" cy="1121826"/>
            <a:chOff x="2375335" y="607879"/>
            <a:chExt cx="4687485" cy="1121826"/>
          </a:xfrm>
        </p:grpSpPr>
        <p:sp>
          <p:nvSpPr>
            <p:cNvPr id="47" name="MH_Other_2"/>
            <p:cNvSpPr/>
            <p:nvPr>
              <p:custDataLst>
                <p:tags r:id="rId2"/>
              </p:custDataLst>
            </p:nvPr>
          </p:nvSpPr>
          <p:spPr>
            <a:xfrm>
              <a:off x="2375335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 smtClean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M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61" name="MH_Other_2"/>
            <p:cNvSpPr/>
            <p:nvPr>
              <p:custDataLst>
                <p:tags r:id="rId3"/>
              </p:custDataLst>
            </p:nvPr>
          </p:nvSpPr>
          <p:spPr>
            <a:xfrm>
              <a:off x="3563888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 smtClean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Ở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64" name="MH_Other_2"/>
            <p:cNvSpPr/>
            <p:nvPr>
              <p:custDataLst>
                <p:tags r:id="rId4"/>
              </p:custDataLst>
            </p:nvPr>
          </p:nvSpPr>
          <p:spPr>
            <a:xfrm>
              <a:off x="4752441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Đ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  <p:sp>
          <p:nvSpPr>
            <p:cNvPr id="70" name="MH_Other_2"/>
            <p:cNvSpPr/>
            <p:nvPr>
              <p:custDataLst>
                <p:tags r:id="rId5"/>
              </p:custDataLst>
            </p:nvPr>
          </p:nvSpPr>
          <p:spPr>
            <a:xfrm>
              <a:off x="5940994" y="607879"/>
              <a:ext cx="1121826" cy="1121826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4500" b="1" dirty="0" smtClean="0">
                  <a:solidFill>
                    <a:srgbClr val="118C3B"/>
                  </a:solidFill>
                  <a:latin typeface="UVN Bach Dang Nang" pitchFamily="18" charset="0"/>
                  <a:cs typeface="+mn-ea"/>
                  <a:sym typeface="+mn-lt"/>
                </a:rPr>
                <a:t>Ầ</a:t>
              </a:r>
              <a:endParaRPr lang="zh-CN" altLang="en-US" sz="4500" b="1" dirty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1"/>
            </p:custDataLst>
          </p:nvPr>
        </p:nvSpPr>
        <p:spPr>
          <a:xfrm>
            <a:off x="6340732" y="443258"/>
            <a:ext cx="1121826" cy="112182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4500" b="1" dirty="0" smtClean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U</a:t>
            </a:r>
            <a:endParaRPr lang="zh-CN" altLang="en-US" sz="4500" b="1" dirty="0">
              <a:solidFill>
                <a:srgbClr val="118C3B"/>
              </a:solidFill>
              <a:latin typeface="UVN Bach Dang Nang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5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628" y="230341"/>
            <a:ext cx="29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UVN Bach Dang Nang" pitchFamily="18" charset="0"/>
              </a:rPr>
              <a:t>1</a:t>
            </a:r>
            <a:endParaRPr lang="en-US" sz="2800" b="1" dirty="0">
              <a:latin typeface="UVN Bach Dang Nang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9055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KẾT TUẦN VÀ KẾ HOẠCH TUẦN SAU</a:t>
            </a:r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007153" y="328883"/>
            <a:ext cx="5577977" cy="340422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25" name="矩形 24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27" name="矩形 26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0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1635646"/>
            <a:ext cx="7920880" cy="201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2400" dirty="0" smtClean="0"/>
              <a:t>-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nối</a:t>
            </a:r>
            <a:r>
              <a:rPr lang="en-US" sz="2400" dirty="0"/>
              <a:t>,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qua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:”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đáng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”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cờ</a:t>
            </a:r>
            <a:r>
              <a:rPr lang="en-US" sz="2400" dirty="0"/>
              <a:t>.</a:t>
            </a:r>
          </a:p>
          <a:p>
            <a:r>
              <a:rPr lang="en-US" sz="2400" dirty="0"/>
              <a:t>-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,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0124" y="84997"/>
            <a:ext cx="5283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2.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THEO CHỦ ĐỀ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8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5">
            <a:extLst>
              <a:ext uri="{FF2B5EF4-FFF2-40B4-BE49-F238E27FC236}">
                <a16:creationId xmlns:a16="http://schemas.microsoft.com/office/drawing/2014/main" id="{DBABC08A-F046-9195-7087-AB0707C1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203598"/>
            <a:ext cx="6480720" cy="2610010"/>
          </a:xfrm>
          <a:prstGeom prst="cloudCallout">
            <a:avLst>
              <a:gd name="adj1" fmla="val -39259"/>
              <a:gd name="adj2" fmla="val 49833"/>
            </a:avLst>
          </a:prstGeom>
          <a:solidFill>
            <a:srgbClr val="ACE834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41151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SỐ CÂU HỎI GỢI 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4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5">
            <a:extLst>
              <a:ext uri="{FF2B5EF4-FFF2-40B4-BE49-F238E27FC236}">
                <a16:creationId xmlns:a16="http://schemas.microsoft.com/office/drawing/2014/main" id="{DBABC08A-F046-9195-7087-AB0707C1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131590"/>
            <a:ext cx="6768752" cy="2610010"/>
          </a:xfrm>
          <a:prstGeom prst="cloudCallout">
            <a:avLst>
              <a:gd name="adj1" fmla="val -35612"/>
              <a:gd name="adj2" fmla="val 35819"/>
            </a:avLst>
          </a:prstGeom>
          <a:solidFill>
            <a:srgbClr val="ACE834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1151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 CHỦ ĐỀ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4320"/>
              </p:ext>
            </p:extLst>
          </p:nvPr>
        </p:nvGraphicFramePr>
        <p:xfrm>
          <a:off x="683568" y="987574"/>
          <a:ext cx="7128157" cy="36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26016569"/>
                    </a:ext>
                  </a:extLst>
                </a:gridCol>
                <a:gridCol w="2375629">
                  <a:extLst>
                    <a:ext uri="{9D8B030D-6E8A-4147-A177-3AD203B41FA5}">
                      <a16:colId xmlns:a16="http://schemas.microsoft.com/office/drawing/2014/main" val="4100646077"/>
                    </a:ext>
                  </a:extLst>
                </a:gridCol>
              </a:tblGrid>
              <a:tr h="304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Tiêu chí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Hs tự đánh giá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396632"/>
                  </a:ext>
                </a:extLst>
              </a:tr>
              <a:tr h="630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1. Xây đựng và thực hiện khảo sát hứng thú nghề nghiệp của các bạn học sinh trong lớp.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731783"/>
                  </a:ext>
                </a:extLst>
              </a:tr>
              <a:tr h="630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2. </a:t>
                      </a:r>
                      <a:r>
                        <a:rPr lang="en-US" sz="1300" dirty="0" err="1">
                          <a:effectLst/>
                        </a:rPr>
                        <a:t>Chọn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và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liệt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kê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ít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nhất</a:t>
                      </a:r>
                      <a:r>
                        <a:rPr lang="en-US" sz="1300" dirty="0">
                          <a:effectLst/>
                        </a:rPr>
                        <a:t> 4 </a:t>
                      </a:r>
                      <a:r>
                        <a:rPr lang="en-US" sz="1300" dirty="0" err="1">
                          <a:effectLst/>
                        </a:rPr>
                        <a:t>lí</a:t>
                      </a:r>
                      <a:r>
                        <a:rPr lang="en-US" sz="1300" dirty="0">
                          <a:effectLst/>
                        </a:rPr>
                        <a:t> do </a:t>
                      </a:r>
                      <a:r>
                        <a:rPr lang="en-US" sz="1300" dirty="0" err="1">
                          <a:effectLst/>
                        </a:rPr>
                        <a:t>mà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em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hứng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thú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với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nghề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nghiệp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em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chọn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5420"/>
                  </a:ext>
                </a:extLst>
              </a:tr>
              <a:tr h="630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3. Nêu ít nhất 5 năng lực và phẩm chất mà người lao động hiện đại cần phải có.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615533"/>
                  </a:ext>
                </a:extLst>
              </a:tr>
              <a:tr h="955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4. Thực hiện được ít nhất 3 hoạt động em thường xuyên thực hiện để rèn luyện bản thân cho phù hợp với nghiệp em lựa chọn.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703761"/>
                  </a:ext>
                </a:extLst>
              </a:tr>
              <a:tr h="449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5. Xây dựng được kế hoạch học tập hướng nghiệp.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713019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8760" y="4551030"/>
            <a:ext cx="1080706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alt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3828" y="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TỔNG KẾT BÀI 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340</Words>
  <PresentationFormat>On-screen Show (16:9)</PresentationFormat>
  <Paragraphs>52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Times New Roman</vt:lpstr>
      <vt:lpstr>UVN Bach Dang Nang</vt:lpstr>
      <vt:lpstr>阿里巴巴普惠体 H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2016-03-10T07:57:08Z</dcterms:created>
  <dcterms:modified xsi:type="dcterms:W3CDTF">2023-08-15T14:53:39Z</dcterms:modified>
</cp:coreProperties>
</file>