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25" roundtripDataSignature="AMtx7mgmpyV6FNpzP8ca/3ZMI31MlWZn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82" name="Google Shape;82;p1: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81" name="Google Shape;181;p10: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88" name="Google Shape;188;p11: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94" name="Google Shape;194;p12: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06" name="Google Shape;206;p13: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14" name="Google Shape;214;p14: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20" name="Google Shape;220;p15: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34" name="Google Shape;234;p16: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46" name="Google Shape;246;p17: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54" name="Google Shape;254;p18: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9: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61" name="Google Shape;261;p19: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91" name="Google Shape;91;p2: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06" name="Google Shape;106;p4: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30" name="Google Shape;130;p5: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 name="Google Shape;145;p6: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4" name="Google Shape;154;p7: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2" name="Google Shape;162;p8: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71" name="Google Shape;171;p9:notes"/>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 name="Shape 11"/>
        <p:cNvGrpSpPr/>
        <p:nvPr/>
      </p:nvGrpSpPr>
      <p:grpSpPr>
        <a:xfrm>
          <a:off x="0" y="0"/>
          <a:ext cx="0" cy="0"/>
          <a:chOff x="0" y="0"/>
          <a:chExt cx="0" cy="0"/>
        </a:xfrm>
      </p:grpSpPr>
      <p:sp>
        <p:nvSpPr>
          <p:cNvPr id="12" name="Google Shape;12;p21"/>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 name="Google Shape;13;p2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3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0" name="Google Shape;70;p3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71" name="Google Shape;71;p3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31"/>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 name="Google Shape;76;p3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7" name="Google Shape;77;p3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2"/>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22"/>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9" name="Google Shape;19;p2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23"/>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 name="Google Shape;24;p23"/>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2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24"/>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 name="Google Shape;30;p24"/>
          <p:cNvSpPr txBox="1"/>
          <p:nvPr>
            <p:ph idx="1" type="body"/>
          </p:nvPr>
        </p:nvSpPr>
        <p:spPr>
          <a:xfrm rot="5400000">
            <a:off x="3833019" y="-1623219"/>
            <a:ext cx="4525962"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2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2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6" name="Google Shape;36;p25"/>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 name="Google Shape;37;p2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8" name="Google Shape;38;p2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2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 name="Google Shape;43;p2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4" name="Google Shape;44;p2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5" name="Google Shape;45;p2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28"/>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 name="Google Shape;54;p28"/>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5" name="Google Shape;55;p28"/>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6" name="Google Shape;56;p28"/>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7" name="Google Shape;57;p28"/>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8" name="Google Shape;58;p2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29"/>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 name="Google Shape;63;p2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4" name="Google Shape;64;p2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5" name="Google Shape;65;p2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20"/>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9pPr>
          </a:lstStyle>
          <a:p/>
        </p:txBody>
      </p:sp>
      <p:sp>
        <p:nvSpPr>
          <p:cNvPr id="9" name="Google Shape;9;p2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9pPr>
          </a:lstStyle>
          <a:p/>
        </p:txBody>
      </p:sp>
      <p:sp>
        <p:nvSpPr>
          <p:cNvPr id="10" name="Google Shape;10;p2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24.jp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sz="4400">
              <a:solidFill>
                <a:schemeClr val="dk1"/>
              </a:solidFill>
              <a:latin typeface="Calibri"/>
              <a:ea typeface="Calibri"/>
              <a:cs typeface="Calibri"/>
              <a:sym typeface="Calibri"/>
            </a:endParaRPr>
          </a:p>
        </p:txBody>
      </p:sp>
      <p:pic>
        <p:nvPicPr>
          <p:cNvPr descr="Hình ảnh Song Da" id="85" name="Google Shape;85;p1"/>
          <p:cNvPicPr preferRelativeResize="0"/>
          <p:nvPr/>
        </p:nvPicPr>
        <p:blipFill rotWithShape="1">
          <a:blip r:embed="rId3">
            <a:alphaModFix/>
          </a:blip>
          <a:srcRect b="0" l="0" r="0" t="0"/>
          <a:stretch/>
        </p:blipFill>
        <p:spPr>
          <a:xfrm>
            <a:off x="0" y="-822325"/>
            <a:ext cx="12192000" cy="7680325"/>
          </a:xfrm>
          <a:prstGeom prst="rect">
            <a:avLst/>
          </a:prstGeom>
          <a:noFill/>
          <a:ln>
            <a:noFill/>
          </a:ln>
        </p:spPr>
      </p:pic>
      <p:sp>
        <p:nvSpPr>
          <p:cNvPr id="86" name="Google Shape;86;p1"/>
          <p:cNvSpPr txBox="1"/>
          <p:nvPr/>
        </p:nvSpPr>
        <p:spPr>
          <a:xfrm>
            <a:off x="2514600" y="152400"/>
            <a:ext cx="31242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Times New Roman"/>
              <a:buNone/>
            </a:pPr>
            <a:br>
              <a:rPr b="0" i="0" lang="en-US" sz="4000" u="none" cap="none" strike="noStrike">
                <a:solidFill>
                  <a:schemeClr val="dk2"/>
                </a:solidFill>
                <a:latin typeface="Times New Roman"/>
                <a:ea typeface="Times New Roman"/>
                <a:cs typeface="Times New Roman"/>
                <a:sym typeface="Times New Roman"/>
              </a:rPr>
            </a:b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7315200" y="3962400"/>
            <a:ext cx="35814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Times New Roman"/>
              <a:buNone/>
            </a:pPr>
            <a:r>
              <a:rPr b="1" i="0" lang="en-US" sz="2800" u="none" cap="none" strike="noStrike">
                <a:solidFill>
                  <a:srgbClr val="FFFF00"/>
                </a:solidFill>
                <a:latin typeface="Times New Roman"/>
                <a:ea typeface="Times New Roman"/>
                <a:cs typeface="Times New Roman"/>
                <a:sym typeface="Times New Roman"/>
              </a:rPr>
              <a:t>NGUYỄN TUÂN</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a:off x="1830248" y="2438400"/>
            <a:ext cx="8837752"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400"/>
              <a:buFont typeface="Arial"/>
              <a:buNone/>
            </a:pPr>
            <a:r>
              <a:rPr b="1" i="1" lang="en-US" sz="5400" u="none" cap="none" strike="noStrike">
                <a:solidFill>
                  <a:srgbClr val="BABABA"/>
                </a:solidFill>
                <a:latin typeface="Times New Roman"/>
                <a:ea typeface="Times New Roman"/>
                <a:cs typeface="Times New Roman"/>
                <a:sym typeface="Times New Roman"/>
              </a:rPr>
              <a:t> </a:t>
            </a:r>
            <a:r>
              <a:rPr b="1" i="1" lang="en-US" sz="5400" u="none" cap="none" strike="noStrike">
                <a:solidFill>
                  <a:srgbClr val="FF6600"/>
                </a:solidFill>
                <a:latin typeface="Times New Roman"/>
                <a:ea typeface="Times New Roman"/>
                <a:cs typeface="Times New Roman"/>
                <a:sym typeface="Times New Roman"/>
              </a:rPr>
              <a:t>NGƯỜI LÁI ĐÒ SÔNG ĐÀ </a:t>
            </a:r>
            <a:endParaRPr b="1" i="0" sz="5400" u="none" cap="none" strike="noStrike">
              <a:solidFill>
                <a:srgbClr val="FF66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 calcmode="lin" valueType="num">
                                      <p:cBhvr additive="base">
                                        <p:cTn dur="1500"/>
                                        <p:tgtEl>
                                          <p:spTgt spid="86">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2000"/>
                                        <p:tgtEl>
                                          <p:spTgt spid="8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dungnkthac-2007" id="183" name="Google Shape;183;p10"/>
          <p:cNvPicPr preferRelativeResize="0"/>
          <p:nvPr>
            <p:ph idx="1" type="body"/>
          </p:nvPr>
        </p:nvPicPr>
        <p:blipFill rotWithShape="1">
          <a:blip r:embed="rId3">
            <a:alphaModFix/>
          </a:blip>
          <a:srcRect b="0" l="0" r="0" t="0"/>
          <a:stretch/>
        </p:blipFill>
        <p:spPr>
          <a:xfrm>
            <a:off x="533400" y="228600"/>
            <a:ext cx="5486400" cy="5715000"/>
          </a:xfrm>
          <a:prstGeom prst="rect">
            <a:avLst/>
          </a:prstGeom>
          <a:noFill/>
          <a:ln>
            <a:noFill/>
          </a:ln>
        </p:spPr>
      </p:pic>
      <p:pic>
        <p:nvPicPr>
          <p:cNvPr descr="1181026602_hohoabinh" id="184" name="Google Shape;184;p10"/>
          <p:cNvPicPr preferRelativeResize="0"/>
          <p:nvPr/>
        </p:nvPicPr>
        <p:blipFill rotWithShape="1">
          <a:blip r:embed="rId4">
            <a:alphaModFix/>
          </a:blip>
          <a:srcRect b="0" l="0" r="0" t="0"/>
          <a:stretch/>
        </p:blipFill>
        <p:spPr>
          <a:xfrm>
            <a:off x="6096000" y="228600"/>
            <a:ext cx="5562600" cy="5715000"/>
          </a:xfrm>
          <a:prstGeom prst="rect">
            <a:avLst/>
          </a:prstGeom>
          <a:noFill/>
          <a:ln>
            <a:noFill/>
          </a:ln>
        </p:spPr>
      </p:pic>
      <p:sp>
        <p:nvSpPr>
          <p:cNvPr id="185" name="Google Shape;185;p10"/>
          <p:cNvSpPr txBox="1"/>
          <p:nvPr/>
        </p:nvSpPr>
        <p:spPr>
          <a:xfrm>
            <a:off x="4038600" y="6105525"/>
            <a:ext cx="3505200" cy="523875"/>
          </a:xfrm>
          <a:prstGeom prst="rect">
            <a:avLst/>
          </a:prstGeom>
          <a:solidFill>
            <a:srgbClr val="92D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Times New Roman"/>
              <a:buNone/>
            </a:pPr>
            <a:r>
              <a:rPr b="0" i="0" lang="en-US" sz="2800" u="none" cap="none" strike="noStrike">
                <a:solidFill>
                  <a:srgbClr val="FF0000"/>
                </a:solidFill>
                <a:latin typeface="Times New Roman"/>
                <a:ea typeface="Times New Roman"/>
                <a:cs typeface="Times New Roman"/>
                <a:sym typeface="Times New Roman"/>
              </a:rPr>
              <a:t>Bờ đá dựng vách thành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txBox="1"/>
          <p:nvPr/>
        </p:nvSpPr>
        <p:spPr>
          <a:xfrm>
            <a:off x="1524000" y="2495550"/>
            <a:ext cx="45720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91" name="Google Shape;191;p11"/>
          <p:cNvSpPr txBox="1"/>
          <p:nvPr/>
        </p:nvSpPr>
        <p:spPr>
          <a:xfrm>
            <a:off x="1905000" y="304800"/>
            <a:ext cx="8382000" cy="550862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Times New Roman"/>
              <a:buNone/>
            </a:pPr>
            <a:r>
              <a:rPr b="0" i="0" lang="en-US" sz="3200" u="none" cap="none" strike="noStrike">
                <a:solidFill>
                  <a:srgbClr val="FF0000"/>
                </a:solidFill>
                <a:latin typeface="Times New Roman"/>
                <a:ea typeface="Times New Roman"/>
                <a:cs typeface="Times New Roman"/>
                <a:sym typeface="Times New Roman"/>
              </a:rPr>
              <a:t>🢧 </a:t>
            </a:r>
            <a:r>
              <a:rPr b="0" i="0" lang="en-US" sz="3200" u="none" cap="none" strike="noStrike">
                <a:solidFill>
                  <a:schemeClr val="folHlink"/>
                </a:solidFill>
                <a:latin typeface="Times New Roman"/>
                <a:ea typeface="Times New Roman"/>
                <a:cs typeface="Times New Roman"/>
                <a:sym typeface="Times New Roman"/>
              </a:rPr>
              <a:t>Với sự </a:t>
            </a:r>
            <a:r>
              <a:rPr b="0" i="0" lang="en-US" sz="3200" u="none" cap="none" strike="noStrike">
                <a:solidFill>
                  <a:srgbClr val="FF6600"/>
                </a:solidFill>
                <a:latin typeface="Times New Roman"/>
                <a:ea typeface="Times New Roman"/>
                <a:cs typeface="Times New Roman"/>
                <a:sym typeface="Times New Roman"/>
              </a:rPr>
              <a:t>quan sát tinh tường, trí tưởng tượng phong phú, sự am hiểu nhiều lĩnh vực, kết hợp với các thủ pháp nghệ thuật so sánh, nhân hóa </a:t>
            </a:r>
            <a:r>
              <a:rPr b="0" i="0" lang="en-US" sz="3200" u="none" cap="none" strike="noStrike">
                <a:solidFill>
                  <a:schemeClr val="folHlink"/>
                </a:solidFill>
                <a:latin typeface="Times New Roman"/>
                <a:ea typeface="Times New Roman"/>
                <a:cs typeface="Times New Roman"/>
                <a:sym typeface="Times New Roman"/>
              </a:rPr>
              <a:t>sống động và  cách miêu tả thiên nhiên với vẻ đẹp hùng vĩ</a:t>
            </a:r>
            <a:r>
              <a:rPr b="0" i="0" lang="en-US" sz="3200" u="none" cap="none" strike="noStrike">
                <a:solidFill>
                  <a:schemeClr val="folHlink"/>
                </a:solidFill>
                <a:latin typeface="Calibri"/>
                <a:ea typeface="Calibri"/>
                <a:cs typeface="Calibri"/>
                <a:sym typeface="Calibri"/>
              </a:rPr>
              <a:t> </a:t>
            </a:r>
            <a:r>
              <a:rPr b="0" i="0" lang="en-US" sz="3200" u="none" cap="none" strike="noStrike">
                <a:solidFill>
                  <a:schemeClr val="folHlink"/>
                </a:solidFill>
                <a:latin typeface="Times New Roman"/>
                <a:ea typeface="Times New Roman"/>
                <a:cs typeface="Times New Roman"/>
                <a:sym typeface="Times New Roman"/>
              </a:rPr>
              <a:t>của Nguyễn Tuân, con sông Đà hiện lên thật </a:t>
            </a:r>
            <a:r>
              <a:rPr b="0" i="0" lang="en-US" sz="3200" u="none" cap="none" strike="noStrike">
                <a:solidFill>
                  <a:srgbClr val="FF6600"/>
                </a:solidFill>
                <a:latin typeface="Times New Roman"/>
                <a:ea typeface="Times New Roman"/>
                <a:cs typeface="Times New Roman"/>
                <a:sym typeface="Times New Roman"/>
              </a:rPr>
              <a:t>hùng vĩ, đầy sức sống, song cũng hết sức hung bạo, dữ dằn, hiểm nguy</a:t>
            </a:r>
            <a:r>
              <a:rPr b="0" i="0" lang="en-US" sz="3200" u="none" cap="none" strike="noStrike">
                <a:solidFill>
                  <a:schemeClr val="folHlink"/>
                </a:solidFill>
                <a:latin typeface="Times New Roman"/>
                <a:ea typeface="Times New Roman"/>
                <a:cs typeface="Times New Roman"/>
                <a:sym typeface="Times New Roman"/>
              </a:rPr>
              <a:t> - con sông như một sinh thể có hồn, có tâm trạng, có tính cách trông như con thủy quái khổng lồ đang quẫy mình, như kẻ thù số một của con người Tây Bắc.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folHlink"/>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nvSpPr>
        <p:spPr>
          <a:xfrm>
            <a:off x="1981200" y="4343400"/>
            <a:ext cx="2438400" cy="2362200"/>
          </a:xfrm>
          <a:prstGeom prst="rect">
            <a:avLst/>
          </a:prstGeom>
          <a:solidFill>
            <a:srgbClr val="FFFF66"/>
          </a:solidFill>
          <a:ln cap="flat" cmpd="sng" w="9525">
            <a:solidFill>
              <a:srgbClr val="EE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Hùng vĩ, tràn đầy sức sống </a:t>
            </a:r>
            <a:endParaRPr b="0" i="0" sz="1400" u="none" cap="none" strike="noStrike">
              <a:solidFill>
                <a:srgbClr val="000000"/>
              </a:solidFill>
              <a:latin typeface="Arial"/>
              <a:ea typeface="Arial"/>
              <a:cs typeface="Arial"/>
              <a:sym typeface="Arial"/>
            </a:endParaRPr>
          </a:p>
        </p:txBody>
      </p:sp>
      <p:sp>
        <p:nvSpPr>
          <p:cNvPr id="197" name="Google Shape;197;p12"/>
          <p:cNvSpPr txBox="1"/>
          <p:nvPr/>
        </p:nvSpPr>
        <p:spPr>
          <a:xfrm>
            <a:off x="7543800" y="4343400"/>
            <a:ext cx="2590800" cy="2362200"/>
          </a:xfrm>
          <a:prstGeom prst="rect">
            <a:avLst/>
          </a:prstGeom>
          <a:solidFill>
            <a:srgbClr val="FFFF66"/>
          </a:solidFill>
          <a:ln cap="flat" cmpd="sng" w="9525">
            <a:solidFill>
              <a:srgbClr val="EE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600"/>
              <a:buFont typeface="Times New Roman"/>
              <a:buNone/>
            </a:pPr>
            <a:r>
              <a:rPr b="0" i="0" lang="en-US" sz="2600" u="none" cap="none" strike="noStrike">
                <a:solidFill>
                  <a:srgbClr val="0000CC"/>
                </a:solidFill>
                <a:latin typeface="Times New Roman"/>
                <a:ea typeface="Times New Roman"/>
                <a:cs typeface="Times New Roman"/>
                <a:sym typeface="Times New Roman"/>
              </a:rPr>
              <a:t>Hung bạo, dữ dằn như thủy quái đang quẫy mình, như kẻ thù số một của con người.</a:t>
            </a:r>
            <a:endParaRPr b="0" i="0" sz="1400" u="none" cap="none" strike="noStrike">
              <a:solidFill>
                <a:srgbClr val="000000"/>
              </a:solidFill>
              <a:latin typeface="Arial"/>
              <a:ea typeface="Arial"/>
              <a:cs typeface="Arial"/>
              <a:sym typeface="Arial"/>
            </a:endParaRPr>
          </a:p>
        </p:txBody>
      </p:sp>
      <p:sp>
        <p:nvSpPr>
          <p:cNvPr id="198" name="Google Shape;198;p12"/>
          <p:cNvSpPr txBox="1"/>
          <p:nvPr/>
        </p:nvSpPr>
        <p:spPr>
          <a:xfrm>
            <a:off x="5105400" y="3200400"/>
            <a:ext cx="1600200" cy="533400"/>
          </a:xfrm>
          <a:prstGeom prst="rect">
            <a:avLst/>
          </a:prstGeom>
          <a:solidFill>
            <a:srgbClr val="FFFF66"/>
          </a:solidFill>
          <a:ln cap="flat" cmpd="sng" w="9525">
            <a:solidFill>
              <a:srgbClr val="EE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800"/>
              <a:buFont typeface="Times New Roman"/>
              <a:buNone/>
            </a:pPr>
            <a:r>
              <a:rPr b="0" i="0" lang="en-US" sz="2800" u="none" cap="none" strike="noStrike">
                <a:solidFill>
                  <a:srgbClr val="C00000"/>
                </a:solidFill>
                <a:latin typeface="Times New Roman"/>
                <a:ea typeface="Times New Roman"/>
                <a:cs typeface="Times New Roman"/>
                <a:sym typeface="Times New Roman"/>
              </a:rPr>
              <a:t>Sông Đà</a:t>
            </a:r>
            <a:endParaRPr b="0" i="0" sz="1400" u="none" cap="none" strike="noStrike">
              <a:solidFill>
                <a:srgbClr val="000000"/>
              </a:solidFill>
              <a:latin typeface="Arial"/>
              <a:ea typeface="Arial"/>
              <a:cs typeface="Arial"/>
              <a:sym typeface="Arial"/>
            </a:endParaRPr>
          </a:p>
        </p:txBody>
      </p:sp>
      <p:sp>
        <p:nvSpPr>
          <p:cNvPr id="199" name="Google Shape;199;p12"/>
          <p:cNvSpPr txBox="1"/>
          <p:nvPr/>
        </p:nvSpPr>
        <p:spPr>
          <a:xfrm>
            <a:off x="3657600" y="533400"/>
            <a:ext cx="4572000" cy="2209800"/>
          </a:xfrm>
          <a:prstGeom prst="rect">
            <a:avLst/>
          </a:prstGeom>
          <a:solidFill>
            <a:srgbClr val="FFFF66"/>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CC"/>
              </a:buClr>
              <a:buSzPts val="2800"/>
              <a:buFont typeface="Times New Roman"/>
              <a:buNone/>
            </a:pPr>
            <a:r>
              <a:rPr b="0" i="1" lang="en-US" sz="2800" u="none" cap="none" strike="noStrike">
                <a:solidFill>
                  <a:srgbClr val="0000CC"/>
                </a:solidFill>
                <a:latin typeface="Times New Roman"/>
                <a:ea typeface="Times New Roman"/>
                <a:cs typeface="Times New Roman"/>
                <a:sym typeface="Times New Roman"/>
              </a:rPr>
              <a:t>Sự quan sát tinh tường;</a:t>
            </a:r>
            <a:br>
              <a:rPr b="0" i="1" lang="en-US" sz="2800" u="none" cap="none" strike="noStrike">
                <a:solidFill>
                  <a:srgbClr val="0000CC"/>
                </a:solidFill>
                <a:latin typeface="Times New Roman"/>
                <a:ea typeface="Times New Roman"/>
                <a:cs typeface="Times New Roman"/>
                <a:sym typeface="Times New Roman"/>
              </a:rPr>
            </a:br>
            <a:r>
              <a:rPr b="0" i="1" lang="en-US" sz="2800" u="none" cap="none" strike="noStrike">
                <a:solidFill>
                  <a:srgbClr val="0000CC"/>
                </a:solidFill>
                <a:latin typeface="Times New Roman"/>
                <a:ea typeface="Times New Roman"/>
                <a:cs typeface="Times New Roman"/>
                <a:sym typeface="Times New Roman"/>
              </a:rPr>
              <a:t>Liên tưởng, tưởng tượng;</a:t>
            </a:r>
            <a:br>
              <a:rPr b="0" i="1" lang="en-US" sz="2800" u="none" cap="none" strike="noStrike">
                <a:solidFill>
                  <a:srgbClr val="0000CC"/>
                </a:solidFill>
                <a:latin typeface="Times New Roman"/>
                <a:ea typeface="Times New Roman"/>
                <a:cs typeface="Times New Roman"/>
                <a:sym typeface="Times New Roman"/>
              </a:rPr>
            </a:br>
            <a:r>
              <a:rPr b="0" i="1" lang="en-US" sz="2800" u="none" cap="none" strike="noStrike">
                <a:solidFill>
                  <a:srgbClr val="0000CC"/>
                </a:solidFill>
                <a:latin typeface="Times New Roman"/>
                <a:ea typeface="Times New Roman"/>
                <a:cs typeface="Times New Roman"/>
                <a:sym typeface="Times New Roman"/>
              </a:rPr>
              <a:t>Am hiểu nhiều lĩnh vực;</a:t>
            </a:r>
            <a:br>
              <a:rPr b="0" i="1" lang="en-US" sz="2800" u="none" cap="none" strike="noStrike">
                <a:solidFill>
                  <a:srgbClr val="0000CC"/>
                </a:solidFill>
                <a:latin typeface="Times New Roman"/>
                <a:ea typeface="Times New Roman"/>
                <a:cs typeface="Times New Roman"/>
                <a:sym typeface="Times New Roman"/>
              </a:rPr>
            </a:br>
            <a:r>
              <a:rPr b="0" i="1" lang="en-US" sz="2800" u="none" cap="none" strike="noStrike">
                <a:solidFill>
                  <a:srgbClr val="0000CC"/>
                </a:solidFill>
                <a:latin typeface="Times New Roman"/>
                <a:ea typeface="Times New Roman"/>
                <a:cs typeface="Times New Roman"/>
                <a:sym typeface="Times New Roman"/>
              </a:rPr>
              <a:t>Thủ pháp so sánh, nhân hóa…</a:t>
            </a:r>
            <a:endParaRPr b="0" i="0" sz="1400" u="none" cap="none" strike="noStrike">
              <a:solidFill>
                <a:srgbClr val="000000"/>
              </a:solidFill>
              <a:latin typeface="Arial"/>
              <a:ea typeface="Arial"/>
              <a:cs typeface="Arial"/>
              <a:sym typeface="Arial"/>
            </a:endParaRPr>
          </a:p>
        </p:txBody>
      </p:sp>
      <p:cxnSp>
        <p:nvCxnSpPr>
          <p:cNvPr id="200" name="Google Shape;200;p12"/>
          <p:cNvCxnSpPr/>
          <p:nvPr/>
        </p:nvCxnSpPr>
        <p:spPr>
          <a:xfrm>
            <a:off x="5943600" y="2819400"/>
            <a:ext cx="0" cy="381000"/>
          </a:xfrm>
          <a:prstGeom prst="straightConnector1">
            <a:avLst/>
          </a:prstGeom>
          <a:noFill/>
          <a:ln cap="flat" cmpd="sng" w="57150">
            <a:solidFill>
              <a:srgbClr val="EE0202"/>
            </a:solidFill>
            <a:prstDash val="solid"/>
            <a:miter lim="800000"/>
            <a:headEnd len="sm" w="sm" type="none"/>
            <a:tailEnd len="med" w="med" type="triangle"/>
          </a:ln>
        </p:spPr>
      </p:cxnSp>
      <p:cxnSp>
        <p:nvCxnSpPr>
          <p:cNvPr id="201" name="Google Shape;201;p12"/>
          <p:cNvCxnSpPr/>
          <p:nvPr/>
        </p:nvCxnSpPr>
        <p:spPr>
          <a:xfrm flipH="1">
            <a:off x="3886200" y="3733800"/>
            <a:ext cx="2057400" cy="609600"/>
          </a:xfrm>
          <a:prstGeom prst="straightConnector1">
            <a:avLst/>
          </a:prstGeom>
          <a:noFill/>
          <a:ln cap="flat" cmpd="sng" w="57150">
            <a:solidFill>
              <a:srgbClr val="EE0202"/>
            </a:solidFill>
            <a:prstDash val="solid"/>
            <a:miter lim="800000"/>
            <a:headEnd len="sm" w="sm" type="none"/>
            <a:tailEnd len="med" w="med" type="triangle"/>
          </a:ln>
        </p:spPr>
      </p:cxnSp>
      <p:cxnSp>
        <p:nvCxnSpPr>
          <p:cNvPr id="202" name="Google Shape;202;p12"/>
          <p:cNvCxnSpPr/>
          <p:nvPr/>
        </p:nvCxnSpPr>
        <p:spPr>
          <a:xfrm>
            <a:off x="5943600" y="3733800"/>
            <a:ext cx="1752600" cy="533400"/>
          </a:xfrm>
          <a:prstGeom prst="straightConnector1">
            <a:avLst/>
          </a:prstGeom>
          <a:noFill/>
          <a:ln cap="flat" cmpd="sng" w="57150">
            <a:solidFill>
              <a:srgbClr val="EE0202"/>
            </a:solidFill>
            <a:prstDash val="solid"/>
            <a:miter lim="800000"/>
            <a:headEnd len="sm" w="sm" type="none"/>
            <a:tailEnd len="med" w="med" type="triangle"/>
          </a:ln>
        </p:spPr>
      </p:cxnSp>
      <p:sp>
        <p:nvSpPr>
          <p:cNvPr id="203" name="Google Shape;203;p12"/>
          <p:cNvSpPr/>
          <p:nvPr/>
        </p:nvSpPr>
        <p:spPr>
          <a:xfrm>
            <a:off x="4419600" y="5562600"/>
            <a:ext cx="3124200" cy="152400"/>
          </a:xfrm>
          <a:prstGeom prst="leftRightArrow">
            <a:avLst>
              <a:gd fmla="val 50000" name="adj1"/>
              <a:gd fmla="val 50000" name="adj2"/>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20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2827409441_2c59fff934_o" id="208" name="Google Shape;208;p13"/>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pic>
        <p:nvPicPr>
          <p:cNvPr id="209" name="Google Shape;209;p13"/>
          <p:cNvPicPr preferRelativeResize="0"/>
          <p:nvPr/>
        </p:nvPicPr>
        <p:blipFill rotWithShape="1">
          <a:blip r:embed="rId4">
            <a:alphaModFix/>
          </a:blip>
          <a:srcRect b="0" l="0" r="0" t="0"/>
          <a:stretch/>
        </p:blipFill>
        <p:spPr>
          <a:xfrm>
            <a:off x="2057400" y="304800"/>
            <a:ext cx="8077200" cy="6324600"/>
          </a:xfrm>
          <a:prstGeom prst="rect">
            <a:avLst/>
          </a:prstGeom>
          <a:noFill/>
          <a:ln>
            <a:noFill/>
          </a:ln>
        </p:spPr>
      </p:pic>
      <p:pic>
        <p:nvPicPr>
          <p:cNvPr descr="nhung-goc-nhin-tu-song-da-2" id="210" name="Google Shape;210;p13"/>
          <p:cNvPicPr preferRelativeResize="0"/>
          <p:nvPr/>
        </p:nvPicPr>
        <p:blipFill rotWithShape="1">
          <a:blip r:embed="rId5">
            <a:alphaModFix/>
          </a:blip>
          <a:srcRect b="0" l="0" r="0" t="0"/>
          <a:stretch/>
        </p:blipFill>
        <p:spPr>
          <a:xfrm>
            <a:off x="1524000" y="0"/>
            <a:ext cx="9144000" cy="6858000"/>
          </a:xfrm>
          <a:prstGeom prst="rect">
            <a:avLst/>
          </a:prstGeom>
          <a:noFill/>
          <a:ln>
            <a:noFill/>
          </a:ln>
        </p:spPr>
      </p:pic>
      <p:pic>
        <p:nvPicPr>
          <p:cNvPr descr="482.jpg image by Zorzo" id="211" name="Google Shape;211;p13"/>
          <p:cNvPicPr preferRelativeResize="0"/>
          <p:nvPr/>
        </p:nvPicPr>
        <p:blipFill rotWithShape="1">
          <a:blip r:embed="rId6">
            <a:alphaModFix/>
          </a:blip>
          <a:srcRect b="0" l="0" r="0" t="0"/>
          <a:stretch/>
        </p:blipFill>
        <p:spPr>
          <a:xfrm>
            <a:off x="152400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0"/>
                                        <p:tgtEl>
                                          <p:spTgt spid="208"/>
                                        </p:tgtEl>
                                      </p:cBhvr>
                                    </p:animEffect>
                                  </p:childTnLst>
                                </p:cTn>
                              </p:par>
                            </p:childTnLst>
                          </p:cTn>
                        </p:par>
                        <p:par>
                          <p:cTn fill="hold">
                            <p:stCondLst>
                              <p:cond delay="5000"/>
                            </p:stCondLst>
                            <p:childTnLst>
                              <p:par>
                                <p:cTn fill="hold" nodeType="afterEffect" presetClass="exit" presetID="10" presetSubtype="0">
                                  <p:stCondLst>
                                    <p:cond delay="3000"/>
                                  </p:stCondLst>
                                  <p:childTnLst>
                                    <p:animEffect filter="fade" transition="out">
                                      <p:cBhvr>
                                        <p:cTn dur="2000"/>
                                        <p:tgtEl>
                                          <p:spTgt spid="208"/>
                                        </p:tgtEl>
                                      </p:cBhvr>
                                    </p:animEffect>
                                    <p:set>
                                      <p:cBhvr>
                                        <p:cTn dur="1" fill="hold">
                                          <p:stCondLst>
                                            <p:cond delay="2000"/>
                                          </p:stCondLst>
                                        </p:cTn>
                                        <p:tgtEl>
                                          <p:spTgt spid="208"/>
                                        </p:tgtEl>
                                        <p:attrNameLst>
                                          <p:attrName>style.visibility</p:attrName>
                                        </p:attrNameLst>
                                      </p:cBhvr>
                                      <p:to>
                                        <p:strVal val="hidden"/>
                                      </p:to>
                                    </p:set>
                                  </p:childTnLst>
                                </p:cTn>
                              </p:par>
                              <p:par>
                                <p:cTn fill="hold" nodeType="withEffect" presetClass="entr" presetID="10" presetSubtype="0">
                                  <p:stCondLst>
                                    <p:cond delay="3000"/>
                                  </p:stCondLst>
                                  <p:childTnLst>
                                    <p:set>
                                      <p:cBhvr>
                                        <p:cTn dur="1" fill="hold">
                                          <p:stCondLst>
                                            <p:cond delay="0"/>
                                          </p:stCondLst>
                                        </p:cTn>
                                        <p:tgtEl>
                                          <p:spTgt spid="209"/>
                                        </p:tgtEl>
                                        <p:attrNameLst>
                                          <p:attrName>style.visibility</p:attrName>
                                        </p:attrNameLst>
                                      </p:cBhvr>
                                      <p:to>
                                        <p:strVal val="visible"/>
                                      </p:to>
                                    </p:set>
                                    <p:animEffect filter="fade" transition="in">
                                      <p:cBhvr>
                                        <p:cTn dur="5000"/>
                                        <p:tgtEl>
                                          <p:spTgt spid="209"/>
                                        </p:tgtEl>
                                      </p:cBhvr>
                                    </p:animEffect>
                                  </p:childTnLst>
                                </p:cTn>
                              </p:par>
                            </p:childTnLst>
                          </p:cTn>
                        </p:par>
                        <p:par>
                          <p:cTn fill="hold">
                            <p:stCondLst>
                              <p:cond delay="10000"/>
                            </p:stCondLst>
                            <p:childTnLst>
                              <p:par>
                                <p:cTn fill="hold" nodeType="afterEffect" presetClass="exit" presetID="10" presetSubtype="0">
                                  <p:stCondLst>
                                    <p:cond delay="3000"/>
                                  </p:stCondLst>
                                  <p:childTnLst>
                                    <p:animEffect filter="fade" transition="out">
                                      <p:cBhvr>
                                        <p:cTn dur="2000"/>
                                        <p:tgtEl>
                                          <p:spTgt spid="209"/>
                                        </p:tgtEl>
                                      </p:cBhvr>
                                    </p:animEffect>
                                    <p:set>
                                      <p:cBhvr>
                                        <p:cTn dur="1" fill="hold">
                                          <p:stCondLst>
                                            <p:cond delay="2000"/>
                                          </p:stCondLst>
                                        </p:cTn>
                                        <p:tgtEl>
                                          <p:spTgt spid="209"/>
                                        </p:tgtEl>
                                        <p:attrNameLst>
                                          <p:attrName>style.visibility</p:attrName>
                                        </p:attrNameLst>
                                      </p:cBhvr>
                                      <p:to>
                                        <p:strVal val="hidden"/>
                                      </p:to>
                                    </p:set>
                                  </p:childTnLst>
                                </p:cTn>
                              </p:par>
                              <p:par>
                                <p:cTn fill="hold" nodeType="withEffect" presetClass="entr" presetID="10" presetSubtype="0">
                                  <p:stCondLst>
                                    <p:cond delay="3000"/>
                                  </p:stCondLst>
                                  <p:childTnLst>
                                    <p:set>
                                      <p:cBhvr>
                                        <p:cTn dur="1" fill="hold">
                                          <p:stCondLst>
                                            <p:cond delay="0"/>
                                          </p:stCondLst>
                                        </p:cTn>
                                        <p:tgtEl>
                                          <p:spTgt spid="210"/>
                                        </p:tgtEl>
                                        <p:attrNameLst>
                                          <p:attrName>style.visibility</p:attrName>
                                        </p:attrNameLst>
                                      </p:cBhvr>
                                      <p:to>
                                        <p:strVal val="visible"/>
                                      </p:to>
                                    </p:set>
                                    <p:animEffect filter="fade" transition="in">
                                      <p:cBhvr>
                                        <p:cTn dur="5000"/>
                                        <p:tgtEl>
                                          <p:spTgt spid="210"/>
                                        </p:tgtEl>
                                      </p:cBhvr>
                                    </p:animEffect>
                                  </p:childTnLst>
                                </p:cTn>
                              </p:par>
                            </p:childTnLst>
                          </p:cTn>
                        </p:par>
                        <p:par>
                          <p:cTn fill="hold">
                            <p:stCondLst>
                              <p:cond delay="15000"/>
                            </p:stCondLst>
                            <p:childTnLst>
                              <p:par>
                                <p:cTn fill="hold" nodeType="afterEffect" presetClass="exit" presetID="10" presetSubtype="0">
                                  <p:stCondLst>
                                    <p:cond delay="3000"/>
                                  </p:stCondLst>
                                  <p:childTnLst>
                                    <p:animEffect filter="fade" transition="out">
                                      <p:cBhvr>
                                        <p:cTn dur="2000"/>
                                        <p:tgtEl>
                                          <p:spTgt spid="210"/>
                                        </p:tgtEl>
                                      </p:cBhvr>
                                    </p:animEffect>
                                    <p:set>
                                      <p:cBhvr>
                                        <p:cTn dur="1" fill="hold">
                                          <p:stCondLst>
                                            <p:cond delay="2000"/>
                                          </p:stCondLst>
                                        </p:cTn>
                                        <p:tgtEl>
                                          <p:spTgt spid="210"/>
                                        </p:tgtEl>
                                        <p:attrNameLst>
                                          <p:attrName>style.visibility</p:attrName>
                                        </p:attrNameLst>
                                      </p:cBhvr>
                                      <p:to>
                                        <p:strVal val="hidden"/>
                                      </p:to>
                                    </p:set>
                                  </p:childTnLst>
                                </p:cTn>
                              </p:par>
                              <p:par>
                                <p:cTn fill="hold" nodeType="withEffect" presetClass="entr" presetID="10" presetSubtype="0">
                                  <p:stCondLst>
                                    <p:cond delay="3000"/>
                                  </p:stCondLst>
                                  <p:childTnLst>
                                    <p:set>
                                      <p:cBhvr>
                                        <p:cTn dur="1" fill="hold">
                                          <p:stCondLst>
                                            <p:cond delay="0"/>
                                          </p:stCondLst>
                                        </p:cTn>
                                        <p:tgtEl>
                                          <p:spTgt spid="211"/>
                                        </p:tgtEl>
                                        <p:attrNameLst>
                                          <p:attrName>style.visibility</p:attrName>
                                        </p:attrNameLst>
                                      </p:cBhvr>
                                      <p:to>
                                        <p:strVal val="visible"/>
                                      </p:to>
                                    </p:set>
                                    <p:animEffect filter="fade" transition="in">
                                      <p:cBhvr>
                                        <p:cTn dur="5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ImageView" id="216" name="Google Shape;216;p14"/>
          <p:cNvPicPr preferRelativeResize="0"/>
          <p:nvPr/>
        </p:nvPicPr>
        <p:blipFill rotWithShape="1">
          <a:blip r:embed="rId3">
            <a:alphaModFix/>
          </a:blip>
          <a:srcRect b="0" l="0" r="0" t="0"/>
          <a:stretch/>
        </p:blipFill>
        <p:spPr>
          <a:xfrm>
            <a:off x="6130925" y="0"/>
            <a:ext cx="4537075" cy="6858000"/>
          </a:xfrm>
          <a:prstGeom prst="rect">
            <a:avLst/>
          </a:prstGeom>
          <a:noFill/>
          <a:ln>
            <a:noFill/>
          </a:ln>
        </p:spPr>
      </p:pic>
      <p:pic>
        <p:nvPicPr>
          <p:cNvPr descr="Song da nhin tu dap thuy dien hoa binh" id="217" name="Google Shape;217;p14"/>
          <p:cNvPicPr preferRelativeResize="0"/>
          <p:nvPr/>
        </p:nvPicPr>
        <p:blipFill rotWithShape="1">
          <a:blip r:embed="rId4">
            <a:alphaModFix/>
          </a:blip>
          <a:srcRect b="0" l="0" r="0" t="0"/>
          <a:stretch/>
        </p:blipFill>
        <p:spPr>
          <a:xfrm>
            <a:off x="1482725" y="0"/>
            <a:ext cx="46482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3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2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nvSpPr>
        <p:spPr>
          <a:xfrm>
            <a:off x="1752600" y="176212"/>
            <a:ext cx="4945062" cy="4333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66"/>
              </a:buClr>
              <a:buSzPts val="2800"/>
              <a:buFont typeface="Arial"/>
              <a:buNone/>
            </a:pPr>
            <a:r>
              <a:rPr b="1" i="0" lang="en-US" sz="2800" u="none" cap="none" strike="noStrike">
                <a:solidFill>
                  <a:srgbClr val="FFFF66"/>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3" name="Google Shape;223;p15"/>
          <p:cNvSpPr/>
          <p:nvPr/>
        </p:nvSpPr>
        <p:spPr>
          <a:xfrm>
            <a:off x="6248400" y="2743200"/>
            <a:ext cx="304800" cy="6096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00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24" name="Google Shape;224;p15"/>
          <p:cNvSpPr txBox="1"/>
          <p:nvPr>
            <p:ph type="title"/>
          </p:nvPr>
        </p:nvSpPr>
        <p:spPr>
          <a:xfrm>
            <a:off x="6248400" y="1524000"/>
            <a:ext cx="4267200" cy="5181600"/>
          </a:xfrm>
          <a:prstGeom prst="rect">
            <a:avLst/>
          </a:prstGeom>
          <a:solidFill>
            <a:srgbClr val="000000"/>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2800"/>
              <a:buFont typeface="Calibri"/>
              <a:buNone/>
            </a:pPr>
            <a:r>
              <a:rPr b="1" i="0" lang="en-US" sz="2800" u="none">
                <a:solidFill>
                  <a:srgbClr val="FFFF00"/>
                </a:solidFill>
                <a:latin typeface="Calibri"/>
                <a:ea typeface="Calibri"/>
                <a:cs typeface="Calibri"/>
                <a:sym typeface="Calibri"/>
              </a:rPr>
              <a:t>=&gt; </a:t>
            </a:r>
            <a:r>
              <a:rPr b="0" i="0" lang="en-US" sz="3200" u="none">
                <a:solidFill>
                  <a:srgbClr val="FFFF00"/>
                </a:solidFill>
                <a:latin typeface="Calibri"/>
                <a:ea typeface="Calibri"/>
                <a:cs typeface="Calibri"/>
                <a:sym typeface="Calibri"/>
              </a:rPr>
              <a:t>Miêu tả cụ thể, chi tiết, gợi hình ảnh ông đò khỏe mạnh chắc nịch, tinh tường và dạn dày kinh nghiệm, có hiểu biết sâu về thác sông Đà.</a:t>
            </a:r>
            <a:br>
              <a:rPr b="0" i="0" lang="en-US" sz="3200" u="none">
                <a:solidFill>
                  <a:srgbClr val="FFFF00"/>
                </a:solidFill>
                <a:latin typeface="Calibri"/>
                <a:ea typeface="Calibri"/>
                <a:cs typeface="Calibri"/>
                <a:sym typeface="Calibri"/>
              </a:rPr>
            </a:br>
            <a:endParaRPr/>
          </a:p>
        </p:txBody>
      </p:sp>
      <p:sp>
        <p:nvSpPr>
          <p:cNvPr id="225" name="Google Shape;225;p15"/>
          <p:cNvSpPr txBox="1"/>
          <p:nvPr/>
        </p:nvSpPr>
        <p:spPr>
          <a:xfrm>
            <a:off x="1524000" y="1600200"/>
            <a:ext cx="4724400" cy="5257800"/>
          </a:xfrm>
          <a:prstGeom prst="rect">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26" name="Google Shape;226;p15"/>
          <p:cNvSpPr txBox="1"/>
          <p:nvPr/>
        </p:nvSpPr>
        <p:spPr>
          <a:xfrm>
            <a:off x="2133600" y="623887"/>
            <a:ext cx="44196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 </a:t>
            </a:r>
            <a:r>
              <a:rPr b="1" i="0" lang="en-US" sz="2800" u="sng" cap="none" strike="noStrike">
                <a:solidFill>
                  <a:srgbClr val="0000CC"/>
                </a:solidFill>
                <a:latin typeface="Times New Roman"/>
                <a:ea typeface="Times New Roman"/>
                <a:cs typeface="Times New Roman"/>
                <a:sym typeface="Times New Roman"/>
              </a:rPr>
              <a:t>Giới thiệu ông lái đò</a:t>
            </a:r>
            <a:r>
              <a:rPr b="1" i="0" lang="en-US" sz="2800" u="none" cap="none" strike="noStrike">
                <a:solidFill>
                  <a:srgbClr val="0000CC"/>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27" name="Google Shape;227;p15"/>
          <p:cNvSpPr txBox="1"/>
          <p:nvPr/>
        </p:nvSpPr>
        <p:spPr>
          <a:xfrm>
            <a:off x="1524000" y="1676400"/>
            <a:ext cx="4724400" cy="13731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 70 tuổi, người Lai  Châu, mười năm gắn bó với nghề chèo đò trên sông Đà</a:t>
            </a:r>
            <a:endParaRPr b="0" i="0" sz="1400" u="none" cap="none" strike="noStrike">
              <a:solidFill>
                <a:srgbClr val="000000"/>
              </a:solidFill>
              <a:latin typeface="Arial"/>
              <a:ea typeface="Arial"/>
              <a:cs typeface="Arial"/>
              <a:sym typeface="Arial"/>
            </a:endParaRPr>
          </a:p>
        </p:txBody>
      </p:sp>
      <p:sp>
        <p:nvSpPr>
          <p:cNvPr id="228" name="Google Shape;228;p15"/>
          <p:cNvSpPr txBox="1"/>
          <p:nvPr/>
        </p:nvSpPr>
        <p:spPr>
          <a:xfrm>
            <a:off x="1524000" y="3048000"/>
            <a:ext cx="4876800" cy="265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 Ngoại hình: Chân khuỳnh khuỳnh, tay dài lêu nghêu, giọng ào ào, đầu bạc trắng trên cơ thể gọn quánh chất sừng chất mun; luôn trong tư thế chèo đò</a:t>
            </a:r>
            <a:endParaRPr b="0" i="0" sz="1400" u="none" cap="none" strike="noStrike">
              <a:solidFill>
                <a:srgbClr val="000000"/>
              </a:solidFill>
              <a:latin typeface="Arial"/>
              <a:ea typeface="Arial"/>
              <a:cs typeface="Arial"/>
              <a:sym typeface="Arial"/>
            </a:endParaRPr>
          </a:p>
        </p:txBody>
      </p:sp>
      <p:sp>
        <p:nvSpPr>
          <p:cNvPr id="229" name="Google Shape;229;p15"/>
          <p:cNvSpPr txBox="1"/>
          <p:nvPr/>
        </p:nvSpPr>
        <p:spPr>
          <a:xfrm>
            <a:off x="1524000" y="5638800"/>
            <a:ext cx="4724400" cy="111601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*Công việc: Đưa đò vượt thác dữ, đối đầu với thử thách, hiểm nguy.</a:t>
            </a:r>
            <a:endParaRPr b="0" i="0" sz="1400" u="none" cap="none" strike="noStrike">
              <a:solidFill>
                <a:srgbClr val="000000"/>
              </a:solidFill>
              <a:latin typeface="Arial"/>
              <a:ea typeface="Arial"/>
              <a:cs typeface="Arial"/>
              <a:sym typeface="Arial"/>
            </a:endParaRPr>
          </a:p>
        </p:txBody>
      </p:sp>
      <p:sp>
        <p:nvSpPr>
          <p:cNvPr id="230" name="Google Shape;230;p15"/>
          <p:cNvSpPr txBox="1"/>
          <p:nvPr/>
        </p:nvSpPr>
        <p:spPr>
          <a:xfrm>
            <a:off x="6629400" y="1447800"/>
            <a:ext cx="4038600" cy="1800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Qua cách giới thiệu của Nguyễn Tuân, em  cảm nhận như thế nào về hình ảnh của ông đò?</a:t>
            </a:r>
            <a:endParaRPr b="0" i="0" sz="1400" u="none" cap="none" strike="noStrike">
              <a:solidFill>
                <a:srgbClr val="000000"/>
              </a:solidFill>
              <a:latin typeface="Arial"/>
              <a:ea typeface="Arial"/>
              <a:cs typeface="Arial"/>
              <a:sym typeface="Arial"/>
            </a:endParaRPr>
          </a:p>
        </p:txBody>
      </p:sp>
      <p:pic>
        <p:nvPicPr>
          <p:cNvPr descr="http://vovanluyen.vnweblogs.com/gallery/7505/condo1.jpg" id="231" name="Google Shape;231;p15"/>
          <p:cNvPicPr preferRelativeResize="0"/>
          <p:nvPr/>
        </p:nvPicPr>
        <p:blipFill rotWithShape="1">
          <a:blip r:embed="rId3">
            <a:alphaModFix/>
          </a:blip>
          <a:srcRect b="0" l="0" r="0" t="0"/>
          <a:stretch/>
        </p:blipFill>
        <p:spPr>
          <a:xfrm>
            <a:off x="6248400" y="1600200"/>
            <a:ext cx="4419600" cy="525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1000"/>
                                        <p:tgtEl>
                                          <p:spTgt spid="2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10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2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2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1"/>
                                        </p:tgtEl>
                                        <p:attrNameLst>
                                          <p:attrName>ppt_y</p:attrName>
                                        </p:attrNameLst>
                                      </p:cBhvr>
                                      <p:tavLst>
                                        <p:tav fmla="" tm="0">
                                          <p:val>
                                            <p:strVal val="#ppt_y"/>
                                          </p:val>
                                        </p:tav>
                                        <p:tav fmla="" tm="100000">
                                          <p:val>
                                            <p:strVal val="#ppt_y+1"/>
                                          </p:val>
                                        </p:tav>
                                      </p:tavLst>
                                    </p:anim>
                                    <p:set>
                                      <p:cBhvr>
                                        <p:cTn dur="1" fill="hold">
                                          <p:stCondLst>
                                            <p:cond delay="500"/>
                                          </p:stCondLst>
                                        </p:cTn>
                                        <p:tgtEl>
                                          <p:spTgt spid="2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2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30"/>
                                        </p:tgtEl>
                                      </p:cBhvr>
                                    </p:animEffect>
                                    <p:set>
                                      <p:cBhvr>
                                        <p:cTn dur="1" fill="hold">
                                          <p:stCondLst>
                                            <p:cond delay="2000"/>
                                          </p:stCondLst>
                                        </p:cTn>
                                        <p:tgtEl>
                                          <p:spTgt spid="2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2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2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6"/>
          <p:cNvSpPr txBox="1"/>
          <p:nvPr/>
        </p:nvSpPr>
        <p:spPr>
          <a:xfrm>
            <a:off x="1828800" y="304800"/>
            <a:ext cx="4343400"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 </a:t>
            </a:r>
            <a:r>
              <a:rPr b="0" i="0" lang="en-US" sz="2800" u="none" cap="none" strike="noStrike">
                <a:solidFill>
                  <a:srgbClr val="0000CC"/>
                </a:solidFill>
                <a:latin typeface="Times New Roman"/>
                <a:ea typeface="Times New Roman"/>
                <a:cs typeface="Times New Roman"/>
                <a:sym typeface="Times New Roman"/>
              </a:rPr>
              <a:t>b. Ông đò đưa đò vượt thác:</a:t>
            </a:r>
            <a:r>
              <a:rPr b="1" i="0" lang="en-US" sz="3200" u="none" cap="none" strike="noStrike">
                <a:solidFill>
                  <a:srgbClr val="0000CC"/>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37" name="Google Shape;237;p16"/>
          <p:cNvSpPr txBox="1"/>
          <p:nvPr/>
        </p:nvSpPr>
        <p:spPr>
          <a:xfrm>
            <a:off x="1828800" y="2133600"/>
            <a:ext cx="45720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8" name="Google Shape;238;p16"/>
          <p:cNvSpPr txBox="1"/>
          <p:nvPr/>
        </p:nvSpPr>
        <p:spPr>
          <a:xfrm>
            <a:off x="1828800" y="2133600"/>
            <a:ext cx="4038600" cy="341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66"/>
              </a:buClr>
              <a:buSzPts val="2400"/>
              <a:buFont typeface="Times New Roman"/>
              <a:buNone/>
            </a:pPr>
            <a:r>
              <a:rPr b="1" i="1" lang="en-US" sz="2400" u="none" cap="none" strike="noStrike">
                <a:solidFill>
                  <a:srgbClr val="FFFF66"/>
                </a:solidFill>
                <a:latin typeface="Times New Roman"/>
                <a:ea typeface="Times New Roman"/>
                <a:cs typeface="Times New Roman"/>
                <a:sym typeface="Times New Roman"/>
              </a:rPr>
              <a:t>Sông Đà</a:t>
            </a:r>
            <a:r>
              <a:rPr b="1" i="1" lang="en-US" sz="2400" u="none" cap="none" strike="noStrike">
                <a:solidFill>
                  <a:srgbClr val="FFFFFF"/>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Times New Roman"/>
              <a:buNone/>
            </a:pPr>
            <a:r>
              <a:rPr b="1" i="1" lang="en-US" sz="2400" u="none" cap="none" strike="noStrike">
                <a:solidFill>
                  <a:srgbClr val="FFFFFF"/>
                </a:solidFill>
                <a:latin typeface="Times New Roman"/>
                <a:ea typeface="Times New Roman"/>
                <a:cs typeface="Times New Roman"/>
                <a:sym typeface="Times New Roman"/>
              </a:rPr>
              <a:t>     Bày thạch trận khắp lòng sông; đá tạo những boong –ke chìm, và pháo đài đá nổi; nước và đá phối hợp hung hăng, hò la, thanh viện; sóng nước liều mạng đá trái thúc gối vào bụng và hông thuyền, có lúc đội cả thuyền lên</a:t>
            </a:r>
            <a:endParaRPr b="0" i="0" sz="1400" u="none" cap="none" strike="noStrike">
              <a:solidFill>
                <a:srgbClr val="000000"/>
              </a:solidFill>
              <a:latin typeface="Arial"/>
              <a:ea typeface="Arial"/>
              <a:cs typeface="Arial"/>
              <a:sym typeface="Arial"/>
            </a:endParaRPr>
          </a:p>
        </p:txBody>
      </p:sp>
      <p:sp>
        <p:nvSpPr>
          <p:cNvPr id="239" name="Google Shape;239;p16"/>
          <p:cNvSpPr txBox="1"/>
          <p:nvPr/>
        </p:nvSpPr>
        <p:spPr>
          <a:xfrm>
            <a:off x="6019800" y="5153025"/>
            <a:ext cx="4648200" cy="1311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000"/>
              <a:buFont typeface="Arial"/>
              <a:buNone/>
            </a:pPr>
            <a:r>
              <a:rPr b="1" i="1" lang="en-US" sz="2000" u="none" cap="none" strike="noStrike">
                <a:solidFill>
                  <a:srgbClr val="0000CC"/>
                </a:solidFill>
                <a:latin typeface="Arial"/>
                <a:ea typeface="Arial"/>
                <a:cs typeface="Arial"/>
                <a:sym typeface="Arial"/>
              </a:rPr>
              <a:t>-Thuyền vút qua cổng đá, vút vút cửa ngoài, cửa trong , thuyền như mũi tên tre xuyên nhanh, vừa xuyên vừa tự động lái được</a:t>
            </a:r>
            <a:endParaRPr b="0" i="0" sz="1400" u="none" cap="none" strike="noStrike">
              <a:solidFill>
                <a:srgbClr val="000000"/>
              </a:solidFill>
              <a:latin typeface="Arial"/>
              <a:ea typeface="Arial"/>
              <a:cs typeface="Arial"/>
              <a:sym typeface="Arial"/>
            </a:endParaRPr>
          </a:p>
        </p:txBody>
      </p:sp>
      <p:sp>
        <p:nvSpPr>
          <p:cNvPr id="240" name="Google Shape;240;p16"/>
          <p:cNvSpPr txBox="1"/>
          <p:nvPr/>
        </p:nvSpPr>
        <p:spPr>
          <a:xfrm>
            <a:off x="5867400" y="1981200"/>
            <a:ext cx="4800600" cy="1631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800"/>
              <a:buFont typeface="Times New Roman"/>
              <a:buNone/>
            </a:pPr>
            <a:r>
              <a:rPr b="0" i="0" lang="en-US" sz="2800" u="none" cap="none" strike="noStrike">
                <a:solidFill>
                  <a:srgbClr val="0000CC"/>
                </a:solidFill>
                <a:latin typeface="Times New Roman"/>
                <a:ea typeface="Times New Roman"/>
                <a:cs typeface="Times New Roman"/>
                <a:sym typeface="Times New Roman"/>
              </a:rPr>
              <a:t>            </a:t>
            </a:r>
            <a:r>
              <a:rPr b="1" i="1" lang="en-US" sz="2400" u="none" cap="none" strike="noStrike">
                <a:solidFill>
                  <a:srgbClr val="0000CC"/>
                </a:solidFill>
                <a:latin typeface="Times New Roman"/>
                <a:ea typeface="Times New Roman"/>
                <a:cs typeface="Times New Roman"/>
                <a:sym typeface="Times New Roman"/>
              </a:rPr>
              <a:t>Ông đò:</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CC"/>
              </a:buClr>
              <a:buSzPts val="2400"/>
              <a:buFont typeface="Times New Roman"/>
              <a:buNone/>
            </a:pPr>
            <a:r>
              <a:rPr b="1" i="1" lang="en-US" sz="2400" u="none" cap="none" strike="noStrike">
                <a:solidFill>
                  <a:srgbClr val="0000CC"/>
                </a:solidFill>
                <a:latin typeface="Times New Roman"/>
                <a:ea typeface="Times New Roman"/>
                <a:cs typeface="Times New Roman"/>
                <a:sym typeface="Times New Roman"/>
              </a:rPr>
              <a:t>   - Bị thương vẫn cố nén, kẹp chặt cuống lái và chỉ huy bạn thuyền ngắn gọn, tỉnh táo;</a:t>
            </a:r>
            <a:endParaRPr b="0" i="0" sz="1400" u="none" cap="none" strike="noStrike">
              <a:solidFill>
                <a:srgbClr val="000000"/>
              </a:solidFill>
              <a:latin typeface="Arial"/>
              <a:ea typeface="Arial"/>
              <a:cs typeface="Arial"/>
              <a:sym typeface="Arial"/>
            </a:endParaRPr>
          </a:p>
        </p:txBody>
      </p:sp>
      <p:sp>
        <p:nvSpPr>
          <p:cNvPr id="241" name="Google Shape;241;p16"/>
          <p:cNvSpPr txBox="1"/>
          <p:nvPr/>
        </p:nvSpPr>
        <p:spPr>
          <a:xfrm>
            <a:off x="6096000" y="3581400"/>
            <a:ext cx="4572000" cy="1446212"/>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CC"/>
              </a:buClr>
              <a:buSzPts val="2000"/>
              <a:buFont typeface="Arial"/>
              <a:buNone/>
            </a:pPr>
            <a:r>
              <a:rPr b="1" i="1" lang="en-US" sz="2000" u="none" cap="none" strike="noStrike">
                <a:solidFill>
                  <a:srgbClr val="0000CC"/>
                </a:solidFill>
                <a:latin typeface="Arial"/>
                <a:ea typeface="Arial"/>
                <a:cs typeface="Arial"/>
                <a:sym typeface="Arial"/>
              </a:rPr>
              <a:t>-Nắm chặt bờm sóng, ghì cương, bám chắc phóng nhanh vào cửa sinh lái miết một đường chéo;lúc rảo tránh đá, lúc đè sấn lên</a:t>
            </a:r>
            <a:r>
              <a:rPr b="1" i="1" lang="en-US" sz="2000" u="none" cap="none" strike="noStrike">
                <a:solidFill>
                  <a:srgbClr val="FFFFF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42" name="Google Shape;242;p16"/>
          <p:cNvSpPr txBox="1"/>
          <p:nvPr/>
        </p:nvSpPr>
        <p:spPr>
          <a:xfrm>
            <a:off x="1752600" y="2133600"/>
            <a:ext cx="3962400" cy="4524375"/>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66"/>
              </a:buClr>
              <a:buSzPts val="2400"/>
              <a:buFont typeface="Arial"/>
              <a:buNone/>
            </a:pPr>
            <a:r>
              <a:rPr b="1" i="1" lang="en-US" sz="2400" u="none" cap="none" strike="noStrike">
                <a:solidFill>
                  <a:srgbClr val="FFFF66"/>
                </a:solidFill>
                <a:latin typeface="Arial"/>
                <a:ea typeface="Arial"/>
                <a:cs typeface="Arial"/>
                <a:sym typeface="Arial"/>
              </a:rPr>
              <a:t>            Sông Đà</a:t>
            </a:r>
            <a:r>
              <a:rPr b="1" i="1" lang="en-US" sz="2400" u="none" cap="none" strike="noStrike">
                <a:solidFill>
                  <a:srgbClr val="FFFFF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Arial"/>
              <a:buChar char="-"/>
            </a:pPr>
            <a:r>
              <a:rPr b="1" i="1" lang="en-US" sz="2400" u="none" cap="none" strike="noStrike">
                <a:solidFill>
                  <a:srgbClr val="FFFFFF"/>
                </a:solidFill>
                <a:latin typeface="Arial"/>
                <a:ea typeface="Arial"/>
                <a:cs typeface="Arial"/>
                <a:sym typeface="Arial"/>
              </a:rPr>
              <a:t>Vòng 1: bốn cửa tử, một cửa sinh lệch về tả ngạn, liên tiếp ra đòn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Times New Roman"/>
              <a:buNone/>
            </a:pPr>
            <a:r>
              <a:t/>
            </a:r>
            <a:endParaRPr b="1" i="1"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Arial"/>
              <a:buNone/>
            </a:pPr>
            <a:r>
              <a:rPr b="1" i="1" lang="en-US" sz="2400" u="none" cap="none" strike="noStrike">
                <a:solidFill>
                  <a:srgbClr val="FFFFFF"/>
                </a:solidFill>
                <a:latin typeface="Arial"/>
                <a:ea typeface="Arial"/>
                <a:cs typeface="Arial"/>
                <a:sym typeface="Arial"/>
              </a:rPr>
              <a:t>-Vòng 2: tăng cửa tử, một cửa sinh lệch về hữu ngạn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Times New Roman"/>
              <a:buNone/>
            </a:pPr>
            <a:r>
              <a:t/>
            </a:r>
            <a:endParaRPr b="1" i="1"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Arial"/>
              <a:buNone/>
            </a:pPr>
            <a:r>
              <a:rPr b="1" i="1" lang="en-US" sz="2400" u="none" cap="none" strike="noStrike">
                <a:solidFill>
                  <a:srgbClr val="FFFFFF"/>
                </a:solidFill>
                <a:latin typeface="Arial"/>
                <a:ea typeface="Arial"/>
                <a:cs typeface="Arial"/>
                <a:sym typeface="Arial"/>
              </a:rPr>
              <a:t>- Vòng 3: bên trái, bên phải đều là luồng chết, luồng sống ở sau bọn đá</a:t>
            </a:r>
            <a:endParaRPr b="0" i="0" sz="1400" u="none" cap="none" strike="noStrike">
              <a:solidFill>
                <a:srgbClr val="000000"/>
              </a:solidFill>
              <a:latin typeface="Arial"/>
              <a:ea typeface="Arial"/>
              <a:cs typeface="Arial"/>
              <a:sym typeface="Arial"/>
            </a:endParaRPr>
          </a:p>
        </p:txBody>
      </p:sp>
      <p:sp>
        <p:nvSpPr>
          <p:cNvPr id="243" name="Google Shape;243;p16"/>
          <p:cNvSpPr txBox="1"/>
          <p:nvPr/>
        </p:nvSpPr>
        <p:spPr>
          <a:xfrm>
            <a:off x="1752600" y="838200"/>
            <a:ext cx="8686800" cy="128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cap="none" strike="noStrike">
                <a:solidFill>
                  <a:schemeClr val="dk1"/>
                </a:solidFill>
                <a:latin typeface="Arial"/>
                <a:ea typeface="Arial"/>
                <a:cs typeface="Arial"/>
                <a:sym typeface="Arial"/>
              </a:rPr>
              <a:t>Cuộc chiến giữa ông lái đò và sông Đà diễn  như thế nào? Qua đó em thấy gì về phẩm chất ông lái đò? (thảo luận nhóm)</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8"/>
                                        </p:tgtEl>
                                        <p:attrNameLst>
                                          <p:attrName>ppt_y</p:attrName>
                                        </p:attrNameLst>
                                      </p:cBhvr>
                                      <p:tavLst>
                                        <p:tav fmla="" tm="0">
                                          <p:val>
                                            <p:strVal val="#ppt_y"/>
                                          </p:val>
                                        </p:tav>
                                        <p:tav fmla="" tm="100000">
                                          <p:val>
                                            <p:strVal val="#ppt_y+1"/>
                                          </p:val>
                                        </p:tav>
                                      </p:tavLst>
                                    </p:anim>
                                    <p:set>
                                      <p:cBhvr>
                                        <p:cTn dur="1" fill="hold">
                                          <p:stCondLst>
                                            <p:cond delay="500"/>
                                          </p:stCondLst>
                                        </p:cTn>
                                        <p:tgtEl>
                                          <p:spTgt spid="2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2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43"/>
                                        </p:tgtEl>
                                      </p:cBhvr>
                                    </p:animEffect>
                                    <p:set>
                                      <p:cBhvr>
                                        <p:cTn dur="1" fill="hold">
                                          <p:stCondLst>
                                            <p:cond delay="2000"/>
                                          </p:stCondLst>
                                        </p:cTn>
                                        <p:tgtEl>
                                          <p:spTgt spid="2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 calcmode="lin" valueType="num">
                                      <p:cBhvr additive="base">
                                        <p:cTn dur="500"/>
                                        <p:tgtEl>
                                          <p:spTgt spid="24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 calcmode="lin" valueType="num">
                                      <p:cBhvr additive="base">
                                        <p:cTn dur="500"/>
                                        <p:tgtEl>
                                          <p:spTgt spid="24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 calcmode="lin" valueType="num">
                                      <p:cBhvr additive="base">
                                        <p:cTn dur="500"/>
                                        <p:tgtEl>
                                          <p:spTgt spid="24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anim calcmode="lin" valueType="num">
                                      <p:cBhvr additive="base">
                                        <p:cTn dur="500"/>
                                        <p:tgtEl>
                                          <p:spTgt spid="24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anim calcmode="lin" valueType="num">
                                      <p:cBhvr additive="base">
                                        <p:cTn dur="500"/>
                                        <p:tgtEl>
                                          <p:spTgt spid="24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anim calcmode="lin" valueType="num">
                                      <p:cBhvr additive="base">
                                        <p:cTn dur="500"/>
                                        <p:tgtEl>
                                          <p:spTgt spid="24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 calcmode="lin" valueType="num">
                                      <p:cBhvr additive="base">
                                        <p:cTn dur="500"/>
                                        <p:tgtEl>
                                          <p:spTgt spid="24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anim calcmode="lin" valueType="num">
                                      <p:cBhvr additive="base">
                                        <p:cTn dur="500"/>
                                        <p:tgtEl>
                                          <p:spTgt spid="24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 calcmode="lin" valueType="num">
                                      <p:cBhvr additive="base">
                                        <p:cTn dur="2000"/>
                                        <p:tgtEl>
                                          <p:spTgt spid="2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 calcmode="lin" valueType="num">
                                      <p:cBhvr additive="base">
                                        <p:cTn dur="2000"/>
                                        <p:tgtEl>
                                          <p:spTgt spid="23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2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2000"/>
                                        <p:tgtEl>
                                          <p:spTgt spid="24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Effect filter="fade" transition="in">
                                      <p:cBhvr>
                                        <p:cTn dur="2000"/>
                                        <p:tgtEl>
                                          <p:spTgt spid="24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Effect filter="fade" transition="in">
                                      <p:cBhvr>
                                        <p:cTn dur="2000"/>
                                        <p:tgtEl>
                                          <p:spTgt spid="24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animEffect filter="fade" transition="in">
                                      <p:cBhvr>
                                        <p:cTn dur="2000"/>
                                        <p:tgtEl>
                                          <p:spTgt spid="24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animEffect filter="fade" transition="in">
                                      <p:cBhvr>
                                        <p:cTn dur="2000"/>
                                        <p:tgtEl>
                                          <p:spTgt spid="24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animEffect filter="fade" transition="in">
                                      <p:cBhvr>
                                        <p:cTn dur="2000"/>
                                        <p:tgtEl>
                                          <p:spTgt spid="24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txBox="1"/>
          <p:nvPr/>
        </p:nvSpPr>
        <p:spPr>
          <a:xfrm>
            <a:off x="1905000" y="2209800"/>
            <a:ext cx="45720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49" name="Google Shape;249;p17"/>
          <p:cNvSpPr txBox="1"/>
          <p:nvPr/>
        </p:nvSpPr>
        <p:spPr>
          <a:xfrm>
            <a:off x="1828800" y="1219200"/>
            <a:ext cx="5867400"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Arial"/>
              <a:buNone/>
            </a:pPr>
            <a:r>
              <a:rPr b="1" i="0" lang="en-US" sz="2800" u="none" cap="none" strike="noStrike">
                <a:solidFill>
                  <a:srgbClr val="FFFFFF"/>
                </a:solidFill>
                <a:latin typeface="Arial"/>
                <a:ea typeface="Arial"/>
                <a:cs typeface="Arial"/>
                <a:sym typeface="Arial"/>
              </a:rPr>
              <a:t>   </a:t>
            </a:r>
            <a:r>
              <a:rPr b="1" i="0" lang="en-US" sz="2800" u="none" cap="none" strike="noStrike">
                <a:solidFill>
                  <a:srgbClr val="0000CC"/>
                </a:solidFill>
                <a:latin typeface="Times New Roman"/>
                <a:ea typeface="Times New Roman"/>
                <a:cs typeface="Times New Roman"/>
                <a:sym typeface="Times New Roman"/>
              </a:rPr>
              <a:t>b. </a:t>
            </a:r>
            <a:r>
              <a:rPr b="1" i="0" lang="en-US" sz="2800" u="sng" cap="none" strike="noStrike">
                <a:solidFill>
                  <a:srgbClr val="0000CC"/>
                </a:solidFill>
                <a:latin typeface="Times New Roman"/>
                <a:ea typeface="Times New Roman"/>
                <a:cs typeface="Times New Roman"/>
                <a:sym typeface="Times New Roman"/>
              </a:rPr>
              <a:t>Ông lái đò đưa đò vượt thác</a:t>
            </a:r>
            <a:r>
              <a:rPr b="1" i="0" lang="en-US" sz="2800" u="none" cap="none" strike="noStrike">
                <a:solidFill>
                  <a:srgbClr val="0000CC"/>
                </a:solidFill>
                <a:latin typeface="Times New Roman"/>
                <a:ea typeface="Times New Roman"/>
                <a:cs typeface="Times New Roman"/>
                <a:sym typeface="Times New Roman"/>
              </a:rPr>
              <a:t>:</a:t>
            </a:r>
            <a:r>
              <a:rPr b="1" i="0" lang="en-US" sz="3200" u="none" cap="none" strike="noStrike">
                <a:solidFill>
                  <a:srgbClr val="0000CC"/>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50" name="Google Shape;250;p17"/>
          <p:cNvSpPr txBox="1"/>
          <p:nvPr/>
        </p:nvSpPr>
        <p:spPr>
          <a:xfrm>
            <a:off x="2286000" y="2438400"/>
            <a:ext cx="3581400" cy="2308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3600"/>
              <a:buFont typeface="Times New Roman"/>
              <a:buNone/>
            </a:pPr>
            <a:r>
              <a:rPr b="0" i="0" lang="en-US" sz="3600" u="none" cap="none" strike="noStrike">
                <a:solidFill>
                  <a:srgbClr val="0000CC"/>
                </a:solidFill>
                <a:latin typeface="Times New Roman"/>
                <a:ea typeface="Times New Roman"/>
                <a:cs typeface="Times New Roman"/>
                <a:sym typeface="Times New Roman"/>
              </a:rPr>
              <a:t>🡺 Sự tài hoa,tài trí, ngoan cường, dũng cảm và kinh nghiệm sông nước</a:t>
            </a:r>
            <a:endParaRPr b="0" i="0" sz="1400" u="none" cap="none" strike="noStrike">
              <a:solidFill>
                <a:srgbClr val="000000"/>
              </a:solidFill>
              <a:latin typeface="Arial"/>
              <a:ea typeface="Arial"/>
              <a:cs typeface="Arial"/>
              <a:sym typeface="Arial"/>
            </a:endParaRPr>
          </a:p>
        </p:txBody>
      </p:sp>
      <p:pic>
        <p:nvPicPr>
          <p:cNvPr descr="http://vovanluyen.vnweblogs.com/gallery/7505/condo1.jpg" id="251" name="Google Shape;251;p17"/>
          <p:cNvPicPr preferRelativeResize="0"/>
          <p:nvPr/>
        </p:nvPicPr>
        <p:blipFill rotWithShape="1">
          <a:blip r:embed="rId3">
            <a:alphaModFix/>
          </a:blip>
          <a:srcRect b="0" l="0" r="0" t="0"/>
          <a:stretch/>
        </p:blipFill>
        <p:spPr>
          <a:xfrm>
            <a:off x="6096000" y="2438400"/>
            <a:ext cx="4572000" cy="441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8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3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nvSpPr>
        <p:spPr>
          <a:xfrm>
            <a:off x="1676400" y="990600"/>
            <a:ext cx="4419600"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57" name="Google Shape;257;p18"/>
          <p:cNvSpPr txBox="1"/>
          <p:nvPr/>
        </p:nvSpPr>
        <p:spPr>
          <a:xfrm>
            <a:off x="1447800" y="381000"/>
            <a:ext cx="6477000"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532990933_54dbb8b0c2_o[1]" id="258" name="Google Shape;258;p18"/>
          <p:cNvPicPr preferRelativeResize="0"/>
          <p:nvPr/>
        </p:nvPicPr>
        <p:blipFill rotWithShape="1">
          <a:blip r:embed="rId3">
            <a:alphaModFix/>
          </a:blip>
          <a:srcRect b="0" l="0" r="0" t="0"/>
          <a:stretch/>
        </p:blipFill>
        <p:spPr>
          <a:xfrm>
            <a:off x="1524000" y="0"/>
            <a:ext cx="8994775"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2000"/>
                                        <p:tgtEl>
                                          <p:spTgt spid="25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2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9"/>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pic>
        <p:nvPicPr>
          <p:cNvPr id="264" name="Google Shape;264;p19"/>
          <p:cNvPicPr preferRelativeResize="0"/>
          <p:nvPr/>
        </p:nvPicPr>
        <p:blipFill rotWithShape="1">
          <a:blip r:embed="rId4">
            <a:alphaModFix/>
          </a:blip>
          <a:srcRect b="0" l="0" r="0" t="0"/>
          <a:stretch/>
        </p:blipFill>
        <p:spPr>
          <a:xfrm>
            <a:off x="1524000" y="0"/>
            <a:ext cx="9144000" cy="6858000"/>
          </a:xfrm>
          <a:prstGeom prst="rect">
            <a:avLst/>
          </a:prstGeom>
          <a:noFill/>
          <a:ln>
            <a:noFill/>
          </a:ln>
        </p:spPr>
      </p:pic>
      <p:pic>
        <p:nvPicPr>
          <p:cNvPr id="265" name="Google Shape;265;p19"/>
          <p:cNvPicPr preferRelativeResize="0"/>
          <p:nvPr/>
        </p:nvPicPr>
        <p:blipFill rotWithShape="1">
          <a:blip r:embed="rId5">
            <a:alphaModFix/>
          </a:blip>
          <a:srcRect b="0" l="0" r="0" t="0"/>
          <a:stretch/>
        </p:blipFill>
        <p:spPr>
          <a:xfrm>
            <a:off x="1524000" y="-1587"/>
            <a:ext cx="9144000" cy="6859587"/>
          </a:xfrm>
          <a:prstGeom prst="rect">
            <a:avLst/>
          </a:prstGeom>
          <a:noFill/>
          <a:ln>
            <a:noFill/>
          </a:ln>
        </p:spPr>
      </p:pic>
      <p:pic>
        <p:nvPicPr>
          <p:cNvPr id="266" name="Google Shape;266;p19"/>
          <p:cNvPicPr preferRelativeResize="0"/>
          <p:nvPr/>
        </p:nvPicPr>
        <p:blipFill rotWithShape="1">
          <a:blip r:embed="rId6">
            <a:alphaModFix/>
          </a:blip>
          <a:srcRect b="0" l="0" r="0" t="0"/>
          <a:stretch/>
        </p:blipFill>
        <p:spPr>
          <a:xfrm>
            <a:off x="9067800" y="5791200"/>
            <a:ext cx="304800" cy="30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2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2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sz="4400">
              <a:solidFill>
                <a:schemeClr val="dk1"/>
              </a:solidFill>
              <a:latin typeface="Calibri"/>
              <a:ea typeface="Calibri"/>
              <a:cs typeface="Calibri"/>
              <a:sym typeface="Calibri"/>
            </a:endParaRPr>
          </a:p>
        </p:txBody>
      </p:sp>
      <p:pic>
        <p:nvPicPr>
          <p:cNvPr descr="Nguyen Tuan" id="94" name="Google Shape;94;p2"/>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95" name="Google Shape;95;p2"/>
          <p:cNvSpPr txBox="1"/>
          <p:nvPr/>
        </p:nvSpPr>
        <p:spPr>
          <a:xfrm>
            <a:off x="3810000" y="3078162"/>
            <a:ext cx="4572000" cy="3635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b="0" l="0" r="0" t="0"/>
          <a:stretch/>
        </p:blipFill>
        <p:spPr>
          <a:xfrm>
            <a:off x="8686800" y="0"/>
            <a:ext cx="1981200" cy="2133600"/>
          </a:xfrm>
          <a:prstGeom prst="rect">
            <a:avLst/>
          </a:prstGeom>
          <a:noFill/>
          <a:ln>
            <a:noFill/>
          </a:ln>
        </p:spPr>
      </p:pic>
      <p:sp>
        <p:nvSpPr>
          <p:cNvPr id="101" name="Google Shape;101;p3"/>
          <p:cNvSpPr txBox="1"/>
          <p:nvPr>
            <p:ph idx="1" type="body"/>
          </p:nvPr>
        </p:nvSpPr>
        <p:spPr>
          <a:xfrm>
            <a:off x="2133600" y="580312"/>
            <a:ext cx="5867400" cy="728700"/>
          </a:xfrm>
          <a:prstGeom prst="rect">
            <a:avLst/>
          </a:prstGeom>
          <a:noFill/>
          <a:ln>
            <a:noFill/>
          </a:ln>
        </p:spPr>
        <p:txBody>
          <a:bodyPr anchorCtr="0" anchor="t" bIns="46800" lIns="90000" spcFirstLastPara="1" rIns="90000" wrap="square" tIns="46800">
            <a:noAutofit/>
          </a:bodyPr>
          <a:lstStyle/>
          <a:p>
            <a:pPr indent="-342900" lvl="0" marL="342900" marR="0" rtl="0" algn="l">
              <a:lnSpc>
                <a:spcPct val="100000"/>
              </a:lnSpc>
              <a:spcBef>
                <a:spcPts val="0"/>
              </a:spcBef>
              <a:spcAft>
                <a:spcPts val="0"/>
              </a:spcAft>
              <a:buClr>
                <a:srgbClr val="FF0000"/>
              </a:buClr>
              <a:buSzPts val="3200"/>
              <a:buFont typeface="Arial"/>
              <a:buNone/>
            </a:pPr>
            <a:r>
              <a:rPr b="0" i="0" lang="en-US" sz="3200" u="none" cap="none" strike="noStrike">
                <a:solidFill>
                  <a:srgbClr val="FF0000"/>
                </a:solidFill>
                <a:latin typeface="Times New Roman"/>
                <a:ea typeface="Times New Roman"/>
                <a:cs typeface="Times New Roman"/>
                <a:sym typeface="Times New Roman"/>
              </a:rPr>
              <a:t>b. </a:t>
            </a:r>
            <a:r>
              <a:rPr b="0" i="0" lang="en-US" sz="3200" u="sng" cap="none" strike="noStrike">
                <a:solidFill>
                  <a:srgbClr val="FF0000"/>
                </a:solidFill>
                <a:latin typeface="Times New Roman"/>
                <a:ea typeface="Times New Roman"/>
                <a:cs typeface="Times New Roman"/>
                <a:sym typeface="Times New Roman"/>
              </a:rPr>
              <a:t>Sự nghiệp văn chương</a:t>
            </a:r>
            <a:r>
              <a:rPr b="0" i="0" lang="en-US" sz="3200" u="none" cap="none" strike="noStrike">
                <a:solidFill>
                  <a:srgbClr val="FF0000"/>
                </a:solidFill>
                <a:latin typeface="Times New Roman"/>
                <a:ea typeface="Times New Roman"/>
                <a:cs typeface="Times New Roman"/>
                <a:sym typeface="Times New Roman"/>
              </a:rPr>
              <a:t>:</a:t>
            </a:r>
            <a:endParaRPr/>
          </a:p>
        </p:txBody>
      </p:sp>
      <p:pic>
        <p:nvPicPr>
          <p:cNvPr descr="10-17-2010 3-55-42 PM" id="102" name="Google Shape;102;p3"/>
          <p:cNvPicPr preferRelativeResize="0"/>
          <p:nvPr/>
        </p:nvPicPr>
        <p:blipFill rotWithShape="1">
          <a:blip r:embed="rId4">
            <a:alphaModFix/>
          </a:blip>
          <a:srcRect b="0" l="0" r="0" t="0"/>
          <a:stretch/>
        </p:blipFill>
        <p:spPr>
          <a:xfrm>
            <a:off x="2133600" y="2133600"/>
            <a:ext cx="7518400" cy="4648200"/>
          </a:xfrm>
          <a:prstGeom prst="rect">
            <a:avLst/>
          </a:prstGeom>
          <a:noFill/>
          <a:ln>
            <a:noFill/>
          </a:ln>
        </p:spPr>
      </p:pic>
      <p:sp>
        <p:nvSpPr>
          <p:cNvPr id="103" name="Google Shape;103;p3"/>
          <p:cNvSpPr txBox="1"/>
          <p:nvPr/>
        </p:nvSpPr>
        <p:spPr>
          <a:xfrm>
            <a:off x="1600200" y="685800"/>
            <a:ext cx="75438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Hãy kể tên các sáng tác của Nguyễn Tuân trước và sau Cách mạng tháng Tám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 calcmode="lin" valueType="num">
                                      <p:cBhvr additive="base">
                                        <p:cTn dur="2000"/>
                                        <p:tgtEl>
                                          <p:spTgt spid="10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03">
                                            <p:txEl>
                                              <p:pRg end="0" st="0"/>
                                            </p:txEl>
                                          </p:spTgt>
                                        </p:tgtEl>
                                      </p:cBhvr>
                                    </p:animEffect>
                                    <p:set>
                                      <p:cBhvr>
                                        <p:cTn dur="1" fill="hold">
                                          <p:stCondLst>
                                            <p:cond delay="2000"/>
                                          </p:stCondLst>
                                        </p:cTn>
                                        <p:tgtEl>
                                          <p:spTgt spid="103">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2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nvSpPr>
        <p:spPr>
          <a:xfrm>
            <a:off x="1828800" y="1447800"/>
            <a:ext cx="4495800" cy="1109662"/>
          </a:xfrm>
          <a:prstGeom prst="rect">
            <a:avLst/>
          </a:prstGeom>
          <a:solidFill>
            <a:srgbClr val="00B050"/>
          </a:solid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CC"/>
              </a:buClr>
              <a:buSzPts val="2200"/>
              <a:buFont typeface="Arial"/>
              <a:buNone/>
            </a:pPr>
            <a:r>
              <a:rPr b="1" i="1" lang="en-US" sz="2200" u="none" cap="none" strike="noStrike">
                <a:solidFill>
                  <a:srgbClr val="0000CC"/>
                </a:solidFill>
                <a:latin typeface="Arial"/>
                <a:ea typeface="Arial"/>
                <a:cs typeface="Arial"/>
                <a:sym typeface="Arial"/>
              </a:rPr>
              <a:t>Một chuyến đi; Vang bóng một thời; Thiếu quê hương; Chiếc lư đồng mắt cua</a:t>
            </a:r>
            <a:r>
              <a:rPr b="1" i="0" lang="en-US" sz="2200" u="none" cap="none" strike="noStrike">
                <a:solidFill>
                  <a:srgbClr val="0000CC"/>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9" name="Google Shape;109;p4"/>
          <p:cNvSpPr txBox="1"/>
          <p:nvPr/>
        </p:nvSpPr>
        <p:spPr>
          <a:xfrm>
            <a:off x="6705600" y="1447800"/>
            <a:ext cx="3962400" cy="1109662"/>
          </a:xfrm>
          <a:prstGeom prst="rect">
            <a:avLst/>
          </a:prstGeom>
          <a:solidFill>
            <a:srgbClr val="FFFF00"/>
          </a:solid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FF0000"/>
              </a:buClr>
              <a:buSzPts val="2200"/>
              <a:buFont typeface="Arial"/>
              <a:buNone/>
            </a:pPr>
            <a:r>
              <a:rPr b="1" i="1" lang="en-US" sz="2200" u="none" cap="none" strike="noStrike">
                <a:solidFill>
                  <a:srgbClr val="FF0000"/>
                </a:solidFill>
                <a:latin typeface="Arial"/>
                <a:ea typeface="Arial"/>
                <a:cs typeface="Arial"/>
                <a:sym typeface="Arial"/>
              </a:rPr>
              <a:t>Đường vui; Tình chiến dịch; Sông Đà; Hà Nội ta đánh Mĩ giỏi…</a:t>
            </a:r>
            <a:endParaRPr b="0" i="0" sz="1400" u="none" cap="none" strike="noStrike">
              <a:solidFill>
                <a:srgbClr val="000000"/>
              </a:solidFill>
              <a:latin typeface="Arial"/>
              <a:ea typeface="Arial"/>
              <a:cs typeface="Arial"/>
              <a:sym typeface="Arial"/>
            </a:endParaRPr>
          </a:p>
        </p:txBody>
      </p:sp>
      <p:sp>
        <p:nvSpPr>
          <p:cNvPr id="110" name="Google Shape;110;p4"/>
          <p:cNvSpPr txBox="1"/>
          <p:nvPr/>
        </p:nvSpPr>
        <p:spPr>
          <a:xfrm>
            <a:off x="1828800" y="381000"/>
            <a:ext cx="4038600" cy="488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600"/>
              <a:buFont typeface="Arial"/>
              <a:buNone/>
            </a:pPr>
            <a:r>
              <a:rPr b="1" i="0" lang="en-US" sz="2600" u="none" cap="none" strike="noStrike">
                <a:solidFill>
                  <a:srgbClr val="0000CC"/>
                </a:solidFill>
                <a:latin typeface="Arial"/>
                <a:ea typeface="Arial"/>
                <a:cs typeface="Arial"/>
                <a:sym typeface="Arial"/>
              </a:rPr>
              <a:t>TRƯỚC CÁCH MẠNG</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6934200" y="381000"/>
            <a:ext cx="3505200" cy="488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600"/>
              <a:buFont typeface="Arial"/>
              <a:buNone/>
            </a:pPr>
            <a:r>
              <a:rPr b="1" i="0" lang="en-US" sz="2600" u="none" cap="none" strike="noStrike">
                <a:solidFill>
                  <a:srgbClr val="0000CC"/>
                </a:solidFill>
                <a:latin typeface="Arial"/>
                <a:ea typeface="Arial"/>
                <a:cs typeface="Arial"/>
                <a:sym typeface="Arial"/>
              </a:rPr>
              <a:t>SAU CÁCH MẠNG</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1752600" y="838200"/>
            <a:ext cx="19050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Tác phẩm</a:t>
            </a:r>
            <a:r>
              <a:rPr b="1" i="0" lang="en-US" sz="2800" u="none" cap="none" strike="noStrike">
                <a:solidFill>
                  <a:srgbClr val="FF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13" name="Google Shape;113;p4"/>
          <p:cNvSpPr txBox="1"/>
          <p:nvPr/>
        </p:nvSpPr>
        <p:spPr>
          <a:xfrm>
            <a:off x="1828800" y="3190875"/>
            <a:ext cx="4495800" cy="1109662"/>
          </a:xfrm>
          <a:prstGeom prst="rect">
            <a:avLst/>
          </a:prstGeom>
          <a:solidFill>
            <a:srgbClr val="00B050"/>
          </a:solid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CC"/>
              </a:buClr>
              <a:buSzPts val="2200"/>
              <a:buFont typeface="Arial"/>
              <a:buNone/>
            </a:pPr>
            <a:r>
              <a:rPr b="1" i="0" lang="en-US" sz="2200" u="none" cap="none" strike="noStrike">
                <a:solidFill>
                  <a:srgbClr val="0000CC"/>
                </a:solidFill>
                <a:latin typeface="Arial"/>
                <a:ea typeface="Arial"/>
                <a:cs typeface="Arial"/>
                <a:sym typeface="Arial"/>
              </a:rPr>
              <a:t>chủ nghĩa xê dịch; vẻ đẹp vang bóng một thời; đời sống trụy lạc</a:t>
            </a:r>
            <a:endParaRPr b="0" i="0" sz="1400" u="none" cap="none" strike="noStrike">
              <a:solidFill>
                <a:srgbClr val="000000"/>
              </a:solidFill>
              <a:latin typeface="Arial"/>
              <a:ea typeface="Arial"/>
              <a:cs typeface="Arial"/>
              <a:sym typeface="Arial"/>
            </a:endParaRPr>
          </a:p>
        </p:txBody>
      </p:sp>
      <p:sp>
        <p:nvSpPr>
          <p:cNvPr id="114" name="Google Shape;114;p4"/>
          <p:cNvSpPr txBox="1"/>
          <p:nvPr/>
        </p:nvSpPr>
        <p:spPr>
          <a:xfrm>
            <a:off x="6705600" y="2971800"/>
            <a:ext cx="3962400" cy="1017587"/>
          </a:xfrm>
          <a:prstGeom prst="rect">
            <a:avLst/>
          </a:prstGeom>
          <a:solidFill>
            <a:srgbClr val="FFFF00"/>
          </a:solid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FF0000"/>
              </a:buClr>
              <a:buSzPts val="2000"/>
              <a:buFont typeface="Arial"/>
              <a:buNone/>
            </a:pPr>
            <a:r>
              <a:rPr b="1" i="0" lang="en-US" sz="2000" u="none" cap="none" strike="noStrike">
                <a:solidFill>
                  <a:srgbClr val="FF0000"/>
                </a:solidFill>
                <a:latin typeface="Arial"/>
                <a:ea typeface="Arial"/>
                <a:cs typeface="Arial"/>
                <a:sym typeface="Arial"/>
              </a:rPr>
              <a:t>Phục vụ sự nghiệp cách mạng, theo sát nhiệm vụ chính trị của đất nước, ca ngợi con người</a:t>
            </a:r>
            <a:endParaRPr b="0" i="0" sz="1400" u="none" cap="none" strike="noStrike">
              <a:solidFill>
                <a:srgbClr val="000000"/>
              </a:solidFill>
              <a:latin typeface="Arial"/>
              <a:ea typeface="Arial"/>
              <a:cs typeface="Arial"/>
              <a:sym typeface="Arial"/>
            </a:endParaRPr>
          </a:p>
        </p:txBody>
      </p:sp>
      <p:sp>
        <p:nvSpPr>
          <p:cNvPr id="115" name="Google Shape;115;p4"/>
          <p:cNvSpPr/>
          <p:nvPr/>
        </p:nvSpPr>
        <p:spPr>
          <a:xfrm>
            <a:off x="3886200" y="2736850"/>
            <a:ext cx="381000" cy="234950"/>
          </a:xfrm>
          <a:prstGeom prst="downArrow">
            <a:avLst>
              <a:gd fmla="val 50000" name="adj1"/>
              <a:gd fmla="val 50000" name="adj2"/>
            </a:avLst>
          </a:prstGeom>
          <a:solidFill>
            <a:srgbClr val="00B8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
          <p:cNvSpPr txBox="1"/>
          <p:nvPr/>
        </p:nvSpPr>
        <p:spPr>
          <a:xfrm rot="5400000">
            <a:off x="3988594" y="2729706"/>
            <a:ext cx="176213" cy="190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7" name="Google Shape;117;p4"/>
          <p:cNvSpPr/>
          <p:nvPr/>
        </p:nvSpPr>
        <p:spPr>
          <a:xfrm>
            <a:off x="8472487" y="2667000"/>
            <a:ext cx="381000" cy="234950"/>
          </a:xfrm>
          <a:prstGeom prst="downArrow">
            <a:avLst>
              <a:gd fmla="val 50000" name="adj1"/>
              <a:gd fmla="val 50000" name="adj2"/>
            </a:avLst>
          </a:prstGeom>
          <a:solidFill>
            <a:srgbClr val="00B8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rot="5400000">
            <a:off x="8574869" y="2659856"/>
            <a:ext cx="176213" cy="190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9" name="Google Shape;119;p4"/>
          <p:cNvSpPr txBox="1"/>
          <p:nvPr/>
        </p:nvSpPr>
        <p:spPr>
          <a:xfrm>
            <a:off x="1828800" y="4495800"/>
            <a:ext cx="4495800" cy="771525"/>
          </a:xfrm>
          <a:prstGeom prst="rect">
            <a:avLst/>
          </a:prstGeom>
          <a:solidFill>
            <a:srgbClr val="00B050"/>
          </a:solid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CC"/>
              </a:buClr>
              <a:buSzPts val="2200"/>
              <a:buFont typeface="Arial"/>
              <a:buNone/>
            </a:pPr>
            <a:r>
              <a:rPr b="1" i="0" lang="en-US" sz="2200" u="none" cap="none" strike="noStrike">
                <a:solidFill>
                  <a:srgbClr val="0000CC"/>
                </a:solidFill>
                <a:latin typeface="Arial"/>
                <a:ea typeface="Arial"/>
                <a:cs typeface="Arial"/>
                <a:sym typeface="Arial"/>
              </a:rPr>
              <a:t>Phản đối, bất hòa với xã hội “Tây – Tàu nhố nhăng”</a:t>
            </a:r>
            <a:endParaRPr b="0" i="0" sz="1400" u="none" cap="none" strike="noStrike">
              <a:solidFill>
                <a:srgbClr val="000000"/>
              </a:solidFill>
              <a:latin typeface="Arial"/>
              <a:ea typeface="Arial"/>
              <a:cs typeface="Arial"/>
              <a:sym typeface="Arial"/>
            </a:endParaRPr>
          </a:p>
        </p:txBody>
      </p:sp>
      <p:sp>
        <p:nvSpPr>
          <p:cNvPr id="120" name="Google Shape;120;p4"/>
          <p:cNvSpPr txBox="1"/>
          <p:nvPr/>
        </p:nvSpPr>
        <p:spPr>
          <a:xfrm>
            <a:off x="6781800" y="4495800"/>
            <a:ext cx="3886200" cy="771525"/>
          </a:xfrm>
          <a:prstGeom prst="rect">
            <a:avLst/>
          </a:prstGeom>
          <a:solidFill>
            <a:srgbClr val="FFFF00"/>
          </a:solid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FF0000"/>
              </a:buClr>
              <a:buSzPts val="2200"/>
              <a:buFont typeface="Arial"/>
              <a:buNone/>
            </a:pPr>
            <a:r>
              <a:rPr b="1" i="0" lang="en-US" sz="2200" u="none" cap="none" strike="noStrike">
                <a:solidFill>
                  <a:srgbClr val="FF0000"/>
                </a:solidFill>
                <a:latin typeface="Arial"/>
                <a:ea typeface="Arial"/>
                <a:cs typeface="Arial"/>
                <a:sym typeface="Arial"/>
              </a:rPr>
              <a:t>Tin yêu, gắn bó với đất nước, cuộc đời</a:t>
            </a:r>
            <a:endParaRPr b="0" i="0" sz="1400" u="none" cap="none" strike="noStrike">
              <a:solidFill>
                <a:srgbClr val="000000"/>
              </a:solidFill>
              <a:latin typeface="Arial"/>
              <a:ea typeface="Arial"/>
              <a:cs typeface="Arial"/>
              <a:sym typeface="Arial"/>
            </a:endParaRPr>
          </a:p>
        </p:txBody>
      </p:sp>
      <p:sp>
        <p:nvSpPr>
          <p:cNvPr id="121" name="Google Shape;121;p4"/>
          <p:cNvSpPr/>
          <p:nvPr/>
        </p:nvSpPr>
        <p:spPr>
          <a:xfrm>
            <a:off x="3886200" y="4184650"/>
            <a:ext cx="381000" cy="234950"/>
          </a:xfrm>
          <a:prstGeom prst="downArrow">
            <a:avLst>
              <a:gd fmla="val 50000" name="adj1"/>
              <a:gd fmla="val 50000" name="adj2"/>
            </a:avLst>
          </a:prstGeom>
          <a:solidFill>
            <a:srgbClr val="00B8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rot="5400000">
            <a:off x="3988594" y="4177506"/>
            <a:ext cx="176213" cy="190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3" name="Google Shape;123;p4"/>
          <p:cNvSpPr/>
          <p:nvPr/>
        </p:nvSpPr>
        <p:spPr>
          <a:xfrm>
            <a:off x="8472487" y="4191000"/>
            <a:ext cx="381000" cy="234950"/>
          </a:xfrm>
          <a:prstGeom prst="downArrow">
            <a:avLst>
              <a:gd fmla="val 50000" name="adj1"/>
              <a:gd fmla="val 50000" name="adj2"/>
            </a:avLst>
          </a:prstGeom>
          <a:solidFill>
            <a:srgbClr val="00B8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rot="5400000">
            <a:off x="8574869" y="4183856"/>
            <a:ext cx="176213" cy="190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5" name="Google Shape;125;p4"/>
          <p:cNvSpPr/>
          <p:nvPr/>
        </p:nvSpPr>
        <p:spPr>
          <a:xfrm rot="5400000">
            <a:off x="4267200" y="5334000"/>
            <a:ext cx="685800" cy="990600"/>
          </a:xfrm>
          <a:custGeom>
            <a:rect b="b" l="l" r="r" t="t"/>
            <a:pathLst>
              <a:path extrusionOk="0" h="21600" w="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B8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6" name="Google Shape;126;p4"/>
          <p:cNvSpPr/>
          <p:nvPr/>
        </p:nvSpPr>
        <p:spPr>
          <a:xfrm flipH="1" rot="-5400000">
            <a:off x="7977981" y="5310981"/>
            <a:ext cx="685800" cy="1036637"/>
          </a:xfrm>
          <a:custGeom>
            <a:rect b="b" l="l" r="r" t="t"/>
            <a:pathLst>
              <a:path extrusionOk="0" h="21600" w="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B8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7" name="Google Shape;127;p4"/>
          <p:cNvSpPr txBox="1"/>
          <p:nvPr/>
        </p:nvSpPr>
        <p:spPr>
          <a:xfrm>
            <a:off x="5486400" y="5703887"/>
            <a:ext cx="2133600" cy="696912"/>
          </a:xfrm>
          <a:prstGeom prst="rect">
            <a:avLst/>
          </a:prstGeom>
          <a:solidFill>
            <a:srgbClr val="FFC000"/>
          </a:solidFill>
          <a:ln>
            <a:noFill/>
          </a:ln>
        </p:spPr>
        <p:txBody>
          <a:bodyPr anchorCtr="0" anchor="t" bIns="46800" lIns="90000" spcFirstLastPara="1" rIns="90000" wrap="square" tIns="46800">
            <a:noAutofit/>
          </a:bodyPr>
          <a:lstStyle/>
          <a:p>
            <a:pPr indent="0" lvl="0" marL="0" marR="0" rtl="0" algn="ctr">
              <a:lnSpc>
                <a:spcPct val="70000"/>
              </a:lnSpc>
              <a:spcBef>
                <a:spcPts val="0"/>
              </a:spcBef>
              <a:spcAft>
                <a:spcPts val="0"/>
              </a:spcAft>
              <a:buClr>
                <a:srgbClr val="7030A0"/>
              </a:buClr>
              <a:buSzPts val="2200"/>
              <a:buFont typeface="Arial"/>
              <a:buNone/>
            </a:pPr>
            <a:r>
              <a:rPr b="1" i="0" lang="en-US" sz="2200" u="none" cap="none" strike="noStrike">
                <a:solidFill>
                  <a:srgbClr val="7030A0"/>
                </a:solidFill>
                <a:latin typeface="Arial"/>
                <a:ea typeface="Arial"/>
                <a:cs typeface="Arial"/>
                <a:sym typeface="Arial"/>
              </a:rPr>
              <a:t>Phong cách: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FF0000"/>
              </a:buClr>
              <a:buSzPts val="2200"/>
              <a:buFont typeface="Arial"/>
              <a:buNone/>
            </a:pPr>
            <a:r>
              <a:rPr b="1" i="0" lang="en-US" sz="2200" u="none" cap="none" strike="noStrike">
                <a:solidFill>
                  <a:srgbClr val="FF0000"/>
                </a:solidFill>
                <a:latin typeface="Arial"/>
                <a:ea typeface="Arial"/>
                <a:cs typeface="Arial"/>
                <a:sym typeface="Arial"/>
              </a:rPr>
              <a:t>NGÔNG</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nvSpPr>
        <p:spPr>
          <a:xfrm>
            <a:off x="2057400" y="4079875"/>
            <a:ext cx="2438400" cy="796800"/>
          </a:xfrm>
          <a:prstGeom prst="rect">
            <a:avLst/>
          </a:prstGeom>
          <a:solidFill>
            <a:srgbClr val="FFFF66"/>
          </a:solidFill>
          <a:ln cap="flat" cmpd="sng" w="9525">
            <a:solidFill>
              <a:srgbClr val="EE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600"/>
              <a:buFont typeface="Times New Roman"/>
              <a:buNone/>
            </a:pPr>
            <a:r>
              <a:rPr b="0" i="0" lang="en-US" sz="2600" u="none" cap="none" strike="noStrike">
                <a:solidFill>
                  <a:srgbClr val="0000CC"/>
                </a:solidFill>
                <a:latin typeface="Times New Roman"/>
                <a:ea typeface="Times New Roman"/>
                <a:cs typeface="Times New Roman"/>
                <a:sym typeface="Times New Roman"/>
              </a:rPr>
              <a:t>Thể hiện </a:t>
            </a:r>
            <a:br>
              <a:rPr b="0" i="0" lang="en-US" sz="2600" u="none" cap="none" strike="noStrike">
                <a:solidFill>
                  <a:srgbClr val="0000CC"/>
                </a:solidFill>
                <a:latin typeface="Times New Roman"/>
                <a:ea typeface="Times New Roman"/>
                <a:cs typeface="Times New Roman"/>
                <a:sym typeface="Times New Roman"/>
              </a:rPr>
            </a:br>
            <a:r>
              <a:rPr b="0" i="0" lang="en-US" sz="2600" u="none" cap="none" strike="noStrike">
                <a:solidFill>
                  <a:srgbClr val="0000CC"/>
                </a:solidFill>
                <a:latin typeface="Times New Roman"/>
                <a:ea typeface="Times New Roman"/>
                <a:cs typeface="Times New Roman"/>
                <a:sym typeface="Times New Roman"/>
              </a:rPr>
              <a:t>một nhân cách nghệ sỹ tài hoa, uyên bác, khao khát đi tìm cái đẹp và cái thật. </a:t>
            </a:r>
            <a:endParaRPr b="0" i="0" sz="1400" u="none" cap="none" strike="noStrike">
              <a:solidFill>
                <a:srgbClr val="000000"/>
              </a:solidFill>
              <a:latin typeface="Arial"/>
              <a:ea typeface="Arial"/>
              <a:cs typeface="Arial"/>
              <a:sym typeface="Arial"/>
            </a:endParaRPr>
          </a:p>
        </p:txBody>
      </p:sp>
      <p:sp>
        <p:nvSpPr>
          <p:cNvPr id="133" name="Google Shape;133;p5"/>
          <p:cNvSpPr txBox="1"/>
          <p:nvPr/>
        </p:nvSpPr>
        <p:spPr>
          <a:xfrm>
            <a:off x="4876800" y="2514600"/>
            <a:ext cx="2362200" cy="2362200"/>
          </a:xfrm>
          <a:prstGeom prst="rect">
            <a:avLst/>
          </a:prstGeom>
          <a:solidFill>
            <a:srgbClr val="FFFF66"/>
          </a:solidFill>
          <a:ln cap="flat" cmpd="sng" w="9525">
            <a:solidFill>
              <a:srgbClr val="EE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700"/>
              <a:buFont typeface="Times New Roman"/>
              <a:buNone/>
            </a:pPr>
            <a:r>
              <a:rPr b="0" i="0" lang="en-US" sz="2700" u="none" cap="none" strike="noStrike">
                <a:solidFill>
                  <a:srgbClr val="0000CC"/>
                </a:solidFill>
                <a:latin typeface="Times New Roman"/>
                <a:ea typeface="Times New Roman"/>
                <a:cs typeface="Times New Roman"/>
                <a:sym typeface="Times New Roman"/>
              </a:rPr>
              <a:t>Văn chương   tự do, phóng túng, ý thức sâu sắc về cái tôi cá nhân.</a:t>
            </a:r>
            <a:endParaRPr b="0" i="0" sz="1400" u="none" cap="none" strike="noStrike">
              <a:solidFill>
                <a:srgbClr val="000000"/>
              </a:solidFill>
              <a:latin typeface="Arial"/>
              <a:ea typeface="Arial"/>
              <a:cs typeface="Arial"/>
              <a:sym typeface="Arial"/>
            </a:endParaRPr>
          </a:p>
        </p:txBody>
      </p:sp>
      <p:sp>
        <p:nvSpPr>
          <p:cNvPr id="134" name="Google Shape;134;p5"/>
          <p:cNvSpPr txBox="1"/>
          <p:nvPr/>
        </p:nvSpPr>
        <p:spPr>
          <a:xfrm>
            <a:off x="7543800" y="2514600"/>
            <a:ext cx="2590800" cy="2362200"/>
          </a:xfrm>
          <a:prstGeom prst="rect">
            <a:avLst/>
          </a:prstGeom>
          <a:solidFill>
            <a:srgbClr val="FFFF66"/>
          </a:solidFill>
          <a:ln cap="flat" cmpd="sng" w="9525">
            <a:solidFill>
              <a:srgbClr val="EE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2600"/>
              <a:buFont typeface="Times New Roman"/>
              <a:buNone/>
            </a:pPr>
            <a:r>
              <a:rPr b="0" i="0" lang="en-US" sz="2600" u="none" cap="none" strike="noStrike">
                <a:solidFill>
                  <a:srgbClr val="0000CC"/>
                </a:solidFill>
                <a:latin typeface="Times New Roman"/>
                <a:ea typeface="Times New Roman"/>
                <a:cs typeface="Times New Roman"/>
                <a:sym typeface="Times New Roman"/>
              </a:rPr>
              <a:t>Phát hiện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CC"/>
              </a:buClr>
              <a:buSzPts val="2600"/>
              <a:buFont typeface="Times New Roman"/>
              <a:buNone/>
            </a:pPr>
            <a:r>
              <a:rPr b="0" i="0" lang="en-US" sz="2600" u="none" cap="none" strike="noStrike">
                <a:solidFill>
                  <a:srgbClr val="0000CC"/>
                </a:solidFill>
                <a:latin typeface="Times New Roman"/>
                <a:ea typeface="Times New Roman"/>
                <a:cs typeface="Times New Roman"/>
                <a:sym typeface="Times New Roman"/>
              </a:rPr>
              <a:t>con người và cảnh vật ở phương diện văn hóa nghệ thuật, tài hoa nghệ sĩ.</a:t>
            </a:r>
            <a:r>
              <a:rPr b="0" i="0" lang="en-US" sz="26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35" name="Google Shape;135;p5"/>
          <p:cNvSpPr txBox="1"/>
          <p:nvPr/>
        </p:nvSpPr>
        <p:spPr>
          <a:xfrm>
            <a:off x="5257800" y="1295400"/>
            <a:ext cx="1600200" cy="533400"/>
          </a:xfrm>
          <a:prstGeom prst="rect">
            <a:avLst/>
          </a:prstGeom>
          <a:solidFill>
            <a:srgbClr val="FFFF66"/>
          </a:solidFill>
          <a:ln cap="flat" cmpd="sng" w="9525">
            <a:solidFill>
              <a:srgbClr val="EE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600"/>
              <a:buFont typeface="Arial"/>
              <a:buNone/>
            </a:pPr>
            <a:r>
              <a:rPr b="0" i="0" lang="en-US" sz="2600" u="none" cap="none" strike="noStrike">
                <a:solidFill>
                  <a:srgbClr val="FF0000"/>
                </a:solidFill>
                <a:latin typeface="Arial"/>
                <a:ea typeface="Arial"/>
                <a:cs typeface="Arial"/>
                <a:sym typeface="Arial"/>
              </a:rPr>
              <a:t>NGÔNG</a:t>
            </a:r>
            <a:endParaRPr b="0" i="0" sz="1400" u="none" cap="none" strike="noStrike">
              <a:solidFill>
                <a:srgbClr val="000000"/>
              </a:solidFill>
              <a:latin typeface="Arial"/>
              <a:ea typeface="Arial"/>
              <a:cs typeface="Arial"/>
              <a:sym typeface="Arial"/>
            </a:endParaRPr>
          </a:p>
        </p:txBody>
      </p:sp>
      <p:sp>
        <p:nvSpPr>
          <p:cNvPr id="136" name="Google Shape;136;p5"/>
          <p:cNvSpPr txBox="1"/>
          <p:nvPr/>
        </p:nvSpPr>
        <p:spPr>
          <a:xfrm>
            <a:off x="3733800" y="228600"/>
            <a:ext cx="4572000" cy="685800"/>
          </a:xfrm>
          <a:prstGeom prst="rect">
            <a:avLst/>
          </a:prstGeom>
          <a:solidFill>
            <a:srgbClr val="FFFF66"/>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800"/>
              <a:buFont typeface="Times New Roman"/>
              <a:buNone/>
            </a:pPr>
            <a:r>
              <a:rPr b="1" i="1" lang="en-US" sz="2800" u="none" cap="none" strike="noStrike">
                <a:solidFill>
                  <a:srgbClr val="FF0000"/>
                </a:solidFill>
                <a:latin typeface="Times New Roman"/>
                <a:ea typeface="Times New Roman"/>
                <a:cs typeface="Times New Roman"/>
                <a:sym typeface="Times New Roman"/>
              </a:rPr>
              <a:t>Phong cách nghệ thuật</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1524000" y="5181600"/>
            <a:ext cx="9144000" cy="1143000"/>
          </a:xfrm>
          <a:prstGeom prst="rect">
            <a:avLst/>
          </a:prstGeom>
          <a:solidFill>
            <a:srgbClr val="92D050"/>
          </a:solidFill>
          <a:ln cap="flat" cmpd="sng" w="9525">
            <a:solidFill>
              <a:srgbClr val="EE0202"/>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400"/>
              <a:buFont typeface="Verdana"/>
              <a:buNone/>
            </a:pPr>
            <a:r>
              <a:rPr b="0" i="1" lang="en-US" sz="3400" u="none" cap="none" strike="noStrike">
                <a:solidFill>
                  <a:schemeClr val="dk1"/>
                </a:solidFill>
                <a:latin typeface="Verdana"/>
                <a:ea typeface="Verdana"/>
                <a:cs typeface="Verdana"/>
                <a:sym typeface="Verdana"/>
              </a:rPr>
              <a:t>	</a:t>
            </a:r>
            <a:r>
              <a:rPr b="1" i="1" lang="en-US" sz="3200" u="none" cap="none" strike="noStrike">
                <a:solidFill>
                  <a:srgbClr val="FF0000"/>
                </a:solidFill>
                <a:latin typeface="Times New Roman"/>
                <a:ea typeface="Times New Roman"/>
                <a:cs typeface="Times New Roman"/>
                <a:sym typeface="Times New Roman"/>
              </a:rPr>
              <a:t>Nguyễn Tuân xứng đáng được xem là một nghệ sĩ lớn, một nhà văn hoá lớn</a:t>
            </a:r>
            <a:endParaRPr b="0" i="0" sz="1400" u="none" cap="none" strike="noStrike">
              <a:solidFill>
                <a:srgbClr val="000000"/>
              </a:solidFill>
              <a:latin typeface="Arial"/>
              <a:ea typeface="Arial"/>
              <a:cs typeface="Arial"/>
              <a:sym typeface="Arial"/>
            </a:endParaRPr>
          </a:p>
        </p:txBody>
      </p:sp>
      <p:cxnSp>
        <p:nvCxnSpPr>
          <p:cNvPr id="138" name="Google Shape;138;p5"/>
          <p:cNvCxnSpPr/>
          <p:nvPr/>
        </p:nvCxnSpPr>
        <p:spPr>
          <a:xfrm>
            <a:off x="5943600" y="914400"/>
            <a:ext cx="0" cy="381000"/>
          </a:xfrm>
          <a:prstGeom prst="straightConnector1">
            <a:avLst/>
          </a:prstGeom>
          <a:noFill/>
          <a:ln cap="flat" cmpd="sng" w="57150">
            <a:solidFill>
              <a:srgbClr val="EE0202"/>
            </a:solidFill>
            <a:prstDash val="solid"/>
            <a:miter lim="800000"/>
            <a:headEnd len="sm" w="sm" type="none"/>
            <a:tailEnd len="med" w="med" type="triangle"/>
          </a:ln>
        </p:spPr>
      </p:cxnSp>
      <p:cxnSp>
        <p:nvCxnSpPr>
          <p:cNvPr id="139" name="Google Shape;139;p5"/>
          <p:cNvCxnSpPr/>
          <p:nvPr/>
        </p:nvCxnSpPr>
        <p:spPr>
          <a:xfrm flipH="1">
            <a:off x="4143375" y="1919287"/>
            <a:ext cx="1828800" cy="533400"/>
          </a:xfrm>
          <a:prstGeom prst="straightConnector1">
            <a:avLst/>
          </a:prstGeom>
          <a:noFill/>
          <a:ln cap="flat" cmpd="sng" w="57150">
            <a:solidFill>
              <a:srgbClr val="EE0202"/>
            </a:solidFill>
            <a:prstDash val="solid"/>
            <a:miter lim="800000"/>
            <a:headEnd len="sm" w="sm" type="none"/>
            <a:tailEnd len="med" w="med" type="triangle"/>
          </a:ln>
        </p:spPr>
      </p:cxnSp>
      <p:cxnSp>
        <p:nvCxnSpPr>
          <p:cNvPr id="140" name="Google Shape;140;p5"/>
          <p:cNvCxnSpPr/>
          <p:nvPr/>
        </p:nvCxnSpPr>
        <p:spPr>
          <a:xfrm>
            <a:off x="5943600" y="1905000"/>
            <a:ext cx="0" cy="533400"/>
          </a:xfrm>
          <a:prstGeom prst="straightConnector1">
            <a:avLst/>
          </a:prstGeom>
          <a:noFill/>
          <a:ln cap="flat" cmpd="sng" w="57150">
            <a:solidFill>
              <a:srgbClr val="EE0202"/>
            </a:solidFill>
            <a:prstDash val="solid"/>
            <a:miter lim="800000"/>
            <a:headEnd len="sm" w="sm" type="none"/>
            <a:tailEnd len="med" w="med" type="triangle"/>
          </a:ln>
        </p:spPr>
      </p:cxnSp>
      <p:cxnSp>
        <p:nvCxnSpPr>
          <p:cNvPr id="141" name="Google Shape;141;p5"/>
          <p:cNvCxnSpPr/>
          <p:nvPr/>
        </p:nvCxnSpPr>
        <p:spPr>
          <a:xfrm>
            <a:off x="5943600" y="1905000"/>
            <a:ext cx="1676400" cy="457200"/>
          </a:xfrm>
          <a:prstGeom prst="straightConnector1">
            <a:avLst/>
          </a:prstGeom>
          <a:noFill/>
          <a:ln cap="flat" cmpd="sng" w="57150">
            <a:solidFill>
              <a:srgbClr val="EE0202"/>
            </a:solidFill>
            <a:prstDash val="solid"/>
            <a:miter lim="800000"/>
            <a:headEnd len="sm" w="sm" type="none"/>
            <a:tailEnd len="med" w="med" type="triangle"/>
          </a:ln>
        </p:spPr>
      </p:cxnSp>
      <p:sp>
        <p:nvSpPr>
          <p:cNvPr id="142" name="Google Shape;142;p5"/>
          <p:cNvSpPr txBox="1"/>
          <p:nvPr/>
        </p:nvSpPr>
        <p:spPr>
          <a:xfrm>
            <a:off x="1752600" y="2509837"/>
            <a:ext cx="8763000" cy="1570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“Ngông” </a:t>
            </a:r>
            <a:r>
              <a:rPr b="0" i="0" lang="en-US" sz="3200" u="none" cap="none" strike="noStrike">
                <a:solidFill>
                  <a:schemeClr val="dk1"/>
                </a:solidFill>
                <a:latin typeface="Times New Roman"/>
                <a:ea typeface="Times New Roman"/>
                <a:cs typeface="Times New Roman"/>
                <a:sym typeface="Times New Roman"/>
              </a:rPr>
              <a:t>ở đây thực chất là biểu hiện những đặc điểm gì trong phong cách nghệ thuật Nguyễn Tuân?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        ( Thảo luận nhóm)</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2000"/>
                                        <p:tgtEl>
                                          <p:spTgt spid="1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 calcmode="lin" valueType="num">
                                      <p:cBhvr additive="base">
                                        <p:cTn dur="500"/>
                                        <p:tgtEl>
                                          <p:spTgt spid="14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 calcmode="lin" valueType="num">
                                      <p:cBhvr additive="base">
                                        <p:cTn dur="500"/>
                                        <p:tgtEl>
                                          <p:spTgt spid="14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42">
                                            <p:txEl>
                                              <p:pRg end="0" st="0"/>
                                            </p:txEl>
                                          </p:spTgt>
                                        </p:tgtEl>
                                      </p:cBhvr>
                                    </p:animEffect>
                                    <p:set>
                                      <p:cBhvr>
                                        <p:cTn dur="1" fill="hold">
                                          <p:stCondLst>
                                            <p:cond delay="2000"/>
                                          </p:stCondLst>
                                        </p:cTn>
                                        <p:tgtEl>
                                          <p:spTgt spid="142">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42">
                                            <p:txEl>
                                              <p:pRg end="1" st="1"/>
                                            </p:txEl>
                                          </p:spTgt>
                                        </p:tgtEl>
                                      </p:cBhvr>
                                    </p:animEffect>
                                    <p:set>
                                      <p:cBhvr>
                                        <p:cTn dur="1" fill="hold">
                                          <p:stCondLst>
                                            <p:cond delay="2000"/>
                                          </p:stCondLst>
                                        </p:cTn>
                                        <p:tgtEl>
                                          <p:spTgt spid="142">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2000"/>
                                        <p:tgtEl>
                                          <p:spTgt spid="1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2000"/>
                                        <p:tgtEl>
                                          <p:spTgt spid="1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800px-Hong_River[1]" id="147" name="Google Shape;147;p6"/>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cxnSp>
        <p:nvCxnSpPr>
          <p:cNvPr id="148" name="Google Shape;148;p6"/>
          <p:cNvCxnSpPr/>
          <p:nvPr/>
        </p:nvCxnSpPr>
        <p:spPr>
          <a:xfrm>
            <a:off x="1524000" y="0"/>
            <a:ext cx="6553200" cy="5334000"/>
          </a:xfrm>
          <a:prstGeom prst="straightConnector1">
            <a:avLst/>
          </a:prstGeom>
          <a:noFill/>
          <a:ln cap="flat" cmpd="sng" w="57150">
            <a:solidFill>
              <a:srgbClr val="0000FF"/>
            </a:solidFill>
            <a:prstDash val="solid"/>
            <a:miter lim="800000"/>
            <a:headEnd len="sm" w="sm" type="none"/>
            <a:tailEnd len="med" w="med" type="triangle"/>
          </a:ln>
        </p:spPr>
      </p:cxnSp>
      <p:cxnSp>
        <p:nvCxnSpPr>
          <p:cNvPr id="149" name="Google Shape;149;p6"/>
          <p:cNvCxnSpPr/>
          <p:nvPr/>
        </p:nvCxnSpPr>
        <p:spPr>
          <a:xfrm flipH="1" rot="10800000">
            <a:off x="8153400" y="3962400"/>
            <a:ext cx="381000" cy="1447800"/>
          </a:xfrm>
          <a:prstGeom prst="straightConnector1">
            <a:avLst/>
          </a:prstGeom>
          <a:noFill/>
          <a:ln cap="flat" cmpd="sng" w="76200">
            <a:solidFill>
              <a:srgbClr val="FF0000"/>
            </a:solidFill>
            <a:prstDash val="solid"/>
            <a:miter lim="800000"/>
            <a:headEnd len="sm" w="sm" type="none"/>
            <a:tailEnd len="med" w="med" type="triangle"/>
          </a:ln>
        </p:spPr>
      </p:cxnSp>
      <p:cxnSp>
        <p:nvCxnSpPr>
          <p:cNvPr id="150" name="Google Shape;150;p6"/>
          <p:cNvCxnSpPr/>
          <p:nvPr/>
        </p:nvCxnSpPr>
        <p:spPr>
          <a:xfrm>
            <a:off x="8534400" y="4038600"/>
            <a:ext cx="2133600" cy="2362200"/>
          </a:xfrm>
          <a:prstGeom prst="straightConnector1">
            <a:avLst/>
          </a:prstGeom>
          <a:noFill/>
          <a:ln cap="flat" cmpd="sng" w="76200">
            <a:solidFill>
              <a:srgbClr val="0000FF"/>
            </a:solidFill>
            <a:prstDash val="solid"/>
            <a:miter lim="800000"/>
            <a:headEnd len="sm" w="sm" type="none"/>
            <a:tailEnd len="med" w="med" type="triangle"/>
          </a:ln>
        </p:spPr>
      </p:cxnSp>
      <p:sp>
        <p:nvSpPr>
          <p:cNvPr id="151" name="Google Shape;151;p6"/>
          <p:cNvSpPr txBox="1"/>
          <p:nvPr/>
        </p:nvSpPr>
        <p:spPr>
          <a:xfrm>
            <a:off x="1524000" y="1752600"/>
            <a:ext cx="9144000" cy="1160462"/>
          </a:xfrm>
          <a:prstGeom prst="rect">
            <a:avLst/>
          </a:prstGeom>
          <a:solidFill>
            <a:srgbClr val="92D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Times New Roman"/>
              <a:buNone/>
            </a:pPr>
            <a:r>
              <a:rPr b="1" i="1" lang="en-US" sz="2800" u="none" cap="none" strike="noStrike">
                <a:solidFill>
                  <a:srgbClr val="FF0000"/>
                </a:solidFill>
                <a:latin typeface="Times New Roman"/>
                <a:ea typeface="Times New Roman"/>
                <a:cs typeface="Times New Roman"/>
                <a:sym typeface="Times New Roman"/>
              </a:rPr>
              <a:t>Chúng thủy giai đông tẩu – Đà giang độc bắc lưu”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FF0000"/>
              </a:buClr>
              <a:buSzPts val="2800"/>
              <a:buFont typeface="Arial"/>
              <a:buNone/>
            </a:pPr>
            <a:r>
              <a:rPr b="0" i="0" lang="en-US" sz="2800" u="none" cap="none" strike="noStrike">
                <a:solidFill>
                  <a:srgbClr val="FF0000"/>
                </a:solidFill>
                <a:latin typeface="Arial"/>
                <a:ea typeface="Arial"/>
                <a:cs typeface="Arial"/>
                <a:sym typeface="Arial"/>
              </a:rPr>
              <a:t>                                               (thơ Nguyễn Quang Bích)</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2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1"/>
                                        </p:tgtEl>
                                      </p:cBhvr>
                                    </p:animEffect>
                                    <p:set>
                                      <p:cBhvr>
                                        <p:cTn dur="1" fill="hold">
                                          <p:stCondLst>
                                            <p:cond delay="50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images1" id="156" name="Google Shape;156;p7"/>
          <p:cNvPicPr preferRelativeResize="0"/>
          <p:nvPr/>
        </p:nvPicPr>
        <p:blipFill rotWithShape="1">
          <a:blip r:embed="rId3">
            <a:alphaModFix/>
          </a:blip>
          <a:srcRect b="0" l="0" r="0" t="0"/>
          <a:stretch/>
        </p:blipFill>
        <p:spPr>
          <a:xfrm>
            <a:off x="0" y="0"/>
            <a:ext cx="9601200" cy="6781800"/>
          </a:xfrm>
          <a:prstGeom prst="rect">
            <a:avLst/>
          </a:prstGeom>
          <a:noFill/>
          <a:ln cap="flat" cmpd="sng" w="9525">
            <a:solidFill>
              <a:srgbClr val="00FFFF"/>
            </a:solidFill>
            <a:prstDash val="solid"/>
            <a:miter lim="800000"/>
            <a:headEnd len="sm" w="sm" type="none"/>
            <a:tailEnd len="sm" w="sm" type="none"/>
          </a:ln>
        </p:spPr>
      </p:pic>
      <p:sp>
        <p:nvSpPr>
          <p:cNvPr id="157" name="Google Shape;157;p7"/>
          <p:cNvSpPr txBox="1"/>
          <p:nvPr/>
        </p:nvSpPr>
        <p:spPr>
          <a:xfrm>
            <a:off x="1752600" y="685800"/>
            <a:ext cx="5181600" cy="549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3000"/>
              <a:buFont typeface="Times New Roman"/>
              <a:buNone/>
            </a:pPr>
            <a:r>
              <a:rPr b="1" i="0" lang="en-US" sz="3000" u="none" cap="none" strike="noStrike">
                <a:solidFill>
                  <a:srgbClr val="FFFF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58" name="Google Shape;158;p7"/>
          <p:cNvSpPr txBox="1"/>
          <p:nvPr/>
        </p:nvSpPr>
        <p:spPr>
          <a:xfrm>
            <a:off x="1600200" y="0"/>
            <a:ext cx="6324600" cy="525462"/>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FFFF66"/>
              </a:buClr>
              <a:buSzPts val="2800"/>
              <a:buFont typeface="Arial"/>
              <a:buNone/>
            </a:pPr>
            <a:r>
              <a:rPr b="0" i="0" lang="en-US" sz="2800" u="none" cap="none" strike="noStrike">
                <a:solidFill>
                  <a:srgbClr val="FFFF66"/>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9" name="Google Shape;159;p7"/>
          <p:cNvSpPr txBox="1"/>
          <p:nvPr/>
        </p:nvSpPr>
        <p:spPr>
          <a:xfrm>
            <a:off x="9906000" y="2362200"/>
            <a:ext cx="2286000" cy="549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chemeClr val="dk1"/>
                </a:solidFill>
                <a:latin typeface="Arial"/>
                <a:ea typeface="Arial"/>
                <a:cs typeface="Arial"/>
                <a:sym typeface="Arial"/>
              </a:rPr>
              <a:t>Hút nước</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2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imagesCAQ4CM1I" id="164" name="Google Shape;164;p8"/>
          <p:cNvPicPr preferRelativeResize="0"/>
          <p:nvPr/>
        </p:nvPicPr>
        <p:blipFill rotWithShape="1">
          <a:blip r:embed="rId3">
            <a:alphaModFix/>
          </a:blip>
          <a:srcRect b="0" l="0" r="0" t="0"/>
          <a:stretch/>
        </p:blipFill>
        <p:spPr>
          <a:xfrm>
            <a:off x="6324600" y="-76200"/>
            <a:ext cx="4257675" cy="4419600"/>
          </a:xfrm>
          <a:prstGeom prst="rect">
            <a:avLst/>
          </a:prstGeom>
          <a:noFill/>
          <a:ln>
            <a:noFill/>
          </a:ln>
        </p:spPr>
      </p:pic>
      <p:sp>
        <p:nvSpPr>
          <p:cNvPr id="165" name="Google Shape;165;p8"/>
          <p:cNvSpPr txBox="1"/>
          <p:nvPr/>
        </p:nvSpPr>
        <p:spPr>
          <a:xfrm>
            <a:off x="1676400" y="627062"/>
            <a:ext cx="4648200" cy="3871912"/>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 </a:t>
            </a:r>
            <a:r>
              <a:rPr b="0" i="0" lang="en-US" sz="3000" u="none" cap="none" strike="noStrike">
                <a:solidFill>
                  <a:srgbClr val="0000CC"/>
                </a:solidFill>
                <a:latin typeface="Times New Roman"/>
                <a:ea typeface="Times New Roman"/>
                <a:cs typeface="Times New Roman"/>
                <a:sym typeface="Times New Roman"/>
              </a:rPr>
              <a:t>Nöôùc</a:t>
            </a:r>
            <a:r>
              <a:rPr b="0" i="0" lang="en-US" sz="3000" u="none" cap="none" strike="noStrike">
                <a:solidFill>
                  <a:srgbClr val="0000C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600"/>
              </a:spcBef>
              <a:spcAft>
                <a:spcPts val="0"/>
              </a:spcAft>
              <a:buClr>
                <a:schemeClr val="dk1"/>
              </a:buClr>
              <a:buSzPts val="3000"/>
              <a:buFont typeface="Arial"/>
              <a:buNone/>
            </a:pPr>
            <a:r>
              <a:rPr b="0" i="0" lang="en-US" sz="3000" u="none" cap="none" strike="noStrike">
                <a:solidFill>
                  <a:schemeClr val="dk1"/>
                </a:solidFill>
                <a:latin typeface="Arial"/>
                <a:ea typeface="Arial"/>
                <a:cs typeface="Arial"/>
                <a:sym typeface="Arial"/>
              </a:rPr>
              <a:t>  + Ở xa: </a:t>
            </a:r>
            <a:r>
              <a:rPr b="0" i="0" lang="en-US" sz="3000" u="none" cap="none" strike="noStrike">
                <a:solidFill>
                  <a:srgbClr val="00B050"/>
                </a:solidFill>
                <a:latin typeface="Arial"/>
                <a:ea typeface="Arial"/>
                <a:cs typeface="Arial"/>
                <a:sym typeface="Arial"/>
              </a:rPr>
              <a:t>tiếng thác gầm reo, như oán trách, van xin, như khiêu khích giọng gằn mà chế nhạo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320"/>
              </a:spcBef>
              <a:spcAft>
                <a:spcPts val="0"/>
              </a:spcAft>
              <a:buClr>
                <a:schemeClr val="lt1"/>
              </a:buClr>
              <a:buSzPts val="1600"/>
              <a:buFont typeface="Times New Roman"/>
              <a:buNone/>
            </a:pPr>
            <a:r>
              <a:t/>
            </a:r>
            <a:endParaRPr b="0" i="0" sz="1600" u="none" cap="none" strike="noStrike">
              <a:solidFill>
                <a:srgbClr val="FFFF66"/>
              </a:solidFill>
              <a:latin typeface="Arial"/>
              <a:ea typeface="Arial"/>
              <a:cs typeface="Arial"/>
              <a:sym typeface="Arial"/>
            </a:endParaRPr>
          </a:p>
          <a:p>
            <a:pPr indent="0" lvl="0" marL="0" marR="0" rtl="0" algn="l">
              <a:lnSpc>
                <a:spcPct val="80000"/>
              </a:lnSpc>
              <a:spcBef>
                <a:spcPts val="600"/>
              </a:spcBef>
              <a:spcAft>
                <a:spcPts val="0"/>
              </a:spcAft>
              <a:buClr>
                <a:schemeClr val="dk1"/>
              </a:buClr>
              <a:buSzPts val="3000"/>
              <a:buFont typeface="Arial"/>
              <a:buNone/>
            </a:pPr>
            <a:r>
              <a:rPr b="0" i="0" lang="en-US" sz="3000" u="none" cap="none" strike="noStrike">
                <a:solidFill>
                  <a:schemeClr val="dk1"/>
                </a:solidFill>
                <a:latin typeface="Arial"/>
                <a:ea typeface="Arial"/>
                <a:cs typeface="Arial"/>
                <a:sym typeface="Arial"/>
              </a:rPr>
              <a:t>  + Gần: </a:t>
            </a:r>
            <a:r>
              <a:rPr b="0" i="0" lang="en-US" sz="3000" u="none" cap="none" strike="noStrike">
                <a:solidFill>
                  <a:srgbClr val="00B050"/>
                </a:solidFill>
                <a:latin typeface="Arial"/>
                <a:ea typeface="Arial"/>
                <a:cs typeface="Arial"/>
                <a:sym typeface="Arial"/>
              </a:rPr>
              <a:t>rống lên -  như  tiếng một ngàn con trâu mộng trong đám lửa cháy… </a:t>
            </a:r>
            <a:endParaRPr b="0" i="0" sz="1400" u="none" cap="none" strike="noStrike">
              <a:solidFill>
                <a:srgbClr val="000000"/>
              </a:solidFill>
              <a:latin typeface="Arial"/>
              <a:ea typeface="Arial"/>
              <a:cs typeface="Arial"/>
              <a:sym typeface="Arial"/>
            </a:endParaRPr>
          </a:p>
        </p:txBody>
      </p:sp>
      <p:pic>
        <p:nvPicPr>
          <p:cNvPr descr="LŨ SĐ 6" id="166" name="Google Shape;166;p8"/>
          <p:cNvPicPr preferRelativeResize="0"/>
          <p:nvPr/>
        </p:nvPicPr>
        <p:blipFill rotWithShape="1">
          <a:blip r:embed="rId4">
            <a:alphaModFix/>
          </a:blip>
          <a:srcRect b="0" l="0" r="0" t="0"/>
          <a:stretch/>
        </p:blipFill>
        <p:spPr>
          <a:xfrm>
            <a:off x="6324600" y="-76200"/>
            <a:ext cx="4267200" cy="4495800"/>
          </a:xfrm>
          <a:prstGeom prst="rect">
            <a:avLst/>
          </a:prstGeom>
          <a:noFill/>
          <a:ln>
            <a:noFill/>
          </a:ln>
        </p:spPr>
      </p:pic>
      <p:sp>
        <p:nvSpPr>
          <p:cNvPr id="167" name="Google Shape;167;p8"/>
          <p:cNvSpPr txBox="1"/>
          <p:nvPr/>
        </p:nvSpPr>
        <p:spPr>
          <a:xfrm>
            <a:off x="1524000" y="4819650"/>
            <a:ext cx="9144000" cy="1562100"/>
          </a:xfrm>
          <a:prstGeom prst="rect">
            <a:avLst/>
          </a:prstGeom>
          <a:solidFill>
            <a:srgbClr val="92D050"/>
          </a:soli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0000"/>
              </a:buClr>
              <a:buSzPts val="3000"/>
              <a:buFont typeface="Arial"/>
              <a:buNone/>
            </a:pPr>
            <a:r>
              <a:rPr b="1" i="1" lang="en-US" sz="3000" u="none" cap="none" strike="noStrike">
                <a:solidFill>
                  <a:srgbClr val="FF0000"/>
                </a:solidFill>
                <a:latin typeface="Arial"/>
                <a:ea typeface="Arial"/>
                <a:cs typeface="Arial"/>
                <a:sym typeface="Arial"/>
              </a:rPr>
              <a:t>=&gt; Miêu tả rất đặc biệt (âm thanh nhiều cung bậc, liên tưởng, tưởng tượng đôc đáo), sông nước sống động như một sinh thể, dữ dội tột cùng </a:t>
            </a:r>
            <a:r>
              <a:rPr b="1" i="1" lang="en-US" sz="3000" u="none" cap="none" strike="noStrike">
                <a:solidFill>
                  <a:srgbClr val="660066"/>
                </a:solidFill>
                <a:latin typeface="Arial"/>
                <a:ea typeface="Arial"/>
                <a:cs typeface="Arial"/>
                <a:sym typeface="Arial"/>
              </a:rPr>
              <a:t>(nhân hóa, vật hóa...)</a:t>
            </a:r>
            <a:endParaRPr b="0" i="0" sz="1400" u="none" cap="none" strike="noStrike">
              <a:solidFill>
                <a:srgbClr val="000000"/>
              </a:solidFill>
              <a:latin typeface="Arial"/>
              <a:ea typeface="Arial"/>
              <a:cs typeface="Arial"/>
              <a:sym typeface="Arial"/>
            </a:endParaRPr>
          </a:p>
        </p:txBody>
      </p:sp>
      <p:sp>
        <p:nvSpPr>
          <p:cNvPr id="168" name="Google Shape;168;p8"/>
          <p:cNvSpPr txBox="1"/>
          <p:nvPr/>
        </p:nvSpPr>
        <p:spPr>
          <a:xfrm>
            <a:off x="3048000" y="623887"/>
            <a:ext cx="21336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800"/>
              <a:buFont typeface="Times New Roman"/>
              <a:buNone/>
            </a:pPr>
            <a:r>
              <a:rPr b="0" i="0" lang="en-US" sz="2800" u="none" cap="none" strike="noStrike">
                <a:solidFill>
                  <a:srgbClr val="0000CC"/>
                </a:solidFill>
                <a:latin typeface="Times New Roman"/>
                <a:ea typeface="Times New Roman"/>
                <a:cs typeface="Times New Roman"/>
                <a:sym typeface="Times New Roman"/>
              </a:rPr>
              <a:t>Thác nước</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 calcmode="lin" valueType="num">
                                      <p:cBhvr additive="base">
                                        <p:cTn dur="500"/>
                                        <p:tgtEl>
                                          <p:spTgt spid="16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 calcmode="lin" valueType="num">
                                      <p:cBhvr additive="base">
                                        <p:cTn dur="500"/>
                                        <p:tgtEl>
                                          <p:spTgt spid="16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 calcmode="lin" valueType="num">
                                      <p:cBhvr additive="base">
                                        <p:cTn dur="500"/>
                                        <p:tgtEl>
                                          <p:spTgt spid="16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 calcmode="lin" valueType="num">
                                      <p:cBhvr additive="base">
                                        <p:cTn dur="500"/>
                                        <p:tgtEl>
                                          <p:spTgt spid="16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nvSpPr>
        <p:spPr>
          <a:xfrm>
            <a:off x="1524000" y="0"/>
            <a:ext cx="91440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thaùc" id="174" name="Google Shape;174;p9"/>
          <p:cNvPicPr preferRelativeResize="0"/>
          <p:nvPr/>
        </p:nvPicPr>
        <p:blipFill rotWithShape="1">
          <a:blip r:embed="rId3">
            <a:alphaModFix/>
          </a:blip>
          <a:srcRect b="0" l="0" r="0" t="0"/>
          <a:stretch/>
        </p:blipFill>
        <p:spPr>
          <a:xfrm>
            <a:off x="5943600" y="762000"/>
            <a:ext cx="4724400" cy="4724400"/>
          </a:xfrm>
          <a:prstGeom prst="rect">
            <a:avLst/>
          </a:prstGeom>
          <a:noFill/>
          <a:ln>
            <a:noFill/>
          </a:ln>
        </p:spPr>
      </p:pic>
      <p:pic>
        <p:nvPicPr>
          <p:cNvPr descr="hai bờ sông đà đá dựng thành vách" id="175" name="Google Shape;175;p9"/>
          <p:cNvPicPr preferRelativeResize="0"/>
          <p:nvPr/>
        </p:nvPicPr>
        <p:blipFill rotWithShape="1">
          <a:blip r:embed="rId4">
            <a:alphaModFix/>
          </a:blip>
          <a:srcRect b="0" l="0" r="0" t="0"/>
          <a:stretch/>
        </p:blipFill>
        <p:spPr>
          <a:xfrm>
            <a:off x="1524000" y="762000"/>
            <a:ext cx="4419600" cy="4724400"/>
          </a:xfrm>
          <a:prstGeom prst="rect">
            <a:avLst/>
          </a:prstGeom>
          <a:noFill/>
          <a:ln cap="flat" cmpd="sng" w="9525">
            <a:solidFill>
              <a:srgbClr val="00FFFF"/>
            </a:solidFill>
            <a:prstDash val="solid"/>
            <a:miter lim="800000"/>
            <a:headEnd len="sm" w="sm" type="none"/>
            <a:tailEnd len="sm" w="sm" type="none"/>
          </a:ln>
        </p:spPr>
      </p:pic>
      <p:sp>
        <p:nvSpPr>
          <p:cNvPr id="176" name="Google Shape;176;p9"/>
          <p:cNvSpPr txBox="1"/>
          <p:nvPr/>
        </p:nvSpPr>
        <p:spPr>
          <a:xfrm>
            <a:off x="1600200" y="1044575"/>
            <a:ext cx="4267200" cy="4349750"/>
          </a:xfrm>
          <a:prstGeom prst="rect">
            <a:avLst/>
          </a:prstGeom>
          <a:solidFill>
            <a:srgbClr val="FFFF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100"/>
              <a:buFont typeface="Arial"/>
              <a:buNone/>
            </a:pPr>
            <a:r>
              <a:rPr b="1" i="0" lang="en-US" sz="3100" u="none" cap="none" strike="noStrike">
                <a:solidFill>
                  <a:schemeClr val="hlink"/>
                </a:solidFill>
                <a:latin typeface="Arial"/>
                <a:ea typeface="Arial"/>
                <a:cs typeface="Arial"/>
                <a:sym typeface="Arial"/>
              </a:rPr>
              <a:t>*Đá:</a:t>
            </a:r>
            <a:r>
              <a:rPr b="0" i="0" lang="en-US" sz="3100" u="none" cap="none" strike="noStrike">
                <a:solidFill>
                  <a:srgbClr val="FF0000"/>
                </a:solidFill>
                <a:latin typeface="Arial"/>
                <a:ea typeface="Arial"/>
                <a:cs typeface="Arial"/>
                <a:sym typeface="Arial"/>
              </a:rPr>
              <a:t> - Bờ đá </a:t>
            </a:r>
            <a:r>
              <a:rPr b="1" i="1" lang="en-US" sz="3100" u="none" cap="none" strike="noStrike">
                <a:solidFill>
                  <a:srgbClr val="00B050"/>
                </a:solidFill>
                <a:latin typeface="Arial"/>
                <a:ea typeface="Arial"/>
                <a:cs typeface="Arial"/>
                <a:sym typeface="Arial"/>
              </a:rPr>
              <a:t>dựng vách thành</a:t>
            </a:r>
            <a:r>
              <a:rPr b="0" i="0" lang="en-US" sz="3100" u="none" cap="none" strike="noStrike">
                <a:solidFill>
                  <a:srgbClr val="FF0000"/>
                </a:solidFill>
                <a:latin typeface="Arial"/>
                <a:ea typeface="Arial"/>
                <a:cs typeface="Arial"/>
                <a:sym typeface="Arial"/>
              </a:rPr>
              <a:t> …đúng ngọ mới thấy mặt trời; vách đá chẹt lòng sông như cái yết hầu;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3100"/>
              <a:buFont typeface="Arial"/>
              <a:buNone/>
            </a:pPr>
            <a:r>
              <a:rPr b="0" i="0" lang="en-US" sz="3100" u="none" cap="none" strike="noStrike">
                <a:solidFill>
                  <a:srgbClr val="FF0000"/>
                </a:solidFill>
                <a:latin typeface="Arial"/>
                <a:ea typeface="Arial"/>
                <a:cs typeface="Arial"/>
                <a:sym typeface="Arial"/>
              </a:rPr>
              <a:t> </a:t>
            </a:r>
            <a:r>
              <a:rPr b="0" i="0" lang="en-US" sz="3100" u="none" cap="none" strike="noStrike">
                <a:solidFill>
                  <a:srgbClr val="00B050"/>
                </a:solidFill>
                <a:latin typeface="Arial"/>
                <a:ea typeface="Arial"/>
                <a:cs typeface="Arial"/>
                <a:sym typeface="Arial"/>
              </a:rPr>
              <a:t>“</a:t>
            </a:r>
            <a:r>
              <a:rPr b="0" i="1" lang="en-US" sz="3100" u="none" cap="none" strike="noStrike">
                <a:solidFill>
                  <a:srgbClr val="00B050"/>
                </a:solidFill>
                <a:latin typeface="Arial"/>
                <a:ea typeface="Arial"/>
                <a:cs typeface="Arial"/>
                <a:sym typeface="Arial"/>
              </a:rPr>
              <a:t>nước xô đá, đá xô sóng, sóng xô gió cuồn cuộn luồng gió gùn ghè</a:t>
            </a:r>
            <a:r>
              <a:rPr b="0" i="0" lang="en-US" sz="3100" u="none" cap="none" strike="noStrike">
                <a:solidFill>
                  <a:srgbClr val="00B05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7" name="Google Shape;177;p9"/>
          <p:cNvSpPr txBox="1"/>
          <p:nvPr/>
        </p:nvSpPr>
        <p:spPr>
          <a:xfrm>
            <a:off x="6096000" y="990600"/>
            <a:ext cx="4267200" cy="4673600"/>
          </a:xfrm>
          <a:prstGeom prst="rect">
            <a:avLst/>
          </a:prstGeom>
          <a:solidFill>
            <a:srgbClr val="FFFF99"/>
          </a:solidFill>
          <a:ln cap="flat" cmpd="sng" w="9525">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000"/>
              <a:buFont typeface="Arial"/>
              <a:buNone/>
            </a:pPr>
            <a:r>
              <a:rPr b="0" i="0" lang="en-US" sz="3000" u="none" cap="none" strike="noStrike">
                <a:solidFill>
                  <a:srgbClr val="FF0000"/>
                </a:solidFill>
                <a:latin typeface="Arial"/>
                <a:ea typeface="Arial"/>
                <a:cs typeface="Arial"/>
                <a:sym typeface="Arial"/>
              </a:rPr>
              <a:t>- Thạch trận: chân trời đá- hòn nhỏ, hòn to từng hàng, từng đám ẩn nấp, mai phục, rình rập</a:t>
            </a:r>
            <a:r>
              <a:rPr b="0" i="0" lang="en-US" sz="1800" u="none" cap="none" strike="noStrike">
                <a:solidFill>
                  <a:schemeClr val="lt1"/>
                </a:solidFill>
                <a:latin typeface="Arial"/>
                <a:ea typeface="Arial"/>
                <a:cs typeface="Arial"/>
                <a:sym typeface="Arial"/>
              </a:rPr>
              <a:t> </a:t>
            </a:r>
            <a:r>
              <a:rPr b="0" i="0" lang="en-US" sz="3000" u="none" cap="none" strike="noStrike">
                <a:solidFill>
                  <a:srgbClr val="FF0000"/>
                </a:solidFill>
                <a:latin typeface="Arial"/>
                <a:ea typeface="Arial"/>
                <a:cs typeface="Arial"/>
                <a:sym typeface="Arial"/>
              </a:rPr>
              <a:t>... chúng sẵn sàng nhổm dậy vồ lấy thuyền…hòn nào cũng ngỗ ngược, nhăn nhúm, méo mó…đòi ăn chết con thuyền…</a:t>
            </a:r>
            <a:endParaRPr b="0" i="0" sz="1400" u="none" cap="none" strike="noStrike">
              <a:solidFill>
                <a:srgbClr val="000000"/>
              </a:solidFill>
              <a:latin typeface="Arial"/>
              <a:ea typeface="Arial"/>
              <a:cs typeface="Arial"/>
              <a:sym typeface="Arial"/>
            </a:endParaRPr>
          </a:p>
        </p:txBody>
      </p:sp>
      <p:sp>
        <p:nvSpPr>
          <p:cNvPr id="178" name="Google Shape;178;p9"/>
          <p:cNvSpPr txBox="1"/>
          <p:nvPr/>
        </p:nvSpPr>
        <p:spPr>
          <a:xfrm>
            <a:off x="4114800" y="5715000"/>
            <a:ext cx="4691062" cy="549275"/>
          </a:xfrm>
          <a:prstGeom prst="rect">
            <a:avLst/>
          </a:prstGeom>
          <a:solidFill>
            <a:srgbClr val="92D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000"/>
              <a:buFont typeface="Arial"/>
              <a:buNone/>
            </a:pPr>
            <a:r>
              <a:rPr b="1" i="1" lang="en-US" sz="3000" u="none" cap="none" strike="noStrike">
                <a:solidFill>
                  <a:srgbClr val="FF0000"/>
                </a:solidFill>
                <a:latin typeface="Arial"/>
                <a:ea typeface="Arial"/>
                <a:cs typeface="Arial"/>
                <a:sym typeface="Arial"/>
              </a:rPr>
              <a:t>=&gt; Như  trận đồ bát quái</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2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