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320" r:id="rId6"/>
    <p:sldId id="321" r:id="rId7"/>
    <p:sldId id="322" r:id="rId8"/>
    <p:sldId id="324" r:id="rId9"/>
    <p:sldId id="323" r:id="rId10"/>
    <p:sldId id="32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7" r:id="rId26"/>
    <p:sldId id="328" r:id="rId27"/>
    <p:sldId id="281" r:id="rId28"/>
    <p:sldId id="282" r:id="rId29"/>
    <p:sldId id="340" r:id="rId30"/>
    <p:sldId id="284" r:id="rId31"/>
    <p:sldId id="285" r:id="rId32"/>
    <p:sldId id="286" r:id="rId33"/>
    <p:sldId id="287" r:id="rId34"/>
    <p:sldId id="288" r:id="rId35"/>
    <p:sldId id="341" r:id="rId36"/>
    <p:sldId id="342" r:id="rId37"/>
    <p:sldId id="343" r:id="rId38"/>
    <p:sldId id="344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45" r:id="rId47"/>
    <p:sldId id="346" r:id="rId48"/>
    <p:sldId id="329" r:id="rId49"/>
    <p:sldId id="303" r:id="rId50"/>
    <p:sldId id="330" r:id="rId51"/>
    <p:sldId id="331" r:id="rId52"/>
    <p:sldId id="332" r:id="rId53"/>
    <p:sldId id="307" r:id="rId54"/>
    <p:sldId id="333" r:id="rId55"/>
    <p:sldId id="309" r:id="rId56"/>
    <p:sldId id="310" r:id="rId57"/>
    <p:sldId id="311" r:id="rId58"/>
    <p:sldId id="334" r:id="rId59"/>
    <p:sldId id="335" r:id="rId60"/>
    <p:sldId id="313" r:id="rId61"/>
    <p:sldId id="314" r:id="rId62"/>
    <p:sldId id="336" r:id="rId63"/>
    <p:sldId id="337" r:id="rId64"/>
    <p:sldId id="338" r:id="rId65"/>
    <p:sldId id="339" r:id="rId66"/>
  </p:sldIdLst>
  <p:sldSz cx="24387175" cy="13716000"/>
  <p:notesSz cx="6858000" cy="9144000"/>
  <p:custDataLst>
    <p:tags r:id="rId6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6355" autoAdjust="0"/>
  </p:normalViewPr>
  <p:slideViewPr>
    <p:cSldViewPr>
      <p:cViewPr varScale="1">
        <p:scale>
          <a:sx n="36" d="100"/>
          <a:sy n="36" d="100"/>
        </p:scale>
        <p:origin x="132" y="12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49.wmf"/><Relationship Id="rId1" Type="http://schemas.openxmlformats.org/officeDocument/2006/relationships/image" Target="../media/image1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1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1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5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34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2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1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6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7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9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13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5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5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5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82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90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5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3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5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3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3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58.xml"/><Relationship Id="rId3" Type="http://schemas.openxmlformats.org/officeDocument/2006/relationships/slide" Target="slide26.xml"/><Relationship Id="rId7" Type="http://schemas.openxmlformats.org/officeDocument/2006/relationships/slide" Target="slide63.xml"/><Relationship Id="rId12" Type="http://schemas.openxmlformats.org/officeDocument/2006/relationships/slide" Target="slide64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11" Type="http://schemas.openxmlformats.org/officeDocument/2006/relationships/slide" Target="slide54.xml"/><Relationship Id="rId5" Type="http://schemas.openxmlformats.org/officeDocument/2006/relationships/slide" Target="slide60.xml"/><Relationship Id="rId10" Type="http://schemas.openxmlformats.org/officeDocument/2006/relationships/slide" Target="slide55.xml"/><Relationship Id="rId4" Type="http://schemas.openxmlformats.org/officeDocument/2006/relationships/slide" Target="slide27.xml"/><Relationship Id="rId9" Type="http://schemas.openxmlformats.org/officeDocument/2006/relationships/slide" Target="slide56.xml"/><Relationship Id="rId14" Type="http://schemas.openxmlformats.org/officeDocument/2006/relationships/slide" Target="slide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9.xml"/><Relationship Id="rId3" Type="http://schemas.openxmlformats.org/officeDocument/2006/relationships/slide" Target="slide41.xml"/><Relationship Id="rId7" Type="http://schemas.openxmlformats.org/officeDocument/2006/relationships/slide" Target="slide36.xml"/><Relationship Id="rId12" Type="http://schemas.openxmlformats.org/officeDocument/2006/relationships/slide" Target="slide3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2.xml"/><Relationship Id="rId5" Type="http://schemas.openxmlformats.org/officeDocument/2006/relationships/slide" Target="slide43.xml"/><Relationship Id="rId15" Type="http://schemas.openxmlformats.org/officeDocument/2006/relationships/slide" Target="slide29.xml"/><Relationship Id="rId10" Type="http://schemas.openxmlformats.org/officeDocument/2006/relationships/slide" Target="slide33.xml"/><Relationship Id="rId4" Type="http://schemas.openxmlformats.org/officeDocument/2006/relationships/slide" Target="slide42.xml"/><Relationship Id="rId9" Type="http://schemas.openxmlformats.org/officeDocument/2006/relationships/slide" Target="slide38.xml"/><Relationship Id="rId1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11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7.png"/><Relationship Id="rId4" Type="http://schemas.openxmlformats.org/officeDocument/2006/relationships/image" Target="../media/image123.png"/><Relationship Id="rId9" Type="http://schemas.openxmlformats.org/officeDocument/2006/relationships/image" Target="../media/image1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2.png"/><Relationship Id="rId4" Type="http://schemas.openxmlformats.org/officeDocument/2006/relationships/image" Target="../media/image128.png"/><Relationship Id="rId9" Type="http://schemas.openxmlformats.org/officeDocument/2006/relationships/image" Target="../media/image12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81.png"/><Relationship Id="rId5" Type="http://schemas.openxmlformats.org/officeDocument/2006/relationships/image" Target="../media/image134.png"/><Relationship Id="rId10" Type="http://schemas.openxmlformats.org/officeDocument/2006/relationships/image" Target="../media/image135.png"/><Relationship Id="rId4" Type="http://schemas.openxmlformats.org/officeDocument/2006/relationships/image" Target="../media/image133.png"/><Relationship Id="rId9" Type="http://schemas.openxmlformats.org/officeDocument/2006/relationships/image" Target="../media/image13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20.png"/><Relationship Id="rId5" Type="http://schemas.openxmlformats.org/officeDocument/2006/relationships/image" Target="../media/image1270.png"/><Relationship Id="rId10" Type="http://schemas.openxmlformats.org/officeDocument/2006/relationships/image" Target="../media/image138.png"/><Relationship Id="rId4" Type="http://schemas.openxmlformats.org/officeDocument/2006/relationships/image" Target="../media/image1221.png"/><Relationship Id="rId9" Type="http://schemas.openxmlformats.org/officeDocument/2006/relationships/image" Target="../media/image13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43.png"/><Relationship Id="rId4" Type="http://schemas.openxmlformats.org/officeDocument/2006/relationships/image" Target="../media/image139.png"/><Relationship Id="rId9" Type="http://schemas.openxmlformats.org/officeDocument/2006/relationships/image" Target="../media/image13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1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4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4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8.png"/><Relationship Id="rId12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7.png"/><Relationship Id="rId11" Type="http://schemas.openxmlformats.org/officeDocument/2006/relationships/image" Target="../media/image149.wmf"/><Relationship Id="rId5" Type="http://schemas.openxmlformats.org/officeDocument/2006/relationships/image" Target="../media/image166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65.png"/><Relationship Id="rId9" Type="http://schemas.openxmlformats.org/officeDocument/2006/relationships/image" Target="../media/image148.wmf"/><Relationship Id="rId14" Type="http://schemas.openxmlformats.org/officeDocument/2006/relationships/image" Target="../media/image1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73.png"/><Relationship Id="rId12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2.png"/><Relationship Id="rId11" Type="http://schemas.openxmlformats.org/officeDocument/2006/relationships/image" Target="../media/image149.wmf"/><Relationship Id="rId5" Type="http://schemas.openxmlformats.org/officeDocument/2006/relationships/image" Target="../media/image171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70.png"/><Relationship Id="rId9" Type="http://schemas.openxmlformats.org/officeDocument/2006/relationships/image" Target="../media/image154.wmf"/><Relationship Id="rId14" Type="http://schemas.openxmlformats.org/officeDocument/2006/relationships/image" Target="../media/image15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8.png"/><Relationship Id="rId11" Type="http://schemas.openxmlformats.org/officeDocument/2006/relationships/image" Target="../media/image163.png"/><Relationship Id="rId5" Type="http://schemas.openxmlformats.org/officeDocument/2006/relationships/image" Target="../media/image177.png"/><Relationship Id="rId10" Type="http://schemas.openxmlformats.org/officeDocument/2006/relationships/image" Target="../media/image160.wmf"/><Relationship Id="rId4" Type="http://schemas.openxmlformats.org/officeDocument/2006/relationships/image" Target="../media/image176.png"/><Relationship Id="rId9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3.png"/><Relationship Id="rId11" Type="http://schemas.openxmlformats.org/officeDocument/2006/relationships/image" Target="../media/image165.wmf"/><Relationship Id="rId5" Type="http://schemas.openxmlformats.org/officeDocument/2006/relationships/image" Target="../media/image182.pn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81.png"/><Relationship Id="rId9" Type="http://schemas.openxmlformats.org/officeDocument/2006/relationships/image" Target="../media/image164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49.xml"/><Relationship Id="rId3" Type="http://schemas.openxmlformats.org/officeDocument/2006/relationships/slide" Target="slide30.xml"/><Relationship Id="rId7" Type="http://schemas.openxmlformats.org/officeDocument/2006/relationships/slide" Target="slide60.xml"/><Relationship Id="rId12" Type="http://schemas.openxmlformats.org/officeDocument/2006/relationships/slide" Target="slide41.xml"/><Relationship Id="rId2" Type="http://schemas.openxmlformats.org/officeDocument/2006/relationships/slide" Target="slide28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51.xml"/><Relationship Id="rId5" Type="http://schemas.openxmlformats.org/officeDocument/2006/relationships/slide" Target="slide34.xml"/><Relationship Id="rId15" Type="http://schemas.openxmlformats.org/officeDocument/2006/relationships/slide" Target="slide47.xml"/><Relationship Id="rId10" Type="http://schemas.openxmlformats.org/officeDocument/2006/relationships/slide" Target="slide53.xml"/><Relationship Id="rId4" Type="http://schemas.openxmlformats.org/officeDocument/2006/relationships/slide" Target="slide32.xml"/><Relationship Id="rId9" Type="http://schemas.openxmlformats.org/officeDocument/2006/relationships/slide" Target="slide64.xml"/><Relationship Id="rId14" Type="http://schemas.openxmlformats.org/officeDocument/2006/relationships/slide" Target="slide5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8.png"/><Relationship Id="rId11" Type="http://schemas.openxmlformats.org/officeDocument/2006/relationships/image" Target="../media/image166.wmf"/><Relationship Id="rId5" Type="http://schemas.openxmlformats.org/officeDocument/2006/relationships/image" Target="../media/image187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86.png"/><Relationship Id="rId9" Type="http://schemas.openxmlformats.org/officeDocument/2006/relationships/slide" Target="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19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7" Type="http://schemas.openxmlformats.org/officeDocument/2006/relationships/image" Target="../media/image11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0.png"/><Relationship Id="rId5" Type="http://schemas.openxmlformats.org/officeDocument/2006/relationships/image" Target="../media/image1160.png"/><Relationship Id="rId4" Type="http://schemas.openxmlformats.org/officeDocument/2006/relationships/image" Target="../media/image11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3" Type="http://schemas.openxmlformats.org/officeDocument/2006/relationships/image" Target="../media/image1200.png"/><Relationship Id="rId7" Type="http://schemas.openxmlformats.org/officeDocument/2006/relationships/slide" Target="slide32.xml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Relationship Id="rId9" Type="http://schemas.openxmlformats.org/officeDocument/2006/relationships/image" Target="../media/image14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9.png"/><Relationship Id="rId4" Type="http://schemas.openxmlformats.org/officeDocument/2006/relationships/image" Target="../media/image29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4" Type="http://schemas.openxmlformats.org/officeDocument/2006/relationships/image" Target="../media/image30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7" Type="http://schemas.openxmlformats.org/officeDocument/2006/relationships/slide" Target="slide32.xml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Relationship Id="rId9" Type="http://schemas.openxmlformats.org/officeDocument/2006/relationships/slide" Target="slid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image" Target="../media/image34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7.png"/><Relationship Id="rId5" Type="http://schemas.openxmlformats.org/officeDocument/2006/relationships/image" Target="../media/image346.png"/><Relationship Id="rId4" Type="http://schemas.openxmlformats.org/officeDocument/2006/relationships/image" Target="../media/image345.png"/><Relationship Id="rId9" Type="http://schemas.openxmlformats.org/officeDocument/2006/relationships/image" Target="../media/image17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1.png"/><Relationship Id="rId7" Type="http://schemas.openxmlformats.org/officeDocument/2006/relationships/image" Target="../media/image3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530.png"/><Relationship Id="rId4" Type="http://schemas.openxmlformats.org/officeDocument/2006/relationships/image" Target="../media/image35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3" Type="http://schemas.openxmlformats.org/officeDocument/2006/relationships/image" Target="../media/image363.png"/><Relationship Id="rId7" Type="http://schemas.openxmlformats.org/officeDocument/2006/relationships/image" Target="../media/image3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5" Type="http://schemas.openxmlformats.org/officeDocument/2006/relationships/image" Target="../media/image1580.png"/><Relationship Id="rId4" Type="http://schemas.openxmlformats.org/officeDocument/2006/relationships/image" Target="../media/image364.png"/><Relationship Id="rId9" Type="http://schemas.openxmlformats.org/officeDocument/2006/relationships/image" Target="../media/image1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81" y="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4" y="7622411"/>
            <a:ext cx="15138801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23948" y="6853527"/>
            <a:ext cx="9229134" cy="3077736"/>
            <a:chOff x="8661933" y="4371559"/>
            <a:chExt cx="7793357" cy="1500303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1933" y="4371559"/>
              <a:ext cx="7793357" cy="150030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LŨY THỪA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5" y="2329714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09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3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645637" cy="599930"/>
              <a:chOff x="1147591" y="10988402"/>
              <a:chExt cx="18645637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11736794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4: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ính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chất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,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đồ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thị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của hàm số lũy thừa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:</a:t>
                </a:r>
                <a:endParaRPr lang="vi-VN" sz="4600" dirty="0">
                  <a:solidFill>
                    <a:schemeClr val="bg1"/>
                  </a:solidFill>
                  <a:latin typeface="Tohom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3588" y="3892539"/>
                <a:ext cx="2339339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4800" b="1" dirty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4800" b="1" dirty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4800" dirty="0">
                  <a:latin typeface="Tohoma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4800" b="1" i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800" b="1" i="1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i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 smtClean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i="1" dirty="0" smtClean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i="1" dirty="0">
                    <a:solidFill>
                      <a:srgbClr val="3333FF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sz="4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ohoma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8" y="3892539"/>
                <a:ext cx="23393399" cy="2308324"/>
              </a:xfrm>
              <a:prstGeom prst="rect">
                <a:avLst/>
              </a:prstGeom>
              <a:blipFill>
                <a:blip r:embed="rId2"/>
                <a:stretch>
                  <a:fillRect l="-1172" t="-6614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4987" y="6680447"/>
                <a:ext cx="236220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"/>
                </a:pPr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luôn đi qua điểm (1; 1)</a:t>
                </a:r>
                <a:r>
                  <a:rPr lang="en-US" sz="4800" dirty="0" smtClean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"/>
                </a:pPr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hàm số luôn đồng biến, khi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hàm số luôn nghịch biến.</a:t>
                </a:r>
                <a:endParaRPr lang="vi-VN" sz="4800" dirty="0">
                  <a:latin typeface="Tohoma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"/>
                </a:pPr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không có tiệm cận khi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 thị hàm số có tiệm cận ngang là trục</a:t>
                </a:r>
                <a:r>
                  <a:rPr lang="nl-NL" sz="4800" dirty="0" smtClean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nl-NL" sz="48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tiệm cận đứng là trục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nl-NL" sz="4800" dirty="0" smtClean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ohoma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6680447"/>
                <a:ext cx="23622000" cy="3046988"/>
              </a:xfrm>
              <a:prstGeom prst="rect">
                <a:avLst/>
              </a:prstGeom>
              <a:blipFill>
                <a:blip r:embed="rId3"/>
                <a:stretch>
                  <a:fillRect l="-1058" t="-48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390474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biết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          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12.A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13.A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14.B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15.C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7.D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8.D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9.A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10.A</a:t>
            </a:r>
          </a:p>
        </p:txBody>
      </p:sp>
      <p:sp>
        <p:nvSpPr>
          <p:cNvPr id="13" name="TextBox 12">
            <a:hlinkClick r:id="rId8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5.D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9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4.C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3.D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11.A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3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6.A</a:t>
            </a:r>
          </a:p>
        </p:txBody>
      </p:sp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1.B</a:t>
            </a:r>
          </a:p>
        </p:txBody>
      </p:sp>
      <p:sp>
        <p:nvSpPr>
          <p:cNvPr id="20" name="Action Button: Back or Previous 19">
            <a:hlinkClick r:id="rId11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1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198101"/>
            <a:chOff x="534987" y="1869705"/>
            <a:chExt cx="23404876" cy="184331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843310"/>
              <a:chOff x="534987" y="1647866"/>
              <a:chExt cx="23340848" cy="184331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638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Tìm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tập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xác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định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của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hàm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́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với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là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một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 smtClean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</a:t>
                  </a:r>
                  <a:r>
                    <a:rPr lang="en-US" sz="5000" dirty="0" smtClean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́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000" dirty="0" err="1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âm</a:t>
                  </a:r>
                  <a: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br>
                    <a:rPr lang="en-US" sz="5000" dirty="0">
                      <a:latin typeface="Tohoma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50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638937"/>
                </a:xfrm>
                <a:prstGeom prst="rect">
                  <a:avLst/>
                </a:prstGeom>
                <a:blipFill>
                  <a:blip r:embed="rId3"/>
                  <a:stretch>
                    <a:fillRect t="-31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8" y="3505200"/>
            <a:ext cx="143653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5" y="5044587"/>
            <a:ext cx="143653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\{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}.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10" y="6616559"/>
            <a:ext cx="143653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10" y="8229600"/>
            <a:ext cx="143653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;+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5600715" y="10336250"/>
                <a:ext cx="12992211" cy="106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\{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}.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15" y="10336250"/>
                <a:ext cx="12992211" cy="10627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984288" y="5149804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4423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523863"/>
            <a:ext cx="23672882" cy="7116606"/>
            <a:chOff x="184495" y="3636275"/>
            <a:chExt cx="11834900" cy="355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5197"/>
            <a:ext cx="23815893" cy="2659081"/>
            <a:chOff x="534987" y="1869705"/>
            <a:chExt cx="23340848" cy="222988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81"/>
              <a:chOff x="534987" y="1647866"/>
              <a:chExt cx="23340848" cy="222988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5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814536" y="2327725"/>
                  <a:ext cx="19835650" cy="1045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Tìm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điều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kiện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của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đê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̉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hàm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́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có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nghĩa</a:t>
                  </a:r>
                  <a:r>
                    <a:rPr lang="en-US" sz="60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36" y="2327725"/>
                  <a:ext cx="19835650" cy="1045308"/>
                </a:xfrm>
                <a:prstGeom prst="rect">
                  <a:avLst/>
                </a:prstGeom>
                <a:blipFill>
                  <a:blip r:embed="rId3"/>
                  <a:stretch>
                    <a:fillRect t="-7317" b="-214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494427" y="4127518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6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≠0.</m:t>
                        </m:r>
                      </m:oMath>
                    </a14:m>
                    <a:r>
                      <a:rPr lang="en-US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r>
                      <a:rPr lang="pt-BR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&lt;0.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472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&gt;0.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1BBDF3-D351-4AC4-A836-E5D0524A69E2}"/>
                  </a:ext>
                </a:extLst>
              </p:cNvPr>
              <p:cNvSpPr/>
              <p:nvPr/>
            </p:nvSpPr>
            <p:spPr>
              <a:xfrm>
                <a:off x="5504321" y="8001000"/>
                <a:ext cx="12479955" cy="106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để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ĩ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1BBDF3-D351-4AC4-A836-E5D0524A6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21" y="8001000"/>
                <a:ext cx="12479955" cy="1061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92224" y="4627445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4"/>
            <a:ext cx="23672882" cy="844180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690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86030C-3A67-43C4-BD8F-4F6E51BAA2A3}"/>
                  </a:ext>
                </a:extLst>
              </p:cNvPr>
              <p:cNvSpPr/>
              <p:nvPr/>
            </p:nvSpPr>
            <p:spPr>
              <a:xfrm>
                <a:off x="3870692" y="6858000"/>
                <a:ext cx="12192000" cy="10616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vi-VN" sz="6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ja-JP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func>
                      <m:funcPr>
                        <m:ctrlPr>
                          <a:rPr lang="vi-VN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86030C-3A67-43C4-BD8F-4F6E51BA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92" y="6858000"/>
                <a:ext cx="12192000" cy="1061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17985377" y="354741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197276"/>
            <a:ext cx="23475121" cy="828331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213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213285"/>
                </a:xfrm>
                <a:prstGeom prst="rect">
                  <a:avLst/>
                </a:prstGeom>
                <a:blipFill>
                  <a:blip r:embed="rId3"/>
                  <a:stretch>
                    <a:fillRect b="-231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18556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"/>
                              <m:ctrlPr>
                                <a:rPr lang="vi-VN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</m:t>
                              </m:r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en-US" sz="6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vi-VN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;+</m:t>
                              </m:r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6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3285FEC-3AD2-4E36-A897-75948A39E6B4}"/>
                  </a:ext>
                </a:extLst>
              </p:cNvPr>
              <p:cNvSpPr/>
              <p:nvPr/>
            </p:nvSpPr>
            <p:spPr>
              <a:xfrm>
                <a:off x="4771248" y="7289861"/>
                <a:ext cx="13361543" cy="198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3285FEC-3AD2-4E36-A897-75948A39E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48" y="7289861"/>
                <a:ext cx="13361543" cy="1984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12205322" y="3730293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0949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0866" y="5137659"/>
            <a:ext cx="23781476" cy="8283313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91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9911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−∞;2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5A020-D726-42A7-8B6A-44EB31AF9AA6}"/>
                  </a:ext>
                </a:extLst>
              </p:cNvPr>
              <p:cNvSpPr/>
              <p:nvPr/>
            </p:nvSpPr>
            <p:spPr>
              <a:xfrm>
                <a:off x="3546271" y="7468599"/>
                <a:ext cx="11803872" cy="106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d>
                        <m:d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−∞;2</m:t>
                          </m:r>
                        </m:e>
                      </m: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A5A020-D726-42A7-8B6A-44EB31AF9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271" y="7468599"/>
                <a:ext cx="11803872" cy="1061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17999015" y="354852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269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788189" cy="8113910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 tập xác định của hàm số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</m:oMath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929162"/>
                </a:xfrm>
                <a:prstGeom prst="rect">
                  <a:avLst/>
                </a:prstGeom>
                <a:blipFill>
                  <a:blip r:embed="rId3"/>
                  <a:stretch>
                    <a:fillRect t="-14286" b="-307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\{1}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vi-VN" sz="6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1;+∞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\{0}</m:t>
                          </m:r>
                          <m:r>
                            <m:rPr>
                              <m:nor/>
                            </m:rPr>
                            <a:rPr lang="vi-VN" sz="600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534987" y="3581400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054D23-5FB4-4E8D-84A1-B94E219FD261}"/>
                  </a:ext>
                </a:extLst>
              </p:cNvPr>
              <p:cNvSpPr/>
              <p:nvPr/>
            </p:nvSpPr>
            <p:spPr>
              <a:xfrm>
                <a:off x="3763157" y="6611477"/>
                <a:ext cx="12706876" cy="106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ℝ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\{1}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054D23-5FB4-4E8D-84A1-B94E219FD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57" y="6611477"/>
                <a:ext cx="12706876" cy="10627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788189" cy="8406214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937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Đạo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</m:oMath>
                  </a14:m>
                  <a:r>
                    <a:rPr lang="fr-FR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937927"/>
                </a:xfrm>
                <a:prstGeom prst="rect">
                  <a:avLst/>
                </a:prstGeom>
                <a:blipFill>
                  <a:blip r:embed="rId3"/>
                  <a:stretch>
                    <a:fillRect t="-13043" b="-3043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51166"/>
            <a:ext cx="23679365" cy="1880334"/>
            <a:chOff x="247181" y="1475583"/>
            <a:chExt cx="11838141" cy="94016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5583"/>
              <a:ext cx="3090381" cy="940167"/>
              <a:chOff x="5537206" y="1534041"/>
              <a:chExt cx="3079904" cy="87401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34041"/>
                    <a:ext cx="2280848" cy="8464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′=−</m:t>
                          </m:r>
                          <m:f>
                            <m:f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34041"/>
                    <a:ext cx="2280848" cy="84641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81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′=−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181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81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′=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81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80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′=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07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4035B5-2FE6-44A0-8B78-F173C7143CE7}"/>
                  </a:ext>
                </a:extLst>
              </p:cNvPr>
              <p:cNvSpPr/>
              <p:nvPr/>
            </p:nvSpPr>
            <p:spPr>
              <a:xfrm>
                <a:off x="5074188" y="8008767"/>
                <a:ext cx="14669080" cy="198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Đạ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′=−5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6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94035B5-2FE6-44A0-8B78-F173C7143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88" y="8008767"/>
                <a:ext cx="14669080" cy="1984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6343197" y="3547419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606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4"/>
            <a:ext cx="23682954" cy="844180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vi-VN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89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 đạo hàm của hàm số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98924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935436"/>
            <a:ext cx="23740319" cy="1896080"/>
            <a:chOff x="247181" y="1467718"/>
            <a:chExt cx="11868614" cy="94804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0824"/>
              <a:ext cx="3090381" cy="924927"/>
              <a:chOff x="5537206" y="1548209"/>
              <a:chExt cx="3079904" cy="85984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48209"/>
                    <a:ext cx="2280848" cy="8464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6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48209"/>
                    <a:ext cx="2280848" cy="84641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67925"/>
              <a:ext cx="3090381" cy="947833"/>
              <a:chOff x="5537206" y="1526916"/>
              <a:chExt cx="3079904" cy="8811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26916"/>
                    <a:ext cx="2280848" cy="8464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26916"/>
                    <a:ext cx="2280848" cy="8464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67718"/>
              <a:ext cx="3090381" cy="948040"/>
              <a:chOff x="5537206" y="1526724"/>
              <a:chExt cx="3079904" cy="88133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26724"/>
                    <a:ext cx="2280848" cy="846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vi-VN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26724"/>
                    <a:ext cx="2280848" cy="8464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501346"/>
              <a:ext cx="3120852" cy="914400"/>
              <a:chOff x="5537206" y="1557992"/>
              <a:chExt cx="311027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53990" y="1594867"/>
                    <a:ext cx="2493487" cy="6650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6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vi-VN" sz="6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3990" y="1594867"/>
                    <a:ext cx="2493487" cy="66502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31204-4ED8-4AE7-ACF0-D8FE5D9D86FE}"/>
                  </a:ext>
                </a:extLst>
              </p:cNvPr>
              <p:cNvSpPr/>
              <p:nvPr/>
            </p:nvSpPr>
            <p:spPr>
              <a:xfrm>
                <a:off x="5122809" y="7162800"/>
                <a:ext cx="16697263" cy="1432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Đạ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31204-4ED8-4AE7-ACF0-D8FE5D9D8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809" y="7162800"/>
                <a:ext cx="16697263" cy="14325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EA5DC9A4-F563-4496-B402-611123E17AC5}"/>
              </a:ext>
            </a:extLst>
          </p:cNvPr>
          <p:cNvSpPr/>
          <p:nvPr/>
        </p:nvSpPr>
        <p:spPr>
          <a:xfrm>
            <a:off x="17992228" y="3547424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908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47209" y="4646334"/>
            <a:ext cx="17437978" cy="884106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95471" y="2987730"/>
            <a:ext cx="8263548" cy="1524580"/>
            <a:chOff x="8458968" y="3777889"/>
            <a:chExt cx="8263548" cy="1524580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58968" y="3777889"/>
              <a:ext cx="8263548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LŨY THỪA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3584711" y="11129572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LUYỆN: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38176" y="764647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3584711" y="4766565"/>
            <a:ext cx="14834371" cy="907202"/>
            <a:chOff x="7459670" y="7543799"/>
            <a:chExt cx="14834371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THUYẾT: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054112" y="6935577"/>
            <a:ext cx="10253661" cy="861774"/>
            <a:chOff x="644526" y="2766774"/>
            <a:chExt cx="10253661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01527" y="7824895"/>
            <a:ext cx="10253661" cy="861774"/>
            <a:chOff x="644526" y="2766774"/>
            <a:chExt cx="10253661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hiểu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54112" y="8708858"/>
            <a:ext cx="16049574" cy="1569660"/>
            <a:chOff x="644526" y="2766774"/>
            <a:chExt cx="14901139" cy="1569660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13639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thấp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5" name="Group 26"/>
          <p:cNvGrpSpPr/>
          <p:nvPr/>
        </p:nvGrpSpPr>
        <p:grpSpPr>
          <a:xfrm>
            <a:off x="3584711" y="5833355"/>
            <a:ext cx="14834371" cy="907202"/>
            <a:chOff x="7459670" y="7543799"/>
            <a:chExt cx="14834371" cy="907203"/>
          </a:xfrm>
        </p:grpSpPr>
        <p:sp>
          <p:nvSpPr>
            <p:cNvPr id="47" name="TextBox 46"/>
            <p:cNvSpPr txBox="1"/>
            <p:nvPr/>
          </p:nvSpPr>
          <p:spPr>
            <a:xfrm>
              <a:off x="8976486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HỌA: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04779" y="7640053"/>
                  <a:ext cx="716863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5094037" y="9648732"/>
            <a:ext cx="10253661" cy="861774"/>
            <a:chOff x="644526" y="2766774"/>
            <a:chExt cx="10253661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cao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4"/>
            <a:ext cx="23589949" cy="84320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91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Đạo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9911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1422" y="3164528"/>
            <a:ext cx="23679365" cy="1849856"/>
            <a:chOff x="247181" y="1490824"/>
            <a:chExt cx="11838141" cy="92492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90824"/>
              <a:ext cx="3090381" cy="924928"/>
              <a:chOff x="5537206" y="1548208"/>
              <a:chExt cx="3079904" cy="85984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48208"/>
                    <a:ext cx="2280848" cy="849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48208"/>
                    <a:ext cx="2280848" cy="8492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6B5CAF-C479-4738-AB30-355C98DFA210}"/>
                  </a:ext>
                </a:extLst>
              </p:cNvPr>
              <p:cNvSpPr/>
              <p:nvPr/>
            </p:nvSpPr>
            <p:spPr>
              <a:xfrm>
                <a:off x="3314097" y="6480974"/>
                <a:ext cx="17990502" cy="275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Đạ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 </m:t>
                      </m:r>
                      <m:f>
                        <m:fPr>
                          <m:ctrlPr>
                            <a:rPr lang="vi-VN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6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6B5CAF-C479-4738-AB30-355C98DFA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97" y="6480974"/>
                <a:ext cx="17990502" cy="2750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428378" y="3730299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193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3" grpId="0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95640" y="7622936"/>
            <a:ext cx="23514406" cy="5362019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3046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Đạo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6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6600" i="1">
                          <a:latin typeface="Cambria Math" panose="02040503050406030204" pitchFamily="18" charset="0"/>
                        </a:rPr>
                        <m:t>=(5−</m:t>
                      </m:r>
                      <m:r>
                        <a:rPr lang="fr-FR" sz="6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vi-VN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6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fr-FR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6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6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a14:m>
                  <a:r>
                    <a:rPr lang="en-US" sz="6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304645"/>
                </a:xfrm>
                <a:prstGeom prst="rect">
                  <a:avLst/>
                </a:prstGeom>
                <a:blipFill>
                  <a:blip r:embed="rId3"/>
                  <a:stretch>
                    <a:fillRect l="-1627" b="-1725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0366229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60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fr-FR" sz="6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3031786" y="3711698"/>
            <a:ext cx="9896263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6000" i="1">
                          <a:latin typeface="Cambria Math" panose="02040503050406030204" pitchFamily="18" charset="0"/>
                        </a:rPr>
                        <m:t>1.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84442" y="5394870"/>
            <a:ext cx="10417483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fr-FR" sz="6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85249" y="5504012"/>
            <a:ext cx="9945194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6000" i="1">
                            <a:latin typeface="Cambria Math" panose="02040503050406030204" pitchFamily="18" charset="0"/>
                          </a:rPr>
                          <m:t>0.</m:t>
                        </m:r>
                      </m:oMath>
                    </m:oMathPara>
                  </a14:m>
                  <a:endParaRPr lang="vi-VN" sz="6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013C7E-1DF3-422C-8C0E-2C0759E5A468}"/>
                  </a:ext>
                </a:extLst>
              </p:cNvPr>
              <p:cNvSpPr/>
              <p:nvPr/>
            </p:nvSpPr>
            <p:spPr>
              <a:xfrm>
                <a:off x="3371214" y="9342036"/>
                <a:ext cx="19298103" cy="117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Đạ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=(5−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sup>
                      </m:sSup>
                      <m:r>
                        <m:rPr>
                          <m:nor/>
                        </m:rPr>
                        <a:rPr lang="fr-FR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fr-FR" sz="60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fr-FR" sz="6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013C7E-1DF3-422C-8C0E-2C0759E5A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14" y="9342036"/>
                <a:ext cx="19298103" cy="11762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915987" y="3657600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9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4"/>
            <a:ext cx="23682954" cy="8355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89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989247"/>
                </a:xfrm>
                <a:prstGeom prst="rect">
                  <a:avLst/>
                </a:prstGeom>
                <a:blipFill>
                  <a:blip r:embed="rId3"/>
                  <a:stretch>
                    <a:fillRect l="-523" r="-55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m:rPr>
                              <m:nor/>
                            </m:rPr>
                            <a:rPr lang="en-US" sz="6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6000" b="1" i="0" dirty="0" smtClean="0"/>
                            <m:t>8</m:t>
                          </m:r>
                          <m:r>
                            <m:rPr>
                              <m:nor/>
                            </m:rPr>
                            <a:rPr lang="vi-VN" sz="6000" b="1" i="0" dirty="0"/>
                            <m:t>.</m:t>
                          </m:r>
                        </m:oMath>
                      </m:oMathPara>
                    </a14:m>
                    <a:endParaRPr lang="en-US" sz="6000" b="1" i="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3623" y="1753409"/>
                <a:ext cx="2280848" cy="472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/>
                <a:r>
                  <a:rPr lang="en-US" sz="6000" b="1" i="0" dirty="0" smtClean="0"/>
                  <a:t>6.</a:t>
                </a:r>
                <a:endParaRPr lang="en-US" sz="6000" b="1" i="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en-US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531380" y="3565772"/>
            <a:ext cx="1092375" cy="106101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E6D634-3EDC-4247-8FBB-539B25B3364A}"/>
                  </a:ext>
                </a:extLst>
              </p:cNvPr>
              <p:cNvSpPr/>
              <p:nvPr/>
            </p:nvSpPr>
            <p:spPr>
              <a:xfrm>
                <a:off x="1327467" y="6949834"/>
                <a:ext cx="21655480" cy="1432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3E6D634-3EDC-4247-8FBB-539B25B33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67" y="6949834"/>
                <a:ext cx="21655480" cy="14325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99388" y="4979164"/>
            <a:ext cx="23774404" cy="8399190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7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6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001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0013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57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3125</m:t>
                              </m:r>
                            </m:e>
                          </m:rad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6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57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3125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72556D-C795-444D-B00A-7DFA526DB04C}"/>
                  </a:ext>
                </a:extLst>
              </p:cNvPr>
              <p:cNvSpPr/>
              <p:nvPr/>
            </p:nvSpPr>
            <p:spPr>
              <a:xfrm>
                <a:off x="494427" y="7081841"/>
                <a:ext cx="23243617" cy="1450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vi-VN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72556D-C795-444D-B00A-7DFA526DB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27" y="7081841"/>
                <a:ext cx="23243617" cy="1450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1F8F3140-7878-49DC-B7DD-BFB9E1975DBD}"/>
              </a:ext>
            </a:extLst>
          </p:cNvPr>
          <p:cNvSpPr/>
          <p:nvPr/>
        </p:nvSpPr>
        <p:spPr>
          <a:xfrm>
            <a:off x="456889" y="3547413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873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14770" y="7051037"/>
            <a:ext cx="23672882" cy="6347060"/>
            <a:chOff x="184495" y="3636275"/>
            <a:chExt cx="11834900" cy="317353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9445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13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928042" y="1936625"/>
              <a:ext cx="20011821" cy="203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nl-NL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nào sau đây là hàm số lũy </a:t>
              </a:r>
              <a:r>
                <a:rPr lang="nl-NL" sz="6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?</a:t>
              </a:r>
              <a:r>
                <a: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6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8" y="3505200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3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904407" y="3554092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10" y="5211913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 t="-3791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04407" y="5256392"/>
            <a:ext cx="100744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946448" y="3658756"/>
            <a:ext cx="869799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30787" y="8651408"/>
                <a:ext cx="9518183" cy="1984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6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8651408"/>
                <a:ext cx="9518183" cy="1984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7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967712" cy="2501114"/>
            <a:chOff x="534987" y="1869705"/>
            <a:chExt cx="23489638" cy="209741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1819332"/>
              <a:chOff x="534987" y="1647866"/>
              <a:chExt cx="23489638" cy="181933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203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6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6600" dirty="0">
                <a:latin typeface="Tohoma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2046733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đị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theo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4" y="5014788"/>
            <a:ext cx="20461371" cy="1234536"/>
            <a:chOff x="1458731" y="6304363"/>
            <a:chExt cx="148795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&gt;0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6616559"/>
            <a:ext cx="20513878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&lt;0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(0;+∞)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09" y="8229600"/>
            <a:ext cx="205138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&lt;0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6000" dirty="0" err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r>
                    <a:rPr lang="vi-VN" sz="5400" dirty="0">
                      <a:solidFill>
                        <a:schemeClr val="bg1"/>
                      </a:solidFill>
                      <a:ea typeface="Times New Roman" panose="02020603050405020304" pitchFamily="18" charset="0"/>
                    </a:rPr>
                    <a:t/>
                  </a:r>
                  <a:br>
                    <a:rPr lang="vi-VN" sz="5400" dirty="0">
                      <a:solidFill>
                        <a:schemeClr val="bg1"/>
                      </a:solidFill>
                      <a:ea typeface="Times New Roman" panose="02020603050405020304" pitchFamily="18" charset="0"/>
                    </a:rPr>
                  </a:br>
                  <a:endParaRPr lang="vi-VN" sz="60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1363995" y="11189690"/>
                <a:ext cx="22708076" cy="106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đề “Đồ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”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b="1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95" y="11189690"/>
                <a:ext cx="22708076" cy="1061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984287" y="5149804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4138202"/>
              <a:ext cx="11834900" cy="14874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967712" cy="3733118"/>
            <a:chOff x="534987" y="1869705"/>
            <a:chExt cx="23489638" cy="313056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1396907"/>
              <a:chOff x="534987" y="1647866"/>
              <a:chExt cx="23489638" cy="139690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4"/>
                <a:ext cx="23120186" cy="134785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3063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200"/>
                    </a:spcBef>
                    <a:buClr>
                      <a:srgbClr val="0000FF"/>
                    </a:buClr>
                    <a:tabLst>
                      <a:tab pos="1259903" algn="l"/>
                    </a:tabLst>
                  </a:pP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dưới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a14:m>
                  <a:r>
                    <a:rPr lang="en-US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r>
                    <a:rPr lang="vi-VN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6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endParaRPr lang="en-US" sz="6600" dirty="0"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3063643"/>
                </a:xfrm>
                <a:prstGeom prst="rect">
                  <a:avLst/>
                </a:prstGeom>
                <a:blipFill>
                  <a:blip r:embed="rId3"/>
                  <a:stretch>
                    <a:fillRect l="-843" t="-2671" r="-7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34B6D4-DECA-4F71-9C3F-B85DE60414F0}"/>
              </a:ext>
            </a:extLst>
          </p:cNvPr>
          <p:cNvSpPr/>
          <p:nvPr/>
        </p:nvSpPr>
        <p:spPr>
          <a:xfrm>
            <a:off x="946447" y="3652851"/>
            <a:ext cx="1616662" cy="10005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A7BA64-0BA1-4ADF-A17E-617425026AFB}"/>
              </a:ext>
            </a:extLst>
          </p:cNvPr>
          <p:cNvSpPr/>
          <p:nvPr/>
        </p:nvSpPr>
        <p:spPr>
          <a:xfrm>
            <a:off x="12718033" y="3717107"/>
            <a:ext cx="1497074" cy="10005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6000" dirty="0">
              <a:latin typeface="+mj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6B711C-CC2A-45AE-A2BD-46B4ECA3D81C}"/>
              </a:ext>
            </a:extLst>
          </p:cNvPr>
          <p:cNvSpPr/>
          <p:nvPr/>
        </p:nvSpPr>
        <p:spPr>
          <a:xfrm>
            <a:off x="899909" y="6764210"/>
            <a:ext cx="1515712" cy="10005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C</a:t>
            </a:r>
            <a:endParaRPr lang="en-US" sz="6000" dirty="0">
              <a:latin typeface="+mj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12656401" y="7256349"/>
            <a:ext cx="1620338" cy="10005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1363995" y="11189690"/>
                <a:ext cx="16520228" cy="1061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ja-JP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95" y="11189690"/>
                <a:ext cx="16520228" cy="1061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924495" y="6781442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C415FC-9FB4-47DB-ADC9-A348D08757E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43303" y="2070394"/>
            <a:ext cx="7649280" cy="34140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02FF99-B1D5-4AEE-AE2A-BF17375095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161243" y="2061470"/>
            <a:ext cx="6852744" cy="34229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A52190E-8057-43EC-A134-0A26F8DC812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43303" y="5850541"/>
            <a:ext cx="7649280" cy="37546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D55B732-78D0-4DD6-A05F-61C4E831861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161243" y="5850539"/>
            <a:ext cx="6852744" cy="37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8" y="2048141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 2.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Thông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ohoma"/>
                <a:cs typeface="Vani" panose="02040502050405020303" pitchFamily="18" charset="0"/>
              </a:rPr>
              <a:t>hiểu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ohoma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12.C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13.C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14.A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15.A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7.A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8.A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142382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9.C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10.B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5.B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4.D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3.A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3" action="ppaction://hlinksldjump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11.D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6.D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1.C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65854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1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2" y="5307062"/>
            <a:ext cx="23788189" cy="8180338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79639" cy="3332140"/>
            <a:chOff x="534987" y="1869705"/>
            <a:chExt cx="23340848" cy="279429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923994" y="2186252"/>
              <a:ext cx="16537881" cy="247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endParaRPr lang="en-US" sz="6000" dirty="0"/>
            </a:p>
            <a:p>
              <a:pPr algn="ctr" fontAlgn="base"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0" y="1767772"/>
                    <a:ext cx="2464399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3;+∞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0" y="1767772"/>
                    <a:ext cx="2464399" cy="4721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12138431" y="3526088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aphicFrame>
        <p:nvGraphicFramePr>
          <p:cNvPr id="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81121"/>
              </p:ext>
            </p:extLst>
          </p:nvPr>
        </p:nvGraphicFramePr>
        <p:xfrm>
          <a:off x="13946188" y="387911"/>
          <a:ext cx="4629178" cy="119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8" imgW="2831760" imgH="685800" progId="Equation.DSMT4">
                  <p:embed/>
                </p:oleObj>
              </mc:Choice>
              <mc:Fallback>
                <p:oleObj name="Equation" r:id="rId8" imgW="2831760" imgH="6858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6188" y="387911"/>
                        <a:ext cx="4629178" cy="11950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640714" y="6886087"/>
                <a:ext cx="2187289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+9&gt;0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6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6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14" y="6886087"/>
                <a:ext cx="21872891" cy="1938992"/>
              </a:xfrm>
              <a:prstGeom prst="rect">
                <a:avLst/>
              </a:prstGeom>
              <a:blipFill>
                <a:blip r:embed="rId10"/>
                <a:stretch>
                  <a:fillRect l="-1672" t="-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0753" y="6275560"/>
            <a:ext cx="23672882" cy="6291335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507832"/>
              <a:chOff x="1275608" y="6239450"/>
              <a:chExt cx="4592536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2" y="4557737"/>
                <a:ext cx="5417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2410" y="116541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92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508781"/>
            <a:ext cx="9580687" cy="1234536"/>
            <a:chOff x="1458731" y="6301627"/>
            <a:chExt cx="13797182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54710" y="6301627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/>
                <a:t>𝐷=𝑅\{1;5}.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3" y="3597743"/>
            <a:ext cx="95647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</a:rPr>
                        <m:t>∪(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;+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a14:m>
                  <a:r>
                    <a:rPr lang="vi-VN" dirty="0"/>
                    <a:t>	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6"/>
            <a:ext cx="96172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:endParaRPr lang="en-US" sz="5400" i="1" dirty="0" smtClean="0">
                    <a:latin typeface="Cambria Math" panose="02040503050406030204" pitchFamily="18" charset="0"/>
                  </a:endParaRPr>
                </a:p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en-US" sz="5400" dirty="0"/>
                </a:p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:r>
                    <a:rPr lang="vi-VN" sz="5500" dirty="0">
                      <a:latin typeface="+mj-lt"/>
                    </a:rPr>
                    <a:t>	</a:t>
                  </a:r>
                  <a:endParaRPr lang="vi-VN" sz="55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9589726" cy="1234536"/>
            <a:chOff x="1458731" y="6294885"/>
            <a:chExt cx="1374337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=(−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en-US" sz="6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7A697E60-858D-46B8-AE96-B9A77F9DBF7E}"/>
              </a:ext>
            </a:extLst>
          </p:cNvPr>
          <p:cNvSpPr/>
          <p:nvPr/>
        </p:nvSpPr>
        <p:spPr>
          <a:xfrm>
            <a:off x="12360863" y="5217411"/>
            <a:ext cx="755968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6000" dirty="0">
              <a:latin typeface="+mj-lt"/>
            </a:endParaRPr>
          </a:p>
        </p:txBody>
      </p:sp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447347"/>
              </p:ext>
            </p:extLst>
          </p:nvPr>
        </p:nvGraphicFramePr>
        <p:xfrm>
          <a:off x="13144787" y="382525"/>
          <a:ext cx="5135835" cy="101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3187440" imgH="622080" progId="Equation.DSMT4">
                  <p:embed/>
                </p:oleObj>
              </mc:Choice>
              <mc:Fallback>
                <p:oleObj name="Equation" r:id="rId7" imgW="3187440" imgH="62208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787" y="382525"/>
                        <a:ext cx="5135835" cy="10162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11387" y="8259878"/>
                <a:ext cx="213022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259878"/>
                <a:ext cx="21302218" cy="1015663"/>
              </a:xfrm>
              <a:prstGeom prst="rect">
                <a:avLst/>
              </a:prstGeom>
              <a:blipFill>
                <a:blip r:embed="rId9"/>
                <a:stretch>
                  <a:fillRect l="-1746" t="-20359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2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2461" y="1748409"/>
            <a:ext cx="17601526" cy="1569660"/>
            <a:chOff x="605412" y="1892299"/>
            <a:chExt cx="18765263" cy="1569657"/>
          </a:xfrm>
        </p:grpSpPr>
        <p:sp>
          <p:nvSpPr>
            <p:cNvPr id="3" name="Rounded Rectangle 2"/>
            <p:cNvSpPr/>
            <p:nvPr/>
          </p:nvSpPr>
          <p:spPr>
            <a:xfrm>
              <a:off x="605412" y="1905000"/>
              <a:ext cx="146786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CƠ BẢN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05840" y="2523686"/>
            <a:ext cx="22465347" cy="2354419"/>
            <a:chOff x="1076414" y="4334804"/>
            <a:chExt cx="22325581" cy="309351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757227"/>
              <a:chOff x="637542" y="1083939"/>
              <a:chExt cx="8611674" cy="108553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0437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42914" y="1400277"/>
                    <a:ext cx="7867095" cy="7691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tabLst>
                        <a:tab pos="1828800" algn="l"/>
                        <a:tab pos="3657600" algn="l"/>
                        <a:tab pos="5200650" algn="l"/>
                      </a:tabLst>
                    </a:pP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a14:m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a14:m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được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gọi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lũy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thừa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vi-VN" sz="4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914" y="1400277"/>
                    <a:ext cx="7867095" cy="7691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0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411573" cy="1027939"/>
              <a:chOff x="166396" y="8711991"/>
              <a:chExt cx="4411573" cy="102793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4"/>
                <a:ext cx="702538" cy="704913"/>
                <a:chOff x="-145995" y="8633545"/>
                <a:chExt cx="787401" cy="790064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6"/>
                  <a:ext cx="787400" cy="721803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3" y="8711991"/>
                <a:ext cx="3581430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063152" y="4938159"/>
            <a:ext cx="22465347" cy="4387681"/>
            <a:chOff x="1076414" y="4334804"/>
            <a:chExt cx="22325581" cy="5891599"/>
          </a:xfrm>
        </p:grpSpPr>
        <p:grpSp>
          <p:nvGrpSpPr>
            <p:cNvPr id="91" name="Group 5"/>
            <p:cNvGrpSpPr/>
            <p:nvPr/>
          </p:nvGrpSpPr>
          <p:grpSpPr>
            <a:xfrm>
              <a:off x="1533269" y="4671091"/>
              <a:ext cx="21868726" cy="5555312"/>
              <a:chOff x="637542" y="1083939"/>
              <a:chExt cx="8611674" cy="218715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637542" y="1083939"/>
                <a:ext cx="8611674" cy="188960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142914" y="1389120"/>
                    <a:ext cx="7867095" cy="18819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  <a:tabLst>
                        <a:tab pos="630555" algn="l"/>
                        <a:tab pos="1980565" algn="l"/>
                        <a:tab pos="3420745" algn="l"/>
                        <a:tab pos="4860925" algn="l"/>
                      </a:tabLst>
                    </a:pPr>
                    <a:r>
                      <a:rPr lang="en-US" sz="4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Tập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xác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định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của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</a:t>
                    </a:r>
                    <a:endParaRPr lang="vi-VN" sz="46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180340">
                      <a:spcAft>
                        <a:spcPts val="0"/>
                      </a:spcAft>
                      <a:tabLst>
                        <a:tab pos="630555" algn="l"/>
                        <a:tab pos="1980565" algn="l"/>
                        <a:tab pos="3420745" algn="l"/>
                        <a:tab pos="4860925" algn="l"/>
                      </a:tabLst>
                    </a:pP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</a:t>
                    </a:r>
                    <a:r>
                      <a:rPr lang="en-US" sz="4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nl-NL" sz="4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 panose="05020102010507070707" pitchFamily="18" charset="2"/>
                      </a:rPr>
                      <a:t></a:t>
                    </a:r>
                    <a:r>
                      <a:rPr lang="nl-NL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𝑫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nếu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dương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   </a:t>
                    </a:r>
                    <a:endParaRPr lang="vi-VN" sz="46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indent="270510">
                      <a:spcAft>
                        <a:spcPts val="0"/>
                      </a:spcAft>
                    </a:pP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</a:t>
                    </a:r>
                    <a:r>
                      <a:rPr lang="nl-NL" sz="4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 panose="05020102010507070707" pitchFamily="18" charset="2"/>
                      </a:rPr>
                      <a:t></a:t>
                    </a:r>
                    <a:r>
                      <a:rPr lang="nl-NL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𝑫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ℝ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vi-VN" sz="4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âm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hoặc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bằng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endParaRPr lang="vi-VN" sz="46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  </a:t>
                    </a:r>
                    <a:r>
                      <a:rPr lang="en-US" sz="46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 panose="05020102010507070707" pitchFamily="18" charset="2"/>
                      </a:rPr>
                      <a:t>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=(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oMath>
                    </a14:m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không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nguyên</a:t>
                    </a:r>
                    <a:r>
                      <a:rPr lang="en-US" sz="4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endParaRPr lang="vi-VN" sz="46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914" y="1389120"/>
                    <a:ext cx="7867095" cy="18819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4" t="-3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65"/>
            <p:cNvGrpSpPr/>
            <p:nvPr/>
          </p:nvGrpSpPr>
          <p:grpSpPr>
            <a:xfrm>
              <a:off x="1076414" y="4334804"/>
              <a:ext cx="4820138" cy="1074502"/>
              <a:chOff x="166396" y="8711991"/>
              <a:chExt cx="4820138" cy="1074502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4" name="Group 7"/>
              <p:cNvGrpSpPr/>
              <p:nvPr/>
            </p:nvGrpSpPr>
            <p:grpSpPr>
              <a:xfrm>
                <a:off x="166396" y="8780574"/>
                <a:ext cx="702538" cy="704913"/>
                <a:chOff x="-145995" y="8633545"/>
                <a:chExt cx="787401" cy="790064"/>
              </a:xfrm>
            </p:grpSpPr>
            <p:sp>
              <p:nvSpPr>
                <p:cNvPr id="9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6"/>
                  <a:ext cx="787400" cy="721803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900093" y="8711991"/>
                <a:ext cx="4086441" cy="1074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063152" y="9041717"/>
            <a:ext cx="22465347" cy="2297805"/>
            <a:chOff x="1076414" y="4334804"/>
            <a:chExt cx="22325581" cy="2855653"/>
          </a:xfrm>
        </p:grpSpPr>
        <p:grpSp>
          <p:nvGrpSpPr>
            <p:cNvPr id="114" name="Group 5"/>
            <p:cNvGrpSpPr/>
            <p:nvPr/>
          </p:nvGrpSpPr>
          <p:grpSpPr>
            <a:xfrm>
              <a:off x="1533269" y="4671091"/>
              <a:ext cx="21868726" cy="2519366"/>
              <a:chOff x="637542" y="1083939"/>
              <a:chExt cx="8611674" cy="991885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637542" y="1083939"/>
                <a:ext cx="8611674" cy="86095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1142914" y="1425461"/>
                    <a:ext cx="7867095" cy="6503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spcAft>
                        <a:spcPts val="0"/>
                      </a:spcAft>
                      <a:buClr>
                        <a:srgbClr val="FF0000"/>
                      </a:buClr>
                    </a:pPr>
                    <a:r>
                      <a:rPr lang="en-US" sz="46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(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6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mọi</a:t>
                    </a:r>
                    <a:r>
                      <a:rPr lang="en-US" sz="4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en-US" sz="46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ó</m:t>
                        </m:r>
                      </m:oMath>
                    </a14:m>
                    <a:r>
                      <a:rPr lang="en-US" sz="4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vi-VN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  <m:sSup>
                          <m:sSupPr>
                            <m:ctrlPr>
                              <a:rPr lang="vi-VN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vi-VN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4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vi-VN" sz="4600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>
                      <a:lnSpc>
                        <a:spcPts val="4000"/>
                      </a:lnSpc>
                    </a:pPr>
                    <a:endParaRPr lang="en-US" sz="44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914" y="1425461"/>
                    <a:ext cx="7867095" cy="65036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04" t="-96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5" name="Group 65"/>
            <p:cNvGrpSpPr/>
            <p:nvPr/>
          </p:nvGrpSpPr>
          <p:grpSpPr>
            <a:xfrm>
              <a:off x="1076414" y="4334804"/>
              <a:ext cx="4411573" cy="1377575"/>
              <a:chOff x="166396" y="8711991"/>
              <a:chExt cx="4411573" cy="1377575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7" name="Group 7"/>
              <p:cNvGrpSpPr/>
              <p:nvPr/>
            </p:nvGrpSpPr>
            <p:grpSpPr>
              <a:xfrm>
                <a:off x="166396" y="8780574"/>
                <a:ext cx="702538" cy="704913"/>
                <a:chOff x="-145995" y="8633545"/>
                <a:chExt cx="787401" cy="790064"/>
              </a:xfrm>
            </p:grpSpPr>
            <p:sp>
              <p:nvSpPr>
                <p:cNvPr id="11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6"/>
                  <a:ext cx="787400" cy="721803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900093" y="8711991"/>
                <a:ext cx="2979286" cy="1377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ạo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8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0753" y="6275560"/>
            <a:ext cx="23672882" cy="6291335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507832"/>
              <a:chOff x="1275608" y="6239450"/>
              <a:chExt cx="4592536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2" y="4557737"/>
                <a:ext cx="5417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881225" cy="280989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92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126" y="3508781"/>
            <a:ext cx="9580687" cy="1234536"/>
            <a:chOff x="1458731" y="6301627"/>
            <a:chExt cx="1379718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2;5</m:t>
                            </m:r>
                          </m:e>
                        </m:d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3" y="3597743"/>
            <a:ext cx="9564772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i="1" dirty="0" smtClean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60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</a:rPr>
                        <m:t>∪(5;+∞).</m:t>
                      </m:r>
                    </m:oMath>
                  </a14:m>
                  <a:r>
                    <a:rPr lang="vi-VN" sz="6000" dirty="0"/>
                    <a:t>	</a:t>
                  </a:r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vi-VN" dirty="0"/>
                    <a:t>	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31977" y="4935146"/>
            <a:ext cx="96172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360863" y="5016633"/>
            <a:ext cx="9589726" cy="1234536"/>
            <a:chOff x="1458731" y="6294885"/>
            <a:chExt cx="1374337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=(2;5).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7A697E60-858D-46B8-AE96-B9A77F9DBF7E}"/>
              </a:ext>
            </a:extLst>
          </p:cNvPr>
          <p:cNvSpPr/>
          <p:nvPr/>
        </p:nvSpPr>
        <p:spPr>
          <a:xfrm>
            <a:off x="998219" y="3657600"/>
            <a:ext cx="755968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6000" dirty="0">
              <a:latin typeface="+mj-lt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20155"/>
              </p:ext>
            </p:extLst>
          </p:nvPr>
        </p:nvGraphicFramePr>
        <p:xfrm>
          <a:off x="13110835" y="316905"/>
          <a:ext cx="5057732" cy="125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8" imgW="3073320" imgH="583920" progId="Equation.DSMT4">
                  <p:embed/>
                </p:oleObj>
              </mc:Choice>
              <mc:Fallback>
                <p:oleObj name="Equation" r:id="rId8" imgW="3073320" imgH="5839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0835" y="316905"/>
                        <a:ext cx="5057732" cy="1252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05940" y="8039868"/>
                <a:ext cx="22704105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+10≠0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6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40" y="8039868"/>
                <a:ext cx="22704105" cy="1692771"/>
              </a:xfrm>
              <a:prstGeom prst="rect">
                <a:avLst/>
              </a:prstGeom>
              <a:blipFill>
                <a:blip r:embed="rId10"/>
                <a:stretch>
                  <a:fillRect l="-1638" t="-1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2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-4744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4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buNone/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endParaRPr lang="en-US" sz="6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1828810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99438" y="1805275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=(−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).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9438" y="1805275"/>
                    <a:ext cx="2280848" cy="47210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8675" b="-40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;+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).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955271" y="3516477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171581"/>
              </p:ext>
            </p:extLst>
          </p:nvPr>
        </p:nvGraphicFramePr>
        <p:xfrm>
          <a:off x="13266439" y="219167"/>
          <a:ext cx="3736469" cy="109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8" imgW="2006280" imgH="583920" progId="Equation.DSMT4">
                  <p:embed/>
                </p:oleObj>
              </mc:Choice>
              <mc:Fallback>
                <p:oleObj name="Equation" r:id="rId8" imgW="2006280" imgH="5839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6439" y="219167"/>
                        <a:ext cx="3736469" cy="10983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35187" y="6473280"/>
                <a:ext cx="20421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6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6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;+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6473280"/>
                <a:ext cx="20421600" cy="1938992"/>
              </a:xfrm>
              <a:prstGeom prst="rect">
                <a:avLst/>
              </a:prstGeom>
              <a:blipFill>
                <a:blip r:embed="rId10"/>
                <a:stretch>
                  <a:fillRect l="-1791" t="-9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7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0753" y="7001698"/>
            <a:ext cx="23672882" cy="6291335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6" cy="483133"/>
              <a:chOff x="1275608" y="6239450"/>
              <a:chExt cx="4592535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1" y="4557737"/>
                <a:ext cx="54177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477" cy="574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4380193" cy="3226825"/>
            <a:chOff x="534987" y="1869705"/>
            <a:chExt cx="23893891" cy="27059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893891" cy="2355992"/>
              <a:chOff x="534987" y="1647866"/>
              <a:chExt cx="23893891" cy="23559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1308692" y="1720527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275889" y="1936625"/>
              <a:ext cx="19347230" cy="263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15000"/>
                </a:lnSpc>
                <a:spcBef>
                  <a:spcPts val="1200"/>
                </a:spcBef>
                <a:buClr>
                  <a:srgbClr val="0000FF"/>
                </a:buClr>
                <a:tabLst>
                  <a:tab pos="1259903" algn="l"/>
                </a:tabLst>
              </a:pPr>
              <a:endParaRPr lang="en-US" sz="6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715685" y="3487263"/>
            <a:ext cx="9801502" cy="1331708"/>
            <a:chOff x="1126408" y="6316225"/>
            <a:chExt cx="14115179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sz="6000" dirty="0"/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3791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6408" y="6316225"/>
              <a:ext cx="1753318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360863" y="3512693"/>
            <a:ext cx="9617277" cy="1280848"/>
            <a:chOff x="1458731" y="6249112"/>
            <a:chExt cx="13645539" cy="1280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7756" y="6249112"/>
                  <a:ext cx="12966514" cy="12808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0" dirty="0" smtClean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600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vi-VN" dirty="0"/>
                    <a:t>	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756" y="6249112"/>
                  <a:ext cx="12966514" cy="12808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700092" y="4884771"/>
            <a:ext cx="9681037" cy="1883138"/>
            <a:chOff x="1126409" y="6353923"/>
            <a:chExt cx="13874233" cy="1193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021172" y="6353923"/>
                  <a:ext cx="12979470" cy="1193622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:endParaRPr lang="en-US" i="1" dirty="0" smtClean="0"/>
                </a:p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000" dirty="0">
                    <a:effectLst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:r>
                    <a:rPr lang="vi-VN" sz="6000" dirty="0">
                      <a:latin typeface="+mj-lt"/>
                    </a:rPr>
                    <a:t>	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1172" y="6353923"/>
                  <a:ext cx="12979470" cy="119362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126409" y="6481813"/>
              <a:ext cx="1753319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184588" y="5037973"/>
            <a:ext cx="9793552" cy="1331708"/>
            <a:chOff x="1206106" y="6316225"/>
            <a:chExt cx="14035481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206106" y="6316225"/>
              <a:ext cx="1593925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7A1FE18B-C8C5-48C4-8B1B-CCAC07DD4678}"/>
              </a:ext>
            </a:extLst>
          </p:cNvPr>
          <p:cNvSpPr/>
          <p:nvPr/>
        </p:nvSpPr>
        <p:spPr>
          <a:xfrm>
            <a:off x="12170919" y="3565178"/>
            <a:ext cx="1112195" cy="133170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+mj-lt"/>
              </a:rPr>
              <a:t>B</a:t>
            </a:r>
            <a:endParaRPr lang="en-US" sz="6000" dirty="0">
              <a:latin typeface="+mj-lt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80512"/>
              </p:ext>
            </p:extLst>
          </p:nvPr>
        </p:nvGraphicFramePr>
        <p:xfrm>
          <a:off x="13306442" y="680137"/>
          <a:ext cx="4436300" cy="192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8" imgW="2895480" imgH="1041120" progId="Equation.DSMT4">
                  <p:embed/>
                </p:oleObj>
              </mc:Choice>
              <mc:Fallback>
                <p:oleObj name="Equation" r:id="rId8" imgW="2895480" imgH="10411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42" y="680137"/>
                        <a:ext cx="4436300" cy="19237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05346" y="8653024"/>
                <a:ext cx="227468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6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46" y="8653024"/>
                <a:ext cx="22746841" cy="1015663"/>
              </a:xfrm>
              <a:prstGeom prst="rect">
                <a:avLst/>
              </a:prstGeom>
              <a:blipFill>
                <a:blip r:embed="rId10"/>
                <a:stretch>
                  <a:fillRect l="-160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8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3558" y="5392736"/>
            <a:ext cx="23932140" cy="811852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320034" cy="3030474"/>
            <a:chOff x="534987" y="1869705"/>
            <a:chExt cx="23719158" cy="254132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6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247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6000" dirty="0">
                  <a:latin typeface="+mj-lt"/>
                  <a:cs typeface="Times New Roman" pitchFamily="18" charset="0"/>
                </a:rPr>
                <a:t/>
              </a:r>
              <a:br>
                <a:rPr lang="vi-VN" sz="6000" dirty="0">
                  <a:latin typeface="+mj-lt"/>
                  <a:cs typeface="Times New Roman" pitchFamily="18" charset="0"/>
                </a:rPr>
              </a:b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1424" y="2975410"/>
            <a:ext cx="23824272" cy="1828810"/>
            <a:chOff x="247182" y="1501340"/>
            <a:chExt cx="11910585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1501340"/>
              <a:ext cx="2861676" cy="914401"/>
              <a:chOff x="5537206" y="1557991"/>
              <a:chExt cx="285197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23365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400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005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529887" y="1501344"/>
              <a:ext cx="3040934" cy="914401"/>
              <a:chOff x="4906138" y="1557992"/>
              <a:chExt cx="303062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215038" y="1557992"/>
                <a:ext cx="2570726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906138" y="174844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471795" y="1767051"/>
                    <a:ext cx="2464967" cy="400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500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5000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;−1)</m:t>
                          </m:r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1795" y="1767051"/>
                    <a:ext cx="2464967" cy="40057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234609" y="1501343"/>
              <a:ext cx="2710395" cy="914402"/>
              <a:chOff x="4695658" y="1557992"/>
              <a:chExt cx="2701207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915079" y="1557992"/>
                <a:ext cx="2481786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695658" y="176125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317864" y="1766923"/>
                    <a:ext cx="1830832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6000" i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m:rPr>
                              <m:nor/>
                            </m:rPr>
                            <a:rPr lang="en-US" sz="6000" i="0">
                              <a:latin typeface="Cambria Math" panose="02040503050406030204" pitchFamily="18" charset="0"/>
                            </a:rPr>
                            <m:t>=(−1;4)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7864" y="1766923"/>
                    <a:ext cx="1830832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7800684" y="1501345"/>
              <a:ext cx="4357083" cy="914400"/>
              <a:chOff x="4346997" y="1557992"/>
              <a:chExt cx="434231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590180" y="1557992"/>
                <a:ext cx="402693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46997" y="179730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88021" y="1769005"/>
                    <a:ext cx="3701287" cy="4005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00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500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−∞;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∪(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;+∞).</m:t>
                          </m:r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88021" y="1769005"/>
                    <a:ext cx="3701287" cy="4005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5405190" y="3443422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35095"/>
              </p:ext>
            </p:extLst>
          </p:nvPr>
        </p:nvGraphicFramePr>
        <p:xfrm>
          <a:off x="12767329" y="563226"/>
          <a:ext cx="3106442" cy="19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8" imgW="2108160" imgH="1193760" progId="Equation.DSMT4">
                  <p:embed/>
                </p:oleObj>
              </mc:Choice>
              <mc:Fallback>
                <p:oleObj name="Equation" r:id="rId8" imgW="2108160" imgH="11937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7329" y="563226"/>
                        <a:ext cx="3106442" cy="19352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79" y="6473280"/>
                <a:ext cx="22751526" cy="139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6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600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;+∞).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79" y="6473280"/>
                <a:ext cx="22751526" cy="1394164"/>
              </a:xfrm>
              <a:prstGeom prst="rect">
                <a:avLst/>
              </a:prstGeom>
              <a:blipFill>
                <a:blip r:embed="rId10"/>
                <a:stretch>
                  <a:fillRect l="-1608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6917344"/>
            <a:ext cx="23664075" cy="6561015"/>
            <a:chOff x="184495" y="3636270"/>
            <a:chExt cx="11834900" cy="33654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365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876" y="3244228"/>
            <a:ext cx="22289588" cy="3431586"/>
            <a:chOff x="228408" y="1622114"/>
            <a:chExt cx="11143343" cy="1715793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622114"/>
              <a:ext cx="11143343" cy="1715793"/>
              <a:chOff x="5518498" y="1670268"/>
              <a:chExt cx="11105566" cy="159507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67565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371063" y="1775500"/>
                    <a:ext cx="4107663" cy="436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50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550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>
                                  <a:latin typeface="Cambria Math" panose="02040503050406030204" pitchFamily="18" charset="0"/>
                                </a:rPr>
                                <m:t>−∞;</m:t>
                              </m:r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5500">
                              <a:latin typeface="Cambria Math" panose="02040503050406030204" pitchFamily="18" charset="0"/>
                            </a:rPr>
                            <m:t>∪(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500">
                              <a:latin typeface="Cambria Math" panose="02040503050406030204" pitchFamily="18" charset="0"/>
                            </a:rPr>
                            <m:t>;+∞).</m:t>
                          </m:r>
                        </m:oMath>
                      </m:oMathPara>
                    </a14:m>
                    <a:endParaRPr lang="en-US" sz="55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1063" y="1775500"/>
                    <a:ext cx="4107663" cy="4363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67026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1" y="2629524"/>
                    <a:ext cx="2881636" cy="472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6000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0;1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).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1" y="2629524"/>
                    <a:ext cx="2881636" cy="4721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734086" y="1745708"/>
                  <a:ext cx="3005724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6000" smtClean="0">
                            <a:latin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en-US" sz="6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600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86" y="1745708"/>
                  <a:ext cx="3005724" cy="507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873321" y="2611992"/>
                  <a:ext cx="2603608" cy="50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321" y="2611992"/>
                  <a:ext cx="2603608" cy="5078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518404" y="3533206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978813"/>
              </p:ext>
            </p:extLst>
          </p:nvPr>
        </p:nvGraphicFramePr>
        <p:xfrm>
          <a:off x="13318661" y="64489"/>
          <a:ext cx="4947936" cy="12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8" imgW="2514600" imgH="685800" progId="Equation.DSMT4">
                  <p:embed/>
                </p:oleObj>
              </mc:Choice>
              <mc:Fallback>
                <p:oleObj name="Equation" r:id="rId8" imgW="2514600" imgH="685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8661" y="64489"/>
                        <a:ext cx="4947936" cy="1238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68029" y="9391750"/>
                <a:ext cx="2057843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60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6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600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>
                        <a:latin typeface="Cambria Math" panose="02040503050406030204" pitchFamily="18" charset="0"/>
                      </a:rPr>
                      <m:t>;+∞).</m:t>
                    </m:r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29" y="9391750"/>
                <a:ext cx="20578435" cy="1015663"/>
              </a:xfrm>
              <a:prstGeom prst="rect">
                <a:avLst/>
              </a:prstGeom>
              <a:blipFill>
                <a:blip r:embed="rId10"/>
                <a:stretch>
                  <a:fillRect l="-1807" t="-20482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5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7891536"/>
            <a:ext cx="23664075" cy="5586824"/>
            <a:chOff x="184495" y="3636272"/>
            <a:chExt cx="11834900" cy="336547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77178"/>
              <a:ext cx="11834900" cy="3124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7" cy="662676"/>
              <a:chOff x="1275608" y="6239450"/>
              <a:chExt cx="4592536" cy="12040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71847" y="4847203"/>
                <a:ext cx="112070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4"/>
                <a:ext cx="852450" cy="111255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6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876" y="2858836"/>
            <a:ext cx="22289588" cy="4309938"/>
            <a:chOff x="228408" y="1429418"/>
            <a:chExt cx="11143343" cy="2154969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429418"/>
              <a:ext cx="11143343" cy="2154969"/>
              <a:chOff x="5518498" y="1491130"/>
              <a:chExt cx="11105566" cy="200334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1353"/>
                <a:ext cx="4994596" cy="8577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413604" y="1588622"/>
                    <a:ext cx="4107663" cy="8649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ctrlP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  <m:sup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3604" y="1588622"/>
                    <a:ext cx="4107663" cy="8649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9826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491130"/>
                <a:ext cx="4931553" cy="93260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98798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0" y="2629524"/>
                    <a:ext cx="3783136" cy="818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5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  <m:sup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0" y="2629524"/>
                    <a:ext cx="3783136" cy="8181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970778" y="1463321"/>
                  <a:ext cx="4191862" cy="930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5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778" y="1463321"/>
                  <a:ext cx="4191862" cy="9304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242066" y="2531310"/>
                  <a:ext cx="3234863" cy="898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5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066" y="2531310"/>
                  <a:ext cx="3234863" cy="8986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518404" y="3533206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895286"/>
              </p:ext>
            </p:extLst>
          </p:nvPr>
        </p:nvGraphicFramePr>
        <p:xfrm>
          <a:off x="6252756" y="508243"/>
          <a:ext cx="4245001" cy="173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8" imgW="710891" imgH="330057" progId="Equation.DSMT4">
                  <p:embed/>
                </p:oleObj>
              </mc:Choice>
              <mc:Fallback>
                <p:oleObj name="Equation" r:id="rId8" imgW="710891" imgH="3300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756" y="508243"/>
                        <a:ext cx="4245001" cy="173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3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7891532"/>
            <a:ext cx="23664075" cy="5586827"/>
            <a:chOff x="184495" y="3636270"/>
            <a:chExt cx="11834900" cy="33654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77178"/>
              <a:ext cx="11834900" cy="3124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876" y="2858836"/>
            <a:ext cx="22289588" cy="4309938"/>
            <a:chOff x="228408" y="1429418"/>
            <a:chExt cx="11143343" cy="2154969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429418"/>
              <a:ext cx="11143343" cy="2154969"/>
              <a:chOff x="5518498" y="1491130"/>
              <a:chExt cx="11105566" cy="200334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1353"/>
                <a:ext cx="4994596" cy="8577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5367" y="1588622"/>
                    <a:ext cx="4415901" cy="7134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(6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  <m:sSup>
                            <m:sSup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sSup>
                                <m:sSupPr>
                                  <m:ctrlP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5367" y="1588622"/>
                    <a:ext cx="4415901" cy="7134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9826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491130"/>
                <a:ext cx="4931553" cy="93260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98798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030002" y="2629524"/>
                    <a:ext cx="4491264" cy="7309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(6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+2)</m:t>
                          </m:r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0002" y="2629524"/>
                    <a:ext cx="4491264" cy="7309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727698" y="1557450"/>
                  <a:ext cx="4502167" cy="767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(3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698" y="1557450"/>
                  <a:ext cx="4502167" cy="7674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242066" y="2531310"/>
                  <a:ext cx="3234863" cy="767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(3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066" y="2531310"/>
                  <a:ext cx="3234863" cy="7674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432819" y="5334852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27509"/>
              </p:ext>
            </p:extLst>
          </p:nvPr>
        </p:nvGraphicFramePr>
        <p:xfrm>
          <a:off x="10186906" y="782119"/>
          <a:ext cx="5985664" cy="13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8" imgW="2908080" imgH="672840" progId="Equation.DSMT4">
                  <p:embed/>
                </p:oleObj>
              </mc:Choice>
              <mc:Fallback>
                <p:oleObj name="Equation" r:id="rId8" imgW="2908080" imgH="6728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906" y="782119"/>
                        <a:ext cx="5985664" cy="1361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2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7891532"/>
            <a:ext cx="23664075" cy="5586827"/>
            <a:chOff x="184495" y="3636270"/>
            <a:chExt cx="11834900" cy="33654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77178"/>
              <a:ext cx="11834900" cy="3124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876" y="2858836"/>
            <a:ext cx="22289588" cy="5079378"/>
            <a:chOff x="228408" y="1429418"/>
            <a:chExt cx="11143343" cy="2539689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429418"/>
              <a:ext cx="11143343" cy="2539689"/>
              <a:chOff x="5518498" y="1491130"/>
              <a:chExt cx="11105566" cy="236099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1353"/>
                <a:ext cx="4994596" cy="8577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413604" y="1588622"/>
                    <a:ext cx="4107663" cy="7817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ctrlP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5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5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3604" y="1588622"/>
                    <a:ext cx="4107663" cy="78170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9826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491130"/>
                <a:ext cx="4931553" cy="93260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98798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0" y="2629524"/>
                    <a:ext cx="3783136" cy="12226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5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0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5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  <m:sup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  <a:p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0" y="2629524"/>
                    <a:ext cx="3783136" cy="122260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970778" y="1463321"/>
                  <a:ext cx="4191862" cy="930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5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5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5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1)</m:t>
                                    </m:r>
                                  </m:e>
                                  <m:sup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778" y="1463321"/>
                  <a:ext cx="4191862" cy="9304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242066" y="2531310"/>
                  <a:ext cx="3234863" cy="930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5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066" y="2531310"/>
                  <a:ext cx="3234863" cy="9304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12227830" y="3558583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33809"/>
              </p:ext>
            </p:extLst>
          </p:nvPr>
        </p:nvGraphicFramePr>
        <p:xfrm>
          <a:off x="10129926" y="910864"/>
          <a:ext cx="4432269" cy="119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8" imgW="2501640" imgH="672840" progId="Equation.DSMT4">
                  <p:embed/>
                </p:oleObj>
              </mc:Choice>
              <mc:Fallback>
                <p:oleObj name="Equation" r:id="rId8" imgW="2501640" imgH="6728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9926" y="910864"/>
                        <a:ext cx="4432269" cy="1192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45969" y="7891532"/>
            <a:ext cx="23664075" cy="5586827"/>
            <a:chOff x="184495" y="3636270"/>
            <a:chExt cx="11834900" cy="33654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77178"/>
              <a:ext cx="11834900" cy="3124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>
                <a:buNone/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9306" y="2804549"/>
            <a:ext cx="22289588" cy="5669732"/>
            <a:chOff x="228408" y="1429418"/>
            <a:chExt cx="11143343" cy="2834866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429418"/>
              <a:ext cx="11143343" cy="2834866"/>
              <a:chOff x="5518498" y="1491130"/>
              <a:chExt cx="11105566" cy="263540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1353"/>
                <a:ext cx="4994596" cy="8577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413604" y="1588622"/>
                    <a:ext cx="4107663" cy="8649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0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5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5000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50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50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+2)</m:t>
                                      </m:r>
                                    </m:e>
                                    <m:sup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3604" y="1588622"/>
                    <a:ext cx="4107663" cy="8649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9826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491130"/>
                <a:ext cx="4931553" cy="93260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98798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0" y="2629524"/>
                    <a:ext cx="3783136" cy="1497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0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5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50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func>
                                    <m:funcPr>
                                      <m:ctrlPr>
                                        <a:rPr lang="en-US" sz="5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50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50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50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5000" dirty="0"/>
                  </a:p>
                  <a:p>
                    <a:endParaRPr lang="en-US" sz="5000" dirty="0"/>
                  </a:p>
                  <a:p>
                    <a:endParaRPr lang="en-US" sz="5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0" y="2629524"/>
                    <a:ext cx="3783136" cy="14970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970778" y="1463321"/>
                  <a:ext cx="4191862" cy="840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50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func>
                                  <m:func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50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778" y="1463321"/>
                  <a:ext cx="4191862" cy="8408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242066" y="2531310"/>
                  <a:ext cx="3234863" cy="930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0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0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5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US" sz="5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5000" i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50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50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sz="5000">
                                        <a:latin typeface="Cambria Math" panose="02040503050406030204" pitchFamily="18" charset="0"/>
                                      </a:rPr>
                                      <m:t>+2)</m:t>
                                    </m:r>
                                  </m:e>
                                  <m:sup>
                                    <m:r>
                                      <a:rPr lang="en-US" sz="5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2066" y="2531310"/>
                  <a:ext cx="3234863" cy="9304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12249930" y="5280563"/>
            <a:ext cx="1092375" cy="107625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142181"/>
              </p:ext>
            </p:extLst>
          </p:nvPr>
        </p:nvGraphicFramePr>
        <p:xfrm>
          <a:off x="10131346" y="1053931"/>
          <a:ext cx="4801250" cy="106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8" imgW="2463480" imgH="545760" progId="Equation.DSMT4">
                  <p:embed/>
                </p:oleObj>
              </mc:Choice>
              <mc:Fallback>
                <p:oleObj name="Equation" r:id="rId8" imgW="2463480" imgH="5457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1346" y="1053931"/>
                        <a:ext cx="4801250" cy="1064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7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5307062"/>
            <a:ext cx="23672882" cy="811852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2688296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12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2057171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                       .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2967280"/>
            <a:ext cx="23679365" cy="2829942"/>
            <a:chOff x="247181" y="1483640"/>
            <a:chExt cx="11838141" cy="141497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	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96398"/>
              <a:ext cx="3090381" cy="919350"/>
              <a:chOff x="5537206" y="1553394"/>
              <a:chExt cx="3079904" cy="85466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53394"/>
                    <a:ext cx="2280848" cy="846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53394"/>
                    <a:ext cx="2280848" cy="8464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83640"/>
              <a:ext cx="3090381" cy="1414971"/>
              <a:chOff x="5537206" y="1541532"/>
              <a:chExt cx="3079904" cy="131541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41532"/>
                    <a:ext cx="2493487" cy="1315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000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  <a:p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41532"/>
                    <a:ext cx="2493487" cy="13154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183845" y="3520664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87431"/>
              </p:ext>
            </p:extLst>
          </p:nvPr>
        </p:nvGraphicFramePr>
        <p:xfrm>
          <a:off x="10526167" y="360093"/>
          <a:ext cx="4867928" cy="96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8" imgW="3022560" imgH="596880" progId="Equation.DSMT4">
                  <p:embed/>
                </p:oleObj>
              </mc:Choice>
              <mc:Fallback>
                <p:oleObj name="Equation" r:id="rId8" imgW="3022560" imgH="596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167" y="360093"/>
                        <a:ext cx="4867928" cy="96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19177"/>
              </p:ext>
            </p:extLst>
          </p:nvPr>
        </p:nvGraphicFramePr>
        <p:xfrm>
          <a:off x="17577714" y="447794"/>
          <a:ext cx="1554464" cy="81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10" imgW="965160" imgH="507960" progId="Equation.DSMT4">
                  <p:embed/>
                </p:oleObj>
              </mc:Choice>
              <mc:Fallback>
                <p:oleObj name="Equation" r:id="rId10" imgW="965160" imgH="507960" progId="Equation.DSMT4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7714" y="447794"/>
                        <a:ext cx="1554464" cy="818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61869" y="7391400"/>
                <a:ext cx="21599718" cy="1602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6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60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69" y="7391400"/>
                <a:ext cx="21599718" cy="1602875"/>
              </a:xfrm>
              <a:prstGeom prst="rect">
                <a:avLst/>
              </a:prstGeom>
              <a:blipFill>
                <a:blip r:embed="rId12"/>
                <a:stretch>
                  <a:fillRect l="-1693" t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20084"/>
              </p:ext>
            </p:extLst>
          </p:nvPr>
        </p:nvGraphicFramePr>
        <p:xfrm>
          <a:off x="11884206" y="7462744"/>
          <a:ext cx="25146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13" imgW="1562040" imgH="939600" progId="Equation.DSMT4">
                  <p:embed/>
                </p:oleObj>
              </mc:Choice>
              <mc:Fallback>
                <p:oleObj name="Equation" r:id="rId13" imgW="1562040" imgH="939600" progId="Equation.DSMT4">
                  <p:embed/>
                  <p:pic>
                    <p:nvPicPr>
                      <p:cNvPr id="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4206" y="7462744"/>
                        <a:ext cx="2514600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2011270"/>
            <a:ext cx="24387175" cy="10872739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15039074" cy="956588"/>
              <a:chOff x="1120323" y="10988402"/>
              <a:chExt cx="1503907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8363445" y="3792380"/>
                <a:ext cx="580098" cy="1501180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314449" y="10988402"/>
                    <a:ext cx="14597865" cy="4662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0">
                      <a:spcAft>
                        <a:spcPts val="0"/>
                      </a:spcAft>
                      <a:buClr>
                        <a:srgbClr val="FF0000"/>
                      </a:buClr>
                    </a:pPr>
                    <a:r>
                      <a:rPr lang="vi-VN" sz="4600" b="1" dirty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Tính chất của hàm số lũy thừa trên khoảng</a:t>
                    </a:r>
                    <a:r>
                      <a:rPr lang="vi-VN" sz="4600" dirty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(0;+∞)</m:t>
                        </m:r>
                      </m:oMath>
                    </a14:m>
                    <a:r>
                      <a:rPr lang="vi-VN" sz="4600" dirty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2"/>
                    <a:ext cx="14597865" cy="46622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600" t="-14286" b="-111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8">
                <a:extLst>
                  <a:ext uri="{FF2B5EF4-FFF2-40B4-BE49-F238E27FC236}">
                    <a16:creationId xmlns:a16="http://schemas.microsoft.com/office/drawing/2014/main" id="{9FDA13EF-DE59-4CA1-86E4-AF4A1F534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7389"/>
                  </p:ext>
                </p:extLst>
              </p:nvPr>
            </p:nvGraphicFramePr>
            <p:xfrm>
              <a:off x="-11400" y="3471457"/>
              <a:ext cx="24367170" cy="107779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83585">
                      <a:extLst>
                        <a:ext uri="{9D8B030D-6E8A-4147-A177-3AD203B41FA5}">
                          <a16:colId xmlns:a16="http://schemas.microsoft.com/office/drawing/2014/main" val="547717105"/>
                        </a:ext>
                      </a:extLst>
                    </a:gridCol>
                    <a:gridCol w="12183585">
                      <a:extLst>
                        <a:ext uri="{9D8B030D-6E8A-4147-A177-3AD203B41FA5}">
                          <a16:colId xmlns:a16="http://schemas.microsoft.com/office/drawing/2014/main" val="3862418395"/>
                        </a:ext>
                      </a:extLst>
                    </a:gridCol>
                  </a:tblGrid>
                  <a:tr h="9342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6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vi-VN" sz="46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6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vi-VN" sz="46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vi-VN" sz="46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vi-VN" sz="4600" dirty="0">
                            <a:solidFill>
                              <a:schemeClr val="bg1"/>
                            </a:solidFill>
                            <a:latin typeface="Tohoma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6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vi-VN" sz="46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6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vi-VN" sz="46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vi-VN" sz="46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558837"/>
                      </a:ext>
                    </a:extLst>
                  </a:tr>
                  <a:tr h="934282">
                    <a:tc>
                      <a:txBody>
                        <a:bodyPr/>
                        <a:lstStyle/>
                        <a:p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A.  Tập khảo sát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(0;+∞).</m:t>
                              </m:r>
                            </m:oMath>
                          </a14:m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A.  Tập khảo sát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vi-VN" sz="46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(0;+∞).</m:t>
                              </m:r>
                            </m:oMath>
                          </a14:m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776933"/>
                      </a:ext>
                    </a:extLst>
                  </a:tr>
                  <a:tr h="5607247">
                    <a:tc>
                      <a:txBody>
                        <a:bodyPr/>
                        <a:lstStyle/>
                        <a:p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 Sự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4600" kern="1200" dirty="0">
                              <a:solidFill>
                                <a:schemeClr val="dk1"/>
                              </a:solidFill>
                              <a:effectLst/>
                              <a:latin typeface="Tohoma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lang="vi-VN" sz="4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&gt;0, ∀</m:t>
                              </m:r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vi-VN" sz="4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&gt;0.</m:t>
                              </m:r>
                            </m:oMath>
                          </a14:m>
                          <a:endParaRPr lang="vi-VN" sz="4600" kern="1200" dirty="0">
                            <a:solidFill>
                              <a:schemeClr val="dk1"/>
                            </a:solidFill>
                            <a:effectLst/>
                            <a:latin typeface="Tohoma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4600" kern="1200" dirty="0">
                              <a:solidFill>
                                <a:schemeClr val="dk1"/>
                              </a:solidFill>
                              <a:effectLst/>
                              <a:latin typeface="Tohoma"/>
                              <a:ea typeface="+mn-ea"/>
                              <a:cs typeface="+mn-cs"/>
                            </a:rPr>
                            <a:t>  Giới hạn đặc biệt: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vi-VN" sz="4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vi-VN" sz="46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 </m:t>
                                </m:r>
                                <m:limLow>
                                  <m:limLowPr>
                                    <m:ctrlP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→+∞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=+∞.</m:t>
                                </m:r>
                              </m:oMath>
                            </m:oMathPara>
                          </a14:m>
                          <a:endParaRPr lang="vi-VN" sz="4600" kern="1200" dirty="0">
                            <a:solidFill>
                              <a:schemeClr val="dk1"/>
                            </a:solidFill>
                            <a:effectLst/>
                            <a:latin typeface="Tohoma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4600" kern="1200" dirty="0">
                              <a:solidFill>
                                <a:schemeClr val="dk1"/>
                              </a:solidFill>
                              <a:effectLst/>
                              <a:latin typeface="Tohoma"/>
                              <a:ea typeface="+mn-ea"/>
                              <a:cs typeface="+mn-cs"/>
                            </a:rPr>
                            <a:t>Tiệm cận: Không có.</a:t>
                          </a:r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80340" algn="l">
                            <a:spcAft>
                              <a:spcPts val="0"/>
                            </a:spcAft>
                            <a:tabLst>
                              <a:tab pos="6305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 Sự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&lt;0, ∀</m:t>
                              </m:r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&gt;0.</m:t>
                              </m:r>
                            </m:oMath>
                          </a14:m>
                          <a:endParaRPr lang="vi-VN" sz="4600" dirty="0">
                            <a:effectLst/>
                            <a:latin typeface="Tohoma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208915" algn="l"/>
                              <a:tab pos="4860925" algn="l"/>
                            </a:tabLst>
                          </a:pPr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  Giới hạn đặc biệt: </a:t>
                          </a: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vi-VN" sz="4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4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vi-VN" sz="46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=+∞, </m:t>
                                </m:r>
                                <m:limLow>
                                  <m:limLowPr>
                                    <m:ctrlP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→+∞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4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=0.</m:t>
                                </m:r>
                              </m:oMath>
                            </m:oMathPara>
                          </a14:m>
                          <a:endParaRPr lang="vi-VN" sz="4600" dirty="0">
                            <a:effectLst/>
                            <a:latin typeface="Tohoma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Tiệm cận:</a:t>
                          </a: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Trục </a:t>
                          </a:r>
                          <a14:m>
                            <m:oMath xmlns:m="http://schemas.openxmlformats.org/officeDocument/2006/math"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𝑂𝑥</m:t>
                              </m:r>
                            </m:oMath>
                          </a14:m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 là tiệm cận ngang.</a:t>
                          </a:r>
                        </a:p>
                        <a:p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Trục </a:t>
                          </a:r>
                          <a14:m>
                            <m:oMath xmlns:m="http://schemas.openxmlformats.org/officeDocument/2006/math">
                              <m: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𝑂𝑦</m:t>
                              </m:r>
                            </m:oMath>
                          </a14:m>
                          <a:r>
                            <a:rPr lang="vi-VN" sz="4600" dirty="0"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tiệm cận đứng.</a:t>
                          </a:r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3397737"/>
                      </a:ext>
                    </a:extLst>
                  </a:tr>
                  <a:tr h="33021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sz="4600" dirty="0">
                            <a:latin typeface="Tohoma"/>
                          </a:endParaRPr>
                        </a:p>
                        <a:p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7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8">
                <a:extLst>
                  <a:ext uri="{FF2B5EF4-FFF2-40B4-BE49-F238E27FC236}">
                    <a16:creationId xmlns:a16="http://schemas.microsoft.com/office/drawing/2014/main" id="{9FDA13EF-DE59-4CA1-86E4-AF4A1F534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7389"/>
                  </p:ext>
                </p:extLst>
              </p:nvPr>
            </p:nvGraphicFramePr>
            <p:xfrm>
              <a:off x="-11400" y="3471457"/>
              <a:ext cx="24367170" cy="107779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83585">
                      <a:extLst>
                        <a:ext uri="{9D8B030D-6E8A-4147-A177-3AD203B41FA5}">
                          <a16:colId xmlns:a16="http://schemas.microsoft.com/office/drawing/2014/main" val="547717105"/>
                        </a:ext>
                      </a:extLst>
                    </a:gridCol>
                    <a:gridCol w="12183585">
                      <a:extLst>
                        <a:ext uri="{9D8B030D-6E8A-4147-A177-3AD203B41FA5}">
                          <a16:colId xmlns:a16="http://schemas.microsoft.com/office/drawing/2014/main" val="3862418395"/>
                        </a:ext>
                      </a:extLst>
                    </a:gridCol>
                  </a:tblGrid>
                  <a:tr h="934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" t="-654" r="-100200" b="-1057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50" t="-654" r="-200" b="-1057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558837"/>
                      </a:ext>
                    </a:extLst>
                  </a:tr>
                  <a:tr h="934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" t="-100000" r="-100200" b="-950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50" t="-100000" r="-200" b="-9506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776933"/>
                      </a:ext>
                    </a:extLst>
                  </a:tr>
                  <a:tr h="56072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" t="-33478" r="-100200" b="-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50" t="-33478" r="-200" b="-5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3397737"/>
                      </a:ext>
                    </a:extLst>
                  </a:tr>
                  <a:tr h="33021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4600" b="1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4600" b="1" baseline="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4600" dirty="0">
                              <a:solidFill>
                                <a:srgbClr val="0000CC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sz="4600" dirty="0">
                            <a:latin typeface="Tohoma"/>
                          </a:endParaRPr>
                        </a:p>
                        <a:p>
                          <a:endParaRPr lang="vi-VN" sz="4600" dirty="0">
                            <a:latin typeface="Tohoma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778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43E2EE21-2A59-4294-9BA5-8B45B2B570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64187" y="11267336"/>
            <a:ext cx="6324600" cy="28692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780B72A-C158-4FAE-A960-E37D4736AE7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832387" y="11095205"/>
            <a:ext cx="6523383" cy="31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6387" y="5038664"/>
            <a:ext cx="23672882" cy="84487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093022" cy="2688297"/>
            <a:chOff x="534987" y="1869705"/>
            <a:chExt cx="23612451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575726" y="2394259"/>
              <a:ext cx="2057171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                  .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2939002"/>
            <a:ext cx="23679365" cy="1911672"/>
            <a:chOff x="247181" y="1469501"/>
            <a:chExt cx="11838141" cy="95583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0681"/>
              <a:ext cx="3090381" cy="915062"/>
              <a:chOff x="5537206" y="1557378"/>
              <a:chExt cx="3079904" cy="85067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57378"/>
                    <a:ext cx="2280848" cy="849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57378"/>
                    <a:ext cx="2280848" cy="8492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23993"/>
              <a:chOff x="5537206" y="1557992"/>
              <a:chExt cx="3079904" cy="85897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67756"/>
                    <a:ext cx="2280848" cy="849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6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67756"/>
                    <a:ext cx="2280848" cy="84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69501"/>
              <a:ext cx="3090381" cy="946245"/>
              <a:chOff x="5537206" y="1528391"/>
              <a:chExt cx="3079904" cy="87966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528391"/>
                    <a:ext cx="2280848" cy="849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528391"/>
                    <a:ext cx="2280848" cy="8492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70192"/>
              <a:ext cx="3090381" cy="945555"/>
              <a:chOff x="5537206" y="1529031"/>
              <a:chExt cx="3079904" cy="87902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29031"/>
                    <a:ext cx="2493487" cy="8492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29031"/>
                    <a:ext cx="2493487" cy="8492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DC39BCC-9FE6-4303-9360-F09BD1FD9AC5}"/>
              </a:ext>
            </a:extLst>
          </p:cNvPr>
          <p:cNvSpPr/>
          <p:nvPr/>
        </p:nvSpPr>
        <p:spPr>
          <a:xfrm>
            <a:off x="12127141" y="3528238"/>
            <a:ext cx="1092375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6206"/>
              </p:ext>
            </p:extLst>
          </p:nvPr>
        </p:nvGraphicFramePr>
        <p:xfrm>
          <a:off x="10118218" y="431443"/>
          <a:ext cx="3722532" cy="165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8" imgW="2311200" imgH="1028520" progId="Equation.DSMT4">
                  <p:embed/>
                </p:oleObj>
              </mc:Choice>
              <mc:Fallback>
                <p:oleObj name="Equation" r:id="rId8" imgW="2311200" imgH="102852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8218" y="431443"/>
                        <a:ext cx="3722532" cy="1656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71012"/>
              </p:ext>
            </p:extLst>
          </p:nvPr>
        </p:nvGraphicFramePr>
        <p:xfrm>
          <a:off x="16140039" y="883793"/>
          <a:ext cx="1709910" cy="89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10" imgW="965160" imgH="507960" progId="Equation.DSMT4">
                  <p:embed/>
                </p:oleObj>
              </mc:Choice>
              <mc:Fallback>
                <p:oleObj name="Equation" r:id="rId10" imgW="965160" imgH="507960" progId="Equation.DSMT4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0039" y="883793"/>
                        <a:ext cx="1709910" cy="899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74103" y="7696200"/>
                <a:ext cx="21206484" cy="266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6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6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6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03" y="7696200"/>
                <a:ext cx="21206484" cy="2666307"/>
              </a:xfrm>
              <a:prstGeom prst="rect">
                <a:avLst/>
              </a:prstGeom>
              <a:blipFill>
                <a:blip r:embed="rId12"/>
                <a:stretch>
                  <a:fillRect l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91810"/>
              </p:ext>
            </p:extLst>
          </p:nvPr>
        </p:nvGraphicFramePr>
        <p:xfrm>
          <a:off x="10776975" y="8164700"/>
          <a:ext cx="2990850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3" imgW="1688760" imgH="939600" progId="Equation.DSMT4">
                  <p:embed/>
                </p:oleObj>
              </mc:Choice>
              <mc:Fallback>
                <p:oleObj name="Equation" r:id="rId13" imgW="1688760" imgH="939600" progId="Equation.DSMT4">
                  <p:embed/>
                  <p:pic>
                    <p:nvPicPr>
                      <p:cNvPr id="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6975" y="8164700"/>
                        <a:ext cx="2990850" cy="166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7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7146" y="4998762"/>
            <a:ext cx="23816646" cy="8488638"/>
            <a:chOff x="184495" y="3636270"/>
            <a:chExt cx="12013450" cy="44801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013450" cy="42512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15891" cy="2688297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087389" y="2203043"/>
              <a:ext cx="20571712" cy="170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6000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vi-VN" sz="6000" dirty="0">
                  <a:latin typeface="Times New Roman" pitchFamily="18" charset="0"/>
                  <a:cs typeface="Times New Roman" pitchFamily="18" charset="0"/>
                </a:rPr>
              </a:b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2920680"/>
            <a:ext cx="23679365" cy="1956888"/>
            <a:chOff x="247181" y="1460340"/>
            <a:chExt cx="11838141" cy="97844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60340"/>
              <a:ext cx="3090381" cy="955403"/>
              <a:chOff x="5537206" y="1519875"/>
              <a:chExt cx="3079904" cy="88818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19875"/>
                    <a:ext cx="2280848" cy="847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19875"/>
                    <a:ext cx="2280848" cy="8476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37440"/>
              <a:chOff x="5537206" y="1557992"/>
              <a:chExt cx="3079904" cy="87148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580257"/>
                    <a:ext cx="2280848" cy="8492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580257"/>
                    <a:ext cx="2280848" cy="84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3623" y="1753409"/>
                <a:ext cx="2280848" cy="472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6000" i="0" dirty="0" smtClean="0"/>
                  <a:t>      1</a:t>
                </a:r>
                <a:endParaRPr lang="en-US" sz="6000" i="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936123"/>
              <a:chOff x="5537206" y="1557992"/>
              <a:chExt cx="3079904" cy="87025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579035"/>
                    <a:ext cx="2493487" cy="8492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60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579035"/>
                    <a:ext cx="2493487" cy="84921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E362ED3-1322-4A2D-A935-4A486FCD7FEB}"/>
              </a:ext>
            </a:extLst>
          </p:cNvPr>
          <p:cNvSpPr/>
          <p:nvPr/>
        </p:nvSpPr>
        <p:spPr>
          <a:xfrm>
            <a:off x="521383" y="3587216"/>
            <a:ext cx="1092375" cy="10762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33541"/>
              </p:ext>
            </p:extLst>
          </p:nvPr>
        </p:nvGraphicFramePr>
        <p:xfrm>
          <a:off x="10852150" y="611188"/>
          <a:ext cx="46561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7" imgW="2628720" imgH="545760" progId="Equation.DSMT4">
                  <p:embed/>
                </p:oleObj>
              </mc:Choice>
              <mc:Fallback>
                <p:oleObj name="Equation" r:id="rId7" imgW="2628720" imgH="54576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2150" y="611188"/>
                        <a:ext cx="4656138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36270"/>
              </p:ext>
            </p:extLst>
          </p:nvPr>
        </p:nvGraphicFramePr>
        <p:xfrm>
          <a:off x="18497430" y="740531"/>
          <a:ext cx="1633414" cy="66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9" imgW="838080" imgH="342720" progId="Equation.DSMT4">
                  <p:embed/>
                </p:oleObj>
              </mc:Choice>
              <mc:Fallback>
                <p:oleObj name="Equation" r:id="rId9" imgW="838080" imgH="3427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7430" y="740531"/>
                        <a:ext cx="1633414" cy="668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16269" y="7086600"/>
                <a:ext cx="21392918" cy="2264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6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6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6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69" y="7086600"/>
                <a:ext cx="21392918" cy="2264594"/>
              </a:xfrm>
              <a:prstGeom prst="rect">
                <a:avLst/>
              </a:prstGeom>
              <a:blipFill>
                <a:blip r:embed="rId11"/>
                <a:stretch>
                  <a:fillRect l="-1738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9563" y="5638800"/>
            <a:ext cx="23727823" cy="7838211"/>
            <a:chOff x="184495" y="3636270"/>
            <a:chExt cx="12191207" cy="462391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191207" cy="43949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3879639" cy="2688296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15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3682433" y="1933278"/>
              <a:ext cx="19980542" cy="92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fontAlgn="base">
                <a:buClr>
                  <a:srgbClr val="0000FF"/>
                </a:buClr>
                <a:tabLst>
                  <a:tab pos="1259903" algn="l"/>
                </a:tabLst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                       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6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4427" y="3002680"/>
            <a:ext cx="23679365" cy="2202176"/>
            <a:chOff x="247181" y="1501340"/>
            <a:chExt cx="11838141" cy="1101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101088"/>
              <a:chOff x="5537206" y="1557991"/>
              <a:chExt cx="3079904" cy="1023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102361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77104" y="1701739"/>
                    <a:ext cx="2353785" cy="5132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vi-VN" sz="6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271</m:t>
                            </m:r>
                          </m:e>
                        </m:rad>
                      </m:oMath>
                    </a14:m>
                    <a:r>
                      <a:rPr lang="en-US" sz="6000" dirty="0" smtClean="0"/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7104" y="1701739"/>
                    <a:ext cx="2353785" cy="51329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8287" b="-370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1101083"/>
              <a:chOff x="5537206" y="1557992"/>
              <a:chExt cx="3079904" cy="102361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4579" y="1782355"/>
                    <a:ext cx="2418836" cy="5226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6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579" y="1782355"/>
                    <a:ext cx="2418836" cy="5226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01085"/>
              <a:chOff x="5537206" y="1557992"/>
              <a:chExt cx="3079904" cy="102361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23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3851" y="1786189"/>
                    <a:ext cx="2449598" cy="5210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vi-VN" sz="6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US" sz="6000" dirty="0"/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851" y="1786189"/>
                    <a:ext cx="2449598" cy="521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101083"/>
              <a:chOff x="5537206" y="1557992"/>
              <a:chExt cx="3079904" cy="10236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2400"/>
                      </a:spcBef>
                    </a:pPr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60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8343" b="-378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8802" y="3588854"/>
            <a:ext cx="1092375" cy="10762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03769"/>
              </p:ext>
            </p:extLst>
          </p:nvPr>
        </p:nvGraphicFramePr>
        <p:xfrm>
          <a:off x="12583426" y="155313"/>
          <a:ext cx="5297450" cy="110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8" imgW="3288960" imgH="685800" progId="Equation.DSMT4">
                  <p:embed/>
                </p:oleObj>
              </mc:Choice>
              <mc:Fallback>
                <p:oleObj name="Equation" r:id="rId8" imgW="3288960" imgH="685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426" y="155313"/>
                        <a:ext cx="5297450" cy="110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83425"/>
              </p:ext>
            </p:extLst>
          </p:nvPr>
        </p:nvGraphicFramePr>
        <p:xfrm>
          <a:off x="21310247" y="359286"/>
          <a:ext cx="1411290" cy="81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10" imgW="876240" imgH="507960" progId="Equation.DSMT4">
                  <p:embed/>
                </p:oleObj>
              </mc:Choice>
              <mc:Fallback>
                <p:oleObj name="Equation" r:id="rId10" imgW="876240" imgH="5079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0247" y="359286"/>
                        <a:ext cx="1411290" cy="818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7" y="1577172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30713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12A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0440986" y="8991599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13C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14327188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14C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18353090" y="89916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15A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6307138" y="70121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7B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10440986" y="7012125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8A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14327188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9B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18353090" y="7075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10C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18353090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5D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14327188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4A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10440986" y="50788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3C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6307138" y="50176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2192338" y="902970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11B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2192338" y="7050223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6A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2192338" y="50557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6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050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1315" y="6934200"/>
            <a:ext cx="21336000" cy="6689514"/>
            <a:chOff x="122430" y="3636289"/>
            <a:chExt cx="11799675" cy="3780557"/>
          </a:xfrm>
        </p:grpSpPr>
        <p:sp>
          <p:nvSpPr>
            <p:cNvPr id="5" name="Rounded Rectangle 4"/>
            <p:cNvSpPr/>
            <p:nvPr/>
          </p:nvSpPr>
          <p:spPr>
            <a:xfrm>
              <a:off x="122430" y="4003982"/>
              <a:ext cx="11799675" cy="34128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625" y="3636289"/>
              <a:ext cx="2077111" cy="527983"/>
              <a:chOff x="1194105" y="6239450"/>
              <a:chExt cx="4071891" cy="95931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15735" y="4748505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24075108" y="15391632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26014" y="3047996"/>
            <a:ext cx="8300472" cy="1878287"/>
            <a:chOff x="3453005" y="1502029"/>
            <a:chExt cx="8178342" cy="1991244"/>
          </a:xfrm>
        </p:grpSpPr>
        <p:sp>
          <p:nvSpPr>
            <p:cNvPr id="54" name="Rectangle 53"/>
            <p:cNvSpPr/>
            <p:nvPr/>
          </p:nvSpPr>
          <p:spPr>
            <a:xfrm>
              <a:off x="4316550" y="1502029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453005" y="1659377"/>
                  <a:ext cx="8178342" cy="1491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6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vi-VN" sz="6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sup>
                            </m:s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005" y="1659377"/>
                  <a:ext cx="8178342" cy="1491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66"/>
          <p:cNvSpPr/>
          <p:nvPr/>
        </p:nvSpPr>
        <p:spPr>
          <a:xfrm>
            <a:off x="12469648" y="3186620"/>
            <a:ext cx="6834600" cy="18782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879807" y="3298407"/>
            <a:ext cx="1104930" cy="9437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/>
              <a:t>B</a:t>
            </a:r>
            <a:endParaRPr lang="en-US" sz="6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610881" y="3395828"/>
                <a:ext cx="8300472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660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sup>
                          </m:s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881" y="3395828"/>
                <a:ext cx="8300472" cy="1406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3526387" y="5109418"/>
            <a:ext cx="6834600" cy="18782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936546" y="5221206"/>
            <a:ext cx="1104930" cy="9437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007778" y="5166713"/>
                <a:ext cx="8300472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6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660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sup>
                          </m:s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78" y="5166713"/>
                <a:ext cx="8300472" cy="1406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2517204" y="5132111"/>
            <a:ext cx="6834600" cy="18782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1927362" y="5243898"/>
            <a:ext cx="1104930" cy="94377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1600692" y="5205837"/>
                <a:ext cx="8300472" cy="140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sup>
                              </m:s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600"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66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92" y="5205837"/>
                <a:ext cx="8300472" cy="1406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1862543" y="3297033"/>
            <a:ext cx="1104929" cy="9437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504362" y="152400"/>
            <a:ext cx="23881225" cy="2809897"/>
            <a:chOff x="534987" y="1869705"/>
            <a:chExt cx="23404876" cy="2356357"/>
          </a:xfrm>
        </p:grpSpPr>
        <p:grpSp>
          <p:nvGrpSpPr>
            <p:cNvPr id="50" name="Group 49"/>
            <p:cNvGrpSpPr/>
            <p:nvPr/>
          </p:nvGrpSpPr>
          <p:grpSpPr>
            <a:xfrm>
              <a:off x="534987" y="1869705"/>
              <a:ext cx="23340848" cy="2356357"/>
              <a:chOff x="534987" y="1647866"/>
              <a:chExt cx="23340848" cy="2356357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755649" y="1720891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6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64" name="Chevron 6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4104214" y="1936625"/>
                  <a:ext cx="19835649" cy="2150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vi-VN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.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en-US" sz="6600" dirty="0" smtClean="0"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600" dirty="0" smtClean="0"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phụ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600" dirty="0" err="1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66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50565"/>
                </a:xfrm>
                <a:prstGeom prst="rect">
                  <a:avLst/>
                </a:prstGeom>
                <a:blipFill>
                  <a:blip r:embed="rId8"/>
                  <a:stretch>
                    <a:fillRect l="-1596" t="-2850" b="-118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Action Button: Forward or Next 44">
            <a:hlinkClick r:id="rId9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89903"/>
              </p:ext>
            </p:extLst>
          </p:nvPr>
        </p:nvGraphicFramePr>
        <p:xfrm>
          <a:off x="8374626" y="418856"/>
          <a:ext cx="4165207" cy="100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0" imgW="1942920" imgH="469800" progId="Equation.DSMT4">
                  <p:embed/>
                </p:oleObj>
              </mc:Choice>
              <mc:Fallback>
                <p:oleObj name="Equation" r:id="rId10" imgW="1942920" imgH="4698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4626" y="418856"/>
                        <a:ext cx="4165207" cy="1007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6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7" grpId="0" animBg="1"/>
      <p:bldP spid="78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47" grpId="0" animBg="1"/>
      <p:bldP spid="4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77508" y="7156557"/>
            <a:ext cx="23672882" cy="609600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23649" y="120116"/>
            <a:ext cx="23881226" cy="3032029"/>
            <a:chOff x="534987" y="1869705"/>
            <a:chExt cx="23404877" cy="25426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730869" y="1936625"/>
                  <a:ext cx="20208995" cy="247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  <a:spcAft>
                      <a:spcPts val="240"/>
                    </a:spcAft>
                  </a:pP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Giá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lớn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/>
                                  <a:cs typeface="Times New Roman" pitchFamily="18" charset="0"/>
                                </a:rPr>
                                <m:t>1−</m:t>
                              </m:r>
                              <m:r>
                                <a:rPr lang="en-US" sz="66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6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66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			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đoạn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−3:0</m:t>
                          </m:r>
                        </m:e>
                      </m:d>
                    </m:oMath>
                  </a14:m>
                  <a:endParaRPr lang="en-US" sz="6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869" y="1936625"/>
                  <a:ext cx="20208995" cy="2475715"/>
                </a:xfrm>
                <a:prstGeom prst="rect">
                  <a:avLst/>
                </a:prstGeom>
                <a:blipFill>
                  <a:blip r:embed="rId2"/>
                  <a:stretch>
                    <a:fillRect l="-1567" b="-101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rId3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476106" y="3092059"/>
            <a:ext cx="8178342" cy="1991244"/>
            <a:chOff x="3231666" y="1600200"/>
            <a:chExt cx="8178342" cy="1991244"/>
          </a:xfrm>
        </p:grpSpPr>
        <p:sp>
          <p:nvSpPr>
            <p:cNvPr id="45" name="Rectangle 44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231666" y="1908549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600" b="0" i="0" dirty="0" smtClean="0">
                            <a:latin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6600" i="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i="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666" y="1908549"/>
                  <a:ext cx="8178342" cy="13629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1815085" y="2709608"/>
            <a:ext cx="8291108" cy="2607637"/>
            <a:chOff x="12088205" y="1962573"/>
            <a:chExt cx="8291108" cy="2607637"/>
          </a:xfrm>
        </p:grpSpPr>
        <p:sp>
          <p:nvSpPr>
            <p:cNvPr id="49" name="Rectangle 48"/>
            <p:cNvSpPr/>
            <p:nvPr/>
          </p:nvSpPr>
          <p:spPr>
            <a:xfrm>
              <a:off x="12669368" y="2393808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2088205" y="251231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/>
                <a:t>B</a:t>
              </a:r>
              <a:endParaRPr lang="en-US" sz="6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2200971" y="1962573"/>
                  <a:ext cx="8178342" cy="2607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6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6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66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0971" y="1962573"/>
                  <a:ext cx="8178342" cy="26076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469025" y="5179273"/>
            <a:ext cx="8178342" cy="1991244"/>
            <a:chOff x="3915573" y="5062227"/>
            <a:chExt cx="8178342" cy="1991244"/>
          </a:xfrm>
        </p:grpSpPr>
        <p:sp>
          <p:nvSpPr>
            <p:cNvPr id="66" name="Rectangle 65"/>
            <p:cNvSpPr/>
            <p:nvPr/>
          </p:nvSpPr>
          <p:spPr>
            <a:xfrm>
              <a:off x="5031122" y="5062227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449959" y="518073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915573" y="5217692"/>
                  <a:ext cx="8178342" cy="1362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573" y="5217692"/>
                  <a:ext cx="8178342" cy="13629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11711445" y="4735291"/>
            <a:ext cx="8178342" cy="2607637"/>
            <a:chOff x="12470699" y="4674946"/>
            <a:chExt cx="8178342" cy="2607637"/>
          </a:xfrm>
        </p:grpSpPr>
        <p:sp>
          <p:nvSpPr>
            <p:cNvPr id="71" name="Rectangle 70"/>
            <p:cNvSpPr/>
            <p:nvPr/>
          </p:nvSpPr>
          <p:spPr>
            <a:xfrm>
              <a:off x="13202358" y="5142986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2621195" y="526149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2470699" y="4674946"/>
                  <a:ext cx="8178342" cy="2607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6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6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66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66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vi-VN" sz="66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699" y="4674946"/>
                  <a:ext cx="8178342" cy="26076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2963990" y="3236593"/>
            <a:ext cx="108867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8775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967712" cy="2313949"/>
            <a:chOff x="534987" y="1869705"/>
            <a:chExt cx="23489638" cy="19404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1819332"/>
              <a:chOff x="534987" y="1647866"/>
              <a:chExt cx="23489638" cy="181933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873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buNone/>
                  </a:pPr>
                  <a:r>
                    <a:rPr lang="nl-NL" sz="6600" dirty="0">
                      <a:latin typeface="Times New Roman" pitchFamily="18" charset="0"/>
                      <a:cs typeface="Times New Roman" pitchFamily="18" charset="0"/>
                    </a:rPr>
                    <a:t>Hình dưới đây là đồ thị của hai hàm số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</m:sSup>
                    </m:oMath>
                  </a14:m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6600" dirty="0">
                      <a:latin typeface="Times New Roman" pitchFamily="18" charset="0"/>
                      <a:cs typeface="Times New Roman" pitchFamily="18" charset="0"/>
                    </a:rPr>
                    <a:t>và 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nl-NL" sz="6600" dirty="0"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</a:p>
                <a:p>
                  <a:pPr lvl="0">
                    <a:buNone/>
                  </a:pPr>
                  <a:r>
                    <a:rPr lang="nl-NL" sz="6600" dirty="0">
                      <a:latin typeface="Times New Roman" pitchFamily="18" charset="0"/>
                      <a:cs typeface="Times New Roman" pitchFamily="18" charset="0"/>
                    </a:rPr>
                    <a:t> Hãy chọn khẳng định đúng</a:t>
                  </a:r>
                  <a:r>
                    <a:rPr lang="nl-NL" sz="6600" dirty="0"/>
                    <a:t>.</a:t>
                  </a:r>
                  <a:endParaRPr lang="en-US" sz="66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873539"/>
                </a:xfrm>
                <a:prstGeom prst="rect">
                  <a:avLst/>
                </a:prstGeom>
                <a:blipFill>
                  <a:blip r:embed="rId3"/>
                  <a:stretch>
                    <a:fillRect l="-1627" t="-6540" b="-182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3075940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6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6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6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6000" b="1" dirty="0"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 t="-3318" b="-2180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852005" y="5014788"/>
            <a:ext cx="13170382" cy="1283038"/>
            <a:chOff x="1344420" y="6304363"/>
            <a:chExt cx="14993818" cy="1283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60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 t="-3810" b="-214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344420" y="6376757"/>
              <a:ext cx="1317293" cy="12106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6616559"/>
            <a:ext cx="13122478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6000" b="1" dirty="0"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728574" y="8156292"/>
            <a:ext cx="13231311" cy="1432543"/>
            <a:chOff x="1344421" y="6154858"/>
            <a:chExt cx="13897166" cy="1432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154858"/>
                  <a:ext cx="13101203" cy="141384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6000" b="1" dirty="0"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54858"/>
                  <a:ext cx="13101203" cy="14138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44421" y="6376757"/>
              <a:ext cx="1317292" cy="12106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791328" y="6775480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66971" y="3260898"/>
            <a:ext cx="9285216" cy="63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49846"/>
            <a:ext cx="23967712" cy="3311464"/>
            <a:chOff x="534987" y="1869705"/>
            <a:chExt cx="23489638" cy="277696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2667346"/>
              <a:chOff x="534987" y="1647866"/>
              <a:chExt cx="23489638" cy="266734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261829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1352887" y="1936625"/>
              <a:ext cx="22586977" cy="271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lvl="0">
                <a:buNone/>
              </a:pPr>
              <a:r>
                <a:rPr lang="fr-FR" sz="66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fr-FR" sz="66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fr-FR" sz="6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là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kê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6600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A, B, C, D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là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66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fr-FR" sz="6600" dirty="0"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nl-NL" sz="6600" dirty="0"/>
                <a:t>.</a:t>
              </a:r>
              <a:endParaRPr lang="en-US" sz="6600" dirty="0"/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13075940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6000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6000" b="1" dirty="0" smtClean="0"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3"/>
                  <a:stretch>
                    <a:fillRect t="-3318" b="-2180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852005" y="5014788"/>
            <a:ext cx="13170382" cy="1283038"/>
            <a:chOff x="1344420" y="6304363"/>
            <a:chExt cx="14993818" cy="1283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6000" dirty="0" smtClean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6000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6000" b="1" dirty="0"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4"/>
                  <a:stretch>
                    <a:fillRect b="-357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344420" y="6376757"/>
              <a:ext cx="1317293" cy="12106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798103" y="6616559"/>
            <a:ext cx="13224284" cy="1234536"/>
            <a:chOff x="1344421" y="6334162"/>
            <a:chExt cx="1484856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60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60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6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b="1" dirty="0"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344421" y="6431787"/>
              <a:ext cx="1317292" cy="110058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728574" y="8156292"/>
            <a:ext cx="13231311" cy="1432543"/>
            <a:chOff x="1344421" y="6154858"/>
            <a:chExt cx="13897166" cy="1432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154858"/>
                  <a:ext cx="13101203" cy="141384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6000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60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6000" b="0" i="1" dirty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6000" b="1" dirty="0"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154858"/>
                  <a:ext cx="13101203" cy="14138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44421" y="6376757"/>
              <a:ext cx="1317292" cy="12106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827595" y="3656407"/>
            <a:ext cx="1182920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66971" y="3480502"/>
            <a:ext cx="9694893" cy="60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8234" y="9616970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967712" cy="2169508"/>
            <a:chOff x="534987" y="1869705"/>
            <a:chExt cx="23489638" cy="181933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1819332"/>
              <a:chOff x="534987" y="1647866"/>
              <a:chExt cx="23489638" cy="181933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6578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	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66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6600" dirty="0" smtClean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Mệnh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đề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 err="1">
                      <a:latin typeface="Times New Roman" pitchFamily="18" charset="0"/>
                      <a:cs typeface="Times New Roman" pitchFamily="18" charset="0"/>
                    </a:rPr>
                    <a:t>sai</a:t>
                  </a:r>
                  <a:r>
                    <a:rPr lang="en-US" sz="6600" dirty="0"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657811"/>
                </a:xfrm>
                <a:prstGeom prst="rect">
                  <a:avLst/>
                </a:prstGeom>
                <a:blipFill>
                  <a:blip r:embed="rId3"/>
                  <a:stretch>
                    <a:fillRect l="-1627" b="-80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505200"/>
            <a:ext cx="20467338" cy="1234536"/>
            <a:chOff x="1458731" y="6334162"/>
            <a:chExt cx="13782856" cy="123453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60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6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sz="6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Times New Roman" pitchFamily="18" charset="0"/>
                  <a:cs typeface="Times New Roman" pitchFamily="18" charset="0"/>
                </a:rPr>
                <a:t>hoành</a:t>
              </a:r>
              <a:endParaRPr lang="en-US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4" y="5014788"/>
            <a:ext cx="20461371" cy="1234536"/>
            <a:chOff x="1458731" y="6304363"/>
            <a:chExt cx="148795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ngh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ị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kho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  <a:cs typeface="Times New Roman" pitchFamily="18" charset="0"/>
                              </a:rPr>
                              <m:t>0;+∞</m:t>
                            </m:r>
                          </m:e>
                        </m:d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6616559"/>
            <a:ext cx="20513878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đị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à 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  <a:cs typeface="Times New Roman" pitchFamily="18" charset="0"/>
                              </a:rPr>
                              <m:t>0;+∞</m:t>
                            </m:r>
                          </m:e>
                        </m:d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09" y="8229600"/>
            <a:ext cx="205138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1363995" y="11189690"/>
                <a:ext cx="10759677" cy="1546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95" y="11189690"/>
                <a:ext cx="10759677" cy="1546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39111" y="8415102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235997"/>
            <a:ext cx="23672882" cy="7480012"/>
            <a:chOff x="184495" y="2824936"/>
            <a:chExt cx="11834900" cy="559682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2824936"/>
              <a:ext cx="11834900" cy="559682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402220"/>
              <a:ext cx="2342699" cy="717150"/>
              <a:chOff x="1275608" y="5814240"/>
              <a:chExt cx="4592538" cy="130303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87179" y="4170966"/>
                <a:ext cx="1169396" cy="459253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41779" y="5814240"/>
                <a:ext cx="2633359" cy="946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882538"/>
                <a:ext cx="852450" cy="112681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5913845"/>
            <a:chOff x="534987" y="1869705"/>
            <a:chExt cx="23719158" cy="560781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897701"/>
              <a:chOff x="534987" y="1647866"/>
              <a:chExt cx="23340848" cy="389770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82467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599" y="1653394"/>
                  <a:ext cx="2097638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5544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60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6000" dirty="0" err="1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Tìm</a:t>
                  </a:r>
                  <a:r>
                    <a:rPr lang="en-US" sz="6000" dirty="0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tập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xác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định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rgbClr val="002060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của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hàm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sô</a:t>
                  </a:r>
                  <a:r>
                    <a:rPr lang="en-US" sz="600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́ </a:t>
                  </a: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rad>
                        <m:r>
                          <a:rPr lang="en-US" sz="6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7</m:t>
                                </m:r>
                              </m:e>
                            </m:rad>
                            <m:r>
                              <a:rPr lang="en-US" sz="6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11</m:t>
                        </m:r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5544241"/>
                </a:xfrm>
                <a:prstGeom prst="rect">
                  <a:avLst/>
                </a:prstGeom>
                <a:blipFill>
                  <a:blip r:embed="rId2"/>
                  <a:stretch>
                    <a:fillRect t="-239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11543" y="4341922"/>
            <a:ext cx="24001629" cy="2715867"/>
            <a:chOff x="247180" y="1474590"/>
            <a:chExt cx="11944025" cy="140937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1501339"/>
              <a:ext cx="3381913" cy="951896"/>
              <a:chOff x="5537206" y="1557991"/>
              <a:chExt cx="3370448" cy="88492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731722"/>
                    <a:ext cx="2784031" cy="7111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𝐷</m:t>
                        </m:r>
                        <m:r>
                          <a:rPr lang="en-US" sz="600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6000">
                                <a:latin typeface="Cambria Math"/>
                              </a:rPr>
                              <m:t>;</m:t>
                            </m:r>
                            <m:r>
                              <a:rPr lang="en-US" sz="600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6000">
                            <a:latin typeface="Cambria Math"/>
                          </a:rPr>
                          <m:t>.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31722"/>
                    <a:ext cx="2784031" cy="71119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74590"/>
              <a:ext cx="3090381" cy="954714"/>
              <a:chOff x="5537206" y="1533121"/>
              <a:chExt cx="3079904" cy="88754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83148" y="1533121"/>
                    <a:ext cx="2280848" cy="8875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𝐷</m:t>
                          </m:r>
                          <m:r>
                            <a:rPr lang="en-US" sz="600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60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3148" y="1533121"/>
                    <a:ext cx="2280848" cy="88754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207453" cy="1382622"/>
              <a:chOff x="5537206" y="1557992"/>
              <a:chExt cx="3196579" cy="12853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696973"/>
                    <a:ext cx="2537133" cy="1146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𝐷</m:t>
                        </m:r>
                        <m:r>
                          <a:rPr lang="en-US" sz="600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6000">
                                <a:latin typeface="Cambria Math"/>
                              </a:rPr>
                              <m:t>;+</m:t>
                            </m:r>
                            <m:r>
                              <a:rPr lang="en-US" sz="6000">
                                <a:latin typeface="Cambria Math"/>
                              </a:rPr>
                              <m:t>∞</m:t>
                            </m:r>
                          </m:e>
                        </m:d>
                        <m:r>
                          <a:rPr lang="en-US" sz="6000">
                            <a:latin typeface="Cambria Math"/>
                          </a:rPr>
                          <m:t>. </m:t>
                        </m:r>
                      </m:oMath>
                    </a14:m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696973"/>
                    <a:ext cx="2537133" cy="11463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27480"/>
                    <a:ext cx="2493487" cy="5345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600">
                              <a:latin typeface="Cambria Math"/>
                            </a:rPr>
                            <m:t>𝐷</m:t>
                          </m:r>
                          <m:r>
                            <a:rPr lang="en-US" sz="660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660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66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66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27480"/>
                    <a:ext cx="2493487" cy="5345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27976" y="4863982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606307" y="8555928"/>
                <a:ext cx="20193000" cy="14588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7200" dirty="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66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07" y="8555928"/>
                <a:ext cx="20193000" cy="1458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9249" y="8091245"/>
                <a:ext cx="23664075" cy="5451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Hàm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800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58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58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800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5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5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800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5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58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en-US" sz="58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58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800" i="1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5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8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5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5800" i="1">
                        <a:latin typeface="Cambria Math"/>
                      </a:rPr>
                      <m:t>&lt;</m:t>
                    </m:r>
                    <m:r>
                      <a:rPr lang="en-US" sz="5800" i="1">
                        <a:latin typeface="Cambria Math"/>
                      </a:rPr>
                      <m:t>𝑥</m:t>
                    </m:r>
                    <m:r>
                      <a:rPr lang="en-US" sz="5800" i="1">
                        <a:latin typeface="Cambria Math"/>
                      </a:rPr>
                      <m:t>&lt;</m:t>
                    </m:r>
                    <m:r>
                      <a:rPr lang="en-US" sz="5800" i="1">
                        <a:latin typeface="Cambria Math"/>
                      </a:rPr>
                      <m:t>3</m:t>
                    </m:r>
                    <m:r>
                      <a:rPr lang="en-US" sz="5800" i="1">
                        <a:latin typeface="Cambria Math"/>
                      </a:rPr>
                      <m:t>.</m:t>
                    </m:r>
                  </m:oMath>
                </a14:m>
                <a:endParaRPr lang="en-US" sz="5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58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8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5800" dirty="0">
                    <a:latin typeface="Times New Roman" pitchFamily="18" charset="0"/>
                    <a:cs typeface="Times New Roman" pitchFamily="18" charset="0"/>
                  </a:rPr>
                  <a:t>́ là </a:t>
                </a:r>
                <a14:m>
                  <m:oMath xmlns:m="http://schemas.openxmlformats.org/officeDocument/2006/math">
                    <m:r>
                      <a:rPr lang="en-US" sz="5800" i="1">
                        <a:latin typeface="Cambria Math"/>
                      </a:rPr>
                      <m:t>𝐷</m:t>
                    </m:r>
                    <m:r>
                      <a:rPr lang="en-US" sz="5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8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5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5800" i="1">
                            <a:latin typeface="Cambria Math"/>
                          </a:rPr>
                          <m:t>;</m:t>
                        </m:r>
                        <m:r>
                          <a:rPr lang="en-US" sz="58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5800" i="1">
                        <a:latin typeface="Cambria Math"/>
                      </a:rPr>
                      <m:t>.</m:t>
                    </m:r>
                  </m:oMath>
                </a14:m>
                <a:endParaRPr lang="en-US" sz="5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9" y="8091245"/>
                <a:ext cx="23664075" cy="5451429"/>
              </a:xfrm>
              <a:prstGeom prst="rect">
                <a:avLst/>
              </a:prstGeom>
              <a:blipFill>
                <a:blip r:embed="rId9"/>
                <a:stretch>
                  <a:fillRect l="-1494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2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874313" cy="599930"/>
              <a:chOff x="1147591" y="10988402"/>
              <a:chExt cx="18874313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314449" y="10988402"/>
                    <a:ext cx="18707455" cy="3794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0">
                      <a:spcAft>
                        <a:spcPts val="0"/>
                      </a:spcAft>
                      <a:buClr>
                        <a:srgbClr val="FF0000"/>
                      </a:buClr>
                    </a:pPr>
                    <a:r>
                      <a:rPr lang="vi-VN" sz="4600" b="1" dirty="0" smtClean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Tính chất của hàm số lũy thừa trên khoảng</a:t>
                    </a:r>
                    <a:r>
                      <a:rPr lang="vi-VN" sz="4600" dirty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(0;+∞)</m:t>
                        </m:r>
                      </m:oMath>
                    </a14:m>
                    <a:r>
                      <a:rPr lang="vi-VN" sz="4600" dirty="0">
                        <a:solidFill>
                          <a:schemeClr val="bg1"/>
                        </a:solidFill>
                        <a:latin typeface="Tohoma"/>
                        <a:cs typeface="Times New Roman" panose="02020603050405020304" pitchFamily="18" charset="0"/>
                      </a:rPr>
                      <a:t> (khảo sát hàm lũy thừa).</a:t>
                    </a: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49" y="10988402"/>
                    <a:ext cx="18707455" cy="3794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49" t="-17557" r="-290" b="-366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0988" y="3657600"/>
                <a:ext cx="12192000" cy="22159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defTabSz="914400">
                  <a:defRPr/>
                </a:pPr>
                <a:r>
                  <a:rPr lang="vi-VN" sz="4600" b="1" dirty="0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</a:t>
                </a:r>
                <a:r>
                  <a:rPr lang="vi-VN" sz="4600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4600" dirty="0">
                  <a:latin typeface="Tohoma"/>
                </a:endParaRPr>
              </a:p>
              <a:p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vi-VN" sz="4600" dirty="0">
                    <a:latin typeface="Tohoma"/>
                    <a:ea typeface="Times New Roman" panose="02020603050405020304" pitchFamily="18" charset="0"/>
                  </a:rPr>
                  <a:t>Đồ thị của hàm số lũy thừa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vi-VN" sz="4600" dirty="0">
                    <a:latin typeface="Tohoma"/>
                    <a:ea typeface="Times New Roman" panose="02020603050405020304" pitchFamily="18" charset="0"/>
                  </a:rPr>
                  <a:t> luôn đi qua điểm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(1;1).</m:t>
                    </m:r>
                  </m:oMath>
                </a14:m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8" y="3657600"/>
                <a:ext cx="12192000" cy="2215991"/>
              </a:xfrm>
              <a:prstGeom prst="rect">
                <a:avLst/>
              </a:prstGeom>
              <a:blipFill>
                <a:blip r:embed="rId3"/>
                <a:stretch>
                  <a:fillRect l="-2150" t="-6319" b="-1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7294D44D-5DF5-4EC2-B0A0-F20F1CBAB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868311"/>
                  </p:ext>
                </p:extLst>
              </p:nvPr>
            </p:nvGraphicFramePr>
            <p:xfrm>
              <a:off x="280988" y="6442671"/>
              <a:ext cx="11072812" cy="37995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72812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3799567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vi-VN" sz="4600" b="1" u="sng" dirty="0">
                              <a:solidFill>
                                <a:srgbClr val="FF0000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Lưu ý</a:t>
                          </a:r>
                          <a:r>
                            <a:rPr lang="vi-VN" sz="4600" dirty="0">
                              <a:solidFill>
                                <a:srgbClr val="FF0000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4600" cap="all" dirty="0">
                              <a:solidFill>
                                <a:schemeClr val="tx1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k</a:t>
                          </a:r>
                          <a:r>
                            <a:rPr lang="vi-VN" sz="4600" dirty="0">
                              <a:solidFill>
                                <a:schemeClr val="tx1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hi khảo sát hàm số lũy thừa với số mũ cụ thể, ta phải xét hàm số đó trên toàn bộ tập xác định của nó. </a:t>
                          </a:r>
                          <a:endParaRPr lang="en-US" sz="4600" dirty="0">
                            <a:solidFill>
                              <a:schemeClr val="tx1"/>
                            </a:solidFill>
                            <a:effectLst/>
                            <a:latin typeface="Tohoma"/>
                            <a:ea typeface="Times New Roman" panose="02020603050405020304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vi-VN" sz="4600" dirty="0">
                              <a:solidFill>
                                <a:schemeClr val="tx1"/>
                              </a:solidFill>
                              <a:effectLst/>
                              <a:latin typeface="Tohoma"/>
                              <a:ea typeface="Times New Roman" panose="02020603050405020304" pitchFamily="18" charset="0"/>
                            </a:rPr>
                            <a:t>Chẳng hạn: </a:t>
                          </a:r>
                          <a14:m>
                            <m:oMath xmlns:m="http://schemas.openxmlformats.org/officeDocument/2006/math"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sz="4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vi-VN" sz="4600" dirty="0">
                            <a:solidFill>
                              <a:schemeClr val="tx1"/>
                            </a:solidFill>
                            <a:effectLst/>
                            <a:latin typeface="Tohoma"/>
                            <a:ea typeface="Times New Roman" panose="02020603050405020304" pitchFamily="18" charset="0"/>
                          </a:endParaRPr>
                        </a:p>
                        <a:p>
                          <a:endParaRPr lang="vi-VN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7294D44D-5DF5-4EC2-B0A0-F20F1CBAB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868311"/>
                  </p:ext>
                </p:extLst>
              </p:nvPr>
            </p:nvGraphicFramePr>
            <p:xfrm>
              <a:off x="280988" y="6442671"/>
              <a:ext cx="11072812" cy="37995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72812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379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5" t="-3520" r="-220" b="-6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21A59E1-2018-46B7-A7CD-044CBE9ED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2987" y="3600099"/>
            <a:ext cx="11683999" cy="88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27282" y="6744605"/>
            <a:ext cx="23672882" cy="6971395"/>
            <a:chOff x="184495" y="3672865"/>
            <a:chExt cx="11834900" cy="19527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72865"/>
              <a:ext cx="2342697" cy="507832"/>
              <a:chOff x="1275608" y="6305935"/>
              <a:chExt cx="4592536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9396" y="4549654"/>
                <a:ext cx="5256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2192" y="6305935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174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238104"/>
            <a:ext cx="23967712" cy="3180019"/>
            <a:chOff x="534987" y="1869705"/>
            <a:chExt cx="23489638" cy="266673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2546168"/>
              <a:chOff x="534987" y="1647866"/>
              <a:chExt cx="23489638" cy="2546168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24971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599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Tìm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tập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xác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định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2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của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hàm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sô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́ </a:t>
                  </a:r>
                  <a:endParaRPr lang="en-US" sz="6600" i="1" dirty="0">
                    <a:solidFill>
                      <a:schemeClr val="tx2"/>
                    </a:solidFill>
                  </a:endParaRPr>
                </a:p>
                <a:p>
                  <a:pPr lvl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i="1">
                            <a:latin typeface="Cambria Math"/>
                          </a:rPr>
                          <m:t>𝑦</m:t>
                        </m:r>
                        <m:r>
                          <a:rPr lang="en-US" sz="6600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600" i="1">
                                <a:latin typeface="Cambria Math"/>
                              </a:rPr>
                              <m:t>25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6600" i="1">
                            <a:latin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6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4</m:t>
                            </m:r>
                          </m:e>
                        </m:rad>
                        <m:r>
                          <a:rPr lang="en-US" sz="6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6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6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66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𝑒</m:t>
                            </m:r>
                          </m:sup>
                        </m:sSup>
                        <m:r>
                          <a:rPr lang="en-US" sz="6600" i="1">
                            <a:latin typeface="Cambria Math"/>
                          </a:rPr>
                          <m:t>+</m:t>
                        </m:r>
                        <m:r>
                          <a:rPr lang="en-US" sz="6600" i="1">
                            <a:latin typeface="Cambria Math"/>
                          </a:rPr>
                          <m:t>2</m:t>
                        </m:r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  <m:r>
                          <a:rPr lang="en-US" sz="6600" i="1">
                            <a:latin typeface="Cambria Math"/>
                          </a:rPr>
                          <m:t>−</m:t>
                        </m:r>
                        <m:r>
                          <a:rPr lang="en-US" sz="6600" i="1">
                            <a:latin typeface="Cambria Math"/>
                          </a:rPr>
                          <m:t>7</m:t>
                        </m:r>
                        <m:r>
                          <a:rPr lang="en-US" sz="66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599818"/>
                </a:xfrm>
                <a:prstGeom prst="rect">
                  <a:avLst/>
                </a:prstGeom>
                <a:blipFill>
                  <a:blip r:embed="rId3"/>
                  <a:stretch>
                    <a:fillRect l="-1627" t="-58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98274" y="3505200"/>
            <a:ext cx="10183071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6000" i="1">
                          <a:latin typeface="Cambria Math"/>
                        </a:rPr>
                        <m:t>𝐷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−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  <m:r>
                            <a:rPr lang="en-US" sz="6000" i="1">
                              <a:latin typeface="Cambria Math"/>
                            </a:rPr>
                            <m:t>;−</m:t>
                          </m:r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1202986" y="3532938"/>
            <a:ext cx="10393675" cy="1234536"/>
            <a:chOff x="1458731" y="6304363"/>
            <a:chExt cx="1544169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6000" b="0" i="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6000" b="0" dirty="0" smtClean="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6000" i="1">
                          <a:latin typeface="Cambria Math"/>
                        </a:rPr>
                        <m:t>𝐷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[−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  <m:r>
                            <a:rPr lang="en-US" sz="6000" i="1">
                              <a:latin typeface="Cambria Math"/>
                            </a:rPr>
                            <m:t>;−</m:t>
                          </m:r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(</m:t>
                          </m:r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]</m:t>
                      </m:r>
                    </m:oMath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346404" y="5075146"/>
            <a:ext cx="10323183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0000"/>
                    </a:lnSpc>
                    <a:spcBef>
                      <a:spcPts val="1800"/>
                    </a:spcBef>
                  </a:pPr>
                  <a:r>
                    <a:rPr lang="en-US" sz="6000" dirty="0"/>
                    <a:t> </a:t>
                  </a:r>
                  <a:r>
                    <a:rPr lang="en-US" sz="60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𝐷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−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1141184" y="5068384"/>
            <a:ext cx="1045547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∞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;−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;+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∞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395017" y="7724098"/>
                <a:ext cx="23705147" cy="6115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ố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xa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̀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̉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   </m:t>
                      </m:r>
                    </m:oMath>
                  </m:oMathPara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25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50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&amp;−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5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&lt;−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&gt;</m:t>
                                      </m:r>
                                      <m:r>
                                        <a:rPr lang="en-US" sz="50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50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&amp;−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5000" i="1">
                                  <a:latin typeface="Cambria Math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000" dirty="0">
                          <a:latin typeface="Times New Roman" pitchFamily="18" charset="0"/>
                          <a:cs typeface="Times New Roman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xa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dirty="0" err="1">
                          <a:latin typeface="Times New Roman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́ 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5000" dirty="0">
                          <a:latin typeface="Times New Roman" pitchFamily="18" charset="0"/>
                          <a:cs typeface="Times New Roman" pitchFamily="18" charset="0"/>
                        </a:rPr>
                        <m:t>̀ </m:t>
                      </m:r>
                    </m:oMath>
                  </m:oMathPara>
                </a14:m>
                <a:endParaRPr lang="en-US" sz="500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/>
                        </a:rPr>
                        <m:t>        </m:t>
                      </m:r>
                      <m:r>
                        <a:rPr lang="en-US" sz="5000" i="1">
                          <a:latin typeface="Cambria Math"/>
                        </a:rPr>
                        <m:t>𝐷</m:t>
                      </m:r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[−</m:t>
                          </m:r>
                          <m:r>
                            <a:rPr lang="en-US" sz="5000" i="1">
                              <a:latin typeface="Cambria Math"/>
                            </a:rPr>
                            <m:t>5</m:t>
                          </m:r>
                          <m:r>
                            <a:rPr lang="en-US" sz="5000" i="1">
                              <a:latin typeface="Cambria Math"/>
                            </a:rPr>
                            <m:t>;−</m:t>
                          </m:r>
                          <m:r>
                            <a:rPr lang="en-US" sz="5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500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endChr m:val="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(</m:t>
                          </m:r>
                          <m:r>
                            <a:rPr lang="en-US" sz="5000" i="1">
                              <a:latin typeface="Cambria Math"/>
                            </a:rPr>
                            <m:t>1</m:t>
                          </m:r>
                          <m:r>
                            <a:rPr lang="en-US" sz="5000" i="1">
                              <a:latin typeface="Cambria Math"/>
                            </a:rPr>
                            <m:t>;</m:t>
                          </m:r>
                          <m:r>
                            <a:rPr lang="en-US" sz="50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5000" i="1">
                          <a:latin typeface="Cambria Math"/>
                        </a:rPr>
                        <m:t>].</m:t>
                      </m:r>
                    </m:oMath>
                  </m:oMathPara>
                </a14:m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7" y="7724098"/>
                <a:ext cx="23705147" cy="6115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954084" y="3710388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512" y="8754945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16696" y="238104"/>
            <a:ext cx="23967712" cy="2604797"/>
            <a:chOff x="534987" y="1869705"/>
            <a:chExt cx="23489638" cy="181933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1819332"/>
              <a:chOff x="534987" y="1647866"/>
              <a:chExt cx="23489638" cy="181933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91351" y="1936625"/>
                  <a:ext cx="22948512" cy="1717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ctr"/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Tìm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tập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xác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định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2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của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hàm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sô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́ </a:t>
                  </a:r>
                  <a14:m>
                    <m:oMath xmlns:m="http://schemas.openxmlformats.org/officeDocument/2006/math">
                      <m:r>
                        <a:rPr lang="en-US" sz="6600">
                          <a:latin typeface="Cambria Math"/>
                        </a:rPr>
                        <m:t>        </m:t>
                      </m:r>
                    </m:oMath>
                  </a14:m>
                  <a:endParaRPr lang="en-US" sz="6600" dirty="0">
                    <a:latin typeface="Cambria Math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i="1">
                            <a:latin typeface="Cambria Math"/>
                          </a:rPr>
                          <m:t>𝑦</m:t>
                        </m:r>
                        <m:r>
                          <a:rPr lang="en-US" sz="66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6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66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600" i="1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6600" i="1">
                                    <a:latin typeface="Cambria Math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6600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en-US" sz="66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600" i="1">
                                <a:latin typeface="Cambria Math"/>
                              </a:rPr>
                              <m:t>+3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+7</m:t>
                            </m:r>
                          </m:e>
                        </m:rad>
                        <m:r>
                          <a:rPr lang="en-US" sz="6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en-US" sz="66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6600" i="1">
                            <a:latin typeface="Cambria Math"/>
                          </a:rPr>
                          <m:t>−2</m:t>
                        </m:r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  <m:r>
                          <a:rPr lang="en-US" sz="6600" i="1">
                            <a:latin typeface="Cambria Math"/>
                          </a:rPr>
                          <m:t>+1.</m:t>
                        </m:r>
                      </m:oMath>
                    </m:oMathPara>
                  </a14:m>
                  <a:endParaRPr lang="en-US" sz="6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51" y="1936625"/>
                  <a:ext cx="22948512" cy="1717108"/>
                </a:xfrm>
                <a:prstGeom prst="rect">
                  <a:avLst/>
                </a:prstGeom>
                <a:blipFill>
                  <a:blip r:embed="rId3"/>
                  <a:stretch>
                    <a:fillRect t="-67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191688"/>
            <a:ext cx="2046733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𝐷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−∞;1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4;+∞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4" y="4570646"/>
            <a:ext cx="20461371" cy="1234536"/>
            <a:chOff x="1458731" y="6304363"/>
            <a:chExt cx="148795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−∞;1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4;+∞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5989535"/>
            <a:ext cx="20513878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1;4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09" y="7341323"/>
            <a:ext cx="20513877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1;4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1292919" y="8489506"/>
                <a:ext cx="18887928" cy="411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ố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xa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va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̀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̉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55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5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5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55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5500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5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5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5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&gt;</m:t>
                                      </m:r>
                                      <m:r>
                                        <a:rPr lang="en-US" sz="550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55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55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550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500" dirty="0" smtClean="0">
                          <a:latin typeface="Times New Roman" pitchFamily="18" charset="0"/>
                          <a:cs typeface="Times New Roman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vi-VN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ậ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xa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́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̣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cu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̉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ha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̀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500" dirty="0" err="1">
                          <a:latin typeface="Times New Roman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́ 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la</m:t>
                      </m:r>
                      <m:r>
                        <m:rPr>
                          <m:nor/>
                        </m:rPr>
                        <a:rPr lang="en-US" sz="5500" dirty="0">
                          <a:latin typeface="Times New Roman" pitchFamily="18" charset="0"/>
                          <a:cs typeface="Times New Roman" pitchFamily="18" charset="0"/>
                        </a:rPr>
                        <m:t>̀ </m:t>
                      </m:r>
                      <m:r>
                        <a:rPr lang="en-US" sz="5500" i="1" smtClean="0">
                          <a:latin typeface="Cambria Math"/>
                        </a:rPr>
                        <m:t>𝐷</m:t>
                      </m:r>
                      <m:r>
                        <a:rPr lang="en-US" sz="55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−</m:t>
                          </m:r>
                          <m:r>
                            <a:rPr lang="en-US" sz="5500" i="1">
                              <a:latin typeface="Cambria Math"/>
                            </a:rPr>
                            <m:t>∞</m:t>
                          </m:r>
                          <m:r>
                            <a:rPr lang="en-US" sz="5500" i="1">
                              <a:latin typeface="Cambria Math"/>
                            </a:rPr>
                            <m:t>;</m:t>
                          </m:r>
                          <m:r>
                            <a:rPr lang="en-US" sz="55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4</m:t>
                          </m:r>
                          <m:r>
                            <a:rPr lang="en-US" sz="5500" i="1">
                              <a:latin typeface="Cambria Math"/>
                            </a:rPr>
                            <m:t>;+</m:t>
                          </m:r>
                          <m:r>
                            <a:rPr lang="en-US" sz="5500" i="1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55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19" y="8489506"/>
                <a:ext cx="18887928" cy="4114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47675" y="3320882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27282" y="6744605"/>
            <a:ext cx="23672882" cy="6971395"/>
            <a:chOff x="184495" y="3672865"/>
            <a:chExt cx="11834900" cy="19527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72865"/>
              <a:ext cx="2342697" cy="507832"/>
              <a:chOff x="1275608" y="6305935"/>
              <a:chExt cx="4592536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9396" y="4549654"/>
                <a:ext cx="5256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2192" y="6305935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174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30518"/>
            <a:ext cx="23967712" cy="3457366"/>
            <a:chOff x="534987" y="1695626"/>
            <a:chExt cx="23489638" cy="28993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2641341"/>
              <a:chOff x="534987" y="1647866"/>
              <a:chExt cx="23489638" cy="264134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259229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695626"/>
                  <a:ext cx="19835649" cy="2899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Tìm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tập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xác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định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2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của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hàm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sô</a:t>
                  </a:r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́ </a:t>
                  </a: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2018</m:t>
                            </m:r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16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rad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+</m:t>
                        </m:r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695626"/>
                  <a:ext cx="19835649" cy="2899320"/>
                </a:xfrm>
                <a:prstGeom prst="rect">
                  <a:avLst/>
                </a:prstGeom>
                <a:blipFill>
                  <a:blip r:embed="rId3"/>
                  <a:stretch>
                    <a:fillRect l="-1627" t="-47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98274" y="3505200"/>
            <a:ext cx="10183071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1202986" y="3532938"/>
            <a:ext cx="10393675" cy="1234536"/>
            <a:chOff x="1458731" y="6304363"/>
            <a:chExt cx="1544169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0" i="0" dirty="0" smtClean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346404" y="5075146"/>
            <a:ext cx="10323183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6000" i="1">
                          <a:latin typeface="Cambria Math"/>
                        </a:rPr>
                        <m:t>𝐷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−</m:t>
                          </m:r>
                          <m:r>
                            <a:rPr lang="en-US" sz="6000" i="1">
                              <a:latin typeface="Cambria Math"/>
                            </a:rPr>
                            <m:t>4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1141184" y="5068384"/>
            <a:ext cx="1045547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6000" i="1">
                            <a:latin typeface="Cambria Math"/>
                          </a:rPr>
                          <m:t>𝐷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395017" y="6652940"/>
                <a:ext cx="23705147" cy="5318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5400" dirty="0" err="1" smtClean="0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16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4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5400" i="1"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54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́ là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𝐷</m:t>
                    </m:r>
                    <m:r>
                      <a:rPr lang="en-US" sz="5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  <m:r>
                          <a:rPr lang="en-US" sz="5400" i="1"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54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</a:rPr>
                          <m:t>,</m:t>
                        </m:r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5400" i="1">
                        <a:latin typeface="Cambria Math"/>
                      </a:rPr>
                      <m:t>.</m:t>
                    </m:r>
                  </m:oMath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7" y="6652940"/>
                <a:ext cx="23705147" cy="5318315"/>
              </a:xfrm>
              <a:prstGeom prst="rect">
                <a:avLst/>
              </a:prstGeom>
              <a:blipFill>
                <a:blip r:embed="rId8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954084" y="3710388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4153" y="4343400"/>
            <a:ext cx="23672882" cy="9372601"/>
            <a:chOff x="184495" y="3636270"/>
            <a:chExt cx="11834900" cy="463359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0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3497590"/>
            <a:chOff x="534987" y="1869705"/>
            <a:chExt cx="23719158" cy="293304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99003"/>
              <a:chOff x="534987" y="1647866"/>
              <a:chExt cx="23340848" cy="1999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259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869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en-US" sz="600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r>
                    <a:rPr lang="en-US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Đạo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a14:m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6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8694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16217" y="5498076"/>
                <a:ext cx="23059770" cy="485262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  <m:rad>
                        <m:ra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6000" i="1">
                              <a:latin typeface="Cambria Math"/>
                            </a:rPr>
                            <m:t>    </m:t>
                          </m:r>
                          <m:r>
                            <a:rPr lang="en-US" sz="6000" i="1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en-US" sz="6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đạ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err="1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latin typeface="Cambria Math"/>
                        </a:rPr>
                        <m:t>′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6000" i="1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6000" i="1">
                                  <a:latin typeface="Cambria Math"/>
                                </a:rPr>
                                <m:t>6</m:t>
                              </m:r>
                            </m:deg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60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17" y="5498076"/>
                <a:ext cx="23059770" cy="4852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7" y="2430891"/>
            <a:ext cx="23680953" cy="1999588"/>
            <a:chOff x="247181" y="1416491"/>
            <a:chExt cx="11838147" cy="1061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06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𝑦</m:t>
                          </m:r>
                          <m:r>
                            <a:rPr lang="en-US" sz="6000">
                              <a:latin typeface="Cambria Math"/>
                            </a:rPr>
                            <m:t>′</m:t>
                          </m:r>
                          <m:r>
                            <a:rPr lang="en-US" sz="600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600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600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061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82314"/>
              <a:ext cx="3090381" cy="966291"/>
              <a:chOff x="5537206" y="1540296"/>
              <a:chExt cx="3079904" cy="89830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2861" y="1540296"/>
                    <a:ext cx="2280848" cy="8983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𝑦</m:t>
                          </m:r>
                          <m:r>
                            <a:rPr lang="en-US" sz="6000">
                              <a:latin typeface="Cambria Math"/>
                            </a:rPr>
                            <m:t>′</m:t>
                          </m:r>
                          <m:r>
                            <a:rPr lang="en-US" sz="60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ad>
                            <m:ra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6000">
                                  <a:latin typeface="Cambria Math"/>
                                </a:rPr>
                                <m:t>6</m:t>
                              </m:r>
                            </m:deg>
                            <m:e>
                              <m:r>
                                <a:rPr lang="en-US" sz="600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2861" y="1540296"/>
                    <a:ext cx="2280848" cy="8983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7357"/>
              <a:chOff x="5537206" y="1557992"/>
              <a:chExt cx="3079904" cy="85281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690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𝑦</m:t>
                        </m:r>
                        <m:r>
                          <a:rPr lang="en-US" sz="6000">
                            <a:latin typeface="Cambria Math"/>
                          </a:rPr>
                          <m:t>′</m:t>
                        </m:r>
                        <m:r>
                          <a:rPr lang="en-US" sz="60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600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6000">
                            <a:latin typeface="Cambria Math"/>
                          </a:rPr>
                          <m:t>.</m:t>
                        </m:r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69007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5" y="1416491"/>
              <a:ext cx="3090383" cy="1061088"/>
              <a:chOff x="5537206" y="1479101"/>
              <a:chExt cx="3079904" cy="98642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29778" y="1479101"/>
                    <a:ext cx="2493487" cy="9864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𝑦</m:t>
                          </m:r>
                          <m:r>
                            <a:rPr lang="en-US" sz="6000">
                              <a:latin typeface="Cambria Math"/>
                            </a:rPr>
                            <m:t>′</m:t>
                          </m:r>
                          <m:r>
                            <a:rPr lang="en-US" sz="60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/>
                                </a:rPr>
                                <m:t>7</m:t>
                              </m:r>
                              <m:rad>
                                <m:ra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6000">
                                      <a:latin typeface="Cambria Math"/>
                                    </a:rPr>
                                    <m:t>7</m:t>
                                  </m:r>
                                </m:deg>
                                <m:e>
                                  <m:r>
                                    <a:rPr lang="en-US" sz="6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9778" y="1479101"/>
                    <a:ext cx="2493487" cy="98642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49387" y="3063889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27282" y="6744605"/>
            <a:ext cx="23672882" cy="6971395"/>
            <a:chOff x="184495" y="3672865"/>
            <a:chExt cx="11834900" cy="19527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72865"/>
              <a:ext cx="2342697" cy="507832"/>
              <a:chOff x="1275608" y="6305935"/>
              <a:chExt cx="4592536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9396" y="4549654"/>
                <a:ext cx="52560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92192" y="6305935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17456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2" y="30518"/>
            <a:ext cx="23967712" cy="2875239"/>
            <a:chOff x="534987" y="1695626"/>
            <a:chExt cx="23489638" cy="281542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489638" cy="2641341"/>
              <a:chOff x="534987" y="1647866"/>
              <a:chExt cx="23489638" cy="264134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696913"/>
                <a:ext cx="23120186" cy="259229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695626"/>
                  <a:ext cx="19835649" cy="1858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/>
                  <a:r>
                    <a:rPr lang="vi-VN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/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Hệ thức giữa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′′</m:t>
                      </m:r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không phụ thuộc vào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695626"/>
                  <a:ext cx="19835649" cy="1858321"/>
                </a:xfrm>
                <a:prstGeom prst="rect">
                  <a:avLst/>
                </a:prstGeom>
                <a:blipFill>
                  <a:blip r:embed="rId3"/>
                  <a:stretch>
                    <a:fillRect l="-1627" t="-8682" b="-382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11629" y="3487262"/>
            <a:ext cx="10369716" cy="1331710"/>
            <a:chOff x="1206105" y="6316224"/>
            <a:chExt cx="14035482" cy="1331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  <m:r>
                          <a:rPr lang="en-US" sz="6000" i="1">
                            <a:latin typeface="Cambria Math"/>
                          </a:rPr>
                          <m:t>′′</m:t>
                        </m:r>
                        <m:r>
                          <a:rPr lang="en-US" sz="6000" i="1">
                            <a:latin typeface="Cambria Math"/>
                          </a:rPr>
                          <m:t>+</m:t>
                        </m:r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206105" y="6316224"/>
              <a:ext cx="1593924" cy="133171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0979302" y="3532938"/>
            <a:ext cx="10617359" cy="1343570"/>
            <a:chOff x="1126408" y="6304363"/>
            <a:chExt cx="15774014" cy="1343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6000" i="1" dirty="0" smtClean="0">
                    <a:latin typeface="Cambria Math"/>
                  </a:endParaRPr>
                </a:p>
                <a:p>
                  <a:r>
                    <a:rPr lang="en-US" sz="6000" i="1" dirty="0">
                      <a:latin typeface="Cambria Math"/>
                    </a:rPr>
                    <a:t> </a:t>
                  </a:r>
                  <a:r>
                    <a:rPr lang="en-US" sz="6000" i="1" dirty="0" smtClean="0">
                      <a:latin typeface="Cambria Math"/>
                    </a:rPr>
                    <a:t>           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latin typeface="Cambria Math"/>
                        </a:rPr>
                        <m:t>′′</m:t>
                      </m:r>
                      <m:r>
                        <a:rPr lang="en-US" sz="6000" i="1">
                          <a:latin typeface="Cambria Math"/>
                        </a:rPr>
                        <m:t>−</m:t>
                      </m:r>
                      <m:r>
                        <a:rPr lang="en-US" sz="6000" i="1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0</m:t>
                      </m:r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6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9" y="6304363"/>
                  <a:ext cx="1476576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126408" y="6316225"/>
              <a:ext cx="1753318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51435" y="5057209"/>
            <a:ext cx="10418152" cy="1331708"/>
            <a:chOff x="1323182" y="6316225"/>
            <a:chExt cx="14869804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412540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latin typeface="Cambria Math"/>
                        </a:rPr>
                        <m:t>′′</m:t>
                      </m:r>
                      <m:r>
                        <a:rPr lang="en-US" sz="6000" i="1">
                          <a:latin typeface="Cambria Math"/>
                        </a:rPr>
                        <m:t>−</m:t>
                      </m:r>
                      <m:r>
                        <a:rPr lang="en-US" sz="6000" i="1">
                          <a:latin typeface="Cambria Math"/>
                        </a:rPr>
                        <m:t>3</m:t>
                      </m:r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0</m:t>
                      </m:r>
                      <m:r>
                        <a:rPr lang="en-US" sz="6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		</a:t>
                  </a:r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412540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323182" y="6316225"/>
              <a:ext cx="1562047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1141184" y="5050447"/>
            <a:ext cx="10455478" cy="1331708"/>
            <a:chOff x="1458731" y="6316225"/>
            <a:chExt cx="13782856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6000" i="1">
                                    <a:latin typeface="Cambria Math"/>
                                  </a:rPr>
                                  <m:t>′′</m:t>
                                </m:r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4</m:t>
                        </m:r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  <m:r>
                          <a:rPr lang="en-US" sz="6000" i="1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316225"/>
              <a:ext cx="1640201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395017" y="6652940"/>
                <a:ext cx="23705147" cy="451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	Ta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𝑦</m:t>
                    </m:r>
                    <m:r>
                      <a:rPr lang="en-US" sz="5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5400" i="1">
                        <a:latin typeface="Cambria Math"/>
                      </a:rPr>
                      <m:t>=−</m:t>
                    </m:r>
                    <m:r>
                      <a:rPr lang="en-US" sz="54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5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⇒</m:t>
                      </m:r>
                      <m:r>
                        <a:rPr lang="en-US" sz="5400" i="1">
                          <a:latin typeface="Cambria Math"/>
                        </a:rPr>
                        <m:t>𝑦</m:t>
                      </m:r>
                      <m:r>
                        <a:rPr lang="en-US" sz="5400" i="1">
                          <a:latin typeface="Cambria Math"/>
                        </a:rPr>
                        <m:t>′′</m:t>
                      </m:r>
                      <m:r>
                        <a:rPr lang="en-US" sz="5400" i="1">
                          <a:latin typeface="Cambria Math"/>
                        </a:rPr>
                        <m:t>=</m:t>
                      </m:r>
                      <m:r>
                        <a:rPr lang="en-US" sz="5400" i="1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5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54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5400" i="1">
                              <a:latin typeface="Cambria Math"/>
                            </a:rPr>
                            <m:t>−</m:t>
                          </m:r>
                          <m:r>
                            <a:rPr lang="en-US" sz="54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	Ta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5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𝑦</m:t>
                    </m:r>
                    <m:r>
                      <a:rPr lang="en-US" sz="5400" i="1">
                        <a:latin typeface="Cambria Math"/>
                      </a:rPr>
                      <m:t>′′</m:t>
                    </m:r>
                    <m:r>
                      <a:rPr lang="en-US" sz="5400" i="1">
                        <a:latin typeface="Cambria Math"/>
                      </a:rPr>
                      <m:t>−</m:t>
                    </m:r>
                    <m:r>
                      <a:rPr lang="en-US" sz="5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/>
                      </a:rPr>
                      <m:t>=</m:t>
                    </m:r>
                    <m:r>
                      <a:rPr lang="en-US" sz="5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400" i="1">
                        <a:latin typeface="Cambria Math"/>
                      </a:rPr>
                      <m:t>−</m:t>
                    </m:r>
                    <m:r>
                      <a:rPr lang="en-US" sz="54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5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5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5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/>
                      </a:rPr>
                      <m:t>=</m:t>
                    </m:r>
                    <m:r>
                      <a:rPr lang="en-US" sz="54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5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17" y="6652940"/>
                <a:ext cx="23705147" cy="4518353"/>
              </a:xfrm>
              <a:prstGeom prst="rect">
                <a:avLst/>
              </a:prstGeom>
              <a:blipFill>
                <a:blip r:embed="rId8"/>
                <a:stretch>
                  <a:fillRect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977913" y="3573616"/>
            <a:ext cx="1182920" cy="13317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161" y="6202226"/>
            <a:ext cx="23672882" cy="6852402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697701"/>
              <a:chOff x="1275608" y="6239450"/>
              <a:chExt cx="4592537" cy="12676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0027" y="4879022"/>
                <a:ext cx="118434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019020" cy="3863597"/>
            <a:chOff x="534987" y="1869705"/>
            <a:chExt cx="23539924" cy="32399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239973"/>
              <a:chOff x="534987" y="1647866"/>
              <a:chExt cx="23340848" cy="323997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16694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03199" y="2240004"/>
                  <a:ext cx="20571712" cy="1993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fr-FR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nl-NL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l-NL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lấy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fr-FR" sz="6000" baseline="-25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hoành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độ</a:t>
                  </a:r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fr-F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.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Tiếp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tuyến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(C)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6000" baseline="-25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hệ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: 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3199" y="2240004"/>
                  <a:ext cx="20571712" cy="1993226"/>
                </a:xfrm>
                <a:prstGeom prst="rect">
                  <a:avLst/>
                </a:prstGeom>
                <a:blipFill>
                  <a:blip r:embed="rId2"/>
                  <a:stretch>
                    <a:fillRect l="-1307" b="-146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267473" y="6144130"/>
                <a:ext cx="23009134" cy="714049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 smtClean="0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  <m:r>
                        <a:rPr lang="nl-NL" sz="6000" i="1">
                          <a:latin typeface="Cambria Math"/>
                        </a:rPr>
                        <m:t>𝑦</m:t>
                      </m:r>
                      <m:r>
                        <a:rPr lang="nl-NL" sz="6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6000" i="1">
                              <a:latin typeface="Cambria Math"/>
                            </a:rPr>
                            <m:t>+</m:t>
                          </m:r>
                          <m:r>
                            <a:rPr lang="nl-NL" sz="60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nl-NL" sz="60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nl-NL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nl-NL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6000" i="1">
                              <a:latin typeface="Cambria Math"/>
                            </a:rPr>
                            <m:t>+</m:t>
                          </m:r>
                          <m:r>
                            <a:rPr lang="nl-NL" sz="6000" i="1">
                              <a:latin typeface="Cambria Math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6000" baseline="-25000" dirty="0">
                          <a:latin typeface="Times New Roman" pitchFamily="18" charset="0"/>
                          <a:cs typeface="Times New Roman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độ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6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6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60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6000" i="1">
                              <a:latin typeface="Cambria Math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sz="60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à:</m:t>
                      </m:r>
                    </m:oMath>
                  </m:oMathPara>
                </a14:m>
                <a:endParaRPr lang="en-US" sz="6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60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                 </m:t>
                          </m:r>
                          <m:r>
                            <a:rPr lang="nl-NL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nl-NL" sz="60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60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60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nl-NL" sz="6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6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l-NL" sz="6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6000" i="1">
                              <a:latin typeface="Cambria Math"/>
                            </a:rPr>
                            <m:t>+</m:t>
                          </m:r>
                          <m:r>
                            <a:rPr lang="nl-NL" sz="6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nl-NL" sz="6000" i="1">
                          <a:latin typeface="Cambria Math"/>
                        </a:rPr>
                        <m:t>.</m:t>
                      </m:r>
                      <m:r>
                        <a:rPr lang="nl-NL" sz="6000" i="1">
                          <a:latin typeface="Cambria Math"/>
                        </a:rPr>
                        <m:t>2</m:t>
                      </m:r>
                      <m:r>
                        <a:rPr lang="nl-NL" sz="6000" i="1">
                          <a:latin typeface="Cambria Math"/>
                        </a:rPr>
                        <m:t>=</m:t>
                      </m:r>
                      <m:r>
                        <a:rPr lang="nl-NL" sz="6000" i="1">
                          <a:latin typeface="Cambria Math"/>
                        </a:rPr>
                        <m:t>𝜋</m:t>
                      </m:r>
                      <m:r>
                        <a:rPr lang="nl-NL" sz="6000" i="1">
                          <a:latin typeface="Cambria Math"/>
                        </a:rPr>
                        <m:t>+</m:t>
                      </m:r>
                      <m:r>
                        <a:rPr lang="nl-NL" sz="6000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73" y="6144130"/>
                <a:ext cx="23009134" cy="71404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6016" y="4114800"/>
            <a:ext cx="23788758" cy="1828810"/>
            <a:chOff x="247181" y="1501340"/>
            <a:chExt cx="11892830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75326" y="1799315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sz="6000">
                            <a:latin typeface="Cambria Math"/>
                          </a:rPr>
                          <m:t>𝜋</m:t>
                        </m:r>
                        <m:r>
                          <a:rPr lang="nl-NL" sz="6000">
                            <a:latin typeface="Cambria Math"/>
                          </a:rPr>
                          <m:t>+</m:t>
                        </m:r>
                        <m:r>
                          <a:rPr lang="nl-NL" sz="6000">
                            <a:latin typeface="Cambria Math"/>
                          </a:rPr>
                          <m:t>2</m:t>
                        </m:r>
                      </m:oMath>
                    </a14:m>
                    <a:r>
                      <a:rPr lang="nl-NL" sz="6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5326" y="1799315"/>
                    <a:ext cx="2280848" cy="4721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NL" sz="6000">
                              <a:latin typeface="Cambria Math"/>
                            </a:rPr>
                            <m:t>2</m:t>
                          </m:r>
                          <m:r>
                            <a:rPr lang="nl-NL" sz="6000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nl-NL" sz="6000" dirty="0"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sz="6000">
                            <a:latin typeface="Cambria Math"/>
                          </a:rPr>
                          <m:t>2</m:t>
                        </m:r>
                        <m:r>
                          <a:rPr lang="nl-NL" sz="6000">
                            <a:latin typeface="Cambria Math"/>
                          </a:rPr>
                          <m:t>𝜋</m:t>
                        </m:r>
                        <m:r>
                          <a:rPr lang="nl-NL" sz="6000">
                            <a:latin typeface="Cambria Math"/>
                          </a:rPr>
                          <m:t>−</m:t>
                        </m:r>
                        <m:r>
                          <a:rPr lang="nl-NL" sz="6000">
                            <a:latin typeface="Cambria Math"/>
                          </a:rPr>
                          <m:t>1</m:t>
                        </m:r>
                      </m:oMath>
                    </a14:m>
                    <a:r>
                      <a:rPr lang="nl-NL" sz="6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145070" cy="914400"/>
              <a:chOff x="5537206" y="1557992"/>
              <a:chExt cx="313440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78127" y="1794272"/>
                <a:ext cx="2493487" cy="47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nl-NL" sz="6000" dirty="0" smtClean="0">
                    <a:latin typeface="Times New Roman" pitchFamily="18" charset="0"/>
                    <a:cs typeface="Times New Roman" pitchFamily="18" charset="0"/>
                  </a:rPr>
                  <a:t>3.</a:t>
                </a:r>
                <a:endParaRPr lang="en-US" sz="60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87443" y="4673902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7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876800"/>
            <a:ext cx="23672882" cy="873683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520984"/>
              <a:chOff x="1275608" y="6239450"/>
              <a:chExt cx="4592537" cy="94660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5041282"/>
            <a:chOff x="534987" y="1869705"/>
            <a:chExt cx="23719158" cy="422756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490031"/>
              <a:chOff x="534987" y="1647866"/>
              <a:chExt cx="23340848" cy="249003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417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4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10140" y="1933278"/>
                  <a:ext cx="20944005" cy="4163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vi-VN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Giả sử cứ sau một năm diện tích rừng của nước ta giảm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vi-VN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phần trăm diện tích hiện có. Hỏi sau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</m:oMath>
                  </a14:m>
                  <a:r>
                    <a:rPr lang="vi-VN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năm diện tích rừng của nước ta sẽ là bao nhiêu lần diện tích hiện nay?</a:t>
                  </a:r>
                  <a:endParaRPr lang="en-US" sz="6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140" y="1933278"/>
                  <a:ext cx="20944005" cy="4163993"/>
                </a:xfrm>
                <a:prstGeom prst="rect">
                  <a:avLst/>
                </a:prstGeom>
                <a:blipFill>
                  <a:blip r:embed="rId2"/>
                  <a:stretch>
                    <a:fillRect l="-1312" t="-28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69038" y="5651868"/>
                <a:ext cx="23672882" cy="760164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endParaRPr lang="en-US" sz="6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6600" dirty="0" smtClean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 là diện tích rừng hiện tại.</a:t>
                </a:r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  Sau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𝑛</m:t>
                    </m:r>
                  </m:oMath>
                </a14:m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 năm, diện tích rừng sẽ là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𝑆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66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6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  Do đó, sau 4 năm diện tích rừng sẽ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6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vi-VN" sz="6600" dirty="0">
                    <a:latin typeface="Times New Roman" pitchFamily="18" charset="0"/>
                    <a:cs typeface="Times New Roman" pitchFamily="18" charset="0"/>
                  </a:rPr>
                  <a:t> lần diện tích rừng hiện tại</a:t>
                </a:r>
                <a:r>
                  <a:rPr lang="vi-VN" sz="6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6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38" y="5651868"/>
                <a:ext cx="23672882" cy="7601643"/>
              </a:xfrm>
              <a:prstGeom prst="rect">
                <a:avLst/>
              </a:prstGeom>
              <a:blipFill>
                <a:blip r:embed="rId3"/>
                <a:stretch>
                  <a:fillRect l="-1391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7" y="2882530"/>
            <a:ext cx="23679365" cy="1948966"/>
            <a:chOff x="247181" y="1441265"/>
            <a:chExt cx="11838140" cy="97448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43443"/>
              <a:ext cx="3090381" cy="972299"/>
              <a:chOff x="5537206" y="1504167"/>
              <a:chExt cx="3079904" cy="90388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8368" y="1504167"/>
                    <a:ext cx="2280848" cy="9023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1</m:t>
                          </m:r>
                          <m:r>
                            <a:rPr lang="en-US" sz="6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600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8368" y="1504167"/>
                    <a:ext cx="2280848" cy="9023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441265"/>
              <a:ext cx="3090381" cy="974483"/>
              <a:chOff x="5537206" y="1502139"/>
              <a:chExt cx="3079904" cy="90591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42838" y="1502139"/>
                    <a:ext cx="2280848" cy="9023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1</m:t>
                          </m:r>
                          <m:r>
                            <a:rPr lang="en-US" sz="60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600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2838" y="1502139"/>
                    <a:ext cx="2280848" cy="9023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67391"/>
              <a:ext cx="3090381" cy="948357"/>
              <a:chOff x="5537206" y="1526428"/>
              <a:chExt cx="3079904" cy="8816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9499" y="1526428"/>
                    <a:ext cx="2280848" cy="8609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60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60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9499" y="1526428"/>
                    <a:ext cx="2280848" cy="8609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0" y="1469568"/>
              <a:ext cx="3090381" cy="946176"/>
              <a:chOff x="5537206" y="1528452"/>
              <a:chExt cx="3079904" cy="87960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16740" y="1528452"/>
                    <a:ext cx="2493487" cy="8609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>
                              <a:latin typeface="Cambria Math"/>
                            </a:rPr>
                            <m:t>1</m:t>
                          </m:r>
                          <m:r>
                            <a:rPr lang="en-US" sz="60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60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600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740" y="1528452"/>
                    <a:ext cx="2493487" cy="86092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28780" y="3597246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6298379"/>
            <a:ext cx="23672882" cy="7315257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22935"/>
              <a:chOff x="1275608" y="6239450"/>
              <a:chExt cx="4592537" cy="113184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07950" y="4811100"/>
                <a:ext cx="104849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4"/>
                <a:ext cx="852450" cy="104035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-408902"/>
            <a:ext cx="24384782" cy="6700692"/>
            <a:chOff x="534987" y="1451290"/>
            <a:chExt cx="23898392" cy="561912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412181"/>
              <a:chOff x="534987" y="1647866"/>
              <a:chExt cx="23340848" cy="341218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33915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3" y="1653394"/>
                  <a:ext cx="2509247" cy="8517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61667" y="1451290"/>
                  <a:ext cx="20571712" cy="5619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func>
                                        <m:funcPr>
                                          <m:ctrlPr>
                                            <a:rPr lang="en-US" sz="6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6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6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6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6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6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func>
                                        <m:funcPr>
                                          <m:ctrlPr>
                                            <a:rPr lang="en-US" sz="6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6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6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6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6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6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6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6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     </a:t>
                  </a:r>
                  <a:r>
                    <a:rPr lang="vi-VN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Giá trị của </a:t>
                  </a:r>
                  <a14:m>
                    <m:oMath xmlns:m="http://schemas.openxmlformats.org/officeDocument/2006/math"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2017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vi-VN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bằng</a:t>
                  </a:r>
                  <a:endParaRPr lang="en-US" sz="6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667" y="1451290"/>
                  <a:ext cx="20571712" cy="5619129"/>
                </a:xfrm>
                <a:prstGeom prst="rect">
                  <a:avLst/>
                </a:prstGeom>
                <a:blipFill>
                  <a:blip r:embed="rId3"/>
                  <a:stretch>
                    <a:fillRect l="-130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94153" y="7086600"/>
                <a:ext cx="24476877" cy="730476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66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6600" i="1">
                          <a:latin typeface="Cambria Math"/>
                        </a:rPr>
                        <m:t>0</m:t>
                      </m:r>
                      <m:r>
                        <a:rPr lang="en-US" sz="6600" i="1">
                          <a:latin typeface="Cambria Math"/>
                        </a:rPr>
                        <m:t>&lt;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≠</m:t>
                      </m:r>
                      <m:r>
                        <a:rPr lang="en-US" sz="6600" i="1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vi-VN" sz="66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600" dirty="0" err="1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dirty="0" err="1">
                          <a:latin typeface="Times New Roman" pitchFamily="18" charset="0"/>
                          <a:cs typeface="Times New Roman" pitchFamily="18" charset="0"/>
                        </a:rPr>
                        <m:t>ó: </m:t>
                      </m:r>
                    </m:oMath>
                  </m:oMathPara>
                </a14:m>
                <a:endParaRPr lang="en-US" sz="6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6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6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66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6600" i="1">
                                          <a:latin typeface="Cambria Math"/>
                                        </a:rPr>
                                        <m:t>2</m:t>
                                      </m:r>
                                      <m:func>
                                        <m:funcPr>
                                          <m:ctrlPr>
                                            <a:rPr lang="en-US" sz="6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6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6600" i="1"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6600" i="1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66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66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6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6600" i="1">
                                          <a:latin typeface="Cambria Math"/>
                                        </a:rPr>
                                        <m:t>3</m:t>
                                      </m:r>
                                      <m:func>
                                        <m:funcPr>
                                          <m:ctrlPr>
                                            <a:rPr lang="en-US" sz="6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6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6600" i="1"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6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66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66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6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6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600" i="1">
                          <a:latin typeface="Cambria Math"/>
                        </a:rPr>
                        <m:t>−</m:t>
                      </m:r>
                      <m:r>
                        <a:rPr lang="en-US" sz="66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6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6600" i="1">
                          <a:latin typeface="Cambria Math"/>
                        </a:rPr>
                        <m:t>−</m:t>
                      </m:r>
                      <m:r>
                        <a:rPr lang="en-US" sz="6600" i="1">
                          <a:latin typeface="Cambria Math"/>
                        </a:rPr>
                        <m:t>1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dirty="0">
                          <a:latin typeface="Times New Roman" pitchFamily="18" charset="0"/>
                          <a:cs typeface="Times New Roman" pitchFamily="18" charset="0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sz="6600" dirty="0" err="1"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6600" dirty="0" err="1"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6600" dirty="0" err="1"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r>
                        <a:rPr lang="en-US" sz="6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/>
                                </a:rPr>
                                <m:t>2017</m:t>
                              </m:r>
                            </m:e>
                          </m:d>
                        </m:e>
                      </m:d>
                      <m:r>
                        <a:rPr lang="en-US" sz="6600" i="1">
                          <a:latin typeface="Cambria Math"/>
                        </a:rPr>
                        <m:t>=</m:t>
                      </m:r>
                      <m:r>
                        <a:rPr lang="en-US" sz="6600" i="1">
                          <a:latin typeface="Cambria Math"/>
                        </a:rPr>
                        <m:t>𝑓</m:t>
                      </m:r>
                      <m:r>
                        <a:rPr lang="en-US" sz="6600" i="1">
                          <a:latin typeface="Cambria Math"/>
                        </a:rPr>
                        <m:t>(</m:t>
                      </m:r>
                      <m:r>
                        <a:rPr lang="en-US" sz="6600" i="1">
                          <a:latin typeface="Cambria Math"/>
                        </a:rPr>
                        <m:t>2017</m:t>
                      </m:r>
                      <m:r>
                        <a:rPr lang="en-US" sz="6600" i="1">
                          <a:latin typeface="Cambria Math"/>
                        </a:rPr>
                        <m:t>)=</m:t>
                      </m:r>
                      <m:r>
                        <a:rPr lang="en-US" sz="6600" i="1">
                          <a:latin typeface="Cambria Math"/>
                        </a:rPr>
                        <m:t>2017</m:t>
                      </m:r>
                      <m:r>
                        <m:rPr>
                          <m:nor/>
                        </m:rPr>
                        <a:rPr lang="en-US" sz="66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  <a:p>
                <a:pPr indent="51435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66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3" y="7086600"/>
                <a:ext cx="24476877" cy="730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94427" y="4178342"/>
            <a:ext cx="23891159" cy="1828810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2000</m:t>
                        </m:r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1500</m:t>
                        </m:r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0482" b="-385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2017</m:t>
                        </m:r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0482" b="-385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000">
                            <a:latin typeface="Cambria Math"/>
                          </a:rPr>
                          <m:t>10</m:t>
                        </m:r>
                      </m:oMath>
                    </a14:m>
                    <a:r>
                      <a:rPr lang="en-US" sz="6000" dirty="0" smtClean="0">
                        <a:latin typeface="Times New Roman" pitchFamily="18" charset="0"/>
                        <a:cs typeface="Times New Roman" pitchFamily="18" charset="0"/>
                      </a:rPr>
                      <a:t>17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sz="6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2159626" y="4790173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400" dirty="0"/>
          </a:p>
        </p:txBody>
      </p:sp>
      <p:sp>
        <p:nvSpPr>
          <p:cNvPr id="63" name="Action Button: Forward or Next 62">
            <a:hlinkClick r:id="rId9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16696" y="238105"/>
            <a:ext cx="24200074" cy="2445806"/>
            <a:chOff x="534987" y="1869705"/>
            <a:chExt cx="23717365" cy="182168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717365" cy="1821680"/>
              <a:chOff x="534987" y="1647866"/>
              <a:chExt cx="23717365" cy="182168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1132165" y="1699261"/>
                <a:ext cx="23120187" cy="17702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8795" y="1653394"/>
                  <a:ext cx="2509246" cy="709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04439" y="1900634"/>
                  <a:ext cx="22948512" cy="1170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vi-VN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hàm số </a:t>
                  </a:r>
                  <a14:m>
                    <m:oMath xmlns:m="http://schemas.openxmlformats.org/officeDocument/2006/math"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vi-VN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vi-VN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sup>
                      </m:sSup>
                    </m:oMath>
                  </a14:m>
                  <a:r>
                    <a:rPr lang="vi-VN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ta có:</a:t>
                  </a:r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9" y="1900634"/>
                  <a:ext cx="22948512" cy="1170551"/>
                </a:xfrm>
                <a:prstGeom prst="rect">
                  <a:avLst/>
                </a:prstGeom>
                <a:blipFill>
                  <a:blip r:embed="rId3"/>
                  <a:stretch>
                    <a:fillRect b="-3217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014773" y="2319698"/>
            <a:ext cx="20467339" cy="2071221"/>
            <a:chOff x="1458731" y="5961614"/>
            <a:chExt cx="13782857" cy="1607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064584" y="5961614"/>
                  <a:ext cx="13177004" cy="160708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000" dirty="0" smtClean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vi-VN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vi-VN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vi-VN" sz="4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4800" i="1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4800" i="1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vi-VN" sz="48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4800" i="1"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4800" i="1">
                                      <a:latin typeface="Cambria Math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vi-VN" sz="4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584" y="5961614"/>
                  <a:ext cx="13177004" cy="1607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874036" y="4540314"/>
            <a:ext cx="20539749" cy="1795427"/>
            <a:chOff x="1458731" y="6301679"/>
            <a:chExt cx="14799043" cy="1273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79798" y="6301679"/>
                  <a:ext cx="14077976" cy="127330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5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vi-VN" sz="50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vi-VN" sz="5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0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0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0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5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sup>
                        </m:sSup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0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vi-VN" sz="5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0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0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0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5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vi-VN" sz="5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798" y="6301679"/>
                  <a:ext cx="14077976" cy="1273307"/>
                </a:xfrm>
                <a:prstGeom prst="rect">
                  <a:avLst/>
                </a:prstGeom>
                <a:blipFill>
                  <a:blip r:embed="rId5"/>
                  <a:stretch>
                    <a:fillRect b="-927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6525927"/>
            <a:ext cx="20513878" cy="179542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vi-VN" sz="55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55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vi-VN" sz="55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5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5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sup>
                        </m:sSup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vi-VN" sz="55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4</m:t>
                                </m:r>
                                <m:rad>
                                  <m:radPr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5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vi-VN" sz="55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 b="-363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09" y="8410497"/>
            <a:ext cx="20392549" cy="2045862"/>
            <a:chOff x="1458731" y="6334162"/>
            <a:chExt cx="13701338" cy="1402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019685" cy="140292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5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55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vi-VN" sz="55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5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vi-VN" sz="55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5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5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55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func>
                              <m:funcPr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500" i="1"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vi-VN" sz="55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  <m:r>
                          <m:rPr>
                            <m:nor/>
                          </m:rPr>
                          <a:rPr lang="vi-VN" sz="55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5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019685" cy="1402928"/>
                </a:xfrm>
                <a:prstGeom prst="rect">
                  <a:avLst/>
                </a:prstGeom>
                <a:blipFill>
                  <a:blip r:embed="rId7"/>
                  <a:stretch>
                    <a:fillRect b="-758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47675" y="3035167"/>
            <a:ext cx="1583760" cy="12862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81093" y="1357452"/>
            <a:ext cx="23672882" cy="1235582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22935"/>
              <a:chOff x="1275608" y="6239450"/>
              <a:chExt cx="4592537" cy="113184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07950" y="4811100"/>
                <a:ext cx="1048499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46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4"/>
                <a:ext cx="852450" cy="104035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99014" y="237639"/>
            <a:ext cx="951860" cy="1255166"/>
            <a:chOff x="539751" y="1771634"/>
            <a:chExt cx="932874" cy="1052569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640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6400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41579" y="2722581"/>
                <a:ext cx="24476877" cy="1068594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𝑦</m:t>
                    </m:r>
                    <m:r>
                      <a:rPr lang="vi-VN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600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60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vi-VN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0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0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vi-VN" sz="6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0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6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vi-VN" sz="6000" i="1"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vi-VN" sz="6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sz="6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vi-VN" sz="6000" i="1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vi-VN" sz="6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</m:e>
                          </m:d>
                        </m:e>
                      </m:func>
                      <m:r>
                        <a:rPr lang="vi-VN" sz="6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vi-VN" sz="6000">
                              <a:latin typeface="Times New Roman" pitchFamily="18" charset="0"/>
                              <a:cs typeface="Times New Roman" pitchFamily="18" charset="0"/>
                            </a:rPr>
                            <m:t>cosx</m:t>
                          </m:r>
                        </m:e>
                      </m:rad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600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6000" i="1"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6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60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vi-VN" sz="6000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6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vi-VN" sz="6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𝑠𝑖𝑛𝑥</m:t>
                        </m:r>
                      </m:num>
                      <m:den>
                        <m:r>
                          <a:rPr lang="vi-VN" sz="60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6000">
                                <a:latin typeface="Times New Roman" pitchFamily="18" charset="0"/>
                                <a:cs typeface="Times New Roman" pitchFamily="18" charset="0"/>
                              </a:rPr>
                              <m:t>cosx</m:t>
                            </m:r>
                          </m:e>
                        </m:rad>
                      </m:den>
                    </m:f>
                    <m:r>
                      <a:rPr lang="vi-VN" sz="60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0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</m:func>
                    <m:r>
                      <a:rPr lang="vi-VN" sz="60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vi-VN" sz="6000">
                            <a:latin typeface="Times New Roman" pitchFamily="18" charset="0"/>
                            <a:cs typeface="Times New Roman" pitchFamily="18" charset="0"/>
                          </a:rPr>
                          <m:t>cosx</m:t>
                        </m:r>
                      </m:e>
                    </m:rad>
                    <m:r>
                      <a:rPr lang="vi-VN" sz="60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𝑐𝑜𝑠𝑥</m:t>
                        </m:r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6000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     </m:t>
                        </m:r>
                        <m:r>
                          <a:rPr lang="vi-VN" sz="6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60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6000" i="1">
                                    <a:latin typeface="Cambria Math"/>
                                  </a:rPr>
                                  <m:t>𝑠</m:t>
                                </m:r>
                              </m:fName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m:rPr>
                                <m:nor/>
                              </m:rPr>
                              <a:rPr lang="vi-VN" sz="6000">
                                <a:latin typeface="Times New Roman" pitchFamily="18" charset="0"/>
                                <a:cs typeface="Times New Roman" pitchFamily="18" charset="0"/>
                              </a:rPr>
                              <m:t>nx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600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6000" i="1">
                        <a:latin typeface="Cambria Math"/>
                      </a:rPr>
                      <m:t>(</m:t>
                    </m:r>
                    <m:r>
                      <a:rPr lang="vi-VN" sz="6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𝑠𝑖𝑛𝑥</m:t>
                        </m:r>
                      </m:num>
                      <m:den>
                        <m:r>
                          <a:rPr lang="vi-VN" sz="60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6000">
                                <a:latin typeface="Times New Roman" pitchFamily="18" charset="0"/>
                                <a:cs typeface="Times New Roman" pitchFamily="18" charset="0"/>
                              </a:rPr>
                              <m:t>cosx</m:t>
                            </m:r>
                          </m:e>
                        </m:rad>
                      </m:den>
                    </m:f>
                    <m:r>
                      <a:rPr lang="vi-VN" sz="60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00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</m:func>
                    <m:r>
                      <a:rPr lang="vi-VN" sz="60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vi-VN" sz="6000">
                            <a:latin typeface="Times New Roman" pitchFamily="18" charset="0"/>
                            <a:cs typeface="Times New Roman" pitchFamily="18" charset="0"/>
                          </a:rPr>
                          <m:t>cosx</m:t>
                        </m:r>
                      </m:e>
                    </m:rad>
                    <m:r>
                      <a:rPr lang="vi-VN" sz="60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𝑐𝑜𝑠𝑥</m:t>
                        </m:r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600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𝑥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6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600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6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6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vi-VN" sz="6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600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600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60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600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6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6000" i="1">
                                <a:latin typeface="Cambria Math"/>
                              </a:rPr>
                              <m:t>4</m:t>
                            </m:r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600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60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79" y="2722581"/>
                <a:ext cx="24476877" cy="10685949"/>
              </a:xfrm>
              <a:prstGeom prst="rect">
                <a:avLst/>
              </a:prstGeom>
              <a:blipFill>
                <a:blip r:embed="rId3"/>
                <a:stretch>
                  <a:fillRect l="-1121" t="-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2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645637" cy="599930"/>
              <a:chOff x="1147591" y="10988402"/>
              <a:chExt cx="18645637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12702340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1: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ập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xác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định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của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lũy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thừa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,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vô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tỷ</a:t>
                </a:r>
                <a:endParaRPr lang="vi-VN" sz="4600" dirty="0">
                  <a:solidFill>
                    <a:schemeClr val="bg1"/>
                  </a:solidFill>
                  <a:latin typeface="Tohom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2627" y="3402360"/>
                <a:ext cx="23393399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4600" b="1" dirty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4600" b="1" dirty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6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6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6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4600" b="1" i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Xét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hàm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nguyên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dương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: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hàm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xác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định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và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chỉ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xác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định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nguyên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âm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: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hàm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xác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định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và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chỉ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)≠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. 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không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nguyên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: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hàm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xác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định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và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chỉ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</a:rPr>
                  <a:t>khi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27" y="3402360"/>
                <a:ext cx="23393399" cy="3631763"/>
              </a:xfrm>
              <a:prstGeom prst="rect">
                <a:avLst/>
              </a:prstGeom>
              <a:blipFill>
                <a:blip r:embed="rId2"/>
                <a:stretch>
                  <a:fillRect l="-1120" t="-4027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466" y="7511551"/>
                <a:ext cx="23867560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0"/>
                  </a:spcAft>
                </a:pPr>
                <a:r>
                  <a:rPr lang="nl-NL" sz="4600" b="1" dirty="0">
                    <a:solidFill>
                      <a:srgbClr val="C00000"/>
                    </a:solidFill>
                    <a:latin typeface="Tohoma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4600" b="1" dirty="0">
                    <a:solidFill>
                      <a:srgbClr val="C00000"/>
                    </a:solidFill>
                    <a:latin typeface="Tohoma"/>
                    <a:ea typeface="Arial" panose="020B0604020202020204" pitchFamily="34" charset="0"/>
                  </a:rPr>
                  <a:t>.</a:t>
                </a:r>
                <a:r>
                  <a:rPr lang="nl-NL" sz="4600" dirty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b="1" dirty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</a:rPr>
                  <a:t>Casio</a:t>
                </a:r>
                <a:r>
                  <a:rPr lang="en-US" sz="4600" dirty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</a:rPr>
                  <a:t>: 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</a:rPr>
                  <a:t>MODE 7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</a:rPr>
                  <a:t> NHẬP HÀM </a:t>
                </a:r>
              </a:p>
              <a:p>
                <a:pPr marL="4572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</a:rPr>
                  <a:t> START: a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</a:rPr>
                  <a:t>END: b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</a:rPr>
                  <a:t> STEP: (b-a):19.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600" b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    </a:t>
                </a:r>
                <a:r>
                  <a:rPr lang="en-US" sz="4600" b="1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Lưu</a:t>
                </a:r>
                <a:r>
                  <a:rPr lang="en-US" sz="4600" b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ý: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Chỉ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dùng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MTCT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để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loại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trừ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là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chính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,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và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không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dùng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MTCT </a:t>
                </a: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   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để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chọn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trực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tiếp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đáp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án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.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Đối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với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TXĐ an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toàn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nhất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vẫn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là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giải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   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theo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tự</a:t>
                </a:r>
                <a:r>
                  <a:rPr lang="en-US" sz="4600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</a:rPr>
                  <a:t>luận</a:t>
                </a:r>
                <a:r>
                  <a:rPr lang="en-US" sz="4600" b="1" dirty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6" y="7511551"/>
                <a:ext cx="23867560" cy="3631763"/>
              </a:xfrm>
              <a:prstGeom prst="rect">
                <a:avLst/>
              </a:prstGeom>
              <a:blipFill>
                <a:blip r:embed="rId3"/>
                <a:stretch>
                  <a:fillRect t="-4027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5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0257" y="1577172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640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r>
              <a:rPr lang="en-US" sz="6400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640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6400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endParaRPr lang="en-US" sz="6400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0009" y="6181094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4B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84936" y="6142130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5B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271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3A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0988" y="44692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2A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7138" y="4408051"/>
            <a:ext cx="33337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1A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22168859" y="12302841"/>
            <a:ext cx="905164" cy="8589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3129448" y="12321313"/>
            <a:ext cx="942110" cy="8405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89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4648200"/>
            <a:ext cx="23672882" cy="8991597"/>
            <a:chOff x="184495" y="3636271"/>
            <a:chExt cx="11834900" cy="46122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78439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6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6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153" y="90050"/>
            <a:ext cx="24201901" cy="4676822"/>
            <a:chOff x="534987" y="1869705"/>
            <a:chExt cx="23719158" cy="39219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6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6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9551" y="1653394"/>
                  <a:ext cx="2287732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6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6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60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66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48632" y="1933278"/>
                  <a:ext cx="23305513" cy="3858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660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</a:t>
                  </a:r>
                  <a:r>
                    <a:rPr lang="nl-NL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</a:t>
                  </a:r>
                  <a:r>
                    <a:rPr lang="nl-NL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bao nhiêu giá trị nguyên của </a:t>
                  </a:r>
                  <a14:m>
                    <m:oMath xmlns:m="http://schemas.openxmlformats.org/officeDocument/2006/math"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nl-NL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2018</m:t>
                          </m:r>
                          <m:r>
                            <a:rPr lang="nl-NL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nl-NL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2018</m:t>
                          </m:r>
                        </m:e>
                      </m:d>
                    </m:oMath>
                  </a14:m>
                  <a:r>
                    <a:rPr lang="nl-NL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để hàm số </a:t>
                  </a:r>
                  <a14:m>
                    <m:oMath xmlns:m="http://schemas.openxmlformats.org/officeDocument/2006/math"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6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6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2018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nl-NL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tập xác định là </a:t>
                  </a:r>
                  <a14:m>
                    <m:oMath xmlns:m="http://schemas.openxmlformats.org/officeDocument/2006/math"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6600" i="1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a14:m>
                  <a:r>
                    <a:rPr lang="nl-NL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6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240"/>
                    </a:spcBef>
                  </a:pPr>
                  <a:endParaRPr lang="en-US" sz="6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1259903" algn="l"/>
                    </a:tabLst>
                  </a:pPr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32" y="1933278"/>
                  <a:ext cx="23305513" cy="3858360"/>
                </a:xfrm>
                <a:prstGeom prst="rect">
                  <a:avLst/>
                </a:prstGeom>
                <a:blipFill>
                  <a:blip r:embed="rId2"/>
                  <a:stretch>
                    <a:fillRect l="-1359" t="-35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94427" y="2895600"/>
            <a:ext cx="23891159" cy="1828810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>
                            <a:latin typeface="Cambria Math"/>
                          </a:rPr>
                          <m:t>2017</m:t>
                        </m:r>
                      </m:oMath>
                    </a14:m>
                    <a:r>
                      <a:rPr lang="nl-NL" sz="66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6447" y="1747463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6600" b="0" dirty="0" smtClean="0">
                        <a:solidFill>
                          <a:schemeClr val="bg1"/>
                        </a:solidFill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6600" b="0" i="0" dirty="0" err="1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Vô</a:t>
                    </a:r>
                    <a:r>
                      <a:rPr lang="en-US" sz="6600" b="0" i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6600" b="0" i="0" dirty="0" err="1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14:m>
                      <m:oMath xmlns:m="http://schemas.openxmlformats.org/officeDocument/2006/math">
                        <m:r>
                          <a:rPr lang="en-US" sz="6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en-US" sz="6600" i="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47" y="1747463"/>
                    <a:ext cx="2280848" cy="5150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3077" b="-373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2018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6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66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423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lvl="0">
                      <a:lnSpc>
                        <a:spcPct val="115000"/>
                      </a:lnSpc>
                      <a:spcAft>
                        <a:spcPts val="1000"/>
                      </a:spcAft>
                      <a:tabLst>
                        <a:tab pos="1620520" algn="l"/>
                        <a:tab pos="4860925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2016</m:t>
                        </m:r>
                      </m:oMath>
                    </a14:m>
                    <a:r>
                      <a:rPr lang="vi-VN" sz="6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6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423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3613" b="-392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19958" y="3468992"/>
            <a:ext cx="1092374" cy="10762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6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37296" y="4853598"/>
                <a:ext cx="24018136" cy="756567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algn="just"/>
                <a:endParaRPr lang="nl-NL" sz="6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nl-NL" sz="66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600" i="1">
                            <a:latin typeface="Cambria Math"/>
                          </a:rPr>
                          <m:t>2018</m:t>
                        </m:r>
                      </m:e>
                    </m:rad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không nguyên nên hàm số </a:t>
                </a:r>
                <a:endParaRPr lang="en-US" sz="6600" i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𝑦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600" i="1">
                                <a:latin typeface="Cambria Math"/>
                              </a:rPr>
                              <m:t>2018</m:t>
                            </m:r>
                          </m:e>
                        </m:rad>
                      </m:sup>
                    </m:sSup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có tập xác định là </a:t>
                </a:r>
                <a:endParaRPr lang="en-US" sz="6600" i="1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𝐷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i="1">
                        <a:latin typeface="Cambria Math"/>
                      </a:rPr>
                      <m:t>ℝ</m:t>
                    </m:r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Cambria Math"/>
                      </a:rPr>
                      <m:t>−</m:t>
                    </m:r>
                    <m:r>
                      <a:rPr lang="en-US" sz="6600" i="1">
                        <a:latin typeface="Cambria Math"/>
                      </a:rPr>
                      <m:t>2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−</m:t>
                    </m:r>
                    <m:r>
                      <a:rPr lang="en-US" sz="6600" i="1">
                        <a:latin typeface="Cambria Math"/>
                      </a:rPr>
                      <m:t>𝑚</m:t>
                    </m:r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1</m:t>
                    </m:r>
                    <m:r>
                      <a:rPr lang="en-US" sz="6600" i="1">
                        <a:latin typeface="Cambria Math"/>
                      </a:rPr>
                      <m:t>&gt;</m:t>
                    </m:r>
                    <m:r>
                      <a:rPr lang="en-US" sz="6600" i="1">
                        <a:latin typeface="Cambria Math"/>
                      </a:rPr>
                      <m:t>0</m:t>
                    </m:r>
                    <m:r>
                      <a:rPr lang="en-US" sz="6600" i="1">
                        <a:latin typeface="Cambria Math"/>
                      </a:rPr>
                      <m:t> ∀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r>
                      <a:rPr lang="en-US" sz="6600" i="1">
                        <a:latin typeface="Cambria Math"/>
                      </a:rPr>
                      <m:t>ℝ</m:t>
                    </m:r>
                  </m:oMath>
                </a14:m>
                <a:endParaRPr lang="en-US" sz="66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600" i="1">
                          <a:latin typeface="Cambria Math"/>
                        </a:rPr>
                        <m:t>−</m:t>
                      </m:r>
                      <m:r>
                        <a:rPr lang="en-US" sz="6600" i="1">
                          <a:latin typeface="Cambria Math"/>
                        </a:rPr>
                        <m:t>2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1</m:t>
                      </m:r>
                      <m:r>
                        <a:rPr lang="en-US" sz="6600" i="1">
                          <a:latin typeface="Cambria Math"/>
                        </a:rPr>
                        <m:t>&gt;</m:t>
                      </m:r>
                      <m:r>
                        <a:rPr lang="en-US" sz="6600" i="1">
                          <a:latin typeface="Cambria Math"/>
                        </a:rPr>
                        <m:t>𝑚</m:t>
                      </m:r>
                      <m:r>
                        <a:rPr lang="en-US" sz="6600" i="1">
                          <a:latin typeface="Cambria Math"/>
                        </a:rPr>
                        <m:t> ∀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ℝ</m:t>
                      </m:r>
                      <m:r>
                        <a:rPr lang="en-US" sz="66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66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6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600" i="1">
                          <a:latin typeface="Cambria Math"/>
                        </a:rPr>
                        <m:t>&gt;</m:t>
                      </m:r>
                      <m:r>
                        <a:rPr lang="en-US" sz="6600" i="1">
                          <a:latin typeface="Cambria Math"/>
                        </a:rPr>
                        <m:t>𝑚</m:t>
                      </m:r>
                      <m:r>
                        <a:rPr lang="en-US" sz="6600" i="1">
                          <a:latin typeface="Cambria Math"/>
                        </a:rPr>
                        <m:t> ∀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ℝ</m:t>
                      </m:r>
                      <m:r>
                        <a:rPr lang="en-US" sz="6600" i="1">
                          <a:latin typeface="Cambria Math"/>
                        </a:rPr>
                        <m:t>⇔</m:t>
                      </m:r>
                      <m:r>
                        <a:rPr lang="en-US" sz="6600" i="1">
                          <a:latin typeface="Cambria Math"/>
                        </a:rPr>
                        <m:t>𝑚</m:t>
                      </m:r>
                      <m:r>
                        <a:rPr lang="en-US" sz="6600" i="1">
                          <a:latin typeface="Cambria Math"/>
                        </a:rPr>
                        <m:t>&lt;</m:t>
                      </m:r>
                      <m:r>
                        <a:rPr lang="en-US" sz="6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6600" i="1">
                        <a:latin typeface="Cambria Math"/>
                      </a:rPr>
                      <m:t>𝑚</m:t>
                    </m:r>
                    <m:r>
                      <a:rPr lang="nl-NL" sz="66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latin typeface="Cambria Math"/>
                          </a:rPr>
                          <m:t>−</m:t>
                        </m:r>
                        <m:r>
                          <a:rPr lang="nl-NL" sz="6600" i="1">
                            <a:latin typeface="Cambria Math"/>
                          </a:rPr>
                          <m:t>2018</m:t>
                        </m:r>
                        <m:r>
                          <a:rPr lang="nl-NL" sz="6600" i="1">
                            <a:latin typeface="Cambria Math"/>
                          </a:rPr>
                          <m:t>;</m:t>
                        </m:r>
                        <m:r>
                          <a:rPr lang="nl-NL" sz="6600" i="1">
                            <a:latin typeface="Cambria Math"/>
                          </a:rPr>
                          <m:t>2018</m:t>
                        </m:r>
                      </m:e>
                    </m:d>
                    <m:r>
                      <a:rPr lang="nl-NL" sz="6600" i="1">
                        <a:latin typeface="Cambria Math"/>
                      </a:rPr>
                      <m:t>⇒</m:t>
                    </m:r>
                    <m:r>
                      <a:rPr lang="nl-NL" sz="6600" i="1">
                        <a:latin typeface="Cambria Math"/>
                      </a:rPr>
                      <m:t>𝑚</m:t>
                    </m:r>
                    <m:r>
                      <a:rPr lang="nl-NL" sz="66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latin typeface="Cambria Math"/>
                          </a:rPr>
                          <m:t>−</m:t>
                        </m:r>
                        <m:r>
                          <a:rPr lang="nl-NL" sz="6600" i="1">
                            <a:latin typeface="Cambria Math"/>
                          </a:rPr>
                          <m:t>2018</m:t>
                        </m:r>
                        <m:r>
                          <a:rPr lang="nl-NL" sz="6600" i="1">
                            <a:latin typeface="Cambria Math"/>
                          </a:rPr>
                          <m:t>;</m:t>
                        </m:r>
                        <m:r>
                          <a:rPr lang="nl-NL" sz="66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nguyên </a:t>
                </a:r>
                <a:endParaRPr lang="nl-NL" sz="6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nl-NL" sz="66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𝑚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−</m:t>
                        </m:r>
                        <m:r>
                          <a:rPr lang="en-US" sz="6600" i="1">
                            <a:latin typeface="Cambria Math"/>
                          </a:rPr>
                          <m:t>2017</m:t>
                        </m:r>
                        <m:r>
                          <a:rPr lang="en-US" sz="6600" i="1">
                            <a:latin typeface="Cambria Math"/>
                          </a:rPr>
                          <m:t>;−</m:t>
                        </m:r>
                        <m:r>
                          <a:rPr lang="en-US" sz="6600" i="1">
                            <a:latin typeface="Cambria Math"/>
                          </a:rPr>
                          <m:t>2016</m:t>
                        </m:r>
                        <m:r>
                          <a:rPr lang="en-US" sz="6600" i="1">
                            <a:latin typeface="Cambria Math"/>
                          </a:rPr>
                          <m:t>;...;−</m:t>
                        </m:r>
                        <m:r>
                          <a:rPr lang="en-US" sz="66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6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⇒</m:t>
                    </m:r>
                  </m:oMath>
                </a14:m>
                <a:r>
                  <a:rPr lang="nl-NL" sz="6600" dirty="0">
                    <a:latin typeface="Times New Roman" pitchFamily="18" charset="0"/>
                    <a:cs typeface="Times New Roman" pitchFamily="18" charset="0"/>
                  </a:rPr>
                  <a:t> có 2017 giá trị.</a:t>
                </a:r>
                <a:endParaRPr lang="en-US" sz="6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6" y="4853598"/>
                <a:ext cx="24018136" cy="7565671"/>
              </a:xfrm>
              <a:prstGeom prst="rect">
                <a:avLst/>
              </a:prstGeom>
              <a:blipFill>
                <a:blip r:embed="rId7"/>
                <a:stretch>
                  <a:fillRect l="-1345" b="-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541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6" grpId="0"/>
      <p:bldP spid="6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512" y="8754945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16696" y="99245"/>
            <a:ext cx="23967712" cy="3279435"/>
            <a:chOff x="534987" y="1772717"/>
            <a:chExt cx="23489638" cy="229053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9264"/>
              <a:ext cx="23489638" cy="2152404"/>
              <a:chOff x="534987" y="1587425"/>
              <a:chExt cx="23489638" cy="21524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587425"/>
                <a:ext cx="23120186" cy="215240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709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08562" y="1772717"/>
                  <a:ext cx="22948512" cy="2290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600" dirty="0" smtClean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	     </a:t>
                  </a:r>
                  <a:r>
                    <a:rPr lang="en-US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 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𝛽</m:t>
                      </m:r>
                    </m:oMath>
                  </a14:m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Đồ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, </m:t>
                      </m:r>
                    </m:oMath>
                  </a14:m>
                  <a:endParaRPr lang="en-US" sz="6600" i="1" dirty="0" smtClean="0">
                    <a:solidFill>
                      <a:schemeClr val="tx1"/>
                    </a:solidFill>
                    <a:latin typeface="Cambria Math"/>
                    <a:cs typeface="Times New Roman" pitchFamily="18" charset="0"/>
                  </a:endParaRPr>
                </a:p>
                <a:p>
                  <a:r>
                    <a:rPr lang="en-US" sz="6600" smtClean="0">
                      <a:solidFill>
                        <a:schemeClr val="tx1"/>
                      </a:solidFill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𝛽</m:t>
                          </m:r>
                        </m:sup>
                      </m:sSup>
                    </m:oMath>
                  </a14:m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vẽ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bên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562" y="1772717"/>
                  <a:ext cx="22948512" cy="2290536"/>
                </a:xfrm>
                <a:prstGeom prst="rect">
                  <a:avLst/>
                </a:prstGeom>
                <a:blipFill>
                  <a:blip r:embed="rId3"/>
                  <a:stretch>
                    <a:fillRect l="-1406" t="-5019" b="-120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285564"/>
            <a:ext cx="12694940" cy="1140660"/>
            <a:chOff x="1458731" y="6428038"/>
            <a:chExt cx="13782856" cy="1140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428038"/>
                  <a:ext cx="13101203" cy="11406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6000" i="1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6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6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 .	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428038"/>
                  <a:ext cx="13101203" cy="1140660"/>
                </a:xfrm>
                <a:prstGeom prst="rect">
                  <a:avLst/>
                </a:prstGeom>
                <a:blipFill>
                  <a:blip r:embed="rId4"/>
                  <a:stretch>
                    <a:fillRect t="-2564" b="-328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854932" y="4570646"/>
            <a:ext cx="12786455" cy="1283038"/>
            <a:chOff x="1344420" y="6304363"/>
            <a:chExt cx="14993818" cy="1283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      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344420" y="6376757"/>
              <a:ext cx="1317294" cy="121064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52837" y="5971598"/>
            <a:ext cx="12788550" cy="1331708"/>
            <a:chOff x="1404297" y="6316225"/>
            <a:chExt cx="14788689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0000"/>
                    </a:lnSpc>
                    <a:spcBef>
                      <a:spcPts val="18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</m:t>
                        </m:r>
                        <m:r>
                          <a:rPr lang="en-US" sz="6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oMath>
                    </m:oMathPara>
                  </a14:m>
                  <a:endParaRPr lang="vi-VN" sz="6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04297" y="6316225"/>
              <a:ext cx="1197539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49589" y="7323386"/>
            <a:ext cx="12791799" cy="1331708"/>
            <a:chOff x="1404297" y="6316225"/>
            <a:chExt cx="13837290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       </m:t>
                        </m:r>
                        <m:r>
                          <a:rPr lang="fr-FR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04297" y="6316225"/>
              <a:ext cx="1197539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5237900" y="9508413"/>
                <a:ext cx="19243281" cy="3093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6000" dirty="0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6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6000" i="1">
                        <a:latin typeface="Cambria Math"/>
                      </a:rPr>
                      <m:t>&gt;</m:t>
                    </m:r>
                    <m:r>
                      <a:rPr lang="fr-FR" sz="60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6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6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latin typeface="Cambria Math"/>
                          </a:rPr>
                          <m:t> </m:t>
                        </m:r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60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  <m:r>
                      <a:rPr lang="en-US" sz="6000" i="1">
                        <a:latin typeface="Cambria Math"/>
                      </a:rPr>
                      <m:t>⇒</m:t>
                    </m:r>
                    <m:r>
                      <a:rPr lang="en-US" sz="6000" i="1">
                        <a:latin typeface="Cambria Math"/>
                      </a:rPr>
                      <m:t>𝛼</m:t>
                    </m:r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0</m:t>
                    </m:r>
                  </m:oMath>
                </a14:m>
                <a:endParaRPr lang="en-US" sz="6000" dirty="0" smtClean="0">
                  <a:latin typeface="Times New Roman" pitchFamily="18" charset="0"/>
                </a:endParaRPr>
              </a:p>
              <a:p>
                <a:r>
                  <a:rPr lang="en-US" sz="6000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latin typeface="Cambria Math"/>
                          </a:rPr>
                          <m:t> </m:t>
                        </m:r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6000" i="1">
                            <a:latin typeface="Cambria Math"/>
                          </a:rPr>
                          <m:t>𝛽</m:t>
                        </m:r>
                      </m:sup>
                    </m:sSubSup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  <m:r>
                      <a:rPr lang="en-US" sz="6000" i="1">
                        <a:latin typeface="Cambria Math"/>
                      </a:rPr>
                      <m:t>⇒</m:t>
                    </m:r>
                    <m:r>
                      <a:rPr lang="en-US" sz="6000" i="1">
                        <a:latin typeface="Cambria Math"/>
                      </a:rPr>
                      <m:t>𝛽</m:t>
                    </m:r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      </m:t>
                    </m:r>
                    <m:sSubSup>
                      <m:sSub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60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en-US" sz="6000" i="1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6000" i="1">
                            <a:latin typeface="Cambria Math"/>
                          </a:rPr>
                          <m:t>𝛽</m:t>
                        </m:r>
                      </m:sup>
                    </m:sSubSup>
                    <m:r>
                      <a:rPr lang="en-US" sz="6000" i="1">
                        <a:latin typeface="Cambria Math"/>
                      </a:rPr>
                      <m:t>⇒</m:t>
                    </m:r>
                    <m:r>
                      <a:rPr lang="en-US" sz="6000" i="1">
                        <a:latin typeface="Cambria Math"/>
                      </a:rPr>
                      <m:t>𝛼</m:t>
                    </m:r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𝛽</m:t>
                    </m:r>
                  </m:oMath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dáng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𝛼</m:t>
                    </m:r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𝛽</m:t>
                    </m:r>
                    <m:r>
                      <a:rPr lang="en-US" sz="6000" i="1">
                        <a:latin typeface="Cambria Math"/>
                      </a:rPr>
                      <m:t>&lt;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5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00" y="9508413"/>
                <a:ext cx="19243281" cy="3093732"/>
              </a:xfrm>
              <a:prstGeom prst="rect">
                <a:avLst/>
              </a:prstGeom>
              <a:blipFill>
                <a:blip r:embed="rId8"/>
                <a:stretch>
                  <a:fillRect l="-1901" t="-6114" r="-950" b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978265" y="3374670"/>
            <a:ext cx="1301212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 descr="xxxx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528" y="3511824"/>
            <a:ext cx="10049859" cy="506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1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512" y="8598189"/>
            <a:ext cx="23672882" cy="3978774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16696" y="151570"/>
            <a:ext cx="23967712" cy="3081672"/>
            <a:chOff x="534987" y="1809264"/>
            <a:chExt cx="23489638" cy="215240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9264"/>
              <a:ext cx="23489638" cy="2152404"/>
              <a:chOff x="534987" y="1587425"/>
              <a:chExt cx="23489638" cy="21524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587425"/>
                <a:ext cx="23120186" cy="215240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709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82495" y="1830805"/>
                  <a:ext cx="22948512" cy="169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	    </a:t>
                  </a:r>
                  <a:r>
                    <a:rPr lang="en-US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rad>
                    </m:oMath>
                  </a14:m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6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6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ctrlP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6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rad>
                    </m:oMath>
                  </a14:m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Mệnh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đề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đây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66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495" y="1830805"/>
                  <a:ext cx="22948512" cy="1697400"/>
                </a:xfrm>
                <a:prstGeom prst="rect">
                  <a:avLst/>
                </a:prstGeom>
                <a:blipFill>
                  <a:blip r:embed="rId3"/>
                  <a:stretch>
                    <a:fillRect l="-1380" b="-162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285564"/>
            <a:ext cx="12694940" cy="1140660"/>
            <a:chOff x="1458731" y="6428038"/>
            <a:chExt cx="13782856" cy="1140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428038"/>
                  <a:ext cx="13101203" cy="11406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</a:rPr>
                                <m:t>2017</m:t>
                              </m:r>
                            </m:sup>
                          </m:sSup>
                        </m:e>
                      </m:d>
                      <m:r>
                        <a:rPr lang="en-US" sz="6000" i="1">
                          <a:latin typeface="Cambria Math"/>
                        </a:rPr>
                        <m:t>&lt;</m:t>
                      </m:r>
                      <m:r>
                        <a:rPr lang="en-US" sz="60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</a:rPr>
                                <m:t>2017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428038"/>
                  <a:ext cx="13101203" cy="1140660"/>
                </a:xfrm>
                <a:prstGeom prst="rect">
                  <a:avLst/>
                </a:prstGeom>
                <a:blipFill>
                  <a:blip r:embed="rId4"/>
                  <a:stretch>
                    <a:fillRect t="-2564" b="-3282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4" y="4570646"/>
            <a:ext cx="12688973" cy="1234536"/>
            <a:chOff x="1458731" y="6304363"/>
            <a:chExt cx="148795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&gt;</m:t>
                        </m:r>
                        <m:r>
                          <a:rPr lang="en-US" sz="60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5989535"/>
            <a:ext cx="12741478" cy="1234536"/>
            <a:chOff x="1458731" y="6334162"/>
            <a:chExt cx="14734255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  <m:r>
                          <a:rPr lang="en-US" sz="60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		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10" y="7341323"/>
            <a:ext cx="1274147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736627" y="9508413"/>
                <a:ext cx="23504767" cy="2631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6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/>
                      </a:rPr>
                      <m:t>    </m:t>
                    </m:r>
                    <m:r>
                      <a:rPr lang="en-US" sz="6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  <m:rad>
                          <m:ra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60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6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2017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  <m:r>
                      <a:rPr lang="en-US" sz="60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2017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000" dirty="0"/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⇒</m:t>
                    </m:r>
                    <m:r>
                      <a:rPr lang="en-US" sz="6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6000" i="1">
                        <a:latin typeface="Cambria Math"/>
                      </a:rPr>
                      <m:t>&lt;</m:t>
                    </m:r>
                    <m:r>
                      <a:rPr lang="en-US" sz="60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7" y="9508413"/>
                <a:ext cx="23504767" cy="2631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1047675" y="3320882"/>
            <a:ext cx="1431333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512" y="8598188"/>
            <a:ext cx="23672882" cy="5115087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863" y="-213714"/>
            <a:ext cx="23967712" cy="3386002"/>
            <a:chOff x="534987" y="1647729"/>
            <a:chExt cx="23489638" cy="23649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9264"/>
              <a:ext cx="23489638" cy="2152404"/>
              <a:chOff x="534987" y="1587425"/>
              <a:chExt cx="23489638" cy="215240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587425"/>
                <a:ext cx="23120186" cy="215240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7093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29265" y="1647729"/>
                  <a:ext cx="22948512" cy="2364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55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55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55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den>
                      </m:f>
                    </m:oMath>
                  </a14:m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55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5500" i="1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5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201</m:t>
                          </m:r>
                          <m:sSup>
                            <m:sSupPr>
                              <m:ctrlP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55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2016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55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65" y="1647729"/>
                  <a:ext cx="22948512" cy="2364961"/>
                </a:xfrm>
                <a:prstGeom prst="rect">
                  <a:avLst/>
                </a:prstGeom>
                <a:blipFill>
                  <a:blip r:embed="rId3"/>
                  <a:stretch>
                    <a:fillRect l="-1015" b="-88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23204" y="3281327"/>
            <a:ext cx="12718183" cy="1331708"/>
            <a:chOff x="1433496" y="6423801"/>
            <a:chExt cx="13808091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558668"/>
                  <a:ext cx="13101203" cy="11406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𝑀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r>
                        <a:rPr lang="en-US" sz="6000" i="1">
                          <a:latin typeface="Cambria Math"/>
                        </a:rPr>
                        <m:t>201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6000" i="1">
                              <a:latin typeface="Cambria Math"/>
                            </a:rPr>
                            <m:t>1008</m:t>
                          </m:r>
                        </m:sup>
                      </m:sSup>
                      <m:r>
                        <a:rPr lang="en-US" sz="6000" i="1">
                          <a:latin typeface="Cambria Math"/>
                        </a:rPr>
                        <m:t>−</m:t>
                      </m:r>
                      <m:r>
                        <a:rPr lang="en-US" sz="600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558668"/>
                  <a:ext cx="13101203" cy="1140660"/>
                </a:xfrm>
                <a:prstGeom prst="rect">
                  <a:avLst/>
                </a:prstGeom>
                <a:blipFill>
                  <a:blip r:embed="rId4"/>
                  <a:stretch>
                    <a:fillRect t="-2551" b="-32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33496" y="6423801"/>
              <a:ext cx="1197539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32458" y="4570646"/>
            <a:ext cx="12708929" cy="1397147"/>
            <a:chOff x="1656087" y="6304363"/>
            <a:chExt cx="14682151" cy="1397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6000" i="1">
                            <a:latin typeface="Cambria Math"/>
                          </a:rPr>
                          <m:t>𝑀</m:t>
                        </m:r>
                        <m:r>
                          <a:rPr lang="en-US" sz="6000" i="1">
                            <a:latin typeface="Cambria Math"/>
                          </a:rPr>
                          <m:t>=−</m:t>
                        </m:r>
                        <m:r>
                          <a:rPr lang="en-US" sz="6000" i="1"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1008</m:t>
                            </m:r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656087" y="6369802"/>
              <a:ext cx="1197540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01059" y="5971598"/>
            <a:ext cx="12840328" cy="1331708"/>
            <a:chOff x="1344421" y="6316225"/>
            <a:chExt cx="14848565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𝑀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2016</m:t>
                            </m:r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		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3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344421" y="6316225"/>
              <a:ext cx="1317292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794236" y="7323386"/>
            <a:ext cx="12847152" cy="1331708"/>
            <a:chOff x="1344420" y="6316225"/>
            <a:chExt cx="13897167" cy="1331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𝑀</m:t>
                        </m:r>
                        <m:r>
                          <a:rPr lang="en-US" sz="6000" i="1">
                            <a:latin typeface="Cambria Math"/>
                          </a:rPr>
                          <m:t>=</m:t>
                        </m:r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2016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44420" y="6316225"/>
              <a:ext cx="1317293" cy="133170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736627" y="9508413"/>
                <a:ext cx="23504767" cy="3923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6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6000" i="1"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6000" i="1"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den>
                    </m:f>
                    <m:r>
                      <a:rPr lang="en-US" sz="6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6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60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  <m:r>
                      <a:rPr lang="en-US" sz="6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60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/>
                      </a:rPr>
                      <m:t>−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𝑀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r>
                      <a:rPr lang="en-US" sz="6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2016</m:t>
                            </m:r>
                          </m:sup>
                        </m:sSup>
                      </m:e>
                    </m:d>
                    <m:r>
                      <a:rPr lang="en-US" sz="60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/>
                              </a:rPr>
                              <m:t>201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/>
                                  </a:rPr>
                                  <m:t>2016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6000" i="1">
                        <a:latin typeface="Cambria Math"/>
                      </a:rPr>
                      <m:t>−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  <m:r>
                      <a:rPr lang="en-US" sz="6000" i="1">
                        <a:latin typeface="Cambria Math"/>
                      </a:rPr>
                      <m:t>=−</m:t>
                    </m:r>
                    <m:r>
                      <a:rPr lang="en-US" sz="600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1008</m:t>
                        </m:r>
                      </m:sup>
                    </m:sSup>
                    <m:r>
                      <a:rPr lang="en-US" sz="6000" i="1">
                        <a:latin typeface="Cambria Math"/>
                      </a:rPr>
                      <m:t>−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7" y="9508413"/>
                <a:ext cx="23504767" cy="3923703"/>
              </a:xfrm>
              <a:prstGeom prst="rect">
                <a:avLst/>
              </a:prstGeom>
              <a:blipFill>
                <a:blip r:embed="rId8"/>
                <a:stretch>
                  <a:fillRect l="-1582" b="-9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845179" y="4683112"/>
            <a:ext cx="1182920" cy="12106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68512" y="8386706"/>
            <a:ext cx="23672882" cy="532657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94863" y="-188859"/>
            <a:ext cx="23967712" cy="2826600"/>
            <a:chOff x="534987" y="1665089"/>
            <a:chExt cx="23489638" cy="197424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09264"/>
              <a:ext cx="23489638" cy="1830070"/>
              <a:chOff x="534987" y="1587425"/>
              <a:chExt cx="23489638" cy="183007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904439" y="1587425"/>
                <a:ext cx="23120186" cy="183007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774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774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774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600" y="1653394"/>
                  <a:ext cx="2097638" cy="709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6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6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55354" y="1665089"/>
                  <a:ext cx="22948512" cy="1899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6600" dirty="0">
                      <a:solidFill>
                        <a:schemeClr val="tx2"/>
                      </a:solidFill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sz="6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pt-BR" sz="6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ba hàm số </a:t>
                  </a:r>
                  <a14:m>
                    <m:oMath xmlns:m="http://schemas.openxmlformats.org/officeDocument/2006/math"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p>
                      </m:sSup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pt-B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Khi đó đồ thị của ba hàm số </a:t>
                  </a:r>
                  <a14:m>
                    <m:oMath xmlns:m="http://schemas.openxmlformats.org/officeDocument/2006/math"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p>
                      </m:sSup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6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pt-BR" sz="6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60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lần lượt là</a:t>
                  </a:r>
                  <a:endParaRPr lang="en-US" sz="6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354" y="1665089"/>
                  <a:ext cx="22948512" cy="1899243"/>
                </a:xfrm>
                <a:prstGeom prst="rect">
                  <a:avLst/>
                </a:prstGeom>
                <a:blipFill>
                  <a:blip r:embed="rId3"/>
                  <a:stretch>
                    <a:fillRect l="-364" b="-127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6447" y="3339339"/>
            <a:ext cx="12694940" cy="1217515"/>
            <a:chOff x="1458731" y="6481813"/>
            <a:chExt cx="13782856" cy="1217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558668"/>
                  <a:ext cx="13101203" cy="11406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),(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),(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6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558668"/>
                  <a:ext cx="13101203" cy="1140660"/>
                </a:xfrm>
                <a:prstGeom prst="rect">
                  <a:avLst/>
                </a:prstGeom>
                <a:blipFill>
                  <a:blip r:embed="rId4"/>
                  <a:stretch>
                    <a:fillRect t="-2551" b="-32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952414" y="4570646"/>
            <a:ext cx="12688973" cy="1234536"/>
            <a:chOff x="1458731" y="6304363"/>
            <a:chExt cx="14879507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6000" dirty="0"/>
                    <a:t> </a:t>
                  </a:r>
                  <a:r>
                    <a:rPr lang="en-US" sz="6000" dirty="0" smtClean="0"/>
                    <a:t>               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),(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3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),(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/>
                            </a:rPr>
                            <m:t>𝐶</m:t>
                          </m:r>
                        </m:fName>
                        <m:e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0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6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658" y="6304363"/>
                  <a:ext cx="14203580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899909" y="5989535"/>
            <a:ext cx="12741478" cy="1234536"/>
            <a:chOff x="1458731" y="6334162"/>
            <a:chExt cx="1459990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006030" y="6334162"/>
                  <a:ext cx="140526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endParaRPr lang="en-US" sz="6000" i="1" dirty="0" smtClean="0">
                    <a:latin typeface="Cambria Math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),(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),(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		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030" y="6334162"/>
                  <a:ext cx="140526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6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899910" y="7341323"/>
            <a:ext cx="12741478" cy="1234536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),(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),(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/>
                              </a:rPr>
                              <m:t>𝐶</m:t>
                            </m:r>
                          </m:fName>
                          <m:e>
                            <m:r>
                              <a:rPr lang="en-US" sz="600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  <m:r>
                          <a:rPr lang="en-US" sz="60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60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6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736627" y="9508413"/>
                <a:ext cx="23504767" cy="429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 smtClean="0">
                    <a:latin typeface="Times New Roman" pitchFamily="18" charset="0"/>
                    <a:cs typeface="Times New Roman" pitchFamily="18" charset="0"/>
                  </a:rPr>
                  <a:t>Nhìn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6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sang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𝑦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latin typeface="Cambria Math"/>
                          </a:rPr>
                          <m:t>−</m:t>
                        </m:r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vi-VN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6000" i="1">
                        <a:latin typeface="Cambria Math"/>
                      </a:rPr>
                      <m:t>&gt;</m:t>
                    </m:r>
                    <m:r>
                      <a:rPr lang="en-US" sz="60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𝑦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6000" i="1">
                        <a:latin typeface="Cambria Math"/>
                      </a:rPr>
                      <m:t>)</m:t>
                    </m:r>
                  </m:oMath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6000" dirty="0" smtClean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6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6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𝑦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27" y="9508413"/>
                <a:ext cx="23504767" cy="4290213"/>
              </a:xfrm>
              <a:prstGeom prst="rect">
                <a:avLst/>
              </a:prstGeom>
              <a:blipFill>
                <a:blip r:embed="rId8"/>
                <a:stretch>
                  <a:fillRect l="-1582" t="-4403" b="-8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771437" y="4787629"/>
            <a:ext cx="1352759" cy="10005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5600715" y="1171805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ja-JP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87" y="2736779"/>
            <a:ext cx="8382000" cy="617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4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2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645637" cy="599930"/>
              <a:chOff x="1147591" y="10988402"/>
              <a:chExt cx="18645637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897118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2: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Đạo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của hàm số lũy thừa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:</a:t>
                </a:r>
                <a:endParaRPr lang="vi-VN" sz="4600" dirty="0">
                  <a:solidFill>
                    <a:schemeClr val="bg1"/>
                  </a:solidFill>
                  <a:latin typeface="Tohom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465" y="3381703"/>
                <a:ext cx="23928522" cy="368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4600" b="1" dirty="0">
                    <a:solidFill>
                      <a:srgbClr val="FF0000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Dạng 2.1: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lũy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thừa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indent="179705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600" b="1" dirty="0" smtClean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</a:rPr>
                  <a:t>        </a:t>
                </a:r>
                <a:r>
                  <a:rPr lang="nl-NL" sz="4600" b="1" dirty="0" smtClean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4600" b="1" dirty="0" smtClean="0">
                    <a:solidFill>
                      <a:srgbClr val="0000CC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4600" b="1" dirty="0" err="1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4600" b="1" dirty="0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pháp</a:t>
                </a:r>
                <a:r>
                  <a:rPr lang="en-US" sz="4600" b="1" dirty="0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giải</a:t>
                </a:r>
                <a:r>
                  <a:rPr lang="en-US" sz="4600" b="1" dirty="0" smtClean="0">
                    <a:solidFill>
                      <a:srgbClr val="0000CC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:  </a:t>
                </a:r>
                <a:endParaRPr lang="vi-VN" sz="4600" dirty="0" smtClean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4600" dirty="0" err="1" smtClean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Dựa</a:t>
                </a:r>
                <a:r>
                  <a:rPr lang="en-US" sz="4600" dirty="0" smtClean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vào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4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học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5" y="3381703"/>
                <a:ext cx="23928522" cy="3687100"/>
              </a:xfrm>
              <a:prstGeom prst="rect">
                <a:avLst/>
              </a:prstGeom>
              <a:blipFill>
                <a:blip r:embed="rId2"/>
                <a:stretch>
                  <a:fillRect l="-1095" t="-380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588" y="7189145"/>
                <a:ext cx="23393399" cy="396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4600" b="1" dirty="0" smtClean="0">
                    <a:solidFill>
                      <a:srgbClr val="C00000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     </a:t>
                </a:r>
                <a:r>
                  <a:rPr lang="nl-NL" sz="4600" b="1" dirty="0">
                    <a:solidFill>
                      <a:srgbClr val="C00000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4600" b="1" dirty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Casio: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𝑺𝒉𝒊𝒇𝒕</m:t>
                    </m:r>
                    <m:f>
                      <m:fPr>
                        <m:ctrlPr>
                          <a:rPr lang="vi-VN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den>
                    </m:f>
                    <m:sSub>
                      <m:sSubPr>
                        <m:ctrlPr>
                          <a:rPr lang="vi-VN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vi-VN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)≈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4600" b="1" dirty="0" smtClean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4600" b="1" dirty="0" smtClean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(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thường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dạng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nguyên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dương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)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4600" b="1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Hoặc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𝑺𝒉𝒊𝒇𝒕</m:t>
                        </m:r>
                        <m:f>
                          <m:fPr>
                            <m:ctrlPr>
                              <a:rPr lang="vi-VN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𝒅𝒙</m:t>
                            </m:r>
                          </m:den>
                        </m:f>
                        <m:sSub>
                          <m:sSubPr>
                            <m:ctrlPr>
                              <a:rPr lang="vi-VN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vi-VN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vi-VN" sz="4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4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6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8" y="7189145"/>
                <a:ext cx="23393399" cy="3964162"/>
              </a:xfrm>
              <a:prstGeom prst="rect">
                <a:avLst/>
              </a:prstGeom>
              <a:blipFill>
                <a:blip r:embed="rId3"/>
                <a:stretch>
                  <a:fillRect l="-1120" t="-3533" b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2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645637" cy="599930"/>
              <a:chOff x="1147591" y="10988402"/>
              <a:chExt cx="18645637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9897118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2: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Đạo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của hàm số lũy thừa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:</a:t>
                </a:r>
                <a:endParaRPr lang="vi-VN" sz="4600" dirty="0">
                  <a:solidFill>
                    <a:schemeClr val="bg1"/>
                  </a:solidFill>
                  <a:latin typeface="Tohom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465" y="3381703"/>
                <a:ext cx="23928522" cy="3104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Dạng 2.2: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đạo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tại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ohoma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ohoma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ohoma"/>
                    <a:cs typeface="Times New Roman" panose="02020603050405020304" pitchFamily="18" charset="0"/>
                  </a:rPr>
                  <a:t>    </a:t>
                </a:r>
                <a:r>
                  <a:rPr lang="nl-NL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pháp</a:t>
                </a:r>
                <a:r>
                  <a:rPr lang="en-US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giải</a:t>
                </a:r>
                <a:r>
                  <a:rPr lang="en-US" sz="4800" b="1" dirty="0">
                    <a:solidFill>
                      <a:srgbClr val="FF0000"/>
                    </a:solidFill>
                    <a:latin typeface="Tohoma"/>
                    <a:cs typeface="Times New Roman" panose="02020603050405020304" pitchFamily="18" charset="0"/>
                  </a:rPr>
                  <a:t>:  </a:t>
                </a:r>
                <a:endParaRPr lang="vi-VN" sz="4800" dirty="0">
                  <a:solidFill>
                    <a:srgbClr val="FF0000"/>
                  </a:solidFill>
                  <a:latin typeface="Tohoma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  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đạo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ohoma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  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Thay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ohoma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oho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65" y="3381703"/>
                <a:ext cx="23928522" cy="3104761"/>
              </a:xfrm>
              <a:prstGeom prst="rect">
                <a:avLst/>
              </a:prstGeom>
              <a:blipFill>
                <a:blip r:embed="rId2"/>
                <a:stretch>
                  <a:fillRect l="-1146" t="-4715" b="-9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588" y="7189145"/>
                <a:ext cx="23393399" cy="117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 smtClean="0">
                    <a:solidFill>
                      <a:srgbClr val="C00000"/>
                    </a:solidFill>
                    <a:latin typeface="Tohoma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  </a:t>
                </a:r>
                <a:r>
                  <a:rPr lang="nl-NL" sz="4800" b="1" dirty="0" smtClean="0">
                    <a:solidFill>
                      <a:schemeClr val="accent5">
                        <a:lumMod val="50000"/>
                      </a:schemeClr>
                    </a:solidFill>
                    <a:latin typeface="Tohoma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4800" b="1" dirty="0">
                    <a:solidFill>
                      <a:schemeClr val="accent5">
                        <a:lumMod val="50000"/>
                      </a:schemeClr>
                    </a:solidFill>
                    <a:latin typeface="Tohoma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solidFill>
                      <a:schemeClr val="accent5">
                        <a:lumMod val="50000"/>
                      </a:schemeClr>
                    </a:solidFill>
                    <a:latin typeface="Tohoma"/>
                    <a:cs typeface="Times New Roman" panose="02020603050405020304" pitchFamily="18" charset="0"/>
                  </a:rPr>
                  <a:t>Casio: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𝑺𝒉𝒊𝒇𝒕</m:t>
                    </m:r>
                    <m:f>
                      <m:f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sSub>
                      <m:sSub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800" dirty="0">
                    <a:latin typeface="Tohoma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oho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8" y="7189145"/>
                <a:ext cx="23393399" cy="117044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0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0603" y="2011270"/>
            <a:ext cx="24356573" cy="10872739"/>
            <a:chOff x="1147591" y="10988402"/>
            <a:chExt cx="21702387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47591" y="10988402"/>
              <a:ext cx="18645637" cy="599930"/>
              <a:chOff x="1147591" y="10988402"/>
              <a:chExt cx="18645637" cy="599930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10180361" y="1975464"/>
                <a:ext cx="580098" cy="18645637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16520240" cy="37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Dạng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3: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ìm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lớn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nhất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,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giá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trị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nhỏ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nhất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 của hàm số lũy thừa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ohoma"/>
                    <a:cs typeface="Times New Roman" panose="02020603050405020304" pitchFamily="18" charset="0"/>
                  </a:rPr>
                  <a:t>:</a:t>
                </a:r>
                <a:endParaRPr lang="vi-VN" sz="4600" dirty="0">
                  <a:solidFill>
                    <a:schemeClr val="bg1"/>
                  </a:solidFill>
                  <a:latin typeface="Tohom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90" y="152400"/>
            <a:ext cx="23367997" cy="155407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88" y="457200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LŨY THỪA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588" y="3892539"/>
            <a:ext cx="233933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nl-NL" sz="4800" b="1" dirty="0">
                <a:solidFill>
                  <a:srgbClr val="0000CC"/>
                </a:solidFill>
                <a:latin typeface="Tohoma"/>
                <a:ea typeface="Arial" panose="020B0604020202020204" pitchFamily="34" charset="0"/>
                <a:cs typeface="Times New Roman" pitchFamily="18" charset="0"/>
                <a:sym typeface="Wingdings 2" panose="05020102010507070707" pitchFamily="18" charset="2"/>
              </a:rPr>
              <a:t></a:t>
            </a:r>
            <a:r>
              <a:rPr lang="nl-NL" sz="4800" b="1" dirty="0">
                <a:solidFill>
                  <a:srgbClr val="0000CC"/>
                </a:solidFill>
                <a:latin typeface="Tohoma"/>
                <a:ea typeface="Arial" panose="020B0604020202020204" pitchFamily="34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pháp</a:t>
            </a:r>
            <a:r>
              <a:rPr lang="en-US" sz="4800" b="1" dirty="0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0000CC"/>
                </a:solidFill>
                <a:latin typeface="Tohoma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lang="vi-VN" sz="4800" dirty="0">
              <a:latin typeface="Tohoma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1828800" algn="l"/>
                <a:tab pos="3657600" algn="l"/>
                <a:tab pos="5200650" algn="l"/>
              </a:tabLst>
            </a:pP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hàm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GTLN, GTNN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tại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mút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4800" dirty="0" smtClean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1828800" algn="l"/>
                <a:tab pos="3657600" algn="l"/>
                <a:tab pos="5200650" algn="l"/>
              </a:tabLst>
            </a:pP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hàm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GTLN, GTNN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4800" dirty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tắc</a:t>
            </a:r>
            <a:r>
              <a:rPr lang="en-US" sz="4800" dirty="0" smtClean="0">
                <a:latin typeface="Tohoma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4800" dirty="0">
              <a:latin typeface="Tohoma"/>
              <a:ea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4987" y="6954767"/>
                <a:ext cx="23622000" cy="535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0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hoặc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,…, 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nhỏ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trong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 Ta </a:t>
                </a:r>
                <a:r>
                  <a:rPr lang="en-US" sz="4600" dirty="0" err="1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457200"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lim>
                    </m:limLow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4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lim>
                    </m:limLow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6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600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4600" b="1" dirty="0" smtClean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Casio</a:t>
                </a:r>
                <a:r>
                  <a:rPr lang="en-US" sz="4600" dirty="0">
                    <a:solidFill>
                      <a:srgbClr val="C00000"/>
                    </a:solidFill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MODE 7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NHẬP HÀM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START: a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END: b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 STEP: (b-a):19</a:t>
                </a:r>
                <a:r>
                  <a:rPr lang="vi-VN" sz="4600" b="1" dirty="0">
                    <a:latin typeface="Tohoma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4600" dirty="0">
                  <a:latin typeface="Tohoma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6954767"/>
                <a:ext cx="23622000" cy="5358262"/>
              </a:xfrm>
              <a:prstGeom prst="rect">
                <a:avLst/>
              </a:prstGeom>
              <a:blipFill>
                <a:blip r:embed="rId2"/>
                <a:stretch>
                  <a:fillRect l="-1110" r="-955" b="-4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3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2623</Words>
  <PresentationFormat>Custom</PresentationFormat>
  <Paragraphs>933</Paragraphs>
  <Slides>65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ＭＳ Ｐゴシック</vt:lpstr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Tohoma</vt:lpstr>
      <vt:lpstr>Vani</vt:lpstr>
      <vt:lpstr>Wingdings</vt:lpstr>
      <vt:lpstr>Wingdings 2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2020-03-22T03:38:35Z</dcterms:modified>
</cp:coreProperties>
</file>