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302" r:id="rId3"/>
    <p:sldId id="378" r:id="rId4"/>
    <p:sldId id="307" r:id="rId5"/>
    <p:sldId id="374" r:id="rId6"/>
    <p:sldId id="372" r:id="rId7"/>
    <p:sldId id="373" r:id="rId8"/>
    <p:sldId id="375" r:id="rId9"/>
    <p:sldId id="376" r:id="rId10"/>
    <p:sldId id="377" r:id="rId11"/>
    <p:sldId id="379" r:id="rId12"/>
    <p:sldId id="380" r:id="rId13"/>
    <p:sldId id="381" r:id="rId14"/>
  </p:sldIdLst>
  <p:sldSz cx="24384000" cy="13716000"/>
  <p:notesSz cx="6858000" cy="9144000"/>
  <p:custDataLst>
    <p:tags r:id="rId17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FF"/>
    <a:srgbClr val="0000FF"/>
    <a:srgbClr val="FF0066"/>
    <a:srgbClr val="0000CC"/>
    <a:srgbClr val="006600"/>
    <a:srgbClr val="008000"/>
    <a:srgbClr val="145F8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544" autoAdjust="0"/>
    <p:restoredTop sz="94374" autoAdjust="0"/>
  </p:normalViewPr>
  <p:slideViewPr>
    <p:cSldViewPr>
      <p:cViewPr varScale="1">
        <p:scale>
          <a:sx n="41" d="100"/>
          <a:sy n="41" d="100"/>
        </p:scale>
        <p:origin x="-101" y="-221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emf"/><Relationship Id="rId3" Type="http://schemas.openxmlformats.org/officeDocument/2006/relationships/image" Target="../media/image24.wmf"/><Relationship Id="rId7" Type="http://schemas.openxmlformats.org/officeDocument/2006/relationships/image" Target="../media/image33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24.wmf"/><Relationship Id="rId4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pPr/>
              <a:t>26/08/2021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60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601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/>
                </a:r>
                <a:r>
                  <a:rPr lang="en-US" dirty="0" err="1"/>
                  <a:t>đảo</a:t>
                </a:r>
                <a:r>
                  <a:rPr lang="en-US" dirty="0"/>
                  <a:t/>
                </a:r>
                <a:r>
                  <a:rPr lang="en-US" dirty="0" err="1"/>
                  <a:t>lại</a:t>
                </a:r>
                <a:r>
                  <a:rPr lang="en-US" dirty="0"/>
                  <a:t/>
                </a:r>
                <a:r>
                  <a:rPr lang="en-US" dirty="0" err="1"/>
                  <a:t>tử</a:t>
                </a:r>
                <a:r>
                  <a:rPr lang="en-US" dirty="0"/>
                  <a:t/>
                </a:r>
                <a:r>
                  <a:rPr lang="en-US" dirty="0" err="1"/>
                  <a:t>mẫu</a:t>
                </a:r>
                <a:r>
                  <a:rPr lang="en-US" dirty="0"/>
                  <a:t/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/>
                </a:r>
                <a:r>
                  <a:rPr lang="en-US" dirty="0" err="1"/>
                  <a:t>theo</a:t>
                </a:r>
                <a:r>
                  <a:rPr lang="en-US" dirty="0"/>
                  <a:t/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/>
                </a:r>
                <a:r>
                  <a:rPr lang="en-US" dirty="0" err="1"/>
                  <a:t>nhận</a:t>
                </a:r>
                <a:r>
                  <a:rPr lang="en-US" dirty="0"/>
                  <a:t/>
                </a:r>
                <a:r>
                  <a:rPr lang="en-US" dirty="0" err="1"/>
                  <a:t>xét</a:t>
                </a:r>
                <a:r>
                  <a:rPr lang="en-US" dirty="0"/>
                  <a:t/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/>
                </a:r>
                <a:r>
                  <a:rPr lang="en-US" dirty="0" err="1"/>
                  <a:t>thay</a:t>
                </a:r>
                <a:r>
                  <a:rPr lang="en-US" dirty="0"/>
                  <a:t/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/>
                </a:r>
                <a:r>
                  <a:rPr lang="en-US" dirty="0" err="1"/>
                  <a:t>sách</a:t>
                </a:r>
                <a:r>
                  <a:rPr lang="en-US" dirty="0"/>
                  <a:t/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/>
                </a:r>
                <a:r>
                  <a:rPr lang="en-US" dirty="0" err="1"/>
                  <a:t>phức</a:t>
                </a:r>
                <a:r>
                  <a:rPr lang="en-US" dirty="0"/>
                  <a:t/>
                </a:r>
                <a:r>
                  <a:rPr lang="en-US" dirty="0" err="1"/>
                  <a:t>nghịch</a:t>
                </a:r>
                <a:r>
                  <a:rPr lang="en-US" dirty="0"/>
                  <a:t/>
                </a:r>
                <a:r>
                  <a:rPr lang="en-US" dirty="0" err="1"/>
                  <a:t>đảo</a:t>
                </a:r>
                <a:r>
                  <a:rPr lang="en-US" dirty="0"/>
                  <a:t/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/>
                </a:r>
                <a:r>
                  <a:rPr lang="en-US" dirty="0" err="1"/>
                  <a:t>kí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là</a:t>
                </a:r>
                <a:r>
                  <a:rPr lang="en-US" dirty="0"/>
                  <a:t/>
                </a:r>
                <a:r>
                  <a:rPr lang="en-US" baseline="0" dirty="0"/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Nênđảolạitửmẫugiống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dễtheodõi</a:t>
                </a:r>
                <a:r>
                  <a:rPr lang="en-US" dirty="0"/>
                  <a:t>. </a:t>
                </a:r>
                <a:r>
                  <a:rPr lang="en-US" dirty="0" err="1"/>
                  <a:t>Chỗnhậnxétch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Phảithaylà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 err="1"/>
                  <a:t>sáchgiáo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Sốphứcnghịchđảokhông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ợckíhiệulà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26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/>
                </a:r>
                <a:r>
                  <a:rPr lang="en-US" dirty="0" err="1"/>
                  <a:t>đảo</a:t>
                </a:r>
                <a:r>
                  <a:rPr lang="en-US" dirty="0"/>
                  <a:t/>
                </a:r>
                <a:r>
                  <a:rPr lang="en-US" dirty="0" err="1"/>
                  <a:t>lại</a:t>
                </a:r>
                <a:r>
                  <a:rPr lang="en-US" dirty="0"/>
                  <a:t/>
                </a:r>
                <a:r>
                  <a:rPr lang="en-US" dirty="0" err="1"/>
                  <a:t>tử</a:t>
                </a:r>
                <a:r>
                  <a:rPr lang="en-US" dirty="0"/>
                  <a:t/>
                </a:r>
                <a:r>
                  <a:rPr lang="en-US" dirty="0" err="1"/>
                  <a:t>mẫu</a:t>
                </a:r>
                <a:r>
                  <a:rPr lang="en-US" dirty="0"/>
                  <a:t/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/>
                </a:r>
                <a:r>
                  <a:rPr lang="en-US" dirty="0" err="1"/>
                  <a:t>theo</a:t>
                </a:r>
                <a:r>
                  <a:rPr lang="en-US" dirty="0"/>
                  <a:t/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/>
                </a:r>
                <a:r>
                  <a:rPr lang="en-US" dirty="0" err="1"/>
                  <a:t>nhận</a:t>
                </a:r>
                <a:r>
                  <a:rPr lang="en-US" dirty="0"/>
                  <a:t/>
                </a:r>
                <a:r>
                  <a:rPr lang="en-US" dirty="0" err="1"/>
                  <a:t>xét</a:t>
                </a:r>
                <a:r>
                  <a:rPr lang="en-US" dirty="0"/>
                  <a:t/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/>
                </a:r>
                <a:r>
                  <a:rPr lang="en-US" dirty="0" err="1"/>
                  <a:t>thay</a:t>
                </a:r>
                <a:r>
                  <a:rPr lang="en-US" dirty="0"/>
                  <a:t/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/>
                </a:r>
                <a:r>
                  <a:rPr lang="en-US" dirty="0" err="1"/>
                  <a:t>sách</a:t>
                </a:r>
                <a:r>
                  <a:rPr lang="en-US" dirty="0"/>
                  <a:t/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/>
                </a:r>
                <a:r>
                  <a:rPr lang="en-US" dirty="0" err="1"/>
                  <a:t>phức</a:t>
                </a:r>
                <a:r>
                  <a:rPr lang="en-US" dirty="0"/>
                  <a:t/>
                </a:r>
                <a:r>
                  <a:rPr lang="en-US" dirty="0" err="1"/>
                  <a:t>nghịch</a:t>
                </a:r>
                <a:r>
                  <a:rPr lang="en-US" dirty="0"/>
                  <a:t/>
                </a:r>
                <a:r>
                  <a:rPr lang="en-US" dirty="0" err="1"/>
                  <a:t>đảo</a:t>
                </a:r>
                <a:r>
                  <a:rPr lang="en-US" dirty="0"/>
                  <a:t/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/>
                </a:r>
                <a:r>
                  <a:rPr lang="en-US" dirty="0" err="1"/>
                  <a:t>kí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là</a:t>
                </a:r>
                <a:r>
                  <a:rPr lang="en-US" dirty="0"/>
                  <a:t/>
                </a:r>
                <a:r>
                  <a:rPr lang="en-US" baseline="0" dirty="0"/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Nênđảolạitửmẫugiống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dễtheodõi</a:t>
                </a:r>
                <a:r>
                  <a:rPr lang="en-US" dirty="0"/>
                  <a:t>. </a:t>
                </a:r>
                <a:r>
                  <a:rPr lang="en-US" dirty="0" err="1"/>
                  <a:t>Chỗnhậnxétch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Phảithaylà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 err="1"/>
                  <a:t>sáchgiáo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Sốphứcnghịchđảokhông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ợckíhiệulà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26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/>
                </a:r>
                <a:r>
                  <a:rPr lang="en-US" dirty="0" err="1"/>
                  <a:t>đảo</a:t>
                </a:r>
                <a:r>
                  <a:rPr lang="en-US" dirty="0"/>
                  <a:t/>
                </a:r>
                <a:r>
                  <a:rPr lang="en-US" dirty="0" err="1"/>
                  <a:t>lại</a:t>
                </a:r>
                <a:r>
                  <a:rPr lang="en-US" dirty="0"/>
                  <a:t/>
                </a:r>
                <a:r>
                  <a:rPr lang="en-US" dirty="0" err="1"/>
                  <a:t>tử</a:t>
                </a:r>
                <a:r>
                  <a:rPr lang="en-US" dirty="0"/>
                  <a:t/>
                </a:r>
                <a:r>
                  <a:rPr lang="en-US" dirty="0" err="1"/>
                  <a:t>mẫu</a:t>
                </a:r>
                <a:r>
                  <a:rPr lang="en-US" dirty="0"/>
                  <a:t/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/>
                </a:r>
                <a:r>
                  <a:rPr lang="en-US" dirty="0" err="1"/>
                  <a:t>theo</a:t>
                </a:r>
                <a:r>
                  <a:rPr lang="en-US" dirty="0"/>
                  <a:t/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/>
                </a:r>
                <a:r>
                  <a:rPr lang="en-US" dirty="0" err="1"/>
                  <a:t>nhận</a:t>
                </a:r>
                <a:r>
                  <a:rPr lang="en-US" dirty="0"/>
                  <a:t/>
                </a:r>
                <a:r>
                  <a:rPr lang="en-US" dirty="0" err="1"/>
                  <a:t>xét</a:t>
                </a:r>
                <a:r>
                  <a:rPr lang="en-US" dirty="0"/>
                  <a:t/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/>
                </a:r>
                <a:r>
                  <a:rPr lang="en-US" dirty="0" err="1"/>
                  <a:t>thay</a:t>
                </a:r>
                <a:r>
                  <a:rPr lang="en-US" dirty="0"/>
                  <a:t/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/>
                </a:r>
                <a:r>
                  <a:rPr lang="en-US" dirty="0" err="1"/>
                  <a:t>sách</a:t>
                </a:r>
                <a:r>
                  <a:rPr lang="en-US" dirty="0"/>
                  <a:t/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/>
                </a:r>
                <a:r>
                  <a:rPr lang="en-US" dirty="0" err="1"/>
                  <a:t>phức</a:t>
                </a:r>
                <a:r>
                  <a:rPr lang="en-US" dirty="0"/>
                  <a:t/>
                </a:r>
                <a:r>
                  <a:rPr lang="en-US" dirty="0" err="1"/>
                  <a:t>nghịch</a:t>
                </a:r>
                <a:r>
                  <a:rPr lang="en-US" dirty="0"/>
                  <a:t/>
                </a:r>
                <a:r>
                  <a:rPr lang="en-US" dirty="0" err="1"/>
                  <a:t>đảo</a:t>
                </a:r>
                <a:r>
                  <a:rPr lang="en-US" dirty="0"/>
                  <a:t/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/>
                </a:r>
                <a:r>
                  <a:rPr lang="en-US" dirty="0" err="1"/>
                  <a:t>kí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là</a:t>
                </a:r>
                <a:r>
                  <a:rPr lang="en-US" dirty="0"/>
                  <a:t/>
                </a:r>
                <a:r>
                  <a:rPr lang="en-US" baseline="0" dirty="0"/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Nênđảolạitửmẫugiống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dễtheodõi</a:t>
                </a:r>
                <a:r>
                  <a:rPr lang="en-US" dirty="0"/>
                  <a:t>. </a:t>
                </a:r>
                <a:r>
                  <a:rPr lang="en-US" dirty="0" err="1"/>
                  <a:t>Chỗnhậnxétch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Phảithaylà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 err="1"/>
                  <a:t>sáchgiáo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Sốphứcnghịchđảokhông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ợckíhiệulà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26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601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601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601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81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3873" cy="14289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/>
        </p:nvSpPr>
        <p:spPr>
          <a:xfrm>
            <a:off x="3470903" y="455251"/>
            <a:ext cx="1561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  <a:endParaRPr lang="en-US" sz="3600" b="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79977" y="185947"/>
            <a:ext cx="1383712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</a:t>
            </a: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 </a:t>
            </a:r>
          </a:p>
          <a:p>
            <a:pPr algn="ctr">
              <a:lnSpc>
                <a:spcPts val="4500"/>
              </a:lnSpc>
            </a:pP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  <a:endParaRPr lang="en-US" sz="320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10395" y="457201"/>
            <a:ext cx="1511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36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xmlns="" id="{84F4051B-2BBE-412A-BD7D-D20EFA046DC9}"/>
              </a:ext>
            </a:extLst>
          </p:cNvPr>
          <p:cNvSpPr txBox="1">
            <a:spLocks/>
          </p:cNvSpPr>
          <p:nvPr/>
        </p:nvSpPr>
        <p:spPr bwMode="black">
          <a:xfrm>
            <a:off x="7248705" y="320913"/>
            <a:ext cx="17135295" cy="97656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</a:t>
            </a:r>
            <a:r>
              <a:rPr lang="en-US" sz="4800" kern="0" baseline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 ÁN ĐIỆN TỬ - DIỄN ĐÀN GIÁO VIÊN TOÁN</a:t>
            </a:r>
            <a:endParaRPr lang="vi-VN" sz="48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1.png"/><Relationship Id="rId4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9.png"/><Relationship Id="rId4" Type="http://schemas.openxmlformats.org/officeDocument/2006/relationships/oleObject" Target="../embeddings/oleObject3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1.bin"/><Relationship Id="rId12" Type="http://schemas.openxmlformats.org/officeDocument/2006/relationships/oleObject" Target="../embeddings/oleObject6.bin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png"/><Relationship Id="rId11" Type="http://schemas.openxmlformats.org/officeDocument/2006/relationships/oleObject" Target="../embeddings/oleObject5.bin"/><Relationship Id="rId5" Type="http://schemas.openxmlformats.org/officeDocument/2006/relationships/image" Target="../media/image12.png"/><Relationship Id="rId10" Type="http://schemas.openxmlformats.org/officeDocument/2006/relationships/oleObject" Target="../embeddings/oleObject4.bin"/><Relationship Id="rId4" Type="http://schemas.openxmlformats.org/officeDocument/2006/relationships/notesSlide" Target="../notesSlides/notesSlide3.xml"/><Relationship Id="rId9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9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20.png"/><Relationship Id="rId9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9556225" y="3719346"/>
            <a:ext cx="3493031" cy="8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GiẢI</a:t>
            </a:r>
            <a:r>
              <a:rPr lang="en-US" sz="4800" b="1" dirty="0" smtClean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TÍCH</a:t>
            </a:r>
            <a:endParaRPr lang="en-US" sz="4800" b="1" dirty="0">
              <a:solidFill>
                <a:srgbClr val="135F82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04993" y="4376633"/>
            <a:ext cx="15468600" cy="2719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1: </a:t>
            </a: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Ứng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dụng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đạo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hàm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để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vẽ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biến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thiên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và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khảo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sát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đồ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thị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hàm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số</a:t>
            </a:r>
            <a:endParaRPr lang="en-US" sz="6000" b="1" dirty="0">
              <a:solidFill>
                <a:srgbClr val="776249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377436" y="1883773"/>
            <a:ext cx="1813892" cy="1828546"/>
            <a:chOff x="12784885" y="1066801"/>
            <a:chExt cx="1814128" cy="1828784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351" cy="1338798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r>
                <a:rPr lang="vi-VN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2</a:t>
              </a:r>
              <a:endParaRPr lang="en-US" sz="8099" dirty="0">
                <a:solidFill>
                  <a:srgbClr val="135F82"/>
                </a:solidFill>
                <a:latin typeface="Chu Van An" panose="02020603050405020304" pitchFamily="18" charset="0"/>
                <a:ea typeface="AvantGarde" pitchFamily="2" charset="0"/>
                <a:cs typeface="Chu Van 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1125" y="1966240"/>
            <a:ext cx="2238084" cy="1706805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3" name="TextBox 22"/>
          <p:cNvSpPr txBox="1"/>
          <p:nvPr/>
        </p:nvSpPr>
        <p:spPr>
          <a:xfrm>
            <a:off x="0" y="7893187"/>
            <a:ext cx="24384000" cy="11079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lIns="91398" tIns="45699" rIns="91398" bIns="45699" rtlCol="0">
            <a:spAutoFit/>
          </a:bodyPr>
          <a:lstStyle/>
          <a:p>
            <a:pPr algn="ctr"/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5</a:t>
            </a:r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Khảo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sát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sự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biến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thiên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và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vẽ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đồ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thị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hàm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lang="en-US" sz="6600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6600" b="1" dirty="0" err="1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Tiết</a:t>
            </a:r>
            <a:r>
              <a:rPr lang="en-US" sz="6600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3)</a:t>
            </a:r>
            <a:endParaRPr lang="en-US" sz="6599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pic>
        <p:nvPicPr>
          <p:cNvPr id="52" name="Picture 34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:a16="http://schemas.microsoft.com/office/drawing/2014/main" xmlns="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99858" y="1432441"/>
            <a:ext cx="3384142" cy="33845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937E45B-5C3A-4773-A202-CC5D9323A253}"/>
              </a:ext>
            </a:extLst>
          </p:cNvPr>
          <p:cNvSpPr/>
          <p:nvPr/>
        </p:nvSpPr>
        <p:spPr>
          <a:xfrm>
            <a:off x="1219200" y="2302169"/>
            <a:ext cx="2057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hàm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821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fr-FR" sz="4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821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tiệm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cận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tiệm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cận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ngang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</a:p>
          <a:p>
            <a:pPr marL="91821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tiệm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cận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xứng</a:t>
            </a:r>
            <a:endParaRPr lang="fr-FR" sz="4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5119638" y="2143092"/>
          <a:ext cx="7119938" cy="1646238"/>
        </p:xfrm>
        <a:graphic>
          <a:graphicData uri="http://schemas.openxmlformats.org/presentationml/2006/ole">
            <p:oleObj spid="_x0000_s29698" name="Equation" r:id="rId3" imgW="1866600" imgH="393480" progId="Equation.DSMT4">
              <p:embed/>
            </p:oleObj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6462" y="7769224"/>
            <a:ext cx="20786792" cy="55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778309" y="6532575"/>
            <a:ext cx="6270947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DẠNG ĐỒ THỊ HÀM SỐ</a:t>
            </a:r>
            <a:endParaRPr lang="en-US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8307390" y="4286231"/>
          <a:ext cx="1598594" cy="1393061"/>
        </p:xfrm>
        <a:graphic>
          <a:graphicData uri="http://schemas.openxmlformats.org/presentationml/2006/ole">
            <p:oleObj spid="_x0000_s29699" name="Equation" r:id="rId5" imgW="495000" imgH="393480" progId="Equation.DSMT4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14992350" y="4286250"/>
          <a:ext cx="1230313" cy="1393825"/>
        </p:xfrm>
        <a:graphic>
          <a:graphicData uri="http://schemas.openxmlformats.org/presentationml/2006/ole">
            <p:oleObj spid="_x0000_s29700" name="Equation" r:id="rId6" imgW="380880" imgH="393480" progId="Equation.DSMT4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13549322" y="2071654"/>
          <a:ext cx="3438525" cy="1965325"/>
        </p:xfrm>
        <a:graphic>
          <a:graphicData uri="http://schemas.openxmlformats.org/presentationml/2006/ole">
            <p:oleObj spid="_x0000_s29701" name="Equation" r:id="rId7" imgW="901440" imgH="46980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010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833886" y="1606771"/>
            <a:ext cx="14501914" cy="11078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lIns="91398" tIns="45699" rIns="91398" bIns="45699" rtlCol="0">
            <a:spAutoFit/>
          </a:bodyPr>
          <a:lstStyle/>
          <a:p>
            <a:pPr algn="ctr"/>
            <a:r>
              <a:rPr lang="en-US" sz="6599" b="1" dirty="0" smtClean="0">
                <a:solidFill>
                  <a:srgbClr val="FF0000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CỦNG CỐ VÀ HƯỚNG DẪN VỀ NHÀ</a:t>
            </a:r>
            <a:endParaRPr lang="en-US" sz="6599" b="1" dirty="0">
              <a:solidFill>
                <a:srgbClr val="FF0000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1854" y="3162246"/>
            <a:ext cx="5384487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1)   ĐỒ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 HÀM SỐ</a:t>
            </a:r>
            <a:endParaRPr lang="en-US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5619704" y="2928910"/>
          <a:ext cx="6556375" cy="1052512"/>
        </p:xfrm>
        <a:graphic>
          <a:graphicData uri="http://schemas.openxmlformats.org/presentationml/2006/ole">
            <p:oleObj spid="_x0000_s32770" name="Equation" r:id="rId4" imgW="1562040" imgH="22860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20781" y="4032245"/>
            <a:ext cx="15900507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Trục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đối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xứng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là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Oy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; </a:t>
            </a:r>
          </a:p>
          <a:p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Có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3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điểm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cự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trị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khi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ab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&lt;0  ; 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Có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1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điểm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cực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trị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khi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ab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&gt;0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hoặc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b=0</a:t>
            </a:r>
            <a:endParaRPr lang="en-US" b="1" dirty="0">
              <a:solidFill>
                <a:srgbClr val="3333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37AFA269-4648-42ED-880A-955583AD653C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91010" y="6143620"/>
            <a:ext cx="15001980" cy="7286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833886" y="1606771"/>
            <a:ext cx="14501914" cy="11078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lIns="91398" tIns="45699" rIns="91398" bIns="45699" rtlCol="0">
            <a:spAutoFit/>
          </a:bodyPr>
          <a:lstStyle/>
          <a:p>
            <a:pPr algn="ctr"/>
            <a:r>
              <a:rPr lang="en-US" sz="6599" b="1" dirty="0" smtClean="0">
                <a:solidFill>
                  <a:srgbClr val="FF0000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CỦNG CỐ VÀ HƯỚNG DẪN VỀ NHÀ</a:t>
            </a:r>
            <a:endParaRPr lang="en-US" sz="6599" b="1" dirty="0">
              <a:solidFill>
                <a:srgbClr val="FF0000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1854" y="3162246"/>
            <a:ext cx="5384487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)   ĐỒ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 HÀM SỐ</a:t>
            </a:r>
            <a:endParaRPr lang="en-US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20781" y="4286232"/>
            <a:ext cx="11032187" cy="1958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Có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1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tiệm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cận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đứng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; 1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tiệm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cận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ngang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Giao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điểm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2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tiệm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cận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là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tâm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đối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xứng</a:t>
            </a:r>
            <a:endParaRPr lang="en-US" b="1" dirty="0" smtClean="0">
              <a:solidFill>
                <a:srgbClr val="3333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6000757" y="2714596"/>
          <a:ext cx="7119937" cy="1646238"/>
        </p:xfrm>
        <a:graphic>
          <a:graphicData uri="http://schemas.openxmlformats.org/presentationml/2006/ole">
            <p:oleObj spid="_x0000_s33795" name="Equation" r:id="rId4" imgW="1866600" imgH="393480" progId="Equation.DSMT4">
              <p:embed/>
            </p:oleObj>
          </a:graphicData>
        </a:graphic>
      </p:graphicFrame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6462" y="6715124"/>
            <a:ext cx="21286858" cy="6643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833886" y="1606771"/>
            <a:ext cx="14501914" cy="11078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lIns="91398" tIns="45699" rIns="91398" bIns="45699" rtlCol="0">
            <a:spAutoFit/>
          </a:bodyPr>
          <a:lstStyle/>
          <a:p>
            <a:pPr algn="ctr"/>
            <a:r>
              <a:rPr lang="en-US" sz="6599" b="1" dirty="0" smtClean="0">
                <a:solidFill>
                  <a:srgbClr val="FF0000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CỦNG CỐ VÀ HƯỚNG DẪN VỀ NHÀ</a:t>
            </a:r>
            <a:endParaRPr lang="en-US" sz="6599" b="1" dirty="0">
              <a:solidFill>
                <a:srgbClr val="FF0000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1854" y="3162246"/>
            <a:ext cx="5077993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BÀI TẬP VỀ NHÀ: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13743" y="3143224"/>
            <a:ext cx="910377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Khảo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sát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và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vẽ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các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sau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endParaRPr lang="en-US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5873740" y="4429108"/>
          <a:ext cx="4960938" cy="1266825"/>
        </p:xfrm>
        <a:graphic>
          <a:graphicData uri="http://schemas.openxmlformats.org/presentationml/2006/ole">
            <p:oleObj spid="_x0000_s34819" name="Equation" r:id="rId4" imgW="1231560" imgH="266400" progId="Equation.DSMT4">
              <p:embed/>
            </p:oleObj>
          </a:graphicData>
        </a:graphic>
      </p:graphicFrame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5874842" y="6000744"/>
          <a:ext cx="5531340" cy="1143008"/>
        </p:xfrm>
        <a:graphic>
          <a:graphicData uri="http://schemas.openxmlformats.org/presentationml/2006/ole">
            <p:oleObj spid="_x0000_s34821" name="Equation" r:id="rId5" imgW="1295280" imgH="266400" progId="Equation.DSMT4">
              <p:embed/>
            </p:oleObj>
          </a:graphicData>
        </a:graphic>
      </p:graphicFrame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5905456" y="7345376"/>
          <a:ext cx="3643338" cy="1830150"/>
        </p:xfrm>
        <a:graphic>
          <a:graphicData uri="http://schemas.openxmlformats.org/presentationml/2006/ole">
            <p:oleObj spid="_x0000_s34823" name="Equation" r:id="rId6" imgW="838080" imgH="419040" progId="Equation.DSMT4">
              <p:embed/>
            </p:oleObj>
          </a:graphicData>
        </a:graphic>
      </p:graphicFrame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25" name="Object 9"/>
          <p:cNvGraphicFramePr>
            <a:graphicFrameLocks noChangeAspect="1"/>
          </p:cNvGraphicFramePr>
          <p:nvPr/>
        </p:nvGraphicFramePr>
        <p:xfrm>
          <a:off x="5834018" y="9501206"/>
          <a:ext cx="3487473" cy="1620938"/>
        </p:xfrm>
        <a:graphic>
          <a:graphicData uri="http://schemas.openxmlformats.org/presentationml/2006/ole">
            <p:oleObj spid="_x0000_s34825" name="Equation" r:id="rId7" imgW="901440" imgH="41904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xmlns="" id="{9BAB88ED-3DB7-4D93-9B9C-1131371DA5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5388" y="1357274"/>
            <a:ext cx="20497800" cy="12725400"/>
          </a:xfrm>
          <a:noFill/>
        </p:spPr>
        <p:txBody>
          <a:bodyPr rtlCol="0">
            <a:normAutofit fontScale="85000" lnSpcReduction="10000"/>
          </a:bodyPr>
          <a:lstStyle/>
          <a:p>
            <a:pPr algn="ctr">
              <a:lnSpc>
                <a:spcPct val="150000"/>
              </a:lnSpc>
              <a:buFontTx/>
              <a:buChar char=" "/>
              <a:defRPr/>
            </a:pPr>
            <a:r>
              <a:rPr lang="en-US" sz="52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Kiểm</a:t>
            </a:r>
            <a:r>
              <a:rPr lang="en-US" sz="5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sz="52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tra</a:t>
            </a:r>
            <a:r>
              <a:rPr lang="en-US" sz="5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sz="52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bài</a:t>
            </a:r>
            <a:r>
              <a:rPr lang="en-US" sz="5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sz="52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cũ</a:t>
            </a:r>
            <a:r>
              <a:rPr lang="en-US" sz="5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:</a:t>
            </a:r>
            <a:r>
              <a:rPr lang="en-US" sz="5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 </a:t>
            </a:r>
            <a:r>
              <a:rPr lang="en-US" sz="52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Nhắc</a:t>
            </a:r>
            <a:r>
              <a:rPr lang="en-US" sz="5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sz="52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lại</a:t>
            </a:r>
            <a:r>
              <a:rPr lang="en-US" sz="5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s</a:t>
            </a:r>
            <a:r>
              <a:rPr lang="vi-VN" sz="5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ơ</a:t>
            </a:r>
            <a:r>
              <a:rPr lang="en-US" sz="5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vi-VN" sz="5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đ</a:t>
            </a:r>
            <a:r>
              <a:rPr lang="en-US" sz="5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ồ </a:t>
            </a:r>
            <a:r>
              <a:rPr lang="en-US" sz="5200" b="1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khảo</a:t>
            </a:r>
            <a:r>
              <a:rPr lang="en-US" sz="5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sz="5200" b="1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sát</a:t>
            </a:r>
            <a:r>
              <a:rPr lang="en-US" sz="5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sz="5200" b="1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hàm</a:t>
            </a:r>
            <a:r>
              <a:rPr lang="en-US" sz="5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sz="5200" b="1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số</a:t>
            </a:r>
            <a:r>
              <a:rPr lang="en-US" sz="5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</a:p>
          <a:p>
            <a:pPr algn="just">
              <a:lnSpc>
                <a:spcPct val="150000"/>
              </a:lnSpc>
              <a:buFontTx/>
              <a:buChar char=" "/>
              <a:defRPr/>
            </a:pPr>
            <a:r>
              <a:rPr lang="en-US" sz="4400" dirty="0">
                <a:latin typeface="Arial" panose="020B0604020202020204" pitchFamily="34" charset="0"/>
              </a:rPr>
              <a:t>1.  </a:t>
            </a:r>
            <a:r>
              <a:rPr lang="en-US" sz="4400" dirty="0" err="1">
                <a:latin typeface="Arial" panose="020B0604020202020204" pitchFamily="34" charset="0"/>
              </a:rPr>
              <a:t>Tìm</a:t>
            </a:r>
            <a:r>
              <a:rPr lang="en-US" sz="4400" dirty="0">
                <a:latin typeface="Arial" panose="020B0604020202020204" pitchFamily="34" charset="0"/>
              </a:rPr>
              <a:t> TXĐ </a:t>
            </a:r>
            <a:r>
              <a:rPr lang="en-US" sz="4400" dirty="0" err="1">
                <a:latin typeface="Arial" panose="020B0604020202020204" pitchFamily="34" charset="0"/>
              </a:rPr>
              <a:t>của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hàm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số</a:t>
            </a:r>
            <a:endParaRPr lang="en-US" sz="4400" dirty="0"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Tx/>
              <a:buChar char=" "/>
              <a:defRPr/>
            </a:pPr>
            <a:r>
              <a:rPr lang="en-US" sz="4400" dirty="0">
                <a:latin typeface="Arial" panose="020B0604020202020204" pitchFamily="34" charset="0"/>
              </a:rPr>
              <a:t>2.  </a:t>
            </a:r>
            <a:r>
              <a:rPr lang="en-US" sz="4400" dirty="0" err="1" smtClean="0">
                <a:latin typeface="Arial" panose="020B0604020202020204" pitchFamily="34" charset="0"/>
              </a:rPr>
              <a:t>Sự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biến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thiên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của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hàm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số</a:t>
            </a:r>
            <a:endParaRPr lang="en-US" sz="4400" dirty="0"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Tx/>
              <a:buChar char=" "/>
              <a:defRPr/>
            </a:pPr>
            <a:r>
              <a:rPr lang="en-US" sz="4400" dirty="0" smtClean="0">
                <a:latin typeface="Arial" panose="020B0604020202020204" pitchFamily="34" charset="0"/>
              </a:rPr>
              <a:t>          * </a:t>
            </a:r>
            <a:r>
              <a:rPr lang="en-US" sz="4400" dirty="0" err="1">
                <a:latin typeface="Arial" panose="020B0604020202020204" pitchFamily="34" charset="0"/>
              </a:rPr>
              <a:t>Tính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vi-VN" sz="4400" dirty="0">
                <a:latin typeface="Arial" panose="020B0604020202020204" pitchFamily="34" charset="0"/>
              </a:rPr>
              <a:t>đ</a:t>
            </a:r>
            <a:r>
              <a:rPr lang="en-US" sz="4400" dirty="0" err="1">
                <a:latin typeface="Arial" panose="020B0604020202020204" pitchFamily="34" charset="0"/>
              </a:rPr>
              <a:t>ạo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hàm</a:t>
            </a:r>
            <a:endParaRPr lang="en-US" sz="4400" dirty="0"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Tx/>
              <a:buChar char=" "/>
              <a:defRPr/>
            </a:pPr>
            <a:r>
              <a:rPr lang="en-US" sz="4400" dirty="0">
                <a:latin typeface="Arial" panose="020B0604020202020204" pitchFamily="34" charset="0"/>
              </a:rPr>
              <a:t>          </a:t>
            </a:r>
            <a:r>
              <a:rPr lang="en-US" sz="4400" dirty="0" smtClean="0">
                <a:latin typeface="Arial" panose="020B0604020202020204" pitchFamily="34" charset="0"/>
              </a:rPr>
              <a:t>       </a:t>
            </a:r>
            <a:r>
              <a:rPr lang="en-US" sz="4400" dirty="0" err="1">
                <a:latin typeface="Arial" panose="020B0604020202020204" pitchFamily="34" charset="0"/>
              </a:rPr>
              <a:t>Tìm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các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vi-VN" sz="4400" dirty="0">
                <a:latin typeface="Arial" panose="020B0604020202020204" pitchFamily="34" charset="0"/>
              </a:rPr>
              <a:t>đ</a:t>
            </a:r>
            <a:r>
              <a:rPr lang="en-US" sz="4400" dirty="0" err="1">
                <a:latin typeface="Arial" panose="020B0604020202020204" pitchFamily="34" charset="0"/>
              </a:rPr>
              <a:t>iểm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tại</a:t>
            </a:r>
            <a:r>
              <a:rPr lang="en-US" sz="4400" dirty="0">
                <a:latin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</a:rPr>
              <a:t>đó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đạo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hàm</a:t>
            </a:r>
            <a:r>
              <a:rPr lang="en-US" sz="4400" dirty="0">
                <a:latin typeface="Arial" panose="020B0604020202020204" pitchFamily="34" charset="0"/>
              </a:rPr>
              <a:t> y’ </a:t>
            </a:r>
            <a:r>
              <a:rPr lang="en-US" sz="4400" dirty="0" err="1">
                <a:latin typeface="Arial" panose="020B0604020202020204" pitchFamily="34" charset="0"/>
              </a:rPr>
              <a:t>bằng</a:t>
            </a:r>
            <a:r>
              <a:rPr lang="en-US" sz="4400" dirty="0">
                <a:latin typeface="Arial" panose="020B0604020202020204" pitchFamily="34" charset="0"/>
              </a:rPr>
              <a:t> 0 </a:t>
            </a:r>
            <a:r>
              <a:rPr lang="en-US" sz="4400" dirty="0" err="1" smtClean="0">
                <a:latin typeface="Arial" panose="020B0604020202020204" pitchFamily="34" charset="0"/>
              </a:rPr>
              <a:t>hoặc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không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xác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định</a:t>
            </a:r>
            <a:endParaRPr lang="en-US" sz="4400" dirty="0"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Tx/>
              <a:buChar char=" "/>
              <a:defRPr/>
            </a:pPr>
            <a:r>
              <a:rPr lang="en-US" sz="4400" dirty="0" smtClean="0">
                <a:latin typeface="Arial" panose="020B0604020202020204" pitchFamily="34" charset="0"/>
              </a:rPr>
              <a:t>          *</a:t>
            </a:r>
            <a:r>
              <a:rPr lang="en-US" sz="4400" dirty="0" err="1" smtClean="0">
                <a:latin typeface="Arial" panose="020B0604020202020204" pitchFamily="34" charset="0"/>
              </a:rPr>
              <a:t>Tìm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các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giới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hạn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của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hàm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số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tại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vô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cực</a:t>
            </a:r>
            <a:r>
              <a:rPr lang="en-US" sz="4400" dirty="0" smtClean="0">
                <a:latin typeface="Arial" panose="020B0604020202020204" pitchFamily="34" charset="0"/>
              </a:rPr>
              <a:t>, </a:t>
            </a:r>
            <a:r>
              <a:rPr lang="en-US" sz="4400" dirty="0" err="1" smtClean="0">
                <a:latin typeface="Arial" panose="020B0604020202020204" pitchFamily="34" charset="0"/>
              </a:rPr>
              <a:t>các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giới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hạn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vô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cực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và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tìm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tiệm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cận</a:t>
            </a:r>
            <a:r>
              <a:rPr lang="en-US" sz="4400" dirty="0">
                <a:latin typeface="Arial" panose="020B0604020202020204" pitchFamily="34" charset="0"/>
              </a:rPr>
              <a:t> (</a:t>
            </a:r>
            <a:r>
              <a:rPr lang="en-US" sz="4400" dirty="0" err="1">
                <a:latin typeface="Arial" panose="020B0604020202020204" pitchFamily="34" charset="0"/>
              </a:rPr>
              <a:t>nếu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có</a:t>
            </a:r>
            <a:r>
              <a:rPr lang="en-US" sz="4400" dirty="0">
                <a:latin typeface="Arial" panose="020B0604020202020204" pitchFamily="34" charset="0"/>
              </a:rPr>
              <a:t>)</a:t>
            </a:r>
          </a:p>
          <a:p>
            <a:pPr lvl="1" algn="just">
              <a:lnSpc>
                <a:spcPct val="150000"/>
              </a:lnSpc>
              <a:buFontTx/>
              <a:buChar char=" "/>
              <a:defRPr/>
            </a:pPr>
            <a:r>
              <a:rPr lang="en-US" sz="4400" dirty="0" smtClean="0">
                <a:latin typeface="Arial" panose="020B0604020202020204" pitchFamily="34" charset="0"/>
              </a:rPr>
              <a:t>   *</a:t>
            </a:r>
            <a:r>
              <a:rPr lang="en-US" sz="4400" dirty="0" err="1" smtClean="0">
                <a:latin typeface="Arial" panose="020B0604020202020204" pitchFamily="34" charset="0"/>
              </a:rPr>
              <a:t>Lập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bảng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biến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thiên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endParaRPr lang="en-US" sz="4400" dirty="0" smtClean="0">
              <a:latin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FontTx/>
              <a:buChar char=" "/>
              <a:defRPr/>
            </a:pPr>
            <a:r>
              <a:rPr lang="en-US" sz="4400" dirty="0" smtClean="0">
                <a:latin typeface="Arial" panose="020B0604020202020204" pitchFamily="34" charset="0"/>
              </a:rPr>
              <a:t>   * </a:t>
            </a:r>
            <a:r>
              <a:rPr lang="en-US" sz="4400" dirty="0" err="1" smtClean="0">
                <a:latin typeface="Arial" panose="020B0604020202020204" pitchFamily="34" charset="0"/>
              </a:rPr>
              <a:t>Kết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luận</a:t>
            </a:r>
            <a:r>
              <a:rPr lang="en-US" sz="4400" dirty="0" smtClean="0">
                <a:latin typeface="Arial" panose="020B0604020202020204" pitchFamily="34" charset="0"/>
              </a:rPr>
              <a:t>: </a:t>
            </a:r>
            <a:r>
              <a:rPr lang="en-US" sz="4400" dirty="0" err="1" smtClean="0">
                <a:latin typeface="Arial" panose="020B0604020202020204" pitchFamily="34" charset="0"/>
              </a:rPr>
              <a:t>Khoảng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đồng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biến</a:t>
            </a:r>
            <a:r>
              <a:rPr lang="en-US" sz="4400" dirty="0" smtClean="0">
                <a:latin typeface="Arial" panose="020B0604020202020204" pitchFamily="34" charset="0"/>
              </a:rPr>
              <a:t>, </a:t>
            </a:r>
            <a:r>
              <a:rPr lang="en-US" sz="4400" dirty="0" err="1" smtClean="0">
                <a:latin typeface="Arial" panose="020B0604020202020204" pitchFamily="34" charset="0"/>
              </a:rPr>
              <a:t>nghịch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biến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của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hàm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số</a:t>
            </a:r>
            <a:r>
              <a:rPr lang="en-US" sz="4400" dirty="0" smtClean="0">
                <a:latin typeface="Arial" panose="020B0604020202020204" pitchFamily="34" charset="0"/>
              </a:rPr>
              <a:t>. </a:t>
            </a:r>
          </a:p>
          <a:p>
            <a:pPr lvl="1" algn="just">
              <a:lnSpc>
                <a:spcPct val="150000"/>
              </a:lnSpc>
              <a:buFontTx/>
              <a:buChar char=" "/>
              <a:defRPr/>
            </a:pPr>
            <a:r>
              <a:rPr lang="en-US" sz="4400" dirty="0" smtClean="0">
                <a:latin typeface="Arial" panose="020B0604020202020204" pitchFamily="34" charset="0"/>
              </a:rPr>
              <a:t>                    </a:t>
            </a:r>
            <a:r>
              <a:rPr lang="en-US" sz="4400" dirty="0" err="1" smtClean="0">
                <a:latin typeface="Arial" panose="020B0604020202020204" pitchFamily="34" charset="0"/>
              </a:rPr>
              <a:t>Cực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trị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của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hàm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số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endParaRPr lang="en-US" sz="4400" dirty="0"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None/>
              <a:defRPr/>
            </a:pPr>
            <a:r>
              <a:rPr lang="en-US" sz="4400" dirty="0">
                <a:latin typeface="Arial" panose="020B0604020202020204" pitchFamily="34" charset="0"/>
              </a:rPr>
              <a:t>	3.    </a:t>
            </a:r>
            <a:r>
              <a:rPr lang="en-US" sz="4400" dirty="0" err="1">
                <a:latin typeface="Arial" panose="020B0604020202020204" pitchFamily="34" charset="0"/>
              </a:rPr>
              <a:t>Vẽ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vi-VN" sz="4400" dirty="0">
                <a:latin typeface="Arial" panose="020B0604020202020204" pitchFamily="34" charset="0"/>
              </a:rPr>
              <a:t>đ</a:t>
            </a:r>
            <a:r>
              <a:rPr lang="en-US" sz="4400" dirty="0">
                <a:latin typeface="Arial" panose="020B0604020202020204" pitchFamily="34" charset="0"/>
              </a:rPr>
              <a:t>ồ </a:t>
            </a:r>
            <a:r>
              <a:rPr lang="en-US" sz="4400" dirty="0" err="1">
                <a:latin typeface="Arial" panose="020B0604020202020204" pitchFamily="34" charset="0"/>
              </a:rPr>
              <a:t>thị</a:t>
            </a:r>
            <a:endParaRPr lang="en-US" sz="4400" dirty="0"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None/>
              <a:defRPr/>
            </a:pPr>
            <a:r>
              <a:rPr lang="en-US" sz="4400" dirty="0">
                <a:latin typeface="Arial" panose="020B0604020202020204" pitchFamily="34" charset="0"/>
              </a:rPr>
              <a:t> 		* </a:t>
            </a:r>
            <a:r>
              <a:rPr lang="en-US" sz="4400" dirty="0" err="1">
                <a:latin typeface="Arial" panose="020B0604020202020204" pitchFamily="34" charset="0"/>
              </a:rPr>
              <a:t>Giao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điểm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của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đồ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thị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với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các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trục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toạ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vi-VN" sz="4400" dirty="0">
                <a:latin typeface="Arial" panose="020B0604020202020204" pitchFamily="34" charset="0"/>
              </a:rPr>
              <a:t>đ</a:t>
            </a:r>
            <a:r>
              <a:rPr lang="en-US" sz="4400" dirty="0" smtClean="0">
                <a:latin typeface="Arial" panose="020B0604020202020204" pitchFamily="34" charset="0"/>
              </a:rPr>
              <a:t>ộ  (</a:t>
            </a:r>
            <a:r>
              <a:rPr lang="en-US" sz="4400" dirty="0" err="1" smtClean="0">
                <a:latin typeface="Arial" panose="020B0604020202020204" pitchFamily="34" charset="0"/>
              </a:rPr>
              <a:t>nếu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có</a:t>
            </a:r>
            <a:r>
              <a:rPr lang="en-US" sz="4400" dirty="0" smtClean="0">
                <a:latin typeface="Arial" panose="020B0604020202020204" pitchFamily="34" charset="0"/>
              </a:rPr>
              <a:t>)</a:t>
            </a:r>
            <a:endParaRPr lang="en-US" sz="4400" dirty="0"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None/>
              <a:defRPr/>
            </a:pPr>
            <a:r>
              <a:rPr lang="en-US" sz="4400" dirty="0">
                <a:latin typeface="Arial" panose="020B0604020202020204" pitchFamily="34" charset="0"/>
              </a:rPr>
              <a:t> 		* </a:t>
            </a:r>
            <a:r>
              <a:rPr lang="en-US" sz="4400" dirty="0" err="1" smtClean="0">
                <a:latin typeface="Arial" panose="020B0604020202020204" pitchFamily="34" charset="0"/>
              </a:rPr>
              <a:t>Tìm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một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số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điểm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thuộc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đồ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</a:rPr>
              <a:t>thị</a:t>
            </a:r>
            <a:endParaRPr lang="en-US" sz="4400" dirty="0"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None/>
              <a:defRPr/>
            </a:pPr>
            <a:r>
              <a:rPr lang="en-US" sz="4400" dirty="0">
                <a:latin typeface="Arial" panose="020B0604020202020204" pitchFamily="34" charset="0"/>
              </a:rPr>
              <a:t> 		* </a:t>
            </a:r>
            <a:r>
              <a:rPr lang="en-US" sz="4400" dirty="0" err="1">
                <a:latin typeface="Arial" panose="020B0604020202020204" pitchFamily="34" charset="0"/>
              </a:rPr>
              <a:t>Vẽ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vi-VN" sz="4400" dirty="0">
                <a:latin typeface="Arial" panose="020B0604020202020204" pitchFamily="34" charset="0"/>
              </a:rPr>
              <a:t>đ</a:t>
            </a:r>
            <a:r>
              <a:rPr lang="en-US" sz="4400" dirty="0">
                <a:latin typeface="Arial" panose="020B0604020202020204" pitchFamily="34" charset="0"/>
              </a:rPr>
              <a:t>ồ </a:t>
            </a:r>
            <a:r>
              <a:rPr lang="en-US" sz="4400" dirty="0" err="1">
                <a:latin typeface="Arial" panose="020B0604020202020204" pitchFamily="34" charset="0"/>
              </a:rPr>
              <a:t>thị</a:t>
            </a:r>
            <a:endParaRPr lang="en-US" sz="4400" dirty="0"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  <a:buFontTx/>
              <a:buChar char=" "/>
              <a:defRPr/>
            </a:pPr>
            <a:endParaRPr lang="en-US" sz="5000" dirty="0">
              <a:solidFill>
                <a:srgbClr val="0000FF"/>
              </a:solidFill>
              <a:latin typeface="Times New Roman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3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3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93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93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0" y="3606907"/>
            <a:ext cx="24384000" cy="11079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lIns="91398" tIns="45699" rIns="91398" bIns="45699" rtlCol="0">
            <a:spAutoFit/>
          </a:bodyPr>
          <a:lstStyle/>
          <a:p>
            <a:pPr algn="ctr"/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5</a:t>
            </a:r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Khảo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sát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sự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biến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thiên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và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vẽ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đồ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thị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hàm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lang="en-US" sz="6600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6600" b="1" dirty="0" err="1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Tiết</a:t>
            </a:r>
            <a:r>
              <a:rPr lang="en-US" sz="6600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3)</a:t>
            </a:r>
            <a:endParaRPr lang="en-US" sz="6599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5535733"/>
            <a:ext cx="24384000" cy="11079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lIns="91398" tIns="45699" rIns="91398" bIns="45699" rtlCol="0">
            <a:spAutoFit/>
          </a:bodyPr>
          <a:lstStyle/>
          <a:p>
            <a:pPr algn="ctr"/>
            <a:r>
              <a:rPr lang="en-US" sz="6599" b="1" dirty="0" smtClean="0">
                <a:solidFill>
                  <a:srgbClr val="0000FF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II-</a:t>
            </a:r>
            <a:r>
              <a:rPr lang="vi-VN" sz="6599" b="1" dirty="0" smtClean="0">
                <a:solidFill>
                  <a:srgbClr val="0000FF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6600" b="1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Khảo</a:t>
            </a:r>
            <a:r>
              <a:rPr lang="en-US" sz="66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sát</a:t>
            </a:r>
            <a:r>
              <a:rPr lang="en-US" sz="6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một</a:t>
            </a:r>
            <a:r>
              <a:rPr lang="en-US" sz="6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lang="en-US" sz="6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hàm</a:t>
            </a:r>
            <a:r>
              <a:rPr lang="en-US" sz="6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đa</a:t>
            </a:r>
            <a:r>
              <a:rPr lang="en-US" sz="6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thức</a:t>
            </a:r>
            <a:r>
              <a:rPr lang="en-US" sz="6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và</a:t>
            </a:r>
            <a:r>
              <a:rPr lang="en-US" sz="6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hàm</a:t>
            </a:r>
            <a:r>
              <a:rPr lang="en-US" sz="6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phân</a:t>
            </a:r>
            <a:r>
              <a:rPr lang="en-US" sz="6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thức</a:t>
            </a:r>
            <a:r>
              <a:rPr lang="en-US" sz="6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66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Tiếp</a:t>
            </a:r>
            <a:r>
              <a:rPr lang="en-US" sz="6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6599" b="1" dirty="0">
              <a:solidFill>
                <a:srgbClr val="0000FF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33886" y="2214530"/>
            <a:ext cx="6215106" cy="11079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lIns="91398" tIns="45699" rIns="91398" bIns="45699" rtlCol="0">
            <a:spAutoFit/>
          </a:bodyPr>
          <a:lstStyle/>
          <a:p>
            <a:pPr algn="ctr"/>
            <a:r>
              <a:rPr lang="en-US" sz="6599" b="1" dirty="0" smtClean="0">
                <a:solidFill>
                  <a:srgbClr val="FF0000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MỚI</a:t>
            </a:r>
            <a:endParaRPr lang="en-US" sz="6599" b="1" dirty="0">
              <a:solidFill>
                <a:srgbClr val="FF0000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547606" y="1828796"/>
            <a:ext cx="4786346" cy="925473"/>
            <a:chOff x="7354773" y="7543799"/>
            <a:chExt cx="7906449" cy="925595"/>
          </a:xfrm>
        </p:grpSpPr>
        <p:sp>
          <p:nvSpPr>
            <p:cNvPr id="44" name="TextBox 43"/>
            <p:cNvSpPr txBox="1"/>
            <p:nvPr/>
          </p:nvSpPr>
          <p:spPr>
            <a:xfrm>
              <a:off x="9894071" y="7620004"/>
              <a:ext cx="5367151" cy="831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Hàm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số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baseline="30000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354773" y="7543799"/>
              <a:ext cx="2478138" cy="925595"/>
              <a:chOff x="7354772" y="7543800"/>
              <a:chExt cx="2478138" cy="925595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354772" y="7685108"/>
                <a:ext cx="2478138" cy="784287"/>
                <a:chOff x="7354772" y="7685108"/>
                <a:chExt cx="2478138" cy="784287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8285288" y="6869005"/>
                  <a:ext cx="731519" cy="2363725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354772" y="7715243"/>
                  <a:ext cx="2050052" cy="754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II.2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C9214A3A-312F-40A0-8823-9C3701F62A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0548" y="9429768"/>
            <a:ext cx="9715568" cy="372805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752223B-BD82-4D3B-9602-BF1CF08BE3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35207" y="8572512"/>
            <a:ext cx="7626262" cy="483868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61854" y="3000348"/>
            <a:ext cx="2222083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Ví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dụ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3: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63306" y="3071786"/>
            <a:ext cx="732764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đồng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khoảng</a:t>
            </a:r>
            <a:endParaRPr lang="en-US" sz="4000" b="1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nghịch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khoảng</a:t>
            </a:r>
            <a:endParaRPr lang="en-US" sz="4000" b="1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</a:p>
          <a:p>
            <a:pPr algn="ctr"/>
            <a:endParaRPr lang="en-US" sz="40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8335668" y="4214794"/>
          <a:ext cx="2952764" cy="852510"/>
        </p:xfrm>
        <a:graphic>
          <a:graphicData uri="http://schemas.openxmlformats.org/presentationml/2006/ole">
            <p:oleObj spid="_x0000_s1026" name="Equation" r:id="rId7" imgW="952200" imgH="2538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8551506" y="3286100"/>
          <a:ext cx="2952750" cy="852487"/>
        </p:xfrm>
        <a:graphic>
          <a:graphicData uri="http://schemas.openxmlformats.org/presentationml/2006/ole">
            <p:oleObj spid="_x0000_s1027" name="Equation" r:id="rId8" imgW="952200" imgH="253800" progId="Equation.DSMT4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120430" y="5072050"/>
            <a:ext cx="1307315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đạt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cực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tiểu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tại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điểm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x=1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và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x=-1; 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y</a:t>
            </a:r>
            <a:r>
              <a:rPr lang="en-US" sz="4000" b="1" baseline="-25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CT</a:t>
            </a:r>
            <a:r>
              <a:rPr lang="en-US" sz="4000" b="1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= -4</a:t>
            </a:r>
          </a:p>
          <a:p>
            <a:pPr>
              <a:lnSpc>
                <a:spcPct val="150000"/>
              </a:lnSpc>
            </a:pP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đạt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cực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đại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tại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điểm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x=0; 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y</a:t>
            </a:r>
            <a:r>
              <a:rPr lang="en-US" sz="4000" b="1" baseline="-25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CĐ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=-3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</a:p>
          <a:p>
            <a:pPr algn="ctr"/>
            <a:endParaRPr lang="en-US" sz="40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263306" y="7143752"/>
            <a:ext cx="2513830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Vẽ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  <a:endParaRPr lang="en-US" b="1" dirty="0">
              <a:solidFill>
                <a:srgbClr val="3333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620760" y="7000876"/>
            <a:ext cx="7513595" cy="1828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cắt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trục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Oy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tại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điểm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(0;-3)</a:t>
            </a: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cắt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trục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Ox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tại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điểm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</a:t>
            </a:r>
            <a:endParaRPr lang="en-US" sz="40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0550246" y="8121666"/>
          <a:ext cx="3386138" cy="808036"/>
        </p:xfrm>
        <a:graphic>
          <a:graphicData uri="http://schemas.openxmlformats.org/presentationml/2006/ole">
            <p:oleObj spid="_x0000_s1028" name="Equation" r:id="rId9" imgW="1091880" imgH="304560" progId="Equation.DSMT4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219626" y="3084774"/>
            <a:ext cx="854361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Khảo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sát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sự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thiên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và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vẽ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y=x</a:t>
            </a:r>
            <a:r>
              <a:rPr lang="en-US" b="1" baseline="30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4 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-2x</a:t>
            </a:r>
            <a:r>
              <a:rPr lang="en-US" b="1" baseline="30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2 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-3</a:t>
            </a:r>
            <a:endParaRPr lang="en-US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86142" y="4571984"/>
            <a:ext cx="924847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TXĐ: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D=R</a:t>
            </a:r>
            <a:endParaRPr lang="en-US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Sự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thiên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297238" y="5929306"/>
          <a:ext cx="5394325" cy="1533525"/>
        </p:xfrm>
        <a:graphic>
          <a:graphicData uri="http://schemas.openxmlformats.org/presentationml/2006/ole">
            <p:oleObj spid="_x0000_s1029" name="Equation" r:id="rId10" imgW="1739880" imgH="457200" progId="Equation.DSMT4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719560" y="8604277"/>
            <a:ext cx="397158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Bảng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thiên</a:t>
            </a:r>
            <a:endParaRPr lang="en-US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706919" y="1785902"/>
          <a:ext cx="6556387" cy="1052515"/>
        </p:xfrm>
        <a:graphic>
          <a:graphicData uri="http://schemas.openxmlformats.org/presentationml/2006/ole">
            <p:oleObj spid="_x0000_s1030" name="Equation" r:id="rId11" imgW="1562040" imgH="22860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906838" y="7572380"/>
          <a:ext cx="4606925" cy="1023938"/>
        </p:xfrm>
        <a:graphic>
          <a:graphicData uri="http://schemas.openxmlformats.org/presentationml/2006/ole">
            <p:oleObj spid="_x0000_s1031" name="Equation" r:id="rId12" imgW="1485720" imgH="304560" progId="Equation.DSMT4">
              <p:embed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186931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E62BBE8-D7D7-40C7-B4E4-5EC767CB5AE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06249" y="6072182"/>
            <a:ext cx="11487152" cy="721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9775DCC-9A74-4E8C-8CCB-5349AEC494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3005" y="9024982"/>
            <a:ext cx="10051739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1854" y="1928778"/>
            <a:ext cx="2222083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Ví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dụ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4: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9626" y="2013204"/>
            <a:ext cx="854361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Khảo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sát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sự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thiên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và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vẽ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: </a:t>
            </a:r>
            <a:endParaRPr lang="en-US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6142" y="4084906"/>
            <a:ext cx="924847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TXĐ: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D=R</a:t>
            </a:r>
            <a:endParaRPr lang="en-US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Sự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thiên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422625" y="5591172"/>
          <a:ext cx="5197475" cy="766762"/>
        </p:xfrm>
        <a:graphic>
          <a:graphicData uri="http://schemas.openxmlformats.org/presentationml/2006/ole">
            <p:oleObj spid="_x0000_s2050" name="Equation" r:id="rId5" imgW="1676160" imgH="22860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405258" y="2500282"/>
          <a:ext cx="4786346" cy="1643074"/>
        </p:xfrm>
        <a:graphic>
          <a:graphicData uri="http://schemas.openxmlformats.org/presentationml/2006/ole">
            <p:oleObj spid="_x0000_s2051" name="Equation" r:id="rId6" imgW="1066680" imgH="41904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148188" y="8001008"/>
            <a:ext cx="397158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Bảng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thiên</a:t>
            </a:r>
            <a:endParaRPr lang="en-US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36847" y="1951365"/>
            <a:ext cx="732764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đồng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khoảng</a:t>
            </a:r>
            <a:endParaRPr lang="en-US" sz="4000" b="1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nghịch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khoảng</a:t>
            </a:r>
            <a:endParaRPr lang="en-US" sz="4000" b="1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</a:p>
          <a:p>
            <a:pPr algn="ctr"/>
            <a:endParaRPr lang="en-US" sz="40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120694" y="3786166"/>
            <a:ext cx="110014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đạt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cực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đại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tại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x=0;  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y</a:t>
            </a:r>
            <a:r>
              <a:rPr lang="en-US" sz="4000" b="1" baseline="-25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CĐ</a:t>
            </a:r>
            <a:r>
              <a:rPr lang="en-US" sz="4000" b="1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= 3/2</a:t>
            </a:r>
          </a:p>
          <a:p>
            <a:pPr>
              <a:lnSpc>
                <a:spcPct val="150000"/>
              </a:lnSpc>
            </a:pP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đạt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cực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đại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tại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điểm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x=0; 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y</a:t>
            </a:r>
            <a:r>
              <a:rPr lang="en-US" sz="4000" b="1" baseline="-25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CĐ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=-3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</a:p>
          <a:p>
            <a:pPr algn="ctr"/>
            <a:endParaRPr lang="en-US" sz="40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729038" y="6500810"/>
          <a:ext cx="4960937" cy="1619250"/>
        </p:xfrm>
        <a:graphic>
          <a:graphicData uri="http://schemas.openxmlformats.org/presentationml/2006/ole">
            <p:oleObj spid="_x0000_s2052" name="Equation" r:id="rId7" imgW="1600200" imgH="482400" progId="Equation.DSMT4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9978742" y="2219299"/>
          <a:ext cx="1495425" cy="852487"/>
        </p:xfrm>
        <a:graphic>
          <a:graphicData uri="http://schemas.openxmlformats.org/presentationml/2006/ole">
            <p:oleObj spid="_x0000_s2053" name="Equation" r:id="rId8" imgW="482400" imgH="25380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0407370" y="3000348"/>
          <a:ext cx="1497013" cy="852487"/>
        </p:xfrm>
        <a:graphic>
          <a:graphicData uri="http://schemas.openxmlformats.org/presentationml/2006/ole">
            <p:oleObj spid="_x0000_s2054" name="Equation" r:id="rId9" imgW="482400" imgH="25380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35156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937E45B-5C3A-4773-A202-CC5D9323A253}"/>
              </a:ext>
            </a:extLst>
          </p:cNvPr>
          <p:cNvSpPr/>
          <p:nvPr/>
        </p:nvSpPr>
        <p:spPr>
          <a:xfrm>
            <a:off x="1405006" y="2302169"/>
            <a:ext cx="2057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xét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hàm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trùng</a:t>
            </a:r>
            <a:r>
              <a:rPr 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821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+ 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xứng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821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+ </a:t>
            </a:r>
            <a:r>
              <a:rPr lang="en-US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hàm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endParaRPr lang="en-US" sz="4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937E45B-5C3A-4773-A202-CC5D9323A253}"/>
              </a:ext>
            </a:extLst>
          </p:cNvPr>
          <p:cNvSpPr/>
          <p:nvPr/>
        </p:nvSpPr>
        <p:spPr>
          <a:xfrm>
            <a:off x="1476300" y="6072182"/>
            <a:ext cx="2057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821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endParaRPr lang="en-US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821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hàm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trùng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821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Trục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Oy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trục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xứng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821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(ab &lt; 0)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fr-FR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(ab&gt;0  </a:t>
            </a:r>
            <a:r>
              <a:rPr lang="fr-FR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fr-FR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b=0).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0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37AFA269-4648-42ED-880A-955583AD653C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8002" y="3500414"/>
            <a:ext cx="19235798" cy="8767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61854" y="1928778"/>
            <a:ext cx="6270947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DẠNG ĐỒ THỊ HÀM SỐ</a:t>
            </a:r>
            <a:endParaRPr lang="en-US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6778633" y="1785938"/>
          <a:ext cx="6556375" cy="1052512"/>
        </p:xfrm>
        <a:graphic>
          <a:graphicData uri="http://schemas.openxmlformats.org/presentationml/2006/ole">
            <p:oleObj spid="_x0000_s21506" name="Equation" r:id="rId4" imgW="1562040" imgH="22860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6870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/>
          <p:nvPr/>
        </p:nvGrpSpPr>
        <p:grpSpPr>
          <a:xfrm>
            <a:off x="547606" y="1828796"/>
            <a:ext cx="4786346" cy="925473"/>
            <a:chOff x="7354773" y="7543799"/>
            <a:chExt cx="7906449" cy="925595"/>
          </a:xfrm>
        </p:grpSpPr>
        <p:sp>
          <p:nvSpPr>
            <p:cNvPr id="44" name="TextBox 43"/>
            <p:cNvSpPr txBox="1"/>
            <p:nvPr/>
          </p:nvSpPr>
          <p:spPr>
            <a:xfrm>
              <a:off x="9894071" y="7620004"/>
              <a:ext cx="5367151" cy="831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Hàm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số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baseline="30000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354773" y="7543799"/>
              <a:ext cx="2478138" cy="925595"/>
              <a:chOff x="7354772" y="7543800"/>
              <a:chExt cx="2478138" cy="925595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354772" y="7685108"/>
                <a:ext cx="2478138" cy="784287"/>
                <a:chOff x="7354772" y="7685108"/>
                <a:chExt cx="2478138" cy="784287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8285288" y="6869005"/>
                  <a:ext cx="731519" cy="2363725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354772" y="7715243"/>
                  <a:ext cx="2050053" cy="754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II.3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14" name="TextBox 13"/>
          <p:cNvSpPr txBox="1"/>
          <p:nvPr/>
        </p:nvSpPr>
        <p:spPr>
          <a:xfrm>
            <a:off x="261854" y="3000348"/>
            <a:ext cx="2222083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Ví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dụ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5: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650963" y="5214926"/>
            <a:ext cx="73276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nghịch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trên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khoảng</a:t>
            </a:r>
            <a:endParaRPr lang="en-US" sz="40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</a:p>
          <a:p>
            <a:pPr algn="ctr"/>
            <a:endParaRPr lang="en-US" sz="4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8978610" y="5505446"/>
          <a:ext cx="3660775" cy="852488"/>
        </p:xfrm>
        <a:graphic>
          <a:graphicData uri="http://schemas.openxmlformats.org/presentationml/2006/ole">
            <p:oleObj spid="_x0000_s22531" name="Equation" r:id="rId4" imgW="1180800" imgH="253800" progId="Equation.DSMT4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763372" y="5946529"/>
            <a:ext cx="130731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không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có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cực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trị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</a:p>
          <a:p>
            <a:pPr algn="ctr"/>
            <a:endParaRPr lang="en-US" sz="4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263306" y="7143752"/>
            <a:ext cx="2513830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Vẽ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  <a:endParaRPr lang="en-US" b="1" dirty="0">
              <a:solidFill>
                <a:srgbClr val="3333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620760" y="7000876"/>
            <a:ext cx="8079456" cy="1828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cắt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trục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Oy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tại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điểm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(0;2)</a:t>
            </a: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cắt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trục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Ox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tại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điểm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(2;0)    </a:t>
            </a:r>
            <a:endParaRPr lang="en-US" sz="4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19626" y="3084774"/>
            <a:ext cx="8543614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Khảo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sát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sự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thiên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và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vẽ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  <a:endParaRPr lang="en-US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47672" y="5227914"/>
            <a:ext cx="924847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TXĐ: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D= R \ {-1}</a:t>
            </a:r>
            <a:endParaRPr lang="en-US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Sự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thiên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268645" y="6799291"/>
          <a:ext cx="6423025" cy="4059237"/>
        </p:xfrm>
        <a:graphic>
          <a:graphicData uri="http://schemas.openxmlformats.org/presentationml/2006/ole">
            <p:oleObj spid="_x0000_s22533" name="Equation" r:id="rId5" imgW="2197080" imgH="1282680" progId="Equation.DSMT4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2006632" y="3000348"/>
            <a:ext cx="39715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Bảng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thiên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  <a:endParaRPr lang="en-US" sz="40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714878" y="1546200"/>
          <a:ext cx="7119932" cy="1646169"/>
        </p:xfrm>
        <a:graphic>
          <a:graphicData uri="http://schemas.openxmlformats.org/presentationml/2006/ole">
            <p:oleObj spid="_x0000_s22534" name="Equation" r:id="rId6" imgW="1866600" imgH="393480" progId="Equation.DSMT4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4405258" y="3929042"/>
          <a:ext cx="2878137" cy="1428760"/>
        </p:xfrm>
        <a:graphic>
          <a:graphicData uri="http://schemas.openxmlformats.org/presentationml/2006/ole">
            <p:oleObj spid="_x0000_s22535" name="Equation" r:id="rId7" imgW="685800" imgH="393480" progId="Equation.DSMT4">
              <p:embed/>
            </p:oleObj>
          </a:graphicData>
        </a:graphic>
      </p:graphicFrame>
      <p:pic>
        <p:nvPicPr>
          <p:cNvPr id="27" name="Ảnh 381605724"/>
          <p:cNvPicPr/>
          <p:nvPr/>
        </p:nvPicPr>
        <p:blipFill>
          <a:blip r:embed="rId8"/>
          <a:stretch>
            <a:fillRect/>
          </a:stretch>
        </p:blipFill>
        <p:spPr>
          <a:xfrm>
            <a:off x="15835338" y="3143224"/>
            <a:ext cx="6572296" cy="2357454"/>
          </a:xfrm>
          <a:prstGeom prst="rect">
            <a:avLst/>
          </a:prstGeom>
        </p:spPr>
      </p:pic>
      <p:pic>
        <p:nvPicPr>
          <p:cNvPr id="28" name="Ảnh 30"/>
          <p:cNvPicPr/>
          <p:nvPr/>
        </p:nvPicPr>
        <p:blipFill>
          <a:blip r:embed="rId9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3406446" y="8858264"/>
            <a:ext cx="8715436" cy="4857736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TextBox 28"/>
          <p:cNvSpPr txBox="1"/>
          <p:nvPr/>
        </p:nvSpPr>
        <p:spPr>
          <a:xfrm>
            <a:off x="1762052" y="11144280"/>
            <a:ext cx="9501254" cy="1828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Vậy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thẳng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x  = -1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tiệm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cận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đứng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;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thẳng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y  = -1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tiệm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cận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ngang</a:t>
            </a:r>
            <a:endParaRPr lang="en-US" sz="4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931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2" grpId="0"/>
      <p:bldP spid="23" grpId="0"/>
      <p:bldP spid="24" grpId="0"/>
      <p:bldP spid="25" grpId="0"/>
      <p:bldP spid="26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/>
          <p:nvPr/>
        </p:nvGrpSpPr>
        <p:grpSpPr>
          <a:xfrm>
            <a:off x="547606" y="1828796"/>
            <a:ext cx="4786346" cy="925473"/>
            <a:chOff x="7354773" y="7543799"/>
            <a:chExt cx="7906449" cy="925595"/>
          </a:xfrm>
        </p:grpSpPr>
        <p:sp>
          <p:nvSpPr>
            <p:cNvPr id="44" name="TextBox 43"/>
            <p:cNvSpPr txBox="1"/>
            <p:nvPr/>
          </p:nvSpPr>
          <p:spPr>
            <a:xfrm>
              <a:off x="9894071" y="7620004"/>
              <a:ext cx="5367151" cy="831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Hàm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số</a:t>
              </a:r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baseline="30000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354773" y="7543799"/>
              <a:ext cx="2478138" cy="925595"/>
              <a:chOff x="7354772" y="7543800"/>
              <a:chExt cx="2478138" cy="925595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354772" y="7685108"/>
                <a:ext cx="2478138" cy="784287"/>
                <a:chOff x="7354772" y="7685108"/>
                <a:chExt cx="2478138" cy="784287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8285288" y="6869005"/>
                  <a:ext cx="731519" cy="2363725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354772" y="7715243"/>
                  <a:ext cx="2050053" cy="754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II.3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14" name="TextBox 13"/>
          <p:cNvSpPr txBox="1"/>
          <p:nvPr/>
        </p:nvSpPr>
        <p:spPr>
          <a:xfrm>
            <a:off x="261854" y="3000348"/>
            <a:ext cx="2222083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Ví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dụ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6: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650963" y="5214926"/>
            <a:ext cx="73276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đồng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trên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khoảng</a:t>
            </a:r>
            <a:endParaRPr lang="en-US" sz="40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</a:p>
          <a:p>
            <a:pPr algn="ctr"/>
            <a:endParaRPr lang="en-US" sz="4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8683288" y="5207000"/>
          <a:ext cx="4251325" cy="1449388"/>
        </p:xfrm>
        <a:graphic>
          <a:graphicData uri="http://schemas.openxmlformats.org/presentationml/2006/ole">
            <p:oleObj spid="_x0000_s28674" name="Equation" r:id="rId4" imgW="1371600" imgH="431640" progId="Equation.DSMT4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763372" y="5946529"/>
            <a:ext cx="130731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không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có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cực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trị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</a:p>
          <a:p>
            <a:pPr algn="ctr"/>
            <a:endParaRPr lang="en-US" sz="4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263306" y="7143752"/>
            <a:ext cx="2513830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Vẽ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  <a:endParaRPr lang="en-US" b="1" dirty="0">
              <a:solidFill>
                <a:srgbClr val="3333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620760" y="7000876"/>
            <a:ext cx="80794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cắt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trục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Oy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tại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điểm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(0;-2)</a:t>
            </a: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cắt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trục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Ox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tại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điểm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(2;0)    </a:t>
            </a:r>
            <a:endParaRPr lang="en-US" sz="4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19626" y="3084774"/>
            <a:ext cx="8543614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Khảo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sát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sự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thiên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và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vẽ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thị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  <a:endParaRPr lang="en-US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47672" y="5227914"/>
            <a:ext cx="9248470" cy="1958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TXĐ: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Sự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thiên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557571" y="6977094"/>
          <a:ext cx="6348413" cy="4381500"/>
        </p:xfrm>
        <a:graphic>
          <a:graphicData uri="http://schemas.openxmlformats.org/presentationml/2006/ole">
            <p:oleObj spid="_x0000_s28675" name="Equation" r:id="rId5" imgW="2171520" imgH="1384200" progId="Equation.DSMT4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2006632" y="3000348"/>
            <a:ext cx="39715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Bảng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biến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thiên</a:t>
            </a:r>
            <a:r>
              <a:rPr lang="en-US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  <a:endParaRPr lang="en-US" sz="40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714878" y="1546200"/>
          <a:ext cx="7119932" cy="1646169"/>
        </p:xfrm>
        <a:graphic>
          <a:graphicData uri="http://schemas.openxmlformats.org/presentationml/2006/ole">
            <p:oleObj spid="_x0000_s28676" name="Equation" r:id="rId6" imgW="1866600" imgH="393480" progId="Equation.DSMT4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4484688" y="3929063"/>
          <a:ext cx="2717800" cy="1428750"/>
        </p:xfrm>
        <a:graphic>
          <a:graphicData uri="http://schemas.openxmlformats.org/presentationml/2006/ole">
            <p:oleObj spid="_x0000_s28677" name="Equation" r:id="rId7" imgW="647640" imgH="393480" progId="Equation.DSMT4">
              <p:embed/>
            </p:oleObj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762052" y="11419866"/>
            <a:ext cx="103585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Vậy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thẳng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tiệm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cận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đứng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;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thẳng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tiệm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cận</a:t>
            </a:r>
            <a:r>
              <a:rPr lang="en-US" sz="4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ngang</a:t>
            </a:r>
            <a:endParaRPr lang="en-US" sz="4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6197608" y="11390855"/>
          <a:ext cx="1636674" cy="1253623"/>
        </p:xfrm>
        <a:graphic>
          <a:graphicData uri="http://schemas.openxmlformats.org/presentationml/2006/ole">
            <p:oleObj spid="_x0000_s28678" name="Equation" r:id="rId8" imgW="444240" imgH="393480" progId="Equation.DSMT4">
              <p:embed/>
            </p:oleObj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5741953" y="12319047"/>
          <a:ext cx="1449387" cy="1254125"/>
        </p:xfrm>
        <a:graphic>
          <a:graphicData uri="http://schemas.openxmlformats.org/presentationml/2006/ole">
            <p:oleObj spid="_x0000_s28679" name="Equation" r:id="rId9" imgW="393480" imgH="393480" progId="Equation.DSMT4">
              <p:embed/>
            </p:oleObj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2905060" y="5268911"/>
          <a:ext cx="3273425" cy="1374775"/>
        </p:xfrm>
        <a:graphic>
          <a:graphicData uri="http://schemas.openxmlformats.org/presentationml/2006/ole">
            <p:oleObj spid="_x0000_s28680" name="Equation" r:id="rId10" imgW="888840" imgH="431640" progId="Equation.DSMT4">
              <p:embed/>
            </p:oleObj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16263966" y="2857472"/>
          <a:ext cx="6738895" cy="2428892"/>
        </p:xfrm>
        <a:graphic>
          <a:graphicData uri="http://schemas.openxmlformats.org/presentationml/2006/ole">
            <p:oleObj spid="_x0000_s28681" r:id="rId11" imgW="1961254" imgH="1227878" progId="">
              <p:embed/>
            </p:oleObj>
          </a:graphicData>
        </a:graphic>
      </p:graphicFrame>
      <p:pic>
        <p:nvPicPr>
          <p:cNvPr id="30" name="Ảnh 38"/>
          <p:cNvPicPr/>
          <p:nvPr/>
        </p:nvPicPr>
        <p:blipFill>
          <a:blip r:embed="rId1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4263702" y="8858264"/>
            <a:ext cx="8215369" cy="4572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6931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2" grpId="0"/>
      <p:bldP spid="23" grpId="0"/>
      <p:bldP spid="24" grpId="0"/>
      <p:bldP spid="25" grpId="0"/>
      <p:bldP spid="26" grpId="0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.1|1.2|0.9|0.5|0.4|0.5|0.6|0.5|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5171</TotalTime>
  <Words>934</Words>
  <Application>Microsoft Office PowerPoint</Application>
  <PresentationFormat>Custom</PresentationFormat>
  <Paragraphs>121</Paragraphs>
  <Slides>13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Equation</vt:lpstr>
      <vt:lpstr>MathType 6.0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ADMIN</cp:lastModifiedBy>
  <cp:revision>473</cp:revision>
  <dcterms:created xsi:type="dcterms:W3CDTF">2013-08-31T11:42:51Z</dcterms:created>
  <dcterms:modified xsi:type="dcterms:W3CDTF">2021-08-26T11:49:56Z</dcterms:modified>
</cp:coreProperties>
</file>