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cccc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CF88-F25C-47A7-8FF7-9A44A270DA1F}" type="datetimeFigureOut">
              <a:rPr lang="en-US" smtClean="0"/>
              <a:pPr/>
              <a:t>13-Oct-20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33EF5-F1A2-4EFA-8560-5657955C2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i="0" u="none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may tính cas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725" y="328350"/>
            <a:ext cx="8763000" cy="6172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28800" y="1709650"/>
            <a:ext cx="5334000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TSLG VÀ  GÓC BẰNG MTBT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CÔNG VIỆC VỀ NHÀ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29135"/>
            <a:ext cx="904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 KỸ: CÁCH TÍNH TSLG CỦA MỘT GÓC NHỌN CHO TRƯỚC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0746" y="2662535"/>
            <a:ext cx="6921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CÁCH TÍNH GÓC KHI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MỘT TSLG CỦA NÓ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2339" y="3272135"/>
            <a:ext cx="539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LÀM BÀI TẬP 18; 19;20;22;24;25 SGK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4250" y="3957935"/>
            <a:ext cx="7008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XEM LẠI 5 HỆ THỨC ĐÃ HỌC Ở BÀI ĐẦU TIÊN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TiẾT</a:t>
            </a:r>
            <a:r>
              <a:rPr lang="en-US" dirty="0" smtClean="0">
                <a:solidFill>
                  <a:schemeClr val="bg1"/>
                </a:solidFill>
              </a:rPr>
              <a:t> 7. TÌM TỶ SỐ LƯỢNG GIÁC VÀ GÓC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BẰNG MÁY TÍNH BỎ TÚI.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74320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I. GIỚI THIỆU MÁY TÍNH  BỎ TÚI VINACAL VÀ CASIO</a:t>
            </a:r>
            <a:endParaRPr lang="en-US" sz="2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Image result for may tính cas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may tính cas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Admin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740" y="1998452"/>
            <a:ext cx="2353393" cy="4395159"/>
          </a:xfrm>
          <a:prstGeom prst="rect">
            <a:avLst/>
          </a:prstGeom>
          <a:noFill/>
        </p:spPr>
      </p:pic>
      <p:pic>
        <p:nvPicPr>
          <p:cNvPr id="1034" name="Picture 10" descr="C:\Users\Admin\Desktop\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05" y="1979499"/>
            <a:ext cx="2286000" cy="4421301"/>
          </a:xfrm>
          <a:prstGeom prst="rect">
            <a:avLst/>
          </a:prstGeom>
          <a:noFill/>
        </p:spPr>
      </p:pic>
      <p:pic>
        <p:nvPicPr>
          <p:cNvPr id="11" name="Picture 2" descr="Image result for may tính cas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8316" y="1998453"/>
            <a:ext cx="2219080" cy="4387970"/>
          </a:xfrm>
          <a:prstGeom prst="rect">
            <a:avLst/>
          </a:prstGeom>
          <a:noFill/>
        </p:spPr>
      </p:pic>
      <p:pic>
        <p:nvPicPr>
          <p:cNvPr id="12" name="Picture 3" descr="C:\Users\Admin\Desktop\Capture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62353" y="1887747"/>
            <a:ext cx="2423916" cy="460650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61248" y="1828800"/>
            <a:ext cx="5782352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vinacal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casio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570VN PLUS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025" y="3048000"/>
            <a:ext cx="5774576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sin,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( co sin)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tan,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.,,, (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cot (co tang)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100" y="5419900"/>
            <a:ext cx="582445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SỬ DỤNG PHẦN MỀM GIẢ LẬP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MÁY TÍNH CASIO 570VN 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0" dur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4798E-6 L -0.09548 -0.0004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990600"/>
            <a:ext cx="7041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TÌM TSLG CỦA MỘT GÓC NHỌN CHO TRƯỚC.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7. TÌM TỶ SỐ LƯỢNG GIÁC VÀ GÓC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 MÁY TÍNH BỎ TÚI.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371600"/>
            <a:ext cx="5839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1450" y="1769225"/>
            <a:ext cx="5394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sin35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175" y="2229200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2860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22860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4775" y="22860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96300" y="283880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1000" y="2252750"/>
            <a:ext cx="2234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0,5735764364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8150" y="2802775"/>
            <a:ext cx="3521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66125" y="2819400"/>
            <a:ext cx="1066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3875" y="28194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20100" y="28194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7050" y="2776450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0,574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3352800"/>
            <a:ext cx="2568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sin35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~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0,574: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2718" y="3886200"/>
            <a:ext cx="5842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cos41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25’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4495800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7300" y="44958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3100" y="44958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28900" y="44791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57900" y="45124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61900" y="6705600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0150" y="44888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65775" y="45221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4495800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0,750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3050" y="516775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900" y="5131725"/>
            <a:ext cx="3523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32875" y="5164975"/>
            <a:ext cx="1066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0625" y="51649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86850" y="51649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3800" y="5105400"/>
            <a:ext cx="1521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0,74992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5638800"/>
            <a:ext cx="33470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cos41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25’  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0,74992: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22975" y="2209800"/>
            <a:ext cx="25338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{ </a:t>
            </a:r>
            <a:r>
              <a:rPr lang="en-US" sz="2200" dirty="0" err="1" smtClean="0">
                <a:solidFill>
                  <a:srgbClr val="FFFF00"/>
                </a:solidFill>
              </a:rPr>
              <a:t>không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cần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bấm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độ</a:t>
            </a:r>
            <a:r>
              <a:rPr lang="en-US" sz="2200" dirty="0" smtClean="0">
                <a:solidFill>
                  <a:srgbClr val="FFFF00"/>
                </a:solidFill>
              </a:rPr>
              <a:t>}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8" grpId="0"/>
      <p:bldP spid="20" grpId="0" animBg="1"/>
      <p:bldP spid="22" grpId="0" animBg="1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6900" y="990600"/>
            <a:ext cx="7041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TÌM TSLG CỦA MỘT GÓC NHỌN CHO TRƯỚC.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7. TÌM TỶ SỐ LƯỢNG GIÁC VÀ GÓC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 MÁY TÍNH BỎ TÚI.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725" y="1371600"/>
            <a:ext cx="58398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575" y="1769225"/>
            <a:ext cx="5394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sin35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925" y="2229200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22860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22860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22693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6900" y="22860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3050" y="270580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62450" y="2252750"/>
            <a:ext cx="2234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0,5735764364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900" y="2669775"/>
            <a:ext cx="35216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32875" y="2686400"/>
            <a:ext cx="1066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60625" y="26864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86850" y="26864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3800" y="2643450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0,574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5500" y="3276600"/>
            <a:ext cx="58428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cos41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25’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" y="3743500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07425" y="37435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93225" y="37435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9025" y="37268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08025" y="37601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70275" y="37365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15900" y="37698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79525" y="3743500"/>
            <a:ext cx="12362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0,750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63050" y="424920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4900" y="4213175"/>
            <a:ext cx="3523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32875" y="4246425"/>
            <a:ext cx="1066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60625" y="42464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86850" y="42464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3800" y="4186850"/>
            <a:ext cx="15215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0,74992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8875" y="4783975"/>
            <a:ext cx="65287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tan72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25’ 31’’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78375" y="5820300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0" y="58771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88675" y="58771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07975" y="58604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07875" y="58771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80075" y="5863250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84125" y="589095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60475" y="5877100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485325" y="58937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9100" y="5300750"/>
            <a:ext cx="41809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76300" y="530075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19550" y="530075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38850" y="531045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91400" y="53270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67500" y="53270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65825" y="5900650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=&gt; 3,157231604</a:t>
            </a:r>
            <a:endParaRPr lang="en-US" sz="2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4150" y="6360613"/>
            <a:ext cx="4146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tan72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25’ 31’’ ~ 3,157231604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7. TÌM TỶ SỐ LƯỢNG GIÁC VÀ GÓC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 MÁY TÍNH BỎ TÚI.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00" y="1138535"/>
            <a:ext cx="7041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TÌM TSLG CỦA MỘT GÓC NHỌN CHO TRƯỚC.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725" y="1778913"/>
            <a:ext cx="49244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cot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575" y="2300140"/>
            <a:ext cx="5410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cot75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808" y="3197915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328381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1975" y="328381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4368" y="328381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3274115"/>
            <a:ext cx="2234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0,2679491924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275" y="3757628"/>
            <a:ext cx="35237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740715"/>
            <a:ext cx="65806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tanx.cotx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=1 =&gt;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cotx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1: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tanx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327411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328659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3050" y="378563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32875" y="3782855"/>
            <a:ext cx="1066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SETUP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0625" y="376623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6850" y="376623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0" y="3764565"/>
            <a:ext cx="137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0,2679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4340915"/>
            <a:ext cx="6936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cotx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tan(90-x )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7840" y="4897865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09800" y="495051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8375" y="497684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1225" y="499098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3775" y="501009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501009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2550" y="4967140"/>
            <a:ext cx="13789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0,2679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30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87350"/>
            <a:ext cx="7370762" cy="908050"/>
          </a:xfrm>
          <a:ln w="57150">
            <a:solidFill>
              <a:srgbClr val="33CC33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00"/>
                </a:solidFill>
              </a:rPr>
              <a:t>    HIỂU BIẾT CHUNG1</a:t>
            </a: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8686800" y="981075"/>
            <a:ext cx="228600" cy="487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26" descr="BD2131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23313" y="981075"/>
            <a:ext cx="1666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7"/>
          <p:cNvSpPr>
            <a:spLocks noChangeArrowheads="1"/>
          </p:cNvSpPr>
          <p:nvPr/>
        </p:nvSpPr>
        <p:spPr bwMode="auto">
          <a:xfrm>
            <a:off x="8655050" y="981075"/>
            <a:ext cx="228600" cy="48768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80" name="Picture 28" descr="BD2131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1563" y="981075"/>
            <a:ext cx="166687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29" descr="AG00040_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25631">
            <a:off x="8388350" y="188913"/>
            <a:ext cx="6985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30" descr="TeddyBear-01-jun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88913"/>
            <a:ext cx="9350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58813" y="3911600"/>
            <a:ext cx="7759700" cy="2181225"/>
            <a:chOff x="305340" y="3155548"/>
            <a:chExt cx="7902829" cy="2181663"/>
          </a:xfrm>
        </p:grpSpPr>
        <p:sp>
          <p:nvSpPr>
            <p:cNvPr id="11" name="Rounded Rectangle 10"/>
            <p:cNvSpPr/>
            <p:nvPr/>
          </p:nvSpPr>
          <p:spPr>
            <a:xfrm>
              <a:off x="1359482" y="3400072"/>
              <a:ext cx="2666073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2013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83733" y="4513134"/>
              <a:ext cx="2860087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0,4140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43" name="AutoShape 126"/>
            <p:cNvSpPr>
              <a:spLocks noChangeArrowheads="1"/>
            </p:cNvSpPr>
            <p:nvPr/>
          </p:nvSpPr>
          <p:spPr bwMode="auto">
            <a:xfrm>
              <a:off x="324415" y="4329099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99272" y="4513134"/>
              <a:ext cx="2664456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0,414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45" name="AutoShape 126"/>
            <p:cNvSpPr>
              <a:spLocks noChangeArrowheads="1"/>
            </p:cNvSpPr>
            <p:nvPr/>
          </p:nvSpPr>
          <p:spPr bwMode="auto">
            <a:xfrm>
              <a:off x="6840017" y="42807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99272" y="3377843"/>
              <a:ext cx="2664456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2014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2416" y="3377843"/>
              <a:ext cx="2821284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0,4139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10589" y="3355613"/>
              <a:ext cx="2666074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0,4139828461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49" name="AutoShape 126"/>
            <p:cNvSpPr>
              <a:spLocks noChangeArrowheads="1"/>
            </p:cNvSpPr>
            <p:nvPr/>
          </p:nvSpPr>
          <p:spPr bwMode="auto">
            <a:xfrm>
              <a:off x="305340" y="3219316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3350" name="AutoShape 126"/>
            <p:cNvSpPr>
              <a:spLocks noChangeArrowheads="1"/>
            </p:cNvSpPr>
            <p:nvPr/>
          </p:nvSpPr>
          <p:spPr bwMode="auto">
            <a:xfrm>
              <a:off x="6831961" y="31555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B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152471"/>
            <a:ext cx="7848600" cy="1200329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cos65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32’41’’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09550" y="4179888"/>
            <a:ext cx="358775" cy="576262"/>
          </a:xfrm>
          <a:prstGeom prst="ellipse">
            <a:avLst/>
          </a:prstGeom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223838" y="4811713"/>
            <a:ext cx="360362" cy="576262"/>
          </a:xfrm>
          <a:prstGeom prst="ellipse">
            <a:avLst/>
          </a:prstGeom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250825" y="5445125"/>
            <a:ext cx="360363" cy="576263"/>
          </a:xfrm>
          <a:prstGeom prst="ellipse">
            <a:avLst/>
          </a:prstGeom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AutoShape 126"/>
          <p:cNvSpPr>
            <a:spLocks noChangeArrowheads="1"/>
          </p:cNvSpPr>
          <p:nvPr/>
        </p:nvSpPr>
        <p:spPr bwMode="auto">
          <a:xfrm>
            <a:off x="684213" y="5086350"/>
            <a:ext cx="1368425" cy="1008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0600" y="2057400"/>
            <a:ext cx="7391400" cy="13388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tan35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42’55’’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2125" y="3914775"/>
            <a:ext cx="7902575" cy="2181225"/>
            <a:chOff x="305340" y="3155548"/>
            <a:chExt cx="7902829" cy="2181663"/>
          </a:xfrm>
        </p:grpSpPr>
        <p:sp>
          <p:nvSpPr>
            <p:cNvPr id="29" name="Rounded Rectangle 28"/>
            <p:cNvSpPr/>
            <p:nvPr/>
          </p:nvSpPr>
          <p:spPr>
            <a:xfrm>
              <a:off x="1359474" y="3400072"/>
              <a:ext cx="2665498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2013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383287" y="4513134"/>
              <a:ext cx="2860767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0,71897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33" name="AutoShape 126"/>
            <p:cNvSpPr>
              <a:spLocks noChangeArrowheads="1"/>
            </p:cNvSpPr>
            <p:nvPr/>
          </p:nvSpPr>
          <p:spPr bwMode="auto">
            <a:xfrm>
              <a:off x="324415" y="4329099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4499650" y="4513134"/>
              <a:ext cx="2663911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0,71898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35" name="AutoShape 126"/>
            <p:cNvSpPr>
              <a:spLocks noChangeArrowheads="1"/>
            </p:cNvSpPr>
            <p:nvPr/>
          </p:nvSpPr>
          <p:spPr bwMode="auto">
            <a:xfrm>
              <a:off x="6840017" y="42807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4499650" y="3377843"/>
              <a:ext cx="2663911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2014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72174" y="3377843"/>
              <a:ext cx="2821078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0,81193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510762" y="3355613"/>
              <a:ext cx="2665499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0,58376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39" name="AutoShape 126"/>
            <p:cNvSpPr>
              <a:spLocks noChangeArrowheads="1"/>
            </p:cNvSpPr>
            <p:nvPr/>
          </p:nvSpPr>
          <p:spPr bwMode="auto">
            <a:xfrm>
              <a:off x="305340" y="3219316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3340" name="AutoShape 126"/>
            <p:cNvSpPr>
              <a:spLocks noChangeArrowheads="1"/>
            </p:cNvSpPr>
            <p:nvPr/>
          </p:nvSpPr>
          <p:spPr bwMode="auto">
            <a:xfrm>
              <a:off x="6831961" y="31555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B</a:t>
              </a:r>
            </a:p>
          </p:txBody>
        </p:sp>
      </p:grpSp>
      <p:sp>
        <p:nvSpPr>
          <p:cNvPr id="26" name="AutoShape 126"/>
          <p:cNvSpPr>
            <a:spLocks noChangeArrowheads="1"/>
          </p:cNvSpPr>
          <p:nvPr/>
        </p:nvSpPr>
        <p:spPr bwMode="auto">
          <a:xfrm>
            <a:off x="7131050" y="5043488"/>
            <a:ext cx="1368425" cy="10080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C000"/>
                </a:solidFill>
              </a:rPr>
              <a:t>D</a:t>
            </a:r>
          </a:p>
        </p:txBody>
      </p: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609600" y="3909225"/>
            <a:ext cx="7902575" cy="2181225"/>
            <a:chOff x="305340" y="3155548"/>
            <a:chExt cx="7902829" cy="2181663"/>
          </a:xfrm>
        </p:grpSpPr>
        <p:sp>
          <p:nvSpPr>
            <p:cNvPr id="40" name="Rounded Rectangle 39"/>
            <p:cNvSpPr/>
            <p:nvPr/>
          </p:nvSpPr>
          <p:spPr>
            <a:xfrm>
              <a:off x="1359474" y="3400072"/>
              <a:ext cx="2665498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2013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83287" y="4513134"/>
              <a:ext cx="2860767" cy="64783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0,5823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AutoShape 126"/>
            <p:cNvSpPr>
              <a:spLocks noChangeArrowheads="1"/>
            </p:cNvSpPr>
            <p:nvPr/>
          </p:nvSpPr>
          <p:spPr bwMode="auto">
            <a:xfrm>
              <a:off x="324415" y="4329099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499650" y="4513134"/>
              <a:ext cx="2663911" cy="64783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0,8130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AutoShape 126"/>
            <p:cNvSpPr>
              <a:spLocks noChangeArrowheads="1"/>
            </p:cNvSpPr>
            <p:nvPr/>
          </p:nvSpPr>
          <p:spPr bwMode="auto">
            <a:xfrm>
              <a:off x="6840017" y="42807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499650" y="3377843"/>
              <a:ext cx="2663911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2014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372174" y="3377843"/>
              <a:ext cx="2821078" cy="64783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0,7162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510762" y="3355613"/>
              <a:ext cx="2665499" cy="647830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1,3963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AutoShape 126"/>
            <p:cNvSpPr>
              <a:spLocks noChangeArrowheads="1"/>
            </p:cNvSpPr>
            <p:nvPr/>
          </p:nvSpPr>
          <p:spPr bwMode="auto">
            <a:xfrm>
              <a:off x="305340" y="3219316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49" name="AutoShape 126"/>
            <p:cNvSpPr>
              <a:spLocks noChangeArrowheads="1"/>
            </p:cNvSpPr>
            <p:nvPr/>
          </p:nvSpPr>
          <p:spPr bwMode="auto">
            <a:xfrm>
              <a:off x="6831961" y="31555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B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09600" y="2057400"/>
            <a:ext cx="7696200" cy="13388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cot35</a:t>
            </a:r>
            <a:r>
              <a:rPr 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36’37’’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126"/>
          <p:cNvSpPr>
            <a:spLocks noChangeArrowheads="1"/>
          </p:cNvSpPr>
          <p:nvPr/>
        </p:nvSpPr>
        <p:spPr bwMode="auto">
          <a:xfrm>
            <a:off x="7136475" y="3902825"/>
            <a:ext cx="1368108" cy="100791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B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1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3554" grpId="0" animBg="1"/>
      <p:bldP spid="21" grpId="0" animBg="1"/>
      <p:bldP spid="21" grpId="1" animBg="1"/>
      <p:bldP spid="25" grpId="0" animBg="1"/>
      <p:bldP spid="27" grpId="0" animBg="1"/>
      <p:bldP spid="27" grpId="1" animBg="1"/>
      <p:bldP spid="26" grpId="0" animBg="1"/>
      <p:bldP spid="50" grpId="0" animBg="1"/>
      <p:bldP spid="50" grpId="1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073725"/>
            <a:ext cx="7041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TÌM TSLG CỦA MỘT GÓC NHỌN CHO TRƯỚC.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7. TÌM TỶ SỐ LƯỢNG GIÁC VÀ GÓC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BẰNG MÁY TÍNH BỎ TÚI.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475" y="1524000"/>
            <a:ext cx="700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TÌM GÓC KHI BIẾT MỘT TSLG CỦA  GÓC ĐÓ.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2007513"/>
            <a:ext cx="6046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sin,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2590800"/>
            <a:ext cx="5330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dụ1.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=0,4567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048000"/>
            <a:ext cx="7469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SHIFT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900" y="3581400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64375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7575" y="36409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400" y="36409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3650" y="3634038"/>
            <a:ext cx="1996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27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10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27.73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6574" y="3647900"/>
            <a:ext cx="98782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0,4567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3657600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114800"/>
            <a:ext cx="1511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x~27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4724400"/>
            <a:ext cx="5636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dụ2.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2,3456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850" y="5205162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94550" y="5267512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8525" y="5264737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8350" y="5264737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5257800"/>
            <a:ext cx="1996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66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54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35.95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97524" y="5271662"/>
            <a:ext cx="98782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2,3456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47350" y="5281362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5791200"/>
            <a:ext cx="1914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y~66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55’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 animBg="1"/>
      <p:bldP spid="16" grpId="0" animBg="1"/>
      <p:bldP spid="17" grpId="0" animBg="1"/>
      <p:bldP spid="18" grpId="0"/>
      <p:bldP spid="19" grpId="0" animBg="1"/>
      <p:bldP spid="20" grpId="0" animBg="1"/>
      <p:bldP spid="24" grpId="0" animBg="1"/>
      <p:bldP spid="25" grpId="0" animBg="1"/>
      <p:bldP spid="26" grpId="0" animBg="1"/>
      <p:bldP spid="27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475" y="228600"/>
            <a:ext cx="700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TÌM GÓC KHI BIẾT MỘT TSLG CỦA  GÓC ĐÓ.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712113"/>
            <a:ext cx="6046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sin,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50" y="1397913"/>
            <a:ext cx="4458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cot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4698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cotz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=1,23456  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900" y="2362200"/>
            <a:ext cx="1241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2424550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4217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1616" y="24217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0741" y="2414838"/>
            <a:ext cx="1853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39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0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27.55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6575" y="2428700"/>
            <a:ext cx="126529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1:1,23456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1325" y="24217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048000"/>
            <a:ext cx="45127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 z~39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96589" y="3505200"/>
            <a:ext cx="43107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 z~39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7925" y="3962400"/>
            <a:ext cx="4722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:  z~39</a:t>
            </a:r>
            <a:r>
              <a:rPr lang="en-US" sz="22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0’28’’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4876800"/>
            <a:ext cx="2294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3075" y="48768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1475" y="486987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7400" y="5479475"/>
            <a:ext cx="5334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.’’’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0650" y="4874315"/>
            <a:ext cx="1143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1,23456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950" y="48768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6150" y="5489175"/>
            <a:ext cx="914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6750" y="5486400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15450" y="5486400"/>
            <a:ext cx="685800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400" y="5503025"/>
            <a:ext cx="533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5486400"/>
            <a:ext cx="1853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=&gt;  39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0</a:t>
            </a:r>
            <a:r>
              <a:rPr lang="en-US" sz="2200" baseline="30000" dirty="0" smtClean="0">
                <a:solidFill>
                  <a:srgbClr val="FFFF00"/>
                </a:solidFill>
              </a:rPr>
              <a:t>0</a:t>
            </a:r>
            <a:r>
              <a:rPr lang="en-US" sz="2200" dirty="0" smtClean="0">
                <a:solidFill>
                  <a:srgbClr val="FFFF00"/>
                </a:solidFill>
              </a:rPr>
              <a:t>27.55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87350"/>
            <a:ext cx="7370762" cy="908050"/>
          </a:xfrm>
          <a:ln w="57150">
            <a:solidFill>
              <a:srgbClr val="33CC33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00"/>
                </a:solidFill>
              </a:rPr>
              <a:t>    TÍNH GÓC KHI BIẾT MỘT TSLG</a:t>
            </a:r>
          </a:p>
        </p:txBody>
      </p:sp>
      <p:pic>
        <p:nvPicPr>
          <p:cNvPr id="13317" name="Picture 26" descr="BD2131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1" y="1409700"/>
            <a:ext cx="304799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7"/>
          <p:cNvSpPr>
            <a:spLocks noChangeArrowheads="1"/>
          </p:cNvSpPr>
          <p:nvPr/>
        </p:nvSpPr>
        <p:spPr bwMode="auto">
          <a:xfrm>
            <a:off x="8501150" y="990600"/>
            <a:ext cx="414250" cy="5334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FF00"/>
              </a:gs>
              <a:gs pos="100000">
                <a:srgbClr val="FF3300"/>
              </a:gs>
            </a:gsLst>
            <a:lin ang="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80" name="Picture 28" descr="BD2131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24062" y="1033725"/>
            <a:ext cx="35253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29" descr="AG00040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5631">
            <a:off x="8360443" y="222163"/>
            <a:ext cx="6985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30" descr="TeddyBear-01-jun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188913"/>
            <a:ext cx="9350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658325" y="3657600"/>
            <a:ext cx="7759700" cy="2181225"/>
            <a:chOff x="305340" y="3155548"/>
            <a:chExt cx="7902829" cy="2181663"/>
          </a:xfrm>
        </p:grpSpPr>
        <p:sp>
          <p:nvSpPr>
            <p:cNvPr id="11" name="Rounded Rectangle 10"/>
            <p:cNvSpPr/>
            <p:nvPr/>
          </p:nvSpPr>
          <p:spPr>
            <a:xfrm>
              <a:off x="1359482" y="3400072"/>
              <a:ext cx="2666073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2013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383733" y="4513134"/>
              <a:ext cx="2860087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0</a:t>
              </a:r>
              <a:r>
                <a:rPr lang="en-US" sz="2800" b="1" baseline="30000" dirty="0" smtClean="0">
                  <a:solidFill>
                    <a:srgbClr val="C00000"/>
                  </a:solidFill>
                </a:rPr>
                <a:t>0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59’59’’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43" name="AutoShape 126"/>
            <p:cNvSpPr>
              <a:spLocks noChangeArrowheads="1"/>
            </p:cNvSpPr>
            <p:nvPr/>
          </p:nvSpPr>
          <p:spPr bwMode="auto">
            <a:xfrm>
              <a:off x="324415" y="4329099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499272" y="4513134"/>
              <a:ext cx="2664456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76</a:t>
              </a:r>
              <a:r>
                <a:rPr lang="en-US" sz="2800" b="1" baseline="30000" dirty="0" smtClean="0">
                  <a:solidFill>
                    <a:srgbClr val="C00000"/>
                  </a:solidFill>
                </a:rPr>
                <a:t>0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28’2’’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45" name="AutoShape 126"/>
            <p:cNvSpPr>
              <a:spLocks noChangeArrowheads="1"/>
            </p:cNvSpPr>
            <p:nvPr/>
          </p:nvSpPr>
          <p:spPr bwMode="auto">
            <a:xfrm>
              <a:off x="6840017" y="42807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499272" y="3377843"/>
              <a:ext cx="2664456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2014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2416" y="3377843"/>
              <a:ext cx="2821284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13</a:t>
              </a:r>
              <a:r>
                <a:rPr lang="en-US" sz="2800" b="1" baseline="30000" dirty="0" smtClean="0">
                  <a:solidFill>
                    <a:srgbClr val="C00000"/>
                  </a:solidFill>
                </a:rPr>
                <a:t>0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31’47’’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10589" y="3355613"/>
              <a:ext cx="2666074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rgbClr val="C00000"/>
                  </a:solidFill>
                </a:rPr>
                <a:t>76</a:t>
              </a:r>
              <a:r>
                <a:rPr lang="en-US" sz="2800" b="1" baseline="30000" dirty="0" smtClean="0">
                  <a:solidFill>
                    <a:srgbClr val="C00000"/>
                  </a:solidFill>
                </a:rPr>
                <a:t>0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28’3’’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3349" name="AutoShape 126"/>
            <p:cNvSpPr>
              <a:spLocks noChangeArrowheads="1"/>
            </p:cNvSpPr>
            <p:nvPr/>
          </p:nvSpPr>
          <p:spPr bwMode="auto">
            <a:xfrm>
              <a:off x="305340" y="3219316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3350" name="AutoShape 126"/>
            <p:cNvSpPr>
              <a:spLocks noChangeArrowheads="1"/>
            </p:cNvSpPr>
            <p:nvPr/>
          </p:nvSpPr>
          <p:spPr bwMode="auto">
            <a:xfrm>
              <a:off x="6831961" y="31555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B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192925" y="3859875"/>
            <a:ext cx="400050" cy="793750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223838" y="4961337"/>
            <a:ext cx="385762" cy="750887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1752600"/>
            <a:ext cx="7620000" cy="133882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cosx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=0,234.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126"/>
          <p:cNvSpPr>
            <a:spLocks noChangeArrowheads="1"/>
          </p:cNvSpPr>
          <p:nvPr/>
        </p:nvSpPr>
        <p:spPr bwMode="auto">
          <a:xfrm>
            <a:off x="7086600" y="4783975"/>
            <a:ext cx="1368108" cy="100791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D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" y="1752600"/>
            <a:ext cx="7620000" cy="13388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coty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=0,234.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36"/>
          <p:cNvGrpSpPr>
            <a:grpSpLocks/>
          </p:cNvGrpSpPr>
          <p:nvPr/>
        </p:nvGrpSpPr>
        <p:grpSpPr bwMode="auto">
          <a:xfrm>
            <a:off x="688800" y="3647900"/>
            <a:ext cx="7759700" cy="2181225"/>
            <a:chOff x="305340" y="3155548"/>
            <a:chExt cx="7902829" cy="2181663"/>
          </a:xfrm>
        </p:grpSpPr>
        <p:sp>
          <p:nvSpPr>
            <p:cNvPr id="55" name="Rounded Rectangle 54"/>
            <p:cNvSpPr/>
            <p:nvPr/>
          </p:nvSpPr>
          <p:spPr>
            <a:xfrm>
              <a:off x="1359482" y="3400072"/>
              <a:ext cx="2666073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2013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383733" y="4513134"/>
              <a:ext cx="2860087" cy="64783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76</a:t>
              </a:r>
              <a:r>
                <a:rPr lang="en-US" sz="28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50’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AutoShape 126"/>
            <p:cNvSpPr>
              <a:spLocks noChangeArrowheads="1"/>
            </p:cNvSpPr>
            <p:nvPr/>
          </p:nvSpPr>
          <p:spPr bwMode="auto">
            <a:xfrm>
              <a:off x="324415" y="4329099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C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4499272" y="4513134"/>
              <a:ext cx="2664456" cy="64783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76</a:t>
              </a:r>
              <a:r>
                <a:rPr lang="en-US" sz="28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49’47’’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AutoShape 126"/>
            <p:cNvSpPr>
              <a:spLocks noChangeArrowheads="1"/>
            </p:cNvSpPr>
            <p:nvPr/>
          </p:nvSpPr>
          <p:spPr bwMode="auto">
            <a:xfrm>
              <a:off x="6840017" y="42807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D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499272" y="3377843"/>
              <a:ext cx="2664456" cy="647830"/>
            </a:xfrm>
            <a:prstGeom prst="roundRect">
              <a:avLst/>
            </a:prstGeom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C00000"/>
                  </a:solidFill>
                </a:rPr>
                <a:t>2014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372416" y="3377843"/>
              <a:ext cx="2821284" cy="64783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13</a:t>
              </a:r>
              <a:r>
                <a:rPr lang="en-US" sz="28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31’5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4510589" y="3355613"/>
              <a:ext cx="2666074" cy="64783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 w="28575"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smtClean="0">
                  <a:solidFill>
                    <a:schemeClr val="bg1"/>
                  </a:solidFill>
                </a:rPr>
                <a:t>76</a:t>
              </a:r>
              <a:r>
                <a:rPr lang="en-US" sz="2800" b="1" baseline="30000" dirty="0" smtClean="0">
                  <a:solidFill>
                    <a:schemeClr val="bg1"/>
                  </a:solidFill>
                </a:rPr>
                <a:t>0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28’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AutoShape 126"/>
            <p:cNvSpPr>
              <a:spLocks noChangeArrowheads="1"/>
            </p:cNvSpPr>
            <p:nvPr/>
          </p:nvSpPr>
          <p:spPr bwMode="auto">
            <a:xfrm>
              <a:off x="305340" y="3219316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 dirty="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64" name="AutoShape 126"/>
            <p:cNvSpPr>
              <a:spLocks noChangeArrowheads="1"/>
            </p:cNvSpPr>
            <p:nvPr/>
          </p:nvSpPr>
          <p:spPr bwMode="auto">
            <a:xfrm>
              <a:off x="6831961" y="3155548"/>
              <a:ext cx="1368152" cy="10081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sz="3200" b="1">
                  <a:solidFill>
                    <a:schemeClr val="accent2"/>
                  </a:solidFill>
                </a:rPr>
                <a:t>B</a:t>
              </a:r>
            </a:p>
          </p:txBody>
        </p:sp>
      </p:grpSp>
      <p:sp>
        <p:nvSpPr>
          <p:cNvPr id="52" name="AutoShape 126"/>
          <p:cNvSpPr>
            <a:spLocks noChangeArrowheads="1"/>
          </p:cNvSpPr>
          <p:nvPr/>
        </p:nvSpPr>
        <p:spPr bwMode="auto">
          <a:xfrm>
            <a:off x="705917" y="4817225"/>
            <a:ext cx="1368108" cy="100791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1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3554" grpId="0" animBg="1"/>
      <p:bldP spid="22" grpId="0" animBg="1"/>
      <p:bldP spid="23" grpId="0" animBg="1"/>
      <p:bldP spid="27" grpId="0" animBg="1"/>
      <p:bldP spid="27" grpId="1" animBg="1"/>
      <p:bldP spid="51" grpId="0" animBg="1"/>
      <p:bldP spid="53" grpId="0" animBg="1"/>
      <p:bldP spid="53" grpId="1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335</TotalTime>
  <Words>908</Words>
  <PresentationFormat>On-screen Show (4:3)</PresentationFormat>
  <Paragraphs>248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blank</vt:lpstr>
      <vt:lpstr>PowerPoint Presentation</vt:lpstr>
      <vt:lpstr>TiẾT 7. TÌM TỶ SỐ LƯỢNG GIÁC VÀ GÓC  BẰNG MÁY TÍNH BỎ TÚI.</vt:lpstr>
      <vt:lpstr>PowerPoint Presentation</vt:lpstr>
      <vt:lpstr>PowerPoint Presentation</vt:lpstr>
      <vt:lpstr>PowerPoint Presentation</vt:lpstr>
      <vt:lpstr>    HIỂU BIẾT CHUNG1</vt:lpstr>
      <vt:lpstr>PowerPoint Presentation</vt:lpstr>
      <vt:lpstr>PowerPoint Presentation</vt:lpstr>
      <vt:lpstr>    TÍNH GÓC KHI BIẾT MỘT TSLG</vt:lpstr>
      <vt:lpstr>CÔNG VIỆC VỀ NHÀ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2019-09-28T12:27:44Z</dcterms:created>
  <dcterms:modified xsi:type="dcterms:W3CDTF">2020-10-12T21:06:00Z</dcterms:modified>
</cp:coreProperties>
</file>