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81" r:id="rId14"/>
    <p:sldId id="274" r:id="rId15"/>
    <p:sldId id="275" r:id="rId16"/>
    <p:sldId id="276" r:id="rId17"/>
    <p:sldId id="280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gif"/><Relationship Id="rId7" Type="http://schemas.openxmlformats.org/officeDocument/2006/relationships/image" Target="../media/image3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13.gi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48710" y="5504863"/>
            <a:ext cx="8622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GV DẠY: NGUYỄN THỊ THÚY HẰNG</a:t>
            </a:r>
          </a:p>
        </p:txBody>
      </p:sp>
      <p:sp>
        <p:nvSpPr>
          <p:cNvPr id="44" name="WordArt 7">
            <a:hlinkClick r:id="" action="ppaction://noaction">
              <a:snd r:embed="rId3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14946" y="438884"/>
            <a:ext cx="10839200" cy="126340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26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VÀ CÁC EM HỌC SINH </a:t>
            </a: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456318" y="2275331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3017580" y="3650243"/>
            <a:ext cx="6191154" cy="107230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HÌNH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6939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14288"/>
            <a:ext cx="12192000" cy="6858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ấp giấy xác định trung điểm của đoạn thẳ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530"/>
            <a:ext cx="12192000" cy="68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9162" y="5786438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2" y="4191000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05210" y="546080"/>
            <a:ext cx="8749752" cy="3214551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01"/>
            <a:ext cx="6010076" cy="32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xay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6" y="437885"/>
            <a:ext cx="6181924" cy="6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86"/>
            <a:ext cx="6010075" cy="33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511" y="3259404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đòn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Rôbecvan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9250" y="1068954"/>
            <a:ext cx="34386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2728" y="101100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612" y="1002415"/>
            <a:ext cx="115908" cy="115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887" y="100027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29049" y="5412852"/>
            <a:ext cx="4065433" cy="669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23649" y="602470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2557" y="535739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34743" y="5705355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8636" y="6382219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bênh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81" y="6365088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671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MỘT SỐ ỨNG DỤNG TRUNG ĐIỂM CỦA ĐOẠN THẲNG TRONG THỰC TẾ </a:t>
            </a:r>
          </a:p>
        </p:txBody>
      </p:sp>
    </p:spTree>
    <p:extLst>
      <p:ext uri="{BB962C8B-B14F-4D97-AF65-F5344CB8AC3E}">
        <p14:creationId xmlns:p14="http://schemas.microsoft.com/office/powerpoint/2010/main" val="18694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30" grpId="0" animBg="1"/>
      <p:bldP spid="31" grpId="0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òng quay mặt trời trong một khu vui chơi có điểm cao nhất là 60 m, điểm  thấp nhất là 6 m (so với mặt đất). Hỏi trục của vòng quay nằm">
            <a:extLst>
              <a:ext uri="{FF2B5EF4-FFF2-40B4-BE49-F238E27FC236}">
                <a16:creationId xmlns:a16="http://schemas.microsoft.com/office/drawing/2014/main" id="{B1257585-14A9-4BDB-B281-D2853BFF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4760" b="1062"/>
          <a:stretch/>
        </p:blipFill>
        <p:spPr bwMode="auto">
          <a:xfrm>
            <a:off x="6096000" y="0"/>
            <a:ext cx="6109253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EC5DF-0B51-4CD9-B702-A4E3D3AF758A}"/>
              </a:ext>
            </a:extLst>
          </p:cNvPr>
          <p:cNvSpPr txBox="1"/>
          <p:nvPr/>
        </p:nvSpPr>
        <p:spPr>
          <a:xfrm>
            <a:off x="0" y="881343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60m,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6m (so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đất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5771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59" y="4545062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12506" y="0"/>
            <a:ext cx="5277333" cy="3061487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Qua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hôm</a:t>
            </a:r>
            <a:r>
              <a:rPr lang="en-US" sz="3600" dirty="0">
                <a:solidFill>
                  <a:srgbClr val="FF0000"/>
                </a:solidFill>
              </a:rPr>
              <a:t> nay,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2039" y="0"/>
            <a:ext cx="624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Tiết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>
                <a:ln/>
                <a:solidFill>
                  <a:srgbClr val="FFFF00"/>
                </a:solidFill>
              </a:rPr>
              <a:t>48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. TRUNG ĐIỂM CỦA ĐOẠN THẲNG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3079"/>
            <a:ext cx="5509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TRUNG ĐIỂM CỦA ĐOẠN THẲNG: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8591" y="1372140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66357" y="132667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671" y="142841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5694" y="1437789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21" y="141338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840039" y="1276011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23832" y="1281855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68322" y="132351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5519943"/>
            <a:ext cx="729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2. VẼ TRUNG ĐIỂM CỦA ĐOẠN THẲNG(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55307" y="133262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21398" y="1072331"/>
            <a:ext cx="3544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/124)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07" y="3882276"/>
            <a:ext cx="192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Tính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chất</a:t>
            </a:r>
            <a:r>
              <a:rPr lang="en-US" sz="2800" b="1" dirty="0">
                <a:ln/>
                <a:solidFill>
                  <a:srgbClr val="FFFF00"/>
                </a:solidFill>
              </a:rPr>
              <a:t>: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06" y="314095"/>
            <a:ext cx="621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160" y="1376145"/>
            <a:ext cx="1014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Luyện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bập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bênh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1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2400" y="265044"/>
            <a:ext cx="11887200" cy="20408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/>
            <a:r>
              <a:rPr lang="en-US" sz="3600" kern="1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CÁM ƠN QUÝ THẦY CÔ VÀ CÁC EM HỌC SINH</a:t>
            </a: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2292113" y="2610853"/>
            <a:ext cx="7607774" cy="204083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VỀ DỰ TIẾT HỌC NÀY</a:t>
            </a:r>
          </a:p>
        </p:txBody>
      </p:sp>
    </p:spTree>
    <p:extLst>
      <p:ext uri="{BB962C8B-B14F-4D97-AF65-F5344CB8AC3E}">
        <p14:creationId xmlns:p14="http://schemas.microsoft.com/office/powerpoint/2010/main" val="6595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54C3C3-8CF9-45B8-96E9-45B85BD5470E}"/>
              </a:ext>
            </a:extLst>
          </p:cNvPr>
          <p:cNvSpPr txBox="1"/>
          <p:nvPr/>
        </p:nvSpPr>
        <p:spPr>
          <a:xfrm>
            <a:off x="1" y="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HĐ 3.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chiếc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vận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tốc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đổi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quãng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đường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dài</a:t>
            </a:r>
            <a:r>
              <a:rPr lang="en-US" sz="3600" dirty="0">
                <a:solidFill>
                  <a:schemeClr val="bg1"/>
                </a:solidFill>
              </a:rPr>
              <a:t> 100km </a:t>
            </a:r>
            <a:r>
              <a:rPr lang="en-US" sz="3600" dirty="0" err="1">
                <a:solidFill>
                  <a:schemeClr val="bg1"/>
                </a:solidFill>
              </a:rPr>
              <a:t>từ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A </a:t>
            </a:r>
            <a:r>
              <a:rPr lang="en-US" sz="3600" dirty="0" err="1">
                <a:solidFill>
                  <a:schemeClr val="bg1"/>
                </a:solidFill>
              </a:rPr>
              <a:t>đến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B </a:t>
            </a:r>
            <a:r>
              <a:rPr lang="en-US" sz="3600" dirty="0" err="1">
                <a:solidFill>
                  <a:schemeClr val="bg1"/>
                </a:solidFill>
              </a:rPr>
              <a:t>hết</a:t>
            </a:r>
            <a:r>
              <a:rPr lang="en-US" sz="3600" dirty="0">
                <a:solidFill>
                  <a:schemeClr val="bg1"/>
                </a:solidFill>
              </a:rPr>
              <a:t> 2 </a:t>
            </a:r>
            <a:r>
              <a:rPr lang="en-US" sz="3600" dirty="0" err="1">
                <a:solidFill>
                  <a:schemeClr val="bg1"/>
                </a:solidFill>
              </a:rPr>
              <a:t>giờ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được</a:t>
            </a:r>
            <a:r>
              <a:rPr lang="en-US" sz="3600" dirty="0">
                <a:solidFill>
                  <a:schemeClr val="bg1"/>
                </a:solidFill>
              </a:rPr>
              <a:t> 1 </a:t>
            </a:r>
            <a:r>
              <a:rPr lang="en-US" sz="3600" dirty="0" err="1">
                <a:solidFill>
                  <a:schemeClr val="bg1"/>
                </a:solidFill>
              </a:rPr>
              <a:t>giờ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xe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A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ki </a:t>
            </a:r>
            <a:r>
              <a:rPr lang="en-US" sz="3600" dirty="0" err="1">
                <a:solidFill>
                  <a:schemeClr val="bg1"/>
                </a:solidFill>
              </a:rPr>
              <a:t>lô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mét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còn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B </a:t>
            </a:r>
            <a:r>
              <a:rPr lang="en-US" sz="3600" dirty="0" err="1">
                <a:solidFill>
                  <a:schemeClr val="bg1"/>
                </a:solidFill>
              </a:rPr>
              <a:t>nao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ki </a:t>
            </a:r>
            <a:r>
              <a:rPr lang="en-US" sz="3600" dirty="0" err="1">
                <a:solidFill>
                  <a:schemeClr val="bg1"/>
                </a:solidFill>
              </a:rPr>
              <a:t>lô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mét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6126A-E200-40A2-BF74-86F802685281}"/>
              </a:ext>
            </a:extLst>
          </p:cNvPr>
          <p:cNvSpPr txBox="1"/>
          <p:nvPr/>
        </p:nvSpPr>
        <p:spPr>
          <a:xfrm>
            <a:off x="-49780" y="2452361"/>
            <a:ext cx="10170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HĐ 1.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ta dung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dài</a:t>
            </a:r>
            <a:r>
              <a:rPr lang="en-US" sz="3600" dirty="0">
                <a:solidFill>
                  <a:schemeClr val="bg1"/>
                </a:solidFill>
              </a:rPr>
              <a:t> 3m </a:t>
            </a:r>
            <a:r>
              <a:rPr lang="en-US" sz="3600" dirty="0" err="1">
                <a:solidFill>
                  <a:schemeClr val="bg1"/>
                </a:solidFill>
              </a:rPr>
              <a:t>để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bập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bênh</a:t>
            </a:r>
            <a:r>
              <a:rPr lang="en-US" sz="3600" dirty="0">
                <a:solidFill>
                  <a:schemeClr val="bg1"/>
                </a:solidFill>
              </a:rPr>
              <a:t>. Theo </a:t>
            </a:r>
            <a:r>
              <a:rPr lang="en-US" sz="3600" dirty="0" err="1">
                <a:solidFill>
                  <a:schemeClr val="bg1"/>
                </a:solidFill>
              </a:rPr>
              <a:t>em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gắn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trực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hai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đầu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9545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pic>
        <p:nvPicPr>
          <p:cNvPr id="1028" name="Picture 4" descr="Em đã chơi bập bênh bao giờ chưa? Trong trò chơi này, người ta dùng một  thanh gỗ dài gắn cố định lên một cái trục trên giá đỡ (H.8.35). Nếu hình">
            <a:extLst>
              <a:ext uri="{FF2B5EF4-FFF2-40B4-BE49-F238E27FC236}">
                <a16:creationId xmlns:a16="http://schemas.microsoft.com/office/drawing/2014/main" id="{20EDED80-0F60-498B-B3D3-1032C07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18733"/>
            <a:ext cx="121920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E13AA0-F961-4256-8E8E-E85C1361FC18}"/>
              </a:ext>
            </a:extLst>
          </p:cNvPr>
          <p:cNvSpPr/>
          <p:nvPr/>
        </p:nvSpPr>
        <p:spPr>
          <a:xfrm>
            <a:off x="1280961" y="158453"/>
            <a:ext cx="963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Ổ BI HĐ1, HĐ2, HĐ3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B8876-718D-499F-AE8C-CFC965C97793}"/>
              </a:ext>
            </a:extLst>
          </p:cNvPr>
          <p:cNvSpPr/>
          <p:nvPr/>
        </p:nvSpPr>
        <p:spPr>
          <a:xfrm>
            <a:off x="135203" y="1521610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ợi dây dài 120 cm. Gấp đôi sợi dây lại đề hai đầu sợi dây trùng nhau.  Đánh dấu điểm A là chỗ bị gấp (H.8.36). Khoảng cách từ điểm A">
            <a:extLst>
              <a:ext uri="{FF2B5EF4-FFF2-40B4-BE49-F238E27FC236}">
                <a16:creationId xmlns:a16="http://schemas.microsoft.com/office/drawing/2014/main" id="{E1A42FA8-7C53-472F-BBC0-2DE843E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1417984"/>
            <a:ext cx="12217206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D9ADF1-3ECE-419F-B07F-97FAB8539894}"/>
              </a:ext>
            </a:extLst>
          </p:cNvPr>
          <p:cNvSpPr/>
          <p:nvPr/>
        </p:nvSpPr>
        <p:spPr>
          <a:xfrm>
            <a:off x="-26505" y="779489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A3120-E5DD-4114-8CEA-BBEA86F5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Một chiếc xe chạy với vận tốc không đồi trên một quãng đường thắng dài 100  km từ vị trí A dến vị ti hết 2 giờ. Hỏi sau khi chạy được">
            <a:extLst>
              <a:ext uri="{FF2B5EF4-FFF2-40B4-BE49-F238E27FC236}">
                <a16:creationId xmlns:a16="http://schemas.microsoft.com/office/drawing/2014/main" id="{6BEC3B33-EEF1-4F97-B686-500DD95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17"/>
            <a:ext cx="1219200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2D811F-0A7B-4F72-8953-7E47AE024F5D}"/>
              </a:ext>
            </a:extLst>
          </p:cNvPr>
          <p:cNvSpPr/>
          <p:nvPr/>
        </p:nvSpPr>
        <p:spPr>
          <a:xfrm>
            <a:off x="-182849" y="673471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351347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064"/>
            <a:ext cx="468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rung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điểm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của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đoạn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thẳng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87939" y="1463156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06654" y="139974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5705" y="140443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1668" y="140678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1019" y="151942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042" y="1528805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969" y="150439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r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4369387" y="1367027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53180" y="1372871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1668920" y="45307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Theo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" y="2056543"/>
            <a:ext cx="2626574" cy="2626574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821320" y="46831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88828" y="4401428"/>
            <a:ext cx="17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Chú</a:t>
            </a:r>
            <a:r>
              <a:rPr lang="en-US" sz="3200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311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20" grpId="0" animBg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656" y="1674253"/>
            <a:ext cx="11538857" cy="5009881"/>
          </a:xfrm>
          <a:prstGeom prst="roundRect">
            <a:avLst/>
          </a:prstGeom>
          <a:solidFill>
            <a:srgbClr val="00206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Sau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khi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hỏi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đợi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hiệu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lệnh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viên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giơ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thẻ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viên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phát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sẵn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trả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lời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2. </a:t>
            </a:r>
            <a:r>
              <a:rPr lang="en-US" sz="3200" dirty="0" err="1">
                <a:solidFill>
                  <a:srgbClr val="FFFF00"/>
                </a:solidFill>
              </a:rPr>
              <a:t>Khi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câu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hỏi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học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sinh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giơ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thẻ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mình</a:t>
            </a:r>
            <a:r>
              <a:rPr lang="en-US" sz="3200" dirty="0">
                <a:solidFill>
                  <a:srgbClr val="FFFF00"/>
                </a:solidFill>
              </a:rPr>
              <a:t>, quay </a:t>
            </a:r>
            <a:r>
              <a:rPr lang="en-US" sz="3200" dirty="0" err="1">
                <a:solidFill>
                  <a:srgbClr val="FFFF00"/>
                </a:solidFill>
              </a:rPr>
              <a:t>đáp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án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có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chữ</a:t>
            </a:r>
            <a:r>
              <a:rPr lang="en-US" sz="3200" dirty="0">
                <a:solidFill>
                  <a:srgbClr val="FFFF00"/>
                </a:solidFill>
              </a:rPr>
              <a:t> A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B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C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D </a:t>
            </a:r>
            <a:r>
              <a:rPr lang="en-US" sz="3200" dirty="0" err="1">
                <a:solidFill>
                  <a:srgbClr val="FFFF00"/>
                </a:solidFill>
              </a:rPr>
              <a:t>lên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phía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trên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  <a:p>
            <a:r>
              <a:rPr lang="en-US" sz="3200" dirty="0"/>
              <a:t>3. </a:t>
            </a:r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thoại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hướng</a:t>
            </a:r>
            <a:r>
              <a:rPr lang="en-US" sz="3200" dirty="0">
                <a:solidFill>
                  <a:schemeClr val="bg1"/>
                </a:solidFill>
              </a:rPr>
              <a:t> camera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thoại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đối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máy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câu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thống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Những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được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máy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quét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xuống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quét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những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còn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lại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-1" y="-200895"/>
            <a:ext cx="12443791" cy="2095956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ta </a:t>
            </a:r>
            <a:r>
              <a:rPr lang="en-US" sz="3200" dirty="0" err="1">
                <a:solidFill>
                  <a:srgbClr val="FF0000"/>
                </a:solidFill>
              </a:rPr>
              <a:t>cùng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Plickers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nhé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Plickers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" y="1056769"/>
            <a:ext cx="11963399" cy="5559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Mỗi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cử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ra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trưởng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bày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Sau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khi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hoạt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động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xong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các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ngồi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tại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chỗ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giáo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viên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sẽ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chọn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và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mời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bạn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bất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kỳ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trong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trình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bày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để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lấy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điểm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cả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 </a:t>
            </a:r>
            <a:br>
              <a:rPr lang="en-US" sz="4000" dirty="0">
                <a:effectLst/>
              </a:rPr>
            </a:br>
            <a:r>
              <a:rPr lang="en-US" sz="4000" dirty="0" err="1">
                <a:solidFill>
                  <a:srgbClr val="FFFF00"/>
                </a:solidFill>
                <a:effectLst/>
              </a:rPr>
              <a:t>Chúc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em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hoàn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thành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tốt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nhiệm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vụ</a:t>
            </a:r>
            <a:r>
              <a:rPr lang="en-US" sz="40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842" y="410438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Yêu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cầu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effectLst/>
                  </a:rPr>
                  <a:t>Trên </a:t>
                </a:r>
                <a:r>
                  <a:rPr lang="en-US" sz="4800" dirty="0" err="1">
                    <a:effectLst/>
                  </a:rPr>
                  <a:t>tia</a:t>
                </a:r>
                <a:r>
                  <a:rPr lang="en-US" sz="4800" dirty="0">
                    <a:effectLst/>
                  </a:rPr>
                  <a:t> Ax </a:t>
                </a:r>
                <a:r>
                  <a:rPr lang="en-US" sz="4800" dirty="0" err="1">
                    <a:effectLst/>
                  </a:rPr>
                  <a:t>lấy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hai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M, B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cho</a:t>
                </a:r>
                <a:r>
                  <a:rPr lang="en-US" sz="4800" dirty="0">
                    <a:effectLst/>
                  </a:rPr>
                  <a:t> AM=3cm, AB=6cm.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 err="1">
                    <a:effectLst/>
                  </a:rPr>
                  <a:t>Tính</a:t>
                </a:r>
                <a:r>
                  <a:rPr lang="en-US" sz="4800" dirty="0">
                    <a:effectLst/>
                  </a:rPr>
                  <a:t> MB? So </a:t>
                </a:r>
                <a:r>
                  <a:rPr lang="en-US" sz="4800" dirty="0" err="1">
                    <a:effectLst/>
                  </a:rPr>
                  <a:t>sánh</a:t>
                </a:r>
                <a:r>
                  <a:rPr lang="en-US" sz="4800" dirty="0">
                    <a:effectLst/>
                  </a:rPr>
                  <a:t> AM </a:t>
                </a:r>
                <a:r>
                  <a:rPr lang="en-US" sz="4800" dirty="0" err="1">
                    <a:effectLst/>
                  </a:rPr>
                  <a:t>với</a:t>
                </a:r>
                <a:r>
                  <a:rPr lang="en-US" sz="4800" dirty="0">
                    <a:effectLst/>
                  </a:rPr>
                  <a:t> MB?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/>
                  <a:t>Đ</a:t>
                </a:r>
                <a:r>
                  <a:rPr lang="en-US" sz="4800" dirty="0" err="1">
                    <a:effectLst/>
                  </a:rPr>
                  <a:t>iểm</a:t>
                </a:r>
                <a:r>
                  <a:rPr lang="en-US" sz="4800" dirty="0">
                    <a:effectLst/>
                  </a:rPr>
                  <a:t> M </a:t>
                </a:r>
                <a:r>
                  <a:rPr lang="en-US" sz="4800" dirty="0" err="1">
                    <a:effectLst/>
                  </a:rPr>
                  <a:t>có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là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trung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của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đoạn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thẳng</a:t>
                </a:r>
                <a:r>
                  <a:rPr lang="en-US" sz="4800" dirty="0">
                    <a:effectLst/>
                  </a:rPr>
                  <a:t> AB </a:t>
                </a:r>
                <a:r>
                  <a:rPr lang="en-US" sz="4800" dirty="0" err="1">
                    <a:effectLst/>
                  </a:rPr>
                  <a:t>không</a:t>
                </a:r>
                <a:r>
                  <a:rPr lang="en-US" sz="4800" dirty="0">
                    <a:effectLst/>
                  </a:rPr>
                  <a:t>? </a:t>
                </a:r>
                <a:r>
                  <a:rPr lang="en-US" sz="4800" dirty="0" err="1">
                    <a:effectLst/>
                  </a:rPr>
                  <a:t>Vì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/>
                  <a:t>So </a:t>
                </a:r>
                <a:r>
                  <a:rPr lang="en-US" sz="4800" dirty="0" err="1"/>
                  <a:t>sánh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US" sz="4800" dirty="0">
                  <a:effectLst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Nhiệm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vụ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nhóm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06577" y="397276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58302" y="393649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2053" y="396624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14" descr="But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4" descr="thuoc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262187" y="4466227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676399" y="4429961"/>
            <a:ext cx="446398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956"/>
              </p:ext>
            </p:extLst>
          </p:nvPr>
        </p:nvGraphicFramePr>
        <p:xfrm>
          <a:off x="4540607" y="50078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07" y="50078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3544209" y="4353761"/>
            <a:ext cx="7620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5773645" y="4353761"/>
            <a:ext cx="8382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14" descr="But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606934" y="4352688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8503" y="4347693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4469" y="4353761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321" y="540207"/>
            <a:ext cx="5733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Dùng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thước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thẳng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có</a:t>
            </a:r>
            <a:r>
              <a:rPr lang="en-US" sz="3200" i="1" dirty="0">
                <a:solidFill>
                  <a:srgbClr val="FFFF00"/>
                </a:solidFill>
              </a:rPr>
              <a:t> chia </a:t>
            </a:r>
            <a:r>
              <a:rPr lang="en-US" sz="3200" i="1" dirty="0" err="1">
                <a:solidFill>
                  <a:srgbClr val="FFFF00"/>
                </a:solidFill>
              </a:rPr>
              <a:t>khoảng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33" y="1110314"/>
            <a:ext cx="96596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Ví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dụ</a:t>
            </a:r>
            <a:r>
              <a:rPr lang="en-US" sz="3200" i="1" dirty="0">
                <a:solidFill>
                  <a:schemeClr val="bg1"/>
                </a:solidFill>
              </a:rPr>
              <a:t>: Cho AB = 6cm, </a:t>
            </a:r>
            <a:r>
              <a:rPr lang="en-US" sz="3200" i="1" dirty="0" err="1">
                <a:solidFill>
                  <a:schemeClr val="bg1"/>
                </a:solidFill>
              </a:rPr>
              <a:t>vẽ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trung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điểm</a:t>
            </a:r>
            <a:r>
              <a:rPr lang="en-US" sz="3200" i="1" dirty="0">
                <a:solidFill>
                  <a:schemeClr val="bg1"/>
                </a:solidFill>
              </a:rPr>
              <a:t> M </a:t>
            </a:r>
            <a:r>
              <a:rPr lang="en-US" sz="3200" i="1" dirty="0" err="1">
                <a:solidFill>
                  <a:schemeClr val="bg1"/>
                </a:solidFill>
              </a:rPr>
              <a:t>của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đoạn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thẳng</a:t>
            </a:r>
            <a:r>
              <a:rPr lang="en-US" sz="3200" i="1" dirty="0">
                <a:solidFill>
                  <a:schemeClr val="bg1"/>
                </a:solidFill>
              </a:rPr>
              <a:t> AB?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45" y="4872423"/>
            <a:ext cx="2143458" cy="550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3850" y="4870305"/>
            <a:ext cx="2177724" cy="21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2759" y="454608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5332" y="4454352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3cm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133" y="1665374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bg1"/>
                    </a:solidFill>
                  </a:rPr>
                  <a:t>Vì M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trung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AB</a:t>
                </a:r>
              </a:p>
              <a:p>
                <a:r>
                  <a:rPr lang="en-US" sz="3200" i="1" dirty="0" err="1">
                    <a:solidFill>
                      <a:schemeClr val="bg1"/>
                    </a:solidFill>
                  </a:rPr>
                  <a:t>Nên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blipFill>
                <a:blip r:embed="rId6"/>
                <a:stretch>
                  <a:fillRect l="-3813" t="-10396" r="-295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34359" y="-40270"/>
            <a:ext cx="643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Vẽ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trung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điểm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của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đoạn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thẳng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1575 0.6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0.64792 L 0.04922 0.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8425 0.7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0" grpId="0"/>
      <p:bldP spid="23" grpId="0"/>
      <p:bldP spid="4" grpId="0"/>
      <p:bldP spid="31" grpId="0"/>
      <p:bldP spid="29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759</Words>
  <PresentationFormat>Widescreen</PresentationFormat>
  <Paragraphs>75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2020-11-30T12:31:20Z</dcterms:created>
  <dcterms:modified xsi:type="dcterms:W3CDTF">2021-07-26T08:39:37Z</dcterms:modified>
</cp:coreProperties>
</file>