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6" r:id="rId5"/>
    <p:sldId id="287" r:id="rId6"/>
    <p:sldId id="293" r:id="rId7"/>
    <p:sldId id="290" r:id="rId8"/>
    <p:sldId id="289" r:id="rId9"/>
    <p:sldId id="291" r:id="rId10"/>
    <p:sldId id="292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AFA"/>
    <a:srgbClr val="FF0066"/>
    <a:srgbClr val="F299D1"/>
    <a:srgbClr val="FFF79A"/>
    <a:srgbClr val="FFFBCD"/>
    <a:srgbClr val="FDDEEB"/>
    <a:srgbClr val="FFF789"/>
    <a:srgbClr val="E07235"/>
    <a:srgbClr val="EB54E9"/>
    <a:srgbClr val="D34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>
        <p:scale>
          <a:sx n="125" d="100"/>
          <a:sy n="125" d="100"/>
        </p:scale>
        <p:origin x="-2952" y="-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microsoft.com/office/2007/relationships/hdphoto" Target="../media/hdphoto7.wdp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133681" y="2045868"/>
            <a:ext cx="745909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38</a:t>
            </a:r>
            <a:endParaRPr lang="vi-VN" sz="6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THỪA SỐ - TÍCH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01D7703-1FF4-4AE5-B4F5-37EFB057280E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53475DB-C328-47A9-8596-8EC3F5B437A1}"/>
              </a:ext>
            </a:extLst>
          </p:cNvPr>
          <p:cNvGrpSpPr/>
          <p:nvPr/>
        </p:nvGrpSpPr>
        <p:grpSpPr>
          <a:xfrm>
            <a:off x="1458527" y="1216598"/>
            <a:ext cx="1775003" cy="461665"/>
            <a:chOff x="1870518" y="1440653"/>
            <a:chExt cx="1116312" cy="46166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5CE7D00-DC97-4228-9D6B-BA0F79C08B29}"/>
                </a:ext>
              </a:extLst>
            </p:cNvPr>
            <p:cNvGrpSpPr/>
            <p:nvPr/>
          </p:nvGrpSpPr>
          <p:grpSpPr>
            <a:xfrm>
              <a:off x="1870518" y="1440653"/>
              <a:ext cx="758382" cy="461665"/>
              <a:chOff x="1870518" y="1440653"/>
              <a:chExt cx="758382" cy="461665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0DF1A6BC-0505-4436-BBC9-A2E0584D5B90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42DE3C-F49E-4585-8FE7-6A4A41F7DCC0}"/>
                  </a:ext>
                </a:extLst>
              </p:cNvPr>
              <p:cNvSpPr txBox="1"/>
              <p:nvPr/>
            </p:nvSpPr>
            <p:spPr>
              <a:xfrm>
                <a:off x="1928272" y="1440653"/>
                <a:ext cx="5670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FF7378-5DC4-44A4-AE3A-EE8B8D6115E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5343F52-2582-4844-9D46-23234AC37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2390981"/>
            <a:ext cx="4393324" cy="199072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4786BFD-7CEC-4778-9A12-5290854FFC7D}"/>
              </a:ext>
            </a:extLst>
          </p:cNvPr>
          <p:cNvGrpSpPr/>
          <p:nvPr/>
        </p:nvGrpSpPr>
        <p:grpSpPr>
          <a:xfrm>
            <a:off x="5851852" y="1837740"/>
            <a:ext cx="3190297" cy="2543966"/>
            <a:chOff x="5851852" y="1837740"/>
            <a:chExt cx="3190297" cy="254396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E04EA1A-ACFF-41AB-9BD5-A190F3129D0B}"/>
                    </a:ext>
                  </a:extLst>
                </p:cNvPr>
                <p:cNvSpPr txBox="1"/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/>
                    <a:t>4        4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4        7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2        9 </a:t>
                  </a:r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E04EA1A-ACFF-41AB-9BD5-A190F3129D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blipFill>
                  <a:blip r:embed="rId6"/>
                  <a:stretch>
                    <a:fillRect l="-3442" r="-2677" b="-550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1237841-6CBD-421C-82AB-74DDAE315388}"/>
                </a:ext>
              </a:extLst>
            </p:cNvPr>
            <p:cNvSpPr/>
            <p:nvPr/>
          </p:nvSpPr>
          <p:spPr>
            <a:xfrm>
              <a:off x="7428033" y="215151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3EF08E2-C928-44E6-B0B9-889AF134D141}"/>
                </a:ext>
              </a:extLst>
            </p:cNvPr>
            <p:cNvSpPr/>
            <p:nvPr/>
          </p:nvSpPr>
          <p:spPr>
            <a:xfrm>
              <a:off x="7428033" y="2956636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4B66E71-C6D9-4C00-BFD6-7BF77864C9E8}"/>
                </a:ext>
              </a:extLst>
            </p:cNvPr>
            <p:cNvSpPr/>
            <p:nvPr/>
          </p:nvSpPr>
          <p:spPr>
            <a:xfrm>
              <a:off x="7428033" y="382639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212BCE4-D369-49DA-BFEC-ED6DC6216EEB}"/>
              </a:ext>
            </a:extLst>
          </p:cNvPr>
          <p:cNvSpPr txBox="1"/>
          <p:nvPr/>
        </p:nvSpPr>
        <p:spPr>
          <a:xfrm>
            <a:off x="6698096" y="243341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8605B4-22E3-4867-9DF8-FCA3775FCC58}"/>
              </a:ext>
            </a:extLst>
          </p:cNvPr>
          <p:cNvSpPr txBox="1"/>
          <p:nvPr/>
        </p:nvSpPr>
        <p:spPr>
          <a:xfrm>
            <a:off x="8295646" y="24642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91B6905-055C-4903-99B9-031748D578F9}"/>
              </a:ext>
            </a:extLst>
          </p:cNvPr>
          <p:cNvSpPr/>
          <p:nvPr/>
        </p:nvSpPr>
        <p:spPr>
          <a:xfrm>
            <a:off x="7430414" y="2160408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3EA7B1-5940-423A-96E6-EFBAF76612B9}"/>
              </a:ext>
            </a:extLst>
          </p:cNvPr>
          <p:cNvSpPr txBox="1"/>
          <p:nvPr/>
        </p:nvSpPr>
        <p:spPr>
          <a:xfrm>
            <a:off x="6698096" y="33031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70E222C-54DA-4D17-8326-10C8FD3C70D5}"/>
              </a:ext>
            </a:extLst>
          </p:cNvPr>
          <p:cNvSpPr/>
          <p:nvPr/>
        </p:nvSpPr>
        <p:spPr>
          <a:xfrm>
            <a:off x="7438628" y="297738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B014FE-39E5-411D-95AD-B77F3D1CF882}"/>
              </a:ext>
            </a:extLst>
          </p:cNvPr>
          <p:cNvSpPr txBox="1"/>
          <p:nvPr/>
        </p:nvSpPr>
        <p:spPr>
          <a:xfrm>
            <a:off x="6698096" y="416945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4BDA257-2484-4F80-A9AA-7442690F66C1}"/>
              </a:ext>
            </a:extLst>
          </p:cNvPr>
          <p:cNvSpPr/>
          <p:nvPr/>
        </p:nvSpPr>
        <p:spPr>
          <a:xfrm>
            <a:off x="7438628" y="384366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0440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0" grpId="0"/>
      <p:bldP spid="31" grpId="0" animBg="1"/>
      <p:bldP spid="32" grpId="0"/>
      <p:bldP spid="33" grpId="0" animBg="1"/>
      <p:bldP spid="34" grpId="0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E9261C-C6C1-4220-BD06-1C4A5A07BBD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451" y="1455669"/>
            <a:ext cx="5364885" cy="480016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B3AA5C1-C3F9-4A2D-A8B4-0B474B756413}"/>
              </a:ext>
            </a:extLst>
          </p:cNvPr>
          <p:cNvGrpSpPr/>
          <p:nvPr/>
        </p:nvGrpSpPr>
        <p:grpSpPr>
          <a:xfrm>
            <a:off x="6109666" y="294495"/>
            <a:ext cx="5364885" cy="3561254"/>
            <a:chOff x="6109664" y="652175"/>
            <a:chExt cx="5364885" cy="356125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B28AB4C-ACA9-4D61-8A25-93726888B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09664" y="652175"/>
              <a:ext cx="5364885" cy="356125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36455E5-7ECA-4D54-9A80-C350A628F71A}"/>
                </a:ext>
              </a:extLst>
            </p:cNvPr>
            <p:cNvSpPr txBox="1"/>
            <p:nvPr/>
          </p:nvSpPr>
          <p:spPr>
            <a:xfrm>
              <a:off x="6321287" y="883720"/>
              <a:ext cx="36840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Có tất cả </a:t>
              </a:r>
            </a:p>
            <a:p>
              <a:pPr algn="ctr"/>
              <a:r>
                <a:rPr lang="vi-VN" sz="2800" i="1" dirty="0"/>
                <a:t>bao nhiêu con cá?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DCEB0CA-5CAC-48E0-9056-08CE950C444E}"/>
              </a:ext>
            </a:extLst>
          </p:cNvPr>
          <p:cNvSpPr txBox="1"/>
          <p:nvPr/>
        </p:nvSpPr>
        <p:spPr>
          <a:xfrm>
            <a:off x="2186612" y="116380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EDE63A1-9CF1-4D36-8BCD-7122625B5AA8}"/>
              </a:ext>
            </a:extLst>
          </p:cNvPr>
          <p:cNvSpPr/>
          <p:nvPr/>
        </p:nvSpPr>
        <p:spPr>
          <a:xfrm>
            <a:off x="1535782" y="2020564"/>
            <a:ext cx="1525470" cy="80214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82C874F-CC82-49E0-A4E2-DF9A3B5DA7F3}"/>
              </a:ext>
            </a:extLst>
          </p:cNvPr>
          <p:cNvSpPr txBox="1"/>
          <p:nvPr/>
        </p:nvSpPr>
        <p:spPr>
          <a:xfrm>
            <a:off x="2186612" y="297127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1D7D1A-CA2A-4D59-AE5E-E645F8422B38}"/>
              </a:ext>
            </a:extLst>
          </p:cNvPr>
          <p:cNvSpPr txBox="1"/>
          <p:nvPr/>
        </p:nvSpPr>
        <p:spPr>
          <a:xfrm>
            <a:off x="4471425" y="29712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299A72-9CBC-4F10-AA61-B9FA24991E63}"/>
              </a:ext>
            </a:extLst>
          </p:cNvPr>
          <p:cNvSpPr txBox="1"/>
          <p:nvPr/>
        </p:nvSpPr>
        <p:spPr>
          <a:xfrm>
            <a:off x="3193747" y="434950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A1BF30-5710-4DA3-A8B9-8B1B3CAE292A}"/>
              </a:ext>
            </a:extLst>
          </p:cNvPr>
          <p:cNvSpPr txBox="1"/>
          <p:nvPr/>
        </p:nvSpPr>
        <p:spPr>
          <a:xfrm>
            <a:off x="2139494" y="587343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755E20-B4E6-4FF7-A6F5-CEBBAFC37B14}"/>
              </a:ext>
            </a:extLst>
          </p:cNvPr>
          <p:cNvSpPr txBox="1"/>
          <p:nvPr/>
        </p:nvSpPr>
        <p:spPr>
          <a:xfrm>
            <a:off x="4471425" y="587343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C88E889-F6F2-4371-8F13-776AE55B7D42}"/>
              </a:ext>
            </a:extLst>
          </p:cNvPr>
          <p:cNvSpPr/>
          <p:nvPr/>
        </p:nvSpPr>
        <p:spPr>
          <a:xfrm>
            <a:off x="6206464" y="208172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2F8D2A1-1B38-46F7-8C08-88E09E252A57}"/>
                  </a:ext>
                </a:extLst>
              </p:cNvPr>
              <p:cNvSpPr txBox="1"/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2F8D2A1-1B38-46F7-8C08-88E09E252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09CCCC13-129D-4D6C-AFD8-7D3494AE6A58}"/>
              </a:ext>
            </a:extLst>
          </p:cNvPr>
          <p:cNvSpPr/>
          <p:nvPr/>
        </p:nvSpPr>
        <p:spPr>
          <a:xfrm>
            <a:off x="7201637" y="207884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21EC5F4-7E6C-49AE-AEEB-B22F63A665DD}"/>
              </a:ext>
            </a:extLst>
          </p:cNvPr>
          <p:cNvSpPr/>
          <p:nvPr/>
        </p:nvSpPr>
        <p:spPr>
          <a:xfrm>
            <a:off x="7690345" y="20788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EE6A297-4D48-4950-A492-C613F8395B18}"/>
              </a:ext>
            </a:extLst>
          </p:cNvPr>
          <p:cNvSpPr/>
          <p:nvPr/>
        </p:nvSpPr>
        <p:spPr>
          <a:xfrm>
            <a:off x="8179053" y="2078843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15DEC4-0EE5-4429-B05B-9A5708A62330}"/>
              </a:ext>
            </a:extLst>
          </p:cNvPr>
          <p:cNvSpPr txBox="1"/>
          <p:nvPr/>
        </p:nvSpPr>
        <p:spPr>
          <a:xfrm>
            <a:off x="6158220" y="2740445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Có tất cả 15 con cá.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chemeClr val="tx1"/>
                    </a:solidFill>
                  </a:rPr>
                  <a:t>3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5     =     15</a:t>
                </a: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blipFill>
                <a:blip r:embed="rId9"/>
                <a:stretch>
                  <a:fillRect l="-4134" t="-13542" r="-286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0987CA6-B69B-406E-B1AA-38A1A8EC015B}"/>
              </a:ext>
            </a:extLst>
          </p:cNvPr>
          <p:cNvCxnSpPr/>
          <p:nvPr/>
        </p:nvCxnSpPr>
        <p:spPr>
          <a:xfrm flipV="1">
            <a:off x="6833865" y="4349503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DE0DE9F-1104-4304-AFC8-5EC63D10728B}"/>
              </a:ext>
            </a:extLst>
          </p:cNvPr>
          <p:cNvCxnSpPr/>
          <p:nvPr/>
        </p:nvCxnSpPr>
        <p:spPr>
          <a:xfrm flipV="1">
            <a:off x="8410598" y="4349502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B99899C-F897-4DB8-917E-C7364A2C5C59}"/>
              </a:ext>
            </a:extLst>
          </p:cNvPr>
          <p:cNvCxnSpPr/>
          <p:nvPr/>
        </p:nvCxnSpPr>
        <p:spPr>
          <a:xfrm flipV="1">
            <a:off x="10146081" y="4349501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E52B404-3B2A-4B64-A5CA-1E349F433DA2}"/>
              </a:ext>
            </a:extLst>
          </p:cNvPr>
          <p:cNvSpPr txBox="1"/>
          <p:nvPr/>
        </p:nvSpPr>
        <p:spPr>
          <a:xfrm>
            <a:off x="6206084" y="4867595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Thừa số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89E9D6-FFE6-4A6B-A865-21591B0AD5C8}"/>
              </a:ext>
            </a:extLst>
          </p:cNvPr>
          <p:cNvSpPr txBox="1"/>
          <p:nvPr/>
        </p:nvSpPr>
        <p:spPr>
          <a:xfrm>
            <a:off x="7744390" y="4861494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Thừa số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01271A-BE6B-4774-805F-2E8658625613}"/>
              </a:ext>
            </a:extLst>
          </p:cNvPr>
          <p:cNvSpPr txBox="1"/>
          <p:nvPr/>
        </p:nvSpPr>
        <p:spPr>
          <a:xfrm>
            <a:off x="9754787" y="4849066"/>
            <a:ext cx="782587" cy="46166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chemeClr val="bg1"/>
                </a:solidFill>
              </a:rPr>
              <a:t>Tích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E79ABA0-12B4-4612-B2D2-CE85901FB81E}"/>
                  </a:ext>
                </a:extLst>
              </p:cNvPr>
              <p:cNvSpPr/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/>
                  <a:t>3</a:t>
                </a:r>
                <a14:m>
                  <m:oMath xmlns:m="http://schemas.openxmlformats.org/officeDocument/2006/math">
                    <m:r>
                      <a:rPr lang="vi-VN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/>
                  <a:t> 5 cũng gọi là tích.</a:t>
                </a: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E79ABA0-12B4-4612-B2D2-CE85901FB8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  <a:blipFill>
                <a:blip r:embed="rId10"/>
                <a:stretch>
                  <a:fillRect l="-3350" t="-12941" r="-2010" b="-329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2" grpId="0"/>
      <p:bldP spid="47" grpId="0" animBg="1"/>
      <p:bldP spid="49" grpId="0" animBg="1"/>
      <p:bldP spid="50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1538898" y="1716243"/>
            <a:ext cx="1116312" cy="472051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0BA177BB-5191-4932-B137-0FCF18A60E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7319471"/>
                  </p:ext>
                </p:extLst>
              </p:nvPr>
            </p:nvGraphicFramePr>
            <p:xfrm>
              <a:off x="1358413" y="2470363"/>
              <a:ext cx="9455915" cy="2212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1183">
                      <a:extLst>
                        <a:ext uri="{9D8B030D-6E8A-4147-A177-3AD203B41FA5}">
                          <a16:colId xmlns:a16="http://schemas.microsoft.com/office/drawing/2014/main" val="1361469278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4032243507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63178092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34653285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963610807"/>
                        </a:ext>
                      </a:extLst>
                    </a:gridCol>
                  </a:tblGrid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6 =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4 =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3 =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9979195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6520673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069452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5293148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0BA177BB-5191-4932-B137-0FCF18A60E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7319471"/>
                  </p:ext>
                </p:extLst>
              </p:nvPr>
            </p:nvGraphicFramePr>
            <p:xfrm>
              <a:off x="1358413" y="2470363"/>
              <a:ext cx="9455915" cy="2212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1183">
                      <a:extLst>
                        <a:ext uri="{9D8B030D-6E8A-4147-A177-3AD203B41FA5}">
                          <a16:colId xmlns:a16="http://schemas.microsoft.com/office/drawing/2014/main" val="1361469278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4032243507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63178092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34653285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963610807"/>
                        </a:ext>
                      </a:extLst>
                    </a:gridCol>
                  </a:tblGrid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968" t="-7692" r="-301935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322" t="-7692" r="-200965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1290" t="-7692" r="-101613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000" t="-7692" r="-1286" b="-3263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979195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6520673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069452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529314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D834039-7C5B-4644-B947-8C24ED0AF206}"/>
              </a:ext>
            </a:extLst>
          </p:cNvPr>
          <p:cNvSpPr txBox="1"/>
          <p:nvPr/>
        </p:nvSpPr>
        <p:spPr>
          <a:xfrm>
            <a:off x="5872263" y="3034547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DEA15A5-74E7-44F7-915C-8E366945D3EE}"/>
              </a:ext>
            </a:extLst>
          </p:cNvPr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8670436-3DBB-4297-89EB-A17226518D66}"/>
              </a:ext>
            </a:extLst>
          </p:cNvPr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90CB2E3-F165-4BF2-9148-E4B89825A486}"/>
              </a:ext>
            </a:extLst>
          </p:cNvPr>
          <p:cNvSpPr txBox="1"/>
          <p:nvPr/>
        </p:nvSpPr>
        <p:spPr>
          <a:xfrm>
            <a:off x="7784197" y="308654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3C61ACD-02D8-45E5-8A61-D9F8B9995A7E}"/>
              </a:ext>
            </a:extLst>
          </p:cNvPr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AD96521-26CD-42B0-B0D5-7750B440058C}"/>
              </a:ext>
            </a:extLst>
          </p:cNvPr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8FA7547-FFF2-4347-952E-FB6FC8FE9976}"/>
              </a:ext>
            </a:extLst>
          </p:cNvPr>
          <p:cNvSpPr txBox="1"/>
          <p:nvPr/>
        </p:nvSpPr>
        <p:spPr>
          <a:xfrm>
            <a:off x="9696131" y="3058556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A92AE25-F172-4879-8EDA-50D75B5D275B}"/>
              </a:ext>
            </a:extLst>
          </p:cNvPr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8E654F-3DF3-4158-8C9A-36F90FD1B9E5}"/>
              </a:ext>
            </a:extLst>
          </p:cNvPr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5843F87D-4C25-4550-929F-932E2DC57EE5}"/>
              </a:ext>
            </a:extLst>
          </p:cNvPr>
          <p:cNvSpPr/>
          <p:nvPr/>
        </p:nvSpPr>
        <p:spPr>
          <a:xfrm>
            <a:off x="3086475" y="78425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585C150-977A-4AA5-A22B-6A2262ACC9E9}"/>
              </a:ext>
            </a:extLst>
          </p:cNvPr>
          <p:cNvGrpSpPr/>
          <p:nvPr/>
        </p:nvGrpSpPr>
        <p:grpSpPr>
          <a:xfrm>
            <a:off x="3704282" y="804765"/>
            <a:ext cx="1116312" cy="461666"/>
            <a:chOff x="1870518" y="1440653"/>
            <a:chExt cx="1116312" cy="46166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818FEA4-2599-47A9-A6F0-748E6B03344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303A5151-652D-4F1D-AE32-7E0F80D25704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80A1E17-0872-4815-B397-BCB58AEBBB9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B38F0F2-CF86-4CF5-AF1E-A71572BF2F82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63888B9D-A61F-4790-85F8-2E79CAF36C9A}"/>
              </a:ext>
            </a:extLst>
          </p:cNvPr>
          <p:cNvSpPr txBox="1"/>
          <p:nvPr/>
        </p:nvSpPr>
        <p:spPr>
          <a:xfrm>
            <a:off x="1007898" y="1386585"/>
            <a:ext cx="7765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Trong mỗi nhóm hình có tất cả bao nhiêu chấm tròn?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4D2ED27B-487C-4BCA-B552-F825FAB7A6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1633"/>
          <a:stretch/>
        </p:blipFill>
        <p:spPr>
          <a:xfrm>
            <a:off x="1257419" y="1898205"/>
            <a:ext cx="9317815" cy="152907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36DE3F0-992A-454E-A58A-E61C51C876AE}"/>
                  </a:ext>
                </a:extLst>
              </p:cNvPr>
              <p:cNvSpPr txBox="1"/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66"/>
                    </a:solidFill>
                  </a:rPr>
                  <a:t>(A) </a:t>
                </a:r>
                <a:r>
                  <a:rPr lang="vi-VN" sz="2400" dirty="0"/>
                  <a:t>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5 = 10</a:t>
                </a: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36DE3F0-992A-454E-A58A-E61C51C87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blipFill>
                <a:blip r:embed="rId6"/>
                <a:stretch>
                  <a:fillRect l="-4638" t="-9333" r="-3768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7600C2D2-256D-4686-9F8B-157F938796B9}"/>
              </a:ext>
            </a:extLst>
          </p:cNvPr>
          <p:cNvGrpSpPr/>
          <p:nvPr/>
        </p:nvGrpSpPr>
        <p:grpSpPr>
          <a:xfrm>
            <a:off x="4376085" y="3354142"/>
            <a:ext cx="2693366" cy="478938"/>
            <a:chOff x="4609114" y="4170771"/>
            <a:chExt cx="2693366" cy="47893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84EDA40-11FC-40C3-A7BC-808A0937604C}"/>
                    </a:ext>
                  </a:extLst>
                </p:cNvPr>
                <p:cNvSpPr txBox="1"/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(B)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</a:p>
              </p:txBody>
            </p:sp>
          </mc:Choice>
          <mc:Fallback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84EDA40-11FC-40C3-A7BC-808A093760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3620" t="-9211" r="-2489" b="-3026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9CAF013C-9CF4-4C71-A1C4-9A374E771281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F6875AA4-4DDC-418D-A005-D3939BD664E5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33ADE782-58A1-4A1F-A5EF-E14FB0DC300A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FDC1B4C-5843-4E34-BA53-1304924F7635}"/>
              </a:ext>
            </a:extLst>
          </p:cNvPr>
          <p:cNvGrpSpPr/>
          <p:nvPr/>
        </p:nvGrpSpPr>
        <p:grpSpPr>
          <a:xfrm>
            <a:off x="7869272" y="3362777"/>
            <a:ext cx="2710999" cy="478938"/>
            <a:chOff x="4609114" y="4170771"/>
            <a:chExt cx="2710999" cy="47893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EEAC8E6-F0DC-4C4A-A142-14457189EE79}"/>
                    </a:ext>
                  </a:extLst>
                </p:cNvPr>
                <p:cNvSpPr txBox="1"/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(C)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</a:p>
              </p:txBody>
            </p:sp>
          </mc:Choice>
          <mc:Fallback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EEAC8E6-F0DC-4C4A-A142-14457189EE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3596" t="-9333" r="-2472" b="-32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52B1CBF4-138D-4F20-8621-B407184D11CD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EC2851F1-C66F-4AF5-9C44-14117DF3E942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C72C8416-1D73-4095-9423-3DB3F9D25255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2895397F-51B1-440F-899F-EEBC60AE52E2}"/>
              </a:ext>
            </a:extLst>
          </p:cNvPr>
          <p:cNvSpPr/>
          <p:nvPr/>
        </p:nvSpPr>
        <p:spPr>
          <a:xfrm>
            <a:off x="4936893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19BA4F46-7C69-4083-89C4-2923F7D70E07}"/>
              </a:ext>
            </a:extLst>
          </p:cNvPr>
          <p:cNvSpPr/>
          <p:nvPr/>
        </p:nvSpPr>
        <p:spPr>
          <a:xfrm>
            <a:off x="5737960" y="335414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94E4DFA8-985E-4DFF-8198-FDC551BA48FE}"/>
              </a:ext>
            </a:extLst>
          </p:cNvPr>
          <p:cNvSpPr/>
          <p:nvPr/>
        </p:nvSpPr>
        <p:spPr>
          <a:xfrm>
            <a:off x="6531406" y="3353127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4765E574-F2FF-461C-8CC4-52FF32DD273C}"/>
              </a:ext>
            </a:extLst>
          </p:cNvPr>
          <p:cNvSpPr/>
          <p:nvPr/>
        </p:nvSpPr>
        <p:spPr>
          <a:xfrm>
            <a:off x="8430894" y="337141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29545C92-B464-4D4A-9B8D-CEE5E1522788}"/>
              </a:ext>
            </a:extLst>
          </p:cNvPr>
          <p:cNvSpPr/>
          <p:nvPr/>
        </p:nvSpPr>
        <p:spPr>
          <a:xfrm>
            <a:off x="9231961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C9F49F8B-E406-421B-A696-A38F2FC3DB2A}"/>
              </a:ext>
            </a:extLst>
          </p:cNvPr>
          <p:cNvSpPr/>
          <p:nvPr/>
        </p:nvSpPr>
        <p:spPr>
          <a:xfrm>
            <a:off x="10025407" y="3361762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410FA6C-5E42-4652-BD5C-8E5EC771386A}"/>
              </a:ext>
            </a:extLst>
          </p:cNvPr>
          <p:cNvSpPr txBox="1"/>
          <p:nvPr/>
        </p:nvSpPr>
        <p:spPr>
          <a:xfrm>
            <a:off x="1007898" y="406441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</a:t>
            </a:r>
          </a:p>
        </p:txBody>
      </p:sp>
      <p:graphicFrame>
        <p:nvGraphicFramePr>
          <p:cNvPr id="93" name="Table 6">
            <a:extLst>
              <a:ext uri="{FF2B5EF4-FFF2-40B4-BE49-F238E27FC236}">
                <a16:creationId xmlns:a16="http://schemas.microsoft.com/office/drawing/2014/main" id="{90EED238-A815-4734-9311-9916A046C0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590099"/>
              </p:ext>
            </p:extLst>
          </p:nvPr>
        </p:nvGraphicFramePr>
        <p:xfrm>
          <a:off x="1699943" y="4218084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nhân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94" name="TextBox 93">
            <a:extLst>
              <a:ext uri="{FF2B5EF4-FFF2-40B4-BE49-F238E27FC236}">
                <a16:creationId xmlns:a16="http://schemas.microsoft.com/office/drawing/2014/main" id="{02E6BE56-9365-4651-A8F8-CCE2E9694C19}"/>
              </a:ext>
            </a:extLst>
          </p:cNvPr>
          <p:cNvSpPr txBox="1"/>
          <p:nvPr/>
        </p:nvSpPr>
        <p:spPr>
          <a:xfrm>
            <a:off x="6527258" y="46769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9ED8759-D818-4BA3-B757-E5E94BA44238}"/>
              </a:ext>
            </a:extLst>
          </p:cNvPr>
          <p:cNvSpPr txBox="1"/>
          <p:nvPr/>
        </p:nvSpPr>
        <p:spPr>
          <a:xfrm>
            <a:off x="6527258" y="513425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6A2CC1D-1ACD-4648-BE3F-E7AC74981D94}"/>
              </a:ext>
            </a:extLst>
          </p:cNvPr>
          <p:cNvSpPr txBox="1"/>
          <p:nvPr/>
        </p:nvSpPr>
        <p:spPr>
          <a:xfrm>
            <a:off x="6441497" y="5591569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FF488FD-2D0D-4B9E-BE72-54E5D49A5B42}"/>
              </a:ext>
            </a:extLst>
          </p:cNvPr>
          <p:cNvSpPr txBox="1"/>
          <p:nvPr/>
        </p:nvSpPr>
        <p:spPr>
          <a:xfrm>
            <a:off x="8496750" y="467376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ECE6BF8-5784-445C-A945-5056A45B466C}"/>
              </a:ext>
            </a:extLst>
          </p:cNvPr>
          <p:cNvSpPr txBox="1"/>
          <p:nvPr/>
        </p:nvSpPr>
        <p:spPr>
          <a:xfrm>
            <a:off x="8496750" y="513107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32E3B1B-9E61-4F5A-8125-4419B522A8C1}"/>
              </a:ext>
            </a:extLst>
          </p:cNvPr>
          <p:cNvSpPr txBox="1"/>
          <p:nvPr/>
        </p:nvSpPr>
        <p:spPr>
          <a:xfrm>
            <a:off x="8410989" y="5588394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19375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8" grpId="0"/>
      <p:bldP spid="60" grpId="0"/>
      <p:bldP spid="73" grpId="0" animBg="1"/>
      <p:bldP spid="74" grpId="0" animBg="1"/>
      <p:bldP spid="75" grpId="0" animBg="1"/>
      <p:bldP spid="76" grpId="0" animBg="1"/>
      <p:bldP spid="77" grpId="0" animBg="1"/>
      <p:bldP spid="91" grpId="0" animBg="1"/>
      <p:bldP spid="92" grpId="0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BE550B7-3F79-40DF-A748-18A4034397DD}"/>
              </a:ext>
            </a:extLst>
          </p:cNvPr>
          <p:cNvSpPr/>
          <p:nvPr/>
        </p:nvSpPr>
        <p:spPr>
          <a:xfrm>
            <a:off x="2967936" y="61183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8FEA5-1D09-4B8D-9492-BF3934F09BFA}"/>
              </a:ext>
            </a:extLst>
          </p:cNvPr>
          <p:cNvSpPr txBox="1"/>
          <p:nvPr/>
        </p:nvSpPr>
        <p:spPr>
          <a:xfrm>
            <a:off x="3405258" y="611831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tích, biết: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8D9660-45A4-4266-84AF-D207DA053536}"/>
              </a:ext>
            </a:extLst>
          </p:cNvPr>
          <p:cNvSpPr txBox="1"/>
          <p:nvPr/>
        </p:nvSpPr>
        <p:spPr>
          <a:xfrm>
            <a:off x="1794201" y="1256878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Hai thừa số là 2 và 4.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03BE339-7EF7-4D32-BDF2-5D29A1C2CA12}"/>
              </a:ext>
            </a:extLst>
          </p:cNvPr>
          <p:cNvGrpSpPr/>
          <p:nvPr/>
        </p:nvGrpSpPr>
        <p:grpSpPr>
          <a:xfrm>
            <a:off x="5762299" y="920424"/>
            <a:ext cx="4635500" cy="1354354"/>
            <a:chOff x="1313001" y="2225190"/>
            <a:chExt cx="4635500" cy="135435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A444C64-0253-4E25-ABEB-F506F52CF6EA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5D353A4-F073-4146-9261-F7DCD0CC9556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273927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2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2 + 2 + 2 + 2 = 8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2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8</a:t>
                  </a:r>
                </a:p>
              </p:txBody>
            </p:sp>
          </mc:Choice>
          <mc:Fallback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5D353A4-F073-4146-9261-F7DCD0CC95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273927" cy="1131848"/>
                </a:xfrm>
                <a:prstGeom prst="rect">
                  <a:avLst/>
                </a:prstGeom>
                <a:blipFill>
                  <a:blip r:embed="rId3"/>
                  <a:stretch>
                    <a:fillRect l="-2282" r="-1284" b="-1243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D318816-D04D-4A70-85A6-0B6082FE523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29024" y="1468516"/>
            <a:ext cx="1420020" cy="135435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F8F5275-81F2-4470-9EEE-28C2D1CCBF50}"/>
              </a:ext>
            </a:extLst>
          </p:cNvPr>
          <p:cNvSpPr txBox="1"/>
          <p:nvPr/>
        </p:nvSpPr>
        <p:spPr>
          <a:xfrm>
            <a:off x="1849044" y="2376016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Hai thừa số là 8 và 2.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255681-DD75-40CB-AD4C-419AD54589D2}"/>
                  </a:ext>
                </a:extLst>
              </p:cNvPr>
              <p:cNvSpPr txBox="1"/>
              <p:nvPr/>
            </p:nvSpPr>
            <p:spPr>
              <a:xfrm>
                <a:off x="2088231" y="2681587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255681-DD75-40CB-AD4C-419AD5458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231" y="2681587"/>
                <a:ext cx="2634054" cy="1131848"/>
              </a:xfrm>
              <a:prstGeom prst="rect">
                <a:avLst/>
              </a:prstGeom>
              <a:blipFill>
                <a:blip r:embed="rId6"/>
                <a:stretch>
                  <a:fillRect l="-3704" r="-2778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351EC408-5AD1-49DE-BFFE-49495A8E21FC}"/>
              </a:ext>
            </a:extLst>
          </p:cNvPr>
          <p:cNvSpPr txBox="1"/>
          <p:nvPr/>
        </p:nvSpPr>
        <p:spPr>
          <a:xfrm>
            <a:off x="5857325" y="2376016"/>
            <a:ext cx="345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c) Hai thừa số là 4 và 5.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4D262A-7A0F-4678-B2BA-64CA28DF1B02}"/>
                  </a:ext>
                </a:extLst>
              </p:cNvPr>
              <p:cNvSpPr txBox="1"/>
              <p:nvPr/>
            </p:nvSpPr>
            <p:spPr>
              <a:xfrm>
                <a:off x="6096512" y="2681587"/>
                <a:ext cx="4196983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4 + 4 + 4 + 4 + 4 = 20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20</a:t>
                </a: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4D262A-7A0F-4678-B2BA-64CA28DF1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512" y="2681587"/>
                <a:ext cx="4196983" cy="1131848"/>
              </a:xfrm>
              <a:prstGeom prst="rect">
                <a:avLst/>
              </a:prstGeom>
              <a:blipFill>
                <a:blip r:embed="rId7"/>
                <a:stretch>
                  <a:fillRect l="-2177" r="-1306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FA561120-C072-4460-BAC8-706DCD046588}"/>
              </a:ext>
            </a:extLst>
          </p:cNvPr>
          <p:cNvSpPr/>
          <p:nvPr/>
        </p:nvSpPr>
        <p:spPr>
          <a:xfrm>
            <a:off x="912268" y="40146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BA8A714-B47F-4BF1-ABEE-111A4E80E030}"/>
              </a:ext>
            </a:extLst>
          </p:cNvPr>
          <p:cNvGrpSpPr/>
          <p:nvPr/>
        </p:nvGrpSpPr>
        <p:grpSpPr>
          <a:xfrm>
            <a:off x="1530075" y="4035131"/>
            <a:ext cx="1116312" cy="461666"/>
            <a:chOff x="1870518" y="1440653"/>
            <a:chExt cx="1116312" cy="46166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6D7E879-828A-49EE-B9D7-8D2236C724A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BCD288CA-5955-4DF3-822D-4EC21DFB288E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0E90442-27DB-401E-B565-22FE12BA045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CEAD0DE-79FC-442F-BEBF-6A03D031E34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B162186F-9188-4665-B780-4963156BE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572459"/>
              </p:ext>
            </p:extLst>
          </p:nvPr>
        </p:nvGraphicFramePr>
        <p:xfrm>
          <a:off x="2688749" y="4211325"/>
          <a:ext cx="8486276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3876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C40ABB36-DCD0-4603-8701-B009C796A3A2}"/>
              </a:ext>
            </a:extLst>
          </p:cNvPr>
          <p:cNvSpPr txBox="1"/>
          <p:nvPr/>
        </p:nvSpPr>
        <p:spPr>
          <a:xfrm>
            <a:off x="6789772" y="5439038"/>
            <a:ext cx="606691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CDC7C67-E4B2-49A3-B8D6-C0FF65572D40}"/>
              </a:ext>
            </a:extLst>
          </p:cNvPr>
          <p:cNvSpPr txBox="1"/>
          <p:nvPr/>
        </p:nvSpPr>
        <p:spPr>
          <a:xfrm>
            <a:off x="8313123" y="5429336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197F60C-9796-4893-A74E-BCE746049CAA}"/>
              </a:ext>
            </a:extLst>
          </p:cNvPr>
          <p:cNvSpPr txBox="1"/>
          <p:nvPr/>
        </p:nvSpPr>
        <p:spPr>
          <a:xfrm>
            <a:off x="9957568" y="5431159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15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7" grpId="0"/>
      <p:bldP spid="41" grpId="0"/>
      <p:bldP spid="42" grpId="0" build="p"/>
      <p:bldP spid="43" grpId="0"/>
      <p:bldP spid="44" grpId="0" build="p"/>
      <p:bldP spid="45" grpId="0" animBg="1"/>
      <p:bldP spid="51" grpId="0" animBg="1"/>
      <p:bldP spid="52" grpId="0" animBg="1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1630383" y="13910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68BB0F-FFCB-40FC-ADD8-B0C4C05EA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8696" y="328812"/>
            <a:ext cx="7781925" cy="2990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E46602-81EB-4260-82CC-056E55980DE5}"/>
              </a:ext>
            </a:extLst>
          </p:cNvPr>
          <p:cNvSpPr txBox="1"/>
          <p:nvPr/>
        </p:nvSpPr>
        <p:spPr>
          <a:xfrm>
            <a:off x="1344289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Mỗi hàng có 5 quả bóng.</a:t>
            </a:r>
          </a:p>
          <a:p>
            <a:r>
              <a:rPr lang="vi-VN" sz="2200" dirty="0"/>
              <a:t>Hỏi 3 hàng có tất cả bao nhiêu quả bóng?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AAC906-B2F8-46FD-9C7E-466F3BDA72A4}"/>
              </a:ext>
            </a:extLst>
          </p:cNvPr>
          <p:cNvSpPr txBox="1"/>
          <p:nvPr/>
        </p:nvSpPr>
        <p:spPr>
          <a:xfrm>
            <a:off x="2438465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6D5B70-BAC4-4DA0-A468-3D72234ADAFA}"/>
              </a:ext>
            </a:extLst>
          </p:cNvPr>
          <p:cNvSpPr txBox="1"/>
          <p:nvPr/>
        </p:nvSpPr>
        <p:spPr>
          <a:xfrm>
            <a:off x="1301357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quả bóng ở cả 3 hàng là: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BFD5BD0-AEA1-4558-B7A5-254B2D90BFD6}"/>
              </a:ext>
            </a:extLst>
          </p:cNvPr>
          <p:cNvGrpSpPr/>
          <p:nvPr/>
        </p:nvGrpSpPr>
        <p:grpSpPr>
          <a:xfrm>
            <a:off x="1716065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9F11EDF-175B-4AFE-81C5-0A2F83B83A85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3   =            (quả) </a:t>
                  </a:r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9F11EDF-175B-4AFE-81C5-0A2F83B83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8571" r="-1431" b="-3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3BC7C35-D3C3-43B7-9681-B64C9512F75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FBFC81-5C14-48A1-8FB5-D7BCC5CB2B8C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65A0B41-A75A-45F6-8B21-E2A4DA0C5D5A}"/>
              </a:ext>
            </a:extLst>
          </p:cNvPr>
          <p:cNvSpPr/>
          <p:nvPr/>
        </p:nvSpPr>
        <p:spPr>
          <a:xfrm>
            <a:off x="1768882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EE932B8-010A-4716-B6CF-1EDB3F416444}"/>
              </a:ext>
            </a:extLst>
          </p:cNvPr>
          <p:cNvGrpSpPr/>
          <p:nvPr/>
        </p:nvGrpSpPr>
        <p:grpSpPr>
          <a:xfrm>
            <a:off x="1258425" y="5354649"/>
            <a:ext cx="4074678" cy="478938"/>
            <a:chOff x="1320656" y="5275529"/>
            <a:chExt cx="4074678" cy="4789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E6954E6-5B0C-44DD-BC5E-6418A5C4B346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B0250299-2165-496D-BACE-C2DBB22ED27A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04BB1EC-2612-4F4C-A4B8-3E4AB045445E}"/>
              </a:ext>
            </a:extLst>
          </p:cNvPr>
          <p:cNvSpPr/>
          <p:nvPr/>
        </p:nvSpPr>
        <p:spPr>
          <a:xfrm>
            <a:off x="3496077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8887F68-31A3-4911-93C2-654228975BD0}"/>
              </a:ext>
            </a:extLst>
          </p:cNvPr>
          <p:cNvSpPr/>
          <p:nvPr/>
        </p:nvSpPr>
        <p:spPr>
          <a:xfrm>
            <a:off x="2830848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CC176A0-0135-4695-BC24-E1A683CECB04}"/>
              </a:ext>
            </a:extLst>
          </p:cNvPr>
          <p:cNvCxnSpPr>
            <a:cxnSpLocks/>
          </p:cNvCxnSpPr>
          <p:nvPr/>
        </p:nvCxnSpPr>
        <p:spPr>
          <a:xfrm>
            <a:off x="5976194" y="3161199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09FE6DE-A9A9-41B3-837A-9812D1963A97}"/>
              </a:ext>
            </a:extLst>
          </p:cNvPr>
          <p:cNvSpPr txBox="1"/>
          <p:nvPr/>
        </p:nvSpPr>
        <p:spPr>
          <a:xfrm>
            <a:off x="6566566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Mỗi cột có 3 quả bóng.</a:t>
            </a:r>
          </a:p>
          <a:p>
            <a:r>
              <a:rPr lang="vi-VN" sz="2200" dirty="0"/>
              <a:t>Hỏi 5 cột có tất cả bao nhiêu quả bóng?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53B4865-AEF8-412B-9997-872B40027DA4}"/>
              </a:ext>
            </a:extLst>
          </p:cNvPr>
          <p:cNvSpPr txBox="1"/>
          <p:nvPr/>
        </p:nvSpPr>
        <p:spPr>
          <a:xfrm>
            <a:off x="7660742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5197147-903F-42BB-9FC7-B579398D1D5A}"/>
              </a:ext>
            </a:extLst>
          </p:cNvPr>
          <p:cNvSpPr txBox="1"/>
          <p:nvPr/>
        </p:nvSpPr>
        <p:spPr>
          <a:xfrm>
            <a:off x="6523634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quả bóng ở cả 5 cột là: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9C2970B-32FE-421B-B5BC-2CECDF63A11D}"/>
              </a:ext>
            </a:extLst>
          </p:cNvPr>
          <p:cNvGrpSpPr/>
          <p:nvPr/>
        </p:nvGrpSpPr>
        <p:grpSpPr>
          <a:xfrm>
            <a:off x="6938342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957A91A-71FC-48EA-8B0B-C41403086278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5   =            (quả) </a:t>
                  </a:r>
                </a:p>
              </p:txBody>
            </p:sp>
          </mc:Choice>
          <mc:Fallback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957A91A-71FC-48EA-8B0B-C414030862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8571" r="-1250" b="-3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87A7F5C-7CF1-4EFF-AAC5-92F6819E74E5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F2581D0-F204-416F-AF59-3AE62E99E6C6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82DF5A0-0777-4CBA-BE79-C66E0F028A50}"/>
              </a:ext>
            </a:extLst>
          </p:cNvPr>
          <p:cNvSpPr/>
          <p:nvPr/>
        </p:nvSpPr>
        <p:spPr>
          <a:xfrm>
            <a:off x="6991159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15700EC-938C-46EA-A6F3-ED2E534EE378}"/>
              </a:ext>
            </a:extLst>
          </p:cNvPr>
          <p:cNvGrpSpPr/>
          <p:nvPr/>
        </p:nvGrpSpPr>
        <p:grpSpPr>
          <a:xfrm>
            <a:off x="6480702" y="5354649"/>
            <a:ext cx="4074678" cy="478938"/>
            <a:chOff x="1320656" y="5275529"/>
            <a:chExt cx="4074678" cy="47893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16EA84A-CB78-443F-8B6E-35DBD914888E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79D9AB6-EA07-4BE9-AA30-13BF84AF6B6A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9D65BCC-4847-46FB-8CF3-8D0A9772F79A}"/>
              </a:ext>
            </a:extLst>
          </p:cNvPr>
          <p:cNvSpPr/>
          <p:nvPr/>
        </p:nvSpPr>
        <p:spPr>
          <a:xfrm>
            <a:off x="8718354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4F9C3B21-084D-4830-B978-DB406818A62D}"/>
              </a:ext>
            </a:extLst>
          </p:cNvPr>
          <p:cNvSpPr/>
          <p:nvPr/>
        </p:nvSpPr>
        <p:spPr>
          <a:xfrm>
            <a:off x="8053125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CDDDD00-AC85-4964-980A-1D8D152CB08F}"/>
              </a:ext>
            </a:extLst>
          </p:cNvPr>
          <p:cNvGrpSpPr/>
          <p:nvPr/>
        </p:nvGrpSpPr>
        <p:grpSpPr>
          <a:xfrm>
            <a:off x="3618981" y="5965293"/>
            <a:ext cx="4714426" cy="610312"/>
            <a:chOff x="8046147" y="1143254"/>
            <a:chExt cx="2699225" cy="61031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0D1C2AB-86A8-43FD-8649-2FBD87E6B90F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2845B1C-8877-4CAA-B496-45E9132610D5}"/>
                    </a:ext>
                  </a:extLst>
                </p:cNvPr>
                <p:cNvSpPr/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vi-VN" sz="3200" dirty="0"/>
                    <a:t>* Nhận xét: 5 </a:t>
                  </a:r>
                  <a14:m>
                    <m:oMath xmlns:m="http://schemas.openxmlformats.org/officeDocument/2006/math">
                      <m:r>
                        <a:rPr lang="vi-VN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3 = 3 </a:t>
                  </a:r>
                  <a14:m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5</a:t>
                  </a:r>
                </a:p>
              </p:txBody>
            </p:sp>
          </mc:Choice>
          <mc:Fallback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2845B1C-8877-4CAA-B496-45E9132610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  <a:blipFill>
                  <a:blip r:embed="rId7"/>
                  <a:stretch>
                    <a:fillRect l="-3364" t="-13684" r="-3105" b="-3473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A8BE7906-0D29-4C4F-A0D9-C070FF9F5887}"/>
              </a:ext>
            </a:extLst>
          </p:cNvPr>
          <p:cNvSpPr/>
          <p:nvPr/>
        </p:nvSpPr>
        <p:spPr>
          <a:xfrm>
            <a:off x="3289711" y="515389"/>
            <a:ext cx="4169769" cy="86349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A0716D2-65C9-4E50-99B9-C05080F08D1E}"/>
              </a:ext>
            </a:extLst>
          </p:cNvPr>
          <p:cNvSpPr/>
          <p:nvPr/>
        </p:nvSpPr>
        <p:spPr>
          <a:xfrm rot="5400000">
            <a:off x="5754868" y="1323274"/>
            <a:ext cx="2512513" cy="86349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3" grpId="0"/>
      <p:bldP spid="19" grpId="0" animBg="1"/>
      <p:bldP spid="34" grpId="0" animBg="1"/>
      <p:bldP spid="36" grpId="0" animBg="1"/>
      <p:bldP spid="40" grpId="0"/>
      <p:bldP spid="41" grpId="0"/>
      <p:bldP spid="42" grpId="0"/>
      <p:bldP spid="47" grpId="0" animBg="1"/>
      <p:bldP spid="51" grpId="0" animBg="1"/>
      <p:bldP spid="52" grpId="0" animBg="1"/>
      <p:bldP spid="57" grpId="0" animBg="1"/>
      <p:bldP spid="57" grpId="1" animBg="1"/>
      <p:bldP spid="58" grpId="0" animBg="1"/>
      <p:bldP spid="5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1697</TotalTime>
  <Words>444</Words>
  <Application>Microsoft Office PowerPoint</Application>
  <PresentationFormat>Widescreen</PresentationFormat>
  <Paragraphs>171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Phạm Thanh Hằng (ADAS – GV)</cp:lastModifiedBy>
  <cp:revision>149</cp:revision>
  <dcterms:created xsi:type="dcterms:W3CDTF">2021-06-02T01:34:28Z</dcterms:created>
  <dcterms:modified xsi:type="dcterms:W3CDTF">2021-06-15T03:33:37Z</dcterms:modified>
</cp:coreProperties>
</file>