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57" r:id="rId3"/>
    <p:sldId id="256" r:id="rId4"/>
    <p:sldId id="261" r:id="rId5"/>
    <p:sldId id="267" r:id="rId6"/>
    <p:sldId id="258" r:id="rId7"/>
    <p:sldId id="275" r:id="rId8"/>
    <p:sldId id="276" r:id="rId9"/>
    <p:sldId id="277" r:id="rId10"/>
    <p:sldId id="278" r:id="rId11"/>
    <p:sldId id="274" r:id="rId12"/>
    <p:sldId id="260" r:id="rId13"/>
    <p:sldId id="279" r:id="rId14"/>
    <p:sldId id="264" r:id="rId15"/>
    <p:sldId id="265" r:id="rId16"/>
    <p:sldId id="273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40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0" Type="http://schemas.openxmlformats.org/officeDocument/2006/relationships/image" Target="../media/image98.sv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7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15.png"/><Relationship Id="rId4" Type="http://schemas.openxmlformats.org/officeDocument/2006/relationships/image" Target="../media/image47.sv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8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83.svg"/><Relationship Id="rId4" Type="http://schemas.openxmlformats.org/officeDocument/2006/relationships/image" Target="../media/image51.svg"/><Relationship Id="rId9" Type="http://schemas.openxmlformats.org/officeDocument/2006/relationships/image" Target="../media/image21.png"/><Relationship Id="rId14" Type="http://schemas.openxmlformats.org/officeDocument/2006/relationships/image" Target="../media/image8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0" Type="http://schemas.openxmlformats.org/officeDocument/2006/relationships/image" Target="../media/image98.sv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59" Type="http://schemas.openxmlformats.org/officeDocument/2006/relationships/image" Target="../media/image5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0" Type="http://schemas.openxmlformats.org/officeDocument/2006/relationships/image" Target="../media/image28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7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</a:blip>
          <a:srcRect t="30066" b="300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37847" y="3249842"/>
            <a:ext cx="13812305" cy="3145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 smtClean="0">
                <a:solidFill>
                  <a:srgbClr val="22314A"/>
                </a:solidFill>
              </a:rPr>
              <a:t>CHÀO MỪNG CÁC EM ĐẾN VỚI BÀI HỌC NGÀY HÔM NAY!</a:t>
            </a:r>
            <a:endParaRPr lang="en-US" sz="7200" b="1" dirty="0">
              <a:solidFill>
                <a:srgbClr val="22314A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68821">
            <a:off x="16455424" y="1117689"/>
            <a:ext cx="3834989" cy="85221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20026" t="20026"/>
          <a:stretch>
            <a:fillRect/>
          </a:stretch>
        </p:blipFill>
        <p:spPr>
          <a:xfrm flipH="1">
            <a:off x="14385489" y="6050159"/>
            <a:ext cx="4236841" cy="42368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334330" y="5829300"/>
            <a:ext cx="6245724" cy="56055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</a:blip>
          <a:srcRect t="30066" b="30066"/>
          <a:stretch>
            <a:fillRect/>
          </a:stretch>
        </p:blipFill>
        <p:spPr>
          <a:xfrm>
            <a:off x="-26158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3762563" y="9213852"/>
            <a:ext cx="4525437" cy="1170957"/>
          </a:xfrm>
          <a:prstGeom prst="rect">
            <a:avLst/>
          </a:prstGeom>
        </p:spPr>
      </p:pic>
      <p:sp>
        <p:nvSpPr>
          <p:cNvPr id="5" name="TextBox 9"/>
          <p:cNvSpPr txBox="1"/>
          <p:nvPr/>
        </p:nvSpPr>
        <p:spPr>
          <a:xfrm>
            <a:off x="1676400" y="495300"/>
            <a:ext cx="15220723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8000"/>
              </a:lnSpc>
              <a:spcBef>
                <a:spcPct val="0"/>
              </a:spcBef>
            </a:pPr>
            <a:r>
              <a:rPr lang="vi-VN" sz="4800" b="1" u="none" dirty="0" smtClean="0">
                <a:solidFill>
                  <a:srgbClr val="000000"/>
                </a:solidFill>
              </a:rPr>
              <a:t>I.Tìm hiểu bài văn nghị luận về tác phẩm truyện (hoặc đoạn truyện)</a:t>
            </a:r>
            <a:endParaRPr lang="en-US" sz="4800" b="1" u="none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8374" y="2547144"/>
            <a:ext cx="164086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vi-VN" sz="4200" b="1" dirty="0" smtClean="0"/>
              <a:t>Bố cục:</a:t>
            </a:r>
          </a:p>
          <a:p>
            <a:pPr marL="1485900" lvl="2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200" dirty="0" smtClean="0"/>
              <a:t>Mở </a:t>
            </a:r>
            <a:r>
              <a:rPr lang="vi-VN" sz="4200" dirty="0"/>
              <a:t>bài: nêu vấn đề nghị luận</a:t>
            </a:r>
          </a:p>
          <a:p>
            <a:pPr marL="1485900" lvl="2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200" dirty="0" smtClean="0"/>
              <a:t>Thân </a:t>
            </a:r>
            <a:r>
              <a:rPr lang="vi-VN" sz="4200" dirty="0"/>
              <a:t>bài: Phân tích diễn giải từng luận điểm.</a:t>
            </a:r>
          </a:p>
          <a:p>
            <a:pPr marL="1485900" lvl="2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200" dirty="0" smtClean="0"/>
              <a:t>Kết </a:t>
            </a:r>
            <a:r>
              <a:rPr lang="vi-VN" sz="4200" dirty="0"/>
              <a:t>bài: Khẳng định nâng cao vấn đề nghị luận.</a:t>
            </a:r>
          </a:p>
        </p:txBody>
      </p:sp>
    </p:spTree>
    <p:extLst>
      <p:ext uri="{BB962C8B-B14F-4D97-AF65-F5344CB8AC3E}">
        <p14:creationId xmlns:p14="http://schemas.microsoft.com/office/powerpoint/2010/main" val="352305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1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-562752" y="-1189542"/>
            <a:ext cx="4943157" cy="443648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029200" y="3924300"/>
            <a:ext cx="78486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vi-VN" sz="7200" b="1" dirty="0" smtClean="0">
                <a:solidFill>
                  <a:srgbClr val="FFFFFF"/>
                </a:solidFill>
              </a:rPr>
              <a:t>II. LUYỆN TẬP</a:t>
            </a:r>
            <a:endParaRPr lang="en-US" sz="7200" b="1" dirty="0">
              <a:solidFill>
                <a:srgbClr val="FFFFFF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66100"/>
          <a:stretch>
            <a:fillRect/>
          </a:stretch>
        </p:blipFill>
        <p:spPr>
          <a:xfrm rot="-5400000">
            <a:off x="11711836" y="-4656702"/>
            <a:ext cx="1366759" cy="1068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13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</a:blip>
          <a:srcRect t="30066" b="300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43000" y="647700"/>
            <a:ext cx="3854671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000"/>
              </a:lnSpc>
              <a:spcBef>
                <a:spcPct val="0"/>
              </a:spcBef>
            </a:pPr>
            <a:r>
              <a:rPr lang="vi-VN" sz="4800" b="1" u="none" dirty="0" smtClean="0">
                <a:solidFill>
                  <a:srgbClr val="000000"/>
                </a:solidFill>
              </a:rPr>
              <a:t>II. Luyện tập</a:t>
            </a:r>
            <a:endParaRPr lang="en-US" sz="4800" b="1" u="none" dirty="0">
              <a:solidFill>
                <a:srgbClr val="000000"/>
              </a:solidFill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925800" y="6286500"/>
            <a:ext cx="2199536" cy="38419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1866900"/>
            <a:ext cx="154686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 smtClean="0"/>
              <a:t>	Đọc đoạn văn rồi trả lời câu hỏi: </a:t>
            </a:r>
            <a:r>
              <a:rPr lang="vi-VN" sz="4200" i="1" dirty="0" smtClean="0"/>
              <a:t>Vấn đề nghị luận của đoạn văn là gì? Đoạn văn nêu lên những ý kiến chính nào? Các ý kiến ấy giúp ta hiểu thêm gì nhân vật Lão Hạc?</a:t>
            </a:r>
            <a:r>
              <a:rPr lang="vi-VN" sz="4200" dirty="0" smtClean="0"/>
              <a:t> </a:t>
            </a:r>
            <a:r>
              <a:rPr lang="vi-VN" sz="4200" i="1" dirty="0" smtClean="0"/>
              <a:t>(SGK/tr64)</a:t>
            </a:r>
            <a:endParaRPr lang="en-US" sz="4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</a:blip>
          <a:srcRect t="30066" b="300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06606" y="323771"/>
            <a:ext cx="3854671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000"/>
              </a:lnSpc>
              <a:spcBef>
                <a:spcPct val="0"/>
              </a:spcBef>
            </a:pPr>
            <a:r>
              <a:rPr lang="vi-VN" sz="4800" b="1" u="none" dirty="0" smtClean="0">
                <a:solidFill>
                  <a:srgbClr val="000000"/>
                </a:solidFill>
              </a:rPr>
              <a:t>II. Luyện tập</a:t>
            </a:r>
            <a:endParaRPr lang="en-US" sz="4800" b="1" u="none" dirty="0">
              <a:solidFill>
                <a:srgbClr val="000000"/>
              </a:solidFill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764000" y="7375785"/>
            <a:ext cx="1655927" cy="28924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06606" y="1317280"/>
            <a:ext cx="16190794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solidFill>
                  <a:srgbClr val="000000"/>
                </a:solidFill>
              </a:rPr>
              <a:t>- </a:t>
            </a:r>
            <a:r>
              <a:rPr lang="vi-VN" sz="4200" b="1" dirty="0">
                <a:solidFill>
                  <a:srgbClr val="000000"/>
                </a:solidFill>
              </a:rPr>
              <a:t>Vấn đề nghị luận: </a:t>
            </a:r>
            <a:r>
              <a:rPr lang="vi-VN" sz="4200" dirty="0">
                <a:solidFill>
                  <a:srgbClr val="000000"/>
                </a:solidFill>
              </a:rPr>
              <a:t>Tình thế lựa chọn nghiệt ngã của </a:t>
            </a:r>
            <a:r>
              <a:rPr lang="vi-VN" sz="4200" dirty="0" smtClean="0">
                <a:solidFill>
                  <a:srgbClr val="000000"/>
                </a:solidFill>
              </a:rPr>
              <a:t>nhân</a:t>
            </a:r>
            <a:r>
              <a:rPr lang="en-US" sz="4200" dirty="0" smtClean="0">
                <a:solidFill>
                  <a:srgbClr val="000000"/>
                </a:solidFill>
              </a:rPr>
              <a:t> </a:t>
            </a:r>
            <a:r>
              <a:rPr lang="vi-VN" sz="4200" dirty="0" smtClean="0">
                <a:solidFill>
                  <a:srgbClr val="000000"/>
                </a:solidFill>
              </a:rPr>
              <a:t>vật </a:t>
            </a:r>
            <a:r>
              <a:rPr lang="vi-VN" sz="4200" dirty="0">
                <a:solidFill>
                  <a:srgbClr val="000000"/>
                </a:solidFill>
              </a:rPr>
              <a:t>Lão Hạc và vẻ đẹp của </a:t>
            </a:r>
            <a:r>
              <a:rPr lang="vi-VN" sz="4200" dirty="0" smtClean="0">
                <a:solidFill>
                  <a:srgbClr val="000000"/>
                </a:solidFill>
              </a:rPr>
              <a:t>nhân vật </a:t>
            </a:r>
            <a:r>
              <a:rPr lang="vi-VN" sz="4200" dirty="0">
                <a:solidFill>
                  <a:srgbClr val="000000"/>
                </a:solidFill>
              </a:rPr>
              <a:t>này.</a:t>
            </a:r>
          </a:p>
          <a:p>
            <a:pPr algn="just">
              <a:lnSpc>
                <a:spcPct val="150000"/>
              </a:lnSpc>
            </a:pPr>
            <a:r>
              <a:rPr lang="vi-VN" sz="4200" b="1" dirty="0">
                <a:solidFill>
                  <a:srgbClr val="000000"/>
                </a:solidFill>
              </a:rPr>
              <a:t>- Luận cứ:</a:t>
            </a:r>
          </a:p>
          <a:p>
            <a:pPr lvl="1" algn="just">
              <a:lnSpc>
                <a:spcPct val="150000"/>
              </a:lnSpc>
            </a:pPr>
            <a:r>
              <a:rPr lang="vi-VN" sz="4200" dirty="0">
                <a:solidFill>
                  <a:srgbClr val="000000"/>
                </a:solidFill>
              </a:rPr>
              <a:t>   + Lão Hạc đã chọn cái chết trong còn hơn sống khổ, sống đục.</a:t>
            </a:r>
          </a:p>
          <a:p>
            <a:pPr lvl="1" algn="just">
              <a:lnSpc>
                <a:spcPct val="150000"/>
              </a:lnSpc>
            </a:pPr>
            <a:r>
              <a:rPr lang="vi-VN" sz="4200" dirty="0">
                <a:solidFill>
                  <a:srgbClr val="000000"/>
                </a:solidFill>
              </a:rPr>
              <a:t>   + Cái chết của lão Hạc thể hiệ tình phụ tử thiêng liêng, sâu sắc.</a:t>
            </a:r>
          </a:p>
          <a:p>
            <a:pPr lvl="1" algn="just">
              <a:lnSpc>
                <a:spcPct val="150000"/>
              </a:lnSpc>
            </a:pPr>
            <a:r>
              <a:rPr lang="vi-VN" sz="4200" dirty="0">
                <a:solidFill>
                  <a:srgbClr val="000000"/>
                </a:solidFill>
              </a:rPr>
              <a:t>   + Cái chết giúp lão bảo toàn nhân cách.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4200" b="1" i="1" dirty="0" smtClean="0">
                <a:solidFill>
                  <a:srgbClr val="000000"/>
                </a:solidFill>
              </a:rPr>
              <a:t>Những </a:t>
            </a:r>
            <a:r>
              <a:rPr lang="vi-VN" sz="4200" b="1" i="1" dirty="0">
                <a:solidFill>
                  <a:srgbClr val="000000"/>
                </a:solidFill>
              </a:rPr>
              <a:t>ý kiến ấy giúp ta hiểu thêm nhân cách đáng trọng, tấm lòng hi sinh cao quý của lão Hạc</a:t>
            </a:r>
            <a:r>
              <a:rPr lang="vi-VN" sz="4200" b="1" i="1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305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</a:blip>
          <a:srcRect t="30066" b="300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09600" y="5447955"/>
            <a:ext cx="3238500" cy="46264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V="1">
            <a:off x="-1961742" y="299693"/>
            <a:ext cx="3923484" cy="484380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560399" y="1952155"/>
            <a:ext cx="4513051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000"/>
              </a:lnSpc>
              <a:spcBef>
                <a:spcPct val="0"/>
              </a:spcBef>
            </a:pPr>
            <a:r>
              <a:rPr lang="vi-VN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183547" flipH="1" flipV="1">
            <a:off x="11325917" y="4516023"/>
            <a:ext cx="14661631" cy="41052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60399" y="3277499"/>
            <a:ext cx="12157619" cy="1977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4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 đoạn văn nghị luận về một vẻ đẹp của nhân vật mà em yêu thích?</a:t>
            </a:r>
            <a:endParaRPr lang="en-US" sz="4800" b="1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143500"/>
            <a:ext cx="6347973" cy="5239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</a:blip>
          <a:srcRect t="30066" b="300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087435" y="2667684"/>
            <a:ext cx="14003705" cy="6538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711500" y="732470"/>
            <a:ext cx="1960398" cy="18188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240389" y="1207417"/>
            <a:ext cx="902619" cy="90261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671898" y="1184303"/>
            <a:ext cx="8619151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vi-VN" sz="6400" b="1" u="none" dirty="0" smtClean="0">
                <a:solidFill>
                  <a:srgbClr val="000000"/>
                </a:solidFill>
              </a:rPr>
              <a:t>HƯỚNG DẪN VỀ NHÀ</a:t>
            </a:r>
            <a:endParaRPr lang="en-US" sz="6400" b="1" u="none" dirty="0">
              <a:solidFill>
                <a:srgbClr val="000000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793835" y="8139239"/>
            <a:ext cx="3206007" cy="2464618"/>
          </a:xfrm>
          <a:prstGeom prst="rect">
            <a:avLst/>
          </a:prstGeom>
        </p:spPr>
      </p:pic>
      <p:pic>
        <p:nvPicPr>
          <p:cNvPr id="23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6388446" y="5720078"/>
            <a:ext cx="2016786" cy="3538222"/>
          </a:xfrm>
          <a:prstGeom prst="rect">
            <a:avLst/>
          </a:prstGeom>
        </p:spPr>
      </p:pic>
      <p:pic>
        <p:nvPicPr>
          <p:cNvPr id="25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0800000">
            <a:off x="-293807" y="-354914"/>
            <a:ext cx="3296810" cy="203165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717187" y="4241168"/>
            <a:ext cx="10744200" cy="339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 </a:t>
            </a:r>
            <a:r>
              <a:rPr lang="pt-BR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cũ, trả lời câu hỏi SGK. 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</a:t>
            </a:r>
            <a:r>
              <a:rPr lang="pt-BR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 câu hỏi phần vận dụng. 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</a:t>
            </a:r>
            <a:r>
              <a:rPr lang="pt-BR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 bài mới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</a:blip>
          <a:srcRect t="30066" b="300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37847" y="3249842"/>
            <a:ext cx="13812305" cy="3145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 smtClean="0">
                <a:solidFill>
                  <a:srgbClr val="22314A"/>
                </a:solidFill>
              </a:rPr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vi-VN" sz="7200" b="1" dirty="0" smtClean="0">
                <a:solidFill>
                  <a:srgbClr val="22314A"/>
                </a:solidFill>
              </a:rPr>
              <a:t>LẮNG NGHE BÀI GIẢNG!</a:t>
            </a:r>
            <a:endParaRPr lang="en-US" sz="7200" b="1" dirty="0">
              <a:solidFill>
                <a:srgbClr val="22314A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68821">
            <a:off x="16455424" y="1117689"/>
            <a:ext cx="3834989" cy="85221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20026" t="20026"/>
          <a:stretch>
            <a:fillRect/>
          </a:stretch>
        </p:blipFill>
        <p:spPr>
          <a:xfrm flipH="1">
            <a:off x="14385489" y="6050159"/>
            <a:ext cx="4236841" cy="42368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334330" y="5829300"/>
            <a:ext cx="6245724" cy="560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46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</a:blip>
          <a:srcRect t="30066" b="300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86000" y="1485899"/>
            <a:ext cx="5257800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8000"/>
              </a:lnSpc>
              <a:spcBef>
                <a:spcPct val="0"/>
              </a:spcBef>
            </a:pPr>
            <a:r>
              <a:rPr lang="vi-VN" sz="6400" b="1" dirty="0" smtClean="0">
                <a:solidFill>
                  <a:srgbClr val="FF0000"/>
                </a:solidFill>
              </a:rPr>
              <a:t>KHỞI ĐỘNG</a:t>
            </a:r>
            <a:endParaRPr lang="en-US" sz="6400" b="1" u="none" dirty="0">
              <a:solidFill>
                <a:srgbClr val="FF0000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217979">
            <a:off x="16003834" y="-1588696"/>
            <a:ext cx="3327229" cy="39906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0" y="2653767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800" b="1" i="1" dirty="0" smtClean="0">
                <a:solidFill>
                  <a:srgbClr val="000000"/>
                </a:solidFill>
              </a:rPr>
              <a:t>	Phân chia đóng vai nhân vật cô kĩ sư và bác lái xe để tìm </a:t>
            </a:r>
            <a:r>
              <a:rPr lang="vi-VN" sz="4800" b="1" i="1" dirty="0">
                <a:solidFill>
                  <a:srgbClr val="000000"/>
                </a:solidFill>
              </a:rPr>
              <a:t>hiểu về vẻ đẹp của nhân vật anh thanh niên trong đoạn </a:t>
            </a:r>
            <a:r>
              <a:rPr lang="vi-VN" sz="4800" b="1" i="1" dirty="0" smtClean="0">
                <a:solidFill>
                  <a:srgbClr val="000000"/>
                </a:solidFill>
              </a:rPr>
              <a:t>trích Lặng lẽ Sa Pa của tác giả Nguyễn Thành Long.</a:t>
            </a:r>
            <a:endParaRPr lang="en-US" sz="4800" b="1" i="1" dirty="0"/>
          </a:p>
        </p:txBody>
      </p:sp>
      <p:pic>
        <p:nvPicPr>
          <p:cNvPr id="1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9"/>
              </a:ext>
            </a:extLst>
          </a:blip>
          <a:srcRect/>
          <a:stretch>
            <a:fillRect/>
          </a:stretch>
        </p:blipFill>
        <p:spPr>
          <a:xfrm>
            <a:off x="169133" y="5295900"/>
            <a:ext cx="2344746" cy="499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</a:blip>
          <a:srcRect t="30066" b="300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524000" y="1333500"/>
            <a:ext cx="15240000" cy="5308230"/>
            <a:chOff x="-3317881" y="-1348565"/>
            <a:chExt cx="20320001" cy="7077641"/>
          </a:xfrm>
        </p:grpSpPr>
        <p:sp>
          <p:nvSpPr>
            <p:cNvPr id="6" name="TextBox 6"/>
            <p:cNvSpPr txBox="1"/>
            <p:nvPr/>
          </p:nvSpPr>
          <p:spPr>
            <a:xfrm>
              <a:off x="680483" y="-1348565"/>
              <a:ext cx="13136074" cy="19825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00"/>
                </a:lnSpc>
              </a:pPr>
              <a:r>
                <a:rPr lang="vi-VN" sz="7200" dirty="0" smtClean="0">
                  <a:solidFill>
                    <a:srgbClr val="000000"/>
                  </a:solidFill>
                </a:rPr>
                <a:t>Tiết ...</a:t>
              </a:r>
              <a:endParaRPr lang="en-US" sz="7200" dirty="0">
                <a:solidFill>
                  <a:srgbClr val="000000"/>
                </a:solidFill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3317881" y="1283414"/>
              <a:ext cx="20320001" cy="44456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000"/>
                </a:lnSpc>
              </a:pPr>
              <a:r>
                <a:rPr lang="vi-VN" sz="8200" b="1" dirty="0" smtClean="0">
                  <a:solidFill>
                    <a:srgbClr val="DEA81C"/>
                  </a:solidFill>
                </a:rPr>
                <a:t>NGHỊ LUẬN VỀ TÁC PHẨM TRUYỆN (HOẶC ĐOẠN TRÍCH)</a:t>
              </a:r>
              <a:endParaRPr lang="en-US" sz="8200" b="1" dirty="0">
                <a:solidFill>
                  <a:srgbClr val="DEA81C"/>
                </a:solidFill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5744169" y="-114300"/>
            <a:ext cx="2859211" cy="59722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6766580">
            <a:off x="15356320" y="4479773"/>
            <a:ext cx="5924767" cy="5606311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273740" y="5508002"/>
            <a:ext cx="2812319" cy="491234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</a:blip>
          <a:srcRect t="30066" b="300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199333" y="1573096"/>
            <a:ext cx="9923738" cy="97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vi-VN" sz="6400" b="1" u="none" dirty="0" smtClean="0">
                <a:solidFill>
                  <a:srgbClr val="000000"/>
                </a:solidFill>
              </a:rPr>
              <a:t>NỘI DUNG BÀI HỌC</a:t>
            </a:r>
            <a:endParaRPr lang="en-US" sz="6400" b="1" u="none" dirty="0">
              <a:solidFill>
                <a:srgbClr val="000000"/>
              </a:solidFill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400000" flipH="1" flipV="1">
            <a:off x="16013983" y="230210"/>
            <a:ext cx="1469064" cy="387871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400000" flipH="1">
            <a:off x="862103" y="196659"/>
            <a:ext cx="1469064" cy="387871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569117" y="3250733"/>
            <a:ext cx="11506200" cy="21988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200" b="1" dirty="0" smtClean="0">
                <a:solidFill>
                  <a:srgbClr val="FF0000"/>
                </a:solidFill>
              </a:rPr>
              <a:t>I. TÌM HIỂU BÀI VĂN NGHỊ LUẬN VỀ TÁC PHẨM TRUYỆN (HOẶC ĐOẠN TRÍCH)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35993" y="6085457"/>
            <a:ext cx="11506200" cy="21988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200" b="1" dirty="0" smtClean="0">
                <a:solidFill>
                  <a:srgbClr val="FF0000"/>
                </a:solidFill>
              </a:rPr>
              <a:t>II. LUYỆN TẬP</a:t>
            </a:r>
            <a:endParaRPr lang="en-US" sz="4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1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-562752" y="-1189542"/>
            <a:ext cx="4943157" cy="443648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00200" y="3246942"/>
            <a:ext cx="15222526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43000" lvl="0" indent="-1143000" algn="ctr">
              <a:lnSpc>
                <a:spcPct val="150000"/>
              </a:lnSpc>
              <a:spcBef>
                <a:spcPct val="0"/>
              </a:spcBef>
              <a:buAutoNum type="romanUcPeriod"/>
            </a:pPr>
            <a:r>
              <a:rPr lang="vi-VN" sz="7200" b="1" dirty="0" smtClean="0">
                <a:solidFill>
                  <a:srgbClr val="FFFFFF"/>
                </a:solidFill>
              </a:rPr>
              <a:t>TÌM HIỂU BÀI VĂN NGHỊ LUẬN VỀ TÁC PHẨM TRUYỆN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vi-VN" sz="7200" b="1" dirty="0" smtClean="0">
                <a:solidFill>
                  <a:srgbClr val="FFFFFF"/>
                </a:solidFill>
              </a:rPr>
              <a:t> (HOẶC ĐOẠN TRUYỆN)</a:t>
            </a:r>
            <a:endParaRPr lang="en-US" sz="7200" b="1" dirty="0">
              <a:solidFill>
                <a:srgbClr val="FFFFFF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66100"/>
          <a:stretch>
            <a:fillRect/>
          </a:stretch>
        </p:blipFill>
        <p:spPr>
          <a:xfrm rot="-5400000">
            <a:off x="11711836" y="-4656702"/>
            <a:ext cx="1366759" cy="10680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</a:blip>
          <a:srcRect t="30066" b="30066"/>
          <a:stretch>
            <a:fillRect/>
          </a:stretch>
        </p:blipFill>
        <p:spPr>
          <a:xfrm>
            <a:off x="0" y="26670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3563600" y="8953500"/>
            <a:ext cx="4525437" cy="117095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76400" y="495300"/>
            <a:ext cx="15220723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8000"/>
              </a:lnSpc>
              <a:spcBef>
                <a:spcPct val="0"/>
              </a:spcBef>
            </a:pPr>
            <a:r>
              <a:rPr lang="vi-VN" sz="4800" b="1" u="none" dirty="0" smtClean="0">
                <a:solidFill>
                  <a:srgbClr val="000000"/>
                </a:solidFill>
              </a:rPr>
              <a:t>I.Tìm hiểu bài văn nghị luận về tác phẩm truyện (hoặc đoạn truyện)</a:t>
            </a:r>
            <a:endParaRPr lang="en-US" sz="4800" b="1" u="none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8374" y="2559985"/>
            <a:ext cx="1630914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vi-VN" sz="4200" b="1" i="1" dirty="0" smtClean="0">
                <a:solidFill>
                  <a:srgbClr val="FF0000"/>
                </a:solidFill>
              </a:rPr>
              <a:t>Ví dụ (SGK/tr61,62)</a:t>
            </a:r>
          </a:p>
          <a:p>
            <a:pPr>
              <a:lnSpc>
                <a:spcPct val="150000"/>
              </a:lnSpc>
            </a:pPr>
            <a:r>
              <a:rPr lang="vi-VN" sz="4200" dirty="0"/>
              <a:t>	</a:t>
            </a:r>
            <a:r>
              <a:rPr lang="vi-VN" sz="4200" dirty="0" smtClean="0"/>
              <a:t>- Văn bản  viết về truyện Lặng lẽ Sapa của Nguyễn Thành Long.</a:t>
            </a:r>
          </a:p>
          <a:p>
            <a:pPr>
              <a:lnSpc>
                <a:spcPct val="150000"/>
              </a:lnSpc>
            </a:pPr>
            <a:r>
              <a:rPr lang="vi-VN" sz="4200" dirty="0" smtClean="0"/>
              <a:t>	- </a:t>
            </a:r>
            <a:r>
              <a:rPr lang="vi-VN" sz="4200" b="1" dirty="0" smtClean="0"/>
              <a:t>Đối tượng: </a:t>
            </a:r>
            <a:r>
              <a:rPr lang="vi-VN" sz="4200" dirty="0" smtClean="0"/>
              <a:t>anh thanh niên.</a:t>
            </a:r>
          </a:p>
          <a:p>
            <a:pPr>
              <a:lnSpc>
                <a:spcPct val="150000"/>
              </a:lnSpc>
            </a:pPr>
            <a:r>
              <a:rPr lang="vi-VN" sz="4200" b="1" i="1" dirty="0" smtClean="0">
                <a:solidFill>
                  <a:srgbClr val="FF0000"/>
                </a:solidFill>
              </a:rPr>
              <a:t>2. Nhận xét</a:t>
            </a:r>
            <a:endParaRPr lang="en-US" sz="4200" b="1" i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0373" y="6375541"/>
            <a:ext cx="15547145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sz="4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Vấn </a:t>
            </a:r>
            <a:r>
              <a:rPr lang="it-IT" sz="4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 nghị luận: </a:t>
            </a:r>
            <a:r>
              <a:rPr lang="it-IT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 phẩm chất, đức tính tốt đẹp của nhân vật anh thanh </a:t>
            </a:r>
            <a:r>
              <a:rPr lang="it-IT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niên</a:t>
            </a:r>
            <a:r>
              <a:rPr lang="vi-VN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US" sz="4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</a:blip>
          <a:srcRect t="30066" b="30066"/>
          <a:stretch>
            <a:fillRect/>
          </a:stretch>
        </p:blipFill>
        <p:spPr>
          <a:xfrm>
            <a:off x="-26158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3563600" y="8953500"/>
            <a:ext cx="4525437" cy="117095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76400" y="495300"/>
            <a:ext cx="15220723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8000"/>
              </a:lnSpc>
              <a:spcBef>
                <a:spcPct val="0"/>
              </a:spcBef>
            </a:pPr>
            <a:r>
              <a:rPr lang="vi-VN" sz="4800" b="1" u="none" dirty="0" smtClean="0">
                <a:solidFill>
                  <a:srgbClr val="000000"/>
                </a:solidFill>
              </a:rPr>
              <a:t>I.Tìm hiểu bài văn nghị luận về tác phẩm truyện (hoặc đoạn truyện)</a:t>
            </a:r>
            <a:endParaRPr lang="en-US" sz="4800" b="1" u="none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8374" y="2559985"/>
            <a:ext cx="3057247" cy="9575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200" b="1" i="1" dirty="0" smtClean="0">
                <a:solidFill>
                  <a:srgbClr val="FF0000"/>
                </a:solidFill>
              </a:rPr>
              <a:t>2. Nhận xét</a:t>
            </a:r>
            <a:endParaRPr lang="en-US" sz="4200" b="1" i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1200" y="3533175"/>
            <a:ext cx="15547145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sz="4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Nhan đề:</a:t>
            </a:r>
          </a:p>
          <a:p>
            <a:pPr marL="2400300" lvl="4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vi-VN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Anh thanh niên</a:t>
            </a:r>
          </a:p>
          <a:p>
            <a:pPr marL="2400300" lvl="4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vi-VN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 vẻ đẹp nơi Sapa lặng lẽ</a:t>
            </a:r>
          </a:p>
          <a:p>
            <a:pPr marL="2400300" lvl="4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vi-VN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 người thầm lặng</a:t>
            </a:r>
          </a:p>
          <a:p>
            <a:pPr marL="2400300" lvl="4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78086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</a:blip>
          <a:srcRect t="30066" b="30066"/>
          <a:stretch>
            <a:fillRect/>
          </a:stretch>
        </p:blipFill>
        <p:spPr>
          <a:xfrm>
            <a:off x="-26158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3762563" y="9213852"/>
            <a:ext cx="4525437" cy="11709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62000" y="114300"/>
            <a:ext cx="15547145" cy="991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sz="4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 điểm: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vi-VN" sz="4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Đoạn 1: </a:t>
            </a:r>
            <a:r>
              <a:rPr lang="vi-VN" sz="42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“Trong đó, anh thanh niên...khó phai mờ</a:t>
            </a:r>
            <a:r>
              <a:rPr lang="vi-VN" sz="4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vi-VN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	đánh giá khái quát về nhân vật.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vi-VN" sz="4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Đoạn 2: </a:t>
            </a:r>
            <a:r>
              <a:rPr lang="vi-VN" sz="42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“Trước tiên, nhân vật anh...lắm gian khổ của 	mình...vợi bớt cô đơn” </a:t>
            </a:r>
            <a:r>
              <a:rPr lang="vi-VN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phẩm chất, đặc điểm 1.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vi-VN" sz="4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Đoạn 3: </a:t>
            </a:r>
            <a:r>
              <a:rPr lang="vi-VN" sz="42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“Nhưng anh thanh niên...chu đáo” </a:t>
            </a:r>
            <a:r>
              <a:rPr lang="vi-VN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phẩm chất, 	đặc điểm 2.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vi-VN" sz="4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Đoạn 4: </a:t>
            </a:r>
            <a:r>
              <a:rPr lang="vi-VN" sz="42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“Công việc vất vả,...rất khiêm tốn”</a:t>
            </a:r>
            <a:r>
              <a:rPr lang="vi-VN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 phẩm chất, 	đặc điểm 3.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vi-VN" sz="4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Đoạn 5: </a:t>
            </a:r>
            <a:r>
              <a:rPr lang="vi-VN" sz="42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“Bằng một cố truyện...thú vị nơi Sapa lặng lẽ”</a:t>
            </a:r>
            <a:r>
              <a:rPr lang="vi-VN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	câu khái quát, nâng cao vấn đề cần nghị luận.</a:t>
            </a:r>
          </a:p>
        </p:txBody>
      </p:sp>
    </p:spTree>
    <p:extLst>
      <p:ext uri="{BB962C8B-B14F-4D97-AF65-F5344CB8AC3E}">
        <p14:creationId xmlns:p14="http://schemas.microsoft.com/office/powerpoint/2010/main" val="391124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</a:blip>
          <a:srcRect t="30066" b="30066"/>
          <a:stretch>
            <a:fillRect/>
          </a:stretch>
        </p:blipFill>
        <p:spPr>
          <a:xfrm>
            <a:off x="-26158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3762563" y="9213852"/>
            <a:ext cx="4525437" cy="1170957"/>
          </a:xfrm>
          <a:prstGeom prst="rect">
            <a:avLst/>
          </a:prstGeom>
        </p:spPr>
      </p:pic>
      <p:sp>
        <p:nvSpPr>
          <p:cNvPr id="5" name="TextBox 9"/>
          <p:cNvSpPr txBox="1"/>
          <p:nvPr/>
        </p:nvSpPr>
        <p:spPr>
          <a:xfrm>
            <a:off x="1676400" y="495300"/>
            <a:ext cx="15220723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8000"/>
              </a:lnSpc>
              <a:spcBef>
                <a:spcPct val="0"/>
              </a:spcBef>
            </a:pPr>
            <a:r>
              <a:rPr lang="vi-VN" sz="4800" b="1" u="none" dirty="0" smtClean="0">
                <a:solidFill>
                  <a:srgbClr val="000000"/>
                </a:solidFill>
              </a:rPr>
              <a:t>I.Tìm hiểu bài văn nghị luận về tác phẩm truyện (hoặc đoạn truyện)</a:t>
            </a:r>
            <a:endParaRPr lang="en-US" sz="4800" b="1" u="none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8374" y="2547144"/>
            <a:ext cx="16408626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vi-VN" sz="4200" b="1" dirty="0" smtClean="0"/>
              <a:t>Cách lập luận:</a:t>
            </a:r>
          </a:p>
          <a:p>
            <a:pPr marL="1485900" lvl="2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200" dirty="0" smtClean="0"/>
              <a:t>Các luận điểm được nêu lên rõ ràng, ngắn gọn, gợi được ở người đọc sự chú ý.</a:t>
            </a:r>
          </a:p>
          <a:p>
            <a:pPr marL="1485900" lvl="2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200" dirty="0" smtClean="0"/>
              <a:t>Từng luận điểm được phân tích, chứng minh một cách 	thuyết phục bằng những dẫn chứng có thể có trong tác phẩm.</a:t>
            </a:r>
          </a:p>
          <a:p>
            <a:pPr marL="1485900" lvl="2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200" dirty="0" smtClean="0"/>
              <a:t>Các luận cứ được sử dụng đều xác đáng, sinh động, đó là 	những chi tiết, hình ảnh đặc sắc của tác phẩm.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31336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329</Words>
  <PresentationFormat>Custom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Times New Roman</vt:lpstr>
      <vt:lpstr>Symbol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2021-12-09T15:40:25Z</dcterms:modified>
  <dc:identifier>DAEtUBLhDZE</dc:identifier>
</cp:coreProperties>
</file>