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258" r:id="rId11"/>
    <p:sldId id="287" r:id="rId12"/>
    <p:sldId id="288" r:id="rId13"/>
    <p:sldId id="289" r:id="rId14"/>
    <p:sldId id="263" r:id="rId15"/>
    <p:sldId id="305" r:id="rId16"/>
    <p:sldId id="308" r:id="rId17"/>
    <p:sldId id="290" r:id="rId18"/>
    <p:sldId id="282" r:id="rId19"/>
    <p:sldId id="277" r:id="rId20"/>
    <p:sldId id="291" r:id="rId21"/>
    <p:sldId id="306" r:id="rId22"/>
    <p:sldId id="265" r:id="rId23"/>
    <p:sldId id="292" r:id="rId24"/>
    <p:sldId id="283" r:id="rId25"/>
    <p:sldId id="293" r:id="rId26"/>
    <p:sldId id="286" r:id="rId27"/>
    <p:sldId id="294" r:id="rId28"/>
    <p:sldId id="296" r:id="rId29"/>
    <p:sldId id="297" r:id="rId30"/>
    <p:sldId id="295" r:id="rId31"/>
    <p:sldId id="257" r:id="rId32"/>
  </p:sldIdLst>
  <p:sldSz cx="9144000" cy="5143500" type="screen16x9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0099FF"/>
    <a:srgbClr val="F5750B"/>
    <a:srgbClr val="18ADB4"/>
    <a:srgbClr val="5CA139"/>
    <a:srgbClr val="E6E3D2"/>
    <a:srgbClr val="128288"/>
    <a:srgbClr val="B30DA7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8" autoAdjust="0"/>
    <p:restoredTop sz="96604" autoAdjust="0"/>
  </p:normalViewPr>
  <p:slideViewPr>
    <p:cSldViewPr>
      <p:cViewPr varScale="1">
        <p:scale>
          <a:sx n="86" d="100"/>
          <a:sy n="86" d="100"/>
        </p:scale>
        <p:origin x="36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6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503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26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50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0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69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69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9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50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58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8246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4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71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533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319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888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51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940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04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64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C1E6C-5440-456C-9D99-72476906D611}" type="datetimeFigureOut">
              <a:rPr lang="vi-VN" smtClean="0"/>
              <a:t>23/08/2021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A3294-F3F4-45F3-8AD6-400F3E4621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810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1.wdp"/><Relationship Id="rId5" Type="http://schemas.openxmlformats.org/officeDocument/2006/relationships/image" Target="../media/image77.png"/><Relationship Id="rId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microsoft.com/office/2007/relationships/hdphoto" Target="../media/hdphoto23.wdp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microsoft.com/office/2007/relationships/hdphoto" Target="../media/hdphoto23.wdp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1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1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microsoft.com/office/2007/relationships/hdphoto" Target="../media/hdphoto8.wdp"/><Relationship Id="rId26" Type="http://schemas.microsoft.com/office/2007/relationships/hdphoto" Target="../media/hdphoto11.wdp"/><Relationship Id="rId3" Type="http://schemas.microsoft.com/office/2007/relationships/hdphoto" Target="../media/hdphoto3.wdp"/><Relationship Id="rId21" Type="http://schemas.openxmlformats.org/officeDocument/2006/relationships/slide" Target="slide5.xml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17" Type="http://schemas.openxmlformats.org/officeDocument/2006/relationships/image" Target="../media/image50.png"/><Relationship Id="rId25" Type="http://schemas.openxmlformats.org/officeDocument/2006/relationships/image" Target="../media/image53.png"/><Relationship Id="rId2" Type="http://schemas.openxmlformats.org/officeDocument/2006/relationships/image" Target="../media/image41.jpeg"/><Relationship Id="rId16" Type="http://schemas.openxmlformats.org/officeDocument/2006/relationships/image" Target="../media/image49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46.png"/><Relationship Id="rId24" Type="http://schemas.openxmlformats.org/officeDocument/2006/relationships/slide" Target="slide4.xml"/><Relationship Id="rId5" Type="http://schemas.microsoft.com/office/2007/relationships/hdphoto" Target="../media/hdphoto4.wdp"/><Relationship Id="rId15" Type="http://schemas.microsoft.com/office/2007/relationships/hdphoto" Target="../media/hdphoto7.wdp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microsoft.com/office/2007/relationships/hdphoto" Target="../media/hdphoto5.wdp"/><Relationship Id="rId14" Type="http://schemas.openxmlformats.org/officeDocument/2006/relationships/image" Target="../media/image48.png"/><Relationship Id="rId22" Type="http://schemas.openxmlformats.org/officeDocument/2006/relationships/image" Target="../media/image52.png"/><Relationship Id="rId27" Type="http://schemas.openxmlformats.org/officeDocument/2006/relationships/image" Target="../media/image5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9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26" Type="http://schemas.microsoft.com/office/2007/relationships/hdphoto" Target="../media/hdphoto16.wdp"/><Relationship Id="rId3" Type="http://schemas.microsoft.com/office/2007/relationships/hdphoto" Target="../media/hdphoto3.wdp"/><Relationship Id="rId21" Type="http://schemas.microsoft.com/office/2007/relationships/hdphoto" Target="../media/hdphoto14.wdp"/><Relationship Id="rId7" Type="http://schemas.openxmlformats.org/officeDocument/2006/relationships/image" Target="../media/image56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5" Type="http://schemas.openxmlformats.org/officeDocument/2006/relationships/image" Target="../media/image60.png"/><Relationship Id="rId2" Type="http://schemas.openxmlformats.org/officeDocument/2006/relationships/image" Target="../media/image41.jpeg"/><Relationship Id="rId16" Type="http://schemas.openxmlformats.org/officeDocument/2006/relationships/image" Target="../media/image50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46.png"/><Relationship Id="rId24" Type="http://schemas.microsoft.com/office/2007/relationships/hdphoto" Target="../media/hdphoto15.wdp"/><Relationship Id="rId5" Type="http://schemas.microsoft.com/office/2007/relationships/hdphoto" Target="../media/hdphoto13.wdp"/><Relationship Id="rId15" Type="http://schemas.openxmlformats.org/officeDocument/2006/relationships/image" Target="../media/image43.png"/><Relationship Id="rId23" Type="http://schemas.openxmlformats.org/officeDocument/2006/relationships/image" Target="../media/image59.png"/><Relationship Id="rId10" Type="http://schemas.openxmlformats.org/officeDocument/2006/relationships/image" Target="../media/image57.png"/><Relationship Id="rId19" Type="http://schemas.microsoft.com/office/2007/relationships/hdphoto" Target="../media/hdphoto9.wdp"/><Relationship Id="rId4" Type="http://schemas.openxmlformats.org/officeDocument/2006/relationships/image" Target="../media/image55.png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slide" Target="slide3.xml"/><Relationship Id="rId27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7.xml"/><Relationship Id="rId18" Type="http://schemas.openxmlformats.org/officeDocument/2006/relationships/image" Target="../media/image60.png"/><Relationship Id="rId3" Type="http://schemas.openxmlformats.org/officeDocument/2006/relationships/image" Target="../media/image42.png"/><Relationship Id="rId21" Type="http://schemas.openxmlformats.org/officeDocument/2006/relationships/image" Target="../media/image65.png"/><Relationship Id="rId7" Type="http://schemas.openxmlformats.org/officeDocument/2006/relationships/slide" Target="slide9.xml"/><Relationship Id="rId12" Type="http://schemas.microsoft.com/office/2007/relationships/hdphoto" Target="../media/hdphoto6.wdp"/><Relationship Id="rId17" Type="http://schemas.openxmlformats.org/officeDocument/2006/relationships/slide" Target="slide8.xml"/><Relationship Id="rId2" Type="http://schemas.openxmlformats.org/officeDocument/2006/relationships/image" Target="../media/image62.jpeg"/><Relationship Id="rId16" Type="http://schemas.microsoft.com/office/2007/relationships/hdphoto" Target="../media/hdphoto7.wdp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46.png"/><Relationship Id="rId5" Type="http://schemas.openxmlformats.org/officeDocument/2006/relationships/image" Target="../media/image63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microsoft.com/office/2007/relationships/hdphoto" Target="../media/hdphoto16.wdp"/><Relationship Id="rId4" Type="http://schemas.microsoft.com/office/2007/relationships/hdphoto" Target="../media/hdphoto4.wdp"/><Relationship Id="rId9" Type="http://schemas.openxmlformats.org/officeDocument/2006/relationships/slide" Target="slide6.xml"/><Relationship Id="rId1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7704" y="3147814"/>
            <a:ext cx="5328592" cy="2520280"/>
          </a:xfrm>
          <a:prstGeom prst="rect">
            <a:avLst/>
          </a:prstGeom>
          <a:noFill/>
        </p:spPr>
        <p:txBody>
          <a:bodyPr wrap="none" rtlCol="0">
            <a:prstTxWarp prst="textButton">
              <a:avLst/>
            </a:prstTxWarp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Chào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mừng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các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em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đến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8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với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tiết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học</a:t>
            </a:r>
            <a:endParaRPr lang="zh-CN" altLang="en-US" sz="8000" dirty="0">
              <a:solidFill>
                <a:srgbClr val="C00000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2640" y="-1892746"/>
            <a:ext cx="609600" cy="609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64088" y="4743390"/>
            <a:ext cx="2894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GV: Chu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Trâm</a:t>
            </a:r>
            <a:endParaRPr lang="zh-CN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[KARAOKE] ĐỘI KÈN TÍ HON (BEAT CHUẨN) LỚP 1 - CÁNH DIỀ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7047" y="33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482919"/>
            <a:ext cx="5604677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Con </a:t>
            </a:r>
            <a:r>
              <a:rPr lang="en-US" altLang="zh-CN" sz="6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cái</a:t>
            </a:r>
            <a:r>
              <a:rPr lang="en-US" altLang="zh-CN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thảo</a:t>
            </a:r>
            <a:r>
              <a:rPr lang="en-US" altLang="zh-CN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hiền</a:t>
            </a:r>
            <a:endParaRPr lang="zh-CN" altLang="en-US" sz="6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82" y="-9254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8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3"/>
          <p:cNvGrpSpPr/>
          <p:nvPr/>
        </p:nvGrpSpPr>
        <p:grpSpPr>
          <a:xfrm>
            <a:off x="3530497" y="1228032"/>
            <a:ext cx="2337265" cy="1506374"/>
            <a:chOff x="3703077" y="921142"/>
            <a:chExt cx="4611891" cy="2736950"/>
          </a:xfrm>
        </p:grpSpPr>
        <p:grpSp>
          <p:nvGrpSpPr>
            <p:cNvPr id="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5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106;p3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07;p3"/>
          <p:cNvSpPr txBox="1"/>
          <p:nvPr/>
        </p:nvSpPr>
        <p:spPr>
          <a:xfrm>
            <a:off x="3438989" y="2449976"/>
            <a:ext cx="25202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32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08;p3"/>
          <p:cNvSpPr/>
          <p:nvPr/>
        </p:nvSpPr>
        <p:spPr>
          <a:xfrm>
            <a:off x="3419872" y="937808"/>
            <a:ext cx="2558515" cy="242603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8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2" y="917893"/>
            <a:ext cx="1800200" cy="186755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6749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(cha,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con)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95736" y="1347615"/>
            <a:ext cx="5616624" cy="15413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spcBef>
                <a:spcPts val="600"/>
              </a:spcBef>
              <a:buAutoNum type="arabicParenBoth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6152" y="1491630"/>
            <a:ext cx="720080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9" r="7419" b="3730"/>
          <a:stretch/>
        </p:blipFill>
        <p:spPr bwMode="auto">
          <a:xfrm>
            <a:off x="6758384" y="2643758"/>
            <a:ext cx="1846064" cy="236439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43608" y="3291830"/>
            <a:ext cx="5616624" cy="15413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(2)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phô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con,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7824" y="3867894"/>
            <a:ext cx="720080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211960" y="149748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5588" y="386789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0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  <p:bldP spid="8" grpId="0" animBg="1"/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203598"/>
            <a:ext cx="1872208" cy="231974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12381" y="1851670"/>
            <a:ext cx="5616624" cy="15413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(3)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cưu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52120" y="1923678"/>
            <a:ext cx="720080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707904" y="2427734"/>
            <a:ext cx="720080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5652120" y="190886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23914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F:\1-原创素材\1_mm1102\PPT\PPT_014\materaials\kid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7304"/>
            <a:ext cx="1662898" cy="207212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:\1-原创素材\1_mm1102\PPT\PPT_014\materaials\kid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638"/>
            <a:ext cx="1468027" cy="210460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5739" y="1275606"/>
            <a:ext cx="591858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Nấu</a:t>
            </a:r>
            <a:r>
              <a:rPr lang="en-US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bữa</a:t>
            </a:r>
            <a:r>
              <a:rPr lang="en-US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7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cơm</a:t>
            </a:r>
            <a:r>
              <a:rPr lang="en-US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đầu</a:t>
            </a:r>
            <a:r>
              <a:rPr lang="en-US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tiên</a:t>
            </a:r>
            <a:endParaRPr lang="en-US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9243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531693" y="66396"/>
            <a:ext cx="3045763" cy="4793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84838"/>
            <a:ext cx="51435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140720"/>
            <a:ext cx="2610189" cy="1790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0" r="5096" b="23001"/>
          <a:stretch/>
        </p:blipFill>
        <p:spPr>
          <a:xfrm>
            <a:off x="991188" y="3863972"/>
            <a:ext cx="3371345" cy="1143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2386912"/>
            <a:ext cx="28255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402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204062"/>
            <a:ext cx="3811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7" y="541690"/>
            <a:ext cx="2399283" cy="2799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42" y="2650612"/>
            <a:ext cx="1855002" cy="2033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5551007" y="65288"/>
            <a:ext cx="2359719" cy="23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35420" y="126742"/>
            <a:ext cx="3438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có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Này thức chan, thức gắp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Cơm chín đầy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nồi.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đã lau từng chén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Đũa lại so từng đôi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Thêm trái ớt đỏ tươi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góc mâm phần bố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đủ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thừa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vết nhọ nồi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Trần Quốc Toàn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1505510" y="1950973"/>
            <a:ext cx="3108644" cy="269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7458" y="627534"/>
            <a:ext cx="404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 bữa cơm đầu tiên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70905" y="24664"/>
            <a:ext cx="1779893" cy="792088"/>
          </a:xfrm>
          <a:prstGeom prst="flowChartTerminator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21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text 12"/>
          <p:cNvGrpSpPr/>
          <p:nvPr/>
        </p:nvGrpSpPr>
        <p:grpSpPr>
          <a:xfrm>
            <a:off x="1043608" y="1563638"/>
            <a:ext cx="2952328" cy="3168352"/>
            <a:chOff x="698726" y="413525"/>
            <a:chExt cx="4377330" cy="3960440"/>
          </a:xfrm>
        </p:grpSpPr>
        <p:pic>
          <p:nvPicPr>
            <p:cNvPr id="2457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726" y="413525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 rot="19579846">
              <a:off x="2078695" y="1729106"/>
              <a:ext cx="2849026" cy="1654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 err="1" smtClean="0">
                  <a:solidFill>
                    <a:srgbClr val="0000FF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Luyện</a:t>
              </a:r>
              <a:r>
                <a:rPr lang="en-US" altLang="zh-CN" sz="4000" b="1" dirty="0" smtClean="0">
                  <a:solidFill>
                    <a:srgbClr val="0000FF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0000FF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đọc</a:t>
              </a:r>
              <a:endParaRPr lang="zh-CN" altLang="en-US" sz="4000" b="1" dirty="0">
                <a:solidFill>
                  <a:srgbClr val="0000FF"/>
                </a:solidFill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004048" y="267494"/>
            <a:ext cx="3438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có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Này thức chan, thức gắp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Cơm chín đầy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nồi.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đã lau từng chén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Đũa lại so từng đôi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Thêm trái ớt đỏ tươi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góc mâm phần bố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đủ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thừa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vết nhọ nồi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Trần Quốc Toàn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411510"/>
            <a:ext cx="404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 bữa cơm đầu tiên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372200" y="4299942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52120" y="1203598"/>
            <a:ext cx="19442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0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6056" y="152936"/>
            <a:ext cx="3438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có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Này thức chan, thức gắp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Cơm chín đầy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nồi.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đã lau từng chén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Đũa lại so từng đôi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Thêm trái ớt đỏ tươi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góc mâm phần bố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đủ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thừa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vết nhọ nồi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Trần Quốc Toàn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755576" y="1625811"/>
            <a:ext cx="3684708" cy="31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267494"/>
            <a:ext cx="404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 bữa cơm đầu tiên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76056" y="267494"/>
            <a:ext cx="0" cy="10801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76056" y="1779662"/>
            <a:ext cx="0" cy="10801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76056" y="3223146"/>
            <a:ext cx="0" cy="11488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Terminator 7"/>
          <p:cNvSpPr/>
          <p:nvPr/>
        </p:nvSpPr>
        <p:spPr>
          <a:xfrm>
            <a:off x="970110" y="3982281"/>
            <a:ext cx="2895600" cy="838200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524897" y="4098949"/>
            <a:ext cx="1786513" cy="60486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97912" y="267494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04873" y="1779662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45973" y="3291830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 animBg="1"/>
      <p:bldP spid="11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r="6418" b="6419"/>
          <a:stretch/>
        </p:blipFill>
        <p:spPr>
          <a:xfrm>
            <a:off x="-108520" y="1563638"/>
            <a:ext cx="2592288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0" r="79400" b="5201"/>
          <a:stretch/>
        </p:blipFill>
        <p:spPr>
          <a:xfrm>
            <a:off x="539552" y="3435846"/>
            <a:ext cx="1851670" cy="1887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6137" y="1923678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496">
            <a:off x="4433722" y="94874"/>
            <a:ext cx="3657607" cy="3657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t="72797" r="57821" b="6204"/>
          <a:stretch/>
        </p:blipFill>
        <p:spPr>
          <a:xfrm>
            <a:off x="1831193" y="1923677"/>
            <a:ext cx="2098461" cy="2139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4546" r="77733" b="74455"/>
          <a:stretch/>
        </p:blipFill>
        <p:spPr>
          <a:xfrm>
            <a:off x="6660232" y="3255939"/>
            <a:ext cx="1851670" cy="18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6056" y="152936"/>
            <a:ext cx="3438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có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Này thức chan, thức gắp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Cơm chín đầy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nồi.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đã lau từng chén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Đũa lại so từng đôi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Thêm trái ớt đỏ tươi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góc mâm phần bố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đủ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thừa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vết nhọ nồi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Trần Quốc Toàn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755576" y="1625811"/>
            <a:ext cx="3684708" cy="31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267494"/>
            <a:ext cx="404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 bữa cơm đầu tiên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362410" y="4274730"/>
            <a:ext cx="2471039" cy="604863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531693" y="66396"/>
            <a:ext cx="3045763" cy="4793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84838"/>
            <a:ext cx="51435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140720"/>
            <a:ext cx="2610189" cy="1790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0" r="5096" b="23001"/>
          <a:stretch/>
        </p:blipFill>
        <p:spPr>
          <a:xfrm>
            <a:off x="991188" y="3863972"/>
            <a:ext cx="3371345" cy="1143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2386912"/>
            <a:ext cx="28255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92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1-原创素材\1_mm1102\PPT\PPT_014\materaials\pageimg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4" y="-6637"/>
            <a:ext cx="8941786" cy="47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63688" y="1779662"/>
            <a:ext cx="44678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Đọc hiểu</a:t>
            </a:r>
            <a:endParaRPr lang="en-US" sz="8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07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1960" y="321655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nhỏ trong bài thơ làm việc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4504896" y="1306895"/>
            <a:ext cx="4467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5292080" y="2283718"/>
            <a:ext cx="2892620" cy="250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076" y="379053"/>
            <a:ext cx="3438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có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Này thức chan, thức gắp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Cơm chín đầy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nồi.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đã lau từng chén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Đũa lại so từng đôi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Thêm trái ớt đỏ tươi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góc mâm phần bố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đủ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thừa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vết nhọ nồi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Trần Quốc Toàn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-324544" y="-20538"/>
            <a:ext cx="404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 bữa cơm đầu tiên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20204" y="77184"/>
            <a:ext cx="0" cy="50663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80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"/>
          <p:cNvGrpSpPr/>
          <p:nvPr/>
        </p:nvGrpSpPr>
        <p:grpSpPr>
          <a:xfrm>
            <a:off x="4067944" y="3729092"/>
            <a:ext cx="4714035" cy="1179495"/>
            <a:chOff x="866077" y="483519"/>
            <a:chExt cx="4714035" cy="1179495"/>
          </a:xfrm>
        </p:grpSpPr>
        <p:pic>
          <p:nvPicPr>
            <p:cNvPr id="1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099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6" name="textbox1"/>
            <p:cNvSpPr/>
            <p:nvPr/>
          </p:nvSpPr>
          <p:spPr>
            <a:xfrm>
              <a:off x="2079659" y="832017"/>
              <a:ext cx="350045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Có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thêm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một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viết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nhọ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trên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má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 flipH="1">
            <a:off x="4355976" y="2662579"/>
            <a:ext cx="4426003" cy="1022838"/>
            <a:chOff x="866077" y="483519"/>
            <a:chExt cx="4426003" cy="1022838"/>
          </a:xfrm>
        </p:grpSpPr>
        <p:pic>
          <p:nvPicPr>
            <p:cNvPr id="15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996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17" name="textbox1"/>
            <p:cNvSpPr/>
            <p:nvPr/>
          </p:nvSpPr>
          <p:spPr>
            <a:xfrm>
              <a:off x="2079660" y="832017"/>
              <a:ext cx="32124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Chỉ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thiếu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trái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ớt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phần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bố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8" name="A"/>
          <p:cNvGrpSpPr/>
          <p:nvPr/>
        </p:nvGrpSpPr>
        <p:grpSpPr>
          <a:xfrm>
            <a:off x="4355976" y="1729663"/>
            <a:ext cx="4426003" cy="1022838"/>
            <a:chOff x="866077" y="483519"/>
            <a:chExt cx="4426003" cy="1022838"/>
          </a:xfrm>
        </p:grpSpPr>
        <p:pic>
          <p:nvPicPr>
            <p:cNvPr id="19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099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21" name="textbox1"/>
            <p:cNvSpPr/>
            <p:nvPr/>
          </p:nvSpPr>
          <p:spPr>
            <a:xfrm>
              <a:off x="2079660" y="832017"/>
              <a:ext cx="32124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Chuẩn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bị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rất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đầy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đủ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211960" y="425347"/>
            <a:ext cx="4378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Mâm cơm được bạn nhỏ chuẩn bị như thế nào? Chọn ý đúng: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2076" y="379053"/>
            <a:ext cx="3438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có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Này thức chan, thức gắp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Cơm chín đầy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nồi.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đã lau từng chén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Đũa lại so từng đôi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Thêm trái ớt đỏ tươi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góc mâm phần bố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đủ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thừa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vết nhọ nồi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Trần Quốc Toàn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3720204" y="77184"/>
            <a:ext cx="0" cy="50663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324544" y="-20538"/>
            <a:ext cx="404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 bữa cơm đầu tiên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"/>
          <p:cNvGrpSpPr/>
          <p:nvPr/>
        </p:nvGrpSpPr>
        <p:grpSpPr>
          <a:xfrm>
            <a:off x="4067944" y="3739400"/>
            <a:ext cx="5665526" cy="1022838"/>
            <a:chOff x="866077" y="483519"/>
            <a:chExt cx="5665526" cy="1022838"/>
          </a:xfrm>
        </p:grpSpPr>
        <p:pic>
          <p:nvPicPr>
            <p:cNvPr id="1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099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6" name="textbox1"/>
            <p:cNvSpPr/>
            <p:nvPr/>
          </p:nvSpPr>
          <p:spPr>
            <a:xfrm>
              <a:off x="2079659" y="832017"/>
              <a:ext cx="44519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Lần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đầu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nấu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cơm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vất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vả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quá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 flipH="1">
            <a:off x="3779912" y="2602415"/>
            <a:ext cx="5227841" cy="1022838"/>
            <a:chOff x="866077" y="483519"/>
            <a:chExt cx="5227841" cy="1022838"/>
          </a:xfrm>
        </p:grpSpPr>
        <p:pic>
          <p:nvPicPr>
            <p:cNvPr id="15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996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17" name="textbox1"/>
            <p:cNvSpPr/>
            <p:nvPr/>
          </p:nvSpPr>
          <p:spPr>
            <a:xfrm>
              <a:off x="2079660" y="832017"/>
              <a:ext cx="40142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Ôi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, con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tôi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đảm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đang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quá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8" name="A"/>
          <p:cNvGrpSpPr/>
          <p:nvPr/>
        </p:nvGrpSpPr>
        <p:grpSpPr>
          <a:xfrm>
            <a:off x="4272091" y="1481213"/>
            <a:ext cx="5117427" cy="1022838"/>
            <a:chOff x="866077" y="483519"/>
            <a:chExt cx="5117427" cy="1022838"/>
          </a:xfrm>
        </p:grpSpPr>
        <p:pic>
          <p:nvPicPr>
            <p:cNvPr id="19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099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21" name="textbox1"/>
            <p:cNvSpPr/>
            <p:nvPr/>
          </p:nvSpPr>
          <p:spPr>
            <a:xfrm>
              <a:off x="2079659" y="832017"/>
              <a:ext cx="39038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Con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có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viết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nhọ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trên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má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kìa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283968" y="248765"/>
            <a:ext cx="4594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nghĩ bố mẹ sẽ nói gì khi thấy vết nhọ nồi trên má con? Chọn ý em thích: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2076" y="379053"/>
            <a:ext cx="3438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có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Này thức chan, thức gắp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Cơm chín đầy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nồi.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đã lau từng chén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Đũa lại so từng đôi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Thêm trái ớt đỏ tươi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góc mâm phần bố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đủ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thừa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vết nhọ nồi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Trần Quốc Toàn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720204" y="77184"/>
            <a:ext cx="0" cy="50663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-324544" y="-20538"/>
            <a:ext cx="404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 bữa cơm đầu tiên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502"/>
            <a:ext cx="8424936" cy="45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41687" y="2647838"/>
            <a:ext cx="60651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8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339502"/>
            <a:ext cx="790262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câu dưới đây thuộc mẫu câu nào?</a:t>
            </a:r>
          </a:p>
          <a:p>
            <a:pPr>
              <a:spcBef>
                <a:spcPts val="600"/>
              </a:spcBef>
            </a:pP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a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Bạn nhỏ rất chăm chỉ.</a:t>
            </a:r>
          </a:p>
          <a:p>
            <a:pPr>
              <a:spcBef>
                <a:spcPts val="600"/>
              </a:spcBef>
            </a:pP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b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Bạn nhỏ lau từng chiếc bút.</a:t>
            </a:r>
          </a:p>
          <a:p>
            <a:pPr>
              <a:spcBef>
                <a:spcPts val="600"/>
              </a:spcBef>
            </a:pP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c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Má bạn nhỏ hồng ánh lửa.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thỏ"/>
          <p:cNvGrpSpPr/>
          <p:nvPr/>
        </p:nvGrpSpPr>
        <p:grpSpPr>
          <a:xfrm>
            <a:off x="1259633" y="2643758"/>
            <a:ext cx="6122162" cy="1872208"/>
            <a:chOff x="851643" y="1995686"/>
            <a:chExt cx="7484775" cy="2952328"/>
          </a:xfrm>
        </p:grpSpPr>
        <p:pic>
          <p:nvPicPr>
            <p:cNvPr id="7" name="Picture 2" descr="F:\1-原创素材\1_mm1102\PPT\PPT_014\materaials\pageimg_g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643" y="1995686"/>
              <a:ext cx="7484775" cy="295232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3"/>
            <p:cNvSpPr/>
            <p:nvPr/>
          </p:nvSpPr>
          <p:spPr>
            <a:xfrm>
              <a:off x="1767744" y="3075807"/>
              <a:ext cx="6120680" cy="1298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3600" dirty="0" smtClean="0">
                  <a:solidFill>
                    <a:srgbClr val="FF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Mẫu câu ‘‘Ai thế nào?’’</a:t>
              </a:r>
              <a:endParaRPr lang="zh-CN" altLang="en-US" sz="3600" dirty="0">
                <a:solidFill>
                  <a:srgbClr val="FF0000"/>
                </a:solidFill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81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"/>
          <p:cNvGrpSpPr/>
          <p:nvPr/>
        </p:nvGrpSpPr>
        <p:grpSpPr>
          <a:xfrm>
            <a:off x="1226086" y="3465247"/>
            <a:ext cx="5665526" cy="1022838"/>
            <a:chOff x="866077" y="483519"/>
            <a:chExt cx="5665526" cy="1022838"/>
          </a:xfrm>
        </p:grpSpPr>
        <p:pic>
          <p:nvPicPr>
            <p:cNvPr id="1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099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6" name="textbox1"/>
            <p:cNvSpPr/>
            <p:nvPr/>
          </p:nvSpPr>
          <p:spPr>
            <a:xfrm>
              <a:off x="2079659" y="832017"/>
              <a:ext cx="44519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lửa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4" name="A"/>
          <p:cNvGrpSpPr/>
          <p:nvPr/>
        </p:nvGrpSpPr>
        <p:grpSpPr>
          <a:xfrm>
            <a:off x="2699792" y="1422956"/>
            <a:ext cx="4426003" cy="1022838"/>
            <a:chOff x="866077" y="483519"/>
            <a:chExt cx="4426003" cy="1022838"/>
          </a:xfrm>
        </p:grpSpPr>
        <p:pic>
          <p:nvPicPr>
            <p:cNvPr id="15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996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17" name="textbox1"/>
            <p:cNvSpPr/>
            <p:nvPr/>
          </p:nvSpPr>
          <p:spPr>
            <a:xfrm>
              <a:off x="2079660" y="832017"/>
              <a:ext cx="32124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nữa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rồi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8" name="B"/>
          <p:cNvGrpSpPr/>
          <p:nvPr/>
        </p:nvGrpSpPr>
        <p:grpSpPr>
          <a:xfrm>
            <a:off x="2825324" y="2345747"/>
            <a:ext cx="4318082" cy="1022838"/>
            <a:chOff x="1807451" y="461768"/>
            <a:chExt cx="4318082" cy="1022838"/>
          </a:xfrm>
        </p:grpSpPr>
        <p:pic>
          <p:nvPicPr>
            <p:cNvPr id="19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218" y="461768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225064" y="483519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21" name="textbox1"/>
            <p:cNvSpPr/>
            <p:nvPr/>
          </p:nvSpPr>
          <p:spPr>
            <a:xfrm>
              <a:off x="1807451" y="854774"/>
              <a:ext cx="32124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rồi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endParaRPr lang="zh-CN" altLang="en-US" sz="2400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41204" y="425347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Những tiếng nào trong khổ thơ cuối bắt vần với nhau? Chọn ý đúng: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93594 2.59259E-6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0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5221E-6 L 0.88316 3.15221E-6 " pathEditMode="relative" rAng="0" ptsTypes="AA">
                                      <p:cBhvr>
                                        <p:cTn id="3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6056" y="152936"/>
            <a:ext cx="34381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có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Này thức chan, thức gắp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Cơm chín đầy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nồi.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đã lau từng chén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Đũa lại so từng đôi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Thêm trái ớt đỏ tươi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góc mâm phần bố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còn thiếu gì nữa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Cái gì cũng đủ rồi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thừa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vết nhọ nồi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Trần Quốc Toàn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755576" y="1625811"/>
            <a:ext cx="3684708" cy="31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267494"/>
            <a:ext cx="404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 bữa cơm đầu tiên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72499"/>
            <a:ext cx="12954000" cy="7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440" y="2190750"/>
            <a:ext cx="86836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68" y="1962150"/>
            <a:ext cx="1264432" cy="11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992" y="1885950"/>
            <a:ext cx="1556522" cy="13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87" y="1657350"/>
            <a:ext cx="1743213" cy="165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2600" y="3757355"/>
            <a:ext cx="1055644" cy="11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14" y="3728717"/>
            <a:ext cx="1295400" cy="11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62350"/>
            <a:ext cx="1262868" cy="102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26" y="3333750"/>
            <a:ext cx="1468474" cy="127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2200895"/>
            <a:ext cx="205444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22553"/>
            <a:ext cx="1524000" cy="14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96" y="4400550"/>
            <a:ext cx="174796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00550"/>
            <a:ext cx="1641959" cy="6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9679"/>
            <a:ext cx="1337323" cy="12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60875" y="691575"/>
            <a:ext cx="1287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6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  <a:endParaRPr lang="en-US" sz="16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502"/>
            <a:ext cx="82207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39443" y="699542"/>
            <a:ext cx="438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4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5736" y="3867894"/>
            <a:ext cx="4752528" cy="120555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Thank you</a:t>
            </a:r>
          </a:p>
          <a:p>
            <a:pPr algn="ctr"/>
            <a:r>
              <a:rPr lang="en-US" altLang="zh-CN" sz="5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Tạm</a:t>
            </a:r>
            <a:r>
              <a:rPr lang="en-US" altLang="zh-CN" sz="5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 </a:t>
            </a:r>
            <a:r>
              <a:rPr lang="en-US" altLang="zh-CN" sz="5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biệt</a:t>
            </a:r>
            <a:r>
              <a:rPr lang="en-US" altLang="zh-CN" sz="5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 </a:t>
            </a:r>
            <a:r>
              <a:rPr lang="en-US" altLang="zh-CN" sz="5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và</a:t>
            </a:r>
            <a:r>
              <a:rPr lang="en-US" altLang="zh-CN" sz="5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 </a:t>
            </a:r>
            <a:r>
              <a:rPr lang="en-US" altLang="zh-CN" sz="5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hẹn</a:t>
            </a:r>
            <a:r>
              <a:rPr lang="en-US" altLang="zh-CN" sz="5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 </a:t>
            </a:r>
            <a:r>
              <a:rPr lang="en-US" altLang="zh-CN" sz="5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gặp</a:t>
            </a:r>
            <a:r>
              <a:rPr lang="en-US" altLang="zh-CN" sz="5000" dirty="0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 </a:t>
            </a:r>
            <a:r>
              <a:rPr lang="en-US" altLang="zh-CN" sz="5000" dirty="0" err="1" smtClean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华康海报体W12(P)" pitchFamily="82" charset="-122"/>
                <a:ea typeface="华康海报体W12(P)" pitchFamily="82" charset="-122"/>
              </a:rPr>
              <a:t>lại</a:t>
            </a:r>
            <a:endParaRPr lang="zh-CN" altLang="en-US" sz="5000" dirty="0">
              <a:solidFill>
                <a:srgbClr val="C00000"/>
              </a:solidFill>
              <a:effectLst>
                <a:glow rad="152400">
                  <a:schemeClr val="bg1"/>
                </a:glow>
              </a:effectLst>
              <a:latin typeface="华康海报体W12(P)" pitchFamily="82" charset="-122"/>
              <a:ea typeface="华康海报体W12(P)" pitchFamily="82" charset="-122"/>
            </a:endParaRPr>
          </a:p>
        </p:txBody>
      </p:sp>
      <p:pic>
        <p:nvPicPr>
          <p:cNvPr id="3" name="CHÚ MÈO CON - Karaoke - Nhạc Karaoke Thiếu Nhi Beat Chuẩn Dành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92696" y="1347614"/>
            <a:ext cx="609600" cy="609600"/>
          </a:xfrm>
          <a:prstGeom prst="rect">
            <a:avLst/>
          </a:prstGeom>
        </p:spPr>
      </p:pic>
      <p:pic>
        <p:nvPicPr>
          <p:cNvPr id="4" name="[KARAOKE] ĐỘI KÈN TÍ HON (BEAT CHUẨN) LỚP 1 - CÁNH DIỀ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7047" y="33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14400"/>
            <a:ext cx="12954000" cy="7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440" y="2788545"/>
            <a:ext cx="747275" cy="7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68" y="2596737"/>
            <a:ext cx="1088118" cy="9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992" y="2554998"/>
            <a:ext cx="1339479" cy="11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87" y="2368719"/>
            <a:ext cx="1500137" cy="14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2600" y="4139395"/>
            <a:ext cx="908444" cy="9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3238"/>
            <a:ext cx="1086772" cy="8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7018"/>
            <a:ext cx="1263708" cy="11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2611455"/>
            <a:ext cx="1767974" cy="11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57331"/>
            <a:ext cx="1311492" cy="12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66023"/>
            <a:ext cx="6506800" cy="39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1587" y="363200"/>
            <a:ext cx="5553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FFFF"/>
                </a:solidFill>
              </a:rPr>
              <a:t>Các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chú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cún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đã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bị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bắt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cóc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và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bị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nhốt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200" b="1" dirty="0" err="1" smtClean="0">
                <a:solidFill>
                  <a:srgbClr val="FFFFFF"/>
                </a:solidFill>
              </a:rPr>
              <a:t>trong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những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chiếc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chuồng</a:t>
            </a:r>
            <a:r>
              <a:rPr lang="en-US" sz="2200" b="1" dirty="0" smtClean="0">
                <a:solidFill>
                  <a:srgbClr val="FFFFFF"/>
                </a:solidFill>
              </a:rPr>
              <a:t>. </a:t>
            </a:r>
            <a:r>
              <a:rPr lang="en-US" sz="2200" b="1" dirty="0" err="1" smtClean="0">
                <a:solidFill>
                  <a:srgbClr val="FFFFFF"/>
                </a:solidFill>
              </a:rPr>
              <a:t>Trong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lúc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kẻ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xấu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đang</a:t>
            </a:r>
            <a:r>
              <a:rPr lang="en-US" sz="2200" b="1" dirty="0" smtClean="0">
                <a:solidFill>
                  <a:srgbClr val="FFFFFF"/>
                </a:solidFill>
              </a:rPr>
              <a:t> say </a:t>
            </a:r>
            <a:r>
              <a:rPr lang="en-US" sz="2200" b="1" dirty="0" err="1" smtClean="0">
                <a:solidFill>
                  <a:srgbClr val="FFFFFF"/>
                </a:solidFill>
              </a:rPr>
              <a:t>ngủ</a:t>
            </a:r>
            <a:r>
              <a:rPr lang="en-US" sz="2200" b="1" dirty="0" smtClean="0">
                <a:solidFill>
                  <a:srgbClr val="FFFFFF"/>
                </a:solidFill>
              </a:rPr>
              <a:t>, </a:t>
            </a:r>
            <a:r>
              <a:rPr lang="en-US" sz="2200" b="1" dirty="0" err="1" smtClean="0">
                <a:solidFill>
                  <a:srgbClr val="FFFFFF"/>
                </a:solidFill>
              </a:rPr>
              <a:t>hãy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>
                <a:solidFill>
                  <a:srgbClr val="FFFFFF"/>
                </a:solidFill>
              </a:rPr>
              <a:t>c</a:t>
            </a:r>
            <a:r>
              <a:rPr lang="en-US" sz="2200" b="1" dirty="0" err="1" smtClean="0">
                <a:solidFill>
                  <a:srgbClr val="FFFFFF"/>
                </a:solidFill>
              </a:rPr>
              <a:t>ố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gắng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trả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lời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đúng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200" b="1" dirty="0" err="1" smtClean="0">
                <a:solidFill>
                  <a:srgbClr val="FFFFFF"/>
                </a:solidFill>
              </a:rPr>
              <a:t>các</a:t>
            </a:r>
            <a:r>
              <a:rPr lang="en-US" sz="2200" b="1" smtClean="0">
                <a:solidFill>
                  <a:srgbClr val="FFFFFF"/>
                </a:solidFill>
              </a:rPr>
              <a:t> câu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hỏi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và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giúp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các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chú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cún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trốn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</a:rPr>
              <a:t>thoát</a:t>
            </a:r>
            <a:r>
              <a:rPr lang="en-US" sz="2200" b="1" dirty="0" smtClean="0">
                <a:solidFill>
                  <a:srgbClr val="FFFFFF"/>
                </a:solidFill>
              </a:rPr>
              <a:t>.</a:t>
            </a:r>
            <a:endParaRPr lang="en-US" sz="22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ADMIN\Desktop\Tai nguyen thiet ke tro choi\Bảng gỗ\1a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9158" y="2788546"/>
            <a:ext cx="1779640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14" y="4038550"/>
            <a:ext cx="1114769" cy="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84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5235" y="471793"/>
            <a:ext cx="754565" cy="7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257550"/>
            <a:ext cx="1143000" cy="12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59" y="3105150"/>
            <a:ext cx="1459641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68" y="227288"/>
            <a:ext cx="1264432" cy="11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2281" y="1402486"/>
            <a:ext cx="769557" cy="8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46" y="1228140"/>
            <a:ext cx="1104454" cy="9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50526"/>
            <a:ext cx="893762" cy="7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30" y="3930307"/>
            <a:ext cx="1104454" cy="9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190" y="566618"/>
            <a:ext cx="1779640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17571" r="15340" b="12857"/>
          <a:stretch/>
        </p:blipFill>
        <p:spPr>
          <a:xfrm>
            <a:off x="1331640" y="2730638"/>
            <a:ext cx="718764" cy="74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4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47239 -3.7037E-6 L 0.47239 0.02223 L 4.16667E-6 0.02223 L 4.16667E-6 -3.7037E-6 Z " pathEditMode="relative" rAng="0" ptsTypes="FFFFF">
                                      <p:cBhvr>
                                        <p:cTn id="30" dur="2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1.85185E-6 L 0.52083 -1.85185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2.71605E-6 L 0.50573 2.71605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59" y="4227934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7"/>
          <p:cNvSpPr/>
          <p:nvPr/>
        </p:nvSpPr>
        <p:spPr>
          <a:xfrm>
            <a:off x="650438" y="547618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defTabSz="68580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600" y="2077401"/>
            <a:ext cx="3680099" cy="76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6896" y="2080542"/>
            <a:ext cx="3680099" cy="76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 bức xanh rồi vẽ lại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600" y="3028147"/>
            <a:ext cx="3680099" cy="76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Tìm vị trí để treo bức tranh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6896" y="3031288"/>
            <a:ext cx="3680099" cy="76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Tất cả đáp án đều đúng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179953" y="2366458"/>
            <a:ext cx="344307" cy="3642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48297" y="3053170"/>
            <a:ext cx="603402" cy="6984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438" y="3061869"/>
            <a:ext cx="603557" cy="701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438" y="2111486"/>
            <a:ext cx="603557" cy="7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984" y="4083918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7"/>
          <p:cNvSpPr/>
          <p:nvPr/>
        </p:nvSpPr>
        <p:spPr>
          <a:xfrm>
            <a:off x="650438" y="547618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defTabSz="68580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23922" y="2958653"/>
            <a:ext cx="3680099" cy="7620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/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Vì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3922" y="1993638"/>
            <a:ext cx="3680099" cy="7620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 cậu bé lơn hơn mọi người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1021" y="2958653"/>
            <a:ext cx="3680099" cy="7620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Vì cậu bé có màu tóc khác </a:t>
            </a:r>
          </a:p>
          <a:p>
            <a:pPr defTabSz="685800">
              <a:defRPr/>
            </a:pP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 người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1021" y="1981814"/>
            <a:ext cx="3680099" cy="7620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Vì bức tranh có ghi bạn trai là </a:t>
            </a:r>
          </a:p>
          <a:p>
            <a:pPr defTabSz="685800">
              <a:defRPr/>
            </a:pP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nuôi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926305" y="3259504"/>
            <a:ext cx="344307" cy="363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7718" y="2983676"/>
            <a:ext cx="603402" cy="696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60" y="2180805"/>
            <a:ext cx="591162" cy="6848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90" y="2183517"/>
            <a:ext cx="491232" cy="56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9902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7"/>
          <p:cNvSpPr/>
          <p:nvPr/>
        </p:nvSpPr>
        <p:spPr>
          <a:xfrm>
            <a:off x="650438" y="547618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defTabSz="68580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8826" y="302882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Một bức tranh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8826" y="215089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giỏ trái cây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3530" y="300379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Một bó hoa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8207" y="212601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Một chậu hoa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927179" y="3128844"/>
            <a:ext cx="580615" cy="4644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30227" y="3028821"/>
            <a:ext cx="603402" cy="528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49" y="2156598"/>
            <a:ext cx="603557" cy="530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68" y="2181842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83918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7"/>
          <p:cNvSpPr/>
          <p:nvPr/>
        </p:nvSpPr>
        <p:spPr>
          <a:xfrm>
            <a:off x="650438" y="547618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defTabSz="685800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3529" y="316495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Mọi người trong bức tranh </a:t>
            </a:r>
          </a:p>
          <a:p>
            <a:pPr defTabSz="685800">
              <a:defRPr/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đều yêu quý nhau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8826" y="2294915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 người trong bức tranh </a:t>
            </a:r>
          </a:p>
          <a:p>
            <a:pPr defTabSz="685800">
              <a:defRPr/>
            </a:pP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ghét nhau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3529" y="231348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342900" indent="-342900" defTabSz="685800">
              <a:buAutoNum type="alphaUcPeriod"/>
              <a:defRPr/>
            </a:pP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 người trong bức tranh </a:t>
            </a:r>
          </a:p>
          <a:p>
            <a:pPr defTabSz="685800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không yêu thương nhau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8827" y="318208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Đáp án A, B đúng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12637" y="3224090"/>
            <a:ext cx="582260" cy="465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18455" y="2338504"/>
            <a:ext cx="603402" cy="528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69" y="3212666"/>
            <a:ext cx="603557" cy="530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68" y="2325858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1294</Words>
  <Application>Microsoft Office PowerPoint</Application>
  <PresentationFormat>On-screen Show (16:9)</PresentationFormat>
  <Paragraphs>170</Paragraphs>
  <Slides>31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宋体</vt:lpstr>
      <vt:lpstr>Arial</vt:lpstr>
      <vt:lpstr>Calibri</vt:lpstr>
      <vt:lpstr>Times New Roman</vt:lpstr>
      <vt:lpstr>华康海报体W12(P)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HUY DUẨN</cp:lastModifiedBy>
  <cp:revision>147</cp:revision>
  <dcterms:created xsi:type="dcterms:W3CDTF">2015-09-25T00:55:29Z</dcterms:created>
  <dcterms:modified xsi:type="dcterms:W3CDTF">2021-08-22T17:34:57Z</dcterms:modified>
</cp:coreProperties>
</file>