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23"/>
  </p:notesMasterIdLst>
  <p:sldIdLst>
    <p:sldId id="30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17" r:id="rId12"/>
    <p:sldId id="291" r:id="rId13"/>
    <p:sldId id="308" r:id="rId14"/>
    <p:sldId id="319" r:id="rId15"/>
    <p:sldId id="309" r:id="rId16"/>
    <p:sldId id="310" r:id="rId17"/>
    <p:sldId id="311" r:id="rId18"/>
    <p:sldId id="318" r:id="rId19"/>
    <p:sldId id="312" r:id="rId20"/>
    <p:sldId id="313" r:id="rId21"/>
    <p:sldId id="315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00"/>
    <a:srgbClr val="C4C475"/>
    <a:srgbClr val="F18100"/>
    <a:srgbClr val="FE3202"/>
    <a:srgbClr val="F50000"/>
    <a:srgbClr val="2EFA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4072" autoAdjust="0"/>
  </p:normalViewPr>
  <p:slideViewPr>
    <p:cSldViewPr snapToGrid="0">
      <p:cViewPr varScale="1">
        <p:scale>
          <a:sx n="65" d="100"/>
          <a:sy n="65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28247-56D2-4882-889C-41E725B7F19B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22F3C7-DE04-4F21-893C-492146F90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5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GV </a:t>
            </a:r>
            <a:r>
              <a:rPr lang="en-US" dirty="0" err="1"/>
              <a:t>nhắc</a:t>
            </a:r>
            <a:r>
              <a:rPr lang="en-US" dirty="0"/>
              <a:t> </a:t>
            </a:r>
            <a:r>
              <a:rPr lang="en-US" dirty="0" err="1"/>
              <a:t>nhở</a:t>
            </a:r>
            <a:r>
              <a:rPr lang="en-US" dirty="0"/>
              <a:t> HS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điệp</a:t>
            </a:r>
            <a:r>
              <a:rPr lang="en-US" dirty="0"/>
              <a:t>: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. </a:t>
            </a:r>
            <a:r>
              <a:rPr lang="en-US" dirty="0" err="1"/>
              <a:t>Tuy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chờ</a:t>
            </a:r>
            <a:r>
              <a:rPr lang="en-US" dirty="0"/>
              <a:t>  may </a:t>
            </a:r>
            <a:r>
              <a:rPr lang="en-US" dirty="0" err="1"/>
              <a:t>mắn</a:t>
            </a:r>
            <a:r>
              <a:rPr lang="en-US" dirty="0"/>
              <a:t> </a:t>
            </a:r>
            <a:r>
              <a:rPr lang="en-US" dirty="0" err="1"/>
              <a:t>ngẫu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nỗ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;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lũy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(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may </a:t>
            </a:r>
            <a:r>
              <a:rPr lang="en-US" dirty="0" err="1"/>
              <a:t>mắn</a:t>
            </a:r>
            <a:r>
              <a:rPr lang="en-US" dirty="0"/>
              <a:t>).</a:t>
            </a:r>
          </a:p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Lưu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ý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quan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trọng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: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Các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slide 7, 8, 9, 10, 11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được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thiết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kế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ẩn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và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sau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khi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kết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thúc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trò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thì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GV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nhấn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vào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hình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em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bé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chạy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ở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góc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trên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bên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trái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để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chuyển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sang slide 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1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45133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xong hoặc hết giờ thì GV nhấp chuột vào hình ngôi nhà để trở về slide 6.</a:t>
            </a:r>
          </a:p>
          <a:p>
            <a:r>
              <a:rPr lang="en-US"/>
              <a:t>Nếu HS trả lời đúng thì quay bánh xe để chọn điểm hoặc phần thưởng. Nếu HS trả lời sai thì không được quay để chọn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9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xong hoặc hết giờ thì GV nhấp chuột vào hình ngôi nhà để trở về slide 6.</a:t>
            </a:r>
          </a:p>
          <a:p>
            <a:r>
              <a:rPr lang="en-US"/>
              <a:t>Nếu HS trả lời đúng thì quay bánh xe để chọn điểm hoặc phần thưởng. Nếu HS trả lời sai thì không được quay để chọn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45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xong hoặc hết giờ thì GV nhấp chuột vào hình ngôi nhà để trở về slide 6.</a:t>
            </a:r>
          </a:p>
          <a:p>
            <a:r>
              <a:rPr lang="en-US"/>
              <a:t>Nếu HS trả lời đúng thì quay bánh xe để chọn điểm hoặc phần thưởng. Nếu HS trả lời sai thì không được quay để chọn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63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xong hoặc hết giờ thì GV nhấp chuột vào hình ngôi nhà để trở về slide 6.</a:t>
            </a:r>
          </a:p>
          <a:p>
            <a:r>
              <a:rPr lang="en-US"/>
              <a:t>Nếu HS trả lời đúng thì quay bánh xe để chọn điểm hoặc phần thưởng. Nếu HS trả lời sai thì không được quay để chọn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chọn được câu này thì được quay lại slide 6 để quay thưởng mà ko phải trả lời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22F3C7-DE04-4F21-893C-492146F90D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11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6476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8B904A93-DEB0-4489-AB04-F0916FD21592}" type="slidenum">
              <a:rPr lang="en-US" smtClean="0">
                <a:latin typeface="Times New Roman" pitchFamily="18" charset="0"/>
              </a:rPr>
              <a:pPr/>
              <a:t>12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1F2FA-B4EB-4554-8A9A-E973619C8B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62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822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07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44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2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1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1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00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32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46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1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73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08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05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xmlns="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xmlns="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xmlns="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190142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xmlns="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xmlns="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7996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4493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4291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6"/>
            <a:ext cx="11243715" cy="6324591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8" y="405301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5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9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91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xmlns="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xmlns="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xmlns="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xmlns="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0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875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5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78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26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503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7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31/10/2021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8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8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8018-621B-4F0E-9228-B2DE9D26CA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05FAC-7A53-4E66-BFF2-0B498BE3C7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4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915" r:id="rId8"/>
    <p:sldLayoutId id="2147483728" r:id="rId9"/>
    <p:sldLayoutId id="2147483729" r:id="rId10"/>
    <p:sldLayoutId id="2147483730" r:id="rId11"/>
    <p:sldLayoutId id="2147483731" r:id="rId12"/>
    <p:sldLayoutId id="2147483869" r:id="rId13"/>
    <p:sldLayoutId id="2147483872" r:id="rId14"/>
    <p:sldLayoutId id="2147483917" r:id="rId15"/>
    <p:sldLayoutId id="2147483916" r:id="rId16"/>
    <p:sldLayoutId id="2147483918" r:id="rId17"/>
    <p:sldLayoutId id="214748391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png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8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slide" Target="slide20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0.png"/><Relationship Id="rId5" Type="http://schemas.openxmlformats.org/officeDocument/2006/relationships/image" Target="../media/image37.png"/><Relationship Id="rId4" Type="http://schemas.openxmlformats.org/officeDocument/2006/relationships/slide" Target="slide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43.wmf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42.wmf"/><Relationship Id="rId5" Type="http://schemas.openxmlformats.org/officeDocument/2006/relationships/image" Target="../media/image45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44.wmf"/><Relationship Id="rId9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7.xml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5" Type="http://schemas.openxmlformats.org/officeDocument/2006/relationships/slide" Target="slide5.xml"/><Relationship Id="rId15" Type="http://schemas.openxmlformats.org/officeDocument/2006/relationships/image" Target="../media/image13.gif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1.xml"/><Relationship Id="rId9" Type="http://schemas.openxmlformats.org/officeDocument/2006/relationships/slide" Target="slide8.xml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15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812801" y="-58737"/>
            <a:ext cx="10528300" cy="862013"/>
          </a:xfrm>
        </p:spPr>
        <p:txBody>
          <a:bodyPr/>
          <a:lstStyle/>
          <a:p>
            <a:pPr eaLnBrk="1" hangingPunct="1"/>
            <a:r>
              <a:rPr lang="en-US" sz="3200" b="1" smtClean="0">
                <a:solidFill>
                  <a:srgbClr val="FFFF00"/>
                </a:solidFill>
                <a:cs typeface="Arial" pitchFamily="34" charset="0"/>
              </a:rPr>
              <a:t>PHÒNG GIÁO DỤC - ĐÀO TẠO TRÀ CÚ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 t="20410" r="3088" b="2563"/>
          <a:stretch>
            <a:fillRect/>
          </a:stretch>
        </p:blipFill>
        <p:spPr bwMode="auto">
          <a:xfrm>
            <a:off x="0" y="-158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994273" y="5436268"/>
            <a:ext cx="6174316" cy="73977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LÊ KIM TIẾN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anose="03030302030807070C03" pitchFamily="66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 Chu truyen thong" panose="03030302030807070C03" pitchFamily="66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2432063" y="5919788"/>
            <a:ext cx="7270749" cy="7159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THCS NGỌC BIÊN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anose="03030302030807070C03" pitchFamily="66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 Chu truyen thong" panose="03030302030807070C03" pitchFamily="66" charset="0"/>
              <a:cs typeface="Arial" panose="020B0604020202020204" pitchFamily="34" charset="0"/>
            </a:endParaRP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84" y="866776"/>
            <a:ext cx="9895416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128184" y="144463"/>
            <a:ext cx="9895416" cy="715962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&amp; ĐÀO TẠO TRÀ CÚ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NI Chu truyen thong" panose="03030302030807070C03" pitchFamily="66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 Chu truyen thong" panose="03030302030807070C03" pitchFamily="66" charset="0"/>
              <a:cs typeface="Arial" panose="020B0604020202020204" pitchFamily="34" charset="0"/>
            </a:endParaRPr>
          </a:p>
        </p:txBody>
      </p:sp>
      <p:pic>
        <p:nvPicPr>
          <p:cNvPr id="3081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9688"/>
            <a:ext cx="71331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85" y="0"/>
            <a:ext cx="713316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270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0"/>
            <a:ext cx="71543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2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8685" y="6332539"/>
            <a:ext cx="713316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emonTree-FoolsGarden_42wn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0543" y="6288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15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607E695E-9F58-4C51-ABFC-45941A263F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r="22711"/>
          <a:stretch>
            <a:fillRect/>
          </a:stretch>
        </p:blipFill>
        <p:spPr>
          <a:xfrm rot="20985536">
            <a:off x="328079" y="1632395"/>
            <a:ext cx="5575456" cy="41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9A92CB-2F81-4D0D-BCAE-9A0AE2A57A93}"/>
              </a:ext>
            </a:extLst>
          </p:cNvPr>
          <p:cNvSpPr/>
          <p:nvPr/>
        </p:nvSpPr>
        <p:spPr>
          <a:xfrm>
            <a:off x="726831" y="46663"/>
            <a:ext cx="10316307" cy="121897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marL="0" indent="0" algn="ctr">
              <a:buNone/>
            </a:pPr>
            <a:r>
              <a:rPr lang="en-US" sz="1800" i="1" dirty="0">
                <a:solidFill>
                  <a:srgbClr val="F18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(HỆ THỨC VỀ CẠNH VÀ GÓC TRONG TAM GIÁC VUÔNG).</a:t>
            </a:r>
            <a:endParaRPr lang="en-US" sz="3600" i="1" dirty="0">
              <a:solidFill>
                <a:srgbClr val="F181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9867E4-28B7-4DCF-B256-E9BC58D73673}"/>
              </a:ext>
            </a:extLst>
          </p:cNvPr>
          <p:cNvSpPr txBox="1"/>
          <p:nvPr/>
        </p:nvSpPr>
        <p:spPr>
          <a:xfrm>
            <a:off x="402486" y="1429104"/>
            <a:ext cx="548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9073220" y="3162230"/>
            <a:ext cx="3013272" cy="1683614"/>
          </a:xfrm>
          <a:prstGeom prst="wedgeEllipseCallout">
            <a:avLst>
              <a:gd name="adj1" fmla="val 1468"/>
              <a:gd name="adj2" fmla="val 72736"/>
            </a:avLst>
          </a:prstGeom>
          <a:solidFill>
            <a:srgbClr val="EB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2" descr="Điều này sẽ khiến bạn rất sốc nhưng… đáng để thử! – Dương Minh Đứ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6" b="92718" l="9889" r="899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220" y="5169877"/>
            <a:ext cx="1806657" cy="18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Folded Corner 35"/>
          <p:cNvSpPr/>
          <p:nvPr/>
        </p:nvSpPr>
        <p:spPr>
          <a:xfrm>
            <a:off x="1061881" y="2374490"/>
            <a:ext cx="7978878" cy="3148681"/>
          </a:xfrm>
          <a:prstGeom prst="foldedCorner">
            <a:avLst/>
          </a:prstGeom>
          <a:solidFill>
            <a:srgbClr val="C7E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12101" y="76199"/>
            <a:ext cx="10212916" cy="17621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65600" y="1838325"/>
            <a:ext cx="1117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  <p:pic>
        <p:nvPicPr>
          <p:cNvPr id="3277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0"/>
          <a:stretch>
            <a:fillRect/>
          </a:stretch>
        </p:blipFill>
        <p:spPr bwMode="auto">
          <a:xfrm>
            <a:off x="10098618" y="69850"/>
            <a:ext cx="2226733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3" y="221226"/>
            <a:ext cx="9879031" cy="145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B1A92CD-98DF-47D9-BA2B-C4F37D4B4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781" y="2327731"/>
            <a:ext cx="3668489" cy="3276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6">
                <a:extLst>
                  <a:ext uri="{FF2B5EF4-FFF2-40B4-BE49-F238E27FC236}">
                    <a16:creationId xmlns:a16="http://schemas.microsoft.com/office/drawing/2014/main" xmlns="" id="{83F639B8-42A9-466D-83AE-34857D216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766" y="2598147"/>
                <a:ext cx="8365560" cy="2226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90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45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nl-NL" altLang="en-US" sz="2800" b="0" i="0" u="none" strike="noStrike" cap="none" normalizeH="0" baseline="-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45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nl-NL" alt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AC = AB.tanB = 10.</a:t>
                </a:r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n45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 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10(cm)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AB = BC.SinC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nl-NL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</a:t>
                </a:r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𝑆𝑖𝑛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𝑆𝑖𝑛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10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nl-NL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  <a:r>
                  <a:rPr kumimoji="0" lang="nl-NL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nl-NL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3F639B8-42A9-466D-83AE-34857D2161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766" y="2598147"/>
                <a:ext cx="8365560" cy="2226507"/>
              </a:xfrm>
              <a:prstGeom prst="rect">
                <a:avLst/>
              </a:prstGeom>
              <a:blipFill rotWithShape="1">
                <a:blip r:embed="rId6"/>
                <a:stretch>
                  <a:fillRect l="-1531" t="-16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22" y="1883042"/>
            <a:ext cx="3932935" cy="398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xmlns="" id="{C17A947A-CE2C-4A1B-A7AB-2CBD41030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058" y="2265779"/>
                <a:ext cx="8006487" cy="31910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 TanC 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nl-NL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0" lang="en-US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kumimoji="0" lang="nl-NL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8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alt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  <a:r>
                  <a:rPr lang="nl-NL" altLang="en-US" sz="2800" baseline="30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en-US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altLang="en-US" sz="28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kumimoji="0" lang="en-US" altLang="en-US" sz="2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90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– </a:t>
                </a:r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0" lang="nl-NL" altLang="en-US" sz="2800" b="0" i="0" u="none" strike="noStrike" cap="none" normalizeH="0" baseline="-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41</a:t>
                </a:r>
                <a:r>
                  <a:rPr kumimoji="0" lang="nl-NL" altLang="en-US" sz="2800" b="0" i="0" u="none" strike="noStrike" cap="none" normalizeH="0" baseline="3000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AC = BC.SinB </a:t>
                </a:r>
                <a14:m>
                  <m:oMath xmlns:m="http://schemas.openxmlformats.org/officeDocument/2006/math">
                    <m:r>
                      <a:rPr kumimoji="0" lang="nl-NL" altLang="en-US" sz="2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BC = </a:t>
                </a:r>
                <a:r>
                  <a:rPr lang="nl-NL" alt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𝑆𝑖𝑛𝐵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𝑆𝑖𝑛</m:t>
                        </m:r>
                        <m:sSup>
                          <m:sSupPr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41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</m:den>
                    </m:f>
                    <m:r>
                      <a:rPr lang="nl-NL" alt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kumimoji="0" lang="nl-NL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27 (cm)</a:t>
                </a:r>
                <a:r>
                  <a:rPr kumimoji="0" lang="nl-NL" altLang="en-US" sz="28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1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17A947A-CE2C-4A1B-A7AB-2CBD410300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058" y="2265779"/>
                <a:ext cx="8006487" cy="3191002"/>
              </a:xfrm>
              <a:prstGeom prst="rect">
                <a:avLst/>
              </a:prstGeom>
              <a:blipFill rotWithShape="1">
                <a:blip r:embed="rId8"/>
                <a:stretch>
                  <a:fillRect l="-1599" b="-76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51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607E695E-9F58-4C51-ABFC-45941A263F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r="22711"/>
          <a:stretch>
            <a:fillRect/>
          </a:stretch>
        </p:blipFill>
        <p:spPr>
          <a:xfrm rot="20985536">
            <a:off x="328079" y="1632395"/>
            <a:ext cx="5575456" cy="41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2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651846" y="3962400"/>
            <a:ext cx="105960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vi-VN" sz="3200" b="1" i="1" dirty="0">
                <a:solidFill>
                  <a:srgbClr val="000000"/>
                </a:solidFill>
                <a:latin typeface="Times New Roman" pitchFamily="18" charset="0"/>
              </a:rPr>
              <a:t>Nêu cách tính khoảng cách từ người đi ngựa đến tòa </a:t>
            </a:r>
            <a:r>
              <a:rPr lang="vi-VN" sz="3200" b="1" i="1" dirty="0" smtClean="0">
                <a:solidFill>
                  <a:srgbClr val="000000"/>
                </a:solidFill>
                <a:latin typeface="Times New Roman" pitchFamily="18" charset="0"/>
              </a:rPr>
              <a:t>nhà? </a:t>
            </a:r>
            <a:endParaRPr lang="vi-VN" sz="3200" b="1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4581" name="Object 9"/>
          <p:cNvGraphicFramePr>
            <a:graphicFrameLocks noChangeAspect="1"/>
          </p:cNvGraphicFramePr>
          <p:nvPr/>
        </p:nvGraphicFramePr>
        <p:xfrm>
          <a:off x="7721600" y="609600"/>
          <a:ext cx="26416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Clip" r:id="rId3" imgW="5997575" imgH="4044950" progId="MS_ClipArt_Gallery.2">
                  <p:embed/>
                </p:oleObj>
              </mc:Choice>
              <mc:Fallback>
                <p:oleObj name="Clip" r:id="rId3" imgW="5997575" imgH="404495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609600"/>
                        <a:ext cx="26416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Line 11"/>
          <p:cNvSpPr>
            <a:spLocks noChangeShapeType="1"/>
          </p:cNvSpPr>
          <p:nvPr/>
        </p:nvSpPr>
        <p:spPr bwMode="auto">
          <a:xfrm>
            <a:off x="711200" y="3124200"/>
            <a:ext cx="955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12"/>
          <p:cNvSpPr>
            <a:spLocks noChangeShapeType="1"/>
          </p:cNvSpPr>
          <p:nvPr/>
        </p:nvSpPr>
        <p:spPr bwMode="auto">
          <a:xfrm flipV="1">
            <a:off x="1320800" y="1295400"/>
            <a:ext cx="68072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Line 13"/>
          <p:cNvSpPr>
            <a:spLocks noChangeShapeType="1"/>
          </p:cNvSpPr>
          <p:nvPr/>
        </p:nvSpPr>
        <p:spPr bwMode="auto">
          <a:xfrm flipH="1">
            <a:off x="3454400" y="1295400"/>
            <a:ext cx="4673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Line 16"/>
          <p:cNvSpPr>
            <a:spLocks noChangeShapeType="1"/>
          </p:cNvSpPr>
          <p:nvPr/>
        </p:nvSpPr>
        <p:spPr bwMode="auto">
          <a:xfrm>
            <a:off x="10596033" y="1295400"/>
            <a:ext cx="0" cy="1828800"/>
          </a:xfrm>
          <a:prstGeom prst="line">
            <a:avLst/>
          </a:prstGeom>
          <a:noFill/>
          <a:ln w="38100">
            <a:solidFill>
              <a:schemeClr val="bg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4" name="Line 18"/>
          <p:cNvSpPr>
            <a:spLocks noChangeShapeType="1"/>
          </p:cNvSpPr>
          <p:nvPr/>
        </p:nvSpPr>
        <p:spPr bwMode="auto">
          <a:xfrm>
            <a:off x="1320800" y="3352800"/>
            <a:ext cx="68072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Text Box 19"/>
          <p:cNvSpPr txBox="1">
            <a:spLocks noChangeArrowheads="1"/>
          </p:cNvSpPr>
          <p:nvPr/>
        </p:nvSpPr>
        <p:spPr bwMode="auto">
          <a:xfrm>
            <a:off x="1007796" y="312666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.VnTime" pitchFamily="34" charset="0"/>
              </a:rPr>
              <a:t>A</a:t>
            </a:r>
          </a:p>
        </p:txBody>
      </p:sp>
      <p:sp>
        <p:nvSpPr>
          <p:cNvPr id="24588" name="Text Box 20"/>
          <p:cNvSpPr txBox="1">
            <a:spLocks noChangeArrowheads="1"/>
          </p:cNvSpPr>
          <p:nvPr/>
        </p:nvSpPr>
        <p:spPr bwMode="auto">
          <a:xfrm>
            <a:off x="8128000" y="3111912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.VnTime" pitchFamily="34" charset="0"/>
              </a:rPr>
              <a:t>B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117600" y="838200"/>
            <a:ext cx="7416800" cy="2286000"/>
            <a:chOff x="528" y="528"/>
            <a:chExt cx="3504" cy="1440"/>
          </a:xfrm>
        </p:grpSpPr>
        <p:grpSp>
          <p:nvGrpSpPr>
            <p:cNvPr id="24601" name="Group 24"/>
            <p:cNvGrpSpPr>
              <a:grpSpLocks/>
            </p:cNvGrpSpPr>
            <p:nvPr/>
          </p:nvGrpSpPr>
          <p:grpSpPr bwMode="auto">
            <a:xfrm>
              <a:off x="528" y="816"/>
              <a:ext cx="3360" cy="1152"/>
              <a:chOff x="528" y="768"/>
              <a:chExt cx="3360" cy="1200"/>
            </a:xfrm>
          </p:grpSpPr>
          <p:sp>
            <p:nvSpPr>
              <p:cNvPr id="24603" name="AutoShape 21"/>
              <p:cNvSpPr>
                <a:spLocks noChangeArrowheads="1"/>
              </p:cNvSpPr>
              <p:nvPr/>
            </p:nvSpPr>
            <p:spPr bwMode="auto">
              <a:xfrm flipH="1">
                <a:off x="528" y="768"/>
                <a:ext cx="3360" cy="1200"/>
              </a:xfrm>
              <a:prstGeom prst="rtTriangle">
                <a:avLst/>
              </a:prstGeom>
              <a:solidFill>
                <a:srgbClr val="FF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24604" name="Line 22"/>
              <p:cNvSpPr>
                <a:spLocks noChangeShapeType="1"/>
              </p:cNvSpPr>
              <p:nvPr/>
            </p:nvSpPr>
            <p:spPr bwMode="auto">
              <a:xfrm flipH="1">
                <a:off x="3744" y="1824"/>
                <a:ext cx="144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5" name="Line 23"/>
              <p:cNvSpPr>
                <a:spLocks noChangeShapeType="1"/>
              </p:cNvSpPr>
              <p:nvPr/>
            </p:nvSpPr>
            <p:spPr bwMode="auto">
              <a:xfrm>
                <a:off x="3744" y="1824"/>
                <a:ext cx="0" cy="144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02" name="Text Box 26"/>
            <p:cNvSpPr txBox="1">
              <a:spLocks noChangeArrowheads="1"/>
            </p:cNvSpPr>
            <p:nvPr/>
          </p:nvSpPr>
          <p:spPr bwMode="auto">
            <a:xfrm>
              <a:off x="3744" y="52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.VnTime" pitchFamily="34" charset="0"/>
                </a:rPr>
                <a:t>C</a:t>
              </a:r>
            </a:p>
          </p:txBody>
        </p:sp>
      </p:grpSp>
      <p:graphicFrame>
        <p:nvGraphicFramePr>
          <p:cNvPr id="75793" name="Object 17"/>
          <p:cNvGraphicFramePr>
            <a:graphicFrameLocks noChangeAspect="1"/>
          </p:cNvGraphicFramePr>
          <p:nvPr/>
        </p:nvGraphicFramePr>
        <p:xfrm>
          <a:off x="10795000" y="1931989"/>
          <a:ext cx="967317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Equation" r:id="rId5" imgW="330057" imgH="203112" progId="Equation.DSMT4">
                  <p:embed/>
                </p:oleObj>
              </mc:Choice>
              <mc:Fallback>
                <p:oleObj name="Equation" r:id="rId5" imgW="33005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0" y="1931989"/>
                        <a:ext cx="967317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809" name="Picture 33" descr="Cau ho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3352800"/>
            <a:ext cx="7429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410633" y="2447004"/>
            <a:ext cx="1761067" cy="685800"/>
            <a:chOff x="194" y="1488"/>
            <a:chExt cx="832" cy="432"/>
          </a:xfrm>
        </p:grpSpPr>
        <p:pic>
          <p:nvPicPr>
            <p:cNvPr id="24597" name="Picture 10" descr="Horse-02-jun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3011">
              <a:off x="336" y="1488"/>
              <a:ext cx="69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8" name="AutoShape 34"/>
            <p:cNvSpPr>
              <a:spLocks noChangeArrowheads="1"/>
            </p:cNvSpPr>
            <p:nvPr/>
          </p:nvSpPr>
          <p:spPr bwMode="auto">
            <a:xfrm rot="517732">
              <a:off x="194" y="1842"/>
              <a:ext cx="527" cy="78"/>
            </a:xfrm>
            <a:prstGeom prst="cloudCallout">
              <a:avLst>
                <a:gd name="adj1" fmla="val 26782"/>
                <a:gd name="adj2" fmla="val 60769"/>
              </a:avLst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en-US" altLang="en-US" sz="2400">
                <a:latin typeface="VNI-Times" pitchFamily="2" charset="0"/>
              </a:endParaRPr>
            </a:p>
          </p:txBody>
        </p:sp>
      </p:grpSp>
      <p:sp>
        <p:nvSpPr>
          <p:cNvPr id="75812" name="Text Box 36"/>
          <p:cNvSpPr txBox="1">
            <a:spLocks noChangeArrowheads="1"/>
          </p:cNvSpPr>
          <p:nvPr/>
        </p:nvSpPr>
        <p:spPr bwMode="auto">
          <a:xfrm>
            <a:off x="2235200" y="4800600"/>
            <a:ext cx="528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latin typeface="VNI-Times" pitchFamily="2" charset="0"/>
              </a:rPr>
              <a:t>AB = BC. cot 20</a:t>
            </a:r>
            <a:r>
              <a:rPr lang="en-US" altLang="en-US" sz="3600" b="1" baseline="30000" dirty="0">
                <a:latin typeface="VNI-Times" pitchFamily="2" charset="0"/>
              </a:rPr>
              <a:t>o</a:t>
            </a:r>
            <a:r>
              <a:rPr lang="en-US" altLang="en-US" sz="3200" b="1" baseline="30000" dirty="0">
                <a:solidFill>
                  <a:schemeClr val="bg1"/>
                </a:solidFill>
                <a:latin typeface="VNI-Times" pitchFamily="2" charset="0"/>
              </a:rPr>
              <a:t> 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VNI-Times" pitchFamily="2" charset="0"/>
              </a:rPr>
              <a:t>-=--=----</a:t>
            </a:r>
            <a:r>
              <a:rPr lang="en-US" altLang="en-US" sz="3200" b="1" baseline="30000" dirty="0" err="1" smtClean="0">
                <a:solidFill>
                  <a:schemeClr val="bg1"/>
                </a:solidFill>
                <a:latin typeface="VNI-Times" pitchFamily="2" charset="0"/>
              </a:rPr>
              <a:t>ggf</a:t>
            </a:r>
            <a:r>
              <a:rPr lang="en-US" altLang="en-US" sz="3200" b="1" dirty="0" smtClean="0">
                <a:solidFill>
                  <a:schemeClr val="bg1"/>
                </a:solidFill>
                <a:latin typeface="VNI-Times" pitchFamily="2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VNI-Times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69867E4-28B7-4DCF-B256-E9BC58D73673}"/>
              </a:ext>
            </a:extLst>
          </p:cNvPr>
          <p:cNvSpPr txBox="1"/>
          <p:nvPr/>
        </p:nvSpPr>
        <p:spPr>
          <a:xfrm>
            <a:off x="407657" y="290747"/>
            <a:ext cx="548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7" name="Group 32"/>
          <p:cNvGrpSpPr>
            <a:grpSpLocks/>
          </p:cNvGrpSpPr>
          <p:nvPr/>
        </p:nvGrpSpPr>
        <p:grpSpPr bwMode="auto">
          <a:xfrm>
            <a:off x="1367710" y="2668776"/>
            <a:ext cx="1463982" cy="655588"/>
            <a:chOff x="588" y="1707"/>
            <a:chExt cx="730" cy="380"/>
          </a:xfrm>
        </p:grpSpPr>
        <p:graphicFrame>
          <p:nvGraphicFramePr>
            <p:cNvPr id="38" name="Object 28"/>
            <p:cNvGraphicFramePr>
              <a:graphicFrameLocks noChangeAspect="1"/>
            </p:cNvGraphicFramePr>
            <p:nvPr/>
          </p:nvGraphicFramePr>
          <p:xfrm>
            <a:off x="966" y="1707"/>
            <a:ext cx="35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2" name="Equation" r:id="rId9" imgW="253780" imgH="203024" progId="Equation.DSMT4">
                    <p:embed/>
                  </p:oleObj>
                </mc:Choice>
                <mc:Fallback>
                  <p:oleObj name="Equation" r:id="rId9" imgW="253780" imgH="20302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6" y="1707"/>
                          <a:ext cx="35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Arc 29"/>
            <p:cNvSpPr>
              <a:spLocks/>
            </p:cNvSpPr>
            <p:nvPr/>
          </p:nvSpPr>
          <p:spPr bwMode="auto">
            <a:xfrm rot="2158733">
              <a:off x="588" y="1762"/>
              <a:ext cx="325" cy="325"/>
            </a:xfrm>
            <a:custGeom>
              <a:avLst/>
              <a:gdLst>
                <a:gd name="T0" fmla="*/ 0 w 17692"/>
                <a:gd name="T1" fmla="*/ 0 h 17518"/>
                <a:gd name="T2" fmla="*/ 0 w 17692"/>
                <a:gd name="T3" fmla="*/ 0 h 17518"/>
                <a:gd name="T4" fmla="*/ 0 w 17692"/>
                <a:gd name="T5" fmla="*/ 0 h 17518"/>
                <a:gd name="T6" fmla="*/ 0 60000 65536"/>
                <a:gd name="T7" fmla="*/ 0 60000 65536"/>
                <a:gd name="T8" fmla="*/ 0 60000 65536"/>
                <a:gd name="T9" fmla="*/ 0 w 17692"/>
                <a:gd name="T10" fmla="*/ 0 h 17518"/>
                <a:gd name="T11" fmla="*/ 17692 w 17692"/>
                <a:gd name="T12" fmla="*/ 17518 h 175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92" h="17518" fill="none" extrusionOk="0">
                  <a:moveTo>
                    <a:pt x="12636" y="-1"/>
                  </a:moveTo>
                  <a:cubicBezTo>
                    <a:pt x="14596" y="1413"/>
                    <a:pt x="16305" y="3146"/>
                    <a:pt x="17691" y="5126"/>
                  </a:cubicBezTo>
                </a:path>
                <a:path w="17692" h="17518" stroke="0" extrusionOk="0">
                  <a:moveTo>
                    <a:pt x="12636" y="-1"/>
                  </a:moveTo>
                  <a:cubicBezTo>
                    <a:pt x="14596" y="1413"/>
                    <a:pt x="16305" y="3146"/>
                    <a:pt x="17691" y="5126"/>
                  </a:cubicBezTo>
                  <a:lnTo>
                    <a:pt x="0" y="17518"/>
                  </a:lnTo>
                  <a:lnTo>
                    <a:pt x="12636" y="-1"/>
                  </a:lnTo>
                  <a:close/>
                </a:path>
              </a:pathLst>
            </a:custGeom>
            <a:solidFill>
              <a:srgbClr val="FF6600"/>
            </a:solidFill>
            <a:ln w="571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9341377"/>
              </p:ext>
            </p:extLst>
          </p:nvPr>
        </p:nvGraphicFramePr>
        <p:xfrm>
          <a:off x="5791200" y="4742630"/>
          <a:ext cx="3633839" cy="75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Equation" r:id="rId11" imgW="1244520" imgH="241200" progId="Equation.DSMT4">
                  <p:embed/>
                </p:oleObj>
              </mc:Choice>
              <mc:Fallback>
                <p:oleObj name="Equation" r:id="rId11" imgW="12445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91200" y="4742630"/>
                        <a:ext cx="3633839" cy="757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3124623-6786-4691-A649-B4BFEAC2547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928776" y="44244"/>
            <a:ext cx="1424128" cy="14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0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56069E-6 L -0.29167 0.007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57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5691 -0.0055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55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0"/>
                                        <p:tgtEl>
                                          <p:spTgt spid="75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75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 animBg="1"/>
      <p:bldP spid="758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CDF54CE-24B9-4614-AA2D-E187089C347E}"/>
              </a:ext>
            </a:extLst>
          </p:cNvPr>
          <p:cNvSpPr txBox="1"/>
          <p:nvPr/>
        </p:nvSpPr>
        <p:spPr>
          <a:xfrm>
            <a:off x="822040" y="219026"/>
            <a:ext cx="3422155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29/SGK/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</a:t>
            </a:r>
          </a:p>
        </p:txBody>
      </p:sp>
      <p:pic>
        <p:nvPicPr>
          <p:cNvPr id="6415" name="Picture 271" descr="IMG_34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07">
            <a:off x="7429900" y="2371540"/>
            <a:ext cx="4111241" cy="307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2041" y="956712"/>
            <a:ext cx="62024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250m.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đò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xiên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320m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sang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bờ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lệch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? (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l-GR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32)</a:t>
            </a:r>
            <a:endParaRPr lang="el-GR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823" y="322266"/>
            <a:ext cx="2475054" cy="1773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08324" y="1541485"/>
            <a:ext cx="998991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  <a:latin typeface="+mj-lt"/>
              </a:rPr>
              <a:t>2 PHÚT</a:t>
            </a:r>
            <a:endParaRPr lang="en-US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43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9"/>
          <p:cNvGrpSpPr>
            <a:grpSpLocks/>
          </p:cNvGrpSpPr>
          <p:nvPr/>
        </p:nvGrpSpPr>
        <p:grpSpPr bwMode="auto">
          <a:xfrm>
            <a:off x="7768127" y="561976"/>
            <a:ext cx="3251200" cy="3390900"/>
            <a:chOff x="3424" y="0"/>
            <a:chExt cx="2336" cy="1631"/>
          </a:xfrm>
        </p:grpSpPr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3424" y="264"/>
              <a:ext cx="2304" cy="9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75000"/>
                </a:lnSpc>
                <a:spcBef>
                  <a:spcPct val="30000"/>
                </a:spcBef>
              </a:pPr>
              <a:r>
                <a:rPr lang="en-US" sz="1800" b="0">
                  <a:solidFill>
                    <a:schemeClr val="hlink"/>
                  </a:solidFill>
                  <a:latin typeface="Arial" panose="020B0604020202020204" pitchFamily="34" charset="0"/>
                </a:rPr>
                <a:t>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˜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4321" y="1296"/>
              <a:ext cx="129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i="1">
                  <a:latin typeface=".VnTime" panose="020B7200000000000000" pitchFamily="34" charset="0"/>
                </a:rPr>
                <a:t>(H</a:t>
              </a:r>
              <a:r>
                <a:rPr lang="en-US" sz="2000" i="1"/>
                <a:t>ình 32)</a:t>
              </a:r>
              <a:endParaRPr lang="en-US" sz="2000" i="1">
                <a:latin typeface=".VnTime" panose="020B7200000000000000" pitchFamily="34" charset="0"/>
              </a:endParaRPr>
            </a:p>
          </p:txBody>
        </p:sp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3456" y="0"/>
              <a:ext cx="2304" cy="1286"/>
              <a:chOff x="3291" y="10394"/>
              <a:chExt cx="3086" cy="2017"/>
            </a:xfrm>
          </p:grpSpPr>
          <p:grpSp>
            <p:nvGrpSpPr>
              <p:cNvPr id="28" name="Group 5"/>
              <p:cNvGrpSpPr>
                <a:grpSpLocks/>
              </p:cNvGrpSpPr>
              <p:nvPr/>
            </p:nvGrpSpPr>
            <p:grpSpPr bwMode="auto">
              <a:xfrm>
                <a:off x="3291" y="10394"/>
                <a:ext cx="3086" cy="2017"/>
                <a:chOff x="2640" y="11873"/>
                <a:chExt cx="3086" cy="2017"/>
              </a:xfrm>
            </p:grpSpPr>
            <p:sp>
              <p:nvSpPr>
                <p:cNvPr id="32" name="AutoShape 6"/>
                <p:cNvSpPr>
                  <a:spLocks noChangeArrowheads="1"/>
                </p:cNvSpPr>
                <p:nvPr/>
              </p:nvSpPr>
              <p:spPr bwMode="auto">
                <a:xfrm rot="5400000">
                  <a:off x="3678" y="12291"/>
                  <a:ext cx="1472" cy="1260"/>
                </a:xfrm>
                <a:prstGeom prst="rtTriangle">
                  <a:avLst/>
                </a:prstGeom>
                <a:noFill/>
                <a:ln w="222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" name="Line 7"/>
                <p:cNvSpPr>
                  <a:spLocks noChangeShapeType="1"/>
                </p:cNvSpPr>
                <p:nvPr/>
              </p:nvSpPr>
              <p:spPr bwMode="auto">
                <a:xfrm>
                  <a:off x="2640" y="13673"/>
                  <a:ext cx="3082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8"/>
                <p:cNvSpPr>
                  <a:spLocks noChangeShapeType="1"/>
                </p:cNvSpPr>
                <p:nvPr/>
              </p:nvSpPr>
              <p:spPr bwMode="auto">
                <a:xfrm>
                  <a:off x="2644" y="12185"/>
                  <a:ext cx="3082" cy="0"/>
                </a:xfrm>
                <a:prstGeom prst="line">
                  <a:avLst/>
                </a:prstGeom>
                <a:noFill/>
                <a:ln w="222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3794" y="12185"/>
                  <a:ext cx="142" cy="12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WordArt 10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5022" y="11873"/>
                  <a:ext cx="176" cy="227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1400" kern="10">
                      <a:solidFill>
                        <a:srgbClr val="000000"/>
                      </a:solidFill>
                      <a:latin typeface=".VnTimeH" panose="020B7200000000000000" pitchFamily="34" charset="0"/>
                    </a:rPr>
                    <a:t>c</a:t>
                  </a:r>
                </a:p>
              </p:txBody>
            </p:sp>
            <p:sp>
              <p:nvSpPr>
                <p:cNvPr id="37" name="WordArt 11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749" y="11873"/>
                  <a:ext cx="176" cy="227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1400" kern="10">
                      <a:solidFill>
                        <a:srgbClr val="000000"/>
                      </a:solidFill>
                      <a:latin typeface=".VnTimeH" panose="020B7200000000000000" pitchFamily="34" charset="0"/>
                    </a:rPr>
                    <a:t>a</a:t>
                  </a:r>
                </a:p>
              </p:txBody>
            </p:sp>
            <p:sp>
              <p:nvSpPr>
                <p:cNvPr id="38" name="WordArt 12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675" y="13703"/>
                  <a:ext cx="176" cy="187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1400" kern="10">
                      <a:solidFill>
                        <a:srgbClr val="000000"/>
                      </a:solidFill>
                      <a:latin typeface=".VnTimeH" panose="020B7200000000000000" pitchFamily="34" charset="0"/>
                    </a:rPr>
                    <a:t>b</a:t>
                  </a:r>
                </a:p>
              </p:txBody>
            </p:sp>
            <p:sp>
              <p:nvSpPr>
                <p:cNvPr id="39" name="WordArt 13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3881" y="13158"/>
                  <a:ext cx="170" cy="142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sz="3600" kern="10">
                      <a:solidFill>
                        <a:srgbClr val="000000"/>
                      </a:solidFill>
                      <a:latin typeface="Symbol" panose="05050102010706020507" pitchFamily="18" charset="2"/>
                    </a:rPr>
                    <a:t>a</a:t>
                  </a:r>
                </a:p>
              </p:txBody>
            </p:sp>
          </p:grpSp>
          <p:sp>
            <p:nvSpPr>
              <p:cNvPr id="29" name="WordArt 14"/>
              <p:cNvSpPr>
                <a:spLocks noChangeArrowheads="1" noChangeShapeType="1" noTextEdit="1"/>
              </p:cNvSpPr>
              <p:nvPr/>
            </p:nvSpPr>
            <p:spPr bwMode="auto">
              <a:xfrm rot="18418713">
                <a:off x="4927" y="11358"/>
                <a:ext cx="629" cy="17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1400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320 m</a:t>
                </a:r>
              </a:p>
            </p:txBody>
          </p:sp>
          <p:sp>
            <p:nvSpPr>
              <p:cNvPr id="30" name="WordArt 15"/>
              <p:cNvSpPr>
                <a:spLocks noChangeArrowheads="1" noChangeShapeType="1" noTextEdit="1"/>
              </p:cNvSpPr>
              <p:nvPr/>
            </p:nvSpPr>
            <p:spPr bwMode="auto">
              <a:xfrm rot="16200000">
                <a:off x="3958" y="11314"/>
                <a:ext cx="629" cy="170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en-US" sz="1400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250 m</a:t>
                </a:r>
              </a:p>
            </p:txBody>
          </p:sp>
          <p:sp>
            <p:nvSpPr>
              <p:cNvPr id="31" name="Arc 16"/>
              <p:cNvSpPr>
                <a:spLocks/>
              </p:cNvSpPr>
              <p:nvPr/>
            </p:nvSpPr>
            <p:spPr bwMode="auto">
              <a:xfrm rot="-406539">
                <a:off x="4437" y="11907"/>
                <a:ext cx="162" cy="20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7387"/>
                  <a:gd name="T1" fmla="*/ 0 h 21600"/>
                  <a:gd name="T2" fmla="*/ 17387 w 17387"/>
                  <a:gd name="T3" fmla="*/ 8784 h 21600"/>
                  <a:gd name="T4" fmla="*/ 0 w 1738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87" h="21600" fill="none" extrusionOk="0">
                    <a:moveTo>
                      <a:pt x="-1" y="0"/>
                    </a:moveTo>
                    <a:cubicBezTo>
                      <a:pt x="6861" y="0"/>
                      <a:pt x="13315" y="3260"/>
                      <a:pt x="17387" y="8783"/>
                    </a:cubicBezTo>
                  </a:path>
                  <a:path w="17387" h="21600" stroke="0" extrusionOk="0">
                    <a:moveTo>
                      <a:pt x="-1" y="0"/>
                    </a:moveTo>
                    <a:cubicBezTo>
                      <a:pt x="6861" y="0"/>
                      <a:pt x="13315" y="3260"/>
                      <a:pt x="17387" y="878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683302" y="1209484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Giải</a:t>
            </a:r>
          </a:p>
        </p:txBody>
      </p:sp>
      <p:sp>
        <p:nvSpPr>
          <p:cNvPr id="5" name="Rectangle 4"/>
          <p:cNvSpPr/>
          <p:nvPr/>
        </p:nvSpPr>
        <p:spPr>
          <a:xfrm>
            <a:off x="879043" y="1863435"/>
            <a:ext cx="2450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Ta có:  cos</a:t>
            </a:r>
            <a:r>
              <a:rPr lang="el-GR" sz="2800" b="1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en-US" sz="2800" b="1" i="1">
                <a:solidFill>
                  <a:srgbClr val="000000"/>
                </a:solidFill>
                <a:latin typeface="Times New Roman" panose="02020603050405020304" pitchFamily="18" charset="0"/>
              </a:rPr>
              <a:t>  = </a:t>
            </a:r>
          </a:p>
        </p:txBody>
      </p:sp>
      <p:graphicFrame>
        <p:nvGraphicFramePr>
          <p:cNvPr id="41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267455"/>
              </p:ext>
            </p:extLst>
          </p:nvPr>
        </p:nvGraphicFramePr>
        <p:xfrm>
          <a:off x="3159082" y="1690264"/>
          <a:ext cx="22860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quation" r:id="rId4" imgW="1015920" imgH="393480" progId="Equation.DSMT4">
                  <p:embed/>
                </p:oleObj>
              </mc:Choice>
              <mc:Fallback>
                <p:oleObj name="Equation" r:id="rId4" imgW="10159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082" y="1690264"/>
                        <a:ext cx="228600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2498566" y="2921228"/>
            <a:ext cx="168507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65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l-GR" sz="2800" b="1">
                <a:solidFill>
                  <a:srgbClr val="000000"/>
                </a:solidFill>
                <a:latin typeface="Times New Roman" panose="02020603050405020304" pitchFamily="18" charset="0"/>
              </a:rPr>
              <a:t>α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39</a:t>
            </a:r>
            <a:r>
              <a:rPr lang="en-US" sz="2800" b="1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6053" y="3638050"/>
            <a:ext cx="8762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đò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lệch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khoảng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39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74274" y="212662"/>
            <a:ext cx="3515706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29/SGK/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89</a:t>
            </a:r>
          </a:p>
        </p:txBody>
      </p:sp>
      <p:pic>
        <p:nvPicPr>
          <p:cNvPr id="40" name="Picture 39">
            <a:hlinkClick r:id="rId6" action="ppaction://hlinksldjump"/>
            <a:extLst>
              <a:ext uri="{FF2B5EF4-FFF2-40B4-BE49-F238E27FC236}">
                <a16:creationId xmlns=""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383" y="4835273"/>
            <a:ext cx="2475054" cy="17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6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07B2617-F5C0-4995-99F9-5DA3FD1D3A77}"/>
              </a:ext>
            </a:extLst>
          </p:cNvPr>
          <p:cNvGrpSpPr/>
          <p:nvPr/>
        </p:nvGrpSpPr>
        <p:grpSpPr>
          <a:xfrm>
            <a:off x="7259740" y="522311"/>
            <a:ext cx="4202588" cy="2488006"/>
            <a:chOff x="7259740" y="522311"/>
            <a:chExt cx="4202588" cy="24880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3AF8761-99BD-4047-9AF1-464DF6C4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740" y="522311"/>
              <a:ext cx="4202588" cy="248800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3512747-8811-421C-BCC8-CFFCF411ECCD}"/>
                </a:ext>
              </a:extLst>
            </p:cNvPr>
            <p:cNvSpPr/>
            <p:nvPr/>
          </p:nvSpPr>
          <p:spPr>
            <a:xfrm>
              <a:off x="10393097" y="2235861"/>
              <a:ext cx="96982" cy="73768"/>
            </a:xfrm>
            <a:prstGeom prst="rect">
              <a:avLst/>
            </a:prstGeom>
            <a:noFill/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17</a:t>
            </a:fld>
            <a:endParaRPr lang="en-US" dirty="0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xmlns="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27" y="4959927"/>
            <a:ext cx="1898073" cy="18980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F9700F3-FBB9-45BD-98EB-84BA588304EB}"/>
              </a:ext>
            </a:extLst>
          </p:cNvPr>
          <p:cNvSpPr/>
          <p:nvPr/>
        </p:nvSpPr>
        <p:spPr>
          <a:xfrm>
            <a:off x="0" y="-131452"/>
            <a:ext cx="501534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olded Corner 35">
            <a:extLst>
              <a:ext uri="{FF2B5EF4-FFF2-40B4-BE49-F238E27FC236}">
                <a16:creationId xmlns:a16="http://schemas.microsoft.com/office/drawing/2014/main" xmlns="" id="{5AB4A4B9-8354-4BFA-B332-3743D92FC718}"/>
              </a:ext>
            </a:extLst>
          </p:cNvPr>
          <p:cNvSpPr/>
          <p:nvPr/>
        </p:nvSpPr>
        <p:spPr>
          <a:xfrm>
            <a:off x="147479" y="56370"/>
            <a:ext cx="6834867" cy="2160556"/>
          </a:xfrm>
          <a:prstGeom prst="foldedCorner">
            <a:avLst/>
          </a:prstGeom>
          <a:solidFill>
            <a:srgbClr val="C7E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1,7m,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7A7A267-E5EE-4A28-B2FF-7080ACC28426}"/>
              </a:ext>
            </a:extLst>
          </p:cNvPr>
          <p:cNvSpPr txBox="1"/>
          <p:nvPr/>
        </p:nvSpPr>
        <p:spPr>
          <a:xfrm>
            <a:off x="10490078" y="2748707"/>
            <a:ext cx="424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11EDB82-084F-4891-AEC1-7B5738273A5A}"/>
              </a:ext>
            </a:extLst>
          </p:cNvPr>
          <p:cNvSpPr txBox="1"/>
          <p:nvPr/>
        </p:nvSpPr>
        <p:spPr>
          <a:xfrm>
            <a:off x="6977233" y="2675359"/>
            <a:ext cx="424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66B809-73BD-499B-B36E-E85B1FAD9ECF}"/>
              </a:ext>
            </a:extLst>
          </p:cNvPr>
          <p:cNvSpPr txBox="1"/>
          <p:nvPr/>
        </p:nvSpPr>
        <p:spPr>
          <a:xfrm>
            <a:off x="6834867" y="2023673"/>
            <a:ext cx="424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DFC65E1-F9CD-4D8D-86B5-D201454D7E47}"/>
              </a:ext>
            </a:extLst>
          </p:cNvPr>
          <p:cNvSpPr txBox="1"/>
          <p:nvPr/>
        </p:nvSpPr>
        <p:spPr>
          <a:xfrm>
            <a:off x="10490078" y="2037225"/>
            <a:ext cx="424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2AE979-2F1F-4F97-B14F-ABF38C98A8AD}"/>
              </a:ext>
            </a:extLst>
          </p:cNvPr>
          <p:cNvSpPr txBox="1"/>
          <p:nvPr/>
        </p:nvSpPr>
        <p:spPr>
          <a:xfrm>
            <a:off x="10277641" y="92601"/>
            <a:ext cx="42487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80BD0A6-C2B9-4848-A3EA-80212A8B1D68}"/>
              </a:ext>
            </a:extLst>
          </p:cNvPr>
          <p:cNvSpPr txBox="1"/>
          <p:nvPr/>
        </p:nvSpPr>
        <p:spPr>
          <a:xfrm>
            <a:off x="56858" y="2298835"/>
            <a:ext cx="1657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Lời giải.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D476680-DFB7-4943-A5A6-73E8B238A816}"/>
                  </a:ext>
                </a:extLst>
              </p:cNvPr>
              <p:cNvSpPr txBox="1"/>
              <p:nvPr/>
            </p:nvSpPr>
            <p:spPr>
              <a:xfrm>
                <a:off x="1601427" y="4358527"/>
                <a:ext cx="6810749" cy="1319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BD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 =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BM.tan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𝐵𝑀𝐷</m:t>
                        </m:r>
                      </m:e>
                    </m:acc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20.tan35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14 (m)</a:t>
                </a:r>
                <a:r>
                  <a:rPr lang="en-US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D476680-DFB7-4943-A5A6-73E8B238A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427" y="4358527"/>
                <a:ext cx="6810749" cy="1319720"/>
              </a:xfrm>
              <a:prstGeom prst="rect">
                <a:avLst/>
              </a:prstGeom>
              <a:blipFill>
                <a:blip r:embed="rId6"/>
                <a:stretch>
                  <a:fillRect l="-188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8612738-7C9A-4255-AC00-26E0D69D2740}"/>
              </a:ext>
            </a:extLst>
          </p:cNvPr>
          <p:cNvSpPr txBox="1"/>
          <p:nvPr/>
        </p:nvSpPr>
        <p:spPr>
          <a:xfrm>
            <a:off x="1508362" y="2418188"/>
            <a:ext cx="6201901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ABMC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 = AC = 20 (m)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MC = 1,7 (m)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4ED3999-A750-4A3A-B23B-4918B7F7926C}"/>
              </a:ext>
            </a:extLst>
          </p:cNvPr>
          <p:cNvSpPr txBox="1"/>
          <p:nvPr/>
        </p:nvSpPr>
        <p:spPr>
          <a:xfrm>
            <a:off x="1556327" y="5608040"/>
            <a:ext cx="76623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= AB + BD = 14 + 1,7 = 15,7(m)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53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67974" y="148408"/>
            <a:ext cx="3477525" cy="52322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30 /SGK/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89</a:t>
            </a:r>
            <a:endParaRPr lang="en-US" sz="2800" dirty="0">
              <a:solidFill>
                <a:schemeClr val="bg1"/>
              </a:solidFill>
              <a:latin typeface=".VnTime" panose="020B7200000000000000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27089" y="823548"/>
            <a:ext cx="10615730" cy="274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65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Cho tam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ABC,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BC = 11cm,                                    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kẻ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BC.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a)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</a:t>
            </a:r>
          </a:p>
          <a:p>
            <a:pPr fontAlgn="base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b)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329406"/>
              </p:ext>
            </p:extLst>
          </p:nvPr>
        </p:nvGraphicFramePr>
        <p:xfrm>
          <a:off x="8774114" y="841278"/>
          <a:ext cx="15240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4" imgW="736560" imgH="228600" progId="Equation.DSMT4">
                  <p:embed/>
                </p:oleObj>
              </mc:Choice>
              <mc:Fallback>
                <p:oleObj name="Equation" r:id="rId4" imgW="736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74114" y="841278"/>
                        <a:ext cx="152400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015459"/>
              </p:ext>
            </p:extLst>
          </p:nvPr>
        </p:nvGraphicFramePr>
        <p:xfrm>
          <a:off x="7098781" y="816878"/>
          <a:ext cx="17145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6" imgW="787320" imgH="253800" progId="Equation.DSMT4">
                  <p:embed/>
                </p:oleObj>
              </mc:Choice>
              <mc:Fallback>
                <p:oleObj name="Equation" r:id="rId6" imgW="7873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8781" y="816878"/>
                        <a:ext cx="17145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Freeform 9"/>
          <p:cNvSpPr>
            <a:spLocks/>
          </p:cNvSpPr>
          <p:nvPr/>
        </p:nvSpPr>
        <p:spPr bwMode="auto">
          <a:xfrm rot="3918450">
            <a:off x="7325519" y="3523457"/>
            <a:ext cx="1604963" cy="1111250"/>
          </a:xfrm>
          <a:custGeom>
            <a:avLst/>
            <a:gdLst>
              <a:gd name="T0" fmla="*/ 0 w 1640"/>
              <a:gd name="T1" fmla="*/ 1260 h 1260"/>
              <a:gd name="T2" fmla="*/ 1640 w 1640"/>
              <a:gd name="T3" fmla="*/ 0 h 126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40" h="1260">
                <a:moveTo>
                  <a:pt x="0" y="1260"/>
                </a:moveTo>
                <a:lnTo>
                  <a:pt x="1640" y="0"/>
                </a:lnTo>
              </a:path>
            </a:pathLst>
          </a:custGeom>
          <a:noFill/>
          <a:ln w="9525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auto">
          <a:xfrm>
            <a:off x="6743701" y="3810000"/>
            <a:ext cx="1019175" cy="1574800"/>
          </a:xfrm>
          <a:custGeom>
            <a:avLst/>
            <a:gdLst>
              <a:gd name="T0" fmla="*/ 0 w 642"/>
              <a:gd name="T1" fmla="*/ 992 h 992"/>
              <a:gd name="T2" fmla="*/ 573 w 642"/>
              <a:gd name="T3" fmla="*/ 0 h 992"/>
              <a:gd name="T4" fmla="*/ 642 w 642"/>
              <a:gd name="T5" fmla="*/ 36 h 992"/>
              <a:gd name="T6" fmla="*/ 608 w 642"/>
              <a:gd name="T7" fmla="*/ 88 h 992"/>
              <a:gd name="T8" fmla="*/ 536 w 642"/>
              <a:gd name="T9" fmla="*/ 40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" h="992">
                <a:moveTo>
                  <a:pt x="0" y="992"/>
                </a:moveTo>
                <a:lnTo>
                  <a:pt x="573" y="0"/>
                </a:lnTo>
                <a:lnTo>
                  <a:pt x="642" y="36"/>
                </a:lnTo>
                <a:lnTo>
                  <a:pt x="608" y="88"/>
                </a:lnTo>
                <a:lnTo>
                  <a:pt x="536" y="40"/>
                </a:lnTo>
              </a:path>
            </a:pathLst>
          </a:custGeom>
          <a:noFill/>
          <a:ln w="22225" cmpd="sng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8296275" y="3876676"/>
            <a:ext cx="153988" cy="227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0">
                <a:solidFill>
                  <a:srgbClr val="0000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7518400" y="3413126"/>
            <a:ext cx="153988" cy="2270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0">
                <a:solidFill>
                  <a:srgbClr val="000000"/>
                </a:solidFill>
                <a:latin typeface=".VnTimeH" panose="020B7200000000000000" pitchFamily="34" charset="0"/>
              </a:rPr>
              <a:t>k</a:t>
            </a:r>
          </a:p>
        </p:txBody>
      </p:sp>
      <p:grpSp>
        <p:nvGrpSpPr>
          <p:cNvPr id="3085" name="Group 13"/>
          <p:cNvGrpSpPr>
            <a:grpSpLocks/>
          </p:cNvGrpSpPr>
          <p:nvPr/>
        </p:nvGrpSpPr>
        <p:grpSpPr bwMode="auto">
          <a:xfrm>
            <a:off x="6553201" y="4089400"/>
            <a:ext cx="3935413" cy="1981200"/>
            <a:chOff x="3168" y="513"/>
            <a:chExt cx="2479" cy="1248"/>
          </a:xfrm>
        </p:grpSpPr>
        <p:sp>
          <p:nvSpPr>
            <p:cNvPr id="3086" name="AutoShape 14"/>
            <p:cNvSpPr>
              <a:spLocks noChangeArrowheads="1"/>
            </p:cNvSpPr>
            <p:nvPr/>
          </p:nvSpPr>
          <p:spPr bwMode="auto">
            <a:xfrm>
              <a:off x="4176" y="513"/>
              <a:ext cx="1351" cy="813"/>
            </a:xfrm>
            <a:prstGeom prst="rtTriangl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6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 rot="16200000">
              <a:off x="3329" y="479"/>
              <a:ext cx="814" cy="881"/>
            </a:xfrm>
            <a:prstGeom prst="rtTriangle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6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088" name="Group 16"/>
            <p:cNvGrpSpPr>
              <a:grpSpLocks/>
            </p:cNvGrpSpPr>
            <p:nvPr/>
          </p:nvGrpSpPr>
          <p:grpSpPr bwMode="auto">
            <a:xfrm>
              <a:off x="3168" y="1115"/>
              <a:ext cx="2479" cy="646"/>
              <a:chOff x="3168" y="1115"/>
              <a:chExt cx="2479" cy="646"/>
            </a:xfrm>
          </p:grpSpPr>
          <p:sp>
            <p:nvSpPr>
              <p:cNvPr id="3089" name="Arc 17"/>
              <p:cNvSpPr>
                <a:spLocks/>
              </p:cNvSpPr>
              <p:nvPr/>
            </p:nvSpPr>
            <p:spPr bwMode="auto">
              <a:xfrm rot="16200000">
                <a:off x="5281" y="1207"/>
                <a:ext cx="102" cy="111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7387"/>
                  <a:gd name="T1" fmla="*/ 0 h 21600"/>
                  <a:gd name="T2" fmla="*/ 17387 w 17387"/>
                  <a:gd name="T3" fmla="*/ 8784 h 21600"/>
                  <a:gd name="T4" fmla="*/ 0 w 1738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87" h="21600" fill="none" extrusionOk="0">
                    <a:moveTo>
                      <a:pt x="-1" y="0"/>
                    </a:moveTo>
                    <a:cubicBezTo>
                      <a:pt x="6861" y="0"/>
                      <a:pt x="13315" y="3260"/>
                      <a:pt x="17387" y="8783"/>
                    </a:cubicBezTo>
                  </a:path>
                  <a:path w="17387" h="21600" stroke="0" extrusionOk="0">
                    <a:moveTo>
                      <a:pt x="-1" y="0"/>
                    </a:moveTo>
                    <a:cubicBezTo>
                      <a:pt x="6861" y="0"/>
                      <a:pt x="13315" y="3260"/>
                      <a:pt x="17387" y="878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90" name="Arc 18"/>
              <p:cNvSpPr>
                <a:spLocks/>
              </p:cNvSpPr>
              <p:nvPr/>
            </p:nvSpPr>
            <p:spPr bwMode="auto">
              <a:xfrm rot="2245045">
                <a:off x="3389" y="1239"/>
                <a:ext cx="89" cy="12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17387"/>
                  <a:gd name="T1" fmla="*/ 0 h 21600"/>
                  <a:gd name="T2" fmla="*/ 17387 w 17387"/>
                  <a:gd name="T3" fmla="*/ 8784 h 21600"/>
                  <a:gd name="T4" fmla="*/ 0 w 1738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387" h="21600" fill="none" extrusionOk="0">
                    <a:moveTo>
                      <a:pt x="-1" y="0"/>
                    </a:moveTo>
                    <a:cubicBezTo>
                      <a:pt x="6861" y="0"/>
                      <a:pt x="13315" y="3260"/>
                      <a:pt x="17387" y="8783"/>
                    </a:cubicBezTo>
                  </a:path>
                  <a:path w="17387" h="21600" stroke="0" extrusionOk="0">
                    <a:moveTo>
                      <a:pt x="-1" y="0"/>
                    </a:moveTo>
                    <a:cubicBezTo>
                      <a:pt x="6861" y="0"/>
                      <a:pt x="13315" y="3260"/>
                      <a:pt x="17387" y="8783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175" y="1252"/>
                <a:ext cx="63" cy="71"/>
              </a:xfrm>
              <a:prstGeom prst="rect">
                <a:avLst/>
              </a:prstGeom>
              <a:noFill/>
              <a:ln w="222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92" name="WordArt 20"/>
              <p:cNvSpPr>
                <a:spLocks noChangeArrowheads="1" noChangeShapeType="1" noTextEdit="1"/>
              </p:cNvSpPr>
              <p:nvPr/>
            </p:nvSpPr>
            <p:spPr bwMode="auto">
              <a:xfrm>
                <a:off x="5017" y="1191"/>
                <a:ext cx="128" cy="107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30</a:t>
                </a:r>
              </a:p>
            </p:txBody>
          </p:sp>
          <p:sp>
            <p:nvSpPr>
              <p:cNvPr id="3093" name="WordArt 21"/>
              <p:cNvSpPr>
                <a:spLocks noChangeArrowheads="1" noChangeShapeType="1" noTextEdit="1"/>
              </p:cNvSpPr>
              <p:nvPr/>
            </p:nvSpPr>
            <p:spPr bwMode="auto">
              <a:xfrm>
                <a:off x="5148" y="1138"/>
                <a:ext cx="34" cy="7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0</a:t>
                </a:r>
              </a:p>
            </p:txBody>
          </p:sp>
          <p:sp>
            <p:nvSpPr>
              <p:cNvPr id="3094" name="WordArt 22"/>
              <p:cNvSpPr>
                <a:spLocks noChangeArrowheads="1" noChangeShapeType="1" noTextEdit="1"/>
              </p:cNvSpPr>
              <p:nvPr/>
            </p:nvSpPr>
            <p:spPr bwMode="auto">
              <a:xfrm>
                <a:off x="3554" y="1176"/>
                <a:ext cx="128" cy="107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38</a:t>
                </a:r>
              </a:p>
            </p:txBody>
          </p:sp>
          <p:sp>
            <p:nvSpPr>
              <p:cNvPr id="3095" name="WordArt 23"/>
              <p:cNvSpPr>
                <a:spLocks noChangeArrowheads="1" noChangeShapeType="1" noTextEdit="1"/>
              </p:cNvSpPr>
              <p:nvPr/>
            </p:nvSpPr>
            <p:spPr bwMode="auto">
              <a:xfrm>
                <a:off x="3679" y="1115"/>
                <a:ext cx="34" cy="71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0</a:t>
                </a:r>
              </a:p>
            </p:txBody>
          </p:sp>
          <p:sp>
            <p:nvSpPr>
              <p:cNvPr id="3096" name="WordArt 24"/>
              <p:cNvSpPr>
                <a:spLocks noChangeArrowheads="1" noChangeShapeType="1" noTextEdit="1"/>
              </p:cNvSpPr>
              <p:nvPr/>
            </p:nvSpPr>
            <p:spPr bwMode="auto">
              <a:xfrm>
                <a:off x="3168" y="1350"/>
                <a:ext cx="97" cy="11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H" panose="020B7200000000000000" pitchFamily="34" charset="0"/>
                  </a:rPr>
                  <a:t>b</a:t>
                </a:r>
              </a:p>
            </p:txBody>
          </p:sp>
          <p:sp>
            <p:nvSpPr>
              <p:cNvPr id="3097" name="WordArt 25"/>
              <p:cNvSpPr>
                <a:spLocks noChangeArrowheads="1" noChangeShapeType="1" noTextEdit="1"/>
              </p:cNvSpPr>
              <p:nvPr/>
            </p:nvSpPr>
            <p:spPr bwMode="auto">
              <a:xfrm>
                <a:off x="5550" y="1287"/>
                <a:ext cx="97" cy="143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H" panose="020B7200000000000000" pitchFamily="34" charset="0"/>
                  </a:rPr>
                  <a:t>c</a:t>
                </a:r>
              </a:p>
            </p:txBody>
          </p:sp>
          <p:sp>
            <p:nvSpPr>
              <p:cNvPr id="3098" name="WordArt 26"/>
              <p:cNvSpPr>
                <a:spLocks noChangeArrowheads="1" noChangeShapeType="1" noTextEdit="1"/>
              </p:cNvSpPr>
              <p:nvPr/>
            </p:nvSpPr>
            <p:spPr bwMode="auto">
              <a:xfrm>
                <a:off x="4211" y="1363"/>
                <a:ext cx="97" cy="118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H" panose="020B7200000000000000" pitchFamily="34" charset="0"/>
                  </a:rPr>
                  <a:t>n</a:t>
                </a:r>
              </a:p>
            </p:txBody>
          </p:sp>
          <p:sp>
            <p:nvSpPr>
              <p:cNvPr id="3099" name="WordArt 27"/>
              <p:cNvSpPr>
                <a:spLocks noChangeArrowheads="1" noChangeShapeType="1" noTextEdit="1"/>
              </p:cNvSpPr>
              <p:nvPr/>
            </p:nvSpPr>
            <p:spPr bwMode="auto">
              <a:xfrm>
                <a:off x="4357" y="1654"/>
                <a:ext cx="316" cy="107"/>
              </a:xfrm>
              <a:prstGeom prst="rect">
                <a:avLst/>
              </a:prstGeom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kern="10">
                    <a:solidFill>
                      <a:srgbClr val="000000"/>
                    </a:solidFill>
                    <a:latin typeface=".VnTime" panose="020B7200000000000000" pitchFamily="34" charset="0"/>
                  </a:rPr>
                  <a:t>11 cm</a:t>
                </a:r>
              </a:p>
            </p:txBody>
          </p:sp>
          <p:sp>
            <p:nvSpPr>
              <p:cNvPr id="3100" name="Arc 28"/>
              <p:cNvSpPr>
                <a:spLocks/>
              </p:cNvSpPr>
              <p:nvPr/>
            </p:nvSpPr>
            <p:spPr bwMode="auto">
              <a:xfrm rot="10800000">
                <a:off x="3289" y="1296"/>
                <a:ext cx="2241" cy="302"/>
              </a:xfrm>
              <a:custGeom>
                <a:avLst/>
                <a:gdLst>
                  <a:gd name="G0" fmla="+- 21496 0 0"/>
                  <a:gd name="G1" fmla="+- 21600 0 0"/>
                  <a:gd name="G2" fmla="+- 21600 0 0"/>
                  <a:gd name="T0" fmla="*/ 0 w 42918"/>
                  <a:gd name="T1" fmla="*/ 19487 h 21600"/>
                  <a:gd name="T2" fmla="*/ 42918 w 42918"/>
                  <a:gd name="T3" fmla="*/ 18835 h 21600"/>
                  <a:gd name="T4" fmla="*/ 21496 w 42918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918" h="21600" fill="none" extrusionOk="0">
                    <a:moveTo>
                      <a:pt x="-1" y="19486"/>
                    </a:moveTo>
                    <a:cubicBezTo>
                      <a:pt x="1086" y="8429"/>
                      <a:pt x="10385" y="0"/>
                      <a:pt x="21496" y="0"/>
                    </a:cubicBezTo>
                    <a:cubicBezTo>
                      <a:pt x="32356" y="0"/>
                      <a:pt x="41528" y="8063"/>
                      <a:pt x="42918" y="18834"/>
                    </a:cubicBezTo>
                  </a:path>
                  <a:path w="42918" h="21600" stroke="0" extrusionOk="0">
                    <a:moveTo>
                      <a:pt x="-1" y="19486"/>
                    </a:moveTo>
                    <a:cubicBezTo>
                      <a:pt x="1086" y="8429"/>
                      <a:pt x="10385" y="0"/>
                      <a:pt x="21496" y="0"/>
                    </a:cubicBezTo>
                    <a:cubicBezTo>
                      <a:pt x="32356" y="0"/>
                      <a:pt x="41528" y="8063"/>
                      <a:pt x="42918" y="18834"/>
                    </a:cubicBezTo>
                    <a:lnTo>
                      <a:pt x="21496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1692067" y="4137789"/>
            <a:ext cx="4632533" cy="215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Gợi ý:</a:t>
            </a:r>
          </a:p>
          <a:p>
            <a:pPr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- Tính BK </a:t>
            </a:r>
          </a:p>
          <a:p>
            <a:pPr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- Tính góc ABK rồi tính AB</a:t>
            </a:r>
          </a:p>
          <a:p>
            <a:pPr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- Tính AN, AC</a:t>
            </a:r>
          </a:p>
          <a:p>
            <a:pPr fontAlgn="base">
              <a:lnSpc>
                <a:spcPct val="85000"/>
              </a:lnSpc>
              <a:spcBef>
                <a:spcPct val="15000"/>
              </a:spcBef>
              <a:spcAft>
                <a:spcPct val="0"/>
              </a:spcAft>
            </a:pPr>
            <a:endParaRPr lang="en-US" sz="2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102" name="Group 30"/>
          <p:cNvGrpSpPr>
            <a:grpSpLocks/>
          </p:cNvGrpSpPr>
          <p:nvPr/>
        </p:nvGrpSpPr>
        <p:grpSpPr bwMode="auto">
          <a:xfrm>
            <a:off x="6977063" y="4533900"/>
            <a:ext cx="1066800" cy="571500"/>
            <a:chOff x="3435" y="792"/>
            <a:chExt cx="672" cy="360"/>
          </a:xfrm>
        </p:grpSpPr>
        <p:grpSp>
          <p:nvGrpSpPr>
            <p:cNvPr id="3103" name="Group 31"/>
            <p:cNvGrpSpPr>
              <a:grpSpLocks/>
            </p:cNvGrpSpPr>
            <p:nvPr/>
          </p:nvGrpSpPr>
          <p:grpSpPr bwMode="auto">
            <a:xfrm>
              <a:off x="3456" y="1056"/>
              <a:ext cx="48" cy="96"/>
              <a:chOff x="3456" y="1056"/>
              <a:chExt cx="48" cy="96"/>
            </a:xfrm>
          </p:grpSpPr>
          <p:sp>
            <p:nvSpPr>
              <p:cNvPr id="3104" name="Arc 32"/>
              <p:cNvSpPr>
                <a:spLocks/>
              </p:cNvSpPr>
              <p:nvPr/>
            </p:nvSpPr>
            <p:spPr bwMode="auto">
              <a:xfrm>
                <a:off x="3456" y="1056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05" name="Line 33"/>
              <p:cNvSpPr>
                <a:spLocks noChangeShapeType="1"/>
              </p:cNvSpPr>
              <p:nvPr/>
            </p:nvSpPr>
            <p:spPr bwMode="auto">
              <a:xfrm flipH="1">
                <a:off x="3456" y="1056"/>
                <a:ext cx="48" cy="48"/>
              </a:xfrm>
              <a:prstGeom prst="line">
                <a:avLst/>
              </a:prstGeom>
              <a:noFill/>
              <a:ln w="38100" cmpd="dbl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00" b="1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106" name="Text Box 34"/>
            <p:cNvSpPr txBox="1">
              <a:spLocks noChangeArrowheads="1"/>
            </p:cNvSpPr>
            <p:nvPr/>
          </p:nvSpPr>
          <p:spPr bwMode="auto">
            <a:xfrm rot="-1463333">
              <a:off x="3435" y="792"/>
              <a:ext cx="6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22</a:t>
              </a:r>
              <a:r>
                <a:rPr lang="en-US" sz="14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0</a:t>
              </a:r>
              <a:endParaRPr lang="en-US" sz="1400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107" name="Rectangle 35"/>
          <p:cNvSpPr>
            <a:spLocks noChangeArrowheads="1"/>
          </p:cNvSpPr>
          <p:nvPr/>
        </p:nvSpPr>
        <p:spPr bwMode="auto">
          <a:xfrm rot="18197307">
            <a:off x="6734175" y="4295775"/>
            <a:ext cx="698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Times New Roman" panose="02020603050405020304" pitchFamily="18" charset="0"/>
              </a:rPr>
              <a:t>5,5cm</a:t>
            </a:r>
          </a:p>
        </p:txBody>
      </p:sp>
    </p:spTree>
    <p:extLst>
      <p:ext uri="{BB962C8B-B14F-4D97-AF65-F5344CB8AC3E}">
        <p14:creationId xmlns:p14="http://schemas.microsoft.com/office/powerpoint/2010/main" val="426182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2" grpId="0" animBg="1"/>
      <p:bldP spid="3084" grpId="0" animBg="1"/>
      <p:bldP spid="3101" grpId="0" build="p"/>
      <p:bldP spid="31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42694" y="784680"/>
            <a:ext cx="3515706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30/SGK/trang 89</a:t>
            </a:r>
          </a:p>
        </p:txBody>
      </p:sp>
      <p:pic>
        <p:nvPicPr>
          <p:cNvPr id="15394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1" y="2535862"/>
            <a:ext cx="1143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21" y="2942262"/>
            <a:ext cx="1143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946627" y="1107234"/>
            <a:ext cx="5901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400" b="1" i="0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                                          </a:t>
            </a:r>
            <a:r>
              <a:rPr kumimoji="0" lang="en-US" sz="2800" b="1" i="0" u="none" strike="noStrike" cap="none" normalizeH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Giải</a:t>
            </a:r>
          </a:p>
        </p:txBody>
      </p:sp>
      <p:pic>
        <p:nvPicPr>
          <p:cNvPr id="15411" name="Picture 5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15" y="2463262"/>
            <a:ext cx="1143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" name="Rectangle 55"/>
          <p:cNvSpPr>
            <a:spLocks noChangeArrowheads="1"/>
          </p:cNvSpPr>
          <p:nvPr/>
        </p:nvSpPr>
        <p:spPr bwMode="auto">
          <a:xfrm>
            <a:off x="1468315" y="24102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25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315" y="2867430"/>
            <a:ext cx="1143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23" name="Picture 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11" y="3491162"/>
            <a:ext cx="2300324" cy="4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5" name="Rectangle 67"/>
          <p:cNvSpPr>
            <a:spLocks noChangeArrowheads="1"/>
          </p:cNvSpPr>
          <p:nvPr/>
        </p:nvSpPr>
        <p:spPr bwMode="auto">
          <a:xfrm>
            <a:off x="430783" y="1181230"/>
            <a:ext cx="5051383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 BK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Xét tam giác vuông BCK ta có: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5376" name="Rectangle 68"/>
          <p:cNvSpPr>
            <a:spLocks noChangeArrowheads="1"/>
          </p:cNvSpPr>
          <p:nvPr/>
        </p:nvSpPr>
        <p:spPr bwMode="auto">
          <a:xfrm>
            <a:off x="8936041" y="3144209"/>
            <a:ext cx="7617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5377" name="Rectangle 69"/>
          <p:cNvSpPr>
            <a:spLocks noChangeArrowheads="1"/>
          </p:cNvSpPr>
          <p:nvPr/>
        </p:nvSpPr>
        <p:spPr bwMode="auto">
          <a:xfrm>
            <a:off x="1468315" y="2814398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8" name="Rectangle 70"/>
          <p:cNvSpPr>
            <a:spLocks noChangeArrowheads="1"/>
          </p:cNvSpPr>
          <p:nvPr/>
        </p:nvSpPr>
        <p:spPr bwMode="auto">
          <a:xfrm>
            <a:off x="442772" y="2837204"/>
            <a:ext cx="662969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BK=BC.sinC=11.sin30</a:t>
            </a:r>
            <a:r>
              <a:rPr kumimoji="0" lang="en-US" sz="24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=11.0,5=5,5(cm)</a:t>
            </a: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  </a:t>
            </a:r>
          </a:p>
        </p:txBody>
      </p:sp>
      <p:sp>
        <p:nvSpPr>
          <p:cNvPr id="15379" name="Rectangle 71"/>
          <p:cNvSpPr>
            <a:spLocks noChangeArrowheads="1"/>
          </p:cNvSpPr>
          <p:nvPr/>
        </p:nvSpPr>
        <p:spPr bwMode="auto">
          <a:xfrm>
            <a:off x="14203" y="3968231"/>
            <a:ext cx="389882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=</a:t>
            </a:r>
            <a:r>
              <a:rPr kumimoji="0" 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kumimoji="0" lang="en-US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vi-VN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kumimoji="0" lang="en-US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=22</a:t>
            </a:r>
            <a:r>
              <a:rPr kumimoji="0" lang="en-US" sz="28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80" name="Rectangle 72"/>
          <p:cNvSpPr>
            <a:spLocks noChangeArrowheads="1"/>
          </p:cNvSpPr>
          <p:nvPr/>
        </p:nvSpPr>
        <p:spPr bwMode="auto">
          <a:xfrm>
            <a:off x="348487" y="4232933"/>
            <a:ext cx="560221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lang="en-US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kumimoji="0" lang="en-US" sz="28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giác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 BKA ta c</a:t>
            </a:r>
            <a:r>
              <a:rPr lang="vi-VN" sz="2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ó: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83" name="Rectangle 75"/>
          <p:cNvSpPr>
            <a:spLocks noChangeArrowheads="1"/>
          </p:cNvSpPr>
          <p:nvPr/>
        </p:nvSpPr>
        <p:spPr bwMode="auto">
          <a:xfrm>
            <a:off x="6107798" y="3913670"/>
            <a:ext cx="5400453" cy="66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42900"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93900" algn="l"/>
              </a:tabLst>
            </a:pP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tam giác</a:t>
            </a:r>
            <a:r>
              <a:rPr kumimoji="0" lang="en-US" sz="28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 ANC ta có: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98" name="Picture 153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2457" y="434535"/>
            <a:ext cx="3523793" cy="2194750"/>
          </a:xfrm>
          <a:prstGeom prst="rect">
            <a:avLst/>
          </a:prstGeom>
        </p:spPr>
      </p:pic>
      <p:sp>
        <p:nvSpPr>
          <p:cNvPr id="15400" name="Rectangle 15399"/>
          <p:cNvSpPr/>
          <p:nvPr/>
        </p:nvSpPr>
        <p:spPr>
          <a:xfrm>
            <a:off x="6633637" y="2604108"/>
            <a:ext cx="5226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AN=AB.Sin38</a:t>
            </a:r>
            <a:r>
              <a:rPr lang="en-US" sz="2800" baseline="300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lvl="0" indent="34290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993900" algn="l"/>
              </a:tabLst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=5,932.0,616=3,652(cm)</a:t>
            </a:r>
            <a:endParaRPr 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402" name="Straight Connector 15401"/>
          <p:cNvCxnSpPr/>
          <p:nvPr/>
        </p:nvCxnSpPr>
        <p:spPr>
          <a:xfrm>
            <a:off x="6328221" y="2418546"/>
            <a:ext cx="0" cy="33497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138705"/>
              </p:ext>
            </p:extLst>
          </p:nvPr>
        </p:nvGraphicFramePr>
        <p:xfrm>
          <a:off x="1175483" y="2431232"/>
          <a:ext cx="3173715" cy="50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6" imgW="1616298" imgH="257409" progId="Equation.DSMT4">
                  <p:embed/>
                </p:oleObj>
              </mc:Choice>
              <mc:Fallback>
                <p:oleObj name="Equation" r:id="rId6" imgW="1616298" imgH="25740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75483" y="2431232"/>
                        <a:ext cx="3173715" cy="50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377113"/>
              </p:ext>
            </p:extLst>
          </p:nvPr>
        </p:nvGraphicFramePr>
        <p:xfrm>
          <a:off x="705739" y="5046663"/>
          <a:ext cx="52070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8" imgW="5206680" imgH="863280" progId="Equation.DSMT4">
                  <p:embed/>
                </p:oleObj>
              </mc:Choice>
              <mc:Fallback>
                <p:oleObj name="Equation" r:id="rId8" imgW="520668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5739" y="5046663"/>
                        <a:ext cx="52070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2340498"/>
              </p:ext>
            </p:extLst>
          </p:nvPr>
        </p:nvGraphicFramePr>
        <p:xfrm>
          <a:off x="6395024" y="4698492"/>
          <a:ext cx="4826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10" imgW="4825800" imgH="825480" progId="Equation.DSMT4">
                  <p:embed/>
                </p:oleObj>
              </mc:Choice>
              <mc:Fallback>
                <p:oleObj name="Equation" r:id="rId10" imgW="4825800" imgH="825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5024" y="4698492"/>
                        <a:ext cx="4826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61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ru-RU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607E695E-9F58-4C51-ABFC-45941A263FD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r="22711"/>
          <a:stretch>
            <a:fillRect/>
          </a:stretch>
        </p:blipFill>
        <p:spPr>
          <a:xfrm rot="20985536">
            <a:off x="328079" y="1632395"/>
            <a:ext cx="5575456" cy="419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9ADAC9CC-ECD2-449E-823B-41D590E65B3E}"/>
              </a:ext>
            </a:extLst>
          </p:cNvPr>
          <p:cNvSpPr txBox="1">
            <a:spLocks noChangeArrowheads="1"/>
          </p:cNvSpPr>
          <p:nvPr/>
        </p:nvSpPr>
        <p:spPr>
          <a:xfrm>
            <a:off x="2336577" y="381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4400" b="1">
                <a:solidFill>
                  <a:srgbClr val="1855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pic>
        <p:nvPicPr>
          <p:cNvPr id="5" name="Picture 19" descr="Hình icon sách vở - Hình I_con sách vở - Ngô Trọng Nghĩa - Website của  Trường Tiểu Học An Thạnh 3">
            <a:extLst>
              <a:ext uri="{FF2B5EF4-FFF2-40B4-BE49-F238E27FC236}">
                <a16:creationId xmlns="" xmlns:a16="http://schemas.microsoft.com/office/drawing/2014/main" id="{03A8DE35-8D8B-4E2C-BB7F-C0F62FBB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524000"/>
            <a:ext cx="23622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6BD78CE-5C8B-48AD-A2DA-A1E2FFF05403}"/>
              </a:ext>
            </a:extLst>
          </p:cNvPr>
          <p:cNvSpPr/>
          <p:nvPr/>
        </p:nvSpPr>
        <p:spPr>
          <a:xfrm>
            <a:off x="1324824" y="3960433"/>
            <a:ext cx="9886101" cy="186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667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Về xem lại các bài tập đã giải.</a:t>
            </a:r>
            <a:endParaRPr lang="en-US" sz="2667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667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Xem trước bài “Ứng dụng thực tế các tỉ số lượng giác của góc nhọn”.</a:t>
            </a:r>
          </a:p>
          <a:p>
            <a:pPr algn="just">
              <a:lnSpc>
                <a:spcPct val="150000"/>
              </a:lnSpc>
            </a:pPr>
            <a:r>
              <a:rPr lang="vi-VN" sz="2667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Làm bài tập </a:t>
            </a:r>
            <a:r>
              <a:rPr lang="en-US" sz="2667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70, 71</a:t>
            </a:r>
            <a:r>
              <a:rPr lang="vi-VN" sz="2667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SBT.</a:t>
            </a:r>
            <a:endParaRPr lang="en-US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079424" y="395328"/>
            <a:ext cx="598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Ô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42452" y="1030496"/>
            <a:ext cx="112369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 may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thưởng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8E3348-AB76-42A3-871D-6C6C85869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20" y="1207472"/>
            <a:ext cx="495300" cy="438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ABDB26-EACA-4F74-917F-6832DD7BE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423" y="921740"/>
            <a:ext cx="49530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724807" y="245626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290411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788327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537833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3035751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163067"/>
            <a:ext cx="60565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</a:t>
            </a:r>
            <a:r>
              <a:rPr lang="en-US" sz="6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grpSp>
        <p:nvGrpSpPr>
          <p:cNvPr id="13" name="vong quay"/>
          <p:cNvGrpSpPr/>
          <p:nvPr/>
        </p:nvGrpSpPr>
        <p:grpSpPr>
          <a:xfrm>
            <a:off x="5825984" y="478514"/>
            <a:ext cx="5042125" cy="5036855"/>
            <a:chOff x="5425622" y="292790"/>
            <a:chExt cx="5834378" cy="58282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14949661">
              <a:off x="6674685" y="105560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7590276">
              <a:off x="8006075" y="1180235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9501114">
              <a:off x="5697321" y="3560278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6703311">
              <a:off x="6689916" y="449232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3829829">
              <a:off x="8019635" y="4286551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GB" sz="28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2800" b="1" noProof="0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thưởng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321648">
              <a:off x="8940448" y="3591787"/>
              <a:ext cx="2025648" cy="60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b="1" noProof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quay dung"/>
          <p:cNvSpPr/>
          <p:nvPr/>
        </p:nvSpPr>
        <p:spPr>
          <a:xfrm>
            <a:off x="9287691" y="587853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QUAY- DỪNG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97" y="478513"/>
            <a:ext cx="714375" cy="11906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376" y="2441714"/>
            <a:ext cx="1354215" cy="1155064"/>
          </a:xfrm>
          <a:prstGeom prst="rect">
            <a:avLst/>
          </a:prstGeom>
        </p:spPr>
      </p:pic>
      <p:sp>
        <p:nvSpPr>
          <p:cNvPr id="30" name="Isosceles Triangle 29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Isosceles Triangle 30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Isosceles Triangle 38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Isosceles Triangle 39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Isosceles Triangle 46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89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Heart 56">
            <a:hlinkClick r:id="" action="ppaction://noaction"/>
          </p:cNvPr>
          <p:cNvSpPr/>
          <p:nvPr/>
        </p:nvSpPr>
        <p:spPr>
          <a:xfrm rot="5400000">
            <a:off x="11351621" y="2586573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75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1" grpId="0"/>
      <p:bldP spid="30" grpId="0" animBg="1"/>
      <p:bldP spid="31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20877" y="309716"/>
            <a:ext cx="9807678" cy="604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442" y="156654"/>
            <a:ext cx="10230465" cy="911689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48" y="3272983"/>
            <a:ext cx="3068335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>
              <a:lnSpc>
                <a:spcPct val="250000"/>
              </a:lnSpc>
              <a:spcBef>
                <a:spcPts val="600"/>
              </a:spcBef>
              <a:spcAft>
                <a:spcPts val="600"/>
              </a:spcAft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lang="en-US" sz="4400" dirty="0">
                <a:solidFill>
                  <a:prstClr val="black"/>
                </a:solidFill>
                <a:latin typeface="Calibri Light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=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a.sinB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en-US" sz="3200" dirty="0">
              <a:latin typeface="Times New Roman"/>
              <a:ea typeface="Calibri"/>
            </a:endParaRPr>
          </a:p>
          <a:p>
            <a:pPr lvl="0"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7461" y="3172735"/>
            <a:ext cx="2977804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=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a.cosC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7048" y="4470570"/>
            <a:ext cx="3068335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=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c.tanB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     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47460" y="4478814"/>
            <a:ext cx="2977805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20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= c.tanC 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7047460" y="4470570"/>
            <a:ext cx="413039" cy="771066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pic>
        <p:nvPicPr>
          <p:cNvPr id="9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619199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phic 10" descr="House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2235D0-8FD6-4E18-9B3B-C792AD2311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0363" y="5727149"/>
            <a:ext cx="9144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F861F3-3E65-46C3-ADA1-20901D0F5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1316" y="891367"/>
            <a:ext cx="3182112" cy="227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7563" y="179648"/>
            <a:ext cx="10466238" cy="10002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1" y="179648"/>
            <a:ext cx="10515600" cy="10002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80257" y="3470256"/>
            <a:ext cx="3293212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 A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 = 86.sin34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  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4589" y="3470256"/>
            <a:ext cx="3582240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</a:rPr>
              <a:t>B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 = 86.cos34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     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0257" y="4842303"/>
            <a:ext cx="3293212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C</a:t>
            </a:r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 = 86.tan34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endParaRPr lang="vi-VN" sz="3200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00669" y="4796700"/>
            <a:ext cx="3566160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lang="en-US" sz="3200" dirty="0">
                <a:latin typeface="Times New Roman"/>
                <a:ea typeface="Calibri"/>
              </a:rPr>
              <a:t>D</a:t>
            </a:r>
            <a:r>
              <a:rPr lang="en-US" sz="3200">
                <a:latin typeface="Times New Roman"/>
                <a:ea typeface="Calibri"/>
              </a:rPr>
              <a:t>.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 = 86.cot34</a:t>
            </a:r>
            <a:r>
              <a:rPr lang="en-US" sz="3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     </a:t>
            </a:r>
            <a:endParaRPr lang="vi-VN" sz="3200" kern="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23717" y="4854965"/>
            <a:ext cx="438627" cy="76662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716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11" descr="House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4B1A06-370F-472A-9AC4-821FDF36C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0363" y="5727149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8BF4AA-880A-461F-9AD0-28F8DF40D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185" y="1091861"/>
            <a:ext cx="3455221" cy="27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7563" y="188148"/>
            <a:ext cx="10515600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87563" y="188148"/>
            <a:ext cx="10515600" cy="1325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r>
              <a:rPr lang="en-US" sz="4000" b="1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40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dữ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kiện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vẽ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, ta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tính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ngay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góc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B?</a:t>
            </a:r>
            <a:endParaRPr lang="en-US" sz="4000" b="1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7637" y="1811468"/>
            <a:ext cx="2894844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latin typeface="Times New Roman"/>
                <a:ea typeface="Calibri"/>
              </a:rPr>
              <a:t>A tanB     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7637" y="2973159"/>
            <a:ext cx="2894844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>
                <a:solidFill>
                  <a:srgbClr val="000000"/>
                </a:solidFill>
                <a:latin typeface="Times New Roman"/>
              </a:rPr>
              <a:t>Cot</a:t>
            </a:r>
            <a:r>
              <a:rPr lang="en-US" sz="3200" noProof="0">
                <a:solidFill>
                  <a:srgbClr val="000000"/>
                </a:solidFill>
                <a:latin typeface="Times New Roman"/>
              </a:rPr>
              <a:t>B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07637" y="4168197"/>
            <a:ext cx="2894844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SinB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    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7637" y="5413533"/>
            <a:ext cx="2894844" cy="770816"/>
          </a:xfrm>
          <a:prstGeom prst="rect">
            <a:avLst/>
          </a:prstGeom>
          <a:solidFill>
            <a:srgbClr val="C4C475"/>
          </a:solidFill>
          <a:ln w="28575" cap="flat" cmpd="sng" algn="ctr">
            <a:solidFill>
              <a:srgbClr val="F07F00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lvl="0"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CosB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38300" y="1873498"/>
            <a:ext cx="438627" cy="72545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CE36F2B-1C8F-4032-818D-4FE83C0CB3C7}"/>
              </a:ext>
            </a:extLst>
          </p:cNvPr>
          <p:cNvSpPr/>
          <p:nvPr/>
        </p:nvSpPr>
        <p:spPr>
          <a:xfrm>
            <a:off x="1707637" y="2956486"/>
            <a:ext cx="438627" cy="72545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Graphic 12" descr="House">
            <a:hlinkClick r:id="rId5" action="ppaction://hlinksldjump"/>
            <a:extLst>
              <a:ext uri="{FF2B5EF4-FFF2-40B4-BE49-F238E27FC236}">
                <a16:creationId xmlns:a16="http://schemas.microsoft.com/office/drawing/2014/main" xmlns="" id="{3D0C510F-4E59-4AFB-B971-BD7580F86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0363" y="5727149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EE07E-A740-4503-BA71-B2A9277348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7342" y="1690691"/>
            <a:ext cx="2831179" cy="423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04917" y="141553"/>
            <a:ext cx="7681536" cy="1023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6038" y="3684901"/>
            <a:ext cx="9608561" cy="1077218"/>
          </a:xfrm>
          <a:prstGeom prst="rect">
            <a:avLst/>
          </a:prstGeom>
          <a:solidFill>
            <a:srgbClr val="C4C475"/>
          </a:solidFill>
          <a:ln>
            <a:solidFill>
              <a:srgbClr val="F07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effectLst/>
                <a:latin typeface="Times New Roman"/>
                <a:ea typeface="Calibri"/>
              </a:rPr>
              <a:t>C. Trực tâm của tam giác vuông nằm trên cạnh huyền của tam giác đó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27205" y="141553"/>
            <a:ext cx="770349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1110224" y="1634053"/>
            <a:ext cx="4906799" cy="77081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Calibri Light"/>
                <a:ea typeface="+mj-ea"/>
                <a:cs typeface="Times New Roman" panose="02020603050405020304" pitchFamily="18" charset="0"/>
              </a:rPr>
              <a:t>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49161" y="5139164"/>
            <a:ext cx="4906799" cy="770816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6039" y="3676835"/>
            <a:ext cx="438627" cy="725459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11" descr="Digit 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727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6038" y="1362717"/>
            <a:ext cx="9608561" cy="742511"/>
          </a:xfrm>
          <a:prstGeom prst="rect">
            <a:avLst/>
          </a:prstGeom>
          <a:solidFill>
            <a:srgbClr val="C4C475"/>
          </a:solidFill>
          <a:ln>
            <a:solidFill>
              <a:srgbClr val="F07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Trong tam giác vuông, hai góc nhọn phụ nhau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6039" y="2354381"/>
            <a:ext cx="9608561" cy="1077218"/>
          </a:xfrm>
          <a:prstGeom prst="rect">
            <a:avLst/>
          </a:prstGeom>
          <a:solidFill>
            <a:srgbClr val="C4C475"/>
          </a:solidFill>
          <a:ln>
            <a:solidFill>
              <a:srgbClr val="F07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</a:rPr>
              <a:t>B. Trong tam giác vuông, bình phương của cạnh huyền bằng tổng các bình phương của hai cạnh góc vuông     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526039" y="4964363"/>
            <a:ext cx="9608560" cy="1077218"/>
          </a:xfrm>
          <a:prstGeom prst="rect">
            <a:avLst/>
          </a:prstGeom>
          <a:solidFill>
            <a:srgbClr val="C4C475"/>
          </a:solidFill>
          <a:ln>
            <a:solidFill>
              <a:srgbClr val="F07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398463" indent="-398463"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D</a:t>
            </a:r>
            <a:r>
              <a:rPr lang="en-US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Trong tam giác vuông, mỗi cạnh góc vuông bằng cạnh huyền nhân với sin góc đối hay côsin góc kề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pic>
        <p:nvPicPr>
          <p:cNvPr id="14" name="Graphic 13" descr="House">
            <a:hlinkClick r:id="rId5" action="ppaction://hlinksldjump"/>
            <a:extLst>
              <a:ext uri="{FF2B5EF4-FFF2-40B4-BE49-F238E27FC236}">
                <a16:creationId xmlns:a16="http://schemas.microsoft.com/office/drawing/2014/main" xmlns="" id="{4A654FCD-62A2-4251-AF7E-9CA4116A48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30121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4130663" y="1073824"/>
            <a:ext cx="4023360" cy="1097280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MAY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4" descr="https://lh3.googleusercontent.com/-NeHMEc_9DgE/WsHOWM9r_oI/AAAAAAAAB94/lHliq6Zjgg0ZZ_X-ttYt5qx7qXd60iB2wCHMYCw/h136/6-mau_slide_powerpoint_dep_ctu.vn_(7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688" y="2270812"/>
            <a:ext cx="3657599" cy="21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House">
            <a:hlinkClick r:id="rId4" action="ppaction://hlinksldjump"/>
            <a:extLst>
              <a:ext uri="{FF2B5EF4-FFF2-40B4-BE49-F238E27FC236}">
                <a16:creationId xmlns:a16="http://schemas.microsoft.com/office/drawing/2014/main" xmlns="" id="{EB437EF5-FC5E-4086-8438-BDC0CE5AF2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30363" y="57271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645273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1315</Words>
  <Application>Microsoft Office PowerPoint</Application>
  <PresentationFormat>Custom</PresentationFormat>
  <Paragraphs>165</Paragraphs>
  <Slides>20</Slides>
  <Notes>11</Notes>
  <HiddenSlides>5</HiddenSlides>
  <MMClips>3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1_Office Theme</vt:lpstr>
      <vt:lpstr>Clip</vt:lpstr>
      <vt:lpstr>Equation</vt:lpstr>
      <vt:lpstr>PHÒNG GIÁO DỤC - ĐÀO TẠO TRÀ CÚ</vt:lpstr>
      <vt:lpstr>KHỞI ĐỘNG</vt:lpstr>
      <vt:lpstr>PowerPoint Presentation</vt:lpstr>
      <vt:lpstr>PowerPoint Presentation</vt:lpstr>
      <vt:lpstr>Cho hình vẽ bên. Khẳng định nào sau đây không đúng?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TruongHoan</dc:creator>
  <cp:lastModifiedBy>Tiến</cp:lastModifiedBy>
  <cp:revision>232</cp:revision>
  <dcterms:created xsi:type="dcterms:W3CDTF">2021-07-09T10:03:12Z</dcterms:created>
  <dcterms:modified xsi:type="dcterms:W3CDTF">2021-10-31T14:51:44Z</dcterms:modified>
</cp:coreProperties>
</file>