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319" r:id="rId3"/>
    <p:sldId id="278" r:id="rId4"/>
    <p:sldId id="320" r:id="rId5"/>
    <p:sldId id="335" r:id="rId6"/>
    <p:sldId id="336" r:id="rId7"/>
    <p:sldId id="337" r:id="rId8"/>
    <p:sldId id="338" r:id="rId9"/>
    <p:sldId id="326" r:id="rId10"/>
    <p:sldId id="339" r:id="rId11"/>
    <p:sldId id="341" r:id="rId12"/>
    <p:sldId id="327" r:id="rId13"/>
    <p:sldId id="342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3" autoAdjust="0"/>
    <p:restoredTop sz="94127" autoAdjust="0"/>
  </p:normalViewPr>
  <p:slideViewPr>
    <p:cSldViewPr snapToGrid="0" showGuides="1">
      <p:cViewPr varScale="1">
        <p:scale>
          <a:sx n="69" d="100"/>
          <a:sy n="69" d="100"/>
        </p:scale>
        <p:origin x="39" y="3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7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8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2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55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329753" y="1065221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Listen again. Fill in each gap in the brochure below with one word.</a:t>
            </a:r>
            <a:endParaRPr lang="en-US" sz="5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37607-6593-66CE-6F1F-26C09B4E435B}"/>
              </a:ext>
            </a:extLst>
          </p:cNvPr>
          <p:cNvSpPr txBox="1"/>
          <p:nvPr/>
        </p:nvSpPr>
        <p:spPr>
          <a:xfrm>
            <a:off x="533400" y="1810846"/>
            <a:ext cx="11217919" cy="455387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0" i="0" dirty="0">
                <a:solidFill>
                  <a:srgbClr val="F16632"/>
                </a:solidFill>
                <a:effectLst/>
                <a:latin typeface="UTM-Avo"/>
              </a:rPr>
              <a:t>*** Sunshine travel ***</a:t>
            </a:r>
            <a:br>
              <a:rPr lang="en-US" sz="2400" b="0" i="0" dirty="0">
                <a:solidFill>
                  <a:srgbClr val="F16632"/>
                </a:solidFill>
                <a:effectLst/>
                <a:latin typeface="UTM-Avo"/>
              </a:rPr>
            </a:br>
            <a:r>
              <a:rPr lang="en-US" sz="2400" b="0" i="0" dirty="0">
                <a:solidFill>
                  <a:srgbClr val="F16632"/>
                </a:solidFill>
                <a:effectLst/>
                <a:latin typeface="UTM-Avo"/>
              </a:rPr>
              <a:t>MEKONG DELTA ECOTOUR (Day 1)</a:t>
            </a:r>
            <a:br>
              <a:rPr lang="en-US" sz="2400" b="0" i="0" dirty="0">
                <a:solidFill>
                  <a:srgbClr val="F16632"/>
                </a:solidFill>
                <a:effectLst/>
                <a:latin typeface="UTM-Avo"/>
              </a:rPr>
            </a:br>
            <a:r>
              <a:rPr lang="en-US" sz="3200" b="1" i="1" dirty="0">
                <a:solidFill>
                  <a:srgbClr val="242021"/>
                </a:solidFill>
                <a:effectLst/>
                <a:latin typeface="UTMAvo-BoldItalic"/>
              </a:rPr>
              <a:t>Join our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UTM-Avo"/>
              </a:rPr>
              <a:t>(1) </a:t>
            </a:r>
            <a:r>
              <a:rPr lang="en-US" sz="2400" b="0" i="0" dirty="0">
                <a:solidFill>
                  <a:srgbClr val="6D6F71"/>
                </a:solidFill>
                <a:effectLst/>
                <a:latin typeface="UTM-Avo"/>
              </a:rPr>
              <a:t>______________ 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UTMAvo-BoldItalic"/>
              </a:rPr>
              <a:t>tour to explore the Mekong Delta:</a:t>
            </a:r>
          </a:p>
          <a:p>
            <a:pPr>
              <a:lnSpc>
                <a:spcPct val="120000"/>
              </a:lnSpc>
            </a:pP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-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UTMAvoBold"/>
              </a:rPr>
              <a:t>Cai Be Floating market: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Experience the daily life of the people on the river.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-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UTMAvoBold"/>
              </a:rPr>
              <a:t>Cham River Village: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Visit a weaving workshop and learn about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(2) </a:t>
            </a:r>
            <a:r>
              <a:rPr lang="en-US" sz="2800" b="0" i="0" dirty="0">
                <a:solidFill>
                  <a:srgbClr val="6D6F71"/>
                </a:solidFill>
                <a:effectLst/>
                <a:latin typeface="UTM-Avo"/>
              </a:rPr>
              <a:t>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people’s weaving skills.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- </a:t>
            </a:r>
            <a:r>
              <a:rPr lang="en-US" sz="2800" b="1" dirty="0">
                <a:solidFill>
                  <a:srgbClr val="242021"/>
                </a:solidFill>
                <a:latin typeface="UTMAvoBold"/>
              </a:rPr>
              <a:t>Ar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UTMAvoBold"/>
              </a:rPr>
              <a:t>ts and crafts market: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Buy locally made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(3) </a:t>
            </a:r>
            <a:r>
              <a:rPr lang="en-US" sz="2800" b="0" i="0" dirty="0">
                <a:solidFill>
                  <a:srgbClr val="6D6F71"/>
                </a:solidFill>
                <a:effectLst/>
                <a:latin typeface="UTM-Avo"/>
              </a:rPr>
              <a:t>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- </a:t>
            </a:r>
            <a:r>
              <a:rPr lang="en-US" sz="2800" b="1" dirty="0">
                <a:solidFill>
                  <a:srgbClr val="242021"/>
                </a:solidFill>
                <a:latin typeface="UTMAvoBold"/>
              </a:rPr>
              <a:t>E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UTMAvoBold"/>
              </a:rPr>
              <a:t>vening meal: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Enjoy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(4) </a:t>
            </a:r>
            <a:r>
              <a:rPr lang="en-US" sz="2800" b="0" i="0" dirty="0">
                <a:solidFill>
                  <a:srgbClr val="6D6F71"/>
                </a:solidFill>
                <a:effectLst/>
                <a:latin typeface="UTM-Avo"/>
              </a:rPr>
              <a:t>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 food cooked by the host family.</a:t>
            </a:r>
            <a:r>
              <a:rPr lang="en-US" sz="2800" dirty="0"/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4B90D-FECE-9B86-56D8-C2F6F0C8A24D}"/>
              </a:ext>
            </a:extLst>
          </p:cNvPr>
          <p:cNvSpPr txBox="1"/>
          <p:nvPr/>
        </p:nvSpPr>
        <p:spPr>
          <a:xfrm>
            <a:off x="3241964" y="2662442"/>
            <a:ext cx="227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eco-friendly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F2740-01E8-78D5-2020-7824E9C95E84}"/>
              </a:ext>
            </a:extLst>
          </p:cNvPr>
          <p:cNvSpPr txBox="1"/>
          <p:nvPr/>
        </p:nvSpPr>
        <p:spPr>
          <a:xfrm>
            <a:off x="1392382" y="4456606"/>
            <a:ext cx="1780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local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65F4F-2430-9722-301E-60F7B9FF2E92}"/>
              </a:ext>
            </a:extLst>
          </p:cNvPr>
          <p:cNvSpPr txBox="1"/>
          <p:nvPr/>
        </p:nvSpPr>
        <p:spPr>
          <a:xfrm>
            <a:off x="7772401" y="5045425"/>
            <a:ext cx="21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souvenirs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6D4B7-128E-1E7C-94E1-336B4AE41B3C}"/>
              </a:ext>
            </a:extLst>
          </p:cNvPr>
          <p:cNvSpPr txBox="1"/>
          <p:nvPr/>
        </p:nvSpPr>
        <p:spPr>
          <a:xfrm>
            <a:off x="4854585" y="5695797"/>
            <a:ext cx="227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traditional</a:t>
            </a:r>
          </a:p>
        </p:txBody>
      </p:sp>
      <p:pic>
        <p:nvPicPr>
          <p:cNvPr id="17" name="077">
            <a:hlinkClick r:id="" action="ppaction://media"/>
            <a:extLst>
              <a:ext uri="{FF2B5EF4-FFF2-40B4-BE49-F238E27FC236}">
                <a16:creationId xmlns:a16="http://schemas.microsoft.com/office/drawing/2014/main" id="{60608A54-7258-9ECE-3559-B740D5143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6188" y="906146"/>
            <a:ext cx="829472" cy="8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0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en-VN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 Work in pairs. Look at the photos from an ecotour in the Mekong Delta. What do you think ecotourists can do there? (p. 115)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749789" cy="1513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 Listen to a tour guide introducing the tour. Number the pictures in Task 1 in the order you hear them. (p. 115)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Listen again. Fill in each gap in the brochure below with one word. (p. 115)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/>
            <a:stCxn id="24" idx="3"/>
            <a:endCxn id="31" idx="0"/>
          </p:cNvCxnSpPr>
          <p:nvPr/>
        </p:nvCxnSpPr>
        <p:spPr>
          <a:xfrm>
            <a:off x="2713271" y="3654228"/>
            <a:ext cx="691529" cy="104402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13300" y="469825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715417" y="4742116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Work in groups and discuss the question. (p. 115)</a:t>
            </a:r>
            <a:endParaRPr lang="en-VN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95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26532"/>
                </a:solidFill>
              </a:rPr>
              <a:t>Work in groups and discuss the question. </a:t>
            </a:r>
            <a:endParaRPr lang="en-VN" sz="4000" dirty="0">
              <a:solidFill>
                <a:srgbClr val="F2653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8FC98-9D23-55C5-8578-2AF017A364C8}"/>
              </a:ext>
            </a:extLst>
          </p:cNvPr>
          <p:cNvSpPr txBox="1"/>
          <p:nvPr/>
        </p:nvSpPr>
        <p:spPr>
          <a:xfrm>
            <a:off x="563780" y="2340182"/>
            <a:ext cx="4468092" cy="3139023"/>
          </a:xfrm>
          <a:prstGeom prst="cloudCallout">
            <a:avLst/>
          </a:prstGeom>
          <a:ln w="38100">
            <a:solidFill>
              <a:srgbClr val="00667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7B83"/>
                </a:solidFill>
                <a:effectLst/>
                <a:latin typeface="UTMAvo-BoldItalic"/>
              </a:rPr>
              <a:t>Which part of the tour do you like most?</a:t>
            </a:r>
            <a:br>
              <a:rPr lang="en-US" sz="3200" b="1" i="1" dirty="0">
                <a:solidFill>
                  <a:srgbClr val="007B83"/>
                </a:solidFill>
                <a:effectLst/>
                <a:latin typeface="UTMAvo-BoldItalic"/>
              </a:rPr>
            </a:br>
            <a:r>
              <a:rPr lang="en-US" sz="3200" b="1" i="1" dirty="0">
                <a:solidFill>
                  <a:srgbClr val="007B83"/>
                </a:solidFill>
                <a:effectLst/>
                <a:latin typeface="UTMAvo-BoldItalic"/>
              </a:rPr>
              <a:t>Why?</a:t>
            </a:r>
            <a:r>
              <a:rPr lang="en-US" sz="3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FF07F9-66F8-EF4F-E897-CBDB6CC76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283">
            <a:off x="5244244" y="1996731"/>
            <a:ext cx="3179860" cy="242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F4493-6330-E64F-DA1E-3A4FBB61A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3337">
            <a:off x="8831178" y="2098801"/>
            <a:ext cx="2987142" cy="211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F52D88-4FA2-546D-584B-3FDA93847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346" y="4407207"/>
            <a:ext cx="3336445" cy="214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en-VN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 Work in pairs. Look at the photos from an ecotour in the Mekong Delta. What do you think ecotourists can do there? (p. 115)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749789" cy="1513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 Listen to a tour guide introducing the tour. Number the pictures in Task 1 in the order you hear them. (p. 115)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Listen again. Fill in each gap in the brochure below with one word. (p. 115)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/>
            <a:stCxn id="24" idx="3"/>
            <a:endCxn id="31" idx="0"/>
          </p:cNvCxnSpPr>
          <p:nvPr/>
        </p:nvCxnSpPr>
        <p:spPr>
          <a:xfrm>
            <a:off x="2713271" y="3654228"/>
            <a:ext cx="691529" cy="104402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13300" y="469825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849265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726795" y="584926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702162" y="5031331"/>
            <a:ext cx="611138" cy="81793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715417" y="4742116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Work in groups and discuss the question. (p. 115)</a:t>
            </a:r>
            <a:endParaRPr lang="en-VN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8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ecotourism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Listen for specific information in a tour guide speech welcoming ecotourists in the Mekong Delta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1924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3200" dirty="0"/>
              <a:t>Prepare for the next lesson: Unit 10: Writing</a:t>
            </a:r>
            <a:r>
              <a:rPr lang="en-VN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767043" y="3852065"/>
            <a:ext cx="8380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73"/>
                </a:solidFill>
              </a:rPr>
              <a:t>An ecotour in the Mekong Delta</a:t>
            </a:r>
            <a:endParaRPr lang="en-VN" sz="6000" dirty="0">
              <a:solidFill>
                <a:srgbClr val="00667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ECOTOURISM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179266"/>
            <a:ext cx="10907151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ecotourism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Listen for specific information in a tour guide speech welcoming ecotourists in the Mekong Delta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en-VN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 Work in pairs. Look at the photos from an ecotour in the Mekong Delta. What do you think ecotourists can do there? (p. 115)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749789" cy="1513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 Listen to a tour guide introducing the tour. Number the pictures in Task 1 in the order you hear them. (p. 115)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Listen again. Fill in each gap in the brochure below with one word. (p. 115)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/>
            <a:stCxn id="24" idx="3"/>
            <a:endCxn id="31" idx="0"/>
          </p:cNvCxnSpPr>
          <p:nvPr/>
        </p:nvCxnSpPr>
        <p:spPr>
          <a:xfrm>
            <a:off x="2713271" y="3654228"/>
            <a:ext cx="691529" cy="104402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13300" y="469825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849265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726795" y="584926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702162" y="5031331"/>
            <a:ext cx="611138" cy="81793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715417" y="4742116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Work in groups and discuss the question. (p. 115)</a:t>
            </a:r>
            <a:endParaRPr lang="en-VN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en-VN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F7B716-9A62-9106-1799-06EA3B51FF48}"/>
              </a:ext>
            </a:extLst>
          </p:cNvPr>
          <p:cNvSpPr txBox="1"/>
          <p:nvPr/>
        </p:nvSpPr>
        <p:spPr>
          <a:xfrm>
            <a:off x="1489238" y="2140063"/>
            <a:ext cx="10576388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/>
              <a:t>How many river deltas are there in Viet Nam?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2. Do you know the names of the 2 river deltas in Viet Nam?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3. Do you know another name for </a:t>
            </a:r>
            <a:r>
              <a:rPr lang="en-US" sz="2800" dirty="0" err="1"/>
              <a:t>Cuu</a:t>
            </a:r>
            <a:r>
              <a:rPr lang="en-US" sz="2800" dirty="0"/>
              <a:t> Long River Delta?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10C6A7-A0F3-80EC-3C0B-6926D97D5A15}"/>
              </a:ext>
            </a:extLst>
          </p:cNvPr>
          <p:cNvSpPr txBox="1"/>
          <p:nvPr/>
        </p:nvSpPr>
        <p:spPr>
          <a:xfrm>
            <a:off x="1999962" y="2907985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There are 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31F96E-CF97-0707-3C54-937D6FC28CB8}"/>
              </a:ext>
            </a:extLst>
          </p:cNvPr>
          <p:cNvSpPr txBox="1"/>
          <p:nvPr/>
        </p:nvSpPr>
        <p:spPr>
          <a:xfrm>
            <a:off x="1999962" y="4199127"/>
            <a:ext cx="8629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Red River Delta and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Cuu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Long River Delta.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B83DE7-9C8B-5C11-2FB1-95E12D8150F2}"/>
              </a:ext>
            </a:extLst>
          </p:cNvPr>
          <p:cNvSpPr txBox="1"/>
          <p:nvPr/>
        </p:nvSpPr>
        <p:spPr>
          <a:xfrm>
            <a:off x="1999962" y="5473072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Mekong Delta.</a:t>
            </a:r>
          </a:p>
        </p:txBody>
      </p:sp>
    </p:spTree>
    <p:extLst>
      <p:ext uri="{BB962C8B-B14F-4D97-AF65-F5344CB8AC3E}">
        <p14:creationId xmlns:p14="http://schemas.microsoft.com/office/powerpoint/2010/main" val="115599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en-VN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 Work in pairs. Look at the photos from an ecotour in the Mekong Delta. What do you think ecotourists can do there? (p. 115)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13003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62A2B-DA40-2108-A396-66BA9165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2087024"/>
            <a:ext cx="3517119" cy="267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857BD86-9E6B-A881-9543-5E675756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087025"/>
            <a:ext cx="3537345" cy="267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7F4CA7-C817-E297-981F-C7CCC3C46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2087024"/>
            <a:ext cx="3517120" cy="267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7FCD44-94AD-766B-C08A-C571639F3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28B6085-1F4B-7F5A-083B-5C71568C2AAA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39" name="Rounded Rectangle 4">
            <a:extLst>
              <a:ext uri="{FF2B5EF4-FFF2-40B4-BE49-F238E27FC236}">
                <a16:creationId xmlns:a16="http://schemas.microsoft.com/office/drawing/2014/main" id="{371DA381-0996-C72F-4DD0-9E2AFE86067D}"/>
              </a:ext>
            </a:extLst>
          </p:cNvPr>
          <p:cNvSpPr/>
          <p:nvPr/>
        </p:nvSpPr>
        <p:spPr>
          <a:xfrm>
            <a:off x="412942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AFAD11-B2C6-E2A9-F880-D99953E31BEA}"/>
              </a:ext>
            </a:extLst>
          </p:cNvPr>
          <p:cNvSpPr txBox="1"/>
          <p:nvPr/>
        </p:nvSpPr>
        <p:spPr>
          <a:xfrm>
            <a:off x="439334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49A783-2B82-E11D-8132-4DD85CEF508C}"/>
              </a:ext>
            </a:extLst>
          </p:cNvPr>
          <p:cNvSpPr txBox="1"/>
          <p:nvPr/>
        </p:nvSpPr>
        <p:spPr>
          <a:xfrm>
            <a:off x="1075535" y="932783"/>
            <a:ext cx="1089902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26532"/>
                </a:solidFill>
              </a:rPr>
              <a:t>Work in pairs. Look at the photos from an ecotour in the Mekong Delta. What do you think ecotourists can do there? </a:t>
            </a:r>
            <a:endParaRPr lang="en-US" sz="5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4DA78B-59D3-09D8-E07B-1307457BD39A}"/>
              </a:ext>
            </a:extLst>
          </p:cNvPr>
          <p:cNvSpPr txBox="1"/>
          <p:nvPr/>
        </p:nvSpPr>
        <p:spPr>
          <a:xfrm>
            <a:off x="439334" y="5106921"/>
            <a:ext cx="37107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6673"/>
                </a:solidFill>
              </a:rPr>
              <a:t>Visit a floating market, and buying fruits there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16D8DA-246F-D83D-A010-ADBA4EEA7EA6}"/>
              </a:ext>
            </a:extLst>
          </p:cNvPr>
          <p:cNvSpPr txBox="1"/>
          <p:nvPr/>
        </p:nvSpPr>
        <p:spPr>
          <a:xfrm>
            <a:off x="4209308" y="5106921"/>
            <a:ext cx="379297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6673"/>
                </a:solidFill>
              </a:rPr>
              <a:t>Visit a weaving village, buying traditional arts and crafts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6BC2B4-E01D-5D63-73A1-9355EF2A90A3}"/>
              </a:ext>
            </a:extLst>
          </p:cNvPr>
          <p:cNvSpPr txBox="1"/>
          <p:nvPr/>
        </p:nvSpPr>
        <p:spPr>
          <a:xfrm>
            <a:off x="8162337" y="5051141"/>
            <a:ext cx="366390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6673"/>
                </a:solidFill>
              </a:rPr>
              <a:t>Have a traditional meal / food (with a host family or at a local restaurant)</a:t>
            </a:r>
          </a:p>
        </p:txBody>
      </p:sp>
    </p:spTree>
    <p:extLst>
      <p:ext uri="{BB962C8B-B14F-4D97-AF65-F5344CB8AC3E}">
        <p14:creationId xmlns:p14="http://schemas.microsoft.com/office/powerpoint/2010/main" val="4727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en-VN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 Work in pairs. Look at the photos from an ecotour in the Mekong Delta. What do you think ecotourists can do there? (p. 115)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749789" cy="1513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 Listen to a tour guide introducing the tour. Number the pictures in Task 1 in the order you hear them. (p. 115)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Listen again. Fill in each gap in the brochure below with one word. (p. 115)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9554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28795" y="107388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Listen to a tour guide introducing the tour. Number the pictures in Task 1 in the order you hear them.</a:t>
            </a:r>
            <a:endParaRPr lang="en-US" sz="5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555187" y="97124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F5745-DE49-329E-863D-8125FEA0E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907" y="1900144"/>
            <a:ext cx="6594402" cy="4805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BFD54-5586-36B9-2E4E-D6CCCA3C3979}"/>
              </a:ext>
            </a:extLst>
          </p:cNvPr>
          <p:cNvSpPr txBox="1"/>
          <p:nvPr/>
        </p:nvSpPr>
        <p:spPr>
          <a:xfrm>
            <a:off x="3165764" y="1900144"/>
            <a:ext cx="4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7B17A-9FC3-BECD-B5FF-E8FCE7A5C1A3}"/>
              </a:ext>
            </a:extLst>
          </p:cNvPr>
          <p:cNvSpPr txBox="1"/>
          <p:nvPr/>
        </p:nvSpPr>
        <p:spPr>
          <a:xfrm>
            <a:off x="6395196" y="2038689"/>
            <a:ext cx="4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B5A7B2-70D3-350A-248F-9774F6BBBEC9}"/>
              </a:ext>
            </a:extLst>
          </p:cNvPr>
          <p:cNvSpPr txBox="1"/>
          <p:nvPr/>
        </p:nvSpPr>
        <p:spPr>
          <a:xfrm>
            <a:off x="4689764" y="4340882"/>
            <a:ext cx="4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7" name="076">
            <a:hlinkClick r:id="" action="ppaction://media"/>
            <a:extLst>
              <a:ext uri="{FF2B5EF4-FFF2-40B4-BE49-F238E27FC236}">
                <a16:creationId xmlns:a16="http://schemas.microsoft.com/office/drawing/2014/main" id="{98CF03D2-7A30-1D66-F950-CA546D814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7868" y="1490947"/>
            <a:ext cx="70788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7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2224</TotalTime>
  <Words>895</Words>
  <PresentationFormat>Widescreen</PresentationFormat>
  <Paragraphs>140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UTM-Avo</vt:lpstr>
      <vt:lpstr>UTMAvoBold</vt:lpstr>
      <vt:lpstr>UTMAvo-BoldItalic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2022-05-08T07:21:26Z</dcterms:modified>
</cp:coreProperties>
</file>