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9" r:id="rId3"/>
    <p:sldId id="268" r:id="rId4"/>
    <p:sldId id="257" r:id="rId5"/>
    <p:sldId id="270" r:id="rId6"/>
    <p:sldId id="292" r:id="rId7"/>
    <p:sldId id="293" r:id="rId8"/>
    <p:sldId id="279" r:id="rId9"/>
    <p:sldId id="271" r:id="rId10"/>
    <p:sldId id="294" r:id="rId11"/>
    <p:sldId id="295" r:id="rId12"/>
    <p:sldId id="302" r:id="rId13"/>
    <p:sldId id="296" r:id="rId14"/>
    <p:sldId id="297" r:id="rId15"/>
    <p:sldId id="298" r:id="rId16"/>
    <p:sldId id="299" r:id="rId17"/>
    <p:sldId id="300" r:id="rId18"/>
    <p:sldId id="301" r:id="rId19"/>
    <p:sldId id="303" r:id="rId20"/>
    <p:sldId id="304" r:id="rId21"/>
    <p:sldId id="287" r:id="rId22"/>
    <p:sldId id="305" r:id="rId23"/>
    <p:sldId id="290" r:id="rId24"/>
    <p:sldId id="29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F6B85F-6FE8-434F-B26E-5D71C3E0AFB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CDED0FB-502E-4BEE-8964-87B43B1C6188}">
      <dgm:prSet phldrT="[Text]" custT="1"/>
      <dgm:spPr/>
      <dgm:t>
        <a:bodyPr/>
        <a:lstStyle/>
        <a:p>
          <a:r>
            <a:rPr lang="en-US" sz="2400" b="1" dirty="0">
              <a:latin typeface="Arial" pitchFamily="34" charset="0"/>
              <a:cs typeface="Arial" pitchFamily="34" charset="0"/>
            </a:rPr>
            <a:t>RỪNG Ở VIỆT NAM 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F457A265-A0F8-4824-9C7B-D403706E214D}" type="parTrans" cxnId="{D3D2A2F3-7A70-4CCA-8D2E-4B634BA4928D}">
      <dgm:prSet/>
      <dgm:spPr/>
      <dgm:t>
        <a:bodyPr/>
        <a:lstStyle/>
        <a:p>
          <a:endParaRPr lang="en-US"/>
        </a:p>
      </dgm:t>
    </dgm:pt>
    <dgm:pt modelId="{01A04E7E-A881-4B47-848A-BA62CD933B51}" type="sibTrans" cxnId="{D3D2A2F3-7A70-4CCA-8D2E-4B634BA4928D}">
      <dgm:prSet/>
      <dgm:spPr/>
      <dgm:t>
        <a:bodyPr/>
        <a:lstStyle/>
        <a:p>
          <a:endParaRPr lang="en-US"/>
        </a:p>
      </dgm:t>
    </dgm:pt>
    <dgm:pt modelId="{C207598B-6164-4BA1-8750-89BD268598F4}">
      <dgm:prSet phldrT="[Text]"/>
      <dgm:spPr/>
      <dgm:t>
        <a:bodyPr/>
        <a:lstStyle/>
        <a:p>
          <a:pPr algn="ctr"/>
          <a:r>
            <a:rPr lang="en-US" dirty="0"/>
            <a:t>1. VAI TRÒ CỦA RỪNG</a:t>
          </a:r>
        </a:p>
      </dgm:t>
    </dgm:pt>
    <dgm:pt modelId="{AFE049E4-130A-45FF-9D2E-6A8DD760D2A6}" type="parTrans" cxnId="{987B2109-B82C-49AC-9400-70004E5E3343}">
      <dgm:prSet/>
      <dgm:spPr/>
      <dgm:t>
        <a:bodyPr/>
        <a:lstStyle/>
        <a:p>
          <a:endParaRPr lang="en-US"/>
        </a:p>
      </dgm:t>
    </dgm:pt>
    <dgm:pt modelId="{E2A10142-DECB-4552-9F09-2A082E5771A0}" type="sibTrans" cxnId="{987B2109-B82C-49AC-9400-70004E5E3343}">
      <dgm:prSet/>
      <dgm:spPr/>
      <dgm:t>
        <a:bodyPr/>
        <a:lstStyle/>
        <a:p>
          <a:endParaRPr lang="en-US"/>
        </a:p>
      </dgm:t>
    </dgm:pt>
    <dgm:pt modelId="{0763C09E-856B-485E-BD7E-FA14EFE3299D}">
      <dgm:prSet phldrT="[Text]"/>
      <dgm:spPr/>
      <dgm:t>
        <a:bodyPr/>
        <a:lstStyle/>
        <a:p>
          <a:pPr algn="ctr"/>
          <a:r>
            <a:rPr lang="en-US" dirty="0"/>
            <a:t>2. MỘT SỐ LOẠI RỪNG PHỔ BIẾN Ở VIỆT NAM</a:t>
          </a:r>
        </a:p>
      </dgm:t>
    </dgm:pt>
    <dgm:pt modelId="{2B9689E1-A0E5-4AC1-AF5F-8A3A195E4783}" type="parTrans" cxnId="{BAE93D5B-AC79-4922-B8BD-C5FC3B96D84A}">
      <dgm:prSet/>
      <dgm:spPr/>
      <dgm:t>
        <a:bodyPr/>
        <a:lstStyle/>
        <a:p>
          <a:endParaRPr lang="en-US"/>
        </a:p>
      </dgm:t>
    </dgm:pt>
    <dgm:pt modelId="{A8603243-9555-428E-A9C3-535C82B41332}" type="sibTrans" cxnId="{BAE93D5B-AC79-4922-B8BD-C5FC3B96D84A}">
      <dgm:prSet/>
      <dgm:spPr/>
      <dgm:t>
        <a:bodyPr/>
        <a:lstStyle/>
        <a:p>
          <a:endParaRPr lang="en-US"/>
        </a:p>
      </dgm:t>
    </dgm:pt>
    <dgm:pt modelId="{FAA07477-0944-475C-9E8D-FD0F65D11FFA}" type="pres">
      <dgm:prSet presAssocID="{95F6B85F-6FE8-434F-B26E-5D71C3E0AFB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A82B7BA-D258-4A2C-B793-B4497C3C2075}" type="pres">
      <dgm:prSet presAssocID="{6CDED0FB-502E-4BEE-8964-87B43B1C6188}" presName="root1" presStyleCnt="0"/>
      <dgm:spPr/>
    </dgm:pt>
    <dgm:pt modelId="{52CC3858-04E6-4AC8-9521-5CA3BFE29911}" type="pres">
      <dgm:prSet presAssocID="{6CDED0FB-502E-4BEE-8964-87B43B1C6188}" presName="LevelOneTextNode" presStyleLbl="node0" presStyleIdx="0" presStyleCnt="1" custScaleX="127801" custScaleY="88461">
        <dgm:presLayoutVars>
          <dgm:chPref val="3"/>
        </dgm:presLayoutVars>
      </dgm:prSet>
      <dgm:spPr/>
    </dgm:pt>
    <dgm:pt modelId="{FA375B6B-EC55-4898-A826-331971A25438}" type="pres">
      <dgm:prSet presAssocID="{6CDED0FB-502E-4BEE-8964-87B43B1C6188}" presName="level2hierChild" presStyleCnt="0"/>
      <dgm:spPr/>
    </dgm:pt>
    <dgm:pt modelId="{88FDB691-016A-40B0-A9DB-C295FAE27C13}" type="pres">
      <dgm:prSet presAssocID="{AFE049E4-130A-45FF-9D2E-6A8DD760D2A6}" presName="conn2-1" presStyleLbl="parChTrans1D2" presStyleIdx="0" presStyleCnt="2"/>
      <dgm:spPr/>
    </dgm:pt>
    <dgm:pt modelId="{4C657D35-8FF6-4CE4-854D-7790B4683305}" type="pres">
      <dgm:prSet presAssocID="{AFE049E4-130A-45FF-9D2E-6A8DD760D2A6}" presName="connTx" presStyleLbl="parChTrans1D2" presStyleIdx="0" presStyleCnt="2"/>
      <dgm:spPr/>
    </dgm:pt>
    <dgm:pt modelId="{18F05378-3571-48B7-8D83-A923E957A7A8}" type="pres">
      <dgm:prSet presAssocID="{C207598B-6164-4BA1-8750-89BD268598F4}" presName="root2" presStyleCnt="0"/>
      <dgm:spPr/>
    </dgm:pt>
    <dgm:pt modelId="{588D7B36-9318-452D-AA4D-4E12F5F67A05}" type="pres">
      <dgm:prSet presAssocID="{C207598B-6164-4BA1-8750-89BD268598F4}" presName="LevelTwoTextNode" presStyleLbl="node2" presStyleIdx="0" presStyleCnt="2" custScaleX="224180">
        <dgm:presLayoutVars>
          <dgm:chPref val="3"/>
        </dgm:presLayoutVars>
      </dgm:prSet>
      <dgm:spPr/>
    </dgm:pt>
    <dgm:pt modelId="{8AFB1D86-9A95-41BD-AD3C-CDEC5E301989}" type="pres">
      <dgm:prSet presAssocID="{C207598B-6164-4BA1-8750-89BD268598F4}" presName="level3hierChild" presStyleCnt="0"/>
      <dgm:spPr/>
    </dgm:pt>
    <dgm:pt modelId="{5B81714E-4C4C-40B2-98B1-B3C189056BAA}" type="pres">
      <dgm:prSet presAssocID="{2B9689E1-A0E5-4AC1-AF5F-8A3A195E4783}" presName="conn2-1" presStyleLbl="parChTrans1D2" presStyleIdx="1" presStyleCnt="2"/>
      <dgm:spPr/>
    </dgm:pt>
    <dgm:pt modelId="{0100AB55-3CB7-49EC-AF19-B1206FBFBA10}" type="pres">
      <dgm:prSet presAssocID="{2B9689E1-A0E5-4AC1-AF5F-8A3A195E4783}" presName="connTx" presStyleLbl="parChTrans1D2" presStyleIdx="1" presStyleCnt="2"/>
      <dgm:spPr/>
    </dgm:pt>
    <dgm:pt modelId="{D607D19D-7883-4D5D-83EB-95D51D0A182B}" type="pres">
      <dgm:prSet presAssocID="{0763C09E-856B-485E-BD7E-FA14EFE3299D}" presName="root2" presStyleCnt="0"/>
      <dgm:spPr/>
    </dgm:pt>
    <dgm:pt modelId="{4873DB87-FF6F-4DF1-AB10-6BBE036B1793}" type="pres">
      <dgm:prSet presAssocID="{0763C09E-856B-485E-BD7E-FA14EFE3299D}" presName="LevelTwoTextNode" presStyleLbl="node2" presStyleIdx="1" presStyleCnt="2" custScaleX="224550" custScaleY="89973">
        <dgm:presLayoutVars>
          <dgm:chPref val="3"/>
        </dgm:presLayoutVars>
      </dgm:prSet>
      <dgm:spPr/>
    </dgm:pt>
    <dgm:pt modelId="{12FA001F-335F-46F5-9C4B-4E872794CF9F}" type="pres">
      <dgm:prSet presAssocID="{0763C09E-856B-485E-BD7E-FA14EFE3299D}" presName="level3hierChild" presStyleCnt="0"/>
      <dgm:spPr/>
    </dgm:pt>
  </dgm:ptLst>
  <dgm:cxnLst>
    <dgm:cxn modelId="{987B2109-B82C-49AC-9400-70004E5E3343}" srcId="{6CDED0FB-502E-4BEE-8964-87B43B1C6188}" destId="{C207598B-6164-4BA1-8750-89BD268598F4}" srcOrd="0" destOrd="0" parTransId="{AFE049E4-130A-45FF-9D2E-6A8DD760D2A6}" sibTransId="{E2A10142-DECB-4552-9F09-2A082E5771A0}"/>
    <dgm:cxn modelId="{94EEB20C-2C65-4161-8804-7B606FE7EE91}" type="presOf" srcId="{AFE049E4-130A-45FF-9D2E-6A8DD760D2A6}" destId="{4C657D35-8FF6-4CE4-854D-7790B4683305}" srcOrd="1" destOrd="0" presId="urn:microsoft.com/office/officeart/2008/layout/HorizontalMultiLevelHierarchy"/>
    <dgm:cxn modelId="{BAE93D5B-AC79-4922-B8BD-C5FC3B96D84A}" srcId="{6CDED0FB-502E-4BEE-8964-87B43B1C6188}" destId="{0763C09E-856B-485E-BD7E-FA14EFE3299D}" srcOrd="1" destOrd="0" parTransId="{2B9689E1-A0E5-4AC1-AF5F-8A3A195E4783}" sibTransId="{A8603243-9555-428E-A9C3-535C82B41332}"/>
    <dgm:cxn modelId="{0D1A2642-29C2-4488-BC7F-CDC6E4E1C3F7}" type="presOf" srcId="{2B9689E1-A0E5-4AC1-AF5F-8A3A195E4783}" destId="{5B81714E-4C4C-40B2-98B1-B3C189056BAA}" srcOrd="0" destOrd="0" presId="urn:microsoft.com/office/officeart/2008/layout/HorizontalMultiLevelHierarchy"/>
    <dgm:cxn modelId="{BB7BC066-23E9-43E5-ACE2-3979E00186F3}" type="presOf" srcId="{AFE049E4-130A-45FF-9D2E-6A8DD760D2A6}" destId="{88FDB691-016A-40B0-A9DB-C295FAE27C13}" srcOrd="0" destOrd="0" presId="urn:microsoft.com/office/officeart/2008/layout/HorizontalMultiLevelHierarchy"/>
    <dgm:cxn modelId="{76C43168-EC41-4EA9-96BF-A1F51061117E}" type="presOf" srcId="{C207598B-6164-4BA1-8750-89BD268598F4}" destId="{588D7B36-9318-452D-AA4D-4E12F5F67A05}" srcOrd="0" destOrd="0" presId="urn:microsoft.com/office/officeart/2008/layout/HorizontalMultiLevelHierarchy"/>
    <dgm:cxn modelId="{11DD8378-6AFF-4C18-8ECB-AC639F88DB10}" type="presOf" srcId="{6CDED0FB-502E-4BEE-8964-87B43B1C6188}" destId="{52CC3858-04E6-4AC8-9521-5CA3BFE29911}" srcOrd="0" destOrd="0" presId="urn:microsoft.com/office/officeart/2008/layout/HorizontalMultiLevelHierarchy"/>
    <dgm:cxn modelId="{AA04297A-D928-4B37-BC1E-535339158CD2}" type="presOf" srcId="{2B9689E1-A0E5-4AC1-AF5F-8A3A195E4783}" destId="{0100AB55-3CB7-49EC-AF19-B1206FBFBA10}" srcOrd="1" destOrd="0" presId="urn:microsoft.com/office/officeart/2008/layout/HorizontalMultiLevelHierarchy"/>
    <dgm:cxn modelId="{AE87D2C8-EBDD-47A6-BF82-2143ED459759}" type="presOf" srcId="{0763C09E-856B-485E-BD7E-FA14EFE3299D}" destId="{4873DB87-FF6F-4DF1-AB10-6BBE036B1793}" srcOrd="0" destOrd="0" presId="urn:microsoft.com/office/officeart/2008/layout/HorizontalMultiLevelHierarchy"/>
    <dgm:cxn modelId="{D3D2A2F3-7A70-4CCA-8D2E-4B634BA4928D}" srcId="{95F6B85F-6FE8-434F-B26E-5D71C3E0AFB3}" destId="{6CDED0FB-502E-4BEE-8964-87B43B1C6188}" srcOrd="0" destOrd="0" parTransId="{F457A265-A0F8-4824-9C7B-D403706E214D}" sibTransId="{01A04E7E-A881-4B47-848A-BA62CD933B51}"/>
    <dgm:cxn modelId="{F4D2A8F4-E02B-45C1-B71C-38379611BE4A}" type="presOf" srcId="{95F6B85F-6FE8-434F-B26E-5D71C3E0AFB3}" destId="{FAA07477-0944-475C-9E8D-FD0F65D11FFA}" srcOrd="0" destOrd="0" presId="urn:microsoft.com/office/officeart/2008/layout/HorizontalMultiLevelHierarchy"/>
    <dgm:cxn modelId="{52E43774-90A3-48F3-85DC-2FE465AEBB54}" type="presParOf" srcId="{FAA07477-0944-475C-9E8D-FD0F65D11FFA}" destId="{DA82B7BA-D258-4A2C-B793-B4497C3C2075}" srcOrd="0" destOrd="0" presId="urn:microsoft.com/office/officeart/2008/layout/HorizontalMultiLevelHierarchy"/>
    <dgm:cxn modelId="{E7E24D1D-17F8-4A72-B073-96C211E48979}" type="presParOf" srcId="{DA82B7BA-D258-4A2C-B793-B4497C3C2075}" destId="{52CC3858-04E6-4AC8-9521-5CA3BFE29911}" srcOrd="0" destOrd="0" presId="urn:microsoft.com/office/officeart/2008/layout/HorizontalMultiLevelHierarchy"/>
    <dgm:cxn modelId="{28E4D002-BAE5-4B3F-B037-21AD2752DF77}" type="presParOf" srcId="{DA82B7BA-D258-4A2C-B793-B4497C3C2075}" destId="{FA375B6B-EC55-4898-A826-331971A25438}" srcOrd="1" destOrd="0" presId="urn:microsoft.com/office/officeart/2008/layout/HorizontalMultiLevelHierarchy"/>
    <dgm:cxn modelId="{7AC8A487-D84E-4F43-8EC0-4D7683392FD8}" type="presParOf" srcId="{FA375B6B-EC55-4898-A826-331971A25438}" destId="{88FDB691-016A-40B0-A9DB-C295FAE27C13}" srcOrd="0" destOrd="0" presId="urn:microsoft.com/office/officeart/2008/layout/HorizontalMultiLevelHierarchy"/>
    <dgm:cxn modelId="{ED3EA311-F1EB-4843-9ECA-C83FFC3C598C}" type="presParOf" srcId="{88FDB691-016A-40B0-A9DB-C295FAE27C13}" destId="{4C657D35-8FF6-4CE4-854D-7790B4683305}" srcOrd="0" destOrd="0" presId="urn:microsoft.com/office/officeart/2008/layout/HorizontalMultiLevelHierarchy"/>
    <dgm:cxn modelId="{75FBC657-3385-41DC-AE9E-94F06BE511D0}" type="presParOf" srcId="{FA375B6B-EC55-4898-A826-331971A25438}" destId="{18F05378-3571-48B7-8D83-A923E957A7A8}" srcOrd="1" destOrd="0" presId="urn:microsoft.com/office/officeart/2008/layout/HorizontalMultiLevelHierarchy"/>
    <dgm:cxn modelId="{6F7B9D91-F318-4D5C-9E05-106FDE866A79}" type="presParOf" srcId="{18F05378-3571-48B7-8D83-A923E957A7A8}" destId="{588D7B36-9318-452D-AA4D-4E12F5F67A05}" srcOrd="0" destOrd="0" presId="urn:microsoft.com/office/officeart/2008/layout/HorizontalMultiLevelHierarchy"/>
    <dgm:cxn modelId="{68EFC25C-E623-49E6-BD63-E4EA2B3C2C82}" type="presParOf" srcId="{18F05378-3571-48B7-8D83-A923E957A7A8}" destId="{8AFB1D86-9A95-41BD-AD3C-CDEC5E301989}" srcOrd="1" destOrd="0" presId="urn:microsoft.com/office/officeart/2008/layout/HorizontalMultiLevelHierarchy"/>
    <dgm:cxn modelId="{3DAC35E2-B12D-4C6D-949B-09048E6D4D07}" type="presParOf" srcId="{FA375B6B-EC55-4898-A826-331971A25438}" destId="{5B81714E-4C4C-40B2-98B1-B3C189056BAA}" srcOrd="2" destOrd="0" presId="urn:microsoft.com/office/officeart/2008/layout/HorizontalMultiLevelHierarchy"/>
    <dgm:cxn modelId="{9A6535F2-77C7-416A-9103-D860A80072A1}" type="presParOf" srcId="{5B81714E-4C4C-40B2-98B1-B3C189056BAA}" destId="{0100AB55-3CB7-49EC-AF19-B1206FBFBA10}" srcOrd="0" destOrd="0" presId="urn:microsoft.com/office/officeart/2008/layout/HorizontalMultiLevelHierarchy"/>
    <dgm:cxn modelId="{A8F73EDC-0304-40C6-93A1-F4C30F9C006A}" type="presParOf" srcId="{FA375B6B-EC55-4898-A826-331971A25438}" destId="{D607D19D-7883-4D5D-83EB-95D51D0A182B}" srcOrd="3" destOrd="0" presId="urn:microsoft.com/office/officeart/2008/layout/HorizontalMultiLevelHierarchy"/>
    <dgm:cxn modelId="{889077A7-EABB-4A1C-9D33-53AC65D0B461}" type="presParOf" srcId="{D607D19D-7883-4D5D-83EB-95D51D0A182B}" destId="{4873DB87-FF6F-4DF1-AB10-6BBE036B1793}" srcOrd="0" destOrd="0" presId="urn:microsoft.com/office/officeart/2008/layout/HorizontalMultiLevelHierarchy"/>
    <dgm:cxn modelId="{C95B8F4B-B279-43B1-8CAA-2FF9D2CD9875}" type="presParOf" srcId="{D607D19D-7883-4D5D-83EB-95D51D0A182B}" destId="{12FA001F-335F-46F5-9C4B-4E872794CF9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1714E-4C4C-40B2-98B1-B3C189056BAA}">
      <dsp:nvSpPr>
        <dsp:cNvPr id="0" name=""/>
        <dsp:cNvSpPr/>
      </dsp:nvSpPr>
      <dsp:spPr>
        <a:xfrm>
          <a:off x="1183699" y="1872208"/>
          <a:ext cx="466704" cy="444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3352" y="0"/>
              </a:lnTo>
              <a:lnTo>
                <a:pt x="233352" y="444649"/>
              </a:lnTo>
              <a:lnTo>
                <a:pt x="466704" y="44464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00936" y="2078417"/>
        <a:ext cx="32230" cy="32230"/>
      </dsp:txXfrm>
    </dsp:sp>
    <dsp:sp modelId="{88FDB691-016A-40B0-A9DB-C295FAE27C13}">
      <dsp:nvSpPr>
        <dsp:cNvPr id="0" name=""/>
        <dsp:cNvSpPr/>
      </dsp:nvSpPr>
      <dsp:spPr>
        <a:xfrm>
          <a:off x="1183699" y="1463226"/>
          <a:ext cx="466704" cy="408981"/>
        </a:xfrm>
        <a:custGeom>
          <a:avLst/>
          <a:gdLst/>
          <a:ahLst/>
          <a:cxnLst/>
          <a:rect l="0" t="0" r="0" b="0"/>
          <a:pathLst>
            <a:path>
              <a:moveTo>
                <a:pt x="0" y="408981"/>
              </a:moveTo>
              <a:lnTo>
                <a:pt x="233352" y="408981"/>
              </a:lnTo>
              <a:lnTo>
                <a:pt x="233352" y="0"/>
              </a:lnTo>
              <a:lnTo>
                <a:pt x="46670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01537" y="1652203"/>
        <a:ext cx="31027" cy="31027"/>
      </dsp:txXfrm>
    </dsp:sp>
    <dsp:sp modelId="{52CC3858-04E6-4AC8-9521-5CA3BFE29911}">
      <dsp:nvSpPr>
        <dsp:cNvPr id="0" name=""/>
        <dsp:cNvSpPr/>
      </dsp:nvSpPr>
      <dsp:spPr>
        <a:xfrm rot="16200000">
          <a:off x="-927087" y="1417594"/>
          <a:ext cx="3312347" cy="909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itchFamily="34" charset="0"/>
              <a:cs typeface="Arial" pitchFamily="34" charset="0"/>
            </a:rPr>
            <a:t>RỪNG Ở VIỆT NAM 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-927087" y="1417594"/>
        <a:ext cx="3312347" cy="909226"/>
      </dsp:txXfrm>
    </dsp:sp>
    <dsp:sp modelId="{588D7B36-9318-452D-AA4D-4E12F5F67A05}">
      <dsp:nvSpPr>
        <dsp:cNvPr id="0" name=""/>
        <dsp:cNvSpPr/>
      </dsp:nvSpPr>
      <dsp:spPr>
        <a:xfrm>
          <a:off x="1650403" y="1107507"/>
          <a:ext cx="5231285" cy="7114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1. VAI TRÒ CỦA RỪNG</a:t>
          </a:r>
        </a:p>
      </dsp:txBody>
      <dsp:txXfrm>
        <a:off x="1650403" y="1107507"/>
        <a:ext cx="5231285" cy="711439"/>
      </dsp:txXfrm>
    </dsp:sp>
    <dsp:sp modelId="{4873DB87-FF6F-4DF1-AB10-6BBE036B1793}">
      <dsp:nvSpPr>
        <dsp:cNvPr id="0" name=""/>
        <dsp:cNvSpPr/>
      </dsp:nvSpPr>
      <dsp:spPr>
        <a:xfrm>
          <a:off x="1650403" y="1996805"/>
          <a:ext cx="5239919" cy="6401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2. MỘT SỐ LOẠI RỪNG PHỔ BIẾN Ở VIỆT NAM</a:t>
          </a:r>
        </a:p>
      </dsp:txBody>
      <dsp:txXfrm>
        <a:off x="1650403" y="1996805"/>
        <a:ext cx="5239919" cy="640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83F0A-31C6-4257-BA9F-8E132D7BCA28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308DE-8C44-47D4-BB74-647859585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1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1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4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7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6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8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5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3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9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0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6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70B60-EB16-4181-BE10-F25BFBBA407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6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59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1446516"/>
            <a:ext cx="4073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1. VAI TRÒ CỦA RỪNG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583160" y="2204864"/>
            <a:ext cx="7381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cho biết vai trò của rừng đối với môi trường, đời sống và sản xuất 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0" y="2060848"/>
            <a:ext cx="1383531" cy="14413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71600" y="3933056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Bảo vệ cải tạo môi trường.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Phục vụ tích cực cho đời sống, sản xuất con người.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Phục vụ nghiên cứu khoa học.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20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620089"/>
            <a:ext cx="793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2. Một số loại rừng phổ biến ở Việt Nam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48031"/>
            <a:ext cx="3059832" cy="266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7" y="2298605"/>
            <a:ext cx="2923875" cy="2714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7" b="11409"/>
          <a:stretch/>
        </p:blipFill>
        <p:spPr>
          <a:xfrm>
            <a:off x="2987824" y="2348031"/>
            <a:ext cx="2952328" cy="266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539552" y="4941168"/>
            <a:ext cx="1944216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Rừng</a:t>
            </a:r>
            <a:r>
              <a:rPr lang="en-US" b="1" dirty="0"/>
              <a:t> </a:t>
            </a:r>
            <a:r>
              <a:rPr lang="en-US" b="1" dirty="0" err="1"/>
              <a:t>nguyên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419872" y="4941168"/>
            <a:ext cx="1944216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Rừng</a:t>
            </a:r>
            <a:r>
              <a:rPr lang="en-US" b="1" dirty="0"/>
              <a:t> </a:t>
            </a:r>
            <a:r>
              <a:rPr lang="en-US" b="1" dirty="0" err="1"/>
              <a:t>tre</a:t>
            </a:r>
            <a:r>
              <a:rPr lang="en-US" b="1" dirty="0"/>
              <a:t> </a:t>
            </a:r>
            <a:r>
              <a:rPr lang="en-US" b="1" dirty="0" err="1"/>
              <a:t>nứa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444208" y="4941168"/>
            <a:ext cx="1944216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Rừng</a:t>
            </a:r>
            <a:r>
              <a:rPr lang="en-US" b="1" dirty="0"/>
              <a:t> </a:t>
            </a:r>
            <a:r>
              <a:rPr lang="en-US" b="1" dirty="0" err="1"/>
              <a:t>nguyên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539552" y="5661248"/>
            <a:ext cx="8460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6.2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49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620089"/>
            <a:ext cx="793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2. Một số loại rừng phổ biến ở Việt Nam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48031"/>
            <a:ext cx="3059832" cy="266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7" y="2298605"/>
            <a:ext cx="2923875" cy="2714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7" b="11409"/>
          <a:stretch/>
        </p:blipFill>
        <p:spPr>
          <a:xfrm>
            <a:off x="2987824" y="2348031"/>
            <a:ext cx="2952328" cy="266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539552" y="4941168"/>
            <a:ext cx="1944216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Rừng</a:t>
            </a:r>
            <a:r>
              <a:rPr lang="en-US" b="1" dirty="0"/>
              <a:t> </a:t>
            </a:r>
            <a:r>
              <a:rPr lang="en-US" b="1" dirty="0" err="1"/>
              <a:t>nguyên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419872" y="4941168"/>
            <a:ext cx="1944216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Rừng</a:t>
            </a:r>
            <a:r>
              <a:rPr lang="en-US" b="1" dirty="0"/>
              <a:t> </a:t>
            </a:r>
            <a:r>
              <a:rPr lang="en-US" b="1" dirty="0" err="1"/>
              <a:t>tre</a:t>
            </a:r>
            <a:r>
              <a:rPr lang="en-US" b="1" dirty="0"/>
              <a:t> </a:t>
            </a:r>
            <a:r>
              <a:rPr lang="en-US" b="1" dirty="0" err="1"/>
              <a:t>nứa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444208" y="4941168"/>
            <a:ext cx="1944216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Rừng</a:t>
            </a:r>
            <a:r>
              <a:rPr lang="en-US" b="1" dirty="0"/>
              <a:t> </a:t>
            </a:r>
            <a:r>
              <a:rPr lang="en-US" b="1" dirty="0" err="1"/>
              <a:t>nguyên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323528" y="5661248"/>
            <a:ext cx="23071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 gốc hình thành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1840" y="5858108"/>
            <a:ext cx="2462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loài cây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78885" y="5766355"/>
            <a:ext cx="2441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điều kiện lập địa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81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556792"/>
            <a:ext cx="793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2. Một số loại rừng phổ biến ở Việt Nam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18" y="2276872"/>
            <a:ext cx="561662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187624" y="5445224"/>
            <a:ext cx="7212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ectangle 7"/>
          <p:cNvSpPr/>
          <p:nvPr/>
        </p:nvSpPr>
        <p:spPr>
          <a:xfrm>
            <a:off x="1475656" y="5373216"/>
            <a:ext cx="7396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cau dừa hoặc rừng ngập nước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556792"/>
            <a:ext cx="793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2. Một số loại rừng phổ biến ở Việt Nam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1885950" cy="14101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23728" y="2492896"/>
            <a:ext cx="66352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08057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556792"/>
            <a:ext cx="793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2. Một số loại rừng phổ biến ở Việt Nam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15616" y="2348880"/>
            <a:ext cx="7488832" cy="4062065"/>
            <a:chOff x="1115616" y="2348880"/>
            <a:chExt cx="7488832" cy="406206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2348880"/>
              <a:ext cx="7488832" cy="345638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203848" y="5949280"/>
              <a:ext cx="3096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Rừng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tràm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Trà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sư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15616" y="2383873"/>
            <a:ext cx="7488832" cy="4008959"/>
            <a:chOff x="1115616" y="2383873"/>
            <a:chExt cx="7488832" cy="400895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2383873"/>
              <a:ext cx="7488832" cy="35472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224064" y="5931167"/>
              <a:ext cx="3096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Rừng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nứa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15616" y="2348880"/>
            <a:ext cx="7488831" cy="4167062"/>
            <a:chOff x="1115616" y="2348880"/>
            <a:chExt cx="7488831" cy="416706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2348880"/>
              <a:ext cx="7488831" cy="360040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065674" y="5931167"/>
              <a:ext cx="22169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Rừng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80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556792"/>
            <a:ext cx="793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2. Một số loại rừng phổ biến ở Việt Nam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" y="2114780"/>
            <a:ext cx="9144000" cy="4743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" y="2285583"/>
            <a:ext cx="9100770" cy="4599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" y="2285582"/>
            <a:ext cx="9143999" cy="4572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" y="2285582"/>
            <a:ext cx="9144000" cy="459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36900" y="2141567"/>
            <a:ext cx="86555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(2 phút)Hình 6.4 cho thấy rừng giúp ích cho môi trường và cho đời sống con người thế nào?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1556792"/>
            <a:ext cx="793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2. Một số loại rừng phổ biến ở Việt Nam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21553"/>
            <a:ext cx="3075343" cy="2399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81" y="3645024"/>
            <a:ext cx="2734106" cy="236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621554"/>
            <a:ext cx="3135341" cy="2399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/>
          <p:cNvSpPr/>
          <p:nvPr/>
        </p:nvSpPr>
        <p:spPr>
          <a:xfrm>
            <a:off x="1259632" y="6006074"/>
            <a:ext cx="385543" cy="3752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4184607" y="6021288"/>
            <a:ext cx="385543" cy="3752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7282801" y="6023367"/>
            <a:ext cx="385543" cy="3752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08057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556792"/>
            <a:ext cx="793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2. Một số loại rừng phổ biến ở Việt Nam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3075343" cy="2399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81" y="2516367"/>
            <a:ext cx="2734106" cy="236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92897"/>
            <a:ext cx="3135341" cy="2399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/>
          <p:cNvSpPr/>
          <p:nvPr/>
        </p:nvSpPr>
        <p:spPr>
          <a:xfrm>
            <a:off x="1259632" y="4877417"/>
            <a:ext cx="385543" cy="3752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4184607" y="4892631"/>
            <a:ext cx="385543" cy="3752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7282801" y="4894710"/>
            <a:ext cx="385543" cy="3752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2" name="Rectangle 1"/>
          <p:cNvSpPr/>
          <p:nvPr/>
        </p:nvSpPr>
        <p:spPr>
          <a:xfrm>
            <a:off x="188307" y="5358128"/>
            <a:ext cx="2404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sản xuất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856" y="5373216"/>
            <a:ext cx="2526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đặc dụng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00192" y="5354052"/>
            <a:ext cx="2547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phòng hộ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556792"/>
            <a:ext cx="793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2. Một số loại rừng phổ biến ở Việt Nam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1728192" cy="12921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51720" y="2423790"/>
            <a:ext cx="67687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de-D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trong tự nhiên được phân loại theo những cách nào?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796" y="3645024"/>
            <a:ext cx="85826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+ Phân loại theo nguồn gốc hình thành: rừng tự nhiên, rừng trồng.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+ Phân loại theo cây: rừng tràm, rừng thông, rừng tre nứa...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+ Phân loại theo trữ lượng: rừng rất giàu, rừng giàu, rừng trung bình, rừng nghèo...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+ Phân loại theo điều kiện lập địa: rừng núi đất, rừng núi đá, rừng ngập nước, rừng đất cát.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15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7704" y="332656"/>
            <a:ext cx="67687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solidFill>
                  <a:srgbClr val="FF0000"/>
                </a:solidFill>
              </a:rPr>
              <a:t>Rừng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có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tác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động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như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thế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nào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đến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đời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sống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của</a:t>
            </a:r>
            <a:r>
              <a:rPr lang="en-US" sz="4400" dirty="0">
                <a:solidFill>
                  <a:srgbClr val="FF0000"/>
                </a:solidFill>
              </a:rPr>
              <a:t> con </a:t>
            </a:r>
            <a:r>
              <a:rPr lang="en-US" sz="4400" dirty="0" err="1">
                <a:solidFill>
                  <a:srgbClr val="FF0000"/>
                </a:solidFill>
              </a:rPr>
              <a:t>người</a:t>
            </a:r>
            <a:r>
              <a:rPr lang="en-US" sz="44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8" y="235109"/>
            <a:ext cx="1551068" cy="21857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65" y="4005064"/>
            <a:ext cx="4323215" cy="2646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72338"/>
            <a:ext cx="4291385" cy="28609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30793" y="2656249"/>
            <a:ext cx="43057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528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3528" y="1556792"/>
            <a:ext cx="7935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2. Một số loại rừng phổ biến ở Việt Nam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1728192" cy="12921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51720" y="2423790"/>
            <a:ext cx="6768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de-D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ta có mấy loại rừng?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796" y="3682767"/>
            <a:ext cx="85826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Ở nước ta, rừng chủ yếu phân loại theo mục đích sử dụng riêng, có 3 loại rừng: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Rừng sản xuất</a:t>
            </a:r>
            <a:endParaRPr lang="en-US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Rừng đặc dụng</a:t>
            </a:r>
            <a:endParaRPr lang="en-US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Rừng phòng hộ </a:t>
            </a:r>
            <a:endParaRPr lang="en-US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83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0" y="1"/>
            <a:ext cx="9144000" cy="13587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522258"/>
            <a:ext cx="5670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1484784"/>
            <a:ext cx="8784976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sát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6.5 SGK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rùng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phục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đời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16632"/>
            <a:ext cx="3312368" cy="1900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48161"/>
            <a:ext cx="3828733" cy="1948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1907704" y="3910651"/>
            <a:ext cx="720080" cy="4345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4716016" y="4146546"/>
            <a:ext cx="720080" cy="4345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" y="4498009"/>
            <a:ext cx="4007813" cy="2092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val 9"/>
          <p:cNvSpPr/>
          <p:nvPr/>
        </p:nvSpPr>
        <p:spPr>
          <a:xfrm>
            <a:off x="107504" y="6156073"/>
            <a:ext cx="720080" cy="4345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696577"/>
            <a:ext cx="3960440" cy="2044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val 11"/>
          <p:cNvSpPr/>
          <p:nvPr/>
        </p:nvSpPr>
        <p:spPr>
          <a:xfrm>
            <a:off x="4707276" y="6234778"/>
            <a:ext cx="720080" cy="4345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812311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0" y="1"/>
            <a:ext cx="9144000" cy="13587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522258"/>
            <a:ext cx="5670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1484784"/>
            <a:ext cx="8784976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mục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đích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rừng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ở H.6.6, H.6.7, H.6.8.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259228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3"/>
          <a:stretch/>
        </p:blipFill>
        <p:spPr>
          <a:xfrm>
            <a:off x="5868144" y="3040076"/>
            <a:ext cx="3165794" cy="2621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924944"/>
            <a:ext cx="2988444" cy="2758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1" y="5699965"/>
            <a:ext cx="2555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Hình 6.6: Rừng Cúc Phương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65922" y="5683740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Hình 6.7: Rừng keo trồng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98134" y="5683740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Hình 6.8: Rừng phi lao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96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0" y="1"/>
            <a:ext cx="9144000" cy="13587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522258"/>
            <a:ext cx="5670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 DỤNG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2204864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51139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0" y="1"/>
            <a:ext cx="9144000" cy="1358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459853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 DẪN VỀ NHÀ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564" y="2636912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phần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7: TRỒNG, CHĂM SÓC VÀ BẢO VỆ RỪNG.</a:t>
            </a:r>
          </a:p>
        </p:txBody>
      </p:sp>
    </p:spTree>
    <p:extLst>
      <p:ext uri="{BB962C8B-B14F-4D97-AF65-F5344CB8AC3E}">
        <p14:creationId xmlns:p14="http://schemas.microsoft.com/office/powerpoint/2010/main" val="2215029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094" y="1270501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6: RỪNG Ở VIỆT NAM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39173444"/>
              </p:ext>
            </p:extLst>
          </p:nvPr>
        </p:nvGraphicFramePr>
        <p:xfrm>
          <a:off x="1439652" y="2204864"/>
          <a:ext cx="716479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79512" y="191542"/>
            <a:ext cx="87428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3: TRỒNG, CHĂM SÓC 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VÀ BẢO VỆ RỪNG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6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4" y="-27384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2276872"/>
            <a:ext cx="4073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1. VAI TRÒ CỦA RỪNG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1840" y="2710661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6188" y="764704"/>
            <a:ext cx="5912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6: RỪNG Ở VIỆT NAM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9000"/>
            <a:ext cx="763284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065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625386" y="27321"/>
            <a:ext cx="4073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1. VAI TRÒ CỦA RỪNG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2005" y="1844824"/>
            <a:ext cx="3188215" cy="2484318"/>
            <a:chOff x="251520" y="1844824"/>
            <a:chExt cx="3711399" cy="24843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844824"/>
              <a:ext cx="3711399" cy="24843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Oval 10"/>
            <p:cNvSpPr/>
            <p:nvPr/>
          </p:nvSpPr>
          <p:spPr>
            <a:xfrm>
              <a:off x="539552" y="2312876"/>
              <a:ext cx="1423651" cy="50405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Oxygen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267744" y="2312876"/>
              <a:ext cx="1423651" cy="61206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Carbon</a:t>
              </a:r>
            </a:p>
            <a:p>
              <a:pPr algn="ctr"/>
              <a:r>
                <a:rPr lang="en-US" dirty="0"/>
                <a:t>dioxide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1251377" y="2924944"/>
              <a:ext cx="0" cy="37806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003201" y="2996952"/>
              <a:ext cx="0" cy="49506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323528" y="3861048"/>
              <a:ext cx="432048" cy="36004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37112"/>
            <a:ext cx="313271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Oval 27"/>
          <p:cNvSpPr/>
          <p:nvPr/>
        </p:nvSpPr>
        <p:spPr>
          <a:xfrm>
            <a:off x="179512" y="6021288"/>
            <a:ext cx="400440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24754"/>
            <a:ext cx="3024336" cy="195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Oval 33"/>
          <p:cNvSpPr/>
          <p:nvPr/>
        </p:nvSpPr>
        <p:spPr>
          <a:xfrm>
            <a:off x="6156176" y="6021288"/>
            <a:ext cx="432048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0220" y="4509120"/>
            <a:ext cx="2843948" cy="201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Oval 35"/>
          <p:cNvSpPr/>
          <p:nvPr/>
        </p:nvSpPr>
        <p:spPr>
          <a:xfrm>
            <a:off x="3275856" y="6021288"/>
            <a:ext cx="432048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469" y="1930032"/>
            <a:ext cx="3035027" cy="221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0219" y="1930032"/>
            <a:ext cx="2761249" cy="2291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Oval 38"/>
          <p:cNvSpPr/>
          <p:nvPr/>
        </p:nvSpPr>
        <p:spPr>
          <a:xfrm>
            <a:off x="3275856" y="3717032"/>
            <a:ext cx="432048" cy="43204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0" name="Oval 39"/>
          <p:cNvSpPr/>
          <p:nvPr/>
        </p:nvSpPr>
        <p:spPr>
          <a:xfrm>
            <a:off x="6084168" y="3717032"/>
            <a:ext cx="360040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25118" y="620688"/>
            <a:ext cx="8191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(2 phút): Em hãy nêu vai trò của rừng đối với môi trường, đời sống và sản xuất trong mỗi trường hợp được được minh họa ở Hình 6.1.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583160" y="2548061"/>
            <a:ext cx="73813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Hãy nêu yêu cầu của chuồng trại nuôi gà thể hiện trong mỗi trường hợp được minh họa ở hình 11.2.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0" y="2348880"/>
            <a:ext cx="1383531" cy="162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85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9715" y="4725144"/>
            <a:ext cx="2736101" cy="19389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cải tạo môi trường, hấp thụ khí carbon dioxide, bụi trong không khí và thải ra khí oxygen, giúp điều hòa khí hậu.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2005" y="2276872"/>
            <a:ext cx="3188215" cy="2484318"/>
            <a:chOff x="251520" y="1844824"/>
            <a:chExt cx="3711399" cy="24843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844824"/>
              <a:ext cx="3711399" cy="24843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Oval 10"/>
            <p:cNvSpPr/>
            <p:nvPr/>
          </p:nvSpPr>
          <p:spPr>
            <a:xfrm>
              <a:off x="539552" y="2312876"/>
              <a:ext cx="1423651" cy="50405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Oxygen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267744" y="2312876"/>
              <a:ext cx="1423651" cy="61206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Carbon</a:t>
              </a:r>
            </a:p>
            <a:p>
              <a:pPr algn="ctr"/>
              <a:r>
                <a:rPr lang="en-US" dirty="0"/>
                <a:t>dioxide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1251377" y="2924944"/>
              <a:ext cx="0" cy="37806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003201" y="2996952"/>
              <a:ext cx="0" cy="49506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323528" y="3861048"/>
              <a:ext cx="432048" cy="36004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469" y="2492896"/>
            <a:ext cx="3035027" cy="221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0219" y="2348880"/>
            <a:ext cx="2761249" cy="2291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Oval 38"/>
          <p:cNvSpPr/>
          <p:nvPr/>
        </p:nvSpPr>
        <p:spPr>
          <a:xfrm>
            <a:off x="3275856" y="4135880"/>
            <a:ext cx="432048" cy="43204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0" name="Oval 39"/>
          <p:cNvSpPr/>
          <p:nvPr/>
        </p:nvSpPr>
        <p:spPr>
          <a:xfrm>
            <a:off x="6084168" y="4279896"/>
            <a:ext cx="360040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0" y="1"/>
            <a:ext cx="9144000" cy="135877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16188" y="404664"/>
            <a:ext cx="5912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6: RỪNG Ở VIỆT NAM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1393612"/>
            <a:ext cx="4073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1. VAI TRÒ CỦA RỪNG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8679" y="4763607"/>
            <a:ext cx="2775489" cy="193899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chắn gió, chống cát di động ven biển, che chở vùng đất phía trong đất liền.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64188" y="4730368"/>
            <a:ext cx="2772308" cy="193899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cung cấp nguyên liệu cho sản xuất các vật dụng cần thiết cho con người.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8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9512" y="1446516"/>
            <a:ext cx="4073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1. VAI TRÒ CỦA RỪNG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313271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Oval 27"/>
          <p:cNvSpPr/>
          <p:nvPr/>
        </p:nvSpPr>
        <p:spPr>
          <a:xfrm>
            <a:off x="179512" y="3789040"/>
            <a:ext cx="400440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92506"/>
            <a:ext cx="3024336" cy="195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Oval 33"/>
          <p:cNvSpPr/>
          <p:nvPr/>
        </p:nvSpPr>
        <p:spPr>
          <a:xfrm>
            <a:off x="6156176" y="3789040"/>
            <a:ext cx="432048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0220" y="2276872"/>
            <a:ext cx="2843948" cy="201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Oval 35"/>
          <p:cNvSpPr/>
          <p:nvPr/>
        </p:nvSpPr>
        <p:spPr>
          <a:xfrm>
            <a:off x="3275856" y="3789040"/>
            <a:ext cx="432048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43230" y="1"/>
            <a:ext cx="9144000" cy="135877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16188" y="404664"/>
            <a:ext cx="5912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6: RỪNG Ở VIỆT NAM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316" y="4509120"/>
            <a:ext cx="2948523" cy="13849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chống xói mòn, hạn chế hiện tượng sạt lở đất.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8395" y="4509119"/>
            <a:ext cx="2147598" cy="13849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phục vụ nghiên cứu khoa học.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84168" y="4581128"/>
            <a:ext cx="2934072" cy="13849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bảo tồn thiên nhiên, động vật và thực vật rừng.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8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84" y="1556792"/>
            <a:ext cx="1885950" cy="14101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97968" y="1772816"/>
            <a:ext cx="7038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kể những ngành sản xuất sử dụng nguyên liệu từ rừng.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0" y="1"/>
            <a:ext cx="9144000" cy="13587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16188" y="404664"/>
            <a:ext cx="5912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6: RỪNG Ở VIỆT NAM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3140968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cây:hoa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..)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nhựa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72135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1446516"/>
            <a:ext cx="4073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1. VAI TRÒ CỦA RỪNG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43230" y="1"/>
            <a:ext cx="9144000" cy="13587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16188" y="404664"/>
            <a:ext cx="5912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6: RỪNG Ở VIỆT NAM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1560" y="2492896"/>
            <a:ext cx="8208912" cy="38884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2013,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carbon dioxide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5285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1085</Words>
  <PresentationFormat>On-screen Show (4:3)</PresentationFormat>
  <Paragraphs>129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2022-07-31T13:34:17Z</dcterms:created>
  <dcterms:modified xsi:type="dcterms:W3CDTF">2022-08-11T10:06:20Z</dcterms:modified>
</cp:coreProperties>
</file>