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4"/>
  </p:notesMasterIdLst>
  <p:sldIdLst>
    <p:sldId id="313" r:id="rId3"/>
    <p:sldId id="301" r:id="rId4"/>
    <p:sldId id="493" r:id="rId5"/>
    <p:sldId id="494" r:id="rId6"/>
    <p:sldId id="495" r:id="rId7"/>
    <p:sldId id="496" r:id="rId8"/>
    <p:sldId id="497" r:id="rId9"/>
    <p:sldId id="315" r:id="rId10"/>
    <p:sldId id="499" r:id="rId11"/>
    <p:sldId id="501" r:id="rId12"/>
    <p:sldId id="502" r:id="rId13"/>
    <p:sldId id="503" r:id="rId14"/>
    <p:sldId id="500" r:id="rId15"/>
    <p:sldId id="318" r:id="rId16"/>
    <p:sldId id="319" r:id="rId17"/>
    <p:sldId id="320" r:id="rId18"/>
    <p:sldId id="323" r:id="rId19"/>
    <p:sldId id="324" r:id="rId20"/>
    <p:sldId id="326" r:id="rId21"/>
    <p:sldId id="325" r:id="rId22"/>
    <p:sldId id="329" r:id="rId23"/>
  </p:sldIdLst>
  <p:sldSz cx="24384000" cy="13716000"/>
  <p:notesSz cx="6858000" cy="9144000"/>
  <p:custDataLst>
    <p:tags r:id="rId25"/>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E9"/>
    <a:srgbClr val="E7F7FF"/>
    <a:srgbClr val="D6F7FE"/>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139" autoAdjust="0"/>
  </p:normalViewPr>
  <p:slideViewPr>
    <p:cSldViewPr>
      <p:cViewPr varScale="1">
        <p:scale>
          <a:sx n="32" d="100"/>
          <a:sy n="32" d="100"/>
        </p:scale>
        <p:origin x="36" y="3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40714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121583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80651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3775577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650602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983168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7800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8500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3202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402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2A67C430-5FE5-4C20-A485-FA8033B71A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198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291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2A67C430-5FE5-4C20-A485-FA8033B71A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894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2A67C430-5FE5-4C20-A485-FA8033B71A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209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2A67C430-5FE5-4C20-A485-FA8033B71A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272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2A67C430-5FE5-4C20-A485-FA8033B71A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596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4135104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28961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4/5/2022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4/5/2022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62.png"/><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63.png"/><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68.png"/><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72.png"/><Relationship Id="rId4" Type="http://schemas.openxmlformats.org/officeDocument/2006/relationships/image" Target="../media/image71.png"/></Relationships>
</file>

<file path=ppt/slides/_rels/slide1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40.png"/><Relationship Id="rId5" Type="http://schemas.openxmlformats.org/officeDocument/2006/relationships/image" Target="../media/image73.png"/><Relationship Id="rId4" Type="http://schemas.openxmlformats.org/officeDocument/2006/relationships/image" Target="../media/image120.png"/></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70.png"/><Relationship Id="rId5" Type="http://schemas.openxmlformats.org/officeDocument/2006/relationships/image" Target="../media/image74.png"/><Relationship Id="rId4" Type="http://schemas.openxmlformats.org/officeDocument/2006/relationships/image" Target="../media/image150.png"/></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90.png"/><Relationship Id="rId4" Type="http://schemas.openxmlformats.org/officeDocument/2006/relationships/image" Target="../media/image180.png"/></Relationships>
</file>

<file path=ppt/slides/_rels/slide18.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20.png"/><Relationship Id="rId4" Type="http://schemas.openxmlformats.org/officeDocument/2006/relationships/image" Target="../media/image210.png"/></Relationships>
</file>

<file path=ppt/slides/_rels/slide1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40.png"/><Relationship Id="rId4" Type="http://schemas.openxmlformats.org/officeDocument/2006/relationships/image" Target="../media/image230.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60.png"/></Relationships>
</file>

<file path=ppt/slides/_rels/slide2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290.png"/><Relationship Id="rId4" Type="http://schemas.openxmlformats.org/officeDocument/2006/relationships/image" Target="../media/image280.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7.jp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32.png"/><Relationship Id="rId3" Type="http://schemas.openxmlformats.org/officeDocument/2006/relationships/image" Target="../media/image6.png"/><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7.pn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6.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jpg"/><Relationship Id="rId11" Type="http://schemas.openxmlformats.org/officeDocument/2006/relationships/image" Target="../media/image40.png"/><Relationship Id="rId5" Type="http://schemas.openxmlformats.org/officeDocument/2006/relationships/image" Target="../media/image35.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6.png"/><Relationship Id="rId7" Type="http://schemas.openxmlformats.org/officeDocument/2006/relationships/image" Target="../media/image27.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6.xml"/><Relationship Id="rId16"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47.png"/><Relationship Id="rId5" Type="http://schemas.openxmlformats.org/officeDocument/2006/relationships/image" Target="../media/image7.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25.png"/><Relationship Id="rId9" Type="http://schemas.openxmlformats.org/officeDocument/2006/relationships/image" Target="../media/image45.png"/><Relationship Id="rId1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57.png"/><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5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537460" y="4396393"/>
              <a:ext cx="13217553" cy="7772400"/>
            </a:xfrm>
            <a:prstGeom prst="rect">
              <a:avLst/>
            </a:prstGeom>
            <a:noFill/>
            <a:ln w="9525">
              <a:noFill/>
              <a:miter lim="800000"/>
              <a:headEnd/>
              <a:tailEnd/>
            </a:ln>
            <a:effectLst/>
          </p:spPr>
          <p:txBody>
            <a:bodyPr/>
            <a:lstStyle/>
            <a:p>
              <a:pPr algn="just">
                <a:lnSpc>
                  <a:spcPct val="150000"/>
                </a:lnSpc>
                <a:spcBef>
                  <a:spcPct val="20000"/>
                </a:spcBef>
                <a:defRPr/>
              </a:pPr>
              <a:r>
                <a:rPr lang="en-US" sz="5800" b="1">
                  <a:solidFill>
                    <a:srgbClr val="0000FF"/>
                  </a:solidFill>
                  <a:latin typeface="Tahoma" pitchFamily="34" charset="0"/>
                  <a:ea typeface="Tahoma" pitchFamily="34" charset="0"/>
                  <a:cs typeface="Tahoma" pitchFamily="34" charset="0"/>
                </a:rPr>
                <a:t>§15. HÀM SỐ  </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a:solidFill>
                    <a:srgbClr val="0000FF"/>
                  </a:solidFill>
                  <a:latin typeface="Tahoma" pitchFamily="34" charset="0"/>
                  <a:ea typeface="Tahoma" pitchFamily="34" charset="0"/>
                  <a:cs typeface="Tahoma" pitchFamily="34" charset="0"/>
                </a:rPr>
                <a:t>§16. HÀM SỐ BẬC HAI</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a:solidFill>
                    <a:srgbClr val="0000FF"/>
                  </a:solidFill>
                  <a:latin typeface="Tahoma" pitchFamily="34" charset="0"/>
                  <a:ea typeface="Tahoma" pitchFamily="34" charset="0"/>
                  <a:cs typeface="Tahoma" pitchFamily="34" charset="0"/>
                </a:rPr>
                <a:t>§17. DẤU CỦA TAM THỨC BẬC HAI </a:t>
              </a:r>
            </a:p>
            <a:p>
              <a:pPr algn="just">
                <a:lnSpc>
                  <a:spcPct val="150000"/>
                </a:lnSpc>
                <a:spcBef>
                  <a:spcPct val="20000"/>
                </a:spcBef>
                <a:defRPr/>
              </a:pPr>
              <a:r>
                <a:rPr lang="en-US" sz="5800" b="1">
                  <a:solidFill>
                    <a:srgbClr val="0000FF"/>
                  </a:solidFill>
                  <a:latin typeface="Tahoma" pitchFamily="34" charset="0"/>
                  <a:ea typeface="Tahoma" pitchFamily="34" charset="0"/>
                  <a:cs typeface="Tahoma" pitchFamily="34" charset="0"/>
                </a:rPr>
                <a:t>§18. PHƯƠNG TRÌNH QUY VỀ </a:t>
              </a:r>
            </a:p>
            <a:p>
              <a:pPr algn="just">
                <a:lnSpc>
                  <a:spcPct val="150000"/>
                </a:lnSpc>
                <a:spcBef>
                  <a:spcPct val="20000"/>
                </a:spcBef>
                <a:defRPr/>
              </a:pPr>
              <a:r>
                <a:rPr lang="en-US" sz="5800" b="1">
                  <a:solidFill>
                    <a:srgbClr val="0000FF"/>
                  </a:solidFill>
                  <a:latin typeface="Tahoma" pitchFamily="34" charset="0"/>
                  <a:ea typeface="Tahoma" pitchFamily="34" charset="0"/>
                  <a:cs typeface="Tahoma" pitchFamily="34" charset="0"/>
                </a:rPr>
                <a:t>         PHƯƠNG TRÌNH BẬC HAI</a:t>
              </a:r>
            </a:p>
            <a:p>
              <a:pPr algn="just">
                <a:lnSpc>
                  <a:spcPct val="150000"/>
                </a:lnSpc>
                <a:spcBef>
                  <a:spcPct val="20000"/>
                </a:spcBef>
                <a:defRPr/>
              </a:pPr>
              <a:endParaRPr lang="en-US" sz="58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ÔN TẬP CH</a:t>
              </a:r>
              <a:r>
                <a:rPr lang="vi-VN" sz="4800" b="1">
                  <a:solidFill>
                    <a:schemeClr val="bg1"/>
                  </a:solidFill>
                  <a:latin typeface="Tahoma" panose="020B0604030504040204" pitchFamily="34" charset="0"/>
                  <a:ea typeface="Tahoma" panose="020B0604030504040204" pitchFamily="34" charset="0"/>
                  <a:cs typeface="Tahoma" panose="020B0604030504040204" pitchFamily="34" charset="0"/>
                </a:rPr>
                <a:t>Ư</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ƠNG VI</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302907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400" b="1">
                    <a:latin typeface="Tahoma" panose="020B0604030504040204" pitchFamily="34" charset="0"/>
                    <a:ea typeface="Tahoma" panose="020B0604030504040204" pitchFamily="34" charset="0"/>
                    <a:cs typeface="Tahoma" panose="020B0604030504040204" pitchFamily="34" charset="0"/>
                  </a:rPr>
                  <a:t>6.30.</a:t>
                </a:r>
                <a:r>
                  <a:rPr lang="en-US" sz="4400">
                    <a:latin typeface="Tahoma" panose="020B0604030504040204" pitchFamily="34" charset="0"/>
                    <a:ea typeface="Tahoma" panose="020B0604030504040204" pitchFamily="34" charset="0"/>
                    <a:cs typeface="Tahoma" panose="020B0604030504040204" pitchFamily="34" charset="0"/>
                  </a:rPr>
                  <a:t> </a:t>
                </a:r>
                <a:r>
                  <a:rPr lang="en-US"/>
                  <a:t>Với mỗi hàm số dưới đây, hãy vẽ đồ thị, tìm tập giá trị , khoảng đồng biến khoảng nghịch biến của nó:</a:t>
                </a:r>
              </a:p>
              <a:p>
                <a:r>
                  <a:rPr lang="en-US"/>
                  <a:t>	a)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−9</m:t>
                    </m:r>
                  </m:oMath>
                </a14:m>
                <a:r>
                  <a:rPr lang="en-US"/>
                  <a:t>		b)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r>
                      <a:rPr lang="en-US" i="1">
                        <a:latin typeface="Cambria Math" panose="02040503050406030204" pitchFamily="18" charset="0"/>
                      </a:rPr>
                      <m:t>+1</m:t>
                    </m:r>
                  </m:oMath>
                </a14:m>
                <a:endParaRPr lang="en-US"/>
              </a:p>
              <a:p>
                <a:r>
                  <a:rPr lang="en-US"/>
                  <a:t>	c)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oMath>
                </a14:m>
                <a:r>
                  <a:rPr lang="en-US"/>
                  <a:t>			d)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+1</m:t>
                    </m:r>
                  </m:oMath>
                </a14:m>
                <a:endParaRPr lang="en-US"/>
              </a:p>
              <a:p>
                <a:endParaRPr lang="en-US"/>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3029073"/>
              </a:xfrm>
              <a:prstGeom prst="rect">
                <a:avLst/>
              </a:prstGeom>
              <a:blipFill>
                <a:blip r:embed="rId3"/>
                <a:stretch>
                  <a:fillRect l="-1394" t="-8016" b="-13026"/>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5105400"/>
                <a:ext cx="13335002" cy="8397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0000"/>
                  </a:lnSpc>
                  <a:buNone/>
                </a:pPr>
                <a:r>
                  <a:rPr lang="en-US" sz="4500" b="1">
                    <a:latin typeface="Tahoma" panose="020B0604030504040204" pitchFamily="34" charset="0"/>
                    <a:ea typeface="Tahoma" panose="020B0604030504040204" pitchFamily="34" charset="0"/>
                    <a:cs typeface="Tahoma" panose="020B0604030504040204" pitchFamily="34" charset="0"/>
                  </a:rPr>
                  <a:t> Giải: </a:t>
                </a:r>
                <a:r>
                  <a:rPr lang="en-US" sz="450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500" i="1">
                        <a:latin typeface="Cambria Math" panose="02040503050406030204" pitchFamily="18" charset="0"/>
                      </a:rPr>
                      <m:t>𝑦</m:t>
                    </m:r>
                    <m:r>
                      <a:rPr lang="en-US" sz="4500" i="1">
                        <a:latin typeface="Cambria Math" panose="02040503050406030204" pitchFamily="18" charset="0"/>
                      </a:rPr>
                      <m:t>=−</m:t>
                    </m:r>
                    <m:sSup>
                      <m:sSupPr>
                        <m:ctrlPr>
                          <a:rPr lang="en-US" sz="4500" i="1">
                            <a:latin typeface="Cambria Math" panose="02040503050406030204" pitchFamily="18" charset="0"/>
                          </a:rPr>
                        </m:ctrlPr>
                      </m:sSupPr>
                      <m:e>
                        <m:r>
                          <a:rPr lang="en-US" sz="4500" i="1">
                            <a:latin typeface="Cambria Math" panose="02040503050406030204" pitchFamily="18" charset="0"/>
                          </a:rPr>
                          <m:t>𝑥</m:t>
                        </m:r>
                      </m:e>
                      <m:sup>
                        <m:r>
                          <a:rPr lang="en-US" sz="4500" i="1">
                            <a:latin typeface="Cambria Math" panose="02040503050406030204" pitchFamily="18" charset="0"/>
                          </a:rPr>
                          <m:t>2</m:t>
                        </m:r>
                      </m:sup>
                    </m:sSup>
                    <m:r>
                      <a:rPr lang="en-US" sz="4500" b="0" i="1" smtClean="0">
                        <a:latin typeface="Cambria Math" panose="02040503050406030204" pitchFamily="18" charset="0"/>
                      </a:rPr>
                      <m:t>−4</m:t>
                    </m:r>
                    <m:r>
                      <a:rPr lang="en-US" sz="4500" i="1">
                        <a:latin typeface="Cambria Math" panose="02040503050406030204" pitchFamily="18" charset="0"/>
                      </a:rPr>
                      <m:t>𝑥</m:t>
                    </m:r>
                    <m:r>
                      <a:rPr lang="en-US" sz="4500" b="0" i="1" smtClean="0">
                        <a:latin typeface="Cambria Math" panose="02040503050406030204" pitchFamily="18" charset="0"/>
                      </a:rPr>
                      <m:t>+1</m:t>
                    </m:r>
                  </m:oMath>
                </a14:m>
                <a:r>
                  <a:rPr lang="en-US" sz="4500">
                    <a:latin typeface="Tahoma" panose="020B0604030504040204" pitchFamily="34" charset="0"/>
                    <a:ea typeface="Tahoma" panose="020B0604030504040204" pitchFamily="34" charset="0"/>
                    <a:cs typeface="Tahoma" panose="020B0604030504040204" pitchFamily="34" charset="0"/>
                  </a:rPr>
                  <a:t> </a:t>
                </a:r>
              </a:p>
              <a:p>
                <a:pPr algn="just">
                  <a:lnSpc>
                    <a:spcPct val="110000"/>
                  </a:lnSpc>
                </a:pPr>
                <a:r>
                  <a:rPr lang="en-US" sz="4500">
                    <a:latin typeface="Tahoma" panose="020B0604030504040204" pitchFamily="34" charset="0"/>
                    <a:ea typeface="Tahoma" panose="020B0604030504040204" pitchFamily="34" charset="0"/>
                    <a:cs typeface="Tahoma" panose="020B0604030504040204" pitchFamily="34" charset="0"/>
                  </a:rPr>
                  <a:t>Vẽ đồ thị: Ta có </a:t>
                </a:r>
                <a14:m>
                  <m:oMath xmlns:m="http://schemas.openxmlformats.org/officeDocument/2006/math">
                    <m:r>
                      <a:rPr lang="en-US" sz="4500" i="1">
                        <a:latin typeface="Cambria Math" panose="02040503050406030204" pitchFamily="18" charset="0"/>
                      </a:rPr>
                      <m:t>𝑎</m:t>
                    </m:r>
                    <m:r>
                      <a:rPr lang="en-US" sz="4500" i="1">
                        <a:latin typeface="Cambria Math" panose="02040503050406030204" pitchFamily="18" charset="0"/>
                      </a:rPr>
                      <m:t>=−1&lt;0</m:t>
                    </m:r>
                  </m:oMath>
                </a14:m>
                <a:r>
                  <a:rPr lang="en-US" sz="4500">
                    <a:latin typeface="Tahoma" panose="020B0604030504040204" pitchFamily="34" charset="0"/>
                    <a:ea typeface="Tahoma" panose="020B0604030504040204" pitchFamily="34" charset="0"/>
                    <a:cs typeface="Tahoma" panose="020B0604030504040204" pitchFamily="34" charset="0"/>
                  </a:rPr>
                  <a:t> nên parabol quay bề lõm hướng xuống dưới. Đỉnh </a:t>
                </a:r>
                <a14:m>
                  <m:oMath xmlns:m="http://schemas.openxmlformats.org/officeDocument/2006/math">
                    <m:r>
                      <a:rPr lang="en-US" sz="4500" i="1">
                        <a:latin typeface="Cambria Math" panose="02040503050406030204" pitchFamily="18" charset="0"/>
                      </a:rPr>
                      <m:t>𝐼</m:t>
                    </m:r>
                    <m:r>
                      <a:rPr lang="en-US" sz="4500" i="1">
                        <a:latin typeface="Cambria Math" panose="02040503050406030204" pitchFamily="18" charset="0"/>
                      </a:rPr>
                      <m:t>(−2;5)</m:t>
                    </m:r>
                  </m:oMath>
                </a14:m>
                <a:r>
                  <a:rPr lang="en-US" sz="4500">
                    <a:latin typeface="Tahoma" panose="020B0604030504040204" pitchFamily="34" charset="0"/>
                    <a:ea typeface="Tahoma" panose="020B0604030504040204" pitchFamily="34" charset="0"/>
                    <a:cs typeface="Tahoma" panose="020B0604030504040204" pitchFamily="34" charset="0"/>
                  </a:rPr>
                  <a:t>. Trục đối xứng </a:t>
                </a:r>
                <a14:m>
                  <m:oMath xmlns:m="http://schemas.openxmlformats.org/officeDocument/2006/math">
                    <m:r>
                      <a:rPr lang="en-US" sz="4500" i="1">
                        <a:latin typeface="Cambria Math" panose="02040503050406030204" pitchFamily="18" charset="0"/>
                      </a:rPr>
                      <m:t>𝑥</m:t>
                    </m:r>
                    <m:r>
                      <a:rPr lang="en-US" sz="4500" i="1">
                        <a:latin typeface="Cambria Math" panose="02040503050406030204" pitchFamily="18" charset="0"/>
                      </a:rPr>
                      <m:t>=−2</m:t>
                    </m:r>
                  </m:oMath>
                </a14:m>
                <a:r>
                  <a:rPr lang="en-US" sz="4500">
                    <a:latin typeface="Tahoma" panose="020B0604030504040204" pitchFamily="34" charset="0"/>
                    <a:ea typeface="Tahoma" panose="020B0604030504040204" pitchFamily="34" charset="0"/>
                    <a:cs typeface="Tahoma" panose="020B0604030504040204" pitchFamily="34" charset="0"/>
                  </a:rPr>
                  <a:t>. Giao điểm của đồ thị với trục </a:t>
                </a:r>
                <a14:m>
                  <m:oMath xmlns:m="http://schemas.openxmlformats.org/officeDocument/2006/math">
                    <m:r>
                      <a:rPr lang="en-US" sz="4500" i="1">
                        <a:latin typeface="Cambria Math" panose="02040503050406030204" pitchFamily="18" charset="0"/>
                      </a:rPr>
                      <m:t>𝑂𝑦</m:t>
                    </m:r>
                  </m:oMath>
                </a14:m>
                <a:r>
                  <a:rPr lang="en-US" sz="45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d>
                      <m:dPr>
                        <m:ctrlPr>
                          <a:rPr lang="en-US" sz="4500" i="1">
                            <a:latin typeface="Cambria Math" panose="02040503050406030204" pitchFamily="18" charset="0"/>
                          </a:rPr>
                        </m:ctrlPr>
                      </m:dPr>
                      <m:e>
                        <m:r>
                          <a:rPr lang="en-US" sz="4500" i="1">
                            <a:latin typeface="Cambria Math" panose="02040503050406030204" pitchFamily="18" charset="0"/>
                          </a:rPr>
                          <m:t>0;</m:t>
                        </m:r>
                        <m:r>
                          <a:rPr lang="en-US" sz="4500" b="0" i="1" smtClean="0">
                            <a:latin typeface="Cambria Math" panose="02040503050406030204" pitchFamily="18" charset="0"/>
                          </a:rPr>
                          <m:t>1</m:t>
                        </m:r>
                      </m:e>
                    </m:d>
                    <m:r>
                      <a:rPr lang="en-US" sz="4500" i="1">
                        <a:latin typeface="Cambria Math" panose="02040503050406030204" pitchFamily="18" charset="0"/>
                      </a:rPr>
                      <m:t>.</m:t>
                    </m:r>
                  </m:oMath>
                </a14:m>
                <a:r>
                  <a:rPr lang="en-US" sz="4500">
                    <a:latin typeface="Tahoma" panose="020B0604030504040204" pitchFamily="34" charset="0"/>
                    <a:ea typeface="Tahoma" panose="020B0604030504040204" pitchFamily="34" charset="0"/>
                    <a:cs typeface="Tahoma" panose="020B0604030504040204" pitchFamily="34" charset="0"/>
                  </a:rPr>
                  <a:t> Giao điểm của đồ thị với trục </a:t>
                </a:r>
                <a14:m>
                  <m:oMath xmlns:m="http://schemas.openxmlformats.org/officeDocument/2006/math">
                    <m:r>
                      <a:rPr lang="en-US" sz="4500" i="1">
                        <a:latin typeface="Cambria Math" panose="02040503050406030204" pitchFamily="18" charset="0"/>
                      </a:rPr>
                      <m:t>𝑂</m:t>
                    </m:r>
                    <m:r>
                      <a:rPr lang="en-US" sz="4500" b="0" i="1" smtClean="0">
                        <a:latin typeface="Cambria Math" panose="02040503050406030204" pitchFamily="18" charset="0"/>
                      </a:rPr>
                      <m:t>𝑥</m:t>
                    </m:r>
                  </m:oMath>
                </a14:m>
                <a:r>
                  <a:rPr lang="en-US" sz="45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d>
                      <m:dPr>
                        <m:ctrlPr>
                          <a:rPr lang="en-US" sz="4500" b="0" i="1">
                            <a:latin typeface="Cambria Math" panose="02040503050406030204" pitchFamily="18" charset="0"/>
                          </a:rPr>
                        </m:ctrlPr>
                      </m:dPr>
                      <m:e>
                        <m:r>
                          <a:rPr lang="en-US" sz="4500" b="0" i="1" smtClean="0">
                            <a:latin typeface="Cambria Math" panose="02040503050406030204" pitchFamily="18" charset="0"/>
                          </a:rPr>
                          <m:t>−2−</m:t>
                        </m:r>
                        <m:rad>
                          <m:radPr>
                            <m:degHide m:val="on"/>
                            <m:ctrlPr>
                              <a:rPr lang="en-US" sz="4500" i="1">
                                <a:latin typeface="Cambria Math" panose="02040503050406030204" pitchFamily="18" charset="0"/>
                              </a:rPr>
                            </m:ctrlPr>
                          </m:radPr>
                          <m:deg/>
                          <m:e>
                            <m:r>
                              <a:rPr lang="en-US" sz="4500" i="1">
                                <a:latin typeface="Cambria Math" panose="02040503050406030204" pitchFamily="18" charset="0"/>
                              </a:rPr>
                              <m:t>5</m:t>
                            </m:r>
                          </m:e>
                        </m:rad>
                        <m:r>
                          <a:rPr lang="en-US" sz="4500" i="1">
                            <a:latin typeface="Cambria Math" panose="02040503050406030204" pitchFamily="18" charset="0"/>
                          </a:rPr>
                          <m:t>;</m:t>
                        </m:r>
                        <m:r>
                          <a:rPr lang="en-US" sz="4500" b="0" i="1" smtClean="0">
                            <a:latin typeface="Cambria Math" panose="02040503050406030204" pitchFamily="18" charset="0"/>
                          </a:rPr>
                          <m:t>0</m:t>
                        </m:r>
                      </m:e>
                    </m:d>
                  </m:oMath>
                </a14:m>
                <a:r>
                  <a:rPr lang="en-US" sz="450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500" i="1">
                        <a:latin typeface="Cambria Math" panose="02040503050406030204" pitchFamily="18" charset="0"/>
                      </a:rPr>
                      <m:t>(−2+</m:t>
                    </m:r>
                    <m:rad>
                      <m:radPr>
                        <m:degHide m:val="on"/>
                        <m:ctrlPr>
                          <a:rPr lang="en-US" sz="4500" i="1">
                            <a:latin typeface="Cambria Math" panose="02040503050406030204" pitchFamily="18" charset="0"/>
                          </a:rPr>
                        </m:ctrlPr>
                      </m:radPr>
                      <m:deg/>
                      <m:e>
                        <m:r>
                          <a:rPr lang="en-US" sz="4500" i="1">
                            <a:latin typeface="Cambria Math" panose="02040503050406030204" pitchFamily="18" charset="0"/>
                          </a:rPr>
                          <m:t>5</m:t>
                        </m:r>
                      </m:e>
                    </m:rad>
                    <m:r>
                      <a:rPr lang="en-US" sz="4500" i="1">
                        <a:latin typeface="Cambria Math" panose="02040503050406030204" pitchFamily="18" charset="0"/>
                      </a:rPr>
                      <m:t>;0)</m:t>
                    </m:r>
                  </m:oMath>
                </a14:m>
                <a:r>
                  <a:rPr lang="en-US" sz="4500">
                    <a:latin typeface="Tahoma" panose="020B0604030504040204" pitchFamily="34" charset="0"/>
                    <a:ea typeface="Tahoma" panose="020B0604030504040204" pitchFamily="34" charset="0"/>
                    <a:cs typeface="Tahoma" panose="020B0604030504040204" pitchFamily="34" charset="0"/>
                  </a:rPr>
                  <a:t>. </a:t>
                </a:r>
              </a:p>
              <a:p>
                <a:pPr>
                  <a:lnSpc>
                    <a:spcPct val="110000"/>
                  </a:lnSpc>
                </a:pPr>
                <a:r>
                  <a:rPr lang="en-US" sz="4500">
                    <a:latin typeface="Tahoma" panose="020B0604030504040204" pitchFamily="34" charset="0"/>
                    <a:ea typeface="Tahoma" panose="020B0604030504040204" pitchFamily="34" charset="0"/>
                    <a:cs typeface="Tahoma" panose="020B0604030504040204" pitchFamily="34" charset="0"/>
                  </a:rPr>
                  <a:t>Từ đồ thị, tập giá trị của hàm số </a:t>
                </a:r>
                <a14:m>
                  <m:oMath xmlns:m="http://schemas.openxmlformats.org/officeDocument/2006/math">
                    <m:r>
                      <a:rPr lang="en-US" sz="4500" i="1">
                        <a:latin typeface="Cambria Math" panose="02040503050406030204" pitchFamily="18" charset="0"/>
                      </a:rPr>
                      <m:t>𝑇</m:t>
                    </m:r>
                    <m:r>
                      <a:rPr lang="en-US" sz="4500" i="1">
                        <a:latin typeface="Cambria Math" panose="02040503050406030204" pitchFamily="18" charset="0"/>
                      </a:rPr>
                      <m:t>=(−∞;5]</m:t>
                    </m:r>
                  </m:oMath>
                </a14:m>
                <a:r>
                  <a:rPr lang="en-US" sz="4500">
                    <a:latin typeface="Tahoma" panose="020B0604030504040204" pitchFamily="34" charset="0"/>
                    <a:ea typeface="Tahoma" panose="020B0604030504040204" pitchFamily="34" charset="0"/>
                    <a:cs typeface="Tahoma" panose="020B0604030504040204" pitchFamily="34" charset="0"/>
                  </a:rPr>
                  <a:t>. </a:t>
                </a:r>
              </a:p>
              <a:p>
                <a:pPr algn="just">
                  <a:lnSpc>
                    <a:spcPct val="110000"/>
                  </a:lnSpc>
                </a:pPr>
                <a:r>
                  <a:rPr lang="en-US" sz="4500">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r>
                      <a:rPr lang="en-US" sz="4500" i="1">
                        <a:latin typeface="Cambria Math" panose="02040503050406030204" pitchFamily="18" charset="0"/>
                      </a:rPr>
                      <m:t>𝑎</m:t>
                    </m:r>
                    <m:r>
                      <a:rPr lang="en-US" sz="4500" i="1">
                        <a:latin typeface="Cambria Math" panose="02040503050406030204" pitchFamily="18" charset="0"/>
                      </a:rPr>
                      <m:t>=−1&lt;0</m:t>
                    </m:r>
                  </m:oMath>
                </a14:m>
                <a:r>
                  <a:rPr lang="en-US" sz="4500">
                    <a:latin typeface="Tahoma" panose="020B0604030504040204" pitchFamily="34" charset="0"/>
                    <a:ea typeface="Tahoma" panose="020B0604030504040204" pitchFamily="34" charset="0"/>
                    <a:cs typeface="Tahoma" panose="020B0604030504040204" pitchFamily="34" charset="0"/>
                  </a:rPr>
                  <a:t> nên hàm số đồng biến trên khoảng </a:t>
                </a:r>
                <a14:m>
                  <m:oMath xmlns:m="http://schemas.openxmlformats.org/officeDocument/2006/math">
                    <m:r>
                      <a:rPr lang="en-US" sz="4500" i="1">
                        <a:latin typeface="Cambria Math" panose="02040503050406030204" pitchFamily="18" charset="0"/>
                      </a:rPr>
                      <m:t>(−∞;</m:t>
                    </m:r>
                    <m:r>
                      <a:rPr lang="en-US" sz="4500" b="0" i="1" smtClean="0">
                        <a:latin typeface="Cambria Math" panose="02040503050406030204" pitchFamily="18" charset="0"/>
                      </a:rPr>
                      <m:t>−2</m:t>
                    </m:r>
                    <m:r>
                      <a:rPr lang="en-US" sz="4500" i="1">
                        <a:latin typeface="Cambria Math" panose="02040503050406030204" pitchFamily="18" charset="0"/>
                      </a:rPr>
                      <m:t>)</m:t>
                    </m:r>
                  </m:oMath>
                </a14:m>
                <a:r>
                  <a:rPr lang="en-US" sz="4500">
                    <a:latin typeface="Tahoma" panose="020B0604030504040204" pitchFamily="34" charset="0"/>
                    <a:ea typeface="Tahoma" panose="020B0604030504040204" pitchFamily="34" charset="0"/>
                    <a:cs typeface="Tahoma" panose="020B0604030504040204" pitchFamily="34" charset="0"/>
                  </a:rPr>
                  <a:t> và nghịch biến trên khoảng </a:t>
                </a:r>
                <a14:m>
                  <m:oMath xmlns:m="http://schemas.openxmlformats.org/officeDocument/2006/math">
                    <m:r>
                      <a:rPr lang="en-US" sz="4500" i="1">
                        <a:latin typeface="Cambria Math" panose="02040503050406030204" pitchFamily="18" charset="0"/>
                      </a:rPr>
                      <m:t>(</m:t>
                    </m:r>
                    <m:r>
                      <a:rPr lang="en-US" sz="4500" b="0" i="1" smtClean="0">
                        <a:latin typeface="Cambria Math" panose="02040503050406030204" pitchFamily="18" charset="0"/>
                      </a:rPr>
                      <m:t>−2</m:t>
                    </m:r>
                    <m:r>
                      <a:rPr lang="en-US" sz="4500" i="1">
                        <a:latin typeface="Cambria Math" panose="02040503050406030204" pitchFamily="18" charset="0"/>
                      </a:rPr>
                      <m:t>;+∞).</m:t>
                    </m:r>
                  </m:oMath>
                </a14:m>
                <a:endParaRPr lang="en-US" sz="450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5105400"/>
                <a:ext cx="13335002" cy="8397876"/>
              </a:xfrm>
              <a:prstGeom prst="rect">
                <a:avLst/>
              </a:prstGeom>
              <a:blipFill>
                <a:blip r:embed="rId4"/>
                <a:stretch>
                  <a:fillRect l="-1644" t="-1595" r="-1826" b="-290"/>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4630400" y="5105400"/>
            <a:ext cx="9372600" cy="8313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endParaRPr lang="en-US" sz="4000">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Diagram&#10;&#10;Description automatically generated">
            <a:extLst>
              <a:ext uri="{FF2B5EF4-FFF2-40B4-BE49-F238E27FC236}">
                <a16:creationId xmlns:a16="http://schemas.microsoft.com/office/drawing/2014/main" id="{B752837D-3D9E-490E-9ACD-162BEB86A6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01556" y="5508563"/>
            <a:ext cx="7644245" cy="7507414"/>
          </a:xfrm>
          <a:prstGeom prst="rect">
            <a:avLst/>
          </a:prstGeom>
        </p:spPr>
      </p:pic>
    </p:spTree>
    <p:extLst>
      <p:ext uri="{BB962C8B-B14F-4D97-AF65-F5344CB8AC3E}">
        <p14:creationId xmlns:p14="http://schemas.microsoft.com/office/powerpoint/2010/main" val="1448546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nodePh="1">
                                  <p:stCondLst>
                                    <p:cond delay="0"/>
                                  </p:stCondLst>
                                  <p:endCondLst>
                                    <p:cond evt="begin" delay="0">
                                      <p:tn val="28"/>
                                    </p:cond>
                                  </p:end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up)">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9971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400" b="1">
                    <a:latin typeface="Tahoma" panose="020B0604030504040204" pitchFamily="34" charset="0"/>
                    <a:ea typeface="Tahoma" panose="020B0604030504040204" pitchFamily="34" charset="0"/>
                    <a:cs typeface="Tahoma" panose="020B0604030504040204" pitchFamily="34" charset="0"/>
                  </a:rPr>
                  <a:t>6.30.</a:t>
                </a:r>
                <a:r>
                  <a:rPr lang="en-US" sz="4400">
                    <a:latin typeface="Tahoma" panose="020B0604030504040204" pitchFamily="34" charset="0"/>
                    <a:ea typeface="Tahoma" panose="020B0604030504040204" pitchFamily="34" charset="0"/>
                    <a:cs typeface="Tahoma" panose="020B0604030504040204" pitchFamily="34" charset="0"/>
                  </a:rPr>
                  <a:t> </a:t>
                </a:r>
                <a:r>
                  <a:rPr lang="en-US"/>
                  <a:t>Với mỗi hàm số dưới đây, hãy vẽ đồ thị, tìm tập giá trị , khoảng đồng biến khoảng nghịch biến của nó:</a:t>
                </a:r>
              </a:p>
              <a:p>
                <a:r>
                  <a:rPr lang="en-US"/>
                  <a:t>	a)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−9</m:t>
                    </m:r>
                  </m:oMath>
                </a14:m>
                <a:r>
                  <a:rPr lang="en-US"/>
                  <a:t>		b)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r>
                      <a:rPr lang="en-US" i="1">
                        <a:latin typeface="Cambria Math" panose="02040503050406030204" pitchFamily="18" charset="0"/>
                      </a:rPr>
                      <m:t>+1</m:t>
                    </m:r>
                  </m:oMath>
                </a14:m>
                <a:endParaRPr lang="en-US"/>
              </a:p>
              <a:p>
                <a:r>
                  <a:rPr lang="en-US"/>
                  <a:t>	c)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oMath>
                </a14:m>
                <a:r>
                  <a:rPr lang="en-US"/>
                  <a:t>			d)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+1</m:t>
                    </m:r>
                  </m:oMath>
                </a14:m>
                <a:endParaRPr lang="en-US"/>
              </a:p>
              <a:p>
                <a:endParaRPr lang="en-US"/>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997199"/>
              </a:xfrm>
              <a:prstGeom prst="rect">
                <a:avLst/>
              </a:prstGeom>
              <a:blipFill>
                <a:blip r:embed="rId3"/>
                <a:stretch>
                  <a:fillRect l="-1394" t="-8097" b="-14170"/>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5105400"/>
                <a:ext cx="12420600" cy="8397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14000"/>
                  </a:lnSpc>
                  <a:buNone/>
                </a:pPr>
                <a:r>
                  <a:rPr lang="en-US" sz="4400" b="1">
                    <a:latin typeface="Tahoma" panose="020B0604030504040204" pitchFamily="34" charset="0"/>
                    <a:ea typeface="Tahoma" panose="020B0604030504040204" pitchFamily="34" charset="0"/>
                    <a:cs typeface="Tahoma" panose="020B0604030504040204" pitchFamily="34" charset="0"/>
                  </a:rPr>
                  <a:t>  </a:t>
                </a:r>
                <a:r>
                  <a:rPr lang="en-US" sz="4500" b="1">
                    <a:latin typeface="Tahoma" panose="020B0604030504040204" pitchFamily="34" charset="0"/>
                    <a:ea typeface="Tahoma" panose="020B0604030504040204" pitchFamily="34" charset="0"/>
                    <a:cs typeface="Tahoma" panose="020B0604030504040204" pitchFamily="34" charset="0"/>
                  </a:rPr>
                  <a:t>Giải: </a:t>
                </a:r>
                <a:r>
                  <a:rPr lang="en-US" sz="450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500" i="1">
                        <a:latin typeface="Cambria Math" panose="02040503050406030204" pitchFamily="18" charset="0"/>
                      </a:rPr>
                      <m:t>𝑦</m:t>
                    </m:r>
                    <m:r>
                      <a:rPr lang="en-US" sz="4500" i="1">
                        <a:latin typeface="Cambria Math" panose="02040503050406030204" pitchFamily="18" charset="0"/>
                      </a:rPr>
                      <m:t>=</m:t>
                    </m:r>
                    <m:sSup>
                      <m:sSupPr>
                        <m:ctrlPr>
                          <a:rPr lang="en-US" sz="4500" i="1">
                            <a:latin typeface="Cambria Math" panose="02040503050406030204" pitchFamily="18" charset="0"/>
                          </a:rPr>
                        </m:ctrlPr>
                      </m:sSupPr>
                      <m:e>
                        <m:r>
                          <a:rPr lang="en-US" sz="4500" i="1">
                            <a:latin typeface="Cambria Math" panose="02040503050406030204" pitchFamily="18" charset="0"/>
                          </a:rPr>
                          <m:t>𝑥</m:t>
                        </m:r>
                      </m:e>
                      <m:sup>
                        <m:r>
                          <a:rPr lang="en-US" sz="4500" i="1">
                            <a:latin typeface="Cambria Math" panose="02040503050406030204" pitchFamily="18" charset="0"/>
                          </a:rPr>
                          <m:t>2</m:t>
                        </m:r>
                      </m:sup>
                    </m:sSup>
                    <m:r>
                      <a:rPr lang="en-US" sz="4500" b="0" i="1" smtClean="0">
                        <a:latin typeface="Cambria Math" panose="02040503050406030204" pitchFamily="18" charset="0"/>
                      </a:rPr>
                      <m:t>+4</m:t>
                    </m:r>
                    <m:r>
                      <a:rPr lang="en-US" sz="4500" i="1">
                        <a:latin typeface="Cambria Math" panose="02040503050406030204" pitchFamily="18" charset="0"/>
                      </a:rPr>
                      <m:t>𝑥</m:t>
                    </m:r>
                  </m:oMath>
                </a14:m>
                <a:r>
                  <a:rPr lang="en-US" sz="4500">
                    <a:latin typeface="Tahoma" panose="020B0604030504040204" pitchFamily="34" charset="0"/>
                    <a:ea typeface="Tahoma" panose="020B0604030504040204" pitchFamily="34" charset="0"/>
                    <a:cs typeface="Tahoma" panose="020B0604030504040204" pitchFamily="34" charset="0"/>
                  </a:rPr>
                  <a:t> </a:t>
                </a:r>
              </a:p>
              <a:p>
                <a:pPr algn="just">
                  <a:lnSpc>
                    <a:spcPct val="114000"/>
                  </a:lnSpc>
                </a:pPr>
                <a:r>
                  <a:rPr lang="en-US" sz="4500">
                    <a:latin typeface="Tahoma" panose="020B0604030504040204" pitchFamily="34" charset="0"/>
                    <a:ea typeface="Tahoma" panose="020B0604030504040204" pitchFamily="34" charset="0"/>
                    <a:cs typeface="Tahoma" panose="020B0604030504040204" pitchFamily="34" charset="0"/>
                  </a:rPr>
                  <a:t>Vẽ đồ thị: Ta có </a:t>
                </a:r>
                <a14:m>
                  <m:oMath xmlns:m="http://schemas.openxmlformats.org/officeDocument/2006/math">
                    <m:r>
                      <a:rPr lang="en-US" sz="4500" i="1">
                        <a:latin typeface="Cambria Math" panose="02040503050406030204" pitchFamily="18" charset="0"/>
                      </a:rPr>
                      <m:t>𝑎</m:t>
                    </m:r>
                    <m:r>
                      <a:rPr lang="en-US" sz="4500" i="1">
                        <a:latin typeface="Cambria Math" panose="02040503050406030204" pitchFamily="18" charset="0"/>
                      </a:rPr>
                      <m:t>=1&gt;0</m:t>
                    </m:r>
                  </m:oMath>
                </a14:m>
                <a:r>
                  <a:rPr lang="en-US" sz="4500">
                    <a:latin typeface="Tahoma" panose="020B0604030504040204" pitchFamily="34" charset="0"/>
                    <a:ea typeface="Tahoma" panose="020B0604030504040204" pitchFamily="34" charset="0"/>
                    <a:cs typeface="Tahoma" panose="020B0604030504040204" pitchFamily="34" charset="0"/>
                  </a:rPr>
                  <a:t> nên parabol quay bề lõm hướng lên trên. Đỉnh </a:t>
                </a:r>
                <a14:m>
                  <m:oMath xmlns:m="http://schemas.openxmlformats.org/officeDocument/2006/math">
                    <m:r>
                      <a:rPr lang="en-US" sz="4500" i="1">
                        <a:latin typeface="Cambria Math" panose="02040503050406030204" pitchFamily="18" charset="0"/>
                      </a:rPr>
                      <m:t>𝐼</m:t>
                    </m:r>
                    <m:r>
                      <a:rPr lang="en-US" sz="4500" i="1">
                        <a:latin typeface="Cambria Math" panose="02040503050406030204" pitchFamily="18" charset="0"/>
                      </a:rPr>
                      <m:t>(−2;−4)</m:t>
                    </m:r>
                  </m:oMath>
                </a14:m>
                <a:r>
                  <a:rPr lang="en-US" sz="4500">
                    <a:latin typeface="Tahoma" panose="020B0604030504040204" pitchFamily="34" charset="0"/>
                    <a:ea typeface="Tahoma" panose="020B0604030504040204" pitchFamily="34" charset="0"/>
                    <a:cs typeface="Tahoma" panose="020B0604030504040204" pitchFamily="34" charset="0"/>
                  </a:rPr>
                  <a:t>. </a:t>
                </a:r>
                <a:br>
                  <a:rPr lang="en-US" sz="4500">
                    <a:latin typeface="Tahoma" panose="020B0604030504040204" pitchFamily="34" charset="0"/>
                    <a:ea typeface="Tahoma" panose="020B0604030504040204" pitchFamily="34" charset="0"/>
                    <a:cs typeface="Tahoma" panose="020B0604030504040204" pitchFamily="34" charset="0"/>
                  </a:rPr>
                </a:br>
                <a:r>
                  <a:rPr lang="en-US" sz="4500">
                    <a:latin typeface="Tahoma" panose="020B0604030504040204" pitchFamily="34" charset="0"/>
                    <a:ea typeface="Tahoma" panose="020B0604030504040204" pitchFamily="34" charset="0"/>
                    <a:cs typeface="Tahoma" panose="020B0604030504040204" pitchFamily="34" charset="0"/>
                  </a:rPr>
                  <a:t>Trục đối xứng </a:t>
                </a:r>
                <a14:m>
                  <m:oMath xmlns:m="http://schemas.openxmlformats.org/officeDocument/2006/math">
                    <m:r>
                      <a:rPr lang="en-US" sz="4500" i="1">
                        <a:latin typeface="Cambria Math" panose="02040503050406030204" pitchFamily="18" charset="0"/>
                      </a:rPr>
                      <m:t>𝑥</m:t>
                    </m:r>
                    <m:r>
                      <a:rPr lang="en-US" sz="4500" i="1">
                        <a:latin typeface="Cambria Math" panose="02040503050406030204" pitchFamily="18" charset="0"/>
                      </a:rPr>
                      <m:t>=−2</m:t>
                    </m:r>
                  </m:oMath>
                </a14:m>
                <a:r>
                  <a:rPr lang="en-US" sz="4500">
                    <a:latin typeface="Tahoma" panose="020B0604030504040204" pitchFamily="34" charset="0"/>
                    <a:ea typeface="Tahoma" panose="020B0604030504040204" pitchFamily="34" charset="0"/>
                    <a:cs typeface="Tahoma" panose="020B0604030504040204" pitchFamily="34" charset="0"/>
                  </a:rPr>
                  <a:t>. Giao điểm của đồ thị với trục </a:t>
                </a:r>
                <a14:m>
                  <m:oMath xmlns:m="http://schemas.openxmlformats.org/officeDocument/2006/math">
                    <m:r>
                      <a:rPr lang="en-US" sz="4500" i="1">
                        <a:latin typeface="Cambria Math" panose="02040503050406030204" pitchFamily="18" charset="0"/>
                      </a:rPr>
                      <m:t>𝑂</m:t>
                    </m:r>
                    <m:r>
                      <a:rPr lang="en-US" sz="4500" b="0" i="1" smtClean="0">
                        <a:latin typeface="Cambria Math" panose="02040503050406030204" pitchFamily="18" charset="0"/>
                      </a:rPr>
                      <m:t>𝑥</m:t>
                    </m:r>
                  </m:oMath>
                </a14:m>
                <a:r>
                  <a:rPr lang="en-US" sz="45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d>
                      <m:dPr>
                        <m:ctrlPr>
                          <a:rPr lang="en-US" sz="4500" b="0" i="1">
                            <a:latin typeface="Cambria Math" panose="02040503050406030204" pitchFamily="18" charset="0"/>
                          </a:rPr>
                        </m:ctrlPr>
                      </m:dPr>
                      <m:e>
                        <m:r>
                          <a:rPr lang="en-US" sz="4500" b="0" i="1" smtClean="0">
                            <a:latin typeface="Cambria Math" panose="02040503050406030204" pitchFamily="18" charset="0"/>
                          </a:rPr>
                          <m:t>0</m:t>
                        </m:r>
                        <m:r>
                          <a:rPr lang="en-US" sz="4500" i="1">
                            <a:latin typeface="Cambria Math" panose="02040503050406030204" pitchFamily="18" charset="0"/>
                          </a:rPr>
                          <m:t>;</m:t>
                        </m:r>
                        <m:r>
                          <a:rPr lang="en-US" sz="4500" b="0" i="1" smtClean="0">
                            <a:latin typeface="Cambria Math" panose="02040503050406030204" pitchFamily="18" charset="0"/>
                          </a:rPr>
                          <m:t>0</m:t>
                        </m:r>
                      </m:e>
                    </m:d>
                  </m:oMath>
                </a14:m>
                <a:r>
                  <a:rPr lang="en-US" sz="450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500" i="1">
                        <a:latin typeface="Cambria Math" panose="02040503050406030204" pitchFamily="18" charset="0"/>
                      </a:rPr>
                      <m:t>(−</m:t>
                    </m:r>
                    <m:r>
                      <a:rPr lang="en-US" sz="4500" b="0" i="1" smtClean="0">
                        <a:latin typeface="Cambria Math" panose="02040503050406030204" pitchFamily="18" charset="0"/>
                      </a:rPr>
                      <m:t>4</m:t>
                    </m:r>
                    <m:r>
                      <a:rPr lang="en-US" sz="4500" i="1">
                        <a:latin typeface="Cambria Math" panose="02040503050406030204" pitchFamily="18" charset="0"/>
                      </a:rPr>
                      <m:t>;0)</m:t>
                    </m:r>
                  </m:oMath>
                </a14:m>
                <a:r>
                  <a:rPr lang="en-US" sz="4500">
                    <a:latin typeface="Tahoma" panose="020B0604030504040204" pitchFamily="34" charset="0"/>
                    <a:ea typeface="Tahoma" panose="020B0604030504040204" pitchFamily="34" charset="0"/>
                    <a:cs typeface="Tahoma" panose="020B0604030504040204" pitchFamily="34" charset="0"/>
                  </a:rPr>
                  <a:t>. </a:t>
                </a:r>
              </a:p>
              <a:p>
                <a:pPr algn="just">
                  <a:lnSpc>
                    <a:spcPct val="114000"/>
                  </a:lnSpc>
                </a:pPr>
                <a:r>
                  <a:rPr lang="en-US" sz="4500">
                    <a:latin typeface="Tahoma" panose="020B0604030504040204" pitchFamily="34" charset="0"/>
                    <a:ea typeface="Tahoma" panose="020B0604030504040204" pitchFamily="34" charset="0"/>
                    <a:cs typeface="Tahoma" panose="020B0604030504040204" pitchFamily="34" charset="0"/>
                  </a:rPr>
                  <a:t>Tập giá trị của hàm số là </a:t>
                </a:r>
                <a14:m>
                  <m:oMath xmlns:m="http://schemas.openxmlformats.org/officeDocument/2006/math">
                    <m:r>
                      <a:rPr lang="en-US" sz="4500" i="1">
                        <a:latin typeface="Cambria Math" panose="02040503050406030204" pitchFamily="18" charset="0"/>
                      </a:rPr>
                      <m:t>𝑇</m:t>
                    </m:r>
                    <m:r>
                      <a:rPr lang="en-US" sz="4500" i="1">
                        <a:latin typeface="Cambria Math" panose="02040503050406030204" pitchFamily="18" charset="0"/>
                      </a:rPr>
                      <m:t>=[−4;+∞)</m:t>
                    </m:r>
                  </m:oMath>
                </a14:m>
                <a:r>
                  <a:rPr lang="en-US" sz="4500">
                    <a:latin typeface="Tahoma" panose="020B0604030504040204" pitchFamily="34" charset="0"/>
                    <a:ea typeface="Tahoma" panose="020B0604030504040204" pitchFamily="34" charset="0"/>
                    <a:cs typeface="Tahoma" panose="020B0604030504040204" pitchFamily="34" charset="0"/>
                  </a:rPr>
                  <a:t>. </a:t>
                </a:r>
              </a:p>
              <a:p>
                <a:pPr algn="just">
                  <a:lnSpc>
                    <a:spcPct val="114000"/>
                  </a:lnSpc>
                </a:pPr>
                <a:r>
                  <a:rPr lang="en-US" sz="4500">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r>
                      <a:rPr lang="en-US" sz="4500" i="1">
                        <a:latin typeface="Cambria Math" panose="02040503050406030204" pitchFamily="18" charset="0"/>
                      </a:rPr>
                      <m:t>𝑎</m:t>
                    </m:r>
                    <m:r>
                      <a:rPr lang="en-US" sz="4500" i="1">
                        <a:latin typeface="Cambria Math" panose="02040503050406030204" pitchFamily="18" charset="0"/>
                      </a:rPr>
                      <m:t>=1&gt;0</m:t>
                    </m:r>
                  </m:oMath>
                </a14:m>
                <a:r>
                  <a:rPr lang="en-US" sz="4500">
                    <a:latin typeface="Tahoma" panose="020B0604030504040204" pitchFamily="34" charset="0"/>
                    <a:ea typeface="Tahoma" panose="020B0604030504040204" pitchFamily="34" charset="0"/>
                    <a:cs typeface="Tahoma" panose="020B0604030504040204" pitchFamily="34" charset="0"/>
                  </a:rPr>
                  <a:t> nên hàm số đồng biến trên khoảng </a:t>
                </a:r>
                <a14:m>
                  <m:oMath xmlns:m="http://schemas.openxmlformats.org/officeDocument/2006/math">
                    <m:r>
                      <a:rPr lang="en-US" sz="4500" i="1">
                        <a:latin typeface="Cambria Math" panose="02040503050406030204" pitchFamily="18" charset="0"/>
                      </a:rPr>
                      <m:t>(−</m:t>
                    </m:r>
                    <m:r>
                      <a:rPr lang="en-US" sz="4500" b="0" i="1" smtClean="0">
                        <a:latin typeface="Cambria Math" panose="02040503050406030204" pitchFamily="18" charset="0"/>
                      </a:rPr>
                      <m:t>2;+</m:t>
                    </m:r>
                    <m:r>
                      <a:rPr lang="en-US" sz="4500" i="1">
                        <a:latin typeface="Cambria Math" panose="02040503050406030204" pitchFamily="18" charset="0"/>
                      </a:rPr>
                      <m:t>∞)</m:t>
                    </m:r>
                  </m:oMath>
                </a14:m>
                <a:r>
                  <a:rPr lang="en-US" sz="4500">
                    <a:latin typeface="Tahoma" panose="020B0604030504040204" pitchFamily="34" charset="0"/>
                    <a:ea typeface="Tahoma" panose="020B0604030504040204" pitchFamily="34" charset="0"/>
                    <a:cs typeface="Tahoma" panose="020B0604030504040204" pitchFamily="34" charset="0"/>
                  </a:rPr>
                  <a:t> và nghịch biến trên khoảng </a:t>
                </a:r>
                <a14:m>
                  <m:oMath xmlns:m="http://schemas.openxmlformats.org/officeDocument/2006/math">
                    <m:r>
                      <a:rPr lang="en-US" sz="4500" i="1">
                        <a:latin typeface="Cambria Math" panose="02040503050406030204" pitchFamily="18" charset="0"/>
                      </a:rPr>
                      <m:t>(</m:t>
                    </m:r>
                    <m:r>
                      <a:rPr lang="en-US" sz="4500" b="0" i="1" smtClean="0">
                        <a:latin typeface="Cambria Math" panose="02040503050406030204" pitchFamily="18" charset="0"/>
                      </a:rPr>
                      <m:t>−</m:t>
                    </m:r>
                    <m:r>
                      <a:rPr lang="en-US" sz="4500" i="1">
                        <a:latin typeface="Cambria Math" panose="02040503050406030204" pitchFamily="18" charset="0"/>
                      </a:rPr>
                      <m:t>∞</m:t>
                    </m:r>
                    <m:r>
                      <a:rPr lang="en-US" sz="4500" b="0" i="1" smtClean="0">
                        <a:latin typeface="Cambria Math" panose="02040503050406030204" pitchFamily="18" charset="0"/>
                      </a:rPr>
                      <m:t>;−2</m:t>
                    </m:r>
                    <m:r>
                      <a:rPr lang="en-US" sz="4500" i="1">
                        <a:latin typeface="Cambria Math" panose="02040503050406030204" pitchFamily="18" charset="0"/>
                      </a:rPr>
                      <m:t>).</m:t>
                    </m:r>
                  </m:oMath>
                </a14:m>
                <a:endParaRPr lang="en-US" sz="45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5105400"/>
                <a:ext cx="12420600" cy="8397876"/>
              </a:xfrm>
              <a:prstGeom prst="rect">
                <a:avLst/>
              </a:prstGeom>
              <a:blipFill>
                <a:blip r:embed="rId4"/>
                <a:stretch>
                  <a:fillRect l="-1815" t="-1378" r="-1962"/>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3563600" y="5105400"/>
            <a:ext cx="10439400" cy="8397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endParaRPr lang="en-US" sz="4000">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Diagram&#10;&#10;Description automatically generated">
            <a:extLst>
              <a:ext uri="{FF2B5EF4-FFF2-40B4-BE49-F238E27FC236}">
                <a16:creationId xmlns:a16="http://schemas.microsoft.com/office/drawing/2014/main" id="{1FF39239-6FD3-4294-80E9-64C52113EF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7600" y="5638800"/>
            <a:ext cx="7727633" cy="6738873"/>
          </a:xfrm>
          <a:prstGeom prst="rect">
            <a:avLst/>
          </a:prstGeom>
        </p:spPr>
      </p:pic>
    </p:spTree>
    <p:extLst>
      <p:ext uri="{BB962C8B-B14F-4D97-AF65-F5344CB8AC3E}">
        <p14:creationId xmlns:p14="http://schemas.microsoft.com/office/powerpoint/2010/main" val="3382860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nodePh="1">
                                  <p:stCondLst>
                                    <p:cond delay="0"/>
                                  </p:stCondLst>
                                  <p:endCondLst>
                                    <p:cond evt="begin" delay="0">
                                      <p:tn val="28"/>
                                    </p:cond>
                                  </p:end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up)">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3052584"/>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400" b="1">
                    <a:latin typeface="Tahoma" panose="020B0604030504040204" pitchFamily="34" charset="0"/>
                    <a:ea typeface="Tahoma" panose="020B0604030504040204" pitchFamily="34" charset="0"/>
                    <a:cs typeface="Tahoma" panose="020B0604030504040204" pitchFamily="34" charset="0"/>
                  </a:rPr>
                  <a:t>6.30.</a:t>
                </a:r>
                <a:r>
                  <a:rPr lang="en-US" sz="4400">
                    <a:latin typeface="Tahoma" panose="020B0604030504040204" pitchFamily="34" charset="0"/>
                    <a:ea typeface="Tahoma" panose="020B0604030504040204" pitchFamily="34" charset="0"/>
                    <a:cs typeface="Tahoma" panose="020B0604030504040204" pitchFamily="34" charset="0"/>
                  </a:rPr>
                  <a:t> </a:t>
                </a:r>
                <a:r>
                  <a:rPr lang="en-US"/>
                  <a:t>Với mỗi hàm số dưới đây, hãy vẽ đồ thị, tìm tập giá trị , khoảng đồng biến khoảng nghịch biến của nó:</a:t>
                </a:r>
              </a:p>
              <a:p>
                <a:r>
                  <a:rPr lang="en-US"/>
                  <a:t>	a)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−9</m:t>
                    </m:r>
                  </m:oMath>
                </a14:m>
                <a:r>
                  <a:rPr lang="en-US"/>
                  <a:t>		b)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r>
                      <a:rPr lang="en-US" i="1">
                        <a:latin typeface="Cambria Math" panose="02040503050406030204" pitchFamily="18" charset="0"/>
                      </a:rPr>
                      <m:t>+1</m:t>
                    </m:r>
                  </m:oMath>
                </a14:m>
                <a:endParaRPr lang="en-US"/>
              </a:p>
              <a:p>
                <a:r>
                  <a:rPr lang="en-US"/>
                  <a:t>	c)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oMath>
                </a14:m>
                <a:r>
                  <a:rPr lang="en-US"/>
                  <a:t>			d)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+1</m:t>
                    </m:r>
                  </m:oMath>
                </a14:m>
                <a:endParaRPr lang="en-US"/>
              </a:p>
              <a:p>
                <a:endParaRPr lang="en-US"/>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3052584"/>
              </a:xfrm>
              <a:prstGeom prst="rect">
                <a:avLst/>
              </a:prstGeom>
              <a:blipFill>
                <a:blip r:embed="rId3"/>
                <a:stretch>
                  <a:fillRect l="-1394" t="-7952" b="-12127"/>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5105400"/>
                <a:ext cx="14325600" cy="8313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95000"/>
                  </a:lnSpc>
                  <a:buNone/>
                </a:pPr>
                <a:r>
                  <a:rPr lang="en-US" sz="4400" b="1">
                    <a:latin typeface="Tahoma" panose="020B0604030504040204" pitchFamily="34" charset="0"/>
                    <a:ea typeface="Tahoma" panose="020B0604030504040204" pitchFamily="34" charset="0"/>
                    <a:cs typeface="Tahoma" panose="020B0604030504040204" pitchFamily="34" charset="0"/>
                  </a:rPr>
                  <a:t>   </a:t>
                </a:r>
                <a:r>
                  <a:rPr lang="en-US" sz="4500" b="1">
                    <a:latin typeface="Tahoma" panose="020B0604030504040204" pitchFamily="34" charset="0"/>
                    <a:ea typeface="Tahoma" panose="020B0604030504040204" pitchFamily="34" charset="0"/>
                    <a:cs typeface="Tahoma" panose="020B0604030504040204" pitchFamily="34" charset="0"/>
                  </a:rPr>
                  <a:t>Giải: </a:t>
                </a:r>
                <a:r>
                  <a:rPr lang="en-US" sz="450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500" i="1">
                        <a:latin typeface="Cambria Math" panose="02040503050406030204" pitchFamily="18" charset="0"/>
                      </a:rPr>
                      <m:t>𝑦</m:t>
                    </m:r>
                    <m:r>
                      <a:rPr lang="en-US" sz="4500" i="1">
                        <a:latin typeface="Cambria Math" panose="02040503050406030204" pitchFamily="18" charset="0"/>
                      </a:rPr>
                      <m:t>=</m:t>
                    </m:r>
                    <m:sSup>
                      <m:sSupPr>
                        <m:ctrlPr>
                          <a:rPr lang="en-US" sz="4500" i="1">
                            <a:latin typeface="Cambria Math" panose="02040503050406030204" pitchFamily="18" charset="0"/>
                          </a:rPr>
                        </m:ctrlPr>
                      </m:sSupPr>
                      <m:e>
                        <m:r>
                          <a:rPr lang="en-US" sz="4500" b="0" i="1" smtClean="0">
                            <a:latin typeface="Cambria Math" panose="02040503050406030204" pitchFamily="18" charset="0"/>
                          </a:rPr>
                          <m:t>2</m:t>
                        </m:r>
                        <m:r>
                          <a:rPr lang="en-US" sz="4500" i="1">
                            <a:latin typeface="Cambria Math" panose="02040503050406030204" pitchFamily="18" charset="0"/>
                          </a:rPr>
                          <m:t>𝑥</m:t>
                        </m:r>
                      </m:e>
                      <m:sup>
                        <m:r>
                          <a:rPr lang="en-US" sz="4500" i="1">
                            <a:latin typeface="Cambria Math" panose="02040503050406030204" pitchFamily="18" charset="0"/>
                          </a:rPr>
                          <m:t>2</m:t>
                        </m:r>
                      </m:sup>
                    </m:sSup>
                    <m:r>
                      <a:rPr lang="en-US" sz="4500" b="0" i="1" smtClean="0">
                        <a:latin typeface="Cambria Math" panose="02040503050406030204" pitchFamily="18" charset="0"/>
                      </a:rPr>
                      <m:t>+2</m:t>
                    </m:r>
                    <m:r>
                      <a:rPr lang="en-US" sz="4500" i="1">
                        <a:latin typeface="Cambria Math" panose="02040503050406030204" pitchFamily="18" charset="0"/>
                      </a:rPr>
                      <m:t>𝑥</m:t>
                    </m:r>
                    <m:r>
                      <a:rPr lang="en-US" sz="4500" b="0" i="1" smtClean="0">
                        <a:latin typeface="Cambria Math" panose="02040503050406030204" pitchFamily="18" charset="0"/>
                      </a:rPr>
                      <m:t>+1</m:t>
                    </m:r>
                  </m:oMath>
                </a14:m>
                <a:r>
                  <a:rPr lang="en-US" sz="4500">
                    <a:latin typeface="Tahoma" panose="020B0604030504040204" pitchFamily="34" charset="0"/>
                    <a:ea typeface="Tahoma" panose="020B0604030504040204" pitchFamily="34" charset="0"/>
                    <a:cs typeface="Tahoma" panose="020B0604030504040204" pitchFamily="34" charset="0"/>
                  </a:rPr>
                  <a:t> </a:t>
                </a:r>
              </a:p>
              <a:p>
                <a:pPr algn="just">
                  <a:lnSpc>
                    <a:spcPct val="95000"/>
                  </a:lnSpc>
                </a:pPr>
                <a:r>
                  <a:rPr lang="en-US" sz="4500">
                    <a:latin typeface="Tahoma" panose="020B0604030504040204" pitchFamily="34" charset="0"/>
                    <a:ea typeface="Tahoma" panose="020B0604030504040204" pitchFamily="34" charset="0"/>
                    <a:cs typeface="Tahoma" panose="020B0604030504040204" pitchFamily="34" charset="0"/>
                  </a:rPr>
                  <a:t>Vẽ đồ thị: Ta có </a:t>
                </a:r>
                <a14:m>
                  <m:oMath xmlns:m="http://schemas.openxmlformats.org/officeDocument/2006/math">
                    <m:r>
                      <a:rPr lang="en-US" sz="4500" i="1">
                        <a:latin typeface="Cambria Math" panose="02040503050406030204" pitchFamily="18" charset="0"/>
                      </a:rPr>
                      <m:t>𝑎</m:t>
                    </m:r>
                    <m:r>
                      <a:rPr lang="en-US" sz="4500" i="1">
                        <a:latin typeface="Cambria Math" panose="02040503050406030204" pitchFamily="18" charset="0"/>
                      </a:rPr>
                      <m:t>=2&gt;0</m:t>
                    </m:r>
                  </m:oMath>
                </a14:m>
                <a:r>
                  <a:rPr lang="en-US" sz="4500">
                    <a:latin typeface="Tahoma" panose="020B0604030504040204" pitchFamily="34" charset="0"/>
                    <a:ea typeface="Tahoma" panose="020B0604030504040204" pitchFamily="34" charset="0"/>
                    <a:cs typeface="Tahoma" panose="020B0604030504040204" pitchFamily="34" charset="0"/>
                  </a:rPr>
                  <a:t> nên parabol quay bề lõm hướng lên trên. Đỉnh </a:t>
                </a:r>
                <a14:m>
                  <m:oMath xmlns:m="http://schemas.openxmlformats.org/officeDocument/2006/math">
                    <m:r>
                      <a:rPr lang="en-US" sz="4500" i="1">
                        <a:latin typeface="Cambria Math" panose="02040503050406030204" pitchFamily="18" charset="0"/>
                      </a:rPr>
                      <m:t>𝐼</m:t>
                    </m:r>
                    <m:d>
                      <m:dPr>
                        <m:ctrlPr>
                          <a:rPr lang="en-US" sz="4500" i="1">
                            <a:latin typeface="Cambria Math" panose="02040503050406030204" pitchFamily="18" charset="0"/>
                          </a:rPr>
                        </m:ctrlPr>
                      </m:dPr>
                      <m:e>
                        <m:r>
                          <a:rPr lang="en-US" sz="4500" i="1">
                            <a:latin typeface="Cambria Math" panose="02040503050406030204" pitchFamily="18" charset="0"/>
                          </a:rPr>
                          <m:t>−</m:t>
                        </m:r>
                        <m:f>
                          <m:fPr>
                            <m:ctrlPr>
                              <a:rPr lang="en-US" sz="4500" i="1">
                                <a:latin typeface="Cambria Math" panose="02040503050406030204" pitchFamily="18" charset="0"/>
                              </a:rPr>
                            </m:ctrlPr>
                          </m:fPr>
                          <m:num>
                            <m:r>
                              <a:rPr lang="en-US" sz="4500" i="1">
                                <a:latin typeface="Cambria Math" panose="02040503050406030204" pitchFamily="18" charset="0"/>
                              </a:rPr>
                              <m:t>1</m:t>
                            </m:r>
                          </m:num>
                          <m:den>
                            <m:r>
                              <a:rPr lang="en-US" sz="4500" i="1">
                                <a:latin typeface="Cambria Math" panose="02040503050406030204" pitchFamily="18" charset="0"/>
                              </a:rPr>
                              <m:t>2</m:t>
                            </m:r>
                          </m:den>
                        </m:f>
                        <m:r>
                          <a:rPr lang="en-US" sz="4500" i="1">
                            <a:latin typeface="Cambria Math" panose="02040503050406030204" pitchFamily="18" charset="0"/>
                          </a:rPr>
                          <m:t>;</m:t>
                        </m:r>
                        <m:f>
                          <m:fPr>
                            <m:ctrlPr>
                              <a:rPr lang="en-US" sz="4500" i="1">
                                <a:latin typeface="Cambria Math" panose="02040503050406030204" pitchFamily="18" charset="0"/>
                              </a:rPr>
                            </m:ctrlPr>
                          </m:fPr>
                          <m:num>
                            <m:r>
                              <a:rPr lang="en-US" sz="4500" i="1">
                                <a:latin typeface="Cambria Math" panose="02040503050406030204" pitchFamily="18" charset="0"/>
                              </a:rPr>
                              <m:t>1</m:t>
                            </m:r>
                          </m:num>
                          <m:den>
                            <m:r>
                              <a:rPr lang="en-US" sz="4500" i="1">
                                <a:latin typeface="Cambria Math" panose="02040503050406030204" pitchFamily="18" charset="0"/>
                              </a:rPr>
                              <m:t>2</m:t>
                            </m:r>
                          </m:den>
                        </m:f>
                      </m:e>
                    </m:d>
                  </m:oMath>
                </a14:m>
                <a:r>
                  <a:rPr lang="en-US" sz="4500">
                    <a:latin typeface="Tahoma" panose="020B0604030504040204" pitchFamily="34" charset="0"/>
                    <a:ea typeface="Tahoma" panose="020B0604030504040204" pitchFamily="34" charset="0"/>
                    <a:cs typeface="Tahoma" panose="020B0604030504040204" pitchFamily="34" charset="0"/>
                  </a:rPr>
                  <a:t>. Trục đối xứng </a:t>
                </a:r>
                <a14:m>
                  <m:oMath xmlns:m="http://schemas.openxmlformats.org/officeDocument/2006/math">
                    <m:r>
                      <a:rPr lang="en-US" sz="4500" i="1">
                        <a:latin typeface="Cambria Math" panose="02040503050406030204" pitchFamily="18" charset="0"/>
                      </a:rPr>
                      <m:t>𝑥</m:t>
                    </m:r>
                    <m:r>
                      <a:rPr lang="en-US" sz="4500" i="1">
                        <a:latin typeface="Cambria Math" panose="02040503050406030204" pitchFamily="18" charset="0"/>
                      </a:rPr>
                      <m:t>=−</m:t>
                    </m:r>
                    <m:f>
                      <m:fPr>
                        <m:ctrlPr>
                          <a:rPr lang="en-US" sz="4500" i="1">
                            <a:latin typeface="Cambria Math" panose="02040503050406030204" pitchFamily="18" charset="0"/>
                          </a:rPr>
                        </m:ctrlPr>
                      </m:fPr>
                      <m:num>
                        <m:r>
                          <a:rPr lang="en-US" sz="4500" i="1">
                            <a:latin typeface="Cambria Math" panose="02040503050406030204" pitchFamily="18" charset="0"/>
                          </a:rPr>
                          <m:t>1</m:t>
                        </m:r>
                      </m:num>
                      <m:den>
                        <m:r>
                          <a:rPr lang="en-US" sz="4500" i="1">
                            <a:latin typeface="Cambria Math" panose="02040503050406030204" pitchFamily="18" charset="0"/>
                          </a:rPr>
                          <m:t>2</m:t>
                        </m:r>
                      </m:den>
                    </m:f>
                  </m:oMath>
                </a14:m>
                <a:r>
                  <a:rPr lang="en-US" sz="4500">
                    <a:latin typeface="Tahoma" panose="020B0604030504040204" pitchFamily="34" charset="0"/>
                    <a:ea typeface="Tahoma" panose="020B0604030504040204" pitchFamily="34" charset="0"/>
                    <a:cs typeface="Tahoma" panose="020B0604030504040204" pitchFamily="34" charset="0"/>
                  </a:rPr>
                  <a:t>. Giao điểm của đồ thị với trục </a:t>
                </a:r>
                <a14:m>
                  <m:oMath xmlns:m="http://schemas.openxmlformats.org/officeDocument/2006/math">
                    <m:r>
                      <a:rPr lang="en-US" sz="4500" i="1">
                        <a:latin typeface="Cambria Math" panose="02040503050406030204" pitchFamily="18" charset="0"/>
                      </a:rPr>
                      <m:t>𝑂</m:t>
                    </m:r>
                    <m:r>
                      <a:rPr lang="en-US" sz="4500" b="0" i="1" smtClean="0">
                        <a:latin typeface="Cambria Math" panose="02040503050406030204" pitchFamily="18" charset="0"/>
                      </a:rPr>
                      <m:t>𝑦</m:t>
                    </m:r>
                  </m:oMath>
                </a14:m>
                <a:r>
                  <a:rPr lang="en-US" sz="45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d>
                      <m:dPr>
                        <m:ctrlPr>
                          <a:rPr lang="en-US" sz="4500" b="0" i="1">
                            <a:latin typeface="Cambria Math" panose="02040503050406030204" pitchFamily="18" charset="0"/>
                          </a:rPr>
                        </m:ctrlPr>
                      </m:dPr>
                      <m:e>
                        <m:r>
                          <a:rPr lang="en-US" sz="4500" b="0" i="1" smtClean="0">
                            <a:latin typeface="Cambria Math" panose="02040503050406030204" pitchFamily="18" charset="0"/>
                          </a:rPr>
                          <m:t>0</m:t>
                        </m:r>
                        <m:r>
                          <a:rPr lang="en-US" sz="4500" i="1">
                            <a:latin typeface="Cambria Math" panose="02040503050406030204" pitchFamily="18" charset="0"/>
                          </a:rPr>
                          <m:t>;</m:t>
                        </m:r>
                        <m:r>
                          <a:rPr lang="en-US" sz="4500" b="0" i="1" smtClean="0">
                            <a:latin typeface="Cambria Math" panose="02040503050406030204" pitchFamily="18" charset="0"/>
                          </a:rPr>
                          <m:t>1</m:t>
                        </m:r>
                      </m:e>
                    </m:d>
                  </m:oMath>
                </a14:m>
                <a:r>
                  <a:rPr lang="en-US" sz="4500">
                    <a:latin typeface="Tahoma" panose="020B0604030504040204" pitchFamily="34" charset="0"/>
                    <a:ea typeface="Tahoma" panose="020B0604030504040204" pitchFamily="34" charset="0"/>
                    <a:cs typeface="Tahoma" panose="020B0604030504040204" pitchFamily="34" charset="0"/>
                  </a:rPr>
                  <a:t>. </a:t>
                </a:r>
              </a:p>
              <a:p>
                <a:pPr>
                  <a:lnSpc>
                    <a:spcPct val="95000"/>
                  </a:lnSpc>
                </a:pPr>
                <a:r>
                  <a:rPr lang="en-US" sz="4500">
                    <a:latin typeface="Tahoma" panose="020B0604030504040204" pitchFamily="34" charset="0"/>
                    <a:ea typeface="Tahoma" panose="020B0604030504040204" pitchFamily="34" charset="0"/>
                    <a:cs typeface="Tahoma" panose="020B0604030504040204" pitchFamily="34" charset="0"/>
                  </a:rPr>
                  <a:t>Điểm đối xứng với điểm có tọa độ </a:t>
                </a:r>
                <a14:m>
                  <m:oMath xmlns:m="http://schemas.openxmlformats.org/officeDocument/2006/math">
                    <m:r>
                      <a:rPr lang="en-US" sz="4500" i="1">
                        <a:latin typeface="Cambria Math" panose="02040503050406030204" pitchFamily="18" charset="0"/>
                      </a:rPr>
                      <m:t>(0;1)</m:t>
                    </m:r>
                  </m:oMath>
                </a14:m>
                <a:r>
                  <a:rPr lang="en-US" sz="4500">
                    <a:latin typeface="Tahoma" panose="020B0604030504040204" pitchFamily="34" charset="0"/>
                    <a:ea typeface="Tahoma" panose="020B0604030504040204" pitchFamily="34" charset="0"/>
                    <a:cs typeface="Tahoma" panose="020B0604030504040204" pitchFamily="34" charset="0"/>
                  </a:rPr>
                  <a:t> qua trục đối xứng </a:t>
                </a:r>
                <a14:m>
                  <m:oMath xmlns:m="http://schemas.openxmlformats.org/officeDocument/2006/math">
                    <m:r>
                      <a:rPr lang="en-US" sz="4500" i="1">
                        <a:latin typeface="Cambria Math" panose="02040503050406030204" pitchFamily="18" charset="0"/>
                      </a:rPr>
                      <m:t>𝑥</m:t>
                    </m:r>
                    <m:r>
                      <a:rPr lang="en-US" sz="4500" i="1">
                        <a:latin typeface="Cambria Math" panose="02040503050406030204" pitchFamily="18" charset="0"/>
                      </a:rPr>
                      <m:t>=−</m:t>
                    </m:r>
                    <m:f>
                      <m:fPr>
                        <m:ctrlPr>
                          <a:rPr lang="en-US" sz="4500" i="1">
                            <a:latin typeface="Cambria Math" panose="02040503050406030204" pitchFamily="18" charset="0"/>
                          </a:rPr>
                        </m:ctrlPr>
                      </m:fPr>
                      <m:num>
                        <m:r>
                          <a:rPr lang="en-US" sz="4500" i="1">
                            <a:latin typeface="Cambria Math" panose="02040503050406030204" pitchFamily="18" charset="0"/>
                          </a:rPr>
                          <m:t>1</m:t>
                        </m:r>
                      </m:num>
                      <m:den>
                        <m:r>
                          <a:rPr lang="en-US" sz="4500" i="1">
                            <a:latin typeface="Cambria Math" panose="02040503050406030204" pitchFamily="18" charset="0"/>
                          </a:rPr>
                          <m:t>2</m:t>
                        </m:r>
                      </m:den>
                    </m:f>
                  </m:oMath>
                </a14:m>
                <a:r>
                  <a:rPr lang="en-US" sz="45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500" i="1">
                        <a:latin typeface="Cambria Math" panose="02040503050406030204" pitchFamily="18" charset="0"/>
                      </a:rPr>
                      <m:t>(−1;1)</m:t>
                    </m:r>
                  </m:oMath>
                </a14:m>
                <a:r>
                  <a:rPr lang="en-US" sz="4500">
                    <a:latin typeface="Tahoma" panose="020B0604030504040204" pitchFamily="34" charset="0"/>
                    <a:ea typeface="Tahoma" panose="020B0604030504040204" pitchFamily="34" charset="0"/>
                    <a:cs typeface="Tahoma" panose="020B0604030504040204" pitchFamily="34" charset="0"/>
                  </a:rPr>
                  <a:t>.</a:t>
                </a:r>
              </a:p>
              <a:p>
                <a:pPr>
                  <a:lnSpc>
                    <a:spcPct val="95000"/>
                  </a:lnSpc>
                </a:pPr>
                <a:r>
                  <a:rPr lang="en-US" sz="4500">
                    <a:latin typeface="Tahoma" panose="020B0604030504040204" pitchFamily="34" charset="0"/>
                    <a:ea typeface="Tahoma" panose="020B0604030504040204" pitchFamily="34" charset="0"/>
                    <a:cs typeface="Tahoma" panose="020B0604030504040204" pitchFamily="34" charset="0"/>
                  </a:rPr>
                  <a:t>Tập giá trị của hàm số là </a:t>
                </a:r>
                <a14:m>
                  <m:oMath xmlns:m="http://schemas.openxmlformats.org/officeDocument/2006/math">
                    <m:r>
                      <a:rPr lang="en-US" sz="4500" i="1">
                        <a:latin typeface="Cambria Math" panose="02040503050406030204" pitchFamily="18" charset="0"/>
                      </a:rPr>
                      <m:t>𝑇</m:t>
                    </m:r>
                    <m:r>
                      <a:rPr lang="en-US" sz="4500" i="1">
                        <a:latin typeface="Cambria Math" panose="02040503050406030204" pitchFamily="18" charset="0"/>
                      </a:rPr>
                      <m:t>=</m:t>
                    </m:r>
                    <m:d>
                      <m:dPr>
                        <m:begChr m:val="["/>
                        <m:ctrlPr>
                          <a:rPr lang="en-US" sz="4500" i="1" smtClean="0">
                            <a:solidFill>
                              <a:schemeClr val="tx1"/>
                            </a:solidFill>
                            <a:latin typeface="Cambria Math" panose="02040503050406030204" pitchFamily="18" charset="0"/>
                          </a:rPr>
                        </m:ctrlPr>
                      </m:dPr>
                      <m:e>
                        <m:f>
                          <m:fPr>
                            <m:ctrlPr>
                              <a:rPr lang="en-US" sz="4500" i="1">
                                <a:solidFill>
                                  <a:schemeClr val="tx1"/>
                                </a:solidFill>
                                <a:latin typeface="Cambria Math" panose="02040503050406030204" pitchFamily="18" charset="0"/>
                              </a:rPr>
                            </m:ctrlPr>
                          </m:fPr>
                          <m:num>
                            <m:r>
                              <a:rPr lang="en-US" sz="4500" i="1">
                                <a:solidFill>
                                  <a:schemeClr val="tx1"/>
                                </a:solidFill>
                                <a:latin typeface="Cambria Math" panose="02040503050406030204" pitchFamily="18" charset="0"/>
                              </a:rPr>
                              <m:t>1</m:t>
                            </m:r>
                          </m:num>
                          <m:den>
                            <m:r>
                              <a:rPr lang="en-US" sz="4500" i="1">
                                <a:solidFill>
                                  <a:schemeClr val="tx1"/>
                                </a:solidFill>
                                <a:latin typeface="Cambria Math" panose="02040503050406030204" pitchFamily="18" charset="0"/>
                              </a:rPr>
                              <m:t>2</m:t>
                            </m:r>
                          </m:den>
                        </m:f>
                        <m:r>
                          <a:rPr lang="en-US" sz="4500" i="1">
                            <a:solidFill>
                              <a:schemeClr val="tx1"/>
                            </a:solidFill>
                            <a:latin typeface="Cambria Math" panose="02040503050406030204" pitchFamily="18" charset="0"/>
                          </a:rPr>
                          <m:t>;+∞</m:t>
                        </m:r>
                      </m:e>
                    </m:d>
                  </m:oMath>
                </a14:m>
                <a:r>
                  <a:rPr lang="en-US" sz="4500">
                    <a:latin typeface="Tahoma" panose="020B0604030504040204" pitchFamily="34" charset="0"/>
                    <a:ea typeface="Tahoma" panose="020B0604030504040204" pitchFamily="34" charset="0"/>
                    <a:cs typeface="Tahoma" panose="020B0604030504040204" pitchFamily="34" charset="0"/>
                  </a:rPr>
                  <a:t>. </a:t>
                </a:r>
              </a:p>
              <a:p>
                <a:pPr algn="just">
                  <a:lnSpc>
                    <a:spcPct val="95000"/>
                  </a:lnSpc>
                </a:pPr>
                <a:r>
                  <a:rPr lang="en-US" sz="4500">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r>
                      <a:rPr lang="en-US" sz="4500" i="1">
                        <a:latin typeface="Cambria Math" panose="02040503050406030204" pitchFamily="18" charset="0"/>
                      </a:rPr>
                      <m:t>𝑎</m:t>
                    </m:r>
                    <m:r>
                      <a:rPr lang="en-US" sz="4500" i="1">
                        <a:latin typeface="Cambria Math" panose="02040503050406030204" pitchFamily="18" charset="0"/>
                      </a:rPr>
                      <m:t>=1&gt;0</m:t>
                    </m:r>
                  </m:oMath>
                </a14:m>
                <a:r>
                  <a:rPr lang="en-US" sz="4500">
                    <a:latin typeface="Tahoma" panose="020B0604030504040204" pitchFamily="34" charset="0"/>
                    <a:ea typeface="Tahoma" panose="020B0604030504040204" pitchFamily="34" charset="0"/>
                    <a:cs typeface="Tahoma" panose="020B0604030504040204" pitchFamily="34" charset="0"/>
                  </a:rPr>
                  <a:t> nên hàm số đồng biến trên khoảng </a:t>
                </a:r>
                <a14:m>
                  <m:oMath xmlns:m="http://schemas.openxmlformats.org/officeDocument/2006/math">
                    <m:d>
                      <m:dPr>
                        <m:ctrlPr>
                          <a:rPr lang="en-US" sz="4500" i="1">
                            <a:latin typeface="Cambria Math" panose="02040503050406030204" pitchFamily="18" charset="0"/>
                          </a:rPr>
                        </m:ctrlPr>
                      </m:dPr>
                      <m:e>
                        <m:r>
                          <a:rPr lang="en-US" sz="4500" i="1">
                            <a:latin typeface="Cambria Math" panose="02040503050406030204" pitchFamily="18" charset="0"/>
                          </a:rPr>
                          <m:t>−</m:t>
                        </m:r>
                        <m:f>
                          <m:fPr>
                            <m:ctrlPr>
                              <a:rPr lang="en-US" sz="4500" i="1">
                                <a:latin typeface="Cambria Math" panose="02040503050406030204" pitchFamily="18" charset="0"/>
                              </a:rPr>
                            </m:ctrlPr>
                          </m:fPr>
                          <m:num>
                            <m:r>
                              <a:rPr lang="en-US" sz="4500" i="1">
                                <a:latin typeface="Cambria Math" panose="02040503050406030204" pitchFamily="18" charset="0"/>
                              </a:rPr>
                              <m:t>1</m:t>
                            </m:r>
                          </m:num>
                          <m:den>
                            <m:r>
                              <a:rPr lang="en-US" sz="4500" i="1">
                                <a:latin typeface="Cambria Math" panose="02040503050406030204" pitchFamily="18" charset="0"/>
                              </a:rPr>
                              <m:t>2</m:t>
                            </m:r>
                          </m:den>
                        </m:f>
                        <m:r>
                          <a:rPr lang="en-US" sz="4500" i="1">
                            <a:latin typeface="Cambria Math" panose="02040503050406030204" pitchFamily="18" charset="0"/>
                          </a:rPr>
                          <m:t>;+∞</m:t>
                        </m:r>
                      </m:e>
                    </m:d>
                  </m:oMath>
                </a14:m>
                <a:r>
                  <a:rPr lang="en-US" sz="4500">
                    <a:latin typeface="Tahoma" panose="020B0604030504040204" pitchFamily="34" charset="0"/>
                    <a:ea typeface="Tahoma" panose="020B0604030504040204" pitchFamily="34" charset="0"/>
                    <a:cs typeface="Tahoma" panose="020B0604030504040204" pitchFamily="34" charset="0"/>
                  </a:rPr>
                  <a:t> và nghịch biến trên khoảng </a:t>
                </a:r>
                <a14:m>
                  <m:oMath xmlns:m="http://schemas.openxmlformats.org/officeDocument/2006/math">
                    <m:d>
                      <m:dPr>
                        <m:ctrlPr>
                          <a:rPr lang="en-US" sz="4500" i="1">
                            <a:latin typeface="Cambria Math" panose="02040503050406030204" pitchFamily="18" charset="0"/>
                          </a:rPr>
                        </m:ctrlPr>
                      </m:dPr>
                      <m:e>
                        <m:r>
                          <a:rPr lang="en-US" sz="4500" i="1">
                            <a:latin typeface="Cambria Math" panose="02040503050406030204" pitchFamily="18" charset="0"/>
                          </a:rPr>
                          <m:t>−∞;</m:t>
                        </m:r>
                        <m:f>
                          <m:fPr>
                            <m:ctrlPr>
                              <a:rPr lang="en-US" sz="4500" i="1">
                                <a:latin typeface="Cambria Math" panose="02040503050406030204" pitchFamily="18" charset="0"/>
                              </a:rPr>
                            </m:ctrlPr>
                          </m:fPr>
                          <m:num>
                            <m:r>
                              <a:rPr lang="en-US" sz="4500" i="1">
                                <a:latin typeface="Cambria Math" panose="02040503050406030204" pitchFamily="18" charset="0"/>
                              </a:rPr>
                              <m:t>1</m:t>
                            </m:r>
                          </m:num>
                          <m:den>
                            <m:r>
                              <a:rPr lang="en-US" sz="4500" i="1">
                                <a:latin typeface="Cambria Math" panose="02040503050406030204" pitchFamily="18" charset="0"/>
                              </a:rPr>
                              <m:t>2</m:t>
                            </m:r>
                          </m:den>
                        </m:f>
                      </m:e>
                    </m:d>
                  </m:oMath>
                </a14:m>
                <a:r>
                  <a:rPr lang="en-US" sz="4500">
                    <a:latin typeface="Tahoma" panose="020B0604030504040204" pitchFamily="34" charset="0"/>
                    <a:ea typeface="Tahoma" panose="020B0604030504040204" pitchFamily="34" charset="0"/>
                    <a:cs typeface="Tahoma" panose="020B0604030504040204" pitchFamily="34" charset="0"/>
                  </a:rPr>
                  <a:t>.</a:t>
                </a:r>
              </a:p>
              <a:p>
                <a:endParaRPr lang="en-US"/>
              </a:p>
              <a:p>
                <a:endParaRPr lang="en-US"/>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5105400"/>
                <a:ext cx="14325600" cy="8313740"/>
              </a:xfrm>
              <a:prstGeom prst="rect">
                <a:avLst/>
              </a:prstGeom>
              <a:blipFill>
                <a:blip r:embed="rId4"/>
                <a:stretch>
                  <a:fillRect l="-1573" t="-2125" r="-1701" b="-147"/>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5468600" y="5105400"/>
            <a:ext cx="8534400" cy="8313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endParaRPr lang="en-US" sz="400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descr="Diagram, engineering drawing&#10;&#10;Description automatically generated">
            <a:extLst>
              <a:ext uri="{FF2B5EF4-FFF2-40B4-BE49-F238E27FC236}">
                <a16:creationId xmlns:a16="http://schemas.microsoft.com/office/drawing/2014/main" id="{C564B1D3-BDED-4DC9-BCE6-85EBD08AA2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35960" y="5410200"/>
            <a:ext cx="7409839" cy="7662510"/>
          </a:xfrm>
          <a:prstGeom prst="rect">
            <a:avLst/>
          </a:prstGeom>
        </p:spPr>
      </p:pic>
    </p:spTree>
    <p:extLst>
      <p:ext uri="{BB962C8B-B14F-4D97-AF65-F5344CB8AC3E}">
        <p14:creationId xmlns:p14="http://schemas.microsoft.com/office/powerpoint/2010/main" val="3733805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nodePh="1">
                                  <p:stCondLst>
                                    <p:cond delay="0"/>
                                  </p:stCondLst>
                                  <p:endCondLst>
                                    <p:cond evt="begin" delay="0">
                                      <p:tn val="32"/>
                                    </p:cond>
                                  </p:end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up)">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6.31.</a:t>
                </a:r>
                <a:r>
                  <a:rPr lang="en-US" sz="4400">
                    <a:latin typeface="Tahoma" panose="020B0604030504040204" pitchFamily="34" charset="0"/>
                    <a:ea typeface="Tahoma" panose="020B0604030504040204" pitchFamily="34" charset="0"/>
                    <a:cs typeface="Tahoma" panose="020B0604030504040204" pitchFamily="34" charset="0"/>
                  </a:rPr>
                  <a:t>  Xác định parabol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𝑦</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𝑏𝑥</m:t>
                    </m:r>
                    <m:r>
                      <a:rPr lang="en-US" sz="4400" i="1">
                        <a:latin typeface="Cambria Math" panose="02040503050406030204" pitchFamily="18" charset="0"/>
                        <a:ea typeface="Calibri" panose="020F0502020204030204" pitchFamily="34" charset="0"/>
                        <a:cs typeface="Times New Roman" panose="02020603050405020304" pitchFamily="18" charset="0"/>
                      </a:rPr>
                      <m:t>+3</m:t>
                    </m:r>
                  </m:oMath>
                </a14:m>
                <a:r>
                  <a:rPr lang="en-US" sz="4400">
                    <a:latin typeface="Tahoma" panose="020B0604030504040204" pitchFamily="34" charset="0"/>
                    <a:ea typeface="Tahoma" panose="020B0604030504040204" pitchFamily="34" charset="0"/>
                    <a:cs typeface="Tahoma" panose="020B0604030504040204" pitchFamily="34" charset="0"/>
                  </a:rPr>
                  <a:t> trong mỗi trường hợp sau</a:t>
                </a:r>
                <a:endParaRPr lang="en-US" sz="400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r>
                  <a:rPr lang="en-US" sz="4400">
                    <a:latin typeface="Tahoma" panose="020B0604030504040204" pitchFamily="34" charset="0"/>
                    <a:ea typeface="Tahoma" panose="020B0604030504040204" pitchFamily="34" charset="0"/>
                    <a:cs typeface="Tahoma" panose="020B0604030504040204" pitchFamily="34" charset="0"/>
                  </a:rPr>
                  <a:t> đi qua hai điểm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𝐴</m:t>
                    </m:r>
                    <m:r>
                      <a:rPr lang="en-US" sz="4400" i="1">
                        <a:latin typeface="Cambria Math" panose="02040503050406030204" pitchFamily="18" charset="0"/>
                        <a:ea typeface="Calibri" panose="020F0502020204030204" pitchFamily="34" charset="0"/>
                        <a:cs typeface="Times New Roman" panose="02020603050405020304" pitchFamily="18" charset="0"/>
                      </a:rPr>
                      <m:t>(1;1)</m:t>
                    </m:r>
                  </m:oMath>
                </a14:m>
                <a:r>
                  <a:rPr lang="en-US" sz="440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𝐵</m:t>
                    </m:r>
                    <m:r>
                      <a:rPr lang="en-US" sz="4400" i="1">
                        <a:latin typeface="Cambria Math" panose="02040503050406030204" pitchFamily="18" charset="0"/>
                        <a:ea typeface="Calibri" panose="020F0502020204030204" pitchFamily="34" charset="0"/>
                        <a:cs typeface="Times New Roman" panose="02020603050405020304" pitchFamily="18" charset="0"/>
                      </a:rPr>
                      <m:t>(−1;0)</m:t>
                    </m:r>
                  </m:oMath>
                </a14:m>
                <a:r>
                  <a:rPr lang="en-US" sz="4400">
                    <a:latin typeface="Tahoma" panose="020B0604030504040204" pitchFamily="34" charset="0"/>
                    <a:ea typeface="Tahoma" panose="020B0604030504040204" pitchFamily="34" charset="0"/>
                    <a:cs typeface="Tahoma" panose="020B0604030504040204" pitchFamily="34" charset="0"/>
                  </a:rPr>
                  <a:t>.</a:t>
                </a:r>
                <a:endParaRPr lang="en-US" sz="400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r>
                  <a:rPr lang="en-US" sz="4400">
                    <a:latin typeface="Tahoma" panose="020B0604030504040204" pitchFamily="34" charset="0"/>
                    <a:ea typeface="Tahoma" panose="020B0604030504040204" pitchFamily="34" charset="0"/>
                    <a:cs typeface="Tahoma" panose="020B0604030504040204" pitchFamily="34" charset="0"/>
                  </a:rPr>
                  <a:t> đi qua điểm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𝑀</m:t>
                    </m:r>
                    <m:r>
                      <a:rPr lang="en-US" sz="4400" i="1">
                        <a:latin typeface="Cambria Math" panose="02040503050406030204" pitchFamily="18" charset="0"/>
                        <a:ea typeface="Calibri" panose="020F0502020204030204" pitchFamily="34" charset="0"/>
                        <a:cs typeface="Times New Roman" panose="02020603050405020304" pitchFamily="18" charset="0"/>
                      </a:rPr>
                      <m:t>(1;2)</m:t>
                    </m:r>
                  </m:oMath>
                </a14:m>
                <a:r>
                  <a:rPr lang="en-US" sz="4400">
                    <a:latin typeface="Tahoma" panose="020B0604030504040204" pitchFamily="34" charset="0"/>
                    <a:ea typeface="Tahoma" panose="020B0604030504040204" pitchFamily="34" charset="0"/>
                    <a:cs typeface="Tahoma" panose="020B0604030504040204" pitchFamily="34" charset="0"/>
                  </a:rPr>
                  <a:t> và nhận đường thẳng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oMath>
                </a14:m>
                <a:r>
                  <a:rPr lang="en-US" sz="4400">
                    <a:latin typeface="Tahoma" panose="020B0604030504040204" pitchFamily="34" charset="0"/>
                    <a:ea typeface="Tahoma" panose="020B0604030504040204" pitchFamily="34" charset="0"/>
                    <a:cs typeface="Tahoma" panose="020B0604030504040204" pitchFamily="34" charset="0"/>
                  </a:rPr>
                  <a:t> làm trục đối xứng.</a:t>
                </a:r>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3"/>
                <a:stretch>
                  <a:fillRect l="-1052" t="-5093" b="-1852"/>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4716464"/>
                <a:ext cx="11201401"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sz="4400" b="1">
                    <a:latin typeface="Tahoma" panose="020B0604030504040204" pitchFamily="34" charset="0"/>
                    <a:ea typeface="Tahoma" panose="020B0604030504040204" pitchFamily="34" charset="0"/>
                    <a:cs typeface="Tahoma" panose="020B0604030504040204" pitchFamily="34" charset="0"/>
                  </a:rPr>
                  <a:t>Giải: </a:t>
                </a: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r>
                  <a:rPr lang="en-US" sz="4400">
                    <a:latin typeface="Tahoma" panose="020B0604030504040204" pitchFamily="34" charset="0"/>
                    <a:ea typeface="Tahoma" panose="020B0604030504040204" pitchFamily="34" charset="0"/>
                    <a:cs typeface="Tahoma" panose="020B0604030504040204" pitchFamily="34" charset="0"/>
                  </a:rPr>
                  <a:t> đi qua hai điểm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𝐴</m:t>
                    </m:r>
                    <m:r>
                      <a:rPr lang="en-US" sz="4400" i="1">
                        <a:latin typeface="Cambria Math" panose="02040503050406030204" pitchFamily="18" charset="0"/>
                        <a:ea typeface="Calibri" panose="020F0502020204030204" pitchFamily="34" charset="0"/>
                        <a:cs typeface="Times New Roman" panose="02020603050405020304" pitchFamily="18" charset="0"/>
                      </a:rPr>
                      <m:t>(1;1)</m:t>
                    </m:r>
                  </m:oMath>
                </a14:m>
                <a:r>
                  <a:rPr lang="en-US" sz="440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𝐵</m:t>
                    </m:r>
                    <m:r>
                      <a:rPr lang="en-US" sz="4400" i="1">
                        <a:latin typeface="Cambria Math" panose="02040503050406030204" pitchFamily="18" charset="0"/>
                        <a:ea typeface="Calibri" panose="020F0502020204030204" pitchFamily="34" charset="0"/>
                        <a:cs typeface="Times New Roman" panose="02020603050405020304" pitchFamily="18" charset="0"/>
                      </a:rPr>
                      <m:t>(−1;0)</m:t>
                    </m:r>
                  </m:oMath>
                </a14:m>
                <a:r>
                  <a:rPr lang="en-US" sz="4400">
                    <a:latin typeface="Tahoma" panose="020B0604030504040204" pitchFamily="34" charset="0"/>
                    <a:ea typeface="Tahoma" panose="020B0604030504040204" pitchFamily="34" charset="0"/>
                    <a:cs typeface="Tahoma" panose="020B0604030504040204" pitchFamily="34" charset="0"/>
                  </a:rPr>
                  <a:t> nên ta có </a:t>
                </a:r>
                <a:endParaRPr lang="en-US" sz="40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+3=1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+3=0</m:t>
                              </m:r>
                            </m:e>
                          </m:eqArr>
                        </m:e>
                      </m:d>
                    </m:oMath>
                  </m:oMathPara>
                </a14:m>
                <a:endParaRPr lang="en-US" sz="4400" i="1">
                  <a:latin typeface="Cambria Math"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=−2</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=−3</m:t>
                            </m:r>
                          </m:e>
                        </m:eqArr>
                      </m:e>
                    </m:d>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−5</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den>
                            </m:f>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1</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den>
                            </m:f>
                          </m:e>
                        </m:eqArr>
                      </m:e>
                    </m:d>
                  </m:oMath>
                </a14:m>
                <a:r>
                  <a:rPr lang="en-US" sz="4400">
                    <a:latin typeface="Tahoma" panose="020B0604030504040204" pitchFamily="34" charset="0"/>
                    <a:ea typeface="Tahoma" panose="020B0604030504040204" pitchFamily="34" charset="0"/>
                    <a:cs typeface="Tahoma" panose="020B0604030504040204" pitchFamily="34" charset="0"/>
                  </a:rPr>
                  <a:t>.</a:t>
                </a:r>
                <a:endParaRPr lang="en-US" sz="40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𝑦</m:t>
                    </m:r>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−5</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1</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den>
                    </m:f>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oMath>
                </a14:m>
                <a:r>
                  <a:rPr lang="en-US" sz="4400">
                    <a:latin typeface="Tahoma" panose="020B0604030504040204" pitchFamily="34" charset="0"/>
                    <a:ea typeface="Tahoma" panose="020B0604030504040204" pitchFamily="34" charset="0"/>
                    <a:cs typeface="Tahoma" panose="020B0604030504040204" pitchFamily="34" charset="0"/>
                  </a:rPr>
                  <a:t>.</a:t>
                </a:r>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4716464"/>
                <a:ext cx="11201401" cy="8786812"/>
              </a:xfrm>
              <a:prstGeom prst="rect">
                <a:avLst/>
              </a:prstGeom>
              <a:blipFill>
                <a:blip r:embed="rId4"/>
                <a:stretch>
                  <a:fillRect l="-2120" t="-159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4716464"/>
                <a:ext cx="11630891" cy="8702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r>
                  <a:rPr lang="en-US" sz="4400">
                    <a:latin typeface="Tahoma" panose="020B0604030504040204" pitchFamily="34" charset="0"/>
                    <a:ea typeface="Tahoma" panose="020B0604030504040204" pitchFamily="34" charset="0"/>
                    <a:cs typeface="Tahoma" panose="020B0604030504040204" pitchFamily="34" charset="0"/>
                  </a:rPr>
                  <a:t> đi qua điểm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𝑀</m:t>
                    </m:r>
                    <m:r>
                      <a:rPr lang="en-US" sz="4400" i="1">
                        <a:latin typeface="Cambria Math" panose="02040503050406030204" pitchFamily="18" charset="0"/>
                        <a:ea typeface="Calibri" panose="020F0502020204030204" pitchFamily="34" charset="0"/>
                        <a:cs typeface="Times New Roman" panose="02020603050405020304" pitchFamily="18" charset="0"/>
                      </a:rPr>
                      <m:t>(1;2)</m:t>
                    </m:r>
                  </m:oMath>
                </a14:m>
                <a:r>
                  <a:rPr lang="en-US" sz="4400">
                    <a:latin typeface="Tahoma" panose="020B0604030504040204" pitchFamily="34" charset="0"/>
                    <a:ea typeface="Tahoma" panose="020B0604030504040204" pitchFamily="34" charset="0"/>
                    <a:cs typeface="Tahoma" panose="020B0604030504040204" pitchFamily="34" charset="0"/>
                  </a:rPr>
                  <a:t> và nhận đường thẳng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oMath>
                </a14:m>
                <a:r>
                  <a:rPr lang="en-US" sz="4400">
                    <a:latin typeface="Tahoma" panose="020B0604030504040204" pitchFamily="34" charset="0"/>
                    <a:ea typeface="Tahoma" panose="020B0604030504040204" pitchFamily="34" charset="0"/>
                    <a:cs typeface="Tahoma" panose="020B0604030504040204" pitchFamily="34" charset="0"/>
                  </a:rPr>
                  <a:t> làm trục đối xứng nên ta có</a:t>
                </a:r>
                <a:endParaRPr lang="en-US" sz="40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+3=2</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𝑏</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𝑎</m:t>
                                  </m:r>
                                </m:den>
                              </m:f>
                              <m:r>
                                <a:rPr lang="en-US" sz="4400" i="1">
                                  <a:latin typeface="Cambria Math" panose="02040503050406030204" pitchFamily="18" charset="0"/>
                                  <a:ea typeface="Calibri" panose="020F0502020204030204" pitchFamily="34" charset="0"/>
                                  <a:cs typeface="Times New Roman" panose="02020603050405020304" pitchFamily="18" charset="0"/>
                                </a:rPr>
                                <m:t>=1</m:t>
                              </m:r>
                            </m:e>
                          </m:eqArr>
                        </m:e>
                      </m:d>
                    </m:oMath>
                  </m:oMathPara>
                </a14:m>
                <a:endParaRPr lang="en-US" sz="4400" i="1">
                  <a:latin typeface="Cambria Math"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&amp;2</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=0</m:t>
                              </m:r>
                            </m:e>
                          </m:eqArr>
                        </m:e>
                      </m:d>
                    </m:oMath>
                  </m:oMathPara>
                </a14:m>
                <a:endParaRPr lang="en-US" sz="4400" i="1">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14:m>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=−2</m:t>
                            </m:r>
                          </m:e>
                        </m:eqArr>
                      </m:e>
                    </m:d>
                  </m:oMath>
                </a14:m>
                <a:r>
                  <a:rPr lang="en-US" sz="4400">
                    <a:latin typeface="Tahoma" panose="020B0604030504040204" pitchFamily="34" charset="0"/>
                    <a:ea typeface="Tahoma" panose="020B0604030504040204" pitchFamily="34" charset="0"/>
                    <a:cs typeface="Tahoma" panose="020B0604030504040204" pitchFamily="34" charset="0"/>
                  </a:rPr>
                  <a:t>.</a:t>
                </a:r>
                <a:endParaRPr lang="en-US" sz="40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𝑦</m:t>
                    </m:r>
                    <m:r>
                      <a:rPr lang="en-US" sz="4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oMath>
                </a14:m>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4716464"/>
                <a:ext cx="11630891" cy="8702676"/>
              </a:xfrm>
              <a:prstGeom prst="rect">
                <a:avLst/>
              </a:prstGeom>
              <a:blipFill>
                <a:blip r:embed="rId5"/>
                <a:stretch>
                  <a:fillRect l="-2042" t="-1610" b="-2029"/>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697771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up)">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wipe(up)">
                                      <p:cBhvr>
                                        <p:cTn id="43" dur="5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wipe(up)">
                                      <p:cBhvr>
                                        <p:cTn id="48" dur="500"/>
                                        <p:tgtEl>
                                          <p:spTgt spid="7">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wipe(up)">
                                      <p:cBhvr>
                                        <p:cTn id="53" dur="500"/>
                                        <p:tgtEl>
                                          <p:spTgt spid="7">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animEffect transition="in" filter="wipe(up)">
                                      <p:cBhvr>
                                        <p:cTn id="5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2768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6.31.</a:t>
                </a:r>
                <a:r>
                  <a:rPr lang="en-US" sz="4400">
                    <a:latin typeface="Tahoma" panose="020B0604030504040204" pitchFamily="34" charset="0"/>
                    <a:ea typeface="Tahoma" panose="020B0604030504040204" pitchFamily="34" charset="0"/>
                    <a:cs typeface="Tahoma" panose="020B0604030504040204" pitchFamily="34" charset="0"/>
                  </a:rPr>
                  <a:t>  Xác định parabol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𝑦</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𝑏𝑥</m:t>
                    </m:r>
                    <m:r>
                      <a:rPr lang="en-US" sz="4400" i="1">
                        <a:latin typeface="Cambria Math" panose="02040503050406030204" pitchFamily="18" charset="0"/>
                        <a:ea typeface="Calibri" panose="020F0502020204030204" pitchFamily="34" charset="0"/>
                        <a:cs typeface="Times New Roman" panose="02020603050405020304" pitchFamily="18" charset="0"/>
                      </a:rPr>
                      <m:t>+3</m:t>
                    </m:r>
                  </m:oMath>
                </a14:m>
                <a:r>
                  <a:rPr lang="en-US" sz="4400">
                    <a:latin typeface="Tahoma" panose="020B0604030504040204" pitchFamily="34" charset="0"/>
                    <a:ea typeface="Tahoma" panose="020B0604030504040204" pitchFamily="34" charset="0"/>
                    <a:cs typeface="Tahoma" panose="020B0604030504040204" pitchFamily="34" charset="0"/>
                  </a:rPr>
                  <a:t> trong mỗi trường hợp sau</a:t>
                </a:r>
                <a:endParaRPr lang="en-US" sz="400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r>
                  <a:rPr lang="en-US" sz="4400">
                    <a:latin typeface="Tahoma" panose="020B0604030504040204" pitchFamily="34" charset="0"/>
                    <a:ea typeface="Tahoma" panose="020B0604030504040204" pitchFamily="34" charset="0"/>
                    <a:cs typeface="Tahoma" panose="020B0604030504040204" pitchFamily="34" charset="0"/>
                  </a:rPr>
                  <a:t> có đỉnh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𝐼</m:t>
                    </m:r>
                    <m:r>
                      <a:rPr lang="en-US" sz="4400" i="1">
                        <a:latin typeface="Cambria Math" panose="02040503050406030204" pitchFamily="18" charset="0"/>
                        <a:ea typeface="Calibri" panose="020F0502020204030204" pitchFamily="34" charset="0"/>
                        <a:cs typeface="Times New Roman" panose="02020603050405020304" pitchFamily="18" charset="0"/>
                      </a:rPr>
                      <m:t>(1;4)</m:t>
                    </m:r>
                  </m:oMath>
                </a14:m>
                <a:r>
                  <a:rPr lang="en-US" sz="4400">
                    <a:latin typeface="Tahoma" panose="020B0604030504040204" pitchFamily="34" charset="0"/>
                    <a:ea typeface="Tahoma" panose="020B0604030504040204" pitchFamily="34" charset="0"/>
                    <a:cs typeface="Tahoma" panose="020B0604030504040204" pitchFamily="34" charset="0"/>
                  </a:rPr>
                  <a:t>.</a:t>
                </a:r>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0"/>
                <a:ext cx="23164800" cy="2768599"/>
              </a:xfrm>
              <a:prstGeom prst="rect">
                <a:avLst/>
              </a:prstGeom>
              <a:blipFill>
                <a:blip r:embed="rId3"/>
                <a:stretch>
                  <a:fillRect l="-1052" t="-4825"/>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47900" y="4991102"/>
                <a:ext cx="19888200" cy="81534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r>
                  <a:rPr lang="en-US" sz="4400">
                    <a:latin typeface="Tahoma" panose="020B0604030504040204" pitchFamily="34" charset="0"/>
                    <a:ea typeface="Tahoma" panose="020B0604030504040204" pitchFamily="34" charset="0"/>
                    <a:cs typeface="Tahoma" panose="020B0604030504040204" pitchFamily="34" charset="0"/>
                  </a:rPr>
                  <a:t> có đỉnh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𝐼</m:t>
                    </m:r>
                    <m:r>
                      <a:rPr lang="en-US" sz="4400" i="1">
                        <a:latin typeface="Cambria Math" panose="02040503050406030204" pitchFamily="18" charset="0"/>
                        <a:ea typeface="Calibri" panose="020F0502020204030204" pitchFamily="34" charset="0"/>
                        <a:cs typeface="Times New Roman" panose="02020603050405020304" pitchFamily="18" charset="0"/>
                      </a:rPr>
                      <m:t>(1;4)</m:t>
                    </m:r>
                  </m:oMath>
                </a14:m>
                <a:r>
                  <a:rPr lang="en-US" sz="4400">
                    <a:latin typeface="Tahoma" panose="020B0604030504040204" pitchFamily="34" charset="0"/>
                    <a:ea typeface="Tahoma" panose="020B0604030504040204" pitchFamily="34" charset="0"/>
                    <a:cs typeface="Tahoma" panose="020B0604030504040204" pitchFamily="34" charset="0"/>
                  </a:rPr>
                  <a:t> nên ta có</a:t>
                </a:r>
                <a:endParaRPr lang="en-US" sz="40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+3=4</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𝑏</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𝑎</m:t>
                                  </m:r>
                                </m:den>
                              </m:f>
                              <m:r>
                                <a:rPr lang="en-US" sz="4400" i="1">
                                  <a:latin typeface="Cambria Math" panose="02040503050406030204" pitchFamily="18" charset="0"/>
                                  <a:ea typeface="Calibri" panose="020F0502020204030204" pitchFamily="34" charset="0"/>
                                  <a:cs typeface="Times New Roman" panose="02020603050405020304" pitchFamily="18" charset="0"/>
                                </a:rPr>
                                <m:t>=1</m:t>
                              </m:r>
                            </m:e>
                          </m:eqArr>
                        </m:e>
                      </m:d>
                    </m:oMath>
                  </m:oMathPara>
                </a14:m>
                <a:endParaRPr lang="en-US" sz="4400" i="1">
                  <a:latin typeface="Cambria Math"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&amp;2</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=0</m:t>
                              </m:r>
                            </m:e>
                          </m:eqArr>
                        </m:e>
                      </m:d>
                    </m:oMath>
                  </m:oMathPara>
                </a14:m>
                <a:endParaRPr lang="en-US" sz="4400" i="1">
                  <a:latin typeface="Cambria Math"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=2</m:t>
                            </m:r>
                          </m:e>
                        </m:eqArr>
                      </m:e>
                    </m:d>
                  </m:oMath>
                </a14:m>
                <a:r>
                  <a:rPr lang="en-US" sz="4400">
                    <a:latin typeface="Tahoma" panose="020B0604030504040204" pitchFamily="34" charset="0"/>
                    <a:ea typeface="Tahoma" panose="020B0604030504040204" pitchFamily="34" charset="0"/>
                    <a:cs typeface="Tahoma" panose="020B0604030504040204" pitchFamily="34" charset="0"/>
                  </a:rPr>
                  <a:t>.</a:t>
                </a:r>
                <a:endParaRPr lang="en-US" sz="40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𝑦</m:t>
                    </m:r>
                    <m:r>
                      <a:rPr lang="en-US" sz="4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oMath>
                </a14:m>
                <a:r>
                  <a:rPr lang="en-US" sz="4400">
                    <a:latin typeface="Tahoma" panose="020B0604030504040204" pitchFamily="34" charset="0"/>
                    <a:ea typeface="Tahoma" panose="020B0604030504040204" pitchFamily="34" charset="0"/>
                    <a:cs typeface="Tahoma" panose="020B0604030504040204" pitchFamily="34" charset="0"/>
                  </a:rPr>
                  <a:t>.</a:t>
                </a:r>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47900" y="4991102"/>
                <a:ext cx="19888200" cy="8153400"/>
              </a:xfrm>
              <a:prstGeom prst="rect">
                <a:avLst/>
              </a:prstGeom>
              <a:blipFill>
                <a:blip r:embed="rId4"/>
                <a:stretch>
                  <a:fillRect l="-1225" t="-1718" b="-75"/>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280737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6.32.</a:t>
                </a:r>
                <a:r>
                  <a:rPr lang="en-US" sz="4400">
                    <a:latin typeface="Tahoma" panose="020B0604030504040204" pitchFamily="34" charset="0"/>
                    <a:ea typeface="Tahoma" panose="020B0604030504040204" pitchFamily="34" charset="0"/>
                    <a:cs typeface="Tahoma" panose="020B0604030504040204" pitchFamily="34" charset="0"/>
                  </a:rPr>
                  <a:t> Giải các bất phương trình sau:</a:t>
                </a: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+1&gt;0</m:t>
                    </m:r>
                  </m:oMath>
                </a14:m>
                <a:r>
                  <a:rPr lang="en-US" sz="440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+4&lt;0</m:t>
                    </m:r>
                  </m:oMath>
                </a14:m>
                <a:r>
                  <a:rPr lang="en-US" sz="4400">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−12≥0</m:t>
                    </m:r>
                  </m:oMath>
                </a14:m>
                <a:r>
                  <a:rPr lang="en-US" sz="440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+1&lt;0</m:t>
                    </m:r>
                  </m:oMath>
                </a14:m>
                <a:r>
                  <a:rPr lang="en-US" sz="440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3"/>
                <a:stretch>
                  <a:fillRect l="-1052" t="-5093" b="-1852"/>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4716464"/>
                <a:ext cx="23164800"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sz="4400" b="1">
                    <a:latin typeface="Tahoma" panose="020B0604030504040204" pitchFamily="34" charset="0"/>
                    <a:ea typeface="Tahoma" panose="020B0604030504040204" pitchFamily="34" charset="0"/>
                    <a:cs typeface="Tahoma" panose="020B0604030504040204" pitchFamily="34" charset="0"/>
                  </a:rPr>
                  <a:t>Giải: </a:t>
                </a: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+1&gt;0</m:t>
                    </m:r>
                  </m:oMath>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+1=0⇔</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1</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den>
                            </m:f>
                          </m:e>
                        </m:eqArr>
                      </m:e>
                    </m:d>
                  </m:oMath>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Bảng xét dấu</a:t>
                </a:r>
              </a:p>
              <a:p>
                <a:pPr marL="0" indent="0">
                  <a:lnSpc>
                    <a:spcPct val="107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4716464"/>
                <a:ext cx="23164800" cy="8786812"/>
              </a:xfrm>
              <a:prstGeom prst="rect">
                <a:avLst/>
              </a:prstGeom>
              <a:blipFill>
                <a:blip r:embed="rId4"/>
                <a:stretch>
                  <a:fillRect l="-1026" t="-1594"/>
                </a:stretch>
              </a:blipFill>
              <a:ln>
                <a:solidFill>
                  <a:srgbClr val="00B0F0"/>
                </a:solidFill>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9897A231-677B-4E75-A405-91BF69D2C4E2}"/>
              </a:ext>
            </a:extLst>
          </p:cNvPr>
          <p:cNvPicPr/>
          <p:nvPr/>
        </p:nvPicPr>
        <p:blipFill>
          <a:blip r:embed="rId5"/>
          <a:stretch>
            <a:fillRect/>
          </a:stretch>
        </p:blipFill>
        <p:spPr>
          <a:xfrm>
            <a:off x="4953000" y="8585664"/>
            <a:ext cx="14478000" cy="2854165"/>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0590CF1-51C3-49D8-A625-2B7706E2F646}"/>
                  </a:ext>
                </a:extLst>
              </p:cNvPr>
              <p:cNvSpPr/>
              <p:nvPr/>
            </p:nvSpPr>
            <p:spPr>
              <a:xfrm>
                <a:off x="1524000" y="11660492"/>
                <a:ext cx="20802600" cy="1176604"/>
              </a:xfrm>
              <a:prstGeom prst="rect">
                <a:avLst/>
              </a:prstGeom>
            </p:spPr>
            <p:txBody>
              <a:bodyPr wrap="square">
                <a:spAutoFit/>
              </a:bodyPr>
              <a:lstStyle/>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Từ bảng xét dấu, tập nghiệm của bất phương trình là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𝑆</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den>
                        </m:f>
                      </m:e>
                    </m:d>
                    <m:r>
                      <a:rPr lang="en-US" sz="4400" i="1">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440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 name="Rectangle 7">
                <a:extLst>
                  <a:ext uri="{FF2B5EF4-FFF2-40B4-BE49-F238E27FC236}">
                    <a16:creationId xmlns:a16="http://schemas.microsoft.com/office/drawing/2014/main" id="{D0590CF1-51C3-49D8-A625-2B7706E2F646}"/>
                  </a:ext>
                </a:extLst>
              </p:cNvPr>
              <p:cNvSpPr>
                <a:spLocks noRot="1" noChangeAspect="1" noMove="1" noResize="1" noEditPoints="1" noAdjustHandles="1" noChangeArrowheads="1" noChangeShapeType="1" noTextEdit="1"/>
              </p:cNvSpPr>
              <p:nvPr/>
            </p:nvSpPr>
            <p:spPr>
              <a:xfrm>
                <a:off x="1524000" y="11660492"/>
                <a:ext cx="20802600" cy="1176604"/>
              </a:xfrm>
              <a:prstGeom prst="rect">
                <a:avLst/>
              </a:prstGeom>
              <a:blipFill>
                <a:blip r:embed="rId6"/>
                <a:stretch>
                  <a:fillRect l="-1172" b="-8290"/>
                </a:stretch>
              </a:blipFill>
            </p:spPr>
            <p:txBody>
              <a:bodyPr/>
              <a:lstStyle/>
              <a:p>
                <a:r>
                  <a:rPr lang="en-US">
                    <a:noFill/>
                  </a:rPr>
                  <a:t> </a:t>
                </a:r>
              </a:p>
            </p:txBody>
          </p:sp>
        </mc:Fallback>
      </mc:AlternateContent>
    </p:spTree>
    <p:extLst>
      <p:ext uri="{BB962C8B-B14F-4D97-AF65-F5344CB8AC3E}">
        <p14:creationId xmlns:p14="http://schemas.microsoft.com/office/powerpoint/2010/main" val="3913587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6.32.</a:t>
                </a:r>
                <a:r>
                  <a:rPr lang="en-US" sz="4400">
                    <a:latin typeface="Tahoma" panose="020B0604030504040204" pitchFamily="34" charset="0"/>
                    <a:ea typeface="Tahoma" panose="020B0604030504040204" pitchFamily="34" charset="0"/>
                    <a:cs typeface="Tahoma" panose="020B0604030504040204" pitchFamily="34" charset="0"/>
                  </a:rPr>
                  <a:t> Giải các bất phương trình sau:</a:t>
                </a: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+1&gt;0</m:t>
                    </m:r>
                  </m:oMath>
                </a14:m>
                <a:r>
                  <a:rPr lang="en-US" sz="440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+4&lt;0</m:t>
                    </m:r>
                  </m:oMath>
                </a14:m>
                <a:r>
                  <a:rPr lang="en-US" sz="4400">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−12≥0</m:t>
                    </m:r>
                  </m:oMath>
                </a14:m>
                <a:r>
                  <a:rPr lang="en-US" sz="440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+1&lt;0</m:t>
                    </m:r>
                  </m:oMath>
                </a14:m>
                <a:r>
                  <a:rPr lang="en-US" sz="440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3"/>
                <a:stretch>
                  <a:fillRect l="-1052" t="-5093" b="-1852"/>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4716464"/>
                <a:ext cx="23164800"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+4&lt;0</m:t>
                    </m:r>
                  </m:oMath>
                </a14:m>
                <a:endParaRPr lang="en-US" sz="40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+4=0⇔</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m:t>
                            </m:r>
                          </m:e>
                        </m:eqArr>
                      </m:e>
                    </m:d>
                  </m:oMath>
                </a14:m>
                <a:endParaRPr lang="en-US" sz="40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Bảng xét dấu</a:t>
                </a:r>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4716464"/>
                <a:ext cx="23164800" cy="8786812"/>
              </a:xfrm>
              <a:prstGeom prst="rect">
                <a:avLst/>
              </a:prstGeom>
              <a:blipFill>
                <a:blip r:embed="rId4"/>
                <a:stretch>
                  <a:fillRect l="-1026" t="-1594"/>
                </a:stretch>
              </a:blipFill>
              <a:ln>
                <a:solidFill>
                  <a:srgbClr val="00B0F0"/>
                </a:solidFill>
              </a:ln>
            </p:spPr>
            <p:txBody>
              <a:bodyPr/>
              <a:lstStyle/>
              <a:p>
                <a:r>
                  <a:rPr lang="en-US">
                    <a:noFill/>
                  </a:rPr>
                  <a:t> </a:t>
                </a:r>
              </a:p>
            </p:txBody>
          </p:sp>
        </mc:Fallback>
      </mc:AlternateContent>
      <p:pic>
        <p:nvPicPr>
          <p:cNvPr id="7" name="Picture 6">
            <a:extLst>
              <a:ext uri="{FF2B5EF4-FFF2-40B4-BE49-F238E27FC236}">
                <a16:creationId xmlns:a16="http://schemas.microsoft.com/office/drawing/2014/main" id="{E8B1638A-C097-487E-9F80-93BAB1B0F513}"/>
              </a:ext>
            </a:extLst>
          </p:cNvPr>
          <p:cNvPicPr>
            <a:picLocks noChangeAspect="1"/>
          </p:cNvPicPr>
          <p:nvPr/>
        </p:nvPicPr>
        <p:blipFill>
          <a:blip r:embed="rId5"/>
          <a:stretch>
            <a:fillRect/>
          </a:stretch>
        </p:blipFill>
        <p:spPr>
          <a:xfrm>
            <a:off x="5105400" y="8077200"/>
            <a:ext cx="16111434" cy="2616200"/>
          </a:xfrm>
          <a:prstGeom prst="rect">
            <a:avLst/>
          </a:prstGeom>
        </p:spPr>
      </p:pic>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8F08B6E-B8F7-4D74-B0C4-3BF5F048F840}"/>
                  </a:ext>
                </a:extLst>
              </p:cNvPr>
              <p:cNvSpPr/>
              <p:nvPr/>
            </p:nvSpPr>
            <p:spPr>
              <a:xfrm>
                <a:off x="1524000" y="11375063"/>
                <a:ext cx="17983200" cy="769441"/>
              </a:xfrm>
              <a:prstGeom prst="rect">
                <a:avLst/>
              </a:prstGeom>
            </p:spPr>
            <p:txBody>
              <a:bodyPr wrap="square">
                <a:spAutoFit/>
              </a:bodyPr>
              <a:lstStyle/>
              <a:p>
                <a:r>
                  <a:rPr lang="en-US" sz="4400">
                    <a:latin typeface="Tahoma" panose="020B0604030504040204" pitchFamily="34" charset="0"/>
                    <a:ea typeface="Tahoma" panose="020B0604030504040204" pitchFamily="34" charset="0"/>
                    <a:cs typeface="Tahoma" panose="020B0604030504040204" pitchFamily="34" charset="0"/>
                  </a:rPr>
                  <a:t>Từ bảng xét dấu, vậy tập nghiệm của bất phương trình là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𝑆</m:t>
                    </m:r>
                    <m:r>
                      <a:rPr lang="en-US" sz="4400" i="1">
                        <a:effectLst/>
                        <a:latin typeface="Cambria Math" panose="02040503050406030204" pitchFamily="18" charset="0"/>
                        <a:ea typeface="Calibri" panose="020F0502020204030204" pitchFamily="34" charset="0"/>
                        <a:cs typeface="Times New Roman" panose="02020603050405020304" pitchFamily="18" charset="0"/>
                      </a:rPr>
                      <m:t>=(−4;−1)</m:t>
                    </m:r>
                  </m:oMath>
                </a14:m>
                <a:r>
                  <a:rPr lang="en-US" sz="4400">
                    <a:effectLst/>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Rectangle 11">
                <a:extLst>
                  <a:ext uri="{FF2B5EF4-FFF2-40B4-BE49-F238E27FC236}">
                    <a16:creationId xmlns:a16="http://schemas.microsoft.com/office/drawing/2014/main" id="{D8F08B6E-B8F7-4D74-B0C4-3BF5F048F840}"/>
                  </a:ext>
                </a:extLst>
              </p:cNvPr>
              <p:cNvSpPr>
                <a:spLocks noRot="1" noChangeAspect="1" noMove="1" noResize="1" noEditPoints="1" noAdjustHandles="1" noChangeArrowheads="1" noChangeShapeType="1" noTextEdit="1"/>
              </p:cNvSpPr>
              <p:nvPr/>
            </p:nvSpPr>
            <p:spPr>
              <a:xfrm>
                <a:off x="1524000" y="11375063"/>
                <a:ext cx="17983200" cy="769441"/>
              </a:xfrm>
              <a:prstGeom prst="rect">
                <a:avLst/>
              </a:prstGeom>
              <a:blipFill>
                <a:blip r:embed="rId6"/>
                <a:stretch>
                  <a:fillRect l="-1356" t="-17460" r="-1119" b="-36508"/>
                </a:stretch>
              </a:blipFill>
            </p:spPr>
            <p:txBody>
              <a:bodyPr/>
              <a:lstStyle/>
              <a:p>
                <a:r>
                  <a:rPr lang="en-US">
                    <a:noFill/>
                  </a:rPr>
                  <a:t> </a:t>
                </a:r>
              </a:p>
            </p:txBody>
          </p:sp>
        </mc:Fallback>
      </mc:AlternateContent>
    </p:spTree>
    <p:extLst>
      <p:ext uri="{BB962C8B-B14F-4D97-AF65-F5344CB8AC3E}">
        <p14:creationId xmlns:p14="http://schemas.microsoft.com/office/powerpoint/2010/main" val="1249084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6.32.</a:t>
                </a:r>
                <a:r>
                  <a:rPr lang="en-US" sz="4400">
                    <a:latin typeface="Tahoma" panose="020B0604030504040204" pitchFamily="34" charset="0"/>
                    <a:ea typeface="Tahoma" panose="020B0604030504040204" pitchFamily="34" charset="0"/>
                    <a:cs typeface="Tahoma" panose="020B0604030504040204" pitchFamily="34" charset="0"/>
                  </a:rPr>
                  <a:t> Giải các bất phương trình sau:</a:t>
                </a: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+1&gt;0</m:t>
                    </m:r>
                  </m:oMath>
                </a14:m>
                <a:r>
                  <a:rPr lang="en-US" sz="440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+4&lt;0</m:t>
                    </m:r>
                  </m:oMath>
                </a14:m>
                <a:r>
                  <a:rPr lang="en-US" sz="4400">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−12≥0</m:t>
                    </m:r>
                  </m:oMath>
                </a14:m>
                <a:r>
                  <a:rPr lang="en-US" sz="440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+1&lt;0</m:t>
                    </m:r>
                  </m:oMath>
                </a14:m>
                <a:r>
                  <a:rPr lang="en-US" sz="440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3"/>
                <a:stretch>
                  <a:fillRect l="-1052" t="-5093" b="-1852"/>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4716464"/>
                <a:ext cx="11201401"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−12≥0</m:t>
                    </m:r>
                  </m:oMath>
                </a14:m>
                <a:endParaRPr lang="en-US" sz="4400" i="1">
                  <a:latin typeface="Cambria Math"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⇔−3</m:t>
                      </m:r>
                      <m:d>
                        <m:dPr>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−4</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m:t>
                          </m:r>
                        </m:e>
                      </m:d>
                      <m:r>
                        <a:rPr lang="en-US" sz="4400" i="1">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4400" i="1">
                  <a:latin typeface="Cambria Math"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4400" i="1">
                  <a:latin typeface="Cambria Math"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−2=0⇔</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Vậy nghiệm của bất phương trình là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oMath>
                </a14:m>
                <a:r>
                  <a:rPr lang="en-US" sz="440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4716464"/>
                <a:ext cx="11201401" cy="8786812"/>
              </a:xfrm>
              <a:prstGeom prst="rect">
                <a:avLst/>
              </a:prstGeom>
              <a:blipFill>
                <a:blip r:embed="rId4"/>
                <a:stretch>
                  <a:fillRect l="-2120" t="-159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4716464"/>
                <a:ext cx="11630891" cy="8702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+1&lt;0</m:t>
                    </m:r>
                  </m:oMath>
                </a14:m>
                <a:r>
                  <a:rPr lang="en-US" sz="4400">
                    <a:latin typeface="Tahoma" panose="020B0604030504040204" pitchFamily="34" charset="0"/>
                    <a:ea typeface="Tahoma" panose="020B0604030504040204" pitchFamily="34" charset="0"/>
                    <a:cs typeface="Tahoma" panose="020B0604030504040204" pitchFamily="34" charset="0"/>
                  </a:rPr>
                  <a:t> </a:t>
                </a: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Tam thức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𝑓</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oMath>
                </a14:m>
                <a:r>
                  <a:rPr lang="en-US" sz="4400">
                    <a:latin typeface="Tahoma" panose="020B0604030504040204" pitchFamily="34" charset="0"/>
                    <a:ea typeface="Tahoma" panose="020B0604030504040204" pitchFamily="34" charset="0"/>
                    <a:cs typeface="Tahoma" panose="020B0604030504040204" pitchFamily="34" charset="0"/>
                  </a:rPr>
                  <a:t> </a:t>
                </a: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𝛥</m:t>
                    </m:r>
                    <m:r>
                      <a:rPr lang="en-US" sz="4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1</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−2.1=−1&lt;0</m:t>
                    </m:r>
                  </m:oMath>
                </a14:m>
                <a:r>
                  <a:rPr lang="en-US" sz="4400">
                    <a:latin typeface="Tahoma" panose="020B0604030504040204" pitchFamily="34" charset="0"/>
                    <a:ea typeface="Tahoma" panose="020B0604030504040204" pitchFamily="34" charset="0"/>
                    <a:cs typeface="Tahoma" panose="020B0604030504040204" pitchFamily="34" charset="0"/>
                  </a:rPr>
                  <a:t> và hệ số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=2&gt;0</m:t>
                    </m:r>
                  </m:oMath>
                </a14:m>
                <a:r>
                  <a:rPr lang="en-US" sz="4400">
                    <a:latin typeface="Tahoma" panose="020B0604030504040204" pitchFamily="34" charset="0"/>
                    <a:ea typeface="Tahoma" panose="020B0604030504040204" pitchFamily="34" charset="0"/>
                    <a:cs typeface="Tahoma" panose="020B0604030504040204" pitchFamily="34" charset="0"/>
                  </a:rPr>
                  <a:t> </a:t>
                </a: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nên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𝑓</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)&gt;0,∀</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Cambria Math" panose="020405030504060302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ℝ</m:t>
                    </m:r>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Vậy bất phương trình vô nghiệm.</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4716464"/>
                <a:ext cx="11630891" cy="8702676"/>
              </a:xfrm>
              <a:prstGeom prst="rect">
                <a:avLst/>
              </a:prstGeom>
              <a:blipFill>
                <a:blip r:embed="rId5"/>
                <a:stretch>
                  <a:fillRect l="-2042" t="-1610"/>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793531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wipe(up)">
                                      <p:cBhvr>
                                        <p:cTn id="6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15000"/>
                  </a:lnSpc>
                  <a:spcAft>
                    <a:spcPts val="800"/>
                  </a:spcAft>
                </a:pP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6.33.</a:t>
                </a:r>
                <a:r>
                  <a:rPr lang="en-US" sz="44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a:latin typeface="Tahoma" panose="020B0604030504040204" pitchFamily="34" charset="0"/>
                    <a:ea typeface="Tahoma" panose="020B0604030504040204" pitchFamily="34" charset="0"/>
                    <a:cs typeface="Tahoma" panose="020B0604030504040204" pitchFamily="34" charset="0"/>
                  </a:rPr>
                  <a:t>Giải các phương trình sau:</a:t>
                </a:r>
              </a:p>
              <a:p>
                <a:pPr>
                  <a:lnSpc>
                    <a:spcPct val="115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−14</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−1. </m:t>
                    </m:r>
                  </m:oMath>
                </a14:m>
                <a:r>
                  <a:rPr lang="en-US" sz="440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3"/>
                <a:stretch>
                  <a:fillRect l="-1052" t="-3472"/>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4716464"/>
                <a:ext cx="11201401"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5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−14</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oMath>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−1≥0</m:t>
                              </m:r>
                            </m:e>
                            <m:e>
                              <m:r>
                                <a:rPr lang="en-US" sz="4400" i="1">
                                  <a:latin typeface="Cambria Math" panose="02040503050406030204" pitchFamily="18" charset="0"/>
                                  <a:ea typeface="Calibri" panose="020F0502020204030204" pitchFamily="34" charset="0"/>
                                  <a:cs typeface="Times New Roman" panose="02020603050405020304" pitchFamily="18" charset="0"/>
                                </a:rPr>
                                <m:t>&amp;2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−14=</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e>
                                  </m:d>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e>
                          </m:eqArr>
                        </m:e>
                      </m:d>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−1≥0</m:t>
                              </m:r>
                            </m:e>
                            <m:e>
                              <m:r>
                                <a:rPr lang="en-US" sz="4400" i="1">
                                  <a:latin typeface="Cambria Math" panose="02040503050406030204" pitchFamily="18" charset="0"/>
                                  <a:ea typeface="Calibri" panose="020F0502020204030204" pitchFamily="34" charset="0"/>
                                  <a:cs typeface="Times New Roman" panose="02020603050405020304" pitchFamily="18" charset="0"/>
                                </a:rPr>
                                <m:t>&amp;2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−14=</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e>
                          </m:eqArr>
                        </m:e>
                      </m:d>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−15=0</m:t>
                              </m:r>
                            </m:e>
                          </m:eqArr>
                        </m:e>
                      </m:d>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4716464"/>
                <a:ext cx="11201401" cy="8786812"/>
              </a:xfrm>
              <a:prstGeom prst="rect">
                <a:avLst/>
              </a:prstGeom>
              <a:blipFill>
                <a:blip r:embed="rId4"/>
                <a:stretch>
                  <a:fillRect l="-2120" t="-277"/>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4716464"/>
                <a:ext cx="11630891" cy="8702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𝑇𝑀</m:t>
                                      </m:r>
                                      <m:r>
                                        <a:rPr lang="en-US" sz="4400" i="1">
                                          <a:latin typeface="Cambria Math" panose="02040503050406030204" pitchFamily="18" charset="0"/>
                                          <a:ea typeface="Calibri" panose="020F0502020204030204" pitchFamily="34" charset="0"/>
                                          <a:cs typeface="Times New Roman" panose="02020603050405020304" pitchFamily="18" charset="0"/>
                                        </a:rPr>
                                        <m:t>)</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𝐾𝑇𝑀</m:t>
                                      </m:r>
                                      <m:r>
                                        <a:rPr lang="en-US" sz="4400" i="1">
                                          <a:latin typeface="Cambria Math" panose="02040503050406030204" pitchFamily="18" charset="0"/>
                                          <a:ea typeface="Calibri" panose="020F0502020204030204" pitchFamily="34" charset="0"/>
                                          <a:cs typeface="Times New Roman" panose="02020603050405020304" pitchFamily="18" charset="0"/>
                                        </a:rPr>
                                        <m:t>)</m:t>
                                      </m:r>
                                    </m:e>
                                  </m:eqArr>
                                </m:e>
                              </m:d>
                            </m:e>
                          </m:eqArr>
                        </m:e>
                      </m:d>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fr-FR" sz="4400">
                    <a:latin typeface="Tahoma" panose="020B0604030504040204" pitchFamily="34" charset="0"/>
                    <a:ea typeface="Tahoma" panose="020B0604030504040204" pitchFamily="34" charset="0"/>
                    <a:cs typeface="Tahoma" panose="020B0604030504040204" pitchFamily="34" charset="0"/>
                  </a:rPr>
                  <a:t>Vậy tập nghiệm của phương trình là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𝑆</m:t>
                    </m:r>
                    <m:r>
                      <a:rPr lang="en-US" sz="4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r>
                          <a:rPr lang="en-US" sz="4400" i="1">
                            <a:latin typeface="Cambria Math" panose="02040503050406030204" pitchFamily="18" charset="0"/>
                            <a:ea typeface="Calibri" panose="020F0502020204030204" pitchFamily="34" charset="0"/>
                            <a:cs typeface="Times New Roman" panose="02020603050405020304" pitchFamily="18" charset="0"/>
                          </a:rPr>
                          <m:t>3</m:t>
                        </m:r>
                      </m:e>
                    </m:d>
                  </m:oMath>
                </a14:m>
                <a:r>
                  <a:rPr lang="fr-FR" sz="4400">
                    <a:latin typeface="Tahoma" panose="020B0604030504040204" pitchFamily="34" charset="0"/>
                    <a:ea typeface="Tahoma" panose="020B0604030504040204" pitchFamily="34" charset="0"/>
                    <a:cs typeface="Tahoma" panose="020B0604030504040204" pitchFamily="34" charset="0"/>
                  </a:rPr>
                  <a:t>.</a:t>
                </a:r>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4716464"/>
                <a:ext cx="11630891" cy="8702676"/>
              </a:xfrm>
              <a:prstGeom prst="rect">
                <a:avLst/>
              </a:prstGeom>
              <a:blipFill>
                <a:blip r:embed="rId5"/>
                <a:stretch>
                  <a:fillRect l="-204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880538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up)">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wipe(up)">
                                      <p:cBhvr>
                                        <p:cTn id="43" dur="5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wipe(up)">
                                      <p:cBhvr>
                                        <p:cTn id="4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15000"/>
                  </a:lnSpc>
                  <a:spcAft>
                    <a:spcPts val="800"/>
                  </a:spcAft>
                </a:pP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6.33.</a:t>
                </a:r>
                <a:r>
                  <a:rPr lang="en-US" sz="44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a:latin typeface="Tahoma" panose="020B0604030504040204" pitchFamily="34" charset="0"/>
                    <a:ea typeface="Tahoma" panose="020B0604030504040204" pitchFamily="34" charset="0"/>
                    <a:cs typeface="Tahoma" panose="020B0604030504040204" pitchFamily="34" charset="0"/>
                  </a:rPr>
                  <a:t>Giải các phương trình sau:</a:t>
                </a:r>
              </a:p>
              <a:p>
                <a:pPr>
                  <a:lnSpc>
                    <a:spcPct val="115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−14</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−1. </m:t>
                    </m:r>
                  </m:oMath>
                </a14:m>
                <a:r>
                  <a:rPr lang="en-US" sz="440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3"/>
                <a:stretch>
                  <a:fillRect l="-1052" t="-3472"/>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4716464"/>
                <a:ext cx="11201401"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5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−3≥0</m:t>
                              </m:r>
                            </m:e>
                          </m:eqArr>
                        </m:e>
                      </m:d>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−5=0</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−3≥0</m:t>
                              </m:r>
                            </m:e>
                          </m:eqArr>
                        </m:e>
                      </m:d>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−5</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den>
                                      </m:f>
                                    </m:e>
                                  </m:eqArr>
                                </m:e>
                              </m:d>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Cambria Math" panose="02040503050406030204" pitchFamily="18" charset="0"/>
                                </a:rPr>
                                <m:t>∈</m:t>
                              </m:r>
                              <m:d>
                                <m:dPr>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r>
                                    <a:rPr lang="en-US" sz="4400" i="1">
                                      <a:latin typeface="Cambria Math" panose="02040503050406030204" pitchFamily="18" charset="0"/>
                                      <a:ea typeface="Calibri" panose="020F0502020204030204" pitchFamily="34" charset="0"/>
                                      <a:cs typeface="Times New Roman" panose="02020603050405020304" pitchFamily="18" charset="0"/>
                                    </a:rPr>
                                    <m:t>−∞;−1</m:t>
                                  </m:r>
                                </m:e>
                              </m:d>
                              <m:r>
                                <a:rPr lang="en-US" sz="4400" i="1">
                                  <a:latin typeface="Cambria Math" panose="02040503050406030204" pitchFamily="18" charset="0"/>
                                  <a:ea typeface="Calibri" panose="020F0502020204030204" pitchFamily="34" charset="0"/>
                                  <a:cs typeface="Cambria Math" panose="02040503050406030204" pitchFamily="18" charset="0"/>
                                </a:rPr>
                                <m:t>∪</m:t>
                              </m:r>
                              <m:d>
                                <m:dPr>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r>
                                    <a:rPr lang="en-US" sz="4400" i="1">
                                      <a:latin typeface="Cambria Math" panose="02040503050406030204" pitchFamily="18" charset="0"/>
                                      <a:ea typeface="Calibri" panose="020F0502020204030204" pitchFamily="34" charset="0"/>
                                      <a:cs typeface="Times New Roman" panose="02020603050405020304" pitchFamily="18" charset="0"/>
                                    </a:rPr>
                                    <m:t>3;+∞</m:t>
                                  </m:r>
                                </m:e>
                              </m:d>
                            </m:e>
                          </m:eqArr>
                        </m:e>
                      </m:d>
                    </m:oMath>
                  </m:oMathPara>
                </a14:m>
                <a:endParaRPr lang="en-US" sz="4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4716464"/>
                <a:ext cx="11201401" cy="8786812"/>
              </a:xfrm>
              <a:prstGeom prst="rect">
                <a:avLst/>
              </a:prstGeom>
              <a:blipFill>
                <a:blip r:embed="rId4"/>
                <a:stretch>
                  <a:fillRect l="-2120" t="-277"/>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4716464"/>
                <a:ext cx="11630891" cy="8702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5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−5</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Aft>
                    <a:spcPts val="800"/>
                  </a:spcAft>
                  <a:buNone/>
                </a:pPr>
                <a:r>
                  <a:rPr lang="fr-FR" sz="4400">
                    <a:latin typeface="Tahoma" panose="020B0604030504040204" pitchFamily="34" charset="0"/>
                    <a:ea typeface="Tahoma" panose="020B0604030504040204" pitchFamily="34" charset="0"/>
                    <a:cs typeface="Tahoma" panose="020B0604030504040204" pitchFamily="34" charset="0"/>
                  </a:rPr>
                  <a:t>Vậy tập nghiệm của phương trình là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𝑆</m:t>
                    </m:r>
                    <m:r>
                      <a:rPr lang="en-US" sz="4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−5</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den>
                        </m:f>
                      </m:e>
                    </m:d>
                  </m:oMath>
                </a14:m>
                <a:r>
                  <a:rPr lang="fr-FR" sz="4400">
                    <a:latin typeface="Tahoma" panose="020B0604030504040204" pitchFamily="34" charset="0"/>
                    <a:ea typeface="Tahoma" panose="020B0604030504040204" pitchFamily="34" charset="0"/>
                    <a:cs typeface="Tahoma" panose="020B0604030504040204" pitchFamily="34" charset="0"/>
                  </a:rPr>
                  <a:t>.</a:t>
                </a:r>
                <a:endParaRPr lang="en-US" sz="4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4716464"/>
                <a:ext cx="11630891" cy="8702676"/>
              </a:xfrm>
              <a:prstGeom prst="rect">
                <a:avLst/>
              </a:prstGeom>
              <a:blipFill>
                <a:blip r:embed="rId5"/>
                <a:stretch>
                  <a:fillRect l="-2042" r="-47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388445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up)">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wipe(up)">
                                      <p:cBhvr>
                                        <p:cTn id="4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600" y="3347059"/>
            <a:ext cx="22808129" cy="11316843"/>
            <a:chOff x="1447798" y="1793813"/>
            <a:chExt cx="22808129" cy="11316843"/>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8" y="1793813"/>
              <a:ext cx="22808129" cy="11316843"/>
              <a:chOff x="1447798" y="1793813"/>
              <a:chExt cx="22808129" cy="11316843"/>
            </a:xfrm>
          </p:grpSpPr>
          <p:grpSp>
            <p:nvGrpSpPr>
              <p:cNvPr id="69" name="Group 68"/>
              <p:cNvGrpSpPr/>
              <p:nvPr/>
            </p:nvGrpSpPr>
            <p:grpSpPr>
              <a:xfrm>
                <a:off x="1575873" y="1797127"/>
                <a:ext cx="22680054" cy="7102269"/>
                <a:chOff x="-3538955" y="3448230"/>
                <a:chExt cx="22680054" cy="7102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7102269"/>
                  <a:chOff x="-3538955" y="3448230"/>
                  <a:chExt cx="22680054" cy="7102269"/>
                </a:xfrm>
              </p:grpSpPr>
              <p:sp>
                <p:nvSpPr>
                  <p:cNvPr id="72" name="Rounded Rectangle 71"/>
                  <p:cNvSpPr/>
                  <p:nvPr/>
                </p:nvSpPr>
                <p:spPr>
                  <a:xfrm>
                    <a:off x="-3538955" y="3592713"/>
                    <a:ext cx="22680054" cy="6957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pPr algn="ctr"/>
                <a:r>
                  <a:rPr lang="en-US" sz="4800" b="1">
                    <a:solidFill>
                      <a:srgbClr val="C00000"/>
                    </a:solidFill>
                    <a:latin typeface="Tahoma" panose="020B0604030504040204" pitchFamily="34" charset="0"/>
                    <a:ea typeface="Tahoma" panose="020B0604030504040204" pitchFamily="34" charset="0"/>
                    <a:cs typeface="Tahoma" panose="020B0604030504040204" pitchFamily="34" charset="0"/>
                  </a:rPr>
                  <a:t>ÔN TẬP </a:t>
                </a:r>
                <a:r>
                  <a:rPr lang="vi-VN" sz="4800" b="1">
                    <a:solidFill>
                      <a:srgbClr val="C00000"/>
                    </a:solidFill>
                    <a:latin typeface="Tahoma" panose="020B0604030504040204" pitchFamily="34" charset="0"/>
                    <a:ea typeface="Tahoma" panose="020B0604030504040204" pitchFamily="34" charset="0"/>
                    <a:cs typeface="Tahoma" panose="020B0604030504040204" pitchFamily="34" charset="0"/>
                  </a:rPr>
                  <a:t>CHƯƠNG </a:t>
                </a:r>
                <a:r>
                  <a:rPr lang="en-US" sz="4800" b="1">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a:solidFill>
                      <a:srgbClr val="C00000"/>
                    </a:solidFill>
                    <a:latin typeface="Tahoma" panose="020B0604030504040204" pitchFamily="34" charset="0"/>
                    <a:ea typeface="Tahoma" panose="020B0604030504040204" pitchFamily="34" charset="0"/>
                    <a:cs typeface="Tahoma" panose="020B0604030504040204" pitchFamily="34" charset="0"/>
                  </a:rPr>
                  <a:t>I </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0" y="5264647"/>
                <a:ext cx="8835210" cy="907184"/>
                <a:chOff x="7459670" y="7086600"/>
                <a:chExt cx="8836234" cy="907289"/>
              </a:xfrm>
            </p:grpSpPr>
            <p:sp>
              <p:nvSpPr>
                <p:cNvPr id="57" name="Rectangle 56"/>
                <p:cNvSpPr/>
                <p:nvPr/>
              </p:nvSpPr>
              <p:spPr>
                <a:xfrm>
                  <a:off x="9092456" y="7178187"/>
                  <a:ext cx="7203448" cy="815702"/>
                </a:xfrm>
                <a:prstGeom prst="rect">
                  <a:avLst/>
                </a:prstGeom>
              </p:spPr>
              <p:txBody>
                <a:bodyPr wrap="none">
                  <a:spAutoFit/>
                </a:bodyPr>
                <a:lstStyle/>
                <a:p>
                  <a:pPr>
                    <a:lnSpc>
                      <a:spcPct val="100000"/>
                    </a:lnSpc>
                    <a:spcBef>
                      <a:spcPct val="0"/>
                    </a:spcBef>
                    <a:buFontTx/>
                    <a:buNone/>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BÀI TẬP TRẮC NGHIỆM</a:t>
                  </a:r>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798" y="6866296"/>
                <a:ext cx="6896041" cy="910300"/>
                <a:chOff x="7459661" y="6576536"/>
                <a:chExt cx="6896833" cy="910405"/>
              </a:xfrm>
            </p:grpSpPr>
            <p:sp>
              <p:nvSpPr>
                <p:cNvPr id="75" name="Rectangle 74"/>
                <p:cNvSpPr/>
                <p:nvPr/>
              </p:nvSpPr>
              <p:spPr>
                <a:xfrm>
                  <a:off x="9126576" y="6671239"/>
                  <a:ext cx="5229918" cy="815702"/>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 TỰ LUẬN</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61" y="6576536"/>
                  <a:ext cx="1426744" cy="853369"/>
                  <a:chOff x="7459659" y="5595841"/>
                  <a:chExt cx="1414965" cy="853369"/>
                </a:xfrm>
              </p:grpSpPr>
              <p:sp>
                <p:nvSpPr>
                  <p:cNvPr id="77" name="Isosceles Triangle 44"/>
                  <p:cNvSpPr/>
                  <p:nvPr/>
                </p:nvSpPr>
                <p:spPr>
                  <a:xfrm rot="16200000">
                    <a:off x="7469926" y="558557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503024" y="5717690"/>
                    <a:ext cx="1371600" cy="731520"/>
                    <a:chOff x="7503024" y="5717690"/>
                    <a:chExt cx="1371600" cy="731520"/>
                  </a:xfrm>
                </p:grpSpPr>
                <p:sp>
                  <p:nvSpPr>
                    <p:cNvPr id="79" name="Round Same Side Corner Rectangle 78"/>
                    <p:cNvSpPr/>
                    <p:nvPr/>
                  </p:nvSpPr>
                  <p:spPr>
                    <a:xfrm rot="5400000">
                      <a:off x="7823064" y="5397650"/>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92641" y="5721324"/>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87" name="TextBox 86"/>
              <p:cNvSpPr txBox="1"/>
              <p:nvPr/>
            </p:nvSpPr>
            <p:spPr>
              <a:xfrm>
                <a:off x="1951033" y="11270140"/>
                <a:ext cx="511678"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sp>
            <p:nvSpPr>
              <p:cNvPr id="53" name="TextBox 52"/>
              <p:cNvSpPr txBox="1"/>
              <p:nvPr/>
            </p:nvSpPr>
            <p:spPr>
              <a:xfrm>
                <a:off x="1951031" y="10163803"/>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p:cNvSpPr txBox="1"/>
              <p:nvPr/>
            </p:nvSpPr>
            <p:spPr>
              <a:xfrm>
                <a:off x="1941419" y="12402770"/>
                <a:ext cx="530915"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541020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15000"/>
                  </a:lnSpc>
                  <a:spcAft>
                    <a:spcPts val="800"/>
                  </a:spcAft>
                </a:pPr>
                <a:r>
                  <a:rPr lang="en-US" sz="3600" b="1">
                    <a:solidFill>
                      <a:srgbClr val="000000"/>
                    </a:solidFill>
                    <a:latin typeface="Tahoma" panose="020B0604030504040204" pitchFamily="34" charset="0"/>
                    <a:ea typeface="Tahoma" panose="020B0604030504040204" pitchFamily="34" charset="0"/>
                    <a:cs typeface="Tahoma" panose="020B0604030504040204" pitchFamily="34" charset="0"/>
                  </a:rPr>
                  <a:t>6.34.</a:t>
                </a:r>
                <a:r>
                  <a:rPr lang="en-US" sz="36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a:latin typeface="Tahoma" panose="020B0604030504040204" pitchFamily="34" charset="0"/>
                    <a:ea typeface="Tahoma" panose="020B0604030504040204" pitchFamily="34" charset="0"/>
                    <a:cs typeface="Tahoma" panose="020B0604030504040204" pitchFamily="34" charset="0"/>
                  </a:rPr>
                  <a:t>Một công ty bắt đầu sản xuất và bán một loại máy tính xách tay từ năm 2018. Số lượng loại máy tính đó bán được trong hai năm liên tiếp 2018 và 2019 lần lượt là </a:t>
                </a:r>
                <a14:m>
                  <m:oMath xmlns:m="http://schemas.openxmlformats.org/officeDocument/2006/math">
                    <m:r>
                      <a:rPr lang="en-US" sz="3600" i="1">
                        <a:latin typeface="Cambria Math" panose="02040503050406030204" pitchFamily="18" charset="0"/>
                        <a:ea typeface="Calibri" panose="020F0502020204030204" pitchFamily="34" charset="0"/>
                        <a:cs typeface="Times New Roman" panose="02020603050405020304" pitchFamily="18" charset="0"/>
                      </a:rPr>
                      <m:t>3,2</m:t>
                    </m:r>
                  </m:oMath>
                </a14:m>
                <a:r>
                  <a:rPr lang="en-US" sz="3600">
                    <a:latin typeface="Tahoma" panose="020B0604030504040204" pitchFamily="34" charset="0"/>
                    <a:ea typeface="Tahoma" panose="020B0604030504040204" pitchFamily="34" charset="0"/>
                    <a:cs typeface="Tahoma" panose="020B0604030504040204" pitchFamily="34" charset="0"/>
                  </a:rPr>
                  <a:t>nghìn và </a:t>
                </a:r>
                <a14:m>
                  <m:oMath xmlns:m="http://schemas.openxmlformats.org/officeDocument/2006/math">
                    <m:r>
                      <a:rPr lang="en-US" sz="3600" i="1">
                        <a:latin typeface="Cambria Math" panose="02040503050406030204" pitchFamily="18" charset="0"/>
                        <a:ea typeface="Calibri" panose="020F0502020204030204" pitchFamily="34" charset="0"/>
                        <a:cs typeface="Times New Roman" panose="02020603050405020304" pitchFamily="18" charset="0"/>
                      </a:rPr>
                      <m:t>4</m:t>
                    </m:r>
                  </m:oMath>
                </a14:m>
                <a:r>
                  <a:rPr lang="en-US" sz="3600">
                    <a:latin typeface="Tahoma" panose="020B0604030504040204" pitchFamily="34" charset="0"/>
                    <a:ea typeface="Tahoma" panose="020B0604030504040204" pitchFamily="34" charset="0"/>
                    <a:cs typeface="Tahoma" panose="020B0604030504040204" pitchFamily="34" charset="0"/>
                  </a:rPr>
                  <a:t> nghìn chiếc. Theo nghiên cứu dự báo thị trường của công ty, trong khoảng 10 năm kể từ năm 2018, số lượng máy tính loại đó bán được mỗi năm có thể được xấp xỉ bởi một hàm số bậc hai.</a:t>
                </a:r>
              </a:p>
              <a:p>
                <a:pPr algn="just">
                  <a:lnSpc>
                    <a:spcPct val="115000"/>
                  </a:lnSpc>
                  <a:spcAft>
                    <a:spcPts val="0"/>
                  </a:spcAft>
                </a:pPr>
                <a:r>
                  <a:rPr lang="en-US" sz="3600">
                    <a:latin typeface="Tahoma" panose="020B0604030504040204" pitchFamily="34" charset="0"/>
                    <a:ea typeface="Tahoma" panose="020B0604030504040204" pitchFamily="34" charset="0"/>
                    <a:cs typeface="Tahoma" panose="020B0604030504040204" pitchFamily="34" charset="0"/>
                  </a:rPr>
                  <a:t>Giả sử </a:t>
                </a:r>
                <a14:m>
                  <m:oMath xmlns:m="http://schemas.openxmlformats.org/officeDocument/2006/math">
                    <m:r>
                      <a:rPr lang="en-US" sz="3600" i="1">
                        <a:latin typeface="Cambria Math" panose="02040503050406030204" pitchFamily="18" charset="0"/>
                        <a:ea typeface="Calibri" panose="020F0502020204030204" pitchFamily="34" charset="0"/>
                        <a:cs typeface="Times New Roman" panose="02020603050405020304" pitchFamily="18" charset="0"/>
                      </a:rPr>
                      <m:t>𝑡</m:t>
                    </m:r>
                  </m:oMath>
                </a14:m>
                <a:r>
                  <a:rPr lang="en-US" sz="3600">
                    <a:latin typeface="Tahoma" panose="020B0604030504040204" pitchFamily="34" charset="0"/>
                    <a:ea typeface="Tahoma" panose="020B0604030504040204" pitchFamily="34" charset="0"/>
                    <a:cs typeface="Tahoma" panose="020B0604030504040204" pitchFamily="34" charset="0"/>
                  </a:rPr>
                  <a:t> là thời gian (theo đơn vị năm) tính từ năm 2018. Số lượng loại máy tính đó bán được trong năm 2018 và năm 2019 lần lượt được biểu diễn bởi các điểm </a:t>
                </a:r>
                <a14:m>
                  <m:oMath xmlns:m="http://schemas.openxmlformats.org/officeDocument/2006/math">
                    <m:d>
                      <m:dPr>
                        <m:ctrlPr>
                          <a:rPr lang="en-US" sz="3600" i="1">
                            <a:latin typeface="Cambria Math" panose="02040503050406030204" pitchFamily="18" charset="0"/>
                            <a:ea typeface="Calibri" panose="020F0502020204030204" pitchFamily="34" charset="0"/>
                            <a:cs typeface="Times New Roman" panose="02020603050405020304" pitchFamily="18" charset="0"/>
                          </a:rPr>
                        </m:ctrlPr>
                      </m:dPr>
                      <m:e>
                        <m:r>
                          <a:rPr lang="en-US" sz="3600" i="1">
                            <a:latin typeface="Cambria Math" panose="02040503050406030204" pitchFamily="18" charset="0"/>
                            <a:ea typeface="Calibri" panose="020F0502020204030204" pitchFamily="34" charset="0"/>
                            <a:cs typeface="Times New Roman" panose="02020603050405020304" pitchFamily="18" charset="0"/>
                          </a:rPr>
                          <m:t>0;3,2</m:t>
                        </m:r>
                      </m:e>
                    </m:d>
                  </m:oMath>
                </a14:m>
                <a:r>
                  <a:rPr lang="en-US" sz="360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d>
                      <m:dPr>
                        <m:ctrlPr>
                          <a:rPr lang="en-US" sz="3600" i="1">
                            <a:latin typeface="Cambria Math" panose="02040503050406030204" pitchFamily="18" charset="0"/>
                            <a:ea typeface="Calibri" panose="020F0502020204030204" pitchFamily="34" charset="0"/>
                            <a:cs typeface="Times New Roman" panose="02020603050405020304" pitchFamily="18" charset="0"/>
                          </a:rPr>
                        </m:ctrlPr>
                      </m:dPr>
                      <m:e>
                        <m:r>
                          <a:rPr lang="en-US" sz="3600" i="1">
                            <a:latin typeface="Cambria Math" panose="02040503050406030204" pitchFamily="18" charset="0"/>
                            <a:ea typeface="Calibri" panose="020F0502020204030204" pitchFamily="34" charset="0"/>
                            <a:cs typeface="Times New Roman" panose="02020603050405020304" pitchFamily="18" charset="0"/>
                          </a:rPr>
                          <m:t>1;4</m:t>
                        </m:r>
                      </m:e>
                    </m:d>
                    <m:r>
                      <a:rPr lang="en-US" sz="3600" i="1">
                        <a:latin typeface="Cambria Math" panose="02040503050406030204" pitchFamily="18" charset="0"/>
                        <a:ea typeface="Calibri" panose="020F0502020204030204" pitchFamily="34" charset="0"/>
                        <a:cs typeface="Times New Roman" panose="02020603050405020304" pitchFamily="18" charset="0"/>
                      </a:rPr>
                      <m:t>.</m:t>
                    </m:r>
                  </m:oMath>
                </a14:m>
                <a:r>
                  <a:rPr lang="en-US" sz="3600">
                    <a:latin typeface="Tahoma" panose="020B0604030504040204" pitchFamily="34" charset="0"/>
                    <a:ea typeface="Tahoma" panose="020B0604030504040204" pitchFamily="34" charset="0"/>
                    <a:cs typeface="Tahoma" panose="020B0604030504040204" pitchFamily="34" charset="0"/>
                  </a:rPr>
                  <a:t> Giả sử </a:t>
                </a:r>
                <a14:m>
                  <m:oMath xmlns:m="http://schemas.openxmlformats.org/officeDocument/2006/math">
                    <m:d>
                      <m:dPr>
                        <m:ctrlPr>
                          <a:rPr lang="en-US" sz="3600" i="1">
                            <a:latin typeface="Cambria Math" panose="02040503050406030204" pitchFamily="18" charset="0"/>
                            <a:ea typeface="Calibri" panose="020F0502020204030204" pitchFamily="34" charset="0"/>
                            <a:cs typeface="Times New Roman" panose="02020603050405020304" pitchFamily="18" charset="0"/>
                          </a:rPr>
                        </m:ctrlPr>
                      </m:dPr>
                      <m:e>
                        <m:r>
                          <a:rPr lang="en-US" sz="3600" i="1">
                            <a:latin typeface="Cambria Math" panose="02040503050406030204" pitchFamily="18" charset="0"/>
                            <a:ea typeface="Calibri" panose="020F0502020204030204" pitchFamily="34" charset="0"/>
                            <a:cs typeface="Times New Roman" panose="02020603050405020304" pitchFamily="18" charset="0"/>
                          </a:rPr>
                          <m:t>0;3,2</m:t>
                        </m:r>
                      </m:e>
                    </m:d>
                  </m:oMath>
                </a14:m>
                <a:r>
                  <a:rPr lang="en-US" sz="3600">
                    <a:latin typeface="Tahoma" panose="020B0604030504040204" pitchFamily="34" charset="0"/>
                    <a:ea typeface="Tahoma" panose="020B0604030504040204" pitchFamily="34" charset="0"/>
                    <a:cs typeface="Tahoma" panose="020B0604030504040204" pitchFamily="34" charset="0"/>
                  </a:rPr>
                  <a:t>là đỉnh đồ thị của hàm số bậc hai này.</a:t>
                </a:r>
              </a:p>
              <a:p>
                <a:pPr>
                  <a:lnSpc>
                    <a:spcPct val="115000"/>
                  </a:lnSpc>
                  <a:spcAft>
                    <a:spcPts val="0"/>
                  </a:spcAft>
                </a:pPr>
                <a:r>
                  <a:rPr lang="en-US" sz="3600">
                    <a:latin typeface="Tahoma" panose="020B0604030504040204" pitchFamily="34" charset="0"/>
                    <a:ea typeface="Tahoma" panose="020B0604030504040204" pitchFamily="34" charset="0"/>
                    <a:cs typeface="Tahoma" panose="020B0604030504040204" pitchFamily="34" charset="0"/>
                  </a:rPr>
                  <a:t>a) Lập công thức của hàm số mô tả số lượng máy tính xách tay bán được từng năm.</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0"/>
                <a:ext cx="23164800" cy="5410201"/>
              </a:xfrm>
              <a:prstGeom prst="rect">
                <a:avLst/>
              </a:prstGeom>
              <a:blipFill>
                <a:blip r:embed="rId3"/>
                <a:stretch>
                  <a:fillRect l="-789" t="-1236" r="-763"/>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52055" y="7761775"/>
                <a:ext cx="23164800" cy="5410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5000"/>
                  </a:lnSpc>
                  <a:spcAft>
                    <a:spcPts val="800"/>
                  </a:spcAft>
                  <a:buNone/>
                </a:pPr>
                <a:r>
                  <a:rPr lang="en-US" sz="4000" b="1">
                    <a:latin typeface="Tahoma" panose="020B0604030504040204" pitchFamily="34" charset="0"/>
                    <a:ea typeface="Tahoma" panose="020B0604030504040204" pitchFamily="34" charset="0"/>
                    <a:cs typeface="Tahoma" panose="020B0604030504040204" pitchFamily="34" charset="0"/>
                  </a:rPr>
                  <a:t>Giải: </a:t>
                </a:r>
                <a:r>
                  <a:rPr lang="en-US" sz="4000">
                    <a:latin typeface="Tahoma" panose="020B0604030504040204" pitchFamily="34" charset="0"/>
                    <a:ea typeface="Tahoma" panose="020B0604030504040204" pitchFamily="34" charset="0"/>
                    <a:cs typeface="Tahoma" panose="020B0604030504040204" pitchFamily="34" charset="0"/>
                  </a:rPr>
                  <a:t>a) Gọi hàm số mô tả số lượng máy tính xách tay bán được từng năm là:</a:t>
                </a:r>
                <a:r>
                  <a:rPr lang="en-US" sz="36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𝑦</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𝑡</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𝑏𝑡</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𝑐</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𝑃</m:t>
                    </m:r>
                    <m:r>
                      <a:rPr lang="en-US" sz="40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buNone/>
                </a:pPr>
                <a:r>
                  <a:rPr lang="en-US" sz="4000">
                    <a:latin typeface="Tahoma" panose="020B0604030504040204" pitchFamily="34" charset="0"/>
                    <a:ea typeface="Tahoma" panose="020B0604030504040204" pitchFamily="34" charset="0"/>
                    <a:cs typeface="Tahoma" panose="020B0604030504040204" pitchFamily="34" charset="0"/>
                  </a:rPr>
                  <a:t>Vì đỉnh của </a:t>
                </a:r>
                <a14:m>
                  <m:oMath xmlns:m="http://schemas.openxmlformats.org/officeDocument/2006/math">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𝑃</m:t>
                        </m:r>
                      </m:e>
                    </m:d>
                  </m:oMath>
                </a14:m>
                <a:r>
                  <a:rPr lang="en-US" sz="40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𝐼</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0;3,2</m:t>
                        </m:r>
                      </m:e>
                    </m:d>
                  </m:oMath>
                </a14:m>
                <a:r>
                  <a:rPr lang="en-US" sz="4000">
                    <a:latin typeface="Tahoma" panose="020B0604030504040204" pitchFamily="34" charset="0"/>
                    <a:ea typeface="Tahoma" panose="020B0604030504040204" pitchFamily="34" charset="0"/>
                    <a:cs typeface="Tahoma" panose="020B0604030504040204" pitchFamily="34" charset="0"/>
                  </a:rPr>
                  <a:t> và đi qua điểm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𝑀</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1;4</m:t>
                        </m:r>
                      </m:e>
                    </m:d>
                  </m:oMath>
                </a14:m>
                <a:r>
                  <a:rPr lang="en-US" sz="4000">
                    <a:latin typeface="Tahoma" panose="020B0604030504040204" pitchFamily="34" charset="0"/>
                    <a:ea typeface="Tahoma" panose="020B0604030504040204" pitchFamily="34" charset="0"/>
                    <a:cs typeface="Tahoma" panose="020B0604030504040204" pitchFamily="34" charset="0"/>
                  </a:rPr>
                  <a:t> nên ta có hệ phương trình:</a:t>
                </a:r>
                <a:endParaRPr lang="en-US" sz="36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buNone/>
                </a:pPr>
                <a14:m>
                  <m:oMathPara xmlns:m="http://schemas.openxmlformats.org/officeDocument/2006/math">
                    <m:oMathParaPr>
                      <m:jc m:val="centerGroup"/>
                    </m:oMathParaPr>
                    <m:oMath xmlns:m="http://schemas.openxmlformats.org/officeDocument/2006/math">
                      <m:d>
                        <m:dPr>
                          <m:begChr m:val="{"/>
                          <m:end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latin typeface="Cambria Math" panose="02040503050406030204" pitchFamily="18" charset="0"/>
                                  <a:ea typeface="Calibri" panose="020F0502020204030204" pitchFamily="34" charset="0"/>
                                  <a:cs typeface="Times New Roman" panose="02020603050405020304" pitchFamily="18" charset="0"/>
                                </a:rPr>
                              </m:ctrlPr>
                            </m:eqArrPr>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𝑏</m:t>
                              </m:r>
                              <m:r>
                                <a:rPr lang="en-US" sz="4000" i="1">
                                  <a:latin typeface="Cambria Math" panose="02040503050406030204" pitchFamily="18" charset="0"/>
                                  <a:ea typeface="Calibri" panose="020F0502020204030204" pitchFamily="34" charset="0"/>
                                  <a:cs typeface="Times New Roman" panose="02020603050405020304" pitchFamily="18" charset="0"/>
                                </a:rPr>
                                <m:t>=0</m:t>
                              </m:r>
                            </m:e>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𝑎</m:t>
                              </m:r>
                              <m:r>
                                <a:rPr lang="en-US"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0</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𝑏</m:t>
                              </m:r>
                              <m:r>
                                <a:rPr lang="en-US" sz="4000" i="1">
                                  <a:latin typeface="Cambria Math" panose="02040503050406030204" pitchFamily="18" charset="0"/>
                                  <a:ea typeface="Calibri" panose="020F0502020204030204" pitchFamily="34" charset="0"/>
                                  <a:cs typeface="Times New Roman" panose="02020603050405020304" pitchFamily="18" charset="0"/>
                                </a:rPr>
                                <m:t>.0+</m:t>
                              </m:r>
                              <m:r>
                                <a:rPr lang="en-US" sz="4000" i="1">
                                  <a:latin typeface="Cambria Math" panose="02040503050406030204" pitchFamily="18" charset="0"/>
                                  <a:ea typeface="Calibri" panose="020F0502020204030204" pitchFamily="34" charset="0"/>
                                  <a:cs typeface="Times New Roman" panose="02020603050405020304" pitchFamily="18" charset="0"/>
                                </a:rPr>
                                <m:t>𝑐</m:t>
                              </m:r>
                              <m:r>
                                <a:rPr lang="en-US" sz="4000" i="1">
                                  <a:latin typeface="Cambria Math" panose="02040503050406030204" pitchFamily="18" charset="0"/>
                                  <a:ea typeface="Calibri" panose="020F0502020204030204" pitchFamily="34" charset="0"/>
                                  <a:cs typeface="Times New Roman" panose="02020603050405020304" pitchFamily="18" charset="0"/>
                                </a:rPr>
                                <m:t>=3,2</m:t>
                              </m:r>
                            </m:e>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𝑎</m:t>
                              </m:r>
                              <m:r>
                                <a:rPr lang="en-US"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1</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𝑏</m:t>
                              </m:r>
                              <m:r>
                                <a:rPr lang="en-US" sz="4000" i="1">
                                  <a:latin typeface="Cambria Math" panose="02040503050406030204" pitchFamily="18" charset="0"/>
                                  <a:ea typeface="Calibri" panose="020F0502020204030204" pitchFamily="34" charset="0"/>
                                  <a:cs typeface="Times New Roman" panose="02020603050405020304" pitchFamily="18" charset="0"/>
                                </a:rPr>
                                <m:t>.1+</m:t>
                              </m:r>
                              <m:r>
                                <a:rPr lang="en-US" sz="4000" i="1">
                                  <a:latin typeface="Cambria Math" panose="02040503050406030204" pitchFamily="18" charset="0"/>
                                  <a:ea typeface="Calibri" panose="020F0502020204030204" pitchFamily="34" charset="0"/>
                                  <a:cs typeface="Times New Roman" panose="02020603050405020304" pitchFamily="18" charset="0"/>
                                </a:rPr>
                                <m:t>𝑐</m:t>
                              </m:r>
                              <m:r>
                                <a:rPr lang="en-US" sz="4000" i="1">
                                  <a:latin typeface="Cambria Math" panose="02040503050406030204" pitchFamily="18" charset="0"/>
                                  <a:ea typeface="Calibri" panose="020F0502020204030204" pitchFamily="34" charset="0"/>
                                  <a:cs typeface="Times New Roman" panose="02020603050405020304" pitchFamily="18" charset="0"/>
                                </a:rPr>
                                <m:t>=4</m:t>
                              </m:r>
                            </m:e>
                          </m:eqArr>
                        </m:e>
                      </m:d>
                      <m:r>
                        <a:rPr lang="en-US" sz="40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latin typeface="Cambria Math" panose="02040503050406030204" pitchFamily="18" charset="0"/>
                                  <a:ea typeface="Calibri" panose="020F0502020204030204" pitchFamily="34" charset="0"/>
                                  <a:cs typeface="Times New Roman" panose="02020603050405020304" pitchFamily="18" charset="0"/>
                                </a:rPr>
                              </m:ctrlPr>
                            </m:eqArrPr>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𝑎</m:t>
                              </m:r>
                              <m:r>
                                <a:rPr lang="en-US" sz="4000" i="1">
                                  <a:latin typeface="Cambria Math" panose="02040503050406030204" pitchFamily="18" charset="0"/>
                                  <a:ea typeface="Calibri" panose="020F0502020204030204" pitchFamily="34" charset="0"/>
                                  <a:cs typeface="Times New Roman" panose="02020603050405020304" pitchFamily="18" charset="0"/>
                                </a:rPr>
                                <m:t>=0,8</m:t>
                              </m:r>
                            </m:e>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𝑏</m:t>
                              </m:r>
                              <m:r>
                                <a:rPr lang="en-US" sz="4000" i="1">
                                  <a:latin typeface="Cambria Math" panose="02040503050406030204" pitchFamily="18" charset="0"/>
                                  <a:ea typeface="Calibri" panose="020F0502020204030204" pitchFamily="34" charset="0"/>
                                  <a:cs typeface="Times New Roman" panose="02020603050405020304" pitchFamily="18" charset="0"/>
                                </a:rPr>
                                <m:t>=0</m:t>
                              </m:r>
                            </m:e>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𝑐</m:t>
                              </m:r>
                              <m:r>
                                <a:rPr lang="en-US" sz="4000" i="1">
                                  <a:latin typeface="Cambria Math" panose="02040503050406030204" pitchFamily="18" charset="0"/>
                                  <a:ea typeface="Calibri" panose="020F0502020204030204" pitchFamily="34" charset="0"/>
                                  <a:cs typeface="Times New Roman" panose="02020603050405020304" pitchFamily="18" charset="0"/>
                                </a:rPr>
                                <m:t>=3,2</m:t>
                              </m:r>
                            </m:e>
                          </m:eqArr>
                        </m:e>
                      </m:d>
                    </m:oMath>
                  </m:oMathPara>
                </a14:m>
                <a:endParaRPr lang="en-US" sz="36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buNone/>
                </a:pPr>
                <a:r>
                  <a:rPr lang="fr-FR" sz="4000">
                    <a:latin typeface="Tahoma" panose="020B0604030504040204" pitchFamily="34" charset="0"/>
                    <a:ea typeface="Tahoma" panose="020B0604030504040204" pitchFamily="34" charset="0"/>
                    <a:cs typeface="Tahoma" panose="020B0604030504040204" pitchFamily="34" charset="0"/>
                  </a:rPr>
                  <a:t>Vậy hàm số mô tả số lượng máy tính xách tay bán được từng năm là:</a:t>
                </a:r>
                <a:r>
                  <a:rPr lang="en-US" sz="36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𝑦</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𝑓</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𝑡</m:t>
                    </m:r>
                    <m:r>
                      <a:rPr lang="en-US" sz="4000" i="1">
                        <a:latin typeface="Cambria Math" panose="02040503050406030204" pitchFamily="18" charset="0"/>
                        <a:ea typeface="Calibri" panose="020F0502020204030204" pitchFamily="34" charset="0"/>
                        <a:cs typeface="Times New Roman" panose="02020603050405020304" pitchFamily="18" charset="0"/>
                      </a:rPr>
                      <m:t>)=0,8</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𝑡</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+3,2(</m:t>
                    </m:r>
                    <m:r>
                      <a:rPr lang="en-US" sz="4000" i="1">
                        <a:latin typeface="Cambria Math" panose="02040503050406030204" pitchFamily="18" charset="0"/>
                        <a:ea typeface="Calibri" panose="020F0502020204030204" pitchFamily="34" charset="0"/>
                        <a:cs typeface="Times New Roman" panose="02020603050405020304" pitchFamily="18" charset="0"/>
                      </a:rPr>
                      <m:t>𝑃</m:t>
                    </m:r>
                    <m:r>
                      <a:rPr lang="en-US" sz="40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52055" y="7761775"/>
                <a:ext cx="23164800" cy="5410200"/>
              </a:xfrm>
              <a:prstGeom prst="rect">
                <a:avLst/>
              </a:prstGeom>
              <a:blipFill>
                <a:blip r:embed="rId4"/>
                <a:stretch>
                  <a:fillRect l="-921" t="-1573"/>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079514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18541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15000"/>
                  </a:lnSpc>
                  <a:spcAft>
                    <a:spcPts val="800"/>
                  </a:spcAft>
                </a:pPr>
                <a:r>
                  <a:rPr lang="en-US" sz="4000" b="1">
                    <a:solidFill>
                      <a:srgbClr val="000000"/>
                    </a:solidFill>
                    <a:latin typeface="Tahoma" panose="020B0604030504040204" pitchFamily="34" charset="0"/>
                    <a:ea typeface="Tahoma" panose="020B0604030504040204" pitchFamily="34" charset="0"/>
                    <a:cs typeface="Tahoma" panose="020B0604030504040204" pitchFamily="34" charset="0"/>
                  </a:rPr>
                  <a:t>6.34.</a:t>
                </a:r>
                <a:r>
                  <a:rPr lang="en-US" sz="40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a:latin typeface="Tahoma" panose="020B0604030504040204" pitchFamily="34" charset="0"/>
                    <a:ea typeface="Tahoma" panose="020B0604030504040204" pitchFamily="34" charset="0"/>
                    <a:cs typeface="Tahoma" panose="020B0604030504040204" pitchFamily="34" charset="0"/>
                  </a:rPr>
                  <a:t>b) Tính số lượng máy tính xách tay đó bán được trong năm 2024.</a:t>
                </a:r>
              </a:p>
              <a:p>
                <a:pPr algn="just">
                  <a:lnSpc>
                    <a:spcPct val="115000"/>
                  </a:lnSpc>
                  <a:spcAft>
                    <a:spcPts val="800"/>
                  </a:spcAft>
                </a:pPr>
                <a:r>
                  <a:rPr lang="en-US" sz="4000">
                    <a:latin typeface="Tahoma" panose="020B0604030504040204" pitchFamily="34" charset="0"/>
                    <a:ea typeface="Tahoma" panose="020B0604030504040204" pitchFamily="34" charset="0"/>
                    <a:cs typeface="Tahoma" panose="020B0604030504040204" pitchFamily="34" charset="0"/>
                  </a:rPr>
                  <a:t>c) Đến năm bao nhiêu thì số lượng máy tính xách tay đó bán được trong năm sẽ vượt mức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52.</m:t>
                    </m:r>
                  </m:oMath>
                </a14:m>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0"/>
                <a:ext cx="23164800" cy="1854199"/>
              </a:xfrm>
              <a:prstGeom prst="rect">
                <a:avLst/>
              </a:prstGeom>
              <a:blipFill>
                <a:blip r:embed="rId3"/>
                <a:stretch>
                  <a:fillRect l="-921" t="-4575"/>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5908" y="4267200"/>
                <a:ext cx="10945091" cy="89154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5000"/>
                  </a:lnSpc>
                  <a:spcAft>
                    <a:spcPts val="800"/>
                  </a:spcAft>
                  <a:buNone/>
                </a:pPr>
                <a:r>
                  <a:rPr lang="en-US" sz="4000">
                    <a:latin typeface="Tahoma" panose="020B0604030504040204" pitchFamily="34" charset="0"/>
                    <a:ea typeface="Tahoma" panose="020B0604030504040204" pitchFamily="34" charset="0"/>
                    <a:cs typeface="Tahoma" panose="020B0604030504040204" pitchFamily="34" charset="0"/>
                  </a:rPr>
                  <a:t>b) Số lượng máy xách tay bán được trong năm 2024 là:</a:t>
                </a:r>
              </a:p>
              <a:p>
                <a:pPr marL="0" indent="0">
                  <a:lnSpc>
                    <a:spcPct val="115000"/>
                  </a:lnSpc>
                  <a:spcAft>
                    <a:spcPts val="800"/>
                  </a:spcAft>
                  <a:buNone/>
                </a:pP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𝑡</m:t>
                    </m:r>
                    <m:r>
                      <a:rPr lang="en-US" sz="4000" i="1">
                        <a:latin typeface="Cambria Math" panose="02040503050406030204" pitchFamily="18" charset="0"/>
                        <a:ea typeface="Calibri" panose="020F0502020204030204" pitchFamily="34" charset="0"/>
                        <a:cs typeface="Times New Roman" panose="02020603050405020304" pitchFamily="18" charset="0"/>
                      </a:rPr>
                      <m:t>=6</m:t>
                    </m:r>
                  </m:oMath>
                </a14:m>
                <a:r>
                  <a:rPr lang="en-US" sz="4000">
                    <a:latin typeface="Tahoma" panose="020B0604030504040204" pitchFamily="34" charset="0"/>
                    <a:ea typeface="Tahoma" panose="020B0604030504040204" pitchFamily="34" charset="0"/>
                    <a:cs typeface="Tahoma" panose="020B0604030504040204" pitchFamily="34" charset="0"/>
                  </a:rPr>
                  <a:t> </a:t>
                </a:r>
              </a:p>
              <a:p>
                <a:pPr marL="0" indent="0">
                  <a:lnSpc>
                    <a:spcPct val="115000"/>
                  </a:lnSpc>
                  <a:spcAft>
                    <a:spcPts val="800"/>
                  </a:spcAft>
                  <a:buNone/>
                </a:pPr>
                <a:r>
                  <a:rPr lang="en-US" sz="4000">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𝑓</m:t>
                    </m:r>
                    <m:r>
                      <a:rPr lang="en-US" sz="4000" i="1">
                        <a:latin typeface="Cambria Math" panose="02040503050406030204" pitchFamily="18" charset="0"/>
                        <a:ea typeface="Calibri" panose="020F0502020204030204" pitchFamily="34" charset="0"/>
                        <a:cs typeface="Times New Roman" panose="02020603050405020304" pitchFamily="18" charset="0"/>
                      </a:rPr>
                      <m:t>(6)=0,8.</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6</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+3,2=32</m:t>
                    </m:r>
                  </m:oMath>
                </a14:m>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5908" y="4267200"/>
                <a:ext cx="10945091" cy="8915400"/>
              </a:xfrm>
              <a:prstGeom prst="rect">
                <a:avLst/>
              </a:prstGeom>
              <a:blipFill>
                <a:blip r:embed="rId4"/>
                <a:stretch>
                  <a:fillRect l="-1892" t="-956" r="-122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519CDDB6-6AB8-4C2A-87F2-E0B0293322D6}"/>
                  </a:ext>
                </a:extLst>
              </p:cNvPr>
              <p:cNvSpPr txBox="1">
                <a:spLocks/>
              </p:cNvSpPr>
              <p:nvPr/>
            </p:nvSpPr>
            <p:spPr>
              <a:xfrm>
                <a:off x="12192000" y="4267200"/>
                <a:ext cx="11326090" cy="89154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15000"/>
                  </a:lnSpc>
                  <a:spcAft>
                    <a:spcPts val="800"/>
                  </a:spcAft>
                  <a:buNone/>
                </a:pPr>
                <a:r>
                  <a:rPr lang="en-US" sz="4000">
                    <a:latin typeface="Tahoma" panose="020B0604030504040204" pitchFamily="34" charset="0"/>
                    <a:ea typeface="Tahoma" panose="020B0604030504040204" pitchFamily="34" charset="0"/>
                    <a:cs typeface="Tahoma" panose="020B0604030504040204" pitchFamily="34" charset="0"/>
                  </a:rPr>
                  <a:t>c) Để số lượng máy tính xách tay đó bán được trong năm sẽ vượt mức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52</m:t>
                    </m:r>
                  </m:oMath>
                </a14:m>
                <a:r>
                  <a:rPr lang="en-US" sz="4000">
                    <a:latin typeface="Tahoma" panose="020B0604030504040204" pitchFamily="34" charset="0"/>
                    <a:ea typeface="Tahoma" panose="020B0604030504040204" pitchFamily="34" charset="0"/>
                    <a:cs typeface="Tahoma" panose="020B0604030504040204" pitchFamily="34" charset="0"/>
                  </a:rPr>
                  <a:t> nghìn chiếc thì</a:t>
                </a:r>
              </a:p>
              <a:p>
                <a:pPr marL="0" indent="0" algn="just">
                  <a:lnSpc>
                    <a:spcPct val="115000"/>
                  </a:lnSpc>
                  <a:spcAft>
                    <a:spcPts val="800"/>
                  </a:spcAft>
                  <a:buNone/>
                </a:pPr>
                <a:r>
                  <a:rPr lang="en-US" sz="40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0,8</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𝑡</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+3,2&gt;52⇔</m:t>
                    </m:r>
                    <m:d>
                      <m:dPr>
                        <m:begChr m:val="|"/>
                        <m:end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𝑡</m:t>
                        </m:r>
                      </m:e>
                    </m:d>
                    <m:r>
                      <a:rPr lang="en-US" sz="4000" i="1">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US" sz="40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latin typeface="Cambria Math" panose="02040503050406030204" pitchFamily="18" charset="0"/>
                            <a:ea typeface="Calibri" panose="020F0502020204030204" pitchFamily="34" charset="0"/>
                            <a:cs typeface="Times New Roman" panose="02020603050405020304" pitchFamily="18" charset="0"/>
                          </a:rPr>
                          <m:t>61</m:t>
                        </m:r>
                      </m:e>
                    </m:rad>
                  </m:oMath>
                </a14:m>
                <a:r>
                  <a:rPr lang="fr-FR" sz="4000">
                    <a:latin typeface="Tahoma" panose="020B0604030504040204" pitchFamily="34" charset="0"/>
                    <a:ea typeface="Tahoma" panose="020B0604030504040204" pitchFamily="34" charset="0"/>
                    <a:cs typeface="Tahoma" panose="020B0604030504040204" pitchFamily="34" charset="0"/>
                  </a:rPr>
                  <a:t> </a:t>
                </a:r>
              </a:p>
              <a:p>
                <a:pPr marL="0" indent="0" algn="just">
                  <a:lnSpc>
                    <a:spcPct val="115000"/>
                  </a:lnSpc>
                  <a:spcAft>
                    <a:spcPts val="800"/>
                  </a:spcAft>
                  <a:buNone/>
                </a:pPr>
                <a:r>
                  <a:rPr lang="fr-FR" sz="4000">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𝑡</m:t>
                    </m:r>
                    <m:r>
                      <a:rPr lang="en-US" sz="4000" i="1">
                        <a:latin typeface="Cambria Math" panose="02040503050406030204" pitchFamily="18" charset="0"/>
                        <a:ea typeface="Calibri" panose="020F0502020204030204" pitchFamily="34" charset="0"/>
                        <a:cs typeface="Times New Roman" panose="02020603050405020304" pitchFamily="18" charset="0"/>
                      </a:rPr>
                      <m:t>=8</m:t>
                    </m:r>
                  </m:oMath>
                </a14:m>
                <a:r>
                  <a:rPr lang="en-US" sz="4000">
                    <a:latin typeface="Tahoma" panose="020B0604030504040204" pitchFamily="34" charset="0"/>
                    <a:ea typeface="Tahoma" panose="020B0604030504040204" pitchFamily="34" charset="0"/>
                    <a:cs typeface="Tahoma" panose="020B0604030504040204" pitchFamily="34" charset="0"/>
                  </a:rPr>
                  <a:t>.</a:t>
                </a:r>
              </a:p>
              <a:p>
                <a:pPr marL="0" indent="0" algn="just">
                  <a:lnSpc>
                    <a:spcPct val="115000"/>
                  </a:lnSpc>
                  <a:spcAft>
                    <a:spcPts val="800"/>
                  </a:spcAft>
                  <a:buNone/>
                </a:pPr>
                <a:r>
                  <a:rPr lang="en-US" sz="4000">
                    <a:latin typeface="Tahoma" panose="020B0604030504040204" pitchFamily="34" charset="0"/>
                    <a:ea typeface="Tahoma" panose="020B0604030504040204" pitchFamily="34" charset="0"/>
                    <a:cs typeface="Tahoma" panose="020B0604030504040204" pitchFamily="34" charset="0"/>
                  </a:rPr>
                  <a:t>Vậy đến năm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2026</m:t>
                    </m:r>
                  </m:oMath>
                </a14:m>
                <a:r>
                  <a:rPr lang="en-US" sz="4000">
                    <a:latin typeface="Tahoma" panose="020B0604030504040204" pitchFamily="34" charset="0"/>
                    <a:ea typeface="Tahoma" panose="020B0604030504040204" pitchFamily="34" charset="0"/>
                    <a:cs typeface="Tahoma" panose="020B0604030504040204" pitchFamily="34" charset="0"/>
                  </a:rPr>
                  <a:t> thì số lượng máy tính xách tay đó bán được trong năm sẽ vượt mức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52</m:t>
                    </m:r>
                  </m:oMath>
                </a14:m>
                <a:r>
                  <a:rPr lang="en-US" sz="4000">
                    <a:latin typeface="Tahoma" panose="020B0604030504040204" pitchFamily="34" charset="0"/>
                    <a:ea typeface="Tahoma" panose="020B0604030504040204" pitchFamily="34" charset="0"/>
                    <a:cs typeface="Tahoma" panose="020B0604030504040204" pitchFamily="34" charset="0"/>
                  </a:rPr>
                  <a:t> nghìn chiếc.</a:t>
                </a:r>
              </a:p>
            </p:txBody>
          </p:sp>
        </mc:Choice>
        <mc:Fallback xmlns="">
          <p:sp>
            <p:nvSpPr>
              <p:cNvPr id="6" name="Content Placeholder 2">
                <a:extLst>
                  <a:ext uri="{FF2B5EF4-FFF2-40B4-BE49-F238E27FC236}">
                    <a16:creationId xmlns:a16="http://schemas.microsoft.com/office/drawing/2014/main" id="{519CDDB6-6AB8-4C2A-87F2-E0B0293322D6}"/>
                  </a:ext>
                </a:extLst>
              </p:cNvPr>
              <p:cNvSpPr txBox="1">
                <a:spLocks noRot="1" noChangeAspect="1" noMove="1" noResize="1" noEditPoints="1" noAdjustHandles="1" noChangeArrowheads="1" noChangeShapeType="1" noTextEdit="1"/>
              </p:cNvSpPr>
              <p:nvPr/>
            </p:nvSpPr>
            <p:spPr>
              <a:xfrm>
                <a:off x="12192000" y="4267200"/>
                <a:ext cx="11326090" cy="8915400"/>
              </a:xfrm>
              <a:prstGeom prst="rect">
                <a:avLst/>
              </a:prstGeom>
              <a:blipFill>
                <a:blip r:embed="rId5"/>
                <a:stretch>
                  <a:fillRect l="-1828" t="-956" r="-1828"/>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932688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93FADD-76E9-45CE-9C2C-A9EA9F4089ED}"/>
              </a:ext>
            </a:extLst>
          </p:cNvPr>
          <p:cNvGrpSpPr/>
          <p:nvPr/>
        </p:nvGrpSpPr>
        <p:grpSpPr>
          <a:xfrm>
            <a:off x="1104053" y="1502605"/>
            <a:ext cx="22595714" cy="1141473"/>
            <a:chOff x="143124" y="1504836"/>
            <a:chExt cx="22598329" cy="1141603"/>
          </a:xfrm>
        </p:grpSpPr>
        <p:sp>
          <p:nvSpPr>
            <p:cNvPr id="4" name="TextBox 3">
              <a:extLst>
                <a:ext uri="{FF2B5EF4-FFF2-40B4-BE49-F238E27FC236}">
                  <a16:creationId xmlns:a16="http://schemas.microsoft.com/office/drawing/2014/main" id="{F5AC9E52-75A5-4E68-ACCB-42931E8CC785}"/>
                </a:ext>
              </a:extLst>
            </p:cNvPr>
            <p:cNvSpPr txBox="1"/>
            <p:nvPr/>
          </p:nvSpPr>
          <p:spPr>
            <a:xfrm>
              <a:off x="143124" y="1892300"/>
              <a:ext cx="184752" cy="754139"/>
            </a:xfrm>
            <a:prstGeom prst="rect">
              <a:avLst/>
            </a:prstGeom>
            <a:noFill/>
          </p:spPr>
          <p:txBody>
            <a:bodyPr wrap="none" rtlCol="0">
              <a:spAutoFit/>
            </a:bodyPr>
            <a:lstStyle/>
            <a:p>
              <a:pPr defTabSz="2177060">
                <a:defRPr/>
              </a:pPr>
              <a:endParaRPr lang="en-US" b="1" dirty="0">
                <a:solidFill>
                  <a:prstClr val="white"/>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4611F9DE-AABC-48E1-A65A-E2774E91964E}"/>
                </a:ext>
              </a:extLst>
            </p:cNvPr>
            <p:cNvSpPr txBox="1"/>
            <p:nvPr/>
          </p:nvSpPr>
          <p:spPr>
            <a:xfrm>
              <a:off x="3317187" y="1504836"/>
              <a:ext cx="19424266" cy="831092"/>
            </a:xfrm>
            <a:prstGeom prst="rect">
              <a:avLst/>
            </a:prstGeom>
            <a:noFill/>
          </p:spPr>
          <p:txBody>
            <a:bodyPr wrap="square" rtlCol="0">
              <a:spAutoFit/>
            </a:bodyPr>
            <a:lstStyle/>
            <a:p>
              <a:pPr defTabSz="2177060">
                <a:defRPr/>
              </a:pPr>
              <a:r>
                <a:rPr lang="en-US" sz="4800" b="1">
                  <a:solidFill>
                    <a:srgbClr val="1F497D"/>
                  </a:solidFill>
                  <a:latin typeface="Tahoma" pitchFamily="34" charset="0"/>
                  <a:ea typeface="Tahoma" pitchFamily="34" charset="0"/>
                  <a:cs typeface="Tahoma" pitchFamily="34" charset="0"/>
                </a:rPr>
                <a:t>CÂU HỎI TRẮC NGHIỆM  </a:t>
              </a:r>
              <a:endParaRPr lang="en-US" sz="4800" b="1" dirty="0">
                <a:solidFill>
                  <a:srgbClr val="1F497D"/>
                </a:solidFill>
                <a:latin typeface="Tahoma" pitchFamily="34" charset="0"/>
                <a:ea typeface="Tahoma" pitchFamily="34" charset="0"/>
                <a:cs typeface="Tahoma" pitchFamily="34" charset="0"/>
              </a:endParaRPr>
            </a:p>
          </p:txBody>
        </p:sp>
      </p:grpSp>
      <p:sp>
        <p:nvSpPr>
          <p:cNvPr id="16" name="Google Shape;437;p3">
            <a:extLst>
              <a:ext uri="{FF2B5EF4-FFF2-40B4-BE49-F238E27FC236}">
                <a16:creationId xmlns:a16="http://schemas.microsoft.com/office/drawing/2014/main" id="{7BE094E4-E62A-4854-B36B-FD3E1DF80391}"/>
              </a:ext>
            </a:extLst>
          </p:cNvPr>
          <p:cNvSpPr/>
          <p:nvPr/>
        </p:nvSpPr>
        <p:spPr>
          <a:xfrm>
            <a:off x="1776668"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15</a:t>
            </a:r>
            <a:endParaRPr sz="4800" dirty="0">
              <a:solidFill>
                <a:prstClr val="white"/>
              </a:solidFill>
              <a:latin typeface="Tahoma"/>
              <a:ea typeface="Tahoma"/>
              <a:cs typeface="Tahoma"/>
              <a:sym typeface="Tahoma"/>
            </a:endParaRPr>
          </a:p>
        </p:txBody>
      </p:sp>
      <p:sp>
        <p:nvSpPr>
          <p:cNvPr id="17" name="Google Shape;438;p3">
            <a:extLst>
              <a:ext uri="{FF2B5EF4-FFF2-40B4-BE49-F238E27FC236}">
                <a16:creationId xmlns:a16="http://schemas.microsoft.com/office/drawing/2014/main" id="{3B63BB1B-5A65-4530-ACE1-12FAB768F1BE}"/>
              </a:ext>
            </a:extLst>
          </p:cNvPr>
          <p:cNvSpPr/>
          <p:nvPr/>
        </p:nvSpPr>
        <p:spPr>
          <a:xfrm>
            <a:off x="7864784" y="3358984"/>
            <a:ext cx="2970064"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54</a:t>
            </a:r>
            <a:endParaRPr sz="4800" dirty="0">
              <a:solidFill>
                <a:prstClr val="white"/>
              </a:solidFill>
              <a:latin typeface="Tahoma"/>
              <a:ea typeface="Tahoma"/>
              <a:cs typeface="Tahoma"/>
              <a:sym typeface="Tahoma"/>
            </a:endParaRPr>
          </a:p>
        </p:txBody>
      </p:sp>
      <p:sp>
        <p:nvSpPr>
          <p:cNvPr id="18" name="Google Shape;439;p3">
            <a:extLst>
              <a:ext uri="{FF2B5EF4-FFF2-40B4-BE49-F238E27FC236}">
                <a16:creationId xmlns:a16="http://schemas.microsoft.com/office/drawing/2014/main" id="{5B8E8663-B8CA-48D8-AC0C-0FDC812CBACC}"/>
              </a:ext>
            </a:extLst>
          </p:cNvPr>
          <p:cNvSpPr/>
          <p:nvPr/>
        </p:nvSpPr>
        <p:spPr>
          <a:xfrm>
            <a:off x="14321590"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9</a:t>
            </a:r>
            <a:endParaRPr sz="4800" dirty="0">
              <a:solidFill>
                <a:prstClr val="white"/>
              </a:solidFill>
              <a:latin typeface="Tahoma"/>
              <a:ea typeface="Tahoma"/>
              <a:cs typeface="Tahoma"/>
              <a:sym typeface="Tahoma"/>
            </a:endParaRPr>
          </a:p>
        </p:txBody>
      </p:sp>
      <p:sp>
        <p:nvSpPr>
          <p:cNvPr id="19" name="Google Shape;440;p3">
            <a:extLst>
              <a:ext uri="{FF2B5EF4-FFF2-40B4-BE49-F238E27FC236}">
                <a16:creationId xmlns:a16="http://schemas.microsoft.com/office/drawing/2014/main" id="{945F0E7A-18EF-40BE-AD00-DF8118927133}"/>
              </a:ext>
            </a:extLst>
          </p:cNvPr>
          <p:cNvSpPr/>
          <p:nvPr/>
        </p:nvSpPr>
        <p:spPr>
          <a:xfrm>
            <a:off x="19964112"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6</a:t>
            </a:r>
            <a:endParaRPr sz="4800" b="1" dirty="0">
              <a:solidFill>
                <a:prstClr val="white"/>
              </a:solidFill>
              <a:latin typeface="Tahoma"/>
              <a:ea typeface="Tahoma"/>
              <a:cs typeface="Tahoma"/>
              <a:sym typeface="Tahoma"/>
            </a:endParaRPr>
          </a:p>
        </p:txBody>
      </p:sp>
      <p:grpSp>
        <p:nvGrpSpPr>
          <p:cNvPr id="20" name="Google Shape;441;p3">
            <a:extLst>
              <a:ext uri="{FF2B5EF4-FFF2-40B4-BE49-F238E27FC236}">
                <a16:creationId xmlns:a16="http://schemas.microsoft.com/office/drawing/2014/main" id="{EEB87A2D-2336-41A1-B201-7262B75E3D8B}"/>
              </a:ext>
            </a:extLst>
          </p:cNvPr>
          <p:cNvGrpSpPr/>
          <p:nvPr/>
        </p:nvGrpSpPr>
        <p:grpSpPr>
          <a:xfrm>
            <a:off x="0" y="2088756"/>
            <a:ext cx="24085904" cy="2463440"/>
            <a:chOff x="923003" y="3917552"/>
            <a:chExt cx="24090260" cy="2203048"/>
          </a:xfrm>
        </p:grpSpPr>
        <p:sp>
          <p:nvSpPr>
            <p:cNvPr id="21" name="Google Shape;442;p3">
              <a:extLst>
                <a:ext uri="{FF2B5EF4-FFF2-40B4-BE49-F238E27FC236}">
                  <a16:creationId xmlns:a16="http://schemas.microsoft.com/office/drawing/2014/main" id="{8A5A8C8A-BE6F-4A39-87E6-00ECE44B7F55}"/>
                </a:ext>
              </a:extLst>
            </p:cNvPr>
            <p:cNvSpPr/>
            <p:nvPr/>
          </p:nvSpPr>
          <p:spPr>
            <a:xfrm>
              <a:off x="1272210" y="4214962"/>
              <a:ext cx="23741053" cy="1905638"/>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ctr" defTabSz="2177060">
                <a:defRPr/>
              </a:pPr>
              <a:endParaRPr b="1" dirty="0">
                <a:solidFill>
                  <a:prstClr val="white"/>
                </a:solidFill>
                <a:latin typeface="Tahoma"/>
                <a:ea typeface="Tahoma"/>
                <a:cs typeface="Tahoma"/>
                <a:sym typeface="Tahoma"/>
              </a:endParaRPr>
            </a:p>
          </p:txBody>
        </p:sp>
        <p:grpSp>
          <p:nvGrpSpPr>
            <p:cNvPr id="22" name="Google Shape;444;p3">
              <a:extLst>
                <a:ext uri="{FF2B5EF4-FFF2-40B4-BE49-F238E27FC236}">
                  <a16:creationId xmlns:a16="http://schemas.microsoft.com/office/drawing/2014/main" id="{14D4D4D6-04B0-4450-812D-0A493DE51357}"/>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BED14F6B-56AA-4903-80DB-FA1A2F1BC023}"/>
                  </a:ext>
                </a:extLst>
              </p:cNvPr>
              <p:cNvGrpSpPr/>
              <p:nvPr/>
            </p:nvGrpSpPr>
            <p:grpSpPr>
              <a:xfrm>
                <a:off x="1362045" y="4056327"/>
                <a:ext cx="3503060" cy="832104"/>
                <a:chOff x="2028795" y="4418277"/>
                <a:chExt cx="3503060" cy="832104"/>
              </a:xfrm>
            </p:grpSpPr>
            <p:sp>
              <p:nvSpPr>
                <p:cNvPr id="25" name="Google Shape;446;p3">
                  <a:extLst>
                    <a:ext uri="{FF2B5EF4-FFF2-40B4-BE49-F238E27FC236}">
                      <a16:creationId xmlns:a16="http://schemas.microsoft.com/office/drawing/2014/main" id="{968A31D9-BD77-4C71-9525-15473552980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defTabSz="2177060">
                    <a:defRPr/>
                  </a:pPr>
                  <a:endParaRPr b="1">
                    <a:solidFill>
                      <a:prstClr val="black"/>
                    </a:solidFill>
                    <a:latin typeface="Tahoma"/>
                    <a:ea typeface="Tahoma"/>
                    <a:cs typeface="Tahoma"/>
                    <a:sym typeface="Tahoma"/>
                  </a:endParaRPr>
                </a:p>
              </p:txBody>
            </p:sp>
            <p:sp>
              <p:nvSpPr>
                <p:cNvPr id="26" name="Google Shape;447;p3">
                  <a:extLst>
                    <a:ext uri="{FF2B5EF4-FFF2-40B4-BE49-F238E27FC236}">
                      <a16:creationId xmlns:a16="http://schemas.microsoft.com/office/drawing/2014/main" id="{1A253C9E-0323-4DA2-85D7-5E4DD4461B09}"/>
                    </a:ext>
                  </a:extLst>
                </p:cNvPr>
                <p:cNvSpPr txBox="1"/>
                <p:nvPr/>
              </p:nvSpPr>
              <p:spPr>
                <a:xfrm>
                  <a:off x="2636459" y="4480053"/>
                  <a:ext cx="2420395" cy="688059"/>
                </a:xfrm>
                <a:prstGeom prst="rect">
                  <a:avLst/>
                </a:prstGeom>
                <a:noFill/>
                <a:ln>
                  <a:noFill/>
                </a:ln>
              </p:spPr>
              <p:txBody>
                <a:bodyPr spcFirstLastPara="1" wrap="square" lIns="91408" tIns="45692" rIns="91408" bIns="45692" anchor="t" anchorCtr="0">
                  <a:spAutoFit/>
                </a:bodyPr>
                <a:lstStyle/>
                <a:p>
                  <a:pPr algn="ctr" defTabSz="2177060">
                    <a:defRPr/>
                  </a:pPr>
                  <a:r>
                    <a:rPr lang="en-US" sz="4400" b="1">
                      <a:latin typeface="Tahoma" panose="020B0604030504040204" pitchFamily="34" charset="0"/>
                      <a:ea typeface="Tahoma" panose="020B0604030504040204" pitchFamily="34" charset="0"/>
                      <a:cs typeface="Tahoma" panose="020B0604030504040204" pitchFamily="34" charset="0"/>
                    </a:rPr>
                    <a:t>6.24.</a:t>
                  </a:r>
                  <a:endParaRPr sz="4600" b="1" dirty="0">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4D2688FC-39DF-4F0C-A171-7FE4A9F1A6B9}"/>
                  </a:ext>
                </a:extLst>
              </p:cNvPr>
              <p:cNvPicPr preferRelativeResize="0"/>
              <p:nvPr/>
            </p:nvPicPr>
            <p:blipFill rotWithShape="1">
              <a:blip r:embed="rId3">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DF998477-EB44-40B1-8633-E06E6CA23DA1}"/>
                  </a:ext>
                </a:extLst>
              </p:cNvPr>
              <p:cNvSpPr/>
              <p:nvPr/>
            </p:nvSpPr>
            <p:spPr>
              <a:xfrm>
                <a:off x="18089047" y="6510856"/>
                <a:ext cx="4369273" cy="985270"/>
              </a:xfrm>
              <a:prstGeom prst="rect">
                <a:avLst/>
              </a:prstGeom>
            </p:spPr>
            <p:txBody>
              <a:bodyPr wrap="none">
                <a:spAutoFit/>
              </a:bodyPr>
              <a:lstStyle/>
              <a:p>
                <a:pPr marL="629920">
                  <a:lnSpc>
                    <a:spcPct val="107000"/>
                  </a:lnSpc>
                  <a:spcAft>
                    <a:spcPts val="800"/>
                  </a:spcAft>
                  <a:tabLst>
                    <a:tab pos="3599816" algn="l"/>
                    <a:tab pos="5039996" algn="l"/>
                  </a:tabLst>
                  <a:defRPr/>
                </a:pPr>
                <a14:m>
                  <m:oMathPara xmlns:m="http://schemas.openxmlformats.org/officeDocument/2006/math">
                    <m:oMathParaPr>
                      <m:jc m:val="centerGroup"/>
                    </m:oMathParaPr>
                    <m:oMath xmlns:m="http://schemas.openxmlformats.org/officeDocument/2006/math">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e>
                      </m:d>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𝟐</m:t>
                      </m:r>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e>
                      </m:d>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a:extLst>
                  <a:ext uri="{FF2B5EF4-FFF2-40B4-BE49-F238E27FC236}">
                    <a16:creationId xmlns:a16="http://schemas.microsoft.com/office/drawing/2014/main" id="{DF998477-EB44-40B1-8633-E06E6CA23DA1}"/>
                  </a:ext>
                </a:extLst>
              </p:cNvPr>
              <p:cNvSpPr>
                <a:spLocks noRot="1" noChangeAspect="1" noMove="1" noResize="1" noEditPoints="1" noAdjustHandles="1" noChangeArrowheads="1" noChangeShapeType="1" noTextEdit="1"/>
              </p:cNvSpPr>
              <p:nvPr/>
            </p:nvSpPr>
            <p:spPr>
              <a:xfrm>
                <a:off x="18089047" y="6510856"/>
                <a:ext cx="4369273" cy="985270"/>
              </a:xfrm>
              <a:prstGeom prst="rect">
                <a:avLst/>
              </a:prstGeom>
              <a:blipFill>
                <a:blip r:embed="rId4"/>
                <a:stretch>
                  <a:fillRect/>
                </a:stretch>
              </a:blipFill>
            </p:spPr>
            <p:txBody>
              <a:bodyPr/>
              <a:lstStyle/>
              <a:p>
                <a:r>
                  <a:rPr lang="en-US">
                    <a:noFill/>
                  </a:rPr>
                  <a:t> </a:t>
                </a:r>
              </a:p>
            </p:txBody>
          </p:sp>
        </mc:Fallback>
      </mc:AlternateContent>
      <p:grpSp>
        <p:nvGrpSpPr>
          <p:cNvPr id="43" name="Google Shape;427;p3">
            <a:extLst>
              <a:ext uri="{FF2B5EF4-FFF2-40B4-BE49-F238E27FC236}">
                <a16:creationId xmlns:a16="http://schemas.microsoft.com/office/drawing/2014/main" id="{5CE8A6F9-E886-471B-9BE0-E7B49FD0C953}"/>
              </a:ext>
            </a:extLst>
          </p:cNvPr>
          <p:cNvGrpSpPr/>
          <p:nvPr/>
        </p:nvGrpSpPr>
        <p:grpSpPr>
          <a:xfrm>
            <a:off x="2917927" y="4776769"/>
            <a:ext cx="18373857" cy="3385176"/>
            <a:chOff x="241306" y="1268432"/>
            <a:chExt cx="8805895" cy="1692980"/>
          </a:xfrm>
        </p:grpSpPr>
        <p:sp>
          <p:nvSpPr>
            <p:cNvPr id="45" name="Google Shape;428;p3">
              <a:extLst>
                <a:ext uri="{FF2B5EF4-FFF2-40B4-BE49-F238E27FC236}">
                  <a16:creationId xmlns:a16="http://schemas.microsoft.com/office/drawing/2014/main" id="{4C8703D3-B80F-48CF-A314-1F0EAC4CF7EE}"/>
                </a:ext>
              </a:extLst>
            </p:cNvPr>
            <p:cNvSpPr/>
            <p:nvPr/>
          </p:nvSpPr>
          <p:spPr>
            <a:xfrm>
              <a:off x="6629657" y="1323423"/>
              <a:ext cx="2417544" cy="71599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dirty="0">
                <a:solidFill>
                  <a:prstClr val="white"/>
                </a:solidFill>
                <a:latin typeface="Tahoma"/>
                <a:ea typeface="Tahoma"/>
                <a:cs typeface="Tahoma"/>
                <a:sym typeface="Tahoma"/>
              </a:endParaRPr>
            </a:p>
          </p:txBody>
        </p:sp>
        <p:sp>
          <p:nvSpPr>
            <p:cNvPr id="46" name="Google Shape;429;p3">
              <a:extLst>
                <a:ext uri="{FF2B5EF4-FFF2-40B4-BE49-F238E27FC236}">
                  <a16:creationId xmlns:a16="http://schemas.microsoft.com/office/drawing/2014/main" id="{47DEDA32-4E8E-42FD-8732-4FD105546133}"/>
                </a:ext>
              </a:extLst>
            </p:cNvPr>
            <p:cNvSpPr/>
            <p:nvPr/>
          </p:nvSpPr>
          <p:spPr>
            <a:xfrm>
              <a:off x="6339112" y="14080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B</a:t>
              </a:r>
              <a:endParaRPr sz="4800" dirty="0">
                <a:solidFill>
                  <a:prstClr val="white"/>
                </a:solidFill>
                <a:latin typeface="Calibri"/>
                <a:ea typeface="Calibri"/>
                <a:cs typeface="Calibri"/>
                <a:sym typeface="Calibri"/>
              </a:endParaRPr>
            </a:p>
          </p:txBody>
        </p:sp>
        <p:sp>
          <p:nvSpPr>
            <p:cNvPr id="47" name="Google Shape;430;p3">
              <a:extLst>
                <a:ext uri="{FF2B5EF4-FFF2-40B4-BE49-F238E27FC236}">
                  <a16:creationId xmlns:a16="http://schemas.microsoft.com/office/drawing/2014/main" id="{F8EB14EE-4B0A-495A-9F58-A0BC29FC6314}"/>
                </a:ext>
              </a:extLst>
            </p:cNvPr>
            <p:cNvSpPr/>
            <p:nvPr/>
          </p:nvSpPr>
          <p:spPr>
            <a:xfrm>
              <a:off x="531851" y="1268432"/>
              <a:ext cx="2200688" cy="73564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48" name="Google Shape;431;p3">
              <a:extLst>
                <a:ext uri="{FF2B5EF4-FFF2-40B4-BE49-F238E27FC236}">
                  <a16:creationId xmlns:a16="http://schemas.microsoft.com/office/drawing/2014/main" id="{ABEDC07A-3872-4573-B082-D48FC2CDBF4C}"/>
                </a:ext>
              </a:extLst>
            </p:cNvPr>
            <p:cNvSpPr/>
            <p:nvPr/>
          </p:nvSpPr>
          <p:spPr>
            <a:xfrm>
              <a:off x="241306" y="1395118"/>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A</a:t>
              </a:r>
              <a:endParaRPr sz="4800" dirty="0">
                <a:solidFill>
                  <a:prstClr val="white"/>
                </a:solidFill>
                <a:latin typeface="Calibri"/>
                <a:ea typeface="Calibri"/>
                <a:cs typeface="Calibri"/>
                <a:sym typeface="Calibri"/>
              </a:endParaRPr>
            </a:p>
          </p:txBody>
        </p:sp>
        <p:sp>
          <p:nvSpPr>
            <p:cNvPr id="49" name="Google Shape;432;p3">
              <a:extLst>
                <a:ext uri="{FF2B5EF4-FFF2-40B4-BE49-F238E27FC236}">
                  <a16:creationId xmlns:a16="http://schemas.microsoft.com/office/drawing/2014/main" id="{D52CEDA3-A59A-4855-A651-3B78BF4C4F62}"/>
                </a:ext>
              </a:extLst>
            </p:cNvPr>
            <p:cNvSpPr/>
            <p:nvPr/>
          </p:nvSpPr>
          <p:spPr>
            <a:xfrm>
              <a:off x="563074" y="2198670"/>
              <a:ext cx="2200689"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2" name="Google Shape;433;p3">
              <a:extLst>
                <a:ext uri="{FF2B5EF4-FFF2-40B4-BE49-F238E27FC236}">
                  <a16:creationId xmlns:a16="http://schemas.microsoft.com/office/drawing/2014/main" id="{628DD239-181D-487C-B72A-69AE2C69CB86}"/>
                </a:ext>
              </a:extLst>
            </p:cNvPr>
            <p:cNvSpPr/>
            <p:nvPr/>
          </p:nvSpPr>
          <p:spPr>
            <a:xfrm>
              <a:off x="272528" y="2342546"/>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C</a:t>
              </a:r>
              <a:endParaRPr sz="4800" dirty="0">
                <a:solidFill>
                  <a:prstClr val="white"/>
                </a:solidFill>
                <a:latin typeface="Calibri"/>
                <a:ea typeface="Calibri"/>
                <a:cs typeface="Calibri"/>
                <a:sym typeface="Calibri"/>
              </a:endParaRPr>
            </a:p>
          </p:txBody>
        </p:sp>
        <p:sp>
          <p:nvSpPr>
            <p:cNvPr id="53" name="Google Shape;434;p3">
              <a:extLst>
                <a:ext uri="{FF2B5EF4-FFF2-40B4-BE49-F238E27FC236}">
                  <a16:creationId xmlns:a16="http://schemas.microsoft.com/office/drawing/2014/main" id="{FCB06A81-24BC-4CBF-A8F6-3889C6602CD7}"/>
                </a:ext>
              </a:extLst>
            </p:cNvPr>
            <p:cNvSpPr/>
            <p:nvPr/>
          </p:nvSpPr>
          <p:spPr>
            <a:xfrm>
              <a:off x="6594728" y="2198670"/>
              <a:ext cx="2452473"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5" name="Google Shape;435;p3">
              <a:extLst>
                <a:ext uri="{FF2B5EF4-FFF2-40B4-BE49-F238E27FC236}">
                  <a16:creationId xmlns:a16="http://schemas.microsoft.com/office/drawing/2014/main" id="{E85D4D67-2C7B-4985-A19F-B08EFF18D9B7}"/>
                </a:ext>
              </a:extLst>
            </p:cNvPr>
            <p:cNvSpPr/>
            <p:nvPr/>
          </p:nvSpPr>
          <p:spPr>
            <a:xfrm>
              <a:off x="6339112" y="2347397"/>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D</a:t>
              </a:r>
              <a:endParaRPr sz="4800" dirty="0">
                <a:solidFill>
                  <a:prstClr val="white"/>
                </a:solidFill>
                <a:latin typeface="Calibri"/>
                <a:ea typeface="Calibri"/>
                <a:cs typeface="Calibri"/>
                <a:sym typeface="Calibri"/>
              </a:endParaRPr>
            </a:p>
          </p:txBody>
        </p:sp>
      </p:grpSp>
      <p:grpSp>
        <p:nvGrpSpPr>
          <p:cNvPr id="58" name="Google Shape;421;p3">
            <a:extLst>
              <a:ext uri="{FF2B5EF4-FFF2-40B4-BE49-F238E27FC236}">
                <a16:creationId xmlns:a16="http://schemas.microsoft.com/office/drawing/2014/main" id="{A0A11155-78D6-4D7C-895C-BEC1788CE03E}"/>
              </a:ext>
            </a:extLst>
          </p:cNvPr>
          <p:cNvGrpSpPr/>
          <p:nvPr/>
        </p:nvGrpSpPr>
        <p:grpSpPr>
          <a:xfrm>
            <a:off x="272297" y="8354828"/>
            <a:ext cx="23874618" cy="5222404"/>
            <a:chOff x="-530853" y="3844156"/>
            <a:chExt cx="23774398" cy="8013666"/>
          </a:xfrm>
        </p:grpSpPr>
        <p:sp>
          <p:nvSpPr>
            <p:cNvPr id="59" name="Google Shape;422;p3">
              <a:extLst>
                <a:ext uri="{FF2B5EF4-FFF2-40B4-BE49-F238E27FC236}">
                  <a16:creationId xmlns:a16="http://schemas.microsoft.com/office/drawing/2014/main" id="{6C40A648-E07C-4775-8904-0B4C919B22B8}"/>
                </a:ext>
              </a:extLst>
            </p:cNvPr>
            <p:cNvSpPr/>
            <p:nvPr/>
          </p:nvSpPr>
          <p:spPr>
            <a:xfrm>
              <a:off x="-530853" y="4171789"/>
              <a:ext cx="23774398" cy="7686033"/>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algn="ctr"/>
              <a:endParaRPr>
                <a:solidFill>
                  <a:prstClr val="white"/>
                </a:solidFill>
                <a:latin typeface="Calibri"/>
                <a:ea typeface="Calibri"/>
                <a:cs typeface="Calibri"/>
                <a:sym typeface="Calibri"/>
              </a:endParaRPr>
            </a:p>
          </p:txBody>
        </p:sp>
        <p:grpSp>
          <p:nvGrpSpPr>
            <p:cNvPr id="60" name="Google Shape;423;p3">
              <a:extLst>
                <a:ext uri="{FF2B5EF4-FFF2-40B4-BE49-F238E27FC236}">
                  <a16:creationId xmlns:a16="http://schemas.microsoft.com/office/drawing/2014/main" id="{8A5D5F9D-761A-489F-937B-28CFBAB2C335}"/>
                </a:ext>
              </a:extLst>
            </p:cNvPr>
            <p:cNvGrpSpPr/>
            <p:nvPr/>
          </p:nvGrpSpPr>
          <p:grpSpPr>
            <a:xfrm>
              <a:off x="-290537" y="3844156"/>
              <a:ext cx="3966807" cy="1730550"/>
              <a:chOff x="71413" y="4110856"/>
              <a:chExt cx="3966807" cy="1730550"/>
            </a:xfrm>
          </p:grpSpPr>
          <p:sp>
            <p:nvSpPr>
              <p:cNvPr id="61" name="Google Shape;424;p3">
                <a:extLst>
                  <a:ext uri="{FF2B5EF4-FFF2-40B4-BE49-F238E27FC236}">
                    <a16:creationId xmlns:a16="http://schemas.microsoft.com/office/drawing/2014/main" id="{90196B7D-789D-420B-ABF7-386750A21604}"/>
                  </a:ext>
                </a:extLst>
              </p:cNvPr>
              <p:cNvSpPr/>
              <p:nvPr/>
            </p:nvSpPr>
            <p:spPr>
              <a:xfrm rot="5400000" flipH="1">
                <a:off x="1962415" y="3679360"/>
                <a:ext cx="1164639" cy="2986970"/>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a:solidFill>
                    <a:prstClr val="black"/>
                  </a:solidFill>
                  <a:latin typeface="Calibri"/>
                  <a:ea typeface="Calibri"/>
                  <a:cs typeface="Calibri"/>
                  <a:sym typeface="Calibri"/>
                </a:endParaRPr>
              </a:p>
            </p:txBody>
          </p:sp>
          <p:sp>
            <p:nvSpPr>
              <p:cNvPr id="62" name="Google Shape;425;p3">
                <a:extLst>
                  <a:ext uri="{FF2B5EF4-FFF2-40B4-BE49-F238E27FC236}">
                    <a16:creationId xmlns:a16="http://schemas.microsoft.com/office/drawing/2014/main" id="{30CFEC47-FA75-4F30-A770-559F8CD6D3CE}"/>
                  </a:ext>
                </a:extLst>
              </p:cNvPr>
              <p:cNvSpPr txBox="1"/>
              <p:nvPr/>
            </p:nvSpPr>
            <p:spPr>
              <a:xfrm>
                <a:off x="972136" y="4515133"/>
                <a:ext cx="2986971" cy="1227833"/>
              </a:xfrm>
              <a:prstGeom prst="rect">
                <a:avLst/>
              </a:prstGeom>
              <a:noFill/>
              <a:ln>
                <a:noFill/>
              </a:ln>
            </p:spPr>
            <p:txBody>
              <a:bodyPr spcFirstLastPara="1" wrap="square" lIns="91408" tIns="45692" rIns="91408" bIns="45692" anchor="t" anchorCtr="0">
                <a:spAutoFit/>
              </a:bodyPr>
              <a:lstStyle/>
              <a:p>
                <a:pPr algn="ctr"/>
                <a:r>
                  <a:rPr lang="en-US" sz="4600" b="1" dirty="0" err="1">
                    <a:solidFill>
                      <a:srgbClr val="548135"/>
                    </a:solidFill>
                    <a:latin typeface="Tahoma"/>
                    <a:ea typeface="Tahoma"/>
                    <a:cs typeface="Tahoma"/>
                    <a:sym typeface="Tahoma"/>
                  </a:rPr>
                  <a:t>Bài</a:t>
                </a:r>
                <a:r>
                  <a:rPr lang="en-US" sz="4600" b="1" dirty="0">
                    <a:solidFill>
                      <a:srgbClr val="548135"/>
                    </a:solidFill>
                    <a:latin typeface="Tahoma"/>
                    <a:ea typeface="Tahoma"/>
                    <a:cs typeface="Tahoma"/>
                    <a:sym typeface="Tahoma"/>
                  </a:rPr>
                  <a:t> </a:t>
                </a:r>
                <a:r>
                  <a:rPr lang="en-US" sz="4600" b="1" dirty="0" err="1">
                    <a:solidFill>
                      <a:srgbClr val="548135"/>
                    </a:solidFill>
                    <a:latin typeface="Tahoma"/>
                    <a:ea typeface="Tahoma"/>
                    <a:cs typeface="Tahoma"/>
                    <a:sym typeface="Tahoma"/>
                  </a:rPr>
                  <a:t>giải</a:t>
                </a:r>
                <a:endParaRPr sz="4600" b="1" dirty="0">
                  <a:solidFill>
                    <a:srgbClr val="548135"/>
                  </a:solidFill>
                  <a:latin typeface="Tahoma"/>
                  <a:ea typeface="Tahoma"/>
                  <a:cs typeface="Tahoma"/>
                  <a:sym typeface="Tahoma"/>
                </a:endParaRPr>
              </a:p>
            </p:txBody>
          </p:sp>
          <p:pic>
            <p:nvPicPr>
              <p:cNvPr id="63" name="Google Shape;426;p3">
                <a:extLst>
                  <a:ext uri="{FF2B5EF4-FFF2-40B4-BE49-F238E27FC236}">
                    <a16:creationId xmlns:a16="http://schemas.microsoft.com/office/drawing/2014/main" id="{B01FD3DC-F280-44C5-813C-DE3CDC0675AE}"/>
                  </a:ext>
                </a:extLst>
              </p:cNvPr>
              <p:cNvPicPr preferRelativeResize="0"/>
              <p:nvPr/>
            </p:nvPicPr>
            <p:blipFill rotWithShape="1">
              <a:blip r:embed="rId5">
                <a:alphaModFix/>
              </a:blip>
              <a:srcRect l="17950" t="14860" r="18922" b="25554"/>
              <a:stretch/>
            </p:blipFill>
            <p:spPr>
              <a:xfrm>
                <a:off x="71413" y="4110856"/>
                <a:ext cx="1058947" cy="1730550"/>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FCA2B60-7B4C-4AC8-B0D8-33E2EB9EB6AA}"/>
                  </a:ext>
                </a:extLst>
              </p:cNvPr>
              <p:cNvSpPr txBox="1"/>
              <p:nvPr/>
            </p:nvSpPr>
            <p:spPr>
              <a:xfrm>
                <a:off x="3962350" y="5012995"/>
                <a:ext cx="4120136" cy="923330"/>
              </a:xfrm>
              <a:prstGeom prst="rect">
                <a:avLst/>
              </a:prstGeom>
              <a:noFill/>
            </p:spPr>
            <p:txBody>
              <a:bodyPr wrap="square">
                <a:spAutoFit/>
              </a:bodyPr>
              <a:lstStyle/>
              <a:p>
                <a:r>
                  <a:rPr lang="en-US" sz="5400" b="1">
                    <a:solidFill>
                      <a:srgbClr val="EEF7E9"/>
                    </a:solidFill>
                    <a:effectLst/>
                    <a:latin typeface="Times New Roman" panose="02020603050405020304" pitchFamily="18" charset="0"/>
                    <a:ea typeface="Calibri" panose="020F0502020204030204" pitchFamily="34" charset="0"/>
                  </a:rPr>
                  <a:t> </a:t>
                </a:r>
                <a14:m>
                  <m:oMath xmlns:m="http://schemas.openxmlformats.org/officeDocument/2006/math">
                    <m:r>
                      <a:rPr lang="en-US" sz="5400" b="1" i="1">
                        <a:solidFill>
                          <a:srgbClr val="EEF7E9"/>
                        </a:solidFill>
                        <a:effectLst/>
                        <a:latin typeface="Cambria Math" panose="02040503050406030204" pitchFamily="18" charset="0"/>
                        <a:ea typeface="Calibri" panose="020F0502020204030204" pitchFamily="34" charset="0"/>
                        <a:cs typeface="Times New Roman" panose="02020603050405020304" pitchFamily="18" charset="0"/>
                      </a:rPr>
                      <m:t>𝑫</m:t>
                    </m:r>
                    <m:r>
                      <a:rPr lang="en-US" sz="5400" b="1" i="1">
                        <a:solidFill>
                          <a:srgbClr val="EEF7E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EEF7E9"/>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EEF7E9"/>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5400" b="1">
                  <a:solidFill>
                    <a:srgbClr val="EEF7E9"/>
                  </a:solidFill>
                  <a:latin typeface="Calibri"/>
                </a:endParaRPr>
              </a:p>
            </p:txBody>
          </p:sp>
        </mc:Choice>
        <mc:Fallback xmlns="">
          <p:sp>
            <p:nvSpPr>
              <p:cNvPr id="64" name="TextBox 63">
                <a:extLst>
                  <a:ext uri="{FF2B5EF4-FFF2-40B4-BE49-F238E27FC236}">
                    <a16:creationId xmlns:a16="http://schemas.microsoft.com/office/drawing/2014/main" id="{AFCA2B60-7B4C-4AC8-B0D8-33E2EB9EB6AA}"/>
                  </a:ext>
                </a:extLst>
              </p:cNvPr>
              <p:cNvSpPr txBox="1">
                <a:spLocks noRot="1" noChangeAspect="1" noMove="1" noResize="1" noEditPoints="1" noAdjustHandles="1" noChangeArrowheads="1" noChangeShapeType="1" noTextEdit="1"/>
              </p:cNvSpPr>
              <p:nvPr/>
            </p:nvSpPr>
            <p:spPr>
              <a:xfrm>
                <a:off x="3962350" y="5012995"/>
                <a:ext cx="4120136" cy="92333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EB914FE-C258-4A56-B23C-47DC7A0E8FCE}"/>
                  </a:ext>
                </a:extLst>
              </p:cNvPr>
              <p:cNvSpPr txBox="1"/>
              <p:nvPr/>
            </p:nvSpPr>
            <p:spPr>
              <a:xfrm>
                <a:off x="16690510" y="5140509"/>
                <a:ext cx="4748452"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EEF7E9"/>
                          </a:solidFill>
                          <a:latin typeface="Cambria Math" panose="02040503050406030204" pitchFamily="18" charset="0"/>
                          <a:ea typeface="Calibri" panose="020F0502020204030204" pitchFamily="34" charset="0"/>
                          <a:cs typeface="Times New Roman" panose="02020603050405020304" pitchFamily="18" charset="0"/>
                        </a:rPr>
                        <m:t>𝑫</m:t>
                      </m:r>
                      <m:r>
                        <a:rPr lang="en-US" sz="5400" b="1" i="1" smtClean="0">
                          <a:solidFill>
                            <a:srgbClr val="EEF7E9"/>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smtClean="0">
                          <a:solidFill>
                            <a:srgbClr val="EEF7E9"/>
                          </a:solidFill>
                          <a:latin typeface="Cambria Math" panose="02040503050406030204" pitchFamily="18" charset="0"/>
                          <a:ea typeface="Calibri" panose="020F0502020204030204" pitchFamily="34" charset="0"/>
                          <a:cs typeface="Times New Roman" panose="02020603050405020304" pitchFamily="18" charset="0"/>
                        </a:rPr>
                        <m:t>𝟐</m:t>
                      </m:r>
                      <m:r>
                        <a:rPr lang="en-US" sz="5400" b="1" i="1" smtClean="0">
                          <a:solidFill>
                            <a:srgbClr val="EEF7E9"/>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5400" b="1" i="1">
                  <a:solidFill>
                    <a:srgbClr val="EEF7E9"/>
                  </a:solidFill>
                  <a:latin typeface="Cambria Math" panose="02040503050406030204" pitchFamily="18" charset="0"/>
                </a:endParaRPr>
              </a:p>
            </p:txBody>
          </p:sp>
        </mc:Choice>
        <mc:Fallback xmlns="">
          <p:sp>
            <p:nvSpPr>
              <p:cNvPr id="65" name="TextBox 64">
                <a:extLst>
                  <a:ext uri="{FF2B5EF4-FFF2-40B4-BE49-F238E27FC236}">
                    <a16:creationId xmlns:a16="http://schemas.microsoft.com/office/drawing/2014/main" id="{7EB914FE-C258-4A56-B23C-47DC7A0E8FCE}"/>
                  </a:ext>
                </a:extLst>
              </p:cNvPr>
              <p:cNvSpPr txBox="1">
                <a:spLocks noRot="1" noChangeAspect="1" noMove="1" noResize="1" noEditPoints="1" noAdjustHandles="1" noChangeArrowheads="1" noChangeShapeType="1" noTextEdit="1"/>
              </p:cNvSpPr>
              <p:nvPr/>
            </p:nvSpPr>
            <p:spPr>
              <a:xfrm>
                <a:off x="16690510" y="5140509"/>
                <a:ext cx="4748452" cy="92333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5851D47-19EE-409C-ACB4-92F8E9D308BE}"/>
                  </a:ext>
                </a:extLst>
              </p:cNvPr>
              <p:cNvSpPr txBox="1"/>
              <p:nvPr/>
            </p:nvSpPr>
            <p:spPr>
              <a:xfrm>
                <a:off x="3962350" y="6961919"/>
                <a:ext cx="4099176"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b="1" i="1">
                          <a:solidFill>
                            <a:prstClr val="white"/>
                          </a:solidFill>
                          <a:latin typeface="Cambria Math"/>
                        </a:rPr>
                        <m:t>𝑫</m:t>
                      </m:r>
                      <m:r>
                        <a:rPr lang="en-US" sz="5400" b="1" i="1">
                          <a:solidFill>
                            <a:prstClr val="white"/>
                          </a:solidFill>
                          <a:latin typeface="Cambria Math"/>
                        </a:rPr>
                        <m:t>=</m:t>
                      </m:r>
                      <m:r>
                        <a:rPr lang="en-US" sz="5400" b="1" i="1" smtClean="0">
                          <a:solidFill>
                            <a:prstClr val="white"/>
                          </a:solidFill>
                          <a:latin typeface="Cambria Math" panose="02040503050406030204" pitchFamily="18" charset="0"/>
                          <a:ea typeface="Cambria Math" panose="02040503050406030204" pitchFamily="18" charset="0"/>
                        </a:rPr>
                        <m:t>ℝ</m:t>
                      </m:r>
                      <m:r>
                        <a:rPr lang="en-US" sz="5400" b="1" i="1">
                          <a:solidFill>
                            <a:prstClr val="white"/>
                          </a:solidFill>
                          <a:latin typeface="Cambria Math"/>
                        </a:rPr>
                        <m:t>\{</m:t>
                      </m:r>
                      <m:r>
                        <a:rPr lang="en-US" sz="5400" b="1" i="1">
                          <a:solidFill>
                            <a:prstClr val="white"/>
                          </a:solidFill>
                          <a:latin typeface="Cambria Math"/>
                        </a:rPr>
                        <m:t>𝟐</m:t>
                      </m:r>
                      <m:r>
                        <a:rPr lang="en-US" sz="5400" b="1" i="1">
                          <a:solidFill>
                            <a:prstClr val="white"/>
                          </a:solidFill>
                          <a:latin typeface="Cambria Math"/>
                        </a:rPr>
                        <m:t>}</m:t>
                      </m:r>
                    </m:oMath>
                  </m:oMathPara>
                </a14:m>
                <a:endParaRPr lang="en-US" sz="5400" b="1" i="1">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TextBox 66">
                <a:extLst>
                  <a:ext uri="{FF2B5EF4-FFF2-40B4-BE49-F238E27FC236}">
                    <a16:creationId xmlns:a16="http://schemas.microsoft.com/office/drawing/2014/main" id="{25851D47-19EE-409C-ACB4-92F8E9D308BE}"/>
                  </a:ext>
                </a:extLst>
              </p:cNvPr>
              <p:cNvSpPr txBox="1">
                <a:spLocks noRot="1" noChangeAspect="1" noMove="1" noResize="1" noEditPoints="1" noAdjustHandles="1" noChangeArrowheads="1" noChangeShapeType="1" noTextEdit="1"/>
              </p:cNvSpPr>
              <p:nvPr/>
            </p:nvSpPr>
            <p:spPr>
              <a:xfrm>
                <a:off x="3962350" y="6961919"/>
                <a:ext cx="4099176" cy="92333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A75416A-49AF-4202-AE06-8934347A8602}"/>
                  </a:ext>
                </a:extLst>
              </p:cNvPr>
              <p:cNvSpPr txBox="1"/>
              <p:nvPr/>
            </p:nvSpPr>
            <p:spPr>
              <a:xfrm>
                <a:off x="16874684" y="6949649"/>
                <a:ext cx="2786539"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b="1" i="1">
                          <a:solidFill>
                            <a:prstClr val="white"/>
                          </a:solidFill>
                          <a:latin typeface="Cambria Math"/>
                        </a:rPr>
                        <m:t>𝑫</m:t>
                      </m:r>
                      <m:r>
                        <a:rPr lang="en-US" sz="5400" b="1" i="1">
                          <a:solidFill>
                            <a:prstClr val="white"/>
                          </a:solidFill>
                          <a:latin typeface="Cambria Math"/>
                        </a:rPr>
                        <m:t>=</m:t>
                      </m:r>
                      <m:r>
                        <a:rPr lang="en-US" sz="5400" b="1" i="1" smtClean="0">
                          <a:solidFill>
                            <a:prstClr val="white"/>
                          </a:solidFill>
                          <a:latin typeface="Cambria Math" panose="02040503050406030204" pitchFamily="18" charset="0"/>
                          <a:ea typeface="Cambria Math" panose="02040503050406030204" pitchFamily="18" charset="0"/>
                        </a:rPr>
                        <m:t>ℝ</m:t>
                      </m:r>
                    </m:oMath>
                  </m:oMathPara>
                </a14:m>
                <a:endParaRPr lang="en-US" sz="5400">
                  <a:solidFill>
                    <a:prstClr val="white"/>
                  </a:solidFill>
                  <a:latin typeface="Calibri"/>
                </a:endParaRPr>
              </a:p>
            </p:txBody>
          </p:sp>
        </mc:Choice>
        <mc:Fallback xmlns="">
          <p:sp>
            <p:nvSpPr>
              <p:cNvPr id="70" name="TextBox 69">
                <a:extLst>
                  <a:ext uri="{FF2B5EF4-FFF2-40B4-BE49-F238E27FC236}">
                    <a16:creationId xmlns:a16="http://schemas.microsoft.com/office/drawing/2014/main" id="{BA75416A-49AF-4202-AE06-8934347A8602}"/>
                  </a:ext>
                </a:extLst>
              </p:cNvPr>
              <p:cNvSpPr txBox="1">
                <a:spLocks noRot="1" noChangeAspect="1" noMove="1" noResize="1" noEditPoints="1" noAdjustHandles="1" noChangeArrowheads="1" noChangeShapeType="1" noTextEdit="1"/>
              </p:cNvSpPr>
              <p:nvPr/>
            </p:nvSpPr>
            <p:spPr>
              <a:xfrm>
                <a:off x="16874684" y="6949649"/>
                <a:ext cx="2786539" cy="923330"/>
              </a:xfrm>
              <a:prstGeom prst="rect">
                <a:avLst/>
              </a:prstGeom>
              <a:blipFill>
                <a:blip r:embed="rId9"/>
                <a:stretch>
                  <a:fillRect/>
                </a:stretch>
              </a:blipFill>
            </p:spPr>
            <p:txBody>
              <a:bodyPr/>
              <a:lstStyle/>
              <a:p>
                <a:r>
                  <a:rPr lang="en-US">
                    <a:noFill/>
                  </a:rPr>
                  <a:t> </a:t>
                </a:r>
              </a:p>
            </p:txBody>
          </p:sp>
        </mc:Fallback>
      </mc:AlternateContent>
      <p:sp>
        <p:nvSpPr>
          <p:cNvPr id="71" name="Google Shape;436;p3">
            <a:extLst>
              <a:ext uri="{FF2B5EF4-FFF2-40B4-BE49-F238E27FC236}">
                <a16:creationId xmlns:a16="http://schemas.microsoft.com/office/drawing/2014/main" id="{8128CB7A-965F-48FD-97F0-BE96FB0B5AD2}"/>
              </a:ext>
            </a:extLst>
          </p:cNvPr>
          <p:cNvSpPr/>
          <p:nvPr/>
        </p:nvSpPr>
        <p:spPr>
          <a:xfrm>
            <a:off x="15641246" y="5055858"/>
            <a:ext cx="1135632" cy="1007384"/>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14" tIns="45696" rIns="91414" bIns="45696" anchor="ctr" anchorCtr="0">
            <a:noAutofit/>
          </a:bodyPr>
          <a:lstStyle/>
          <a:p>
            <a:pPr algn="ctr"/>
            <a:r>
              <a:rPr lang="en-US" sz="6400" b="1">
                <a:solidFill>
                  <a:prstClr val="white"/>
                </a:solidFill>
                <a:latin typeface="Calibri"/>
                <a:ea typeface="Calibri"/>
                <a:cs typeface="Calibri"/>
                <a:sym typeface="Calibri"/>
              </a:rPr>
              <a:t>B</a:t>
            </a:r>
            <a:endParaRPr sz="6400" b="1" dirty="0">
              <a:solidFill>
                <a:prstClr val="white"/>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FC6569D-16C6-4EF1-8821-95F6CF125A24}"/>
                  </a:ext>
                </a:extLst>
              </p:cNvPr>
              <p:cNvSpPr txBox="1"/>
              <p:nvPr/>
            </p:nvSpPr>
            <p:spPr>
              <a:xfrm>
                <a:off x="4751190" y="9190505"/>
                <a:ext cx="7440810" cy="1058175"/>
              </a:xfrm>
              <a:prstGeom prst="rect">
                <a:avLst/>
              </a:prstGeom>
              <a:noFill/>
            </p:spPr>
            <p:txBody>
              <a:bodyPr wrap="square">
                <a:spAutoFit/>
              </a:bodyPr>
              <a:lstStyle/>
              <a:p>
                <a:pPr>
                  <a:lnSpc>
                    <a:spcPct val="150000"/>
                  </a:lnSpc>
                </a:pPr>
                <a:r>
                  <a:rPr lang="en-US" sz="4800" b="1">
                    <a:latin typeface="Tahoma" panose="020B0604030504040204" pitchFamily="34" charset="0"/>
                    <a:ea typeface="Tahoma" panose="020B0604030504040204" pitchFamily="34" charset="0"/>
                    <a:cs typeface="Tahoma" panose="020B0604030504040204" pitchFamily="34" charset="0"/>
                  </a:rPr>
                  <a:t>ĐK: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&gt;</m:t>
                    </m:r>
                    <m:r>
                      <a:rPr lang="en-US" sz="4800" b="1" i="1">
                        <a:latin typeface="Cambria Math" panose="02040503050406030204" pitchFamily="18" charset="0"/>
                      </a:rPr>
                      <m:t>𝟎</m:t>
                    </m:r>
                    <m:r>
                      <a:rPr lang="en-US" sz="4800" b="1" i="1">
                        <a:latin typeface="Cambria Math" panose="02040503050406030204" pitchFamily="18" charset="0"/>
                      </a:rPr>
                      <m:t>⇔</m:t>
                    </m:r>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𝟐</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4" name="TextBox 73">
                <a:extLst>
                  <a:ext uri="{FF2B5EF4-FFF2-40B4-BE49-F238E27FC236}">
                    <a16:creationId xmlns:a16="http://schemas.microsoft.com/office/drawing/2014/main" id="{BFC6569D-16C6-4EF1-8821-95F6CF125A24}"/>
                  </a:ext>
                </a:extLst>
              </p:cNvPr>
              <p:cNvSpPr txBox="1">
                <a:spLocks noRot="1" noChangeAspect="1" noMove="1" noResize="1" noEditPoints="1" noAdjustHandles="1" noChangeArrowheads="1" noChangeShapeType="1" noTextEdit="1"/>
              </p:cNvSpPr>
              <p:nvPr/>
            </p:nvSpPr>
            <p:spPr>
              <a:xfrm>
                <a:off x="4751190" y="9190505"/>
                <a:ext cx="7440810" cy="1058175"/>
              </a:xfrm>
              <a:prstGeom prst="rect">
                <a:avLst/>
              </a:prstGeom>
              <a:blipFill>
                <a:blip r:embed="rId10"/>
                <a:stretch>
                  <a:fillRect l="-3686" b="-29480"/>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27A4462B-A6BE-4E8C-B9D6-3186185AA01E}"/>
              </a:ext>
            </a:extLst>
          </p:cNvPr>
          <p:cNvSpPr txBox="1"/>
          <p:nvPr/>
        </p:nvSpPr>
        <p:spPr>
          <a:xfrm>
            <a:off x="1105360" y="11825800"/>
            <a:ext cx="3641456" cy="855812"/>
          </a:xfrm>
          <a:prstGeom prst="rect">
            <a:avLst/>
          </a:prstGeom>
          <a:noFill/>
        </p:spPr>
        <p:txBody>
          <a:bodyPr wrap="square">
            <a:spAutoFit/>
          </a:bodyPr>
          <a:lstStyle/>
          <a:p>
            <a:pPr marL="630492">
              <a:lnSpc>
                <a:spcPct val="115000"/>
              </a:lnSpc>
              <a:spcAft>
                <a:spcPts val="1000"/>
              </a:spcAft>
              <a:tabLst>
                <a:tab pos="5028698" algn="l"/>
              </a:tabLst>
            </a:pPr>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Chọn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0DF381-0E58-408C-A934-A55EF4E4CBD2}"/>
                  </a:ext>
                </a:extLst>
              </p:cNvPr>
              <p:cNvSpPr txBox="1"/>
              <p:nvPr/>
            </p:nvSpPr>
            <p:spPr>
              <a:xfrm>
                <a:off x="6580722" y="2600763"/>
                <a:ext cx="12212696" cy="1516441"/>
              </a:xfrm>
              <a:prstGeom prst="rect">
                <a:avLst/>
              </a:prstGeom>
              <a:noFill/>
            </p:spPr>
            <p:txBody>
              <a:bodyPr wrap="square">
                <a:spAutoFit/>
              </a:bodyPr>
              <a:lstStyle/>
              <a:p>
                <a:pPr>
                  <a:lnSpc>
                    <a:spcPct val="115000"/>
                  </a:lnSpc>
                  <a:spcAft>
                    <a:spcPts val="800"/>
                  </a:spcAft>
                </a:pPr>
                <a:r>
                  <a:rPr lang="en-US" sz="5400">
                    <a:solidFill>
                      <a:srgbClr val="000000"/>
                    </a:solidFill>
                    <a:latin typeface="Tahoma" panose="020B0604030504040204" pitchFamily="34" charset="0"/>
                    <a:ea typeface="Tahoma" panose="020B0604030504040204" pitchFamily="34" charset="0"/>
                    <a:cs typeface="Tahoma" panose="020B0604030504040204" pitchFamily="34" charset="0"/>
                  </a:rPr>
                  <a:t>Tập xác định của hàm số </a:t>
                </a:r>
                <a14:m>
                  <m:oMath xmlns:m="http://schemas.openxmlformats.org/officeDocument/2006/math">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e>
                        </m:rad>
                      </m:den>
                    </m:f>
                  </m:oMath>
                </a14:m>
                <a:r>
                  <a:rPr lang="en-US" sz="5400">
                    <a:solidFill>
                      <a:srgbClr val="000000"/>
                    </a:solidFill>
                    <a:latin typeface="Tahoma" panose="020B0604030504040204" pitchFamily="34" charset="0"/>
                    <a:ea typeface="Tahoma" panose="020B0604030504040204" pitchFamily="34" charset="0"/>
                    <a:cs typeface="Tahoma" panose="020B0604030504040204" pitchFamily="34" charset="0"/>
                  </a:rPr>
                  <a:t> là</a:t>
                </a:r>
                <a:endParaRPr lang="en-US" sz="5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TextBox 53">
                <a:extLst>
                  <a:ext uri="{FF2B5EF4-FFF2-40B4-BE49-F238E27FC236}">
                    <a16:creationId xmlns:a16="http://schemas.microsoft.com/office/drawing/2014/main" id="{590DF381-0E58-408C-A934-A55EF4E4CBD2}"/>
                  </a:ext>
                </a:extLst>
              </p:cNvPr>
              <p:cNvSpPr txBox="1">
                <a:spLocks noRot="1" noChangeAspect="1" noMove="1" noResize="1" noEditPoints="1" noAdjustHandles="1" noChangeArrowheads="1" noChangeShapeType="1" noTextEdit="1"/>
              </p:cNvSpPr>
              <p:nvPr/>
            </p:nvSpPr>
            <p:spPr>
              <a:xfrm>
                <a:off x="6580722" y="2600763"/>
                <a:ext cx="12212696" cy="1516441"/>
              </a:xfrm>
              <a:prstGeom prst="rect">
                <a:avLst/>
              </a:prstGeom>
              <a:blipFill>
                <a:blip r:embed="rId11"/>
                <a:stretch>
                  <a:fillRect l="-2696" b="-76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08F782F-87BD-4A20-A74F-C422E5BDAFC1}"/>
                  </a:ext>
                </a:extLst>
              </p:cNvPr>
              <p:cNvSpPr txBox="1"/>
              <p:nvPr/>
            </p:nvSpPr>
            <p:spPr>
              <a:xfrm>
                <a:off x="4746816" y="10674129"/>
                <a:ext cx="13521138" cy="1058175"/>
              </a:xfrm>
              <a:prstGeom prst="rect">
                <a:avLst/>
              </a:prstGeom>
              <a:noFill/>
            </p:spPr>
            <p:txBody>
              <a:bodyPr wrap="square">
                <a:spAutoFit/>
              </a:bodyPr>
              <a:lstStyle/>
              <a:p>
                <a:pPr>
                  <a:lnSpc>
                    <a:spcPct val="150000"/>
                  </a:lnSpc>
                </a:pPr>
                <a:r>
                  <a:rPr lang="en-US" sz="4800" b="1">
                    <a:latin typeface="Tahoma" panose="020B0604030504040204" pitchFamily="34" charset="0"/>
                    <a:ea typeface="Tahoma" panose="020B0604030504040204" pitchFamily="34" charset="0"/>
                    <a:cs typeface="Tahoma" panose="020B0604030504040204" pitchFamily="34" charset="0"/>
                  </a:rPr>
                  <a:t>Vậy tập xác định của hàm số là </a:t>
                </a:r>
                <a14:m>
                  <m:oMath xmlns:m="http://schemas.openxmlformats.org/officeDocument/2006/math">
                    <m:r>
                      <a:rPr lang="en-US" sz="4800" b="1" i="1">
                        <a:latin typeface="Cambria Math" panose="02040503050406030204" pitchFamily="18" charset="0"/>
                      </a:rPr>
                      <m:t>𝑫</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69" name="TextBox 68">
                <a:extLst>
                  <a:ext uri="{FF2B5EF4-FFF2-40B4-BE49-F238E27FC236}">
                    <a16:creationId xmlns:a16="http://schemas.microsoft.com/office/drawing/2014/main" id="{508F782F-87BD-4A20-A74F-C422E5BDAFC1}"/>
                  </a:ext>
                </a:extLst>
              </p:cNvPr>
              <p:cNvSpPr txBox="1">
                <a:spLocks noRot="1" noChangeAspect="1" noMove="1" noResize="1" noEditPoints="1" noAdjustHandles="1" noChangeArrowheads="1" noChangeShapeType="1" noTextEdit="1"/>
              </p:cNvSpPr>
              <p:nvPr/>
            </p:nvSpPr>
            <p:spPr>
              <a:xfrm>
                <a:off x="4746816" y="10674129"/>
                <a:ext cx="13521138" cy="1058175"/>
              </a:xfrm>
              <a:prstGeom prst="rect">
                <a:avLst/>
              </a:prstGeom>
              <a:blipFill>
                <a:blip r:embed="rId12"/>
                <a:stretch>
                  <a:fillRect l="-2074" r="-2119" b="-28736"/>
                </a:stretch>
              </a:blipFill>
            </p:spPr>
            <p:txBody>
              <a:bodyPr/>
              <a:lstStyle/>
              <a:p>
                <a:r>
                  <a:rPr lang="en-US">
                    <a:noFill/>
                  </a:rPr>
                  <a:t> </a:t>
                </a:r>
              </a:p>
            </p:txBody>
          </p:sp>
        </mc:Fallback>
      </mc:AlternateContent>
    </p:spTree>
    <p:extLst>
      <p:ext uri="{BB962C8B-B14F-4D97-AF65-F5344CB8AC3E}">
        <p14:creationId xmlns:p14="http://schemas.microsoft.com/office/powerpoint/2010/main" val="878374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arn(inVertical)">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barn(inVertical)">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anim calcmode="lin" valueType="num">
                                      <p:cBhvr>
                                        <p:cTn id="23" dur="1000" fill="hold"/>
                                        <p:tgtEl>
                                          <p:spTgt spid="71"/>
                                        </p:tgtEl>
                                        <p:attrNameLst>
                                          <p:attrName>ppt_x</p:attrName>
                                        </p:attrNameLst>
                                      </p:cBhvr>
                                      <p:tavLst>
                                        <p:tav tm="0">
                                          <p:val>
                                            <p:strVal val="#ppt_x"/>
                                          </p:val>
                                        </p:tav>
                                        <p:tav tm="100000">
                                          <p:val>
                                            <p:strVal val="#ppt_x"/>
                                          </p:val>
                                        </p:tav>
                                      </p:tavLst>
                                    </p:anim>
                                    <p:anim calcmode="lin" valueType="num">
                                      <p:cBhvr>
                                        <p:cTn id="2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p:bldP spid="81"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93FADD-76E9-45CE-9C2C-A9EA9F4089ED}"/>
              </a:ext>
            </a:extLst>
          </p:cNvPr>
          <p:cNvGrpSpPr/>
          <p:nvPr/>
        </p:nvGrpSpPr>
        <p:grpSpPr>
          <a:xfrm>
            <a:off x="1104053" y="1502605"/>
            <a:ext cx="22595714" cy="1141473"/>
            <a:chOff x="143124" y="1504836"/>
            <a:chExt cx="22598329" cy="1141603"/>
          </a:xfrm>
        </p:grpSpPr>
        <p:sp>
          <p:nvSpPr>
            <p:cNvPr id="4" name="TextBox 3">
              <a:extLst>
                <a:ext uri="{FF2B5EF4-FFF2-40B4-BE49-F238E27FC236}">
                  <a16:creationId xmlns:a16="http://schemas.microsoft.com/office/drawing/2014/main" id="{F5AC9E52-75A5-4E68-ACCB-42931E8CC785}"/>
                </a:ext>
              </a:extLst>
            </p:cNvPr>
            <p:cNvSpPr txBox="1"/>
            <p:nvPr/>
          </p:nvSpPr>
          <p:spPr>
            <a:xfrm>
              <a:off x="143124" y="1892300"/>
              <a:ext cx="184752" cy="754139"/>
            </a:xfrm>
            <a:prstGeom prst="rect">
              <a:avLst/>
            </a:prstGeom>
            <a:noFill/>
          </p:spPr>
          <p:txBody>
            <a:bodyPr wrap="none" rtlCol="0">
              <a:spAutoFit/>
            </a:bodyPr>
            <a:lstStyle/>
            <a:p>
              <a:pPr defTabSz="2177060">
                <a:defRPr/>
              </a:pPr>
              <a:endParaRPr lang="en-US" b="1" dirty="0">
                <a:solidFill>
                  <a:prstClr val="white"/>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4611F9DE-AABC-48E1-A65A-E2774E91964E}"/>
                </a:ext>
              </a:extLst>
            </p:cNvPr>
            <p:cNvSpPr txBox="1"/>
            <p:nvPr/>
          </p:nvSpPr>
          <p:spPr>
            <a:xfrm>
              <a:off x="3317187" y="1504836"/>
              <a:ext cx="19424266" cy="831092"/>
            </a:xfrm>
            <a:prstGeom prst="rect">
              <a:avLst/>
            </a:prstGeom>
            <a:noFill/>
          </p:spPr>
          <p:txBody>
            <a:bodyPr wrap="square" rtlCol="0">
              <a:spAutoFit/>
            </a:bodyPr>
            <a:lstStyle/>
            <a:p>
              <a:pPr defTabSz="2177060">
                <a:defRPr/>
              </a:pPr>
              <a:r>
                <a:rPr lang="en-US" sz="4800" b="1">
                  <a:solidFill>
                    <a:srgbClr val="1F497D"/>
                  </a:solidFill>
                  <a:latin typeface="Tahoma" pitchFamily="34" charset="0"/>
                  <a:ea typeface="Tahoma" pitchFamily="34" charset="0"/>
                  <a:cs typeface="Tahoma" pitchFamily="34" charset="0"/>
                </a:rPr>
                <a:t>CÂU HỎI TRẮC NGHIỆM  </a:t>
              </a:r>
              <a:endParaRPr lang="en-US" sz="4800" b="1" dirty="0">
                <a:solidFill>
                  <a:srgbClr val="1F497D"/>
                </a:solidFill>
                <a:latin typeface="Tahoma" pitchFamily="34" charset="0"/>
                <a:ea typeface="Tahoma" pitchFamily="34" charset="0"/>
                <a:cs typeface="Tahoma" pitchFamily="34" charset="0"/>
              </a:endParaRPr>
            </a:p>
          </p:txBody>
        </p:sp>
      </p:grpSp>
      <p:sp>
        <p:nvSpPr>
          <p:cNvPr id="16" name="Google Shape;437;p3">
            <a:extLst>
              <a:ext uri="{FF2B5EF4-FFF2-40B4-BE49-F238E27FC236}">
                <a16:creationId xmlns:a16="http://schemas.microsoft.com/office/drawing/2014/main" id="{7BE094E4-E62A-4854-B36B-FD3E1DF80391}"/>
              </a:ext>
            </a:extLst>
          </p:cNvPr>
          <p:cNvSpPr/>
          <p:nvPr/>
        </p:nvSpPr>
        <p:spPr>
          <a:xfrm>
            <a:off x="1776668"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15</a:t>
            </a:r>
            <a:endParaRPr sz="4800" dirty="0">
              <a:solidFill>
                <a:prstClr val="white"/>
              </a:solidFill>
              <a:latin typeface="Tahoma"/>
              <a:ea typeface="Tahoma"/>
              <a:cs typeface="Tahoma"/>
              <a:sym typeface="Tahoma"/>
            </a:endParaRPr>
          </a:p>
        </p:txBody>
      </p:sp>
      <p:sp>
        <p:nvSpPr>
          <p:cNvPr id="17" name="Google Shape;438;p3">
            <a:extLst>
              <a:ext uri="{FF2B5EF4-FFF2-40B4-BE49-F238E27FC236}">
                <a16:creationId xmlns:a16="http://schemas.microsoft.com/office/drawing/2014/main" id="{3B63BB1B-5A65-4530-ACE1-12FAB768F1BE}"/>
              </a:ext>
            </a:extLst>
          </p:cNvPr>
          <p:cNvSpPr/>
          <p:nvPr/>
        </p:nvSpPr>
        <p:spPr>
          <a:xfrm>
            <a:off x="7864784" y="3358984"/>
            <a:ext cx="2970064"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54</a:t>
            </a:r>
            <a:endParaRPr sz="4800" dirty="0">
              <a:solidFill>
                <a:prstClr val="white"/>
              </a:solidFill>
              <a:latin typeface="Tahoma"/>
              <a:ea typeface="Tahoma"/>
              <a:cs typeface="Tahoma"/>
              <a:sym typeface="Tahoma"/>
            </a:endParaRPr>
          </a:p>
        </p:txBody>
      </p:sp>
      <p:sp>
        <p:nvSpPr>
          <p:cNvPr id="18" name="Google Shape;439;p3">
            <a:extLst>
              <a:ext uri="{FF2B5EF4-FFF2-40B4-BE49-F238E27FC236}">
                <a16:creationId xmlns:a16="http://schemas.microsoft.com/office/drawing/2014/main" id="{5B8E8663-B8CA-48D8-AC0C-0FDC812CBACC}"/>
              </a:ext>
            </a:extLst>
          </p:cNvPr>
          <p:cNvSpPr/>
          <p:nvPr/>
        </p:nvSpPr>
        <p:spPr>
          <a:xfrm>
            <a:off x="14321590"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9</a:t>
            </a:r>
            <a:endParaRPr sz="4800" dirty="0">
              <a:solidFill>
                <a:prstClr val="white"/>
              </a:solidFill>
              <a:latin typeface="Tahoma"/>
              <a:ea typeface="Tahoma"/>
              <a:cs typeface="Tahoma"/>
              <a:sym typeface="Tahoma"/>
            </a:endParaRPr>
          </a:p>
        </p:txBody>
      </p:sp>
      <p:sp>
        <p:nvSpPr>
          <p:cNvPr id="19" name="Google Shape;440;p3">
            <a:extLst>
              <a:ext uri="{FF2B5EF4-FFF2-40B4-BE49-F238E27FC236}">
                <a16:creationId xmlns:a16="http://schemas.microsoft.com/office/drawing/2014/main" id="{945F0E7A-18EF-40BE-AD00-DF8118927133}"/>
              </a:ext>
            </a:extLst>
          </p:cNvPr>
          <p:cNvSpPr/>
          <p:nvPr/>
        </p:nvSpPr>
        <p:spPr>
          <a:xfrm>
            <a:off x="19964112"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6</a:t>
            </a:r>
            <a:endParaRPr sz="4800" b="1" dirty="0">
              <a:solidFill>
                <a:prstClr val="white"/>
              </a:solidFill>
              <a:latin typeface="Tahoma"/>
              <a:ea typeface="Tahoma"/>
              <a:cs typeface="Tahoma"/>
              <a:sym typeface="Tahoma"/>
            </a:endParaRPr>
          </a:p>
        </p:txBody>
      </p:sp>
      <p:grpSp>
        <p:nvGrpSpPr>
          <p:cNvPr id="20" name="Google Shape;441;p3">
            <a:extLst>
              <a:ext uri="{FF2B5EF4-FFF2-40B4-BE49-F238E27FC236}">
                <a16:creationId xmlns:a16="http://schemas.microsoft.com/office/drawing/2014/main" id="{EEB87A2D-2336-41A1-B201-7262B75E3D8B}"/>
              </a:ext>
            </a:extLst>
          </p:cNvPr>
          <p:cNvGrpSpPr/>
          <p:nvPr/>
        </p:nvGrpSpPr>
        <p:grpSpPr>
          <a:xfrm>
            <a:off x="0" y="2088756"/>
            <a:ext cx="24085904" cy="2463440"/>
            <a:chOff x="923003" y="3917552"/>
            <a:chExt cx="24090260" cy="2203048"/>
          </a:xfrm>
        </p:grpSpPr>
        <p:sp>
          <p:nvSpPr>
            <p:cNvPr id="21" name="Google Shape;442;p3">
              <a:extLst>
                <a:ext uri="{FF2B5EF4-FFF2-40B4-BE49-F238E27FC236}">
                  <a16:creationId xmlns:a16="http://schemas.microsoft.com/office/drawing/2014/main" id="{8A5A8C8A-BE6F-4A39-87E6-00ECE44B7F55}"/>
                </a:ext>
              </a:extLst>
            </p:cNvPr>
            <p:cNvSpPr/>
            <p:nvPr/>
          </p:nvSpPr>
          <p:spPr>
            <a:xfrm>
              <a:off x="1272210" y="4214962"/>
              <a:ext cx="23741053" cy="1905638"/>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ctr" defTabSz="2177060">
                <a:defRPr/>
              </a:pPr>
              <a:endParaRPr b="1" dirty="0">
                <a:solidFill>
                  <a:prstClr val="white"/>
                </a:solidFill>
                <a:latin typeface="Tahoma"/>
                <a:ea typeface="Tahoma"/>
                <a:cs typeface="Tahoma"/>
                <a:sym typeface="Tahoma"/>
              </a:endParaRPr>
            </a:p>
          </p:txBody>
        </p:sp>
        <p:grpSp>
          <p:nvGrpSpPr>
            <p:cNvPr id="22" name="Google Shape;444;p3">
              <a:extLst>
                <a:ext uri="{FF2B5EF4-FFF2-40B4-BE49-F238E27FC236}">
                  <a16:creationId xmlns:a16="http://schemas.microsoft.com/office/drawing/2014/main" id="{14D4D4D6-04B0-4450-812D-0A493DE51357}"/>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BED14F6B-56AA-4903-80DB-FA1A2F1BC023}"/>
                  </a:ext>
                </a:extLst>
              </p:cNvPr>
              <p:cNvGrpSpPr/>
              <p:nvPr/>
            </p:nvGrpSpPr>
            <p:grpSpPr>
              <a:xfrm>
                <a:off x="1362045" y="4056327"/>
                <a:ext cx="3503060" cy="832104"/>
                <a:chOff x="2028795" y="4418277"/>
                <a:chExt cx="3503060" cy="832104"/>
              </a:xfrm>
            </p:grpSpPr>
            <p:sp>
              <p:nvSpPr>
                <p:cNvPr id="25" name="Google Shape;446;p3">
                  <a:extLst>
                    <a:ext uri="{FF2B5EF4-FFF2-40B4-BE49-F238E27FC236}">
                      <a16:creationId xmlns:a16="http://schemas.microsoft.com/office/drawing/2014/main" id="{968A31D9-BD77-4C71-9525-15473552980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defTabSz="2177060">
                    <a:defRPr/>
                  </a:pPr>
                  <a:endParaRPr b="1">
                    <a:solidFill>
                      <a:prstClr val="black"/>
                    </a:solidFill>
                    <a:latin typeface="Tahoma"/>
                    <a:ea typeface="Tahoma"/>
                    <a:cs typeface="Tahoma"/>
                    <a:sym typeface="Tahoma"/>
                  </a:endParaRPr>
                </a:p>
              </p:txBody>
            </p:sp>
            <p:sp>
              <p:nvSpPr>
                <p:cNvPr id="26" name="Google Shape;447;p3">
                  <a:extLst>
                    <a:ext uri="{FF2B5EF4-FFF2-40B4-BE49-F238E27FC236}">
                      <a16:creationId xmlns:a16="http://schemas.microsoft.com/office/drawing/2014/main" id="{1A253C9E-0323-4DA2-85D7-5E4DD4461B09}"/>
                    </a:ext>
                  </a:extLst>
                </p:cNvPr>
                <p:cNvSpPr txBox="1"/>
                <p:nvPr/>
              </p:nvSpPr>
              <p:spPr>
                <a:xfrm>
                  <a:off x="2636459" y="4480053"/>
                  <a:ext cx="2420395" cy="743108"/>
                </a:xfrm>
                <a:prstGeom prst="rect">
                  <a:avLst/>
                </a:prstGeom>
                <a:noFill/>
                <a:ln>
                  <a:noFill/>
                </a:ln>
              </p:spPr>
              <p:txBody>
                <a:bodyPr spcFirstLastPara="1" wrap="square" lIns="91408" tIns="45692" rIns="91408" bIns="45692" anchor="t" anchorCtr="0">
                  <a:spAutoFit/>
                </a:bodyPr>
                <a:lstStyle/>
                <a:p>
                  <a:pPr algn="ctr" defTabSz="2177060">
                    <a:defRPr/>
                  </a:pPr>
                  <a:r>
                    <a:rPr lang="en-US" sz="4800" b="1">
                      <a:latin typeface="Tahoma" panose="020B0604030504040204" pitchFamily="34" charset="0"/>
                      <a:ea typeface="Tahoma" panose="020B0604030504040204" pitchFamily="34" charset="0"/>
                      <a:cs typeface="Tahoma" panose="020B0604030504040204" pitchFamily="34" charset="0"/>
                    </a:rPr>
                    <a:t>6.25.</a:t>
                  </a:r>
                  <a:endParaRPr sz="4800" b="1" dirty="0">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4D2688FC-39DF-4F0C-A171-7FE4A9F1A6B9}"/>
                  </a:ext>
                </a:extLst>
              </p:cNvPr>
              <p:cNvPicPr preferRelativeResize="0"/>
              <p:nvPr/>
            </p:nvPicPr>
            <p:blipFill rotWithShape="1">
              <a:blip r:embed="rId3">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760C5B4-CB79-4464-8534-EA029E4BBACF}"/>
                  </a:ext>
                </a:extLst>
              </p:cNvPr>
              <p:cNvSpPr/>
              <p:nvPr/>
            </p:nvSpPr>
            <p:spPr>
              <a:xfrm>
                <a:off x="15977595" y="5554986"/>
                <a:ext cx="3418824" cy="830997"/>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3760C5B4-CB79-4464-8534-EA029E4BBACF}"/>
                  </a:ext>
                </a:extLst>
              </p:cNvPr>
              <p:cNvSpPr>
                <a:spLocks noRot="1" noChangeAspect="1" noMove="1" noResize="1" noEditPoints="1" noAdjustHandles="1" noChangeArrowheads="1" noChangeShapeType="1" noTextEdit="1"/>
              </p:cNvSpPr>
              <p:nvPr/>
            </p:nvSpPr>
            <p:spPr>
              <a:xfrm>
                <a:off x="15977595" y="5554986"/>
                <a:ext cx="3418824"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91710C72-37B6-41B2-84F0-A06A43AB03F1}"/>
                  </a:ext>
                </a:extLst>
              </p:cNvPr>
              <p:cNvSpPr/>
              <p:nvPr/>
            </p:nvSpPr>
            <p:spPr>
              <a:xfrm>
                <a:off x="5020318" y="5486066"/>
                <a:ext cx="4786098" cy="769441"/>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r>
                        <a:rPr lang="en-US" sz="4400" b="1" i="1">
                          <a:solidFill>
                            <a:prstClr val="white"/>
                          </a:solidFill>
                          <a:latin typeface="Cambria Math"/>
                        </a:rPr>
                        <m:t>𝟑</m:t>
                      </m:r>
                      <m:r>
                        <a:rPr lang="en-US" sz="4400" b="1" i="1">
                          <a:solidFill>
                            <a:prstClr val="white"/>
                          </a:solidFill>
                          <a:latin typeface="Cambria Math"/>
                        </a:rPr>
                        <m:t>𝒙</m:t>
                      </m:r>
                      <m:r>
                        <a:rPr lang="en-US" sz="4400" b="1" i="1">
                          <a:solidFill>
                            <a:prstClr val="white"/>
                          </a:solidFill>
                          <a:latin typeface="Cambria Math"/>
                        </a:rPr>
                        <m:t>+</m:t>
                      </m:r>
                      <m:r>
                        <a:rPr lang="en-US" sz="4400" b="1" i="1">
                          <a:solidFill>
                            <a:prstClr val="white"/>
                          </a:solidFill>
                          <a:latin typeface="Cambria Math"/>
                        </a:rPr>
                        <m:t>𝟒</m:t>
                      </m:r>
                      <m:r>
                        <a:rPr lang="en-US" sz="4400" b="1" i="1">
                          <a:solidFill>
                            <a:prstClr val="white"/>
                          </a:solidFill>
                          <a:latin typeface="Cambria Math"/>
                        </a:rPr>
                        <m:t>𝒚</m:t>
                      </m:r>
                      <m:r>
                        <a:rPr lang="en-US" sz="4400" b="1" i="1">
                          <a:solidFill>
                            <a:prstClr val="white"/>
                          </a:solidFill>
                          <a:latin typeface="Cambria Math"/>
                        </a:rPr>
                        <m:t>−</m:t>
                      </m:r>
                      <m:r>
                        <a:rPr lang="en-US" sz="4400" b="1" i="1">
                          <a:solidFill>
                            <a:prstClr val="white"/>
                          </a:solidFill>
                          <a:latin typeface="Cambria Math"/>
                        </a:rPr>
                        <m:t>𝟏𝟎</m:t>
                      </m:r>
                      <m:r>
                        <a:rPr lang="en-US" sz="4400" b="1" i="1">
                          <a:solidFill>
                            <a:prstClr val="white"/>
                          </a:solidFill>
                          <a:latin typeface="Cambria Math"/>
                        </a:rPr>
                        <m:t>=</m:t>
                      </m:r>
                      <m:r>
                        <a:rPr lang="en-US" sz="4400" b="1" i="1">
                          <a:solidFill>
                            <a:prstClr val="white"/>
                          </a:solidFill>
                          <a:latin typeface="Cambria Math"/>
                        </a:rPr>
                        <m:t>𝟎</m:t>
                      </m:r>
                      <m:r>
                        <a:rPr lang="en-US" sz="4400" b="1" i="1">
                          <a:solidFill>
                            <a:prstClr val="white"/>
                          </a:solidFill>
                          <a:latin typeface="Cambria Math"/>
                        </a:rPr>
                        <m:t>.</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Rectangle 50">
                <a:extLst>
                  <a:ext uri="{FF2B5EF4-FFF2-40B4-BE49-F238E27FC236}">
                    <a16:creationId xmlns:a16="http://schemas.microsoft.com/office/drawing/2014/main" id="{91710C72-37B6-41B2-84F0-A06A43AB03F1}"/>
                  </a:ext>
                </a:extLst>
              </p:cNvPr>
              <p:cNvSpPr>
                <a:spLocks noRot="1" noChangeAspect="1" noMove="1" noResize="1" noEditPoints="1" noAdjustHandles="1" noChangeArrowheads="1" noChangeShapeType="1" noTextEdit="1"/>
              </p:cNvSpPr>
              <p:nvPr/>
            </p:nvSpPr>
            <p:spPr>
              <a:xfrm>
                <a:off x="5020318" y="5486066"/>
                <a:ext cx="4786098" cy="769441"/>
              </a:xfrm>
              <a:prstGeom prst="rect">
                <a:avLst/>
              </a:prstGeom>
              <a:blipFill>
                <a:blip r:embed="rId5"/>
                <a:stretch>
                  <a:fillRect/>
                </a:stretch>
              </a:blipFill>
            </p:spPr>
            <p:txBody>
              <a:bodyPr/>
              <a:lstStyle/>
              <a:p>
                <a:r>
                  <a:rPr lang="en-US">
                    <a:noFill/>
                  </a:rPr>
                  <a:t> </a:t>
                </a:r>
              </a:p>
            </p:txBody>
          </p:sp>
        </mc:Fallback>
      </mc:AlternateContent>
      <p:grpSp>
        <p:nvGrpSpPr>
          <p:cNvPr id="43" name="Google Shape;427;p3">
            <a:extLst>
              <a:ext uri="{FF2B5EF4-FFF2-40B4-BE49-F238E27FC236}">
                <a16:creationId xmlns:a16="http://schemas.microsoft.com/office/drawing/2014/main" id="{5CE8A6F9-E886-471B-9BE0-E7B49FD0C953}"/>
              </a:ext>
            </a:extLst>
          </p:cNvPr>
          <p:cNvGrpSpPr/>
          <p:nvPr/>
        </p:nvGrpSpPr>
        <p:grpSpPr>
          <a:xfrm>
            <a:off x="3466474" y="4839416"/>
            <a:ext cx="17081940" cy="3385176"/>
            <a:chOff x="241306" y="1268432"/>
            <a:chExt cx="8186728" cy="1692980"/>
          </a:xfrm>
        </p:grpSpPr>
        <p:sp>
          <p:nvSpPr>
            <p:cNvPr id="45" name="Google Shape;428;p3">
              <a:extLst>
                <a:ext uri="{FF2B5EF4-FFF2-40B4-BE49-F238E27FC236}">
                  <a16:creationId xmlns:a16="http://schemas.microsoft.com/office/drawing/2014/main" id="{4C8703D3-B80F-48CF-A314-1F0EAC4CF7EE}"/>
                </a:ext>
              </a:extLst>
            </p:cNvPr>
            <p:cNvSpPr/>
            <p:nvPr/>
          </p:nvSpPr>
          <p:spPr>
            <a:xfrm>
              <a:off x="6629657" y="1323423"/>
              <a:ext cx="1798377" cy="71599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dirty="0">
                <a:solidFill>
                  <a:prstClr val="white"/>
                </a:solidFill>
                <a:latin typeface="Tahoma"/>
                <a:ea typeface="Tahoma"/>
                <a:cs typeface="Tahoma"/>
                <a:sym typeface="Tahoma"/>
              </a:endParaRPr>
            </a:p>
          </p:txBody>
        </p:sp>
        <p:sp>
          <p:nvSpPr>
            <p:cNvPr id="46" name="Google Shape;429;p3">
              <a:extLst>
                <a:ext uri="{FF2B5EF4-FFF2-40B4-BE49-F238E27FC236}">
                  <a16:creationId xmlns:a16="http://schemas.microsoft.com/office/drawing/2014/main" id="{47DEDA32-4E8E-42FD-8732-4FD105546133}"/>
                </a:ext>
              </a:extLst>
            </p:cNvPr>
            <p:cNvSpPr/>
            <p:nvPr/>
          </p:nvSpPr>
          <p:spPr>
            <a:xfrm>
              <a:off x="6339112" y="1434713"/>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B</a:t>
              </a:r>
              <a:endParaRPr sz="4800" dirty="0">
                <a:solidFill>
                  <a:prstClr val="white"/>
                </a:solidFill>
                <a:latin typeface="Calibri"/>
                <a:ea typeface="Calibri"/>
                <a:cs typeface="Calibri"/>
                <a:sym typeface="Calibri"/>
              </a:endParaRPr>
            </a:p>
          </p:txBody>
        </p:sp>
        <p:sp>
          <p:nvSpPr>
            <p:cNvPr id="47" name="Google Shape;430;p3">
              <a:extLst>
                <a:ext uri="{FF2B5EF4-FFF2-40B4-BE49-F238E27FC236}">
                  <a16:creationId xmlns:a16="http://schemas.microsoft.com/office/drawing/2014/main" id="{F8EB14EE-4B0A-495A-9F58-A0BC29FC6314}"/>
                </a:ext>
              </a:extLst>
            </p:cNvPr>
            <p:cNvSpPr/>
            <p:nvPr/>
          </p:nvSpPr>
          <p:spPr>
            <a:xfrm>
              <a:off x="531852" y="1268432"/>
              <a:ext cx="1909178" cy="73564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48" name="Google Shape;431;p3">
              <a:extLst>
                <a:ext uri="{FF2B5EF4-FFF2-40B4-BE49-F238E27FC236}">
                  <a16:creationId xmlns:a16="http://schemas.microsoft.com/office/drawing/2014/main" id="{ABEDC07A-3872-4573-B082-D48FC2CDBF4C}"/>
                </a:ext>
              </a:extLst>
            </p:cNvPr>
            <p:cNvSpPr/>
            <p:nvPr/>
          </p:nvSpPr>
          <p:spPr>
            <a:xfrm>
              <a:off x="241306" y="1395118"/>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A</a:t>
              </a:r>
              <a:endParaRPr sz="4800" dirty="0">
                <a:solidFill>
                  <a:prstClr val="white"/>
                </a:solidFill>
                <a:latin typeface="Calibri"/>
                <a:ea typeface="Calibri"/>
                <a:cs typeface="Calibri"/>
                <a:sym typeface="Calibri"/>
              </a:endParaRPr>
            </a:p>
          </p:txBody>
        </p:sp>
        <p:sp>
          <p:nvSpPr>
            <p:cNvPr id="49" name="Google Shape;432;p3">
              <a:extLst>
                <a:ext uri="{FF2B5EF4-FFF2-40B4-BE49-F238E27FC236}">
                  <a16:creationId xmlns:a16="http://schemas.microsoft.com/office/drawing/2014/main" id="{D52CEDA3-A59A-4855-A651-3B78BF4C4F62}"/>
                </a:ext>
              </a:extLst>
            </p:cNvPr>
            <p:cNvSpPr/>
            <p:nvPr/>
          </p:nvSpPr>
          <p:spPr>
            <a:xfrm>
              <a:off x="563074" y="2198670"/>
              <a:ext cx="1877956"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2" name="Google Shape;433;p3">
              <a:extLst>
                <a:ext uri="{FF2B5EF4-FFF2-40B4-BE49-F238E27FC236}">
                  <a16:creationId xmlns:a16="http://schemas.microsoft.com/office/drawing/2014/main" id="{628DD239-181D-487C-B72A-69AE2C69CB86}"/>
                </a:ext>
              </a:extLst>
            </p:cNvPr>
            <p:cNvSpPr/>
            <p:nvPr/>
          </p:nvSpPr>
          <p:spPr>
            <a:xfrm>
              <a:off x="272528" y="2316067"/>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C</a:t>
              </a:r>
              <a:endParaRPr sz="4800" dirty="0">
                <a:solidFill>
                  <a:prstClr val="white"/>
                </a:solidFill>
                <a:latin typeface="Calibri"/>
                <a:ea typeface="Calibri"/>
                <a:cs typeface="Calibri"/>
                <a:sym typeface="Calibri"/>
              </a:endParaRPr>
            </a:p>
          </p:txBody>
        </p:sp>
        <p:sp>
          <p:nvSpPr>
            <p:cNvPr id="53" name="Google Shape;434;p3">
              <a:extLst>
                <a:ext uri="{FF2B5EF4-FFF2-40B4-BE49-F238E27FC236}">
                  <a16:creationId xmlns:a16="http://schemas.microsoft.com/office/drawing/2014/main" id="{FCB06A81-24BC-4CBF-A8F6-3889C6602CD7}"/>
                </a:ext>
              </a:extLst>
            </p:cNvPr>
            <p:cNvSpPr/>
            <p:nvPr/>
          </p:nvSpPr>
          <p:spPr>
            <a:xfrm>
              <a:off x="6594728" y="2198670"/>
              <a:ext cx="1798377"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5" name="Google Shape;435;p3">
              <a:extLst>
                <a:ext uri="{FF2B5EF4-FFF2-40B4-BE49-F238E27FC236}">
                  <a16:creationId xmlns:a16="http://schemas.microsoft.com/office/drawing/2014/main" id="{E85D4D67-2C7B-4985-A19F-B08EFF18D9B7}"/>
                </a:ext>
              </a:extLst>
            </p:cNvPr>
            <p:cNvSpPr/>
            <p:nvPr/>
          </p:nvSpPr>
          <p:spPr>
            <a:xfrm>
              <a:off x="6339112" y="235417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D</a:t>
              </a:r>
              <a:endParaRPr sz="4800" dirty="0">
                <a:solidFill>
                  <a:prstClr val="white"/>
                </a:solidFill>
                <a:latin typeface="Calibri"/>
                <a:ea typeface="Calibri"/>
                <a:cs typeface="Calibri"/>
                <a:sym typeface="Calibri"/>
              </a:endParaRPr>
            </a:p>
          </p:txBody>
        </p:sp>
      </p:grpSp>
      <p:grpSp>
        <p:nvGrpSpPr>
          <p:cNvPr id="58" name="Google Shape;421;p3">
            <a:extLst>
              <a:ext uri="{FF2B5EF4-FFF2-40B4-BE49-F238E27FC236}">
                <a16:creationId xmlns:a16="http://schemas.microsoft.com/office/drawing/2014/main" id="{A0A11155-78D6-4D7C-895C-BEC1788CE03E}"/>
              </a:ext>
            </a:extLst>
          </p:cNvPr>
          <p:cNvGrpSpPr/>
          <p:nvPr/>
        </p:nvGrpSpPr>
        <p:grpSpPr>
          <a:xfrm>
            <a:off x="272297" y="8354828"/>
            <a:ext cx="23874618" cy="5222404"/>
            <a:chOff x="-530853" y="3844156"/>
            <a:chExt cx="23774398" cy="8013666"/>
          </a:xfrm>
        </p:grpSpPr>
        <p:sp>
          <p:nvSpPr>
            <p:cNvPr id="59" name="Google Shape;422;p3">
              <a:extLst>
                <a:ext uri="{FF2B5EF4-FFF2-40B4-BE49-F238E27FC236}">
                  <a16:creationId xmlns:a16="http://schemas.microsoft.com/office/drawing/2014/main" id="{6C40A648-E07C-4775-8904-0B4C919B22B8}"/>
                </a:ext>
              </a:extLst>
            </p:cNvPr>
            <p:cNvSpPr/>
            <p:nvPr/>
          </p:nvSpPr>
          <p:spPr>
            <a:xfrm>
              <a:off x="-530853" y="4171789"/>
              <a:ext cx="23774398" cy="7686033"/>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algn="ctr"/>
              <a:endParaRPr>
                <a:solidFill>
                  <a:prstClr val="white"/>
                </a:solidFill>
                <a:latin typeface="Calibri"/>
                <a:ea typeface="Calibri"/>
                <a:cs typeface="Calibri"/>
                <a:sym typeface="Calibri"/>
              </a:endParaRPr>
            </a:p>
          </p:txBody>
        </p:sp>
        <p:grpSp>
          <p:nvGrpSpPr>
            <p:cNvPr id="60" name="Google Shape;423;p3">
              <a:extLst>
                <a:ext uri="{FF2B5EF4-FFF2-40B4-BE49-F238E27FC236}">
                  <a16:creationId xmlns:a16="http://schemas.microsoft.com/office/drawing/2014/main" id="{8A5D5F9D-761A-489F-937B-28CFBAB2C335}"/>
                </a:ext>
              </a:extLst>
            </p:cNvPr>
            <p:cNvGrpSpPr/>
            <p:nvPr/>
          </p:nvGrpSpPr>
          <p:grpSpPr>
            <a:xfrm>
              <a:off x="-290537" y="3844156"/>
              <a:ext cx="3966807" cy="1730550"/>
              <a:chOff x="71413" y="4110856"/>
              <a:chExt cx="3966807" cy="1730550"/>
            </a:xfrm>
          </p:grpSpPr>
          <p:sp>
            <p:nvSpPr>
              <p:cNvPr id="61" name="Google Shape;424;p3">
                <a:extLst>
                  <a:ext uri="{FF2B5EF4-FFF2-40B4-BE49-F238E27FC236}">
                    <a16:creationId xmlns:a16="http://schemas.microsoft.com/office/drawing/2014/main" id="{90196B7D-789D-420B-ABF7-386750A21604}"/>
                  </a:ext>
                </a:extLst>
              </p:cNvPr>
              <p:cNvSpPr/>
              <p:nvPr/>
            </p:nvSpPr>
            <p:spPr>
              <a:xfrm rot="5400000" flipH="1">
                <a:off x="1962415" y="3679360"/>
                <a:ext cx="1164639" cy="2986970"/>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a:solidFill>
                    <a:prstClr val="black"/>
                  </a:solidFill>
                  <a:latin typeface="Calibri"/>
                  <a:ea typeface="Calibri"/>
                  <a:cs typeface="Calibri"/>
                  <a:sym typeface="Calibri"/>
                </a:endParaRPr>
              </a:p>
            </p:txBody>
          </p:sp>
          <p:sp>
            <p:nvSpPr>
              <p:cNvPr id="62" name="Google Shape;425;p3">
                <a:extLst>
                  <a:ext uri="{FF2B5EF4-FFF2-40B4-BE49-F238E27FC236}">
                    <a16:creationId xmlns:a16="http://schemas.microsoft.com/office/drawing/2014/main" id="{30CFEC47-FA75-4F30-A770-559F8CD6D3CE}"/>
                  </a:ext>
                </a:extLst>
              </p:cNvPr>
              <p:cNvSpPr txBox="1"/>
              <p:nvPr/>
            </p:nvSpPr>
            <p:spPr>
              <a:xfrm>
                <a:off x="972136" y="4515133"/>
                <a:ext cx="2986971" cy="1227833"/>
              </a:xfrm>
              <a:prstGeom prst="rect">
                <a:avLst/>
              </a:prstGeom>
              <a:noFill/>
              <a:ln>
                <a:noFill/>
              </a:ln>
            </p:spPr>
            <p:txBody>
              <a:bodyPr spcFirstLastPara="1" wrap="square" lIns="91408" tIns="45692" rIns="91408" bIns="45692" anchor="t" anchorCtr="0">
                <a:spAutoFit/>
              </a:bodyPr>
              <a:lstStyle/>
              <a:p>
                <a:pPr algn="ctr"/>
                <a:r>
                  <a:rPr lang="en-US" sz="4600" b="1" dirty="0" err="1">
                    <a:solidFill>
                      <a:srgbClr val="548135"/>
                    </a:solidFill>
                    <a:latin typeface="Tahoma"/>
                    <a:ea typeface="Tahoma"/>
                    <a:cs typeface="Tahoma"/>
                    <a:sym typeface="Tahoma"/>
                  </a:rPr>
                  <a:t>Bài</a:t>
                </a:r>
                <a:r>
                  <a:rPr lang="en-US" sz="4600" b="1" dirty="0">
                    <a:solidFill>
                      <a:srgbClr val="548135"/>
                    </a:solidFill>
                    <a:latin typeface="Tahoma"/>
                    <a:ea typeface="Tahoma"/>
                    <a:cs typeface="Tahoma"/>
                    <a:sym typeface="Tahoma"/>
                  </a:rPr>
                  <a:t> </a:t>
                </a:r>
                <a:r>
                  <a:rPr lang="en-US" sz="4600" b="1" dirty="0" err="1">
                    <a:solidFill>
                      <a:srgbClr val="548135"/>
                    </a:solidFill>
                    <a:latin typeface="Tahoma"/>
                    <a:ea typeface="Tahoma"/>
                    <a:cs typeface="Tahoma"/>
                    <a:sym typeface="Tahoma"/>
                  </a:rPr>
                  <a:t>giải</a:t>
                </a:r>
                <a:endParaRPr sz="4600" b="1" dirty="0">
                  <a:solidFill>
                    <a:srgbClr val="548135"/>
                  </a:solidFill>
                  <a:latin typeface="Tahoma"/>
                  <a:ea typeface="Tahoma"/>
                  <a:cs typeface="Tahoma"/>
                  <a:sym typeface="Tahoma"/>
                </a:endParaRPr>
              </a:p>
            </p:txBody>
          </p:sp>
          <p:pic>
            <p:nvPicPr>
              <p:cNvPr id="63" name="Google Shape;426;p3">
                <a:extLst>
                  <a:ext uri="{FF2B5EF4-FFF2-40B4-BE49-F238E27FC236}">
                    <a16:creationId xmlns:a16="http://schemas.microsoft.com/office/drawing/2014/main" id="{B01FD3DC-F280-44C5-813C-DE3CDC0675AE}"/>
                  </a:ext>
                </a:extLst>
              </p:cNvPr>
              <p:cNvPicPr preferRelativeResize="0"/>
              <p:nvPr/>
            </p:nvPicPr>
            <p:blipFill rotWithShape="1">
              <a:blip r:embed="rId6">
                <a:alphaModFix/>
              </a:blip>
              <a:srcRect l="17950" t="14860" r="18922" b="25554"/>
              <a:stretch/>
            </p:blipFill>
            <p:spPr>
              <a:xfrm>
                <a:off x="71413" y="4110856"/>
                <a:ext cx="1058947" cy="1730550"/>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FCA2B60-7B4C-4AC8-B0D8-33E2EB9EB6AA}"/>
                  </a:ext>
                </a:extLst>
              </p:cNvPr>
              <p:cNvSpPr txBox="1"/>
              <p:nvPr/>
            </p:nvSpPr>
            <p:spPr>
              <a:xfrm>
                <a:off x="4677080" y="5160840"/>
                <a:ext cx="3379207"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𝐼</m:t>
                      </m:r>
                      <m:r>
                        <a:rPr lang="en-US" sz="5400" i="1" smtClean="0">
                          <a:solidFill>
                            <a:srgbClr val="EEF7E9"/>
                          </a:solidFill>
                          <a:latin typeface="Cambria Math" panose="02040503050406030204" pitchFamily="18" charset="0"/>
                        </a:rPr>
                        <m:t>(−1;0)</m:t>
                      </m:r>
                    </m:oMath>
                  </m:oMathPara>
                </a14:m>
                <a:endParaRPr lang="en-US" sz="5400" b="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4" name="TextBox 63">
                <a:extLst>
                  <a:ext uri="{FF2B5EF4-FFF2-40B4-BE49-F238E27FC236}">
                    <a16:creationId xmlns:a16="http://schemas.microsoft.com/office/drawing/2014/main" id="{AFCA2B60-7B4C-4AC8-B0D8-33E2EB9EB6AA}"/>
                  </a:ext>
                </a:extLst>
              </p:cNvPr>
              <p:cNvSpPr txBox="1">
                <a:spLocks noRot="1" noChangeAspect="1" noMove="1" noResize="1" noEditPoints="1" noAdjustHandles="1" noChangeArrowheads="1" noChangeShapeType="1" noTextEdit="1"/>
              </p:cNvSpPr>
              <p:nvPr/>
            </p:nvSpPr>
            <p:spPr>
              <a:xfrm>
                <a:off x="4677080" y="5160840"/>
                <a:ext cx="3379207" cy="92333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EB914FE-C258-4A56-B23C-47DC7A0E8FCE}"/>
                  </a:ext>
                </a:extLst>
              </p:cNvPr>
              <p:cNvSpPr txBox="1"/>
              <p:nvPr/>
            </p:nvSpPr>
            <p:spPr>
              <a:xfrm>
                <a:off x="17091878" y="5197270"/>
                <a:ext cx="3469767"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𝐼</m:t>
                      </m:r>
                      <m:r>
                        <a:rPr lang="en-US" sz="5400" i="1" smtClean="0">
                          <a:solidFill>
                            <a:srgbClr val="EEF7E9"/>
                          </a:solidFill>
                          <a:latin typeface="Cambria Math" panose="02040503050406030204" pitchFamily="18" charset="0"/>
                        </a:rPr>
                        <m:t>(3;0)</m:t>
                      </m:r>
                    </m:oMath>
                  </m:oMathPara>
                </a14:m>
                <a:endParaRPr lang="en-US" sz="5400" b="1" i="1">
                  <a:solidFill>
                    <a:srgbClr val="EEF7E9"/>
                  </a:solidFill>
                  <a:latin typeface="Cambria Math" panose="02040503050406030204" pitchFamily="18" charset="0"/>
                </a:endParaRPr>
              </a:p>
            </p:txBody>
          </p:sp>
        </mc:Choice>
        <mc:Fallback xmlns="">
          <p:sp>
            <p:nvSpPr>
              <p:cNvPr id="65" name="TextBox 64">
                <a:extLst>
                  <a:ext uri="{FF2B5EF4-FFF2-40B4-BE49-F238E27FC236}">
                    <a16:creationId xmlns:a16="http://schemas.microsoft.com/office/drawing/2014/main" id="{7EB914FE-C258-4A56-B23C-47DC7A0E8FCE}"/>
                  </a:ext>
                </a:extLst>
              </p:cNvPr>
              <p:cNvSpPr txBox="1">
                <a:spLocks noRot="1" noChangeAspect="1" noMove="1" noResize="1" noEditPoints="1" noAdjustHandles="1" noChangeArrowheads="1" noChangeShapeType="1" noTextEdit="1"/>
              </p:cNvSpPr>
              <p:nvPr/>
            </p:nvSpPr>
            <p:spPr>
              <a:xfrm>
                <a:off x="17091878" y="5197270"/>
                <a:ext cx="3469767" cy="92333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5851D47-19EE-409C-ACB4-92F8E9D308BE}"/>
                  </a:ext>
                </a:extLst>
              </p:cNvPr>
              <p:cNvSpPr txBox="1"/>
              <p:nvPr/>
            </p:nvSpPr>
            <p:spPr>
              <a:xfrm>
                <a:off x="4203481" y="7076755"/>
                <a:ext cx="3852807"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𝐼</m:t>
                      </m:r>
                      <m:r>
                        <a:rPr lang="en-US" sz="5400" i="1" smtClean="0">
                          <a:solidFill>
                            <a:srgbClr val="EEF7E9"/>
                          </a:solidFill>
                          <a:latin typeface="Cambria Math" panose="02040503050406030204" pitchFamily="18" charset="0"/>
                        </a:rPr>
                        <m:t>(0;3)</m:t>
                      </m:r>
                    </m:oMath>
                  </m:oMathPara>
                </a14:m>
                <a:endParaRPr lang="en-US" sz="5400" b="1" i="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TextBox 66">
                <a:extLst>
                  <a:ext uri="{FF2B5EF4-FFF2-40B4-BE49-F238E27FC236}">
                    <a16:creationId xmlns:a16="http://schemas.microsoft.com/office/drawing/2014/main" id="{25851D47-19EE-409C-ACB4-92F8E9D308BE}"/>
                  </a:ext>
                </a:extLst>
              </p:cNvPr>
              <p:cNvSpPr txBox="1">
                <a:spLocks noRot="1" noChangeAspect="1" noMove="1" noResize="1" noEditPoints="1" noAdjustHandles="1" noChangeArrowheads="1" noChangeShapeType="1" noTextEdit="1"/>
              </p:cNvSpPr>
              <p:nvPr/>
            </p:nvSpPr>
            <p:spPr>
              <a:xfrm>
                <a:off x="4203481" y="7076755"/>
                <a:ext cx="3852807" cy="92333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A75416A-49AF-4202-AE06-8934347A8602}"/>
                  </a:ext>
                </a:extLst>
              </p:cNvPr>
              <p:cNvSpPr txBox="1"/>
              <p:nvPr/>
            </p:nvSpPr>
            <p:spPr>
              <a:xfrm>
                <a:off x="17306375" y="7111485"/>
                <a:ext cx="2786539"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𝐼</m:t>
                      </m:r>
                      <m:r>
                        <a:rPr lang="en-US" sz="5400" i="1" smtClean="0">
                          <a:solidFill>
                            <a:srgbClr val="EEF7E9"/>
                          </a:solidFill>
                          <a:latin typeface="Cambria Math" panose="02040503050406030204" pitchFamily="18" charset="0"/>
                        </a:rPr>
                        <m:t>(1;4)</m:t>
                      </m:r>
                    </m:oMath>
                  </m:oMathPara>
                </a14:m>
                <a:endParaRPr lang="en-US" sz="5400">
                  <a:solidFill>
                    <a:srgbClr val="EEF7E9"/>
                  </a:solidFill>
                  <a:latin typeface="Calibri"/>
                </a:endParaRPr>
              </a:p>
            </p:txBody>
          </p:sp>
        </mc:Choice>
        <mc:Fallback xmlns="">
          <p:sp>
            <p:nvSpPr>
              <p:cNvPr id="70" name="TextBox 69">
                <a:extLst>
                  <a:ext uri="{FF2B5EF4-FFF2-40B4-BE49-F238E27FC236}">
                    <a16:creationId xmlns:a16="http://schemas.microsoft.com/office/drawing/2014/main" id="{BA75416A-49AF-4202-AE06-8934347A8602}"/>
                  </a:ext>
                </a:extLst>
              </p:cNvPr>
              <p:cNvSpPr txBox="1">
                <a:spLocks noRot="1" noChangeAspect="1" noMove="1" noResize="1" noEditPoints="1" noAdjustHandles="1" noChangeArrowheads="1" noChangeShapeType="1" noTextEdit="1"/>
              </p:cNvSpPr>
              <p:nvPr/>
            </p:nvSpPr>
            <p:spPr>
              <a:xfrm>
                <a:off x="17306375" y="7111485"/>
                <a:ext cx="2786539" cy="923330"/>
              </a:xfrm>
              <a:prstGeom prst="rect">
                <a:avLst/>
              </a:prstGeom>
              <a:blipFill>
                <a:blip r:embed="rId10"/>
                <a:stretch>
                  <a:fillRect/>
                </a:stretch>
              </a:blipFill>
            </p:spPr>
            <p:txBody>
              <a:bodyPr/>
              <a:lstStyle/>
              <a:p>
                <a:r>
                  <a:rPr lang="en-US">
                    <a:noFill/>
                  </a:rPr>
                  <a:t> </a:t>
                </a:r>
              </a:p>
            </p:txBody>
          </p:sp>
        </mc:Fallback>
      </mc:AlternateContent>
      <p:sp>
        <p:nvSpPr>
          <p:cNvPr id="71" name="Google Shape;436;p3">
            <a:extLst>
              <a:ext uri="{FF2B5EF4-FFF2-40B4-BE49-F238E27FC236}">
                <a16:creationId xmlns:a16="http://schemas.microsoft.com/office/drawing/2014/main" id="{8128CB7A-965F-48FD-97F0-BE96FB0B5AD2}"/>
              </a:ext>
            </a:extLst>
          </p:cNvPr>
          <p:cNvSpPr/>
          <p:nvPr/>
        </p:nvSpPr>
        <p:spPr>
          <a:xfrm>
            <a:off x="16237968" y="6993616"/>
            <a:ext cx="1135632" cy="1007384"/>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14" tIns="45696" rIns="91414" bIns="45696" anchor="ctr" anchorCtr="0">
            <a:noAutofit/>
          </a:bodyPr>
          <a:lstStyle/>
          <a:p>
            <a:pPr algn="ctr"/>
            <a:r>
              <a:rPr lang="en-US" sz="6400" b="1">
                <a:solidFill>
                  <a:prstClr val="white"/>
                </a:solidFill>
                <a:latin typeface="Calibri"/>
                <a:ea typeface="Calibri"/>
                <a:cs typeface="Calibri"/>
                <a:sym typeface="Calibri"/>
              </a:rPr>
              <a:t>D</a:t>
            </a:r>
            <a:endParaRPr sz="6400" b="1" dirty="0">
              <a:solidFill>
                <a:prstClr val="white"/>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FC6569D-16C6-4EF1-8821-95F6CF125A24}"/>
                  </a:ext>
                </a:extLst>
              </p:cNvPr>
              <p:cNvSpPr txBox="1"/>
              <p:nvPr/>
            </p:nvSpPr>
            <p:spPr>
              <a:xfrm>
                <a:off x="5399030" y="8878456"/>
                <a:ext cx="14693883" cy="1612301"/>
              </a:xfrm>
              <a:prstGeom prst="rect">
                <a:avLst/>
              </a:prstGeom>
              <a:noFill/>
            </p:spPr>
            <p:txBody>
              <a:bodyPr wrap="square">
                <a:spAutoFit/>
              </a:bodyPr>
              <a:lstStyle/>
              <a:p>
                <a:pPr>
                  <a:lnSpc>
                    <a:spcPct val="150000"/>
                  </a:lnSpc>
                </a:pPr>
                <a:r>
                  <a:rPr lang="en-US" sz="4800" b="1">
                    <a:latin typeface="Tahoma" panose="020B0604030504040204" pitchFamily="34" charset="0"/>
                    <a:ea typeface="Tahoma" panose="020B0604030504040204" pitchFamily="34" charset="0"/>
                    <a:cs typeface="Tahoma" panose="020B0604030504040204" pitchFamily="34" charset="0"/>
                  </a:rPr>
                  <a:t>Parabol </a:t>
                </a:r>
                <a14:m>
                  <m:oMath xmlns:m="http://schemas.openxmlformats.org/officeDocument/2006/math">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oMath>
                </a14:m>
                <a:r>
                  <a:rPr lang="en-US" sz="4800" b="1">
                    <a:latin typeface="Tahoma" panose="020B0604030504040204" pitchFamily="34" charset="0"/>
                    <a:ea typeface="Tahoma" panose="020B0604030504040204" pitchFamily="34" charset="0"/>
                    <a:cs typeface="Tahoma" panose="020B0604030504040204" pitchFamily="34" charset="0"/>
                  </a:rPr>
                  <a:t> có tọa độ đỉnh </a:t>
                </a:r>
                <a14:m>
                  <m:oMath xmlns:m="http://schemas.openxmlformats.org/officeDocument/2006/math">
                    <m:d>
                      <m:dPr>
                        <m:ctrlPr>
                          <a:rPr lang="en-US" sz="4800" b="1" i="1">
                            <a:latin typeface="Cambria Math" panose="02040503050406030204" pitchFamily="18" charset="0"/>
                          </a:rPr>
                        </m:ctrlPr>
                      </m:dPr>
                      <m:e>
                        <m:f>
                          <m:fPr>
                            <m:ctrlPr>
                              <a:rPr lang="en-US" sz="4800" b="1" i="1">
                                <a:latin typeface="Cambria Math" panose="02040503050406030204" pitchFamily="18" charset="0"/>
                              </a:rPr>
                            </m:ctrlPr>
                          </m:fPr>
                          <m:num>
                            <m:r>
                              <a:rPr lang="en-US" sz="4800" b="1" i="1">
                                <a:latin typeface="Cambria Math" panose="02040503050406030204" pitchFamily="18" charset="0"/>
                              </a:rPr>
                              <m:t>−</m:t>
                            </m:r>
                            <m:r>
                              <a:rPr lang="en-US" sz="4800" b="1" i="1">
                                <a:latin typeface="Cambria Math" panose="02040503050406030204" pitchFamily="18" charset="0"/>
                              </a:rPr>
                              <m:t>𝒃</m:t>
                            </m:r>
                          </m:num>
                          <m:den>
                            <m:r>
                              <a:rPr lang="en-US" sz="4800" b="1" i="1">
                                <a:latin typeface="Cambria Math" panose="02040503050406030204" pitchFamily="18" charset="0"/>
                              </a:rPr>
                              <m:t>𝟐</m:t>
                            </m:r>
                            <m:r>
                              <a:rPr lang="en-US" sz="4800" b="1" i="1">
                                <a:latin typeface="Cambria Math" panose="02040503050406030204" pitchFamily="18" charset="0"/>
                              </a:rPr>
                              <m:t>𝒂</m:t>
                            </m:r>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m:t>
                            </m:r>
                            <m:r>
                              <a:rPr lang="en-US" sz="4800" b="1" i="0">
                                <a:latin typeface="Cambria Math" panose="02040503050406030204" pitchFamily="18" charset="0"/>
                              </a:rPr>
                              <m:t>𝚫</m:t>
                            </m:r>
                          </m:num>
                          <m:den>
                            <m:r>
                              <a:rPr lang="en-US" sz="4800" b="1" i="1">
                                <a:latin typeface="Cambria Math" panose="02040503050406030204" pitchFamily="18" charset="0"/>
                              </a:rPr>
                              <m:t>𝟒</m:t>
                            </m:r>
                            <m:r>
                              <a:rPr lang="en-US" sz="4800" b="1" i="1">
                                <a:latin typeface="Cambria Math" panose="02040503050406030204" pitchFamily="18" charset="0"/>
                              </a:rPr>
                              <m:t>𝒂</m:t>
                            </m:r>
                          </m:den>
                        </m:f>
                      </m:e>
                    </m:d>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4" name="TextBox 73">
                <a:extLst>
                  <a:ext uri="{FF2B5EF4-FFF2-40B4-BE49-F238E27FC236}">
                    <a16:creationId xmlns:a16="http://schemas.microsoft.com/office/drawing/2014/main" id="{BFC6569D-16C6-4EF1-8821-95F6CF125A24}"/>
                  </a:ext>
                </a:extLst>
              </p:cNvPr>
              <p:cNvSpPr txBox="1">
                <a:spLocks noRot="1" noChangeAspect="1" noMove="1" noResize="1" noEditPoints="1" noAdjustHandles="1" noChangeArrowheads="1" noChangeShapeType="1" noTextEdit="1"/>
              </p:cNvSpPr>
              <p:nvPr/>
            </p:nvSpPr>
            <p:spPr>
              <a:xfrm>
                <a:off x="5399030" y="8878456"/>
                <a:ext cx="14693883" cy="1612301"/>
              </a:xfrm>
              <a:prstGeom prst="rect">
                <a:avLst/>
              </a:prstGeom>
              <a:blipFill>
                <a:blip r:embed="rId11"/>
                <a:stretch>
                  <a:fillRect l="-1909" r="-1328" b="-6415"/>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27A4462B-A6BE-4E8C-B9D6-3186185AA01E}"/>
              </a:ext>
            </a:extLst>
          </p:cNvPr>
          <p:cNvSpPr txBox="1"/>
          <p:nvPr/>
        </p:nvSpPr>
        <p:spPr>
          <a:xfrm>
            <a:off x="1132685" y="12232326"/>
            <a:ext cx="4391980" cy="824008"/>
          </a:xfrm>
          <a:prstGeom prst="rect">
            <a:avLst/>
          </a:prstGeom>
          <a:noFill/>
        </p:spPr>
        <p:txBody>
          <a:bodyPr wrap="square">
            <a:spAutoFit/>
          </a:bodyPr>
          <a:lstStyle/>
          <a:p>
            <a:pPr marL="630492">
              <a:lnSpc>
                <a:spcPct val="115000"/>
              </a:lnSpc>
              <a:spcAft>
                <a:spcPts val="1000"/>
              </a:spcAft>
              <a:tabLst>
                <a:tab pos="5028698" algn="l"/>
              </a:tabLst>
            </a:pP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Chọn </a:t>
            </a:r>
            <a:r>
              <a:rPr lang="en-US" sz="4600" b="1">
                <a:solidFill>
                  <a:srgbClr val="FF0000"/>
                </a:solidFill>
                <a:latin typeface="Tahoma" panose="020B0604030504040204" pitchFamily="34" charset="0"/>
                <a:ea typeface="Tahoma" panose="020B0604030504040204" pitchFamily="34" charset="0"/>
                <a:cs typeface="Tahoma" panose="020B0604030504040204" pitchFamily="34" charset="0"/>
              </a:rPr>
              <a:t>D</a:t>
            </a: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0DF381-0E58-408C-A934-A55EF4E4CBD2}"/>
                  </a:ext>
                </a:extLst>
              </p:cNvPr>
              <p:cNvSpPr txBox="1"/>
              <p:nvPr/>
            </p:nvSpPr>
            <p:spPr>
              <a:xfrm>
                <a:off x="6304206" y="2787826"/>
                <a:ext cx="11826636" cy="960776"/>
              </a:xfrm>
              <a:prstGeom prst="rect">
                <a:avLst/>
              </a:prstGeom>
              <a:noFill/>
            </p:spPr>
            <p:txBody>
              <a:bodyPr wrap="square">
                <a:spAutoFit/>
              </a:bodyPr>
              <a:lstStyle/>
              <a:p>
                <a:pPr>
                  <a:lnSpc>
                    <a:spcPct val="115000"/>
                  </a:lnSpc>
                  <a:spcAft>
                    <a:spcPts val="800"/>
                  </a:spcAft>
                </a:pPr>
                <a:r>
                  <a:rPr lang="en-US" sz="5400">
                    <a:solidFill>
                      <a:srgbClr val="000000"/>
                    </a:solidFill>
                    <a:latin typeface="Tahoma" panose="020B0604030504040204" pitchFamily="34" charset="0"/>
                    <a:ea typeface="Tahoma" panose="020B0604030504040204" pitchFamily="34" charset="0"/>
                    <a:cs typeface="Tahoma" panose="020B0604030504040204" pitchFamily="34" charset="0"/>
                  </a:rPr>
                  <a:t>Parabol </a:t>
                </a:r>
                <a14:m>
                  <m:oMath xmlns:m="http://schemas.openxmlformats.org/officeDocument/2006/math">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5400" i="1">
                            <a:solidFill>
                              <a:srgbClr val="000000"/>
                            </a:solidFill>
                            <a:latin typeface="Cambria Math" panose="02040503050406030204" pitchFamily="18" charset="0"/>
                            <a:cs typeface="Times New Roman" panose="02020603050405020304" pitchFamily="18" charset="0"/>
                          </a:rPr>
                        </m:ctrlPr>
                      </m:sSupPr>
                      <m:e>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oMath>
                </a14:m>
                <a:r>
                  <a:rPr lang="en-US" sz="5400">
                    <a:solidFill>
                      <a:srgbClr val="000000"/>
                    </a:solidFill>
                    <a:latin typeface="Tahoma" panose="020B0604030504040204" pitchFamily="34" charset="0"/>
                    <a:ea typeface="Tahoma" panose="020B0604030504040204" pitchFamily="34" charset="0"/>
                    <a:cs typeface="Tahoma" panose="020B0604030504040204" pitchFamily="34" charset="0"/>
                  </a:rPr>
                  <a:t> có đỉnh là</a:t>
                </a:r>
                <a:endParaRPr lang="en-US" sz="5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TextBox 53">
                <a:extLst>
                  <a:ext uri="{FF2B5EF4-FFF2-40B4-BE49-F238E27FC236}">
                    <a16:creationId xmlns:a16="http://schemas.microsoft.com/office/drawing/2014/main" id="{590DF381-0E58-408C-A934-A55EF4E4CBD2}"/>
                  </a:ext>
                </a:extLst>
              </p:cNvPr>
              <p:cNvSpPr txBox="1">
                <a:spLocks noRot="1" noChangeAspect="1" noMove="1" noResize="1" noEditPoints="1" noAdjustHandles="1" noChangeArrowheads="1" noChangeShapeType="1" noTextEdit="1"/>
              </p:cNvSpPr>
              <p:nvPr/>
            </p:nvSpPr>
            <p:spPr>
              <a:xfrm>
                <a:off x="6304206" y="2787826"/>
                <a:ext cx="11826636" cy="960776"/>
              </a:xfrm>
              <a:prstGeom prst="rect">
                <a:avLst/>
              </a:prstGeom>
              <a:blipFill>
                <a:blip r:embed="rId12"/>
                <a:stretch>
                  <a:fillRect l="-2732" t="-15190" b="-360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F83B022-1C2D-439C-B816-BD0971BE7F0A}"/>
                  </a:ext>
                </a:extLst>
              </p:cNvPr>
              <p:cNvSpPr txBox="1"/>
              <p:nvPr/>
            </p:nvSpPr>
            <p:spPr>
              <a:xfrm>
                <a:off x="5418081" y="11074163"/>
                <a:ext cx="13978338" cy="1078950"/>
              </a:xfrm>
              <a:prstGeom prst="rect">
                <a:avLst/>
              </a:prstGeom>
              <a:noFill/>
            </p:spPr>
            <p:txBody>
              <a:bodyPr wrap="square">
                <a:spAutoFit/>
              </a:bodyPr>
              <a:lstStyle/>
              <a:p>
                <a:pPr>
                  <a:lnSpc>
                    <a:spcPct val="150000"/>
                  </a:lnSpc>
                </a:pPr>
                <a:r>
                  <a:rPr lang="en-US" sz="4800" b="1">
                    <a:latin typeface="Tahoma" panose="020B0604030504040204" pitchFamily="34" charset="0"/>
                    <a:ea typeface="Tahoma" panose="020B0604030504040204" pitchFamily="34" charset="0"/>
                    <a:cs typeface="Tahoma" panose="020B0604030504040204" pitchFamily="34" charset="0"/>
                  </a:rPr>
                  <a:t>Do đó </a:t>
                </a:r>
                <a14:m>
                  <m:oMath xmlns:m="http://schemas.openxmlformats.org/officeDocument/2006/math">
                    <m:r>
                      <a:rPr lang="en-US" sz="4800" b="1" i="1">
                        <a:latin typeface="Cambria Math" panose="02040503050406030204" pitchFamily="18" charset="0"/>
                      </a:rPr>
                      <m:t>𝒚</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𝟑</m:t>
                    </m:r>
                  </m:oMath>
                </a14:m>
                <a:r>
                  <a:rPr lang="en-US" sz="4800" b="1">
                    <a:latin typeface="Tahoma" panose="020B0604030504040204" pitchFamily="34" charset="0"/>
                    <a:ea typeface="Tahoma" panose="020B0604030504040204" pitchFamily="34" charset="0"/>
                    <a:cs typeface="Tahoma" panose="020B0604030504040204" pitchFamily="34" charset="0"/>
                  </a:rPr>
                  <a:t> có tọa độ đỉnh </a:t>
                </a:r>
                <a14:m>
                  <m:oMath xmlns:m="http://schemas.openxmlformats.org/officeDocument/2006/math">
                    <m:r>
                      <a:rPr lang="en-US" sz="4800" b="1" i="1">
                        <a:latin typeface="Cambria Math" panose="02040503050406030204" pitchFamily="18" charset="0"/>
                      </a:rPr>
                      <m:t>𝑰</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56" name="TextBox 55">
                <a:extLst>
                  <a:ext uri="{FF2B5EF4-FFF2-40B4-BE49-F238E27FC236}">
                    <a16:creationId xmlns:a16="http://schemas.microsoft.com/office/drawing/2014/main" id="{8F83B022-1C2D-439C-B816-BD0971BE7F0A}"/>
                  </a:ext>
                </a:extLst>
              </p:cNvPr>
              <p:cNvSpPr txBox="1">
                <a:spLocks noRot="1" noChangeAspect="1" noMove="1" noResize="1" noEditPoints="1" noAdjustHandles="1" noChangeArrowheads="1" noChangeShapeType="1" noTextEdit="1"/>
              </p:cNvSpPr>
              <p:nvPr/>
            </p:nvSpPr>
            <p:spPr>
              <a:xfrm>
                <a:off x="5418081" y="11074163"/>
                <a:ext cx="13978338" cy="1078950"/>
              </a:xfrm>
              <a:prstGeom prst="rect">
                <a:avLst/>
              </a:prstGeom>
              <a:blipFill>
                <a:blip r:embed="rId13"/>
                <a:stretch>
                  <a:fillRect l="-2006" r="-349" b="-28249"/>
                </a:stretch>
              </a:blipFill>
            </p:spPr>
            <p:txBody>
              <a:bodyPr/>
              <a:lstStyle/>
              <a:p>
                <a:r>
                  <a:rPr lang="en-US">
                    <a:noFill/>
                  </a:rPr>
                  <a:t> </a:t>
                </a:r>
              </a:p>
            </p:txBody>
          </p:sp>
        </mc:Fallback>
      </mc:AlternateContent>
    </p:spTree>
    <p:extLst>
      <p:ext uri="{BB962C8B-B14F-4D97-AF65-F5344CB8AC3E}">
        <p14:creationId xmlns:p14="http://schemas.microsoft.com/office/powerpoint/2010/main" val="350518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arn(inVertic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barn(inVertical)">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anim calcmode="lin" valueType="num">
                                      <p:cBhvr>
                                        <p:cTn id="23" dur="1000" fill="hold"/>
                                        <p:tgtEl>
                                          <p:spTgt spid="71"/>
                                        </p:tgtEl>
                                        <p:attrNameLst>
                                          <p:attrName>ppt_x</p:attrName>
                                        </p:attrNameLst>
                                      </p:cBhvr>
                                      <p:tavLst>
                                        <p:tav tm="0">
                                          <p:val>
                                            <p:strVal val="#ppt_x"/>
                                          </p:val>
                                        </p:tav>
                                        <p:tav tm="100000">
                                          <p:val>
                                            <p:strVal val="#ppt_x"/>
                                          </p:val>
                                        </p:tav>
                                      </p:tavLst>
                                    </p:anim>
                                    <p:anim calcmode="lin" valueType="num">
                                      <p:cBhvr>
                                        <p:cTn id="2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p:bldP spid="81"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93FADD-76E9-45CE-9C2C-A9EA9F4089ED}"/>
              </a:ext>
            </a:extLst>
          </p:cNvPr>
          <p:cNvGrpSpPr/>
          <p:nvPr/>
        </p:nvGrpSpPr>
        <p:grpSpPr>
          <a:xfrm>
            <a:off x="1104053" y="1502605"/>
            <a:ext cx="22595714" cy="1141473"/>
            <a:chOff x="143124" y="1504836"/>
            <a:chExt cx="22598329" cy="1141603"/>
          </a:xfrm>
        </p:grpSpPr>
        <p:sp>
          <p:nvSpPr>
            <p:cNvPr id="4" name="TextBox 3">
              <a:extLst>
                <a:ext uri="{FF2B5EF4-FFF2-40B4-BE49-F238E27FC236}">
                  <a16:creationId xmlns:a16="http://schemas.microsoft.com/office/drawing/2014/main" id="{F5AC9E52-75A5-4E68-ACCB-42931E8CC785}"/>
                </a:ext>
              </a:extLst>
            </p:cNvPr>
            <p:cNvSpPr txBox="1"/>
            <p:nvPr/>
          </p:nvSpPr>
          <p:spPr>
            <a:xfrm>
              <a:off x="143124" y="1892300"/>
              <a:ext cx="184752" cy="754139"/>
            </a:xfrm>
            <a:prstGeom prst="rect">
              <a:avLst/>
            </a:prstGeom>
            <a:noFill/>
          </p:spPr>
          <p:txBody>
            <a:bodyPr wrap="none" rtlCol="0">
              <a:spAutoFit/>
            </a:bodyPr>
            <a:lstStyle/>
            <a:p>
              <a:pPr defTabSz="2177060">
                <a:defRPr/>
              </a:pPr>
              <a:endParaRPr lang="en-US" b="1" dirty="0">
                <a:solidFill>
                  <a:prstClr val="white"/>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4611F9DE-AABC-48E1-A65A-E2774E91964E}"/>
                </a:ext>
              </a:extLst>
            </p:cNvPr>
            <p:cNvSpPr txBox="1"/>
            <p:nvPr/>
          </p:nvSpPr>
          <p:spPr>
            <a:xfrm>
              <a:off x="3317187" y="1504836"/>
              <a:ext cx="19424266" cy="831092"/>
            </a:xfrm>
            <a:prstGeom prst="rect">
              <a:avLst/>
            </a:prstGeom>
            <a:noFill/>
          </p:spPr>
          <p:txBody>
            <a:bodyPr wrap="square" rtlCol="0">
              <a:spAutoFit/>
            </a:bodyPr>
            <a:lstStyle/>
            <a:p>
              <a:pPr defTabSz="2177060">
                <a:defRPr/>
              </a:pPr>
              <a:r>
                <a:rPr lang="en-US" sz="4800" b="1">
                  <a:solidFill>
                    <a:srgbClr val="1F497D"/>
                  </a:solidFill>
                  <a:latin typeface="Tahoma" pitchFamily="34" charset="0"/>
                  <a:ea typeface="Tahoma" pitchFamily="34" charset="0"/>
                  <a:cs typeface="Tahoma" pitchFamily="34" charset="0"/>
                </a:rPr>
                <a:t>CÂU HỎI TRẮC NGHIỆM  </a:t>
              </a:r>
              <a:endParaRPr lang="en-US" sz="4800" b="1" dirty="0">
                <a:solidFill>
                  <a:srgbClr val="1F497D"/>
                </a:solidFill>
                <a:latin typeface="Tahoma" pitchFamily="34" charset="0"/>
                <a:ea typeface="Tahoma" pitchFamily="34" charset="0"/>
                <a:cs typeface="Tahoma" pitchFamily="34" charset="0"/>
              </a:endParaRPr>
            </a:p>
          </p:txBody>
        </p:sp>
      </p:grpSp>
      <p:sp>
        <p:nvSpPr>
          <p:cNvPr id="16" name="Google Shape;437;p3">
            <a:extLst>
              <a:ext uri="{FF2B5EF4-FFF2-40B4-BE49-F238E27FC236}">
                <a16:creationId xmlns:a16="http://schemas.microsoft.com/office/drawing/2014/main" id="{7BE094E4-E62A-4854-B36B-FD3E1DF80391}"/>
              </a:ext>
            </a:extLst>
          </p:cNvPr>
          <p:cNvSpPr/>
          <p:nvPr/>
        </p:nvSpPr>
        <p:spPr>
          <a:xfrm>
            <a:off x="1776668"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15</a:t>
            </a:r>
            <a:endParaRPr sz="4800" dirty="0">
              <a:solidFill>
                <a:prstClr val="white"/>
              </a:solidFill>
              <a:latin typeface="Tahoma"/>
              <a:ea typeface="Tahoma"/>
              <a:cs typeface="Tahoma"/>
              <a:sym typeface="Tahoma"/>
            </a:endParaRPr>
          </a:p>
        </p:txBody>
      </p:sp>
      <p:sp>
        <p:nvSpPr>
          <p:cNvPr id="17" name="Google Shape;438;p3">
            <a:extLst>
              <a:ext uri="{FF2B5EF4-FFF2-40B4-BE49-F238E27FC236}">
                <a16:creationId xmlns:a16="http://schemas.microsoft.com/office/drawing/2014/main" id="{3B63BB1B-5A65-4530-ACE1-12FAB768F1BE}"/>
              </a:ext>
            </a:extLst>
          </p:cNvPr>
          <p:cNvSpPr/>
          <p:nvPr/>
        </p:nvSpPr>
        <p:spPr>
          <a:xfrm>
            <a:off x="7864784" y="3358984"/>
            <a:ext cx="2970064"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54</a:t>
            </a:r>
            <a:endParaRPr sz="4800" dirty="0">
              <a:solidFill>
                <a:prstClr val="white"/>
              </a:solidFill>
              <a:latin typeface="Tahoma"/>
              <a:ea typeface="Tahoma"/>
              <a:cs typeface="Tahoma"/>
              <a:sym typeface="Tahoma"/>
            </a:endParaRPr>
          </a:p>
        </p:txBody>
      </p:sp>
      <p:sp>
        <p:nvSpPr>
          <p:cNvPr id="18" name="Google Shape;439;p3">
            <a:extLst>
              <a:ext uri="{FF2B5EF4-FFF2-40B4-BE49-F238E27FC236}">
                <a16:creationId xmlns:a16="http://schemas.microsoft.com/office/drawing/2014/main" id="{5B8E8663-B8CA-48D8-AC0C-0FDC812CBACC}"/>
              </a:ext>
            </a:extLst>
          </p:cNvPr>
          <p:cNvSpPr/>
          <p:nvPr/>
        </p:nvSpPr>
        <p:spPr>
          <a:xfrm>
            <a:off x="14321590"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9</a:t>
            </a:r>
            <a:endParaRPr sz="4800" dirty="0">
              <a:solidFill>
                <a:prstClr val="white"/>
              </a:solidFill>
              <a:latin typeface="Tahoma"/>
              <a:ea typeface="Tahoma"/>
              <a:cs typeface="Tahoma"/>
              <a:sym typeface="Tahoma"/>
            </a:endParaRPr>
          </a:p>
        </p:txBody>
      </p:sp>
      <p:sp>
        <p:nvSpPr>
          <p:cNvPr id="19" name="Google Shape;440;p3">
            <a:extLst>
              <a:ext uri="{FF2B5EF4-FFF2-40B4-BE49-F238E27FC236}">
                <a16:creationId xmlns:a16="http://schemas.microsoft.com/office/drawing/2014/main" id="{945F0E7A-18EF-40BE-AD00-DF8118927133}"/>
              </a:ext>
            </a:extLst>
          </p:cNvPr>
          <p:cNvSpPr/>
          <p:nvPr/>
        </p:nvSpPr>
        <p:spPr>
          <a:xfrm>
            <a:off x="19964112"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6</a:t>
            </a:r>
            <a:endParaRPr sz="4800" b="1" dirty="0">
              <a:solidFill>
                <a:prstClr val="white"/>
              </a:solidFill>
              <a:latin typeface="Tahoma"/>
              <a:ea typeface="Tahoma"/>
              <a:cs typeface="Tahoma"/>
              <a:sym typeface="Tahoma"/>
            </a:endParaRPr>
          </a:p>
        </p:txBody>
      </p:sp>
      <p:grpSp>
        <p:nvGrpSpPr>
          <p:cNvPr id="20" name="Google Shape;441;p3">
            <a:extLst>
              <a:ext uri="{FF2B5EF4-FFF2-40B4-BE49-F238E27FC236}">
                <a16:creationId xmlns:a16="http://schemas.microsoft.com/office/drawing/2014/main" id="{EEB87A2D-2336-41A1-B201-7262B75E3D8B}"/>
              </a:ext>
            </a:extLst>
          </p:cNvPr>
          <p:cNvGrpSpPr/>
          <p:nvPr/>
        </p:nvGrpSpPr>
        <p:grpSpPr>
          <a:xfrm>
            <a:off x="0" y="2088756"/>
            <a:ext cx="24085904" cy="2463440"/>
            <a:chOff x="923003" y="3917552"/>
            <a:chExt cx="24090260" cy="2203048"/>
          </a:xfrm>
        </p:grpSpPr>
        <p:sp>
          <p:nvSpPr>
            <p:cNvPr id="21" name="Google Shape;442;p3">
              <a:extLst>
                <a:ext uri="{FF2B5EF4-FFF2-40B4-BE49-F238E27FC236}">
                  <a16:creationId xmlns:a16="http://schemas.microsoft.com/office/drawing/2014/main" id="{8A5A8C8A-BE6F-4A39-87E6-00ECE44B7F55}"/>
                </a:ext>
              </a:extLst>
            </p:cNvPr>
            <p:cNvSpPr/>
            <p:nvPr/>
          </p:nvSpPr>
          <p:spPr>
            <a:xfrm>
              <a:off x="1272210" y="4214962"/>
              <a:ext cx="23741053" cy="1905638"/>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ctr" defTabSz="2177060">
                <a:defRPr/>
              </a:pPr>
              <a:endParaRPr b="1" dirty="0">
                <a:solidFill>
                  <a:prstClr val="white"/>
                </a:solidFill>
                <a:latin typeface="Tahoma"/>
                <a:ea typeface="Tahoma"/>
                <a:cs typeface="Tahoma"/>
                <a:sym typeface="Tahoma"/>
              </a:endParaRPr>
            </a:p>
          </p:txBody>
        </p:sp>
        <p:grpSp>
          <p:nvGrpSpPr>
            <p:cNvPr id="22" name="Google Shape;444;p3">
              <a:extLst>
                <a:ext uri="{FF2B5EF4-FFF2-40B4-BE49-F238E27FC236}">
                  <a16:creationId xmlns:a16="http://schemas.microsoft.com/office/drawing/2014/main" id="{14D4D4D6-04B0-4450-812D-0A493DE51357}"/>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BED14F6B-56AA-4903-80DB-FA1A2F1BC023}"/>
                  </a:ext>
                </a:extLst>
              </p:cNvPr>
              <p:cNvGrpSpPr/>
              <p:nvPr/>
            </p:nvGrpSpPr>
            <p:grpSpPr>
              <a:xfrm>
                <a:off x="1362045" y="4056327"/>
                <a:ext cx="3503060" cy="832104"/>
                <a:chOff x="2028795" y="4418277"/>
                <a:chExt cx="3503060" cy="832104"/>
              </a:xfrm>
            </p:grpSpPr>
            <p:sp>
              <p:nvSpPr>
                <p:cNvPr id="25" name="Google Shape;446;p3">
                  <a:extLst>
                    <a:ext uri="{FF2B5EF4-FFF2-40B4-BE49-F238E27FC236}">
                      <a16:creationId xmlns:a16="http://schemas.microsoft.com/office/drawing/2014/main" id="{968A31D9-BD77-4C71-9525-15473552980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defTabSz="2177060">
                    <a:defRPr/>
                  </a:pPr>
                  <a:endParaRPr b="1">
                    <a:solidFill>
                      <a:prstClr val="black"/>
                    </a:solidFill>
                    <a:latin typeface="Tahoma"/>
                    <a:ea typeface="Tahoma"/>
                    <a:cs typeface="Tahoma"/>
                    <a:sym typeface="Tahoma"/>
                  </a:endParaRPr>
                </a:p>
              </p:txBody>
            </p:sp>
            <p:sp>
              <p:nvSpPr>
                <p:cNvPr id="26" name="Google Shape;447;p3">
                  <a:extLst>
                    <a:ext uri="{FF2B5EF4-FFF2-40B4-BE49-F238E27FC236}">
                      <a16:creationId xmlns:a16="http://schemas.microsoft.com/office/drawing/2014/main" id="{1A253C9E-0323-4DA2-85D7-5E4DD4461B09}"/>
                    </a:ext>
                  </a:extLst>
                </p:cNvPr>
                <p:cNvSpPr txBox="1"/>
                <p:nvPr/>
              </p:nvSpPr>
              <p:spPr>
                <a:xfrm>
                  <a:off x="2636459" y="4480053"/>
                  <a:ext cx="2420395" cy="743108"/>
                </a:xfrm>
                <a:prstGeom prst="rect">
                  <a:avLst/>
                </a:prstGeom>
                <a:noFill/>
                <a:ln>
                  <a:noFill/>
                </a:ln>
              </p:spPr>
              <p:txBody>
                <a:bodyPr spcFirstLastPara="1" wrap="square" lIns="91408" tIns="45692" rIns="91408" bIns="45692" anchor="t" anchorCtr="0">
                  <a:spAutoFit/>
                </a:bodyPr>
                <a:lstStyle/>
                <a:p>
                  <a:pPr algn="ctr" defTabSz="2177060">
                    <a:defRPr/>
                  </a:pPr>
                  <a:r>
                    <a:rPr lang="en-US" sz="4800" b="1">
                      <a:latin typeface="Tahoma" panose="020B0604030504040204" pitchFamily="34" charset="0"/>
                      <a:ea typeface="Tahoma" panose="020B0604030504040204" pitchFamily="34" charset="0"/>
                      <a:cs typeface="Tahoma" panose="020B0604030504040204" pitchFamily="34" charset="0"/>
                    </a:rPr>
                    <a:t>6.26.</a:t>
                  </a:r>
                  <a:endParaRPr sz="4800" b="1" dirty="0">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4D2688FC-39DF-4F0C-A171-7FE4A9F1A6B9}"/>
                  </a:ext>
                </a:extLst>
              </p:cNvPr>
              <p:cNvPicPr preferRelativeResize="0"/>
              <p:nvPr/>
            </p:nvPicPr>
            <p:blipFill rotWithShape="1">
              <a:blip r:embed="rId3">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760C5B4-CB79-4464-8534-EA029E4BBACF}"/>
                  </a:ext>
                </a:extLst>
              </p:cNvPr>
              <p:cNvSpPr/>
              <p:nvPr/>
            </p:nvSpPr>
            <p:spPr>
              <a:xfrm>
                <a:off x="12418462" y="5588388"/>
                <a:ext cx="3418824" cy="830997"/>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3760C5B4-CB79-4464-8534-EA029E4BBACF}"/>
                  </a:ext>
                </a:extLst>
              </p:cNvPr>
              <p:cNvSpPr>
                <a:spLocks noRot="1" noChangeAspect="1" noMove="1" noResize="1" noEditPoints="1" noAdjustHandles="1" noChangeArrowheads="1" noChangeShapeType="1" noTextEdit="1"/>
              </p:cNvSpPr>
              <p:nvPr/>
            </p:nvSpPr>
            <p:spPr>
              <a:xfrm>
                <a:off x="12418462" y="5588388"/>
                <a:ext cx="3418824"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DF998477-EB44-40B1-8633-E06E6CA23DA1}"/>
                  </a:ext>
                </a:extLst>
              </p:cNvPr>
              <p:cNvSpPr/>
              <p:nvPr/>
            </p:nvSpPr>
            <p:spPr>
              <a:xfrm>
                <a:off x="18089047" y="6510856"/>
                <a:ext cx="4369273" cy="985270"/>
              </a:xfrm>
              <a:prstGeom prst="rect">
                <a:avLst/>
              </a:prstGeom>
            </p:spPr>
            <p:txBody>
              <a:bodyPr wrap="none">
                <a:spAutoFit/>
              </a:bodyPr>
              <a:lstStyle/>
              <a:p>
                <a:pPr marL="629920">
                  <a:lnSpc>
                    <a:spcPct val="107000"/>
                  </a:lnSpc>
                  <a:spcAft>
                    <a:spcPts val="800"/>
                  </a:spcAft>
                  <a:tabLst>
                    <a:tab pos="3599816" algn="l"/>
                    <a:tab pos="5039996" algn="l"/>
                  </a:tabLst>
                  <a:defRPr/>
                </a:pPr>
                <a14:m>
                  <m:oMathPara xmlns:m="http://schemas.openxmlformats.org/officeDocument/2006/math">
                    <m:oMathParaPr>
                      <m:jc m:val="centerGroup"/>
                    </m:oMathParaPr>
                    <m:oMath xmlns:m="http://schemas.openxmlformats.org/officeDocument/2006/math">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e>
                      </m:d>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𝟐</m:t>
                      </m:r>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e>
                      </m:d>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a:extLst>
                  <a:ext uri="{FF2B5EF4-FFF2-40B4-BE49-F238E27FC236}">
                    <a16:creationId xmlns:a16="http://schemas.microsoft.com/office/drawing/2014/main" id="{DF998477-EB44-40B1-8633-E06E6CA23DA1}"/>
                  </a:ext>
                </a:extLst>
              </p:cNvPr>
              <p:cNvSpPr>
                <a:spLocks noRot="1" noChangeAspect="1" noMove="1" noResize="1" noEditPoints="1" noAdjustHandles="1" noChangeArrowheads="1" noChangeShapeType="1" noTextEdit="1"/>
              </p:cNvSpPr>
              <p:nvPr/>
            </p:nvSpPr>
            <p:spPr>
              <a:xfrm>
                <a:off x="18089047" y="6510856"/>
                <a:ext cx="4369273" cy="9852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74771B94-CE8A-4D08-B0F3-C958534C6448}"/>
                  </a:ext>
                </a:extLst>
              </p:cNvPr>
              <p:cNvSpPr/>
              <p:nvPr/>
            </p:nvSpPr>
            <p:spPr>
              <a:xfrm>
                <a:off x="6846137" y="5463672"/>
                <a:ext cx="2825389" cy="925446"/>
              </a:xfrm>
              <a:prstGeom prst="rect">
                <a:avLst/>
              </a:prstGeom>
            </p:spPr>
            <p:txBody>
              <a:bodyPr wrap="none">
                <a:spAutoFit/>
              </a:bodyPr>
              <a:lstStyle/>
              <a:p>
                <a:pPr defTabSz="2177060"/>
                <a14:m>
                  <m:oMath xmlns:m="http://schemas.openxmlformats.org/officeDocument/2006/math">
                    <m:acc>
                      <m:accPr>
                        <m:chr m:val="⃗"/>
                        <m:ctrlP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𝑨𝑩</m:t>
                        </m:r>
                      </m:e>
                    </m:acc>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0" name="Rectangle 49">
                <a:extLst>
                  <a:ext uri="{FF2B5EF4-FFF2-40B4-BE49-F238E27FC236}">
                    <a16:creationId xmlns:a16="http://schemas.microsoft.com/office/drawing/2014/main" id="{74771B94-CE8A-4D08-B0F3-C958534C6448}"/>
                  </a:ext>
                </a:extLst>
              </p:cNvPr>
              <p:cNvSpPr>
                <a:spLocks noRot="1" noChangeAspect="1" noMove="1" noResize="1" noEditPoints="1" noAdjustHandles="1" noChangeArrowheads="1" noChangeShapeType="1" noTextEdit="1"/>
              </p:cNvSpPr>
              <p:nvPr/>
            </p:nvSpPr>
            <p:spPr>
              <a:xfrm>
                <a:off x="6846137" y="5463672"/>
                <a:ext cx="2825389" cy="925446"/>
              </a:xfrm>
              <a:prstGeom prst="rect">
                <a:avLst/>
              </a:prstGeom>
              <a:blipFill>
                <a:blip r:embed="rId6"/>
                <a:stretch>
                  <a:fillRect t="-5921" r="-8836" b="-32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91710C72-37B6-41B2-84F0-A06A43AB03F1}"/>
                  </a:ext>
                </a:extLst>
              </p:cNvPr>
              <p:cNvSpPr/>
              <p:nvPr/>
            </p:nvSpPr>
            <p:spPr>
              <a:xfrm>
                <a:off x="1461185" y="5519468"/>
                <a:ext cx="4786098" cy="769441"/>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r>
                        <a:rPr lang="en-US" sz="4400" b="1" i="1">
                          <a:solidFill>
                            <a:prstClr val="white"/>
                          </a:solidFill>
                          <a:latin typeface="Cambria Math"/>
                        </a:rPr>
                        <m:t>𝟑</m:t>
                      </m:r>
                      <m:r>
                        <a:rPr lang="en-US" sz="4400" b="1" i="1">
                          <a:solidFill>
                            <a:prstClr val="white"/>
                          </a:solidFill>
                          <a:latin typeface="Cambria Math"/>
                        </a:rPr>
                        <m:t>𝒙</m:t>
                      </m:r>
                      <m:r>
                        <a:rPr lang="en-US" sz="4400" b="1" i="1">
                          <a:solidFill>
                            <a:prstClr val="white"/>
                          </a:solidFill>
                          <a:latin typeface="Cambria Math"/>
                        </a:rPr>
                        <m:t>+</m:t>
                      </m:r>
                      <m:r>
                        <a:rPr lang="en-US" sz="4400" b="1" i="1">
                          <a:solidFill>
                            <a:prstClr val="white"/>
                          </a:solidFill>
                          <a:latin typeface="Cambria Math"/>
                        </a:rPr>
                        <m:t>𝟒</m:t>
                      </m:r>
                      <m:r>
                        <a:rPr lang="en-US" sz="4400" b="1" i="1">
                          <a:solidFill>
                            <a:prstClr val="white"/>
                          </a:solidFill>
                          <a:latin typeface="Cambria Math"/>
                        </a:rPr>
                        <m:t>𝒚</m:t>
                      </m:r>
                      <m:r>
                        <a:rPr lang="en-US" sz="4400" b="1" i="1">
                          <a:solidFill>
                            <a:prstClr val="white"/>
                          </a:solidFill>
                          <a:latin typeface="Cambria Math"/>
                        </a:rPr>
                        <m:t>−</m:t>
                      </m:r>
                      <m:r>
                        <a:rPr lang="en-US" sz="4400" b="1" i="1">
                          <a:solidFill>
                            <a:prstClr val="white"/>
                          </a:solidFill>
                          <a:latin typeface="Cambria Math"/>
                        </a:rPr>
                        <m:t>𝟏𝟎</m:t>
                      </m:r>
                      <m:r>
                        <a:rPr lang="en-US" sz="4400" b="1" i="1">
                          <a:solidFill>
                            <a:prstClr val="white"/>
                          </a:solidFill>
                          <a:latin typeface="Cambria Math"/>
                        </a:rPr>
                        <m:t>=</m:t>
                      </m:r>
                      <m:r>
                        <a:rPr lang="en-US" sz="4400" b="1" i="1">
                          <a:solidFill>
                            <a:prstClr val="white"/>
                          </a:solidFill>
                          <a:latin typeface="Cambria Math"/>
                        </a:rPr>
                        <m:t>𝟎</m:t>
                      </m:r>
                      <m:r>
                        <a:rPr lang="en-US" sz="4400" b="1" i="1">
                          <a:solidFill>
                            <a:prstClr val="white"/>
                          </a:solidFill>
                          <a:latin typeface="Cambria Math"/>
                        </a:rPr>
                        <m:t>.</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Rectangle 50">
                <a:extLst>
                  <a:ext uri="{FF2B5EF4-FFF2-40B4-BE49-F238E27FC236}">
                    <a16:creationId xmlns:a16="http://schemas.microsoft.com/office/drawing/2014/main" id="{91710C72-37B6-41B2-84F0-A06A43AB03F1}"/>
                  </a:ext>
                </a:extLst>
              </p:cNvPr>
              <p:cNvSpPr>
                <a:spLocks noRot="1" noChangeAspect="1" noMove="1" noResize="1" noEditPoints="1" noAdjustHandles="1" noChangeArrowheads="1" noChangeShapeType="1" noTextEdit="1"/>
              </p:cNvSpPr>
              <p:nvPr/>
            </p:nvSpPr>
            <p:spPr>
              <a:xfrm>
                <a:off x="1461185" y="5519468"/>
                <a:ext cx="4786098" cy="769441"/>
              </a:xfrm>
              <a:prstGeom prst="rect">
                <a:avLst/>
              </a:prstGeom>
              <a:blipFill>
                <a:blip r:embed="rId7"/>
                <a:stretch>
                  <a:fillRect/>
                </a:stretch>
              </a:blipFill>
            </p:spPr>
            <p:txBody>
              <a:bodyPr/>
              <a:lstStyle/>
              <a:p>
                <a:r>
                  <a:rPr lang="en-US">
                    <a:noFill/>
                  </a:rPr>
                  <a:t> </a:t>
                </a:r>
              </a:p>
            </p:txBody>
          </p:sp>
        </mc:Fallback>
      </mc:AlternateContent>
      <p:grpSp>
        <p:nvGrpSpPr>
          <p:cNvPr id="43" name="Google Shape;427;p3">
            <a:extLst>
              <a:ext uri="{FF2B5EF4-FFF2-40B4-BE49-F238E27FC236}">
                <a16:creationId xmlns:a16="http://schemas.microsoft.com/office/drawing/2014/main" id="{5CE8A6F9-E886-471B-9BE0-E7B49FD0C953}"/>
              </a:ext>
            </a:extLst>
          </p:cNvPr>
          <p:cNvGrpSpPr/>
          <p:nvPr/>
        </p:nvGrpSpPr>
        <p:grpSpPr>
          <a:xfrm>
            <a:off x="448868" y="4846641"/>
            <a:ext cx="23250899" cy="3312637"/>
            <a:chOff x="241306" y="1294761"/>
            <a:chExt cx="11319137" cy="1666651"/>
          </a:xfrm>
        </p:grpSpPr>
        <p:sp>
          <p:nvSpPr>
            <p:cNvPr id="45" name="Google Shape;428;p3">
              <a:extLst>
                <a:ext uri="{FF2B5EF4-FFF2-40B4-BE49-F238E27FC236}">
                  <a16:creationId xmlns:a16="http://schemas.microsoft.com/office/drawing/2014/main" id="{4C8703D3-B80F-48CF-A314-1F0EAC4CF7EE}"/>
                </a:ext>
              </a:extLst>
            </p:cNvPr>
            <p:cNvSpPr/>
            <p:nvPr/>
          </p:nvSpPr>
          <p:spPr>
            <a:xfrm>
              <a:off x="6629657" y="1294766"/>
              <a:ext cx="4930786" cy="69759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dirty="0">
                <a:solidFill>
                  <a:prstClr val="white"/>
                </a:solidFill>
                <a:latin typeface="Tahoma"/>
                <a:ea typeface="Tahoma"/>
                <a:cs typeface="Tahoma"/>
                <a:sym typeface="Tahoma"/>
              </a:endParaRPr>
            </a:p>
          </p:txBody>
        </p:sp>
        <p:sp>
          <p:nvSpPr>
            <p:cNvPr id="46" name="Google Shape;429;p3">
              <a:extLst>
                <a:ext uri="{FF2B5EF4-FFF2-40B4-BE49-F238E27FC236}">
                  <a16:creationId xmlns:a16="http://schemas.microsoft.com/office/drawing/2014/main" id="{47DEDA32-4E8E-42FD-8732-4FD105546133}"/>
                </a:ext>
              </a:extLst>
            </p:cNvPr>
            <p:cNvSpPr/>
            <p:nvPr/>
          </p:nvSpPr>
          <p:spPr>
            <a:xfrm>
              <a:off x="6339112" y="1386610"/>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B</a:t>
              </a:r>
              <a:endParaRPr sz="4800" dirty="0">
                <a:solidFill>
                  <a:prstClr val="white"/>
                </a:solidFill>
                <a:latin typeface="Calibri"/>
                <a:ea typeface="Calibri"/>
                <a:cs typeface="Calibri"/>
                <a:sym typeface="Calibri"/>
              </a:endParaRPr>
            </a:p>
          </p:txBody>
        </p:sp>
        <p:sp>
          <p:nvSpPr>
            <p:cNvPr id="47" name="Google Shape;430;p3">
              <a:extLst>
                <a:ext uri="{FF2B5EF4-FFF2-40B4-BE49-F238E27FC236}">
                  <a16:creationId xmlns:a16="http://schemas.microsoft.com/office/drawing/2014/main" id="{F8EB14EE-4B0A-495A-9F58-A0BC29FC6314}"/>
                </a:ext>
              </a:extLst>
            </p:cNvPr>
            <p:cNvSpPr/>
            <p:nvPr/>
          </p:nvSpPr>
          <p:spPr>
            <a:xfrm>
              <a:off x="531851" y="1294761"/>
              <a:ext cx="4781314" cy="70932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48" name="Google Shape;431;p3">
              <a:extLst>
                <a:ext uri="{FF2B5EF4-FFF2-40B4-BE49-F238E27FC236}">
                  <a16:creationId xmlns:a16="http://schemas.microsoft.com/office/drawing/2014/main" id="{ABEDC07A-3872-4573-B082-D48FC2CDBF4C}"/>
                </a:ext>
              </a:extLst>
            </p:cNvPr>
            <p:cNvSpPr/>
            <p:nvPr/>
          </p:nvSpPr>
          <p:spPr>
            <a:xfrm>
              <a:off x="241306" y="1384734"/>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A</a:t>
              </a:r>
              <a:endParaRPr sz="4800" dirty="0">
                <a:solidFill>
                  <a:prstClr val="white"/>
                </a:solidFill>
                <a:latin typeface="Calibri"/>
                <a:ea typeface="Calibri"/>
                <a:cs typeface="Calibri"/>
                <a:sym typeface="Calibri"/>
              </a:endParaRPr>
            </a:p>
          </p:txBody>
        </p:sp>
        <p:sp>
          <p:nvSpPr>
            <p:cNvPr id="49" name="Google Shape;432;p3">
              <a:extLst>
                <a:ext uri="{FF2B5EF4-FFF2-40B4-BE49-F238E27FC236}">
                  <a16:creationId xmlns:a16="http://schemas.microsoft.com/office/drawing/2014/main" id="{D52CEDA3-A59A-4855-A651-3B78BF4C4F62}"/>
                </a:ext>
              </a:extLst>
            </p:cNvPr>
            <p:cNvSpPr/>
            <p:nvPr/>
          </p:nvSpPr>
          <p:spPr>
            <a:xfrm>
              <a:off x="563073" y="2263816"/>
              <a:ext cx="4750092" cy="69759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2" name="Google Shape;433;p3">
              <a:extLst>
                <a:ext uri="{FF2B5EF4-FFF2-40B4-BE49-F238E27FC236}">
                  <a16:creationId xmlns:a16="http://schemas.microsoft.com/office/drawing/2014/main" id="{628DD239-181D-487C-B72A-69AE2C69CB86}"/>
                </a:ext>
              </a:extLst>
            </p:cNvPr>
            <p:cNvSpPr/>
            <p:nvPr/>
          </p:nvSpPr>
          <p:spPr>
            <a:xfrm>
              <a:off x="272528" y="238338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C</a:t>
              </a:r>
              <a:endParaRPr sz="4800" dirty="0">
                <a:solidFill>
                  <a:prstClr val="white"/>
                </a:solidFill>
                <a:latin typeface="Calibri"/>
                <a:ea typeface="Calibri"/>
                <a:cs typeface="Calibri"/>
                <a:sym typeface="Calibri"/>
              </a:endParaRPr>
            </a:p>
          </p:txBody>
        </p:sp>
        <p:sp>
          <p:nvSpPr>
            <p:cNvPr id="53" name="Google Shape;434;p3">
              <a:extLst>
                <a:ext uri="{FF2B5EF4-FFF2-40B4-BE49-F238E27FC236}">
                  <a16:creationId xmlns:a16="http://schemas.microsoft.com/office/drawing/2014/main" id="{FCB06A81-24BC-4CBF-A8F6-3889C6602CD7}"/>
                </a:ext>
              </a:extLst>
            </p:cNvPr>
            <p:cNvSpPr/>
            <p:nvPr/>
          </p:nvSpPr>
          <p:spPr>
            <a:xfrm>
              <a:off x="6594728" y="2263816"/>
              <a:ext cx="4965715" cy="69759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5" name="Google Shape;435;p3">
              <a:extLst>
                <a:ext uri="{FF2B5EF4-FFF2-40B4-BE49-F238E27FC236}">
                  <a16:creationId xmlns:a16="http://schemas.microsoft.com/office/drawing/2014/main" id="{E85D4D67-2C7B-4985-A19F-B08EFF18D9B7}"/>
                </a:ext>
              </a:extLst>
            </p:cNvPr>
            <p:cNvSpPr/>
            <p:nvPr/>
          </p:nvSpPr>
          <p:spPr>
            <a:xfrm>
              <a:off x="6339112" y="2369484"/>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D</a:t>
              </a:r>
              <a:endParaRPr sz="4800" dirty="0">
                <a:solidFill>
                  <a:prstClr val="white"/>
                </a:solidFill>
                <a:latin typeface="Calibri"/>
                <a:ea typeface="Calibri"/>
                <a:cs typeface="Calibri"/>
                <a:sym typeface="Calibri"/>
              </a:endParaRPr>
            </a:p>
          </p:txBody>
        </p:sp>
      </p:grpSp>
      <p:grpSp>
        <p:nvGrpSpPr>
          <p:cNvPr id="58" name="Google Shape;421;p3">
            <a:extLst>
              <a:ext uri="{FF2B5EF4-FFF2-40B4-BE49-F238E27FC236}">
                <a16:creationId xmlns:a16="http://schemas.microsoft.com/office/drawing/2014/main" id="{A0A11155-78D6-4D7C-895C-BEC1788CE03E}"/>
              </a:ext>
            </a:extLst>
          </p:cNvPr>
          <p:cNvGrpSpPr/>
          <p:nvPr/>
        </p:nvGrpSpPr>
        <p:grpSpPr>
          <a:xfrm>
            <a:off x="272297" y="8354828"/>
            <a:ext cx="23874618" cy="5222404"/>
            <a:chOff x="-530853" y="3844156"/>
            <a:chExt cx="23774398" cy="8013666"/>
          </a:xfrm>
        </p:grpSpPr>
        <p:sp>
          <p:nvSpPr>
            <p:cNvPr id="59" name="Google Shape;422;p3">
              <a:extLst>
                <a:ext uri="{FF2B5EF4-FFF2-40B4-BE49-F238E27FC236}">
                  <a16:creationId xmlns:a16="http://schemas.microsoft.com/office/drawing/2014/main" id="{6C40A648-E07C-4775-8904-0B4C919B22B8}"/>
                </a:ext>
              </a:extLst>
            </p:cNvPr>
            <p:cNvSpPr/>
            <p:nvPr/>
          </p:nvSpPr>
          <p:spPr>
            <a:xfrm>
              <a:off x="-530853" y="4171789"/>
              <a:ext cx="23774398" cy="7686033"/>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algn="ctr"/>
              <a:endParaRPr>
                <a:solidFill>
                  <a:prstClr val="white"/>
                </a:solidFill>
                <a:latin typeface="Calibri"/>
                <a:ea typeface="Calibri"/>
                <a:cs typeface="Calibri"/>
                <a:sym typeface="Calibri"/>
              </a:endParaRPr>
            </a:p>
          </p:txBody>
        </p:sp>
        <p:grpSp>
          <p:nvGrpSpPr>
            <p:cNvPr id="60" name="Google Shape;423;p3">
              <a:extLst>
                <a:ext uri="{FF2B5EF4-FFF2-40B4-BE49-F238E27FC236}">
                  <a16:creationId xmlns:a16="http://schemas.microsoft.com/office/drawing/2014/main" id="{8A5D5F9D-761A-489F-937B-28CFBAB2C335}"/>
                </a:ext>
              </a:extLst>
            </p:cNvPr>
            <p:cNvGrpSpPr/>
            <p:nvPr/>
          </p:nvGrpSpPr>
          <p:grpSpPr>
            <a:xfrm>
              <a:off x="-290537" y="3844156"/>
              <a:ext cx="3966807" cy="1730550"/>
              <a:chOff x="71413" y="4110856"/>
              <a:chExt cx="3966807" cy="1730550"/>
            </a:xfrm>
          </p:grpSpPr>
          <p:sp>
            <p:nvSpPr>
              <p:cNvPr id="61" name="Google Shape;424;p3">
                <a:extLst>
                  <a:ext uri="{FF2B5EF4-FFF2-40B4-BE49-F238E27FC236}">
                    <a16:creationId xmlns:a16="http://schemas.microsoft.com/office/drawing/2014/main" id="{90196B7D-789D-420B-ABF7-386750A21604}"/>
                  </a:ext>
                </a:extLst>
              </p:cNvPr>
              <p:cNvSpPr/>
              <p:nvPr/>
            </p:nvSpPr>
            <p:spPr>
              <a:xfrm rot="5400000" flipH="1">
                <a:off x="1962415" y="3679360"/>
                <a:ext cx="1164639" cy="2986970"/>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a:solidFill>
                    <a:prstClr val="black"/>
                  </a:solidFill>
                  <a:latin typeface="Calibri"/>
                  <a:ea typeface="Calibri"/>
                  <a:cs typeface="Calibri"/>
                  <a:sym typeface="Calibri"/>
                </a:endParaRPr>
              </a:p>
            </p:txBody>
          </p:sp>
          <p:sp>
            <p:nvSpPr>
              <p:cNvPr id="62" name="Google Shape;425;p3">
                <a:extLst>
                  <a:ext uri="{FF2B5EF4-FFF2-40B4-BE49-F238E27FC236}">
                    <a16:creationId xmlns:a16="http://schemas.microsoft.com/office/drawing/2014/main" id="{30CFEC47-FA75-4F30-A770-559F8CD6D3CE}"/>
                  </a:ext>
                </a:extLst>
              </p:cNvPr>
              <p:cNvSpPr txBox="1"/>
              <p:nvPr/>
            </p:nvSpPr>
            <p:spPr>
              <a:xfrm>
                <a:off x="972136" y="4515133"/>
                <a:ext cx="2986971" cy="1227833"/>
              </a:xfrm>
              <a:prstGeom prst="rect">
                <a:avLst/>
              </a:prstGeom>
              <a:noFill/>
              <a:ln>
                <a:noFill/>
              </a:ln>
            </p:spPr>
            <p:txBody>
              <a:bodyPr spcFirstLastPara="1" wrap="square" lIns="91408" tIns="45692" rIns="91408" bIns="45692" anchor="t" anchorCtr="0">
                <a:spAutoFit/>
              </a:bodyPr>
              <a:lstStyle/>
              <a:p>
                <a:pPr algn="ctr"/>
                <a:r>
                  <a:rPr lang="en-US" sz="4600" b="1" dirty="0" err="1">
                    <a:solidFill>
                      <a:srgbClr val="548135"/>
                    </a:solidFill>
                    <a:latin typeface="Tahoma"/>
                    <a:ea typeface="Tahoma"/>
                    <a:cs typeface="Tahoma"/>
                    <a:sym typeface="Tahoma"/>
                  </a:rPr>
                  <a:t>Bài</a:t>
                </a:r>
                <a:r>
                  <a:rPr lang="en-US" sz="4600" b="1" dirty="0">
                    <a:solidFill>
                      <a:srgbClr val="548135"/>
                    </a:solidFill>
                    <a:latin typeface="Tahoma"/>
                    <a:ea typeface="Tahoma"/>
                    <a:cs typeface="Tahoma"/>
                    <a:sym typeface="Tahoma"/>
                  </a:rPr>
                  <a:t> </a:t>
                </a:r>
                <a:r>
                  <a:rPr lang="en-US" sz="4600" b="1" dirty="0" err="1">
                    <a:solidFill>
                      <a:srgbClr val="548135"/>
                    </a:solidFill>
                    <a:latin typeface="Tahoma"/>
                    <a:ea typeface="Tahoma"/>
                    <a:cs typeface="Tahoma"/>
                    <a:sym typeface="Tahoma"/>
                  </a:rPr>
                  <a:t>giải</a:t>
                </a:r>
                <a:endParaRPr sz="4600" b="1" dirty="0">
                  <a:solidFill>
                    <a:srgbClr val="548135"/>
                  </a:solidFill>
                  <a:latin typeface="Tahoma"/>
                  <a:ea typeface="Tahoma"/>
                  <a:cs typeface="Tahoma"/>
                  <a:sym typeface="Tahoma"/>
                </a:endParaRPr>
              </a:p>
            </p:txBody>
          </p:sp>
          <p:pic>
            <p:nvPicPr>
              <p:cNvPr id="63" name="Google Shape;426;p3">
                <a:extLst>
                  <a:ext uri="{FF2B5EF4-FFF2-40B4-BE49-F238E27FC236}">
                    <a16:creationId xmlns:a16="http://schemas.microsoft.com/office/drawing/2014/main" id="{B01FD3DC-F280-44C5-813C-DE3CDC0675AE}"/>
                  </a:ext>
                </a:extLst>
              </p:cNvPr>
              <p:cNvPicPr preferRelativeResize="0"/>
              <p:nvPr/>
            </p:nvPicPr>
            <p:blipFill rotWithShape="1">
              <a:blip r:embed="rId8">
                <a:alphaModFix/>
              </a:blip>
              <a:srcRect l="17950" t="14860" r="18922" b="25554"/>
              <a:stretch/>
            </p:blipFill>
            <p:spPr>
              <a:xfrm>
                <a:off x="71413" y="4110856"/>
                <a:ext cx="1058947" cy="1730550"/>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FCA2B60-7B4C-4AC8-B0D8-33E2EB9EB6AA}"/>
                  </a:ext>
                </a:extLst>
              </p:cNvPr>
              <p:cNvSpPr txBox="1"/>
              <p:nvPr/>
            </p:nvSpPr>
            <p:spPr>
              <a:xfrm>
                <a:off x="1747210" y="5114789"/>
                <a:ext cx="8992388"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Đồ</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bi</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ế</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tr</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ê</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kho</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ả</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a:rPr lang="en-US" sz="4800" i="1">
                          <a:solidFill>
                            <a:srgbClr val="EEF7E9"/>
                          </a:solidFill>
                          <a:latin typeface="Cambria Math" panose="02040503050406030204" pitchFamily="18" charset="0"/>
                        </a:rPr>
                        <m:t>(1;+∞)</m:t>
                      </m:r>
                      <m:r>
                        <m:rPr>
                          <m:nor/>
                        </m:rPr>
                        <a:rPr lang="en-US" sz="480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4" name="TextBox 63">
                <a:extLst>
                  <a:ext uri="{FF2B5EF4-FFF2-40B4-BE49-F238E27FC236}">
                    <a16:creationId xmlns:a16="http://schemas.microsoft.com/office/drawing/2014/main" id="{AFCA2B60-7B4C-4AC8-B0D8-33E2EB9EB6AA}"/>
                  </a:ext>
                </a:extLst>
              </p:cNvPr>
              <p:cNvSpPr txBox="1">
                <a:spLocks noRot="1" noChangeAspect="1" noMove="1" noResize="1" noEditPoints="1" noAdjustHandles="1" noChangeArrowheads="1" noChangeShapeType="1" noTextEdit="1"/>
              </p:cNvSpPr>
              <p:nvPr/>
            </p:nvSpPr>
            <p:spPr>
              <a:xfrm>
                <a:off x="1747210" y="5114789"/>
                <a:ext cx="8992388" cy="83099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EB914FE-C258-4A56-B23C-47DC7A0E8FCE}"/>
                  </a:ext>
                </a:extLst>
              </p:cNvPr>
              <p:cNvSpPr txBox="1"/>
              <p:nvPr/>
            </p:nvSpPr>
            <p:spPr>
              <a:xfrm>
                <a:off x="14127874" y="5157604"/>
                <a:ext cx="9609993"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Đồ</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bi</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ế</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tr</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ê</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kho</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ả</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a:rPr lang="en-US" sz="4800" i="1">
                          <a:solidFill>
                            <a:srgbClr val="EEF7E9"/>
                          </a:solidFill>
                          <a:latin typeface="Cambria Math" panose="02040503050406030204" pitchFamily="18" charset="0"/>
                        </a:rPr>
                        <m:t>(−∞;4)</m:t>
                      </m:r>
                      <m:r>
                        <m:rPr>
                          <m:nor/>
                        </m:rPr>
                        <a:rPr lang="en-US" sz="480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5" name="TextBox 64">
                <a:extLst>
                  <a:ext uri="{FF2B5EF4-FFF2-40B4-BE49-F238E27FC236}">
                    <a16:creationId xmlns:a16="http://schemas.microsoft.com/office/drawing/2014/main" id="{7EB914FE-C258-4A56-B23C-47DC7A0E8FCE}"/>
                  </a:ext>
                </a:extLst>
              </p:cNvPr>
              <p:cNvSpPr txBox="1">
                <a:spLocks noRot="1" noChangeAspect="1" noMove="1" noResize="1" noEditPoints="1" noAdjustHandles="1" noChangeArrowheads="1" noChangeShapeType="1" noTextEdit="1"/>
              </p:cNvSpPr>
              <p:nvPr/>
            </p:nvSpPr>
            <p:spPr>
              <a:xfrm>
                <a:off x="14127874" y="5157604"/>
                <a:ext cx="9609993" cy="83099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5851D47-19EE-409C-ACB4-92F8E9D308BE}"/>
                  </a:ext>
                </a:extLst>
              </p:cNvPr>
              <p:cNvSpPr txBox="1"/>
              <p:nvPr/>
            </p:nvSpPr>
            <p:spPr>
              <a:xfrm>
                <a:off x="1411986" y="7080627"/>
                <a:ext cx="9727932"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Ngh</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ị</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ch</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bi</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ế</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tr</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ê</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kho</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ả</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a:rPr lang="en-US" sz="4800" i="1">
                          <a:solidFill>
                            <a:srgbClr val="EEF7E9"/>
                          </a:solidFill>
                          <a:latin typeface="Cambria Math" panose="02040503050406030204" pitchFamily="18" charset="0"/>
                        </a:rPr>
                        <m:t>(−∞;1)</m:t>
                      </m:r>
                      <m:r>
                        <m:rPr>
                          <m:nor/>
                        </m:rPr>
                        <a:rPr lang="en-US" sz="480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6000" b="1" i="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TextBox 66">
                <a:extLst>
                  <a:ext uri="{FF2B5EF4-FFF2-40B4-BE49-F238E27FC236}">
                    <a16:creationId xmlns:a16="http://schemas.microsoft.com/office/drawing/2014/main" id="{25851D47-19EE-409C-ACB4-92F8E9D308BE}"/>
                  </a:ext>
                </a:extLst>
              </p:cNvPr>
              <p:cNvSpPr txBox="1">
                <a:spLocks noRot="1" noChangeAspect="1" noMove="1" noResize="1" noEditPoints="1" noAdjustHandles="1" noChangeArrowheads="1" noChangeShapeType="1" noTextEdit="1"/>
              </p:cNvSpPr>
              <p:nvPr/>
            </p:nvSpPr>
            <p:spPr>
              <a:xfrm>
                <a:off x="1411986" y="7080627"/>
                <a:ext cx="9727932"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A75416A-49AF-4202-AE06-8934347A8602}"/>
                  </a:ext>
                </a:extLst>
              </p:cNvPr>
              <p:cNvSpPr txBox="1"/>
              <p:nvPr/>
            </p:nvSpPr>
            <p:spPr>
              <a:xfrm>
                <a:off x="14419861" y="7112870"/>
                <a:ext cx="8952542"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Ngh</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ị</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ch</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bi</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ế</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tr</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ê</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kho</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ả</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a:rPr lang="en-US" sz="4800" i="1">
                          <a:solidFill>
                            <a:srgbClr val="EEF7E9"/>
                          </a:solidFill>
                          <a:latin typeface="Cambria Math" panose="02040503050406030204" pitchFamily="18" charset="0"/>
                        </a:rPr>
                        <m:t>(1;4)</m:t>
                      </m:r>
                      <m:r>
                        <m:rPr>
                          <m:nor/>
                        </m:rPr>
                        <a:rPr lang="en-US" sz="480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0" name="TextBox 69">
                <a:extLst>
                  <a:ext uri="{FF2B5EF4-FFF2-40B4-BE49-F238E27FC236}">
                    <a16:creationId xmlns:a16="http://schemas.microsoft.com/office/drawing/2014/main" id="{BA75416A-49AF-4202-AE06-8934347A8602}"/>
                  </a:ext>
                </a:extLst>
              </p:cNvPr>
              <p:cNvSpPr txBox="1">
                <a:spLocks noRot="1" noChangeAspect="1" noMove="1" noResize="1" noEditPoints="1" noAdjustHandles="1" noChangeArrowheads="1" noChangeShapeType="1" noTextEdit="1"/>
              </p:cNvSpPr>
              <p:nvPr/>
            </p:nvSpPr>
            <p:spPr>
              <a:xfrm>
                <a:off x="14419861" y="7112870"/>
                <a:ext cx="8952542" cy="830997"/>
              </a:xfrm>
              <a:prstGeom prst="rect">
                <a:avLst/>
              </a:prstGeom>
              <a:blipFill>
                <a:blip r:embed="rId12"/>
                <a:stretch>
                  <a:fillRect/>
                </a:stretch>
              </a:blipFill>
            </p:spPr>
            <p:txBody>
              <a:bodyPr/>
              <a:lstStyle/>
              <a:p>
                <a:r>
                  <a:rPr lang="en-US">
                    <a:noFill/>
                  </a:rPr>
                  <a:t> </a:t>
                </a:r>
              </a:p>
            </p:txBody>
          </p:sp>
        </mc:Fallback>
      </mc:AlternateContent>
      <p:sp>
        <p:nvSpPr>
          <p:cNvPr id="71" name="Google Shape;436;p3">
            <a:extLst>
              <a:ext uri="{FF2B5EF4-FFF2-40B4-BE49-F238E27FC236}">
                <a16:creationId xmlns:a16="http://schemas.microsoft.com/office/drawing/2014/main" id="{8128CB7A-965F-48FD-97F0-BE96FB0B5AD2}"/>
              </a:ext>
            </a:extLst>
          </p:cNvPr>
          <p:cNvSpPr/>
          <p:nvPr/>
        </p:nvSpPr>
        <p:spPr>
          <a:xfrm>
            <a:off x="477515" y="6993616"/>
            <a:ext cx="1135632" cy="1007384"/>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14" tIns="45696" rIns="91414" bIns="45696" anchor="ctr" anchorCtr="0">
            <a:noAutofit/>
          </a:bodyPr>
          <a:lstStyle/>
          <a:p>
            <a:pPr algn="ctr"/>
            <a:r>
              <a:rPr lang="en-US" sz="6400" b="1">
                <a:solidFill>
                  <a:prstClr val="white"/>
                </a:solidFill>
                <a:latin typeface="Calibri"/>
                <a:ea typeface="Calibri"/>
                <a:cs typeface="Calibri"/>
                <a:sym typeface="Calibri"/>
              </a:rPr>
              <a:t>C</a:t>
            </a:r>
            <a:endParaRPr sz="6400" b="1" dirty="0">
              <a:solidFill>
                <a:prstClr val="white"/>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FC6569D-16C6-4EF1-8821-95F6CF125A24}"/>
                  </a:ext>
                </a:extLst>
              </p:cNvPr>
              <p:cNvSpPr txBox="1"/>
              <p:nvPr/>
            </p:nvSpPr>
            <p:spPr>
              <a:xfrm>
                <a:off x="4762141" y="8936599"/>
                <a:ext cx="19349562" cy="3849452"/>
              </a:xfrm>
              <a:prstGeom prst="rect">
                <a:avLst/>
              </a:prstGeom>
              <a:noFill/>
            </p:spPr>
            <p:txBody>
              <a:bodyPr wrap="square">
                <a:spAutoFit/>
              </a:bodyPr>
              <a:lstStyle/>
              <a:p>
                <a:pPr>
                  <a:lnSpc>
                    <a:spcPct val="150000"/>
                  </a:lnSpc>
                </a:pPr>
                <a:r>
                  <a:rPr lang="en-US" sz="4800" b="1">
                    <a:latin typeface="Tahoma" panose="020B0604030504040204" pitchFamily="34" charset="0"/>
                    <a:ea typeface="Tahoma" panose="020B0604030504040204" pitchFamily="34" charset="0"/>
                    <a:cs typeface="Tahoma" panose="020B0604030504040204" pitchFamily="34" charset="0"/>
                  </a:rPr>
                  <a:t>Hàm số </a:t>
                </a:r>
                <a14:m>
                  <m:oMath xmlns:m="http://schemas.openxmlformats.org/officeDocument/2006/math">
                    <m:r>
                      <a:rPr lang="en-US" sz="4800" b="1" i="1">
                        <a:latin typeface="Cambria Math" panose="02040503050406030204" pitchFamily="18" charset="0"/>
                      </a:rPr>
                      <m:t>𝒚</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𝟒</m:t>
                    </m:r>
                  </m:oMath>
                </a14:m>
                <a:r>
                  <a:rPr lang="en-US" sz="4800" b="1">
                    <a:latin typeface="Tahoma" panose="020B0604030504040204" pitchFamily="34" charset="0"/>
                    <a:ea typeface="Tahoma" panose="020B0604030504040204" pitchFamily="34" charset="0"/>
                    <a:cs typeface="Tahoma" panose="020B0604030504040204" pitchFamily="34" charset="0"/>
                  </a:rPr>
                  <a:t> có hệ số </a:t>
                </a:r>
                <a14:m>
                  <m:oMath xmlns:m="http://schemas.openxmlformats.org/officeDocument/2006/math">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nên hàm số đồng biến trên khoảng </a:t>
                </a:r>
                <a14:m>
                  <m:oMath xmlns:m="http://schemas.openxmlformats.org/officeDocument/2006/math">
                    <m:d>
                      <m:dPr>
                        <m:ctrlPr>
                          <a:rPr lang="en-US" sz="4800" b="1" i="1">
                            <a:latin typeface="Cambria Math" panose="02040503050406030204" pitchFamily="18" charset="0"/>
                          </a:rPr>
                        </m:ctrlPr>
                      </m:dPr>
                      <m:e>
                        <m:f>
                          <m:fPr>
                            <m:ctrlPr>
                              <a:rPr lang="en-US" sz="4800" b="1" i="1">
                                <a:latin typeface="Cambria Math" panose="02040503050406030204" pitchFamily="18" charset="0"/>
                              </a:rPr>
                            </m:ctrlPr>
                          </m:fPr>
                          <m:num>
                            <m:r>
                              <a:rPr lang="en-US" sz="4800" b="1" i="1">
                                <a:latin typeface="Cambria Math" panose="02040503050406030204" pitchFamily="18" charset="0"/>
                              </a:rPr>
                              <m:t>𝟓</m:t>
                            </m:r>
                          </m:num>
                          <m:den>
                            <m:r>
                              <a:rPr lang="en-US" sz="4800" b="1" i="1">
                                <a:latin typeface="Cambria Math" panose="02040503050406030204" pitchFamily="18" charset="0"/>
                              </a:rPr>
                              <m:t>𝟐</m:t>
                            </m:r>
                          </m:den>
                        </m:f>
                        <m:r>
                          <a:rPr lang="en-US" sz="4800" b="1" i="1">
                            <a:latin typeface="Cambria Math" panose="02040503050406030204" pitchFamily="18" charset="0"/>
                          </a:rPr>
                          <m:t>;+∞</m:t>
                        </m:r>
                      </m:e>
                    </m:d>
                  </m:oMath>
                </a14:m>
                <a:r>
                  <a:rPr lang="en-US" sz="4800" b="1">
                    <a:latin typeface="Tahoma" panose="020B0604030504040204" pitchFamily="34" charset="0"/>
                    <a:ea typeface="Tahoma" panose="020B0604030504040204" pitchFamily="34" charset="0"/>
                    <a:cs typeface="Tahoma" panose="020B0604030504040204" pitchFamily="34" charset="0"/>
                  </a:rPr>
                  <a:t> và nghịch biến trên khoảng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𝟓</m:t>
                            </m:r>
                          </m:num>
                          <m:den>
                            <m:r>
                              <a:rPr lang="en-US" sz="4800" b="1" i="1">
                                <a:latin typeface="Cambria Math" panose="02040503050406030204" pitchFamily="18" charset="0"/>
                              </a:rPr>
                              <m:t>𝟐</m:t>
                            </m:r>
                          </m:den>
                        </m:f>
                      </m:e>
                    </m:d>
                  </m:oMath>
                </a14:m>
                <a:r>
                  <a:rPr lang="en-US" sz="4800" b="1">
                    <a:latin typeface="Tahoma" panose="020B0604030504040204" pitchFamily="34" charset="0"/>
                    <a:ea typeface="Tahoma" panose="020B0604030504040204" pitchFamily="34" charset="0"/>
                    <a:cs typeface="Tahoma" panose="020B0604030504040204" pitchFamily="34" charset="0"/>
                  </a:rPr>
                  <a:t> do đó hàm số cũng nghịch biến trên khoảng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m:t>
                        </m:r>
                        <m:r>
                          <a:rPr lang="en-US" sz="4800" b="1" i="1">
                            <a:latin typeface="Cambria Math" panose="02040503050406030204" pitchFamily="18" charset="0"/>
                          </a:rPr>
                          <m:t>𝟏</m:t>
                        </m:r>
                      </m:e>
                    </m:d>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4" name="TextBox 73">
                <a:extLst>
                  <a:ext uri="{FF2B5EF4-FFF2-40B4-BE49-F238E27FC236}">
                    <a16:creationId xmlns:a16="http://schemas.microsoft.com/office/drawing/2014/main" id="{BFC6569D-16C6-4EF1-8821-95F6CF125A24}"/>
                  </a:ext>
                </a:extLst>
              </p:cNvPr>
              <p:cNvSpPr txBox="1">
                <a:spLocks noRot="1" noChangeAspect="1" noMove="1" noResize="1" noEditPoints="1" noAdjustHandles="1" noChangeArrowheads="1" noChangeShapeType="1" noTextEdit="1"/>
              </p:cNvSpPr>
              <p:nvPr/>
            </p:nvSpPr>
            <p:spPr>
              <a:xfrm>
                <a:off x="4762141" y="8936599"/>
                <a:ext cx="19349562" cy="3849452"/>
              </a:xfrm>
              <a:prstGeom prst="rect">
                <a:avLst/>
              </a:prstGeom>
              <a:blipFill>
                <a:blip r:embed="rId13"/>
                <a:stretch>
                  <a:fillRect l="-1418" b="-7290"/>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27A4462B-A6BE-4E8C-B9D6-3186185AA01E}"/>
              </a:ext>
            </a:extLst>
          </p:cNvPr>
          <p:cNvSpPr txBox="1"/>
          <p:nvPr/>
        </p:nvSpPr>
        <p:spPr>
          <a:xfrm>
            <a:off x="1100542" y="12245080"/>
            <a:ext cx="3177207" cy="824008"/>
          </a:xfrm>
          <a:prstGeom prst="rect">
            <a:avLst/>
          </a:prstGeom>
          <a:noFill/>
        </p:spPr>
        <p:txBody>
          <a:bodyPr wrap="square">
            <a:spAutoFit/>
          </a:bodyPr>
          <a:lstStyle/>
          <a:p>
            <a:pPr marL="630492">
              <a:lnSpc>
                <a:spcPct val="115000"/>
              </a:lnSpc>
              <a:spcAft>
                <a:spcPts val="1000"/>
              </a:spcAft>
              <a:tabLst>
                <a:tab pos="5028698" algn="l"/>
              </a:tabLst>
            </a:pP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Chọn </a:t>
            </a:r>
            <a:r>
              <a:rPr lang="en-US" sz="4600" b="1">
                <a:solidFill>
                  <a:srgbClr val="FF0000"/>
                </a:solidFill>
                <a:latin typeface="Tahoma" panose="020B0604030504040204" pitchFamily="34" charset="0"/>
                <a:ea typeface="Tahoma" panose="020B0604030504040204" pitchFamily="34" charset="0"/>
                <a:cs typeface="Tahoma" panose="020B0604030504040204" pitchFamily="34" charset="0"/>
              </a:rPr>
              <a:t>C</a:t>
            </a: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0DF381-0E58-408C-A934-A55EF4E4CBD2}"/>
                  </a:ext>
                </a:extLst>
              </p:cNvPr>
              <p:cNvSpPr txBox="1"/>
              <p:nvPr/>
            </p:nvSpPr>
            <p:spPr>
              <a:xfrm>
                <a:off x="7123874" y="2883001"/>
                <a:ext cx="11013572" cy="942053"/>
              </a:xfrm>
              <a:prstGeom prst="rect">
                <a:avLst/>
              </a:prstGeom>
              <a:noFill/>
            </p:spPr>
            <p:txBody>
              <a:bodyPr wrap="square">
                <a:spAutoFit/>
              </a:bodyPr>
              <a:lstStyle/>
              <a:p>
                <a:r>
                  <a:rPr lang="en-US" sz="5400">
                    <a:latin typeface="Tahoma" panose="020B0604030504040204" pitchFamily="34" charset="0"/>
                    <a:ea typeface="Tahoma" panose="020B0604030504040204" pitchFamily="34" charset="0"/>
                    <a:cs typeface="Tahoma" panose="020B0604030504040204" pitchFamily="34" charset="0"/>
                  </a:rPr>
                  <a:t>Hàm số </a:t>
                </a:r>
                <a14:m>
                  <m:oMath xmlns:m="http://schemas.openxmlformats.org/officeDocument/2006/math">
                    <m:r>
                      <a:rPr lang="en-US" sz="5400" i="1">
                        <a:latin typeface="Cambria Math" panose="02040503050406030204" pitchFamily="18" charset="0"/>
                      </a:rPr>
                      <m:t>𝑦</m:t>
                    </m:r>
                    <m:r>
                      <a:rPr lang="en-US" sz="5400" i="1">
                        <a:latin typeface="Cambria Math" panose="02040503050406030204" pitchFamily="18" charset="0"/>
                      </a:rPr>
                      <m:t>=</m:t>
                    </m:r>
                    <m:sSup>
                      <m:sSupPr>
                        <m:ctrlPr>
                          <a:rPr lang="en-US" sz="5400" i="1">
                            <a:latin typeface="Cambria Math" panose="02040503050406030204" pitchFamily="18" charset="0"/>
                          </a:rPr>
                        </m:ctrlPr>
                      </m:sSupPr>
                      <m:e>
                        <m:r>
                          <a:rPr lang="en-US" sz="5400" i="1">
                            <a:latin typeface="Cambria Math" panose="02040503050406030204" pitchFamily="18" charset="0"/>
                          </a:rPr>
                          <m:t>𝑥</m:t>
                        </m:r>
                      </m:e>
                      <m:sup>
                        <m:r>
                          <a:rPr lang="en-US" sz="5400" i="1">
                            <a:latin typeface="Cambria Math" panose="02040503050406030204" pitchFamily="18" charset="0"/>
                          </a:rPr>
                          <m:t>2</m:t>
                        </m:r>
                      </m:sup>
                    </m:sSup>
                    <m:r>
                      <a:rPr lang="en-US" sz="5400" i="1">
                        <a:latin typeface="Cambria Math" panose="02040503050406030204" pitchFamily="18" charset="0"/>
                      </a:rPr>
                      <m:t>−5</m:t>
                    </m:r>
                    <m:r>
                      <a:rPr lang="en-US" sz="5400" i="1">
                        <a:latin typeface="Cambria Math" panose="02040503050406030204" pitchFamily="18" charset="0"/>
                      </a:rPr>
                      <m:t>𝑥</m:t>
                    </m:r>
                    <m:r>
                      <a:rPr lang="en-US" sz="5400" i="1">
                        <a:latin typeface="Cambria Math" panose="02040503050406030204" pitchFamily="18" charset="0"/>
                      </a:rPr>
                      <m:t>+4</m:t>
                    </m:r>
                  </m:oMath>
                </a14:m>
                <a:endParaRPr lang="en-US" sz="5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TextBox 53">
                <a:extLst>
                  <a:ext uri="{FF2B5EF4-FFF2-40B4-BE49-F238E27FC236}">
                    <a16:creationId xmlns:a16="http://schemas.microsoft.com/office/drawing/2014/main" id="{590DF381-0E58-408C-A934-A55EF4E4CBD2}"/>
                  </a:ext>
                </a:extLst>
              </p:cNvPr>
              <p:cNvSpPr txBox="1">
                <a:spLocks noRot="1" noChangeAspect="1" noMove="1" noResize="1" noEditPoints="1" noAdjustHandles="1" noChangeArrowheads="1" noChangeShapeType="1" noTextEdit="1"/>
              </p:cNvSpPr>
              <p:nvPr/>
            </p:nvSpPr>
            <p:spPr>
              <a:xfrm>
                <a:off x="7123874" y="2883001"/>
                <a:ext cx="11013572" cy="942053"/>
              </a:xfrm>
              <a:prstGeom prst="rect">
                <a:avLst/>
              </a:prstGeom>
              <a:blipFill>
                <a:blip r:embed="rId14"/>
                <a:stretch>
                  <a:fillRect l="-2990" t="-17532" b="-37662"/>
                </a:stretch>
              </a:blipFill>
            </p:spPr>
            <p:txBody>
              <a:bodyPr/>
              <a:lstStyle/>
              <a:p>
                <a:r>
                  <a:rPr lang="en-US">
                    <a:noFill/>
                  </a:rPr>
                  <a:t> </a:t>
                </a:r>
              </a:p>
            </p:txBody>
          </p:sp>
        </mc:Fallback>
      </mc:AlternateContent>
    </p:spTree>
    <p:extLst>
      <p:ext uri="{BB962C8B-B14F-4D97-AF65-F5344CB8AC3E}">
        <p14:creationId xmlns:p14="http://schemas.microsoft.com/office/powerpoint/2010/main" val="327392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arn(inVertical)">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p:bldP spid="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93FADD-76E9-45CE-9C2C-A9EA9F4089ED}"/>
              </a:ext>
            </a:extLst>
          </p:cNvPr>
          <p:cNvGrpSpPr/>
          <p:nvPr/>
        </p:nvGrpSpPr>
        <p:grpSpPr>
          <a:xfrm>
            <a:off x="1104053" y="1502605"/>
            <a:ext cx="22595714" cy="1141473"/>
            <a:chOff x="143124" y="1504836"/>
            <a:chExt cx="22598329" cy="1141603"/>
          </a:xfrm>
        </p:grpSpPr>
        <p:sp>
          <p:nvSpPr>
            <p:cNvPr id="4" name="TextBox 3">
              <a:extLst>
                <a:ext uri="{FF2B5EF4-FFF2-40B4-BE49-F238E27FC236}">
                  <a16:creationId xmlns:a16="http://schemas.microsoft.com/office/drawing/2014/main" id="{F5AC9E52-75A5-4E68-ACCB-42931E8CC785}"/>
                </a:ext>
              </a:extLst>
            </p:cNvPr>
            <p:cNvSpPr txBox="1"/>
            <p:nvPr/>
          </p:nvSpPr>
          <p:spPr>
            <a:xfrm>
              <a:off x="143124" y="1892300"/>
              <a:ext cx="184752" cy="754139"/>
            </a:xfrm>
            <a:prstGeom prst="rect">
              <a:avLst/>
            </a:prstGeom>
            <a:noFill/>
          </p:spPr>
          <p:txBody>
            <a:bodyPr wrap="none" rtlCol="0">
              <a:spAutoFit/>
            </a:bodyPr>
            <a:lstStyle/>
            <a:p>
              <a:pPr defTabSz="2177060">
                <a:defRPr/>
              </a:pPr>
              <a:endParaRPr lang="en-US" b="1" dirty="0">
                <a:solidFill>
                  <a:prstClr val="white"/>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4611F9DE-AABC-48E1-A65A-E2774E91964E}"/>
                </a:ext>
              </a:extLst>
            </p:cNvPr>
            <p:cNvSpPr txBox="1"/>
            <p:nvPr/>
          </p:nvSpPr>
          <p:spPr>
            <a:xfrm>
              <a:off x="3317187" y="1504836"/>
              <a:ext cx="19424266" cy="831092"/>
            </a:xfrm>
            <a:prstGeom prst="rect">
              <a:avLst/>
            </a:prstGeom>
            <a:noFill/>
          </p:spPr>
          <p:txBody>
            <a:bodyPr wrap="square" rtlCol="0">
              <a:spAutoFit/>
            </a:bodyPr>
            <a:lstStyle/>
            <a:p>
              <a:pPr defTabSz="2177060">
                <a:defRPr/>
              </a:pPr>
              <a:r>
                <a:rPr lang="en-US" sz="4800" b="1">
                  <a:solidFill>
                    <a:srgbClr val="1F497D"/>
                  </a:solidFill>
                  <a:latin typeface="Tahoma" pitchFamily="34" charset="0"/>
                  <a:ea typeface="Tahoma" pitchFamily="34" charset="0"/>
                  <a:cs typeface="Tahoma" pitchFamily="34" charset="0"/>
                </a:rPr>
                <a:t>CÂU HỎI TRẮC NGHIỆM  </a:t>
              </a:r>
              <a:endParaRPr lang="en-US" sz="4800" b="1" dirty="0">
                <a:solidFill>
                  <a:srgbClr val="1F497D"/>
                </a:solidFill>
                <a:latin typeface="Tahoma" pitchFamily="34" charset="0"/>
                <a:ea typeface="Tahoma" pitchFamily="34" charset="0"/>
                <a:cs typeface="Tahoma" pitchFamily="34" charset="0"/>
              </a:endParaRPr>
            </a:p>
          </p:txBody>
        </p:sp>
      </p:grpSp>
      <p:sp>
        <p:nvSpPr>
          <p:cNvPr id="16" name="Google Shape;437;p3">
            <a:extLst>
              <a:ext uri="{FF2B5EF4-FFF2-40B4-BE49-F238E27FC236}">
                <a16:creationId xmlns:a16="http://schemas.microsoft.com/office/drawing/2014/main" id="{7BE094E4-E62A-4854-B36B-FD3E1DF80391}"/>
              </a:ext>
            </a:extLst>
          </p:cNvPr>
          <p:cNvSpPr/>
          <p:nvPr/>
        </p:nvSpPr>
        <p:spPr>
          <a:xfrm>
            <a:off x="1776668"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15</a:t>
            </a:r>
            <a:endParaRPr sz="4800" dirty="0">
              <a:solidFill>
                <a:prstClr val="white"/>
              </a:solidFill>
              <a:latin typeface="Tahoma"/>
              <a:ea typeface="Tahoma"/>
              <a:cs typeface="Tahoma"/>
              <a:sym typeface="Tahoma"/>
            </a:endParaRPr>
          </a:p>
        </p:txBody>
      </p:sp>
      <p:sp>
        <p:nvSpPr>
          <p:cNvPr id="17" name="Google Shape;438;p3">
            <a:extLst>
              <a:ext uri="{FF2B5EF4-FFF2-40B4-BE49-F238E27FC236}">
                <a16:creationId xmlns:a16="http://schemas.microsoft.com/office/drawing/2014/main" id="{3B63BB1B-5A65-4530-ACE1-12FAB768F1BE}"/>
              </a:ext>
            </a:extLst>
          </p:cNvPr>
          <p:cNvSpPr/>
          <p:nvPr/>
        </p:nvSpPr>
        <p:spPr>
          <a:xfrm>
            <a:off x="7864784" y="3358984"/>
            <a:ext cx="2970064"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54</a:t>
            </a:r>
            <a:endParaRPr sz="4800" dirty="0">
              <a:solidFill>
                <a:prstClr val="white"/>
              </a:solidFill>
              <a:latin typeface="Tahoma"/>
              <a:ea typeface="Tahoma"/>
              <a:cs typeface="Tahoma"/>
              <a:sym typeface="Tahoma"/>
            </a:endParaRPr>
          </a:p>
        </p:txBody>
      </p:sp>
      <p:sp>
        <p:nvSpPr>
          <p:cNvPr id="18" name="Google Shape;439;p3">
            <a:extLst>
              <a:ext uri="{FF2B5EF4-FFF2-40B4-BE49-F238E27FC236}">
                <a16:creationId xmlns:a16="http://schemas.microsoft.com/office/drawing/2014/main" id="{5B8E8663-B8CA-48D8-AC0C-0FDC812CBACC}"/>
              </a:ext>
            </a:extLst>
          </p:cNvPr>
          <p:cNvSpPr/>
          <p:nvPr/>
        </p:nvSpPr>
        <p:spPr>
          <a:xfrm>
            <a:off x="14321590"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9</a:t>
            </a:r>
            <a:endParaRPr sz="4800" dirty="0">
              <a:solidFill>
                <a:prstClr val="white"/>
              </a:solidFill>
              <a:latin typeface="Tahoma"/>
              <a:ea typeface="Tahoma"/>
              <a:cs typeface="Tahoma"/>
              <a:sym typeface="Tahoma"/>
            </a:endParaRPr>
          </a:p>
        </p:txBody>
      </p:sp>
      <p:sp>
        <p:nvSpPr>
          <p:cNvPr id="19" name="Google Shape;440;p3">
            <a:extLst>
              <a:ext uri="{FF2B5EF4-FFF2-40B4-BE49-F238E27FC236}">
                <a16:creationId xmlns:a16="http://schemas.microsoft.com/office/drawing/2014/main" id="{945F0E7A-18EF-40BE-AD00-DF8118927133}"/>
              </a:ext>
            </a:extLst>
          </p:cNvPr>
          <p:cNvSpPr/>
          <p:nvPr/>
        </p:nvSpPr>
        <p:spPr>
          <a:xfrm>
            <a:off x="19964112"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6</a:t>
            </a:r>
            <a:endParaRPr sz="4800" b="1" dirty="0">
              <a:solidFill>
                <a:prstClr val="white"/>
              </a:solidFill>
              <a:latin typeface="Tahoma"/>
              <a:ea typeface="Tahoma"/>
              <a:cs typeface="Tahoma"/>
              <a:sym typeface="Tahoma"/>
            </a:endParaRPr>
          </a:p>
        </p:txBody>
      </p:sp>
      <p:grpSp>
        <p:nvGrpSpPr>
          <p:cNvPr id="20" name="Google Shape;441;p3">
            <a:extLst>
              <a:ext uri="{FF2B5EF4-FFF2-40B4-BE49-F238E27FC236}">
                <a16:creationId xmlns:a16="http://schemas.microsoft.com/office/drawing/2014/main" id="{EEB87A2D-2336-41A1-B201-7262B75E3D8B}"/>
              </a:ext>
            </a:extLst>
          </p:cNvPr>
          <p:cNvGrpSpPr/>
          <p:nvPr/>
        </p:nvGrpSpPr>
        <p:grpSpPr>
          <a:xfrm>
            <a:off x="0" y="2088756"/>
            <a:ext cx="24085904" cy="2463440"/>
            <a:chOff x="923003" y="3917552"/>
            <a:chExt cx="24090260" cy="2203048"/>
          </a:xfrm>
        </p:grpSpPr>
        <p:sp>
          <p:nvSpPr>
            <p:cNvPr id="21" name="Google Shape;442;p3">
              <a:extLst>
                <a:ext uri="{FF2B5EF4-FFF2-40B4-BE49-F238E27FC236}">
                  <a16:creationId xmlns:a16="http://schemas.microsoft.com/office/drawing/2014/main" id="{8A5A8C8A-BE6F-4A39-87E6-00ECE44B7F55}"/>
                </a:ext>
              </a:extLst>
            </p:cNvPr>
            <p:cNvSpPr/>
            <p:nvPr/>
          </p:nvSpPr>
          <p:spPr>
            <a:xfrm>
              <a:off x="1272210" y="4214962"/>
              <a:ext cx="23741053" cy="1905638"/>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ctr" defTabSz="2177060">
                <a:defRPr/>
              </a:pPr>
              <a:endParaRPr b="1" dirty="0">
                <a:solidFill>
                  <a:prstClr val="white"/>
                </a:solidFill>
                <a:latin typeface="Tahoma"/>
                <a:ea typeface="Tahoma"/>
                <a:cs typeface="Tahoma"/>
                <a:sym typeface="Tahoma"/>
              </a:endParaRPr>
            </a:p>
          </p:txBody>
        </p:sp>
        <p:grpSp>
          <p:nvGrpSpPr>
            <p:cNvPr id="22" name="Google Shape;444;p3">
              <a:extLst>
                <a:ext uri="{FF2B5EF4-FFF2-40B4-BE49-F238E27FC236}">
                  <a16:creationId xmlns:a16="http://schemas.microsoft.com/office/drawing/2014/main" id="{14D4D4D6-04B0-4450-812D-0A493DE51357}"/>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BED14F6B-56AA-4903-80DB-FA1A2F1BC023}"/>
                  </a:ext>
                </a:extLst>
              </p:cNvPr>
              <p:cNvGrpSpPr/>
              <p:nvPr/>
            </p:nvGrpSpPr>
            <p:grpSpPr>
              <a:xfrm>
                <a:off x="1362045" y="4056327"/>
                <a:ext cx="3503060" cy="832104"/>
                <a:chOff x="2028795" y="4418277"/>
                <a:chExt cx="3503060" cy="832104"/>
              </a:xfrm>
            </p:grpSpPr>
            <p:sp>
              <p:nvSpPr>
                <p:cNvPr id="25" name="Google Shape;446;p3">
                  <a:extLst>
                    <a:ext uri="{FF2B5EF4-FFF2-40B4-BE49-F238E27FC236}">
                      <a16:creationId xmlns:a16="http://schemas.microsoft.com/office/drawing/2014/main" id="{968A31D9-BD77-4C71-9525-15473552980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defTabSz="2177060">
                    <a:defRPr/>
                  </a:pPr>
                  <a:endParaRPr b="1">
                    <a:solidFill>
                      <a:prstClr val="black"/>
                    </a:solidFill>
                    <a:latin typeface="Tahoma"/>
                    <a:ea typeface="Tahoma"/>
                    <a:cs typeface="Tahoma"/>
                    <a:sym typeface="Tahoma"/>
                  </a:endParaRPr>
                </a:p>
              </p:txBody>
            </p:sp>
            <p:sp>
              <p:nvSpPr>
                <p:cNvPr id="26" name="Google Shape;447;p3">
                  <a:extLst>
                    <a:ext uri="{FF2B5EF4-FFF2-40B4-BE49-F238E27FC236}">
                      <a16:creationId xmlns:a16="http://schemas.microsoft.com/office/drawing/2014/main" id="{1A253C9E-0323-4DA2-85D7-5E4DD4461B09}"/>
                    </a:ext>
                  </a:extLst>
                </p:cNvPr>
                <p:cNvSpPr txBox="1"/>
                <p:nvPr/>
              </p:nvSpPr>
              <p:spPr>
                <a:xfrm>
                  <a:off x="2636459" y="4480053"/>
                  <a:ext cx="2420395" cy="743108"/>
                </a:xfrm>
                <a:prstGeom prst="rect">
                  <a:avLst/>
                </a:prstGeom>
                <a:noFill/>
                <a:ln>
                  <a:noFill/>
                </a:ln>
              </p:spPr>
              <p:txBody>
                <a:bodyPr spcFirstLastPara="1" wrap="square" lIns="91408" tIns="45692" rIns="91408" bIns="45692" anchor="t" anchorCtr="0">
                  <a:spAutoFit/>
                </a:bodyPr>
                <a:lstStyle/>
                <a:p>
                  <a:pPr algn="ctr" defTabSz="2177060">
                    <a:defRPr/>
                  </a:pPr>
                  <a:r>
                    <a:rPr lang="en-US" sz="4800" b="1">
                      <a:latin typeface="Tahoma" panose="020B0604030504040204" pitchFamily="34" charset="0"/>
                      <a:ea typeface="Tahoma" panose="020B0604030504040204" pitchFamily="34" charset="0"/>
                      <a:cs typeface="Tahoma" panose="020B0604030504040204" pitchFamily="34" charset="0"/>
                    </a:rPr>
                    <a:t>6.27.</a:t>
                  </a:r>
                  <a:endParaRPr sz="4800" b="1" dirty="0">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4D2688FC-39DF-4F0C-A171-7FE4A9F1A6B9}"/>
                  </a:ext>
                </a:extLst>
              </p:cNvPr>
              <p:cNvPicPr preferRelativeResize="0"/>
              <p:nvPr/>
            </p:nvPicPr>
            <p:blipFill rotWithShape="1">
              <a:blip r:embed="rId3">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760C5B4-CB79-4464-8534-EA029E4BBACF}"/>
                  </a:ext>
                </a:extLst>
              </p:cNvPr>
              <p:cNvSpPr/>
              <p:nvPr/>
            </p:nvSpPr>
            <p:spPr>
              <a:xfrm>
                <a:off x="16228462" y="5534951"/>
                <a:ext cx="3418824" cy="830997"/>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3760C5B4-CB79-4464-8534-EA029E4BBACF}"/>
                  </a:ext>
                </a:extLst>
              </p:cNvPr>
              <p:cNvSpPr>
                <a:spLocks noRot="1" noChangeAspect="1" noMove="1" noResize="1" noEditPoints="1" noAdjustHandles="1" noChangeArrowheads="1" noChangeShapeType="1" noTextEdit="1"/>
              </p:cNvSpPr>
              <p:nvPr/>
            </p:nvSpPr>
            <p:spPr>
              <a:xfrm>
                <a:off x="16228462" y="5534951"/>
                <a:ext cx="3418824"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91710C72-37B6-41B2-84F0-A06A43AB03F1}"/>
                  </a:ext>
                </a:extLst>
              </p:cNvPr>
              <p:cNvSpPr/>
              <p:nvPr/>
            </p:nvSpPr>
            <p:spPr>
              <a:xfrm>
                <a:off x="5271185" y="5466031"/>
                <a:ext cx="4786098" cy="769441"/>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r>
                        <a:rPr lang="en-US" sz="4400" b="1" i="1">
                          <a:solidFill>
                            <a:prstClr val="white"/>
                          </a:solidFill>
                          <a:latin typeface="Cambria Math"/>
                        </a:rPr>
                        <m:t>𝟑</m:t>
                      </m:r>
                      <m:r>
                        <a:rPr lang="en-US" sz="4400" b="1" i="1">
                          <a:solidFill>
                            <a:prstClr val="white"/>
                          </a:solidFill>
                          <a:latin typeface="Cambria Math"/>
                        </a:rPr>
                        <m:t>𝒙</m:t>
                      </m:r>
                      <m:r>
                        <a:rPr lang="en-US" sz="4400" b="1" i="1">
                          <a:solidFill>
                            <a:prstClr val="white"/>
                          </a:solidFill>
                          <a:latin typeface="Cambria Math"/>
                        </a:rPr>
                        <m:t>+</m:t>
                      </m:r>
                      <m:r>
                        <a:rPr lang="en-US" sz="4400" b="1" i="1">
                          <a:solidFill>
                            <a:prstClr val="white"/>
                          </a:solidFill>
                          <a:latin typeface="Cambria Math"/>
                        </a:rPr>
                        <m:t>𝟒</m:t>
                      </m:r>
                      <m:r>
                        <a:rPr lang="en-US" sz="4400" b="1" i="1">
                          <a:solidFill>
                            <a:prstClr val="white"/>
                          </a:solidFill>
                          <a:latin typeface="Cambria Math"/>
                        </a:rPr>
                        <m:t>𝒚</m:t>
                      </m:r>
                      <m:r>
                        <a:rPr lang="en-US" sz="4400" b="1" i="1">
                          <a:solidFill>
                            <a:prstClr val="white"/>
                          </a:solidFill>
                          <a:latin typeface="Cambria Math"/>
                        </a:rPr>
                        <m:t>−</m:t>
                      </m:r>
                      <m:r>
                        <a:rPr lang="en-US" sz="4400" b="1" i="1">
                          <a:solidFill>
                            <a:prstClr val="white"/>
                          </a:solidFill>
                          <a:latin typeface="Cambria Math"/>
                        </a:rPr>
                        <m:t>𝟏𝟎</m:t>
                      </m:r>
                      <m:r>
                        <a:rPr lang="en-US" sz="4400" b="1" i="1">
                          <a:solidFill>
                            <a:prstClr val="white"/>
                          </a:solidFill>
                          <a:latin typeface="Cambria Math"/>
                        </a:rPr>
                        <m:t>=</m:t>
                      </m:r>
                      <m:r>
                        <a:rPr lang="en-US" sz="4400" b="1" i="1">
                          <a:solidFill>
                            <a:prstClr val="white"/>
                          </a:solidFill>
                          <a:latin typeface="Cambria Math"/>
                        </a:rPr>
                        <m:t>𝟎</m:t>
                      </m:r>
                      <m:r>
                        <a:rPr lang="en-US" sz="4400" b="1" i="1">
                          <a:solidFill>
                            <a:prstClr val="white"/>
                          </a:solidFill>
                          <a:latin typeface="Cambria Math"/>
                        </a:rPr>
                        <m:t>.</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Rectangle 50">
                <a:extLst>
                  <a:ext uri="{FF2B5EF4-FFF2-40B4-BE49-F238E27FC236}">
                    <a16:creationId xmlns:a16="http://schemas.microsoft.com/office/drawing/2014/main" id="{91710C72-37B6-41B2-84F0-A06A43AB03F1}"/>
                  </a:ext>
                </a:extLst>
              </p:cNvPr>
              <p:cNvSpPr>
                <a:spLocks noRot="1" noChangeAspect="1" noMove="1" noResize="1" noEditPoints="1" noAdjustHandles="1" noChangeArrowheads="1" noChangeShapeType="1" noTextEdit="1"/>
              </p:cNvSpPr>
              <p:nvPr/>
            </p:nvSpPr>
            <p:spPr>
              <a:xfrm>
                <a:off x="5271185" y="5466031"/>
                <a:ext cx="4786098" cy="769441"/>
              </a:xfrm>
              <a:prstGeom prst="rect">
                <a:avLst/>
              </a:prstGeom>
              <a:blipFill>
                <a:blip r:embed="rId5"/>
                <a:stretch>
                  <a:fillRect/>
                </a:stretch>
              </a:blipFill>
            </p:spPr>
            <p:txBody>
              <a:bodyPr/>
              <a:lstStyle/>
              <a:p>
                <a:r>
                  <a:rPr lang="en-US">
                    <a:noFill/>
                  </a:rPr>
                  <a:t> </a:t>
                </a:r>
              </a:p>
            </p:txBody>
          </p:sp>
        </mc:Fallback>
      </mc:AlternateContent>
      <p:grpSp>
        <p:nvGrpSpPr>
          <p:cNvPr id="43" name="Google Shape;427;p3">
            <a:extLst>
              <a:ext uri="{FF2B5EF4-FFF2-40B4-BE49-F238E27FC236}">
                <a16:creationId xmlns:a16="http://schemas.microsoft.com/office/drawing/2014/main" id="{5CE8A6F9-E886-471B-9BE0-E7B49FD0C953}"/>
              </a:ext>
            </a:extLst>
          </p:cNvPr>
          <p:cNvGrpSpPr/>
          <p:nvPr/>
        </p:nvGrpSpPr>
        <p:grpSpPr>
          <a:xfrm>
            <a:off x="3810000" y="4819318"/>
            <a:ext cx="17678400" cy="3385176"/>
            <a:chOff x="241306" y="1268432"/>
            <a:chExt cx="8472589" cy="1692980"/>
          </a:xfrm>
        </p:grpSpPr>
        <p:sp>
          <p:nvSpPr>
            <p:cNvPr id="45" name="Google Shape;428;p3">
              <a:extLst>
                <a:ext uri="{FF2B5EF4-FFF2-40B4-BE49-F238E27FC236}">
                  <a16:creationId xmlns:a16="http://schemas.microsoft.com/office/drawing/2014/main" id="{4C8703D3-B80F-48CF-A314-1F0EAC4CF7EE}"/>
                </a:ext>
              </a:extLst>
            </p:cNvPr>
            <p:cNvSpPr/>
            <p:nvPr/>
          </p:nvSpPr>
          <p:spPr>
            <a:xfrm>
              <a:off x="6629657" y="1323423"/>
              <a:ext cx="2084238" cy="71599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dirty="0">
                <a:solidFill>
                  <a:prstClr val="white"/>
                </a:solidFill>
                <a:latin typeface="Tahoma"/>
                <a:ea typeface="Tahoma"/>
                <a:cs typeface="Tahoma"/>
                <a:sym typeface="Tahoma"/>
              </a:endParaRPr>
            </a:p>
          </p:txBody>
        </p:sp>
        <p:sp>
          <p:nvSpPr>
            <p:cNvPr id="46" name="Google Shape;429;p3">
              <a:extLst>
                <a:ext uri="{FF2B5EF4-FFF2-40B4-BE49-F238E27FC236}">
                  <a16:creationId xmlns:a16="http://schemas.microsoft.com/office/drawing/2014/main" id="{47DEDA32-4E8E-42FD-8732-4FD105546133}"/>
                </a:ext>
              </a:extLst>
            </p:cNvPr>
            <p:cNvSpPr/>
            <p:nvPr/>
          </p:nvSpPr>
          <p:spPr>
            <a:xfrm>
              <a:off x="6339112" y="14080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B</a:t>
              </a:r>
              <a:endParaRPr sz="4800" dirty="0">
                <a:solidFill>
                  <a:prstClr val="white"/>
                </a:solidFill>
                <a:latin typeface="Calibri"/>
                <a:ea typeface="Calibri"/>
                <a:cs typeface="Calibri"/>
                <a:sym typeface="Calibri"/>
              </a:endParaRPr>
            </a:p>
          </p:txBody>
        </p:sp>
        <p:sp>
          <p:nvSpPr>
            <p:cNvPr id="47" name="Google Shape;430;p3">
              <a:extLst>
                <a:ext uri="{FF2B5EF4-FFF2-40B4-BE49-F238E27FC236}">
                  <a16:creationId xmlns:a16="http://schemas.microsoft.com/office/drawing/2014/main" id="{F8EB14EE-4B0A-495A-9F58-A0BC29FC6314}"/>
                </a:ext>
              </a:extLst>
            </p:cNvPr>
            <p:cNvSpPr/>
            <p:nvPr/>
          </p:nvSpPr>
          <p:spPr>
            <a:xfrm>
              <a:off x="531851" y="1268432"/>
              <a:ext cx="2314445" cy="73564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48" name="Google Shape;431;p3">
              <a:extLst>
                <a:ext uri="{FF2B5EF4-FFF2-40B4-BE49-F238E27FC236}">
                  <a16:creationId xmlns:a16="http://schemas.microsoft.com/office/drawing/2014/main" id="{ABEDC07A-3872-4573-B082-D48FC2CDBF4C}"/>
                </a:ext>
              </a:extLst>
            </p:cNvPr>
            <p:cNvSpPr/>
            <p:nvPr/>
          </p:nvSpPr>
          <p:spPr>
            <a:xfrm>
              <a:off x="241306" y="1395118"/>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A</a:t>
              </a:r>
              <a:endParaRPr sz="4800" dirty="0">
                <a:solidFill>
                  <a:prstClr val="white"/>
                </a:solidFill>
                <a:latin typeface="Calibri"/>
                <a:ea typeface="Calibri"/>
                <a:cs typeface="Calibri"/>
                <a:sym typeface="Calibri"/>
              </a:endParaRPr>
            </a:p>
          </p:txBody>
        </p:sp>
        <p:sp>
          <p:nvSpPr>
            <p:cNvPr id="49" name="Google Shape;432;p3">
              <a:extLst>
                <a:ext uri="{FF2B5EF4-FFF2-40B4-BE49-F238E27FC236}">
                  <a16:creationId xmlns:a16="http://schemas.microsoft.com/office/drawing/2014/main" id="{D52CEDA3-A59A-4855-A651-3B78BF4C4F62}"/>
                </a:ext>
              </a:extLst>
            </p:cNvPr>
            <p:cNvSpPr/>
            <p:nvPr/>
          </p:nvSpPr>
          <p:spPr>
            <a:xfrm>
              <a:off x="563074" y="2198670"/>
              <a:ext cx="2314445"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2" name="Google Shape;433;p3">
              <a:extLst>
                <a:ext uri="{FF2B5EF4-FFF2-40B4-BE49-F238E27FC236}">
                  <a16:creationId xmlns:a16="http://schemas.microsoft.com/office/drawing/2014/main" id="{628DD239-181D-487C-B72A-69AE2C69CB86}"/>
                </a:ext>
              </a:extLst>
            </p:cNvPr>
            <p:cNvSpPr/>
            <p:nvPr/>
          </p:nvSpPr>
          <p:spPr>
            <a:xfrm>
              <a:off x="273572" y="2360854"/>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C</a:t>
              </a:r>
              <a:endParaRPr sz="4800" dirty="0">
                <a:solidFill>
                  <a:prstClr val="white"/>
                </a:solidFill>
                <a:latin typeface="Calibri"/>
                <a:ea typeface="Calibri"/>
                <a:cs typeface="Calibri"/>
                <a:sym typeface="Calibri"/>
              </a:endParaRPr>
            </a:p>
          </p:txBody>
        </p:sp>
        <p:sp>
          <p:nvSpPr>
            <p:cNvPr id="53" name="Google Shape;434;p3">
              <a:extLst>
                <a:ext uri="{FF2B5EF4-FFF2-40B4-BE49-F238E27FC236}">
                  <a16:creationId xmlns:a16="http://schemas.microsoft.com/office/drawing/2014/main" id="{FCB06A81-24BC-4CBF-A8F6-3889C6602CD7}"/>
                </a:ext>
              </a:extLst>
            </p:cNvPr>
            <p:cNvSpPr/>
            <p:nvPr/>
          </p:nvSpPr>
          <p:spPr>
            <a:xfrm>
              <a:off x="6594728" y="2198670"/>
              <a:ext cx="2119167"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5" name="Google Shape;435;p3">
              <a:extLst>
                <a:ext uri="{FF2B5EF4-FFF2-40B4-BE49-F238E27FC236}">
                  <a16:creationId xmlns:a16="http://schemas.microsoft.com/office/drawing/2014/main" id="{E85D4D67-2C7B-4985-A19F-B08EFF18D9B7}"/>
                </a:ext>
              </a:extLst>
            </p:cNvPr>
            <p:cNvSpPr/>
            <p:nvPr/>
          </p:nvSpPr>
          <p:spPr>
            <a:xfrm>
              <a:off x="6339112" y="233401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D</a:t>
              </a:r>
              <a:endParaRPr sz="4800" dirty="0">
                <a:solidFill>
                  <a:prstClr val="white"/>
                </a:solidFill>
                <a:latin typeface="Calibri"/>
                <a:ea typeface="Calibri"/>
                <a:cs typeface="Calibri"/>
                <a:sym typeface="Calibri"/>
              </a:endParaRPr>
            </a:p>
          </p:txBody>
        </p:sp>
      </p:grpSp>
      <p:grpSp>
        <p:nvGrpSpPr>
          <p:cNvPr id="58" name="Google Shape;421;p3">
            <a:extLst>
              <a:ext uri="{FF2B5EF4-FFF2-40B4-BE49-F238E27FC236}">
                <a16:creationId xmlns:a16="http://schemas.microsoft.com/office/drawing/2014/main" id="{A0A11155-78D6-4D7C-895C-BEC1788CE03E}"/>
              </a:ext>
            </a:extLst>
          </p:cNvPr>
          <p:cNvGrpSpPr/>
          <p:nvPr/>
        </p:nvGrpSpPr>
        <p:grpSpPr>
          <a:xfrm>
            <a:off x="272297" y="8354828"/>
            <a:ext cx="23874618" cy="5222404"/>
            <a:chOff x="-530853" y="3844156"/>
            <a:chExt cx="23774398" cy="8013666"/>
          </a:xfrm>
        </p:grpSpPr>
        <p:sp>
          <p:nvSpPr>
            <p:cNvPr id="59" name="Google Shape;422;p3">
              <a:extLst>
                <a:ext uri="{FF2B5EF4-FFF2-40B4-BE49-F238E27FC236}">
                  <a16:creationId xmlns:a16="http://schemas.microsoft.com/office/drawing/2014/main" id="{6C40A648-E07C-4775-8904-0B4C919B22B8}"/>
                </a:ext>
              </a:extLst>
            </p:cNvPr>
            <p:cNvSpPr/>
            <p:nvPr/>
          </p:nvSpPr>
          <p:spPr>
            <a:xfrm>
              <a:off x="-530853" y="4171789"/>
              <a:ext cx="23774398" cy="7686033"/>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algn="ctr"/>
              <a:endParaRPr>
                <a:solidFill>
                  <a:prstClr val="white"/>
                </a:solidFill>
                <a:latin typeface="Calibri"/>
                <a:ea typeface="Calibri"/>
                <a:cs typeface="Calibri"/>
                <a:sym typeface="Calibri"/>
              </a:endParaRPr>
            </a:p>
          </p:txBody>
        </p:sp>
        <p:grpSp>
          <p:nvGrpSpPr>
            <p:cNvPr id="60" name="Google Shape;423;p3">
              <a:extLst>
                <a:ext uri="{FF2B5EF4-FFF2-40B4-BE49-F238E27FC236}">
                  <a16:creationId xmlns:a16="http://schemas.microsoft.com/office/drawing/2014/main" id="{8A5D5F9D-761A-489F-937B-28CFBAB2C335}"/>
                </a:ext>
              </a:extLst>
            </p:cNvPr>
            <p:cNvGrpSpPr/>
            <p:nvPr/>
          </p:nvGrpSpPr>
          <p:grpSpPr>
            <a:xfrm>
              <a:off x="-290537" y="3844156"/>
              <a:ext cx="3966807" cy="1730550"/>
              <a:chOff x="71413" y="4110856"/>
              <a:chExt cx="3966807" cy="1730550"/>
            </a:xfrm>
          </p:grpSpPr>
          <p:sp>
            <p:nvSpPr>
              <p:cNvPr id="61" name="Google Shape;424;p3">
                <a:extLst>
                  <a:ext uri="{FF2B5EF4-FFF2-40B4-BE49-F238E27FC236}">
                    <a16:creationId xmlns:a16="http://schemas.microsoft.com/office/drawing/2014/main" id="{90196B7D-789D-420B-ABF7-386750A21604}"/>
                  </a:ext>
                </a:extLst>
              </p:cNvPr>
              <p:cNvSpPr/>
              <p:nvPr/>
            </p:nvSpPr>
            <p:spPr>
              <a:xfrm rot="5400000" flipH="1">
                <a:off x="1962415" y="3679360"/>
                <a:ext cx="1164639" cy="2986970"/>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a:solidFill>
                    <a:prstClr val="black"/>
                  </a:solidFill>
                  <a:latin typeface="Calibri"/>
                  <a:ea typeface="Calibri"/>
                  <a:cs typeface="Calibri"/>
                  <a:sym typeface="Calibri"/>
                </a:endParaRPr>
              </a:p>
            </p:txBody>
          </p:sp>
          <p:sp>
            <p:nvSpPr>
              <p:cNvPr id="62" name="Google Shape;425;p3">
                <a:extLst>
                  <a:ext uri="{FF2B5EF4-FFF2-40B4-BE49-F238E27FC236}">
                    <a16:creationId xmlns:a16="http://schemas.microsoft.com/office/drawing/2014/main" id="{30CFEC47-FA75-4F30-A770-559F8CD6D3CE}"/>
                  </a:ext>
                </a:extLst>
              </p:cNvPr>
              <p:cNvSpPr txBox="1"/>
              <p:nvPr/>
            </p:nvSpPr>
            <p:spPr>
              <a:xfrm>
                <a:off x="972136" y="4515133"/>
                <a:ext cx="2986971" cy="1227833"/>
              </a:xfrm>
              <a:prstGeom prst="rect">
                <a:avLst/>
              </a:prstGeom>
              <a:noFill/>
              <a:ln>
                <a:noFill/>
              </a:ln>
            </p:spPr>
            <p:txBody>
              <a:bodyPr spcFirstLastPara="1" wrap="square" lIns="91408" tIns="45692" rIns="91408" bIns="45692" anchor="t" anchorCtr="0">
                <a:spAutoFit/>
              </a:bodyPr>
              <a:lstStyle/>
              <a:p>
                <a:pPr algn="ctr"/>
                <a:r>
                  <a:rPr lang="en-US" sz="4600" b="1" dirty="0" err="1">
                    <a:solidFill>
                      <a:srgbClr val="548135"/>
                    </a:solidFill>
                    <a:latin typeface="Tahoma"/>
                    <a:ea typeface="Tahoma"/>
                    <a:cs typeface="Tahoma"/>
                    <a:sym typeface="Tahoma"/>
                  </a:rPr>
                  <a:t>Bài</a:t>
                </a:r>
                <a:r>
                  <a:rPr lang="en-US" sz="4600" b="1" dirty="0">
                    <a:solidFill>
                      <a:srgbClr val="548135"/>
                    </a:solidFill>
                    <a:latin typeface="Tahoma"/>
                    <a:ea typeface="Tahoma"/>
                    <a:cs typeface="Tahoma"/>
                    <a:sym typeface="Tahoma"/>
                  </a:rPr>
                  <a:t> </a:t>
                </a:r>
                <a:r>
                  <a:rPr lang="en-US" sz="4600" b="1" dirty="0" err="1">
                    <a:solidFill>
                      <a:srgbClr val="548135"/>
                    </a:solidFill>
                    <a:latin typeface="Tahoma"/>
                    <a:ea typeface="Tahoma"/>
                    <a:cs typeface="Tahoma"/>
                    <a:sym typeface="Tahoma"/>
                  </a:rPr>
                  <a:t>giải</a:t>
                </a:r>
                <a:endParaRPr sz="4600" b="1" dirty="0">
                  <a:solidFill>
                    <a:srgbClr val="548135"/>
                  </a:solidFill>
                  <a:latin typeface="Tahoma"/>
                  <a:ea typeface="Tahoma"/>
                  <a:cs typeface="Tahoma"/>
                  <a:sym typeface="Tahoma"/>
                </a:endParaRPr>
              </a:p>
            </p:txBody>
          </p:sp>
          <p:pic>
            <p:nvPicPr>
              <p:cNvPr id="63" name="Google Shape;426;p3">
                <a:extLst>
                  <a:ext uri="{FF2B5EF4-FFF2-40B4-BE49-F238E27FC236}">
                    <a16:creationId xmlns:a16="http://schemas.microsoft.com/office/drawing/2014/main" id="{B01FD3DC-F280-44C5-813C-DE3CDC0675AE}"/>
                  </a:ext>
                </a:extLst>
              </p:cNvPr>
              <p:cNvPicPr preferRelativeResize="0"/>
              <p:nvPr/>
            </p:nvPicPr>
            <p:blipFill rotWithShape="1">
              <a:blip r:embed="rId6">
                <a:alphaModFix/>
              </a:blip>
              <a:srcRect l="17950" t="14860" r="18922" b="25554"/>
              <a:stretch/>
            </p:blipFill>
            <p:spPr>
              <a:xfrm>
                <a:off x="71413" y="4110856"/>
                <a:ext cx="1058947" cy="1730550"/>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FCA2B60-7B4C-4AC8-B0D8-33E2EB9EB6AA}"/>
                  </a:ext>
                </a:extLst>
              </p:cNvPr>
              <p:cNvSpPr txBox="1"/>
              <p:nvPr/>
            </p:nvSpPr>
            <p:spPr>
              <a:xfrm>
                <a:off x="5307593" y="5140420"/>
                <a:ext cx="327755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𝑚</m:t>
                      </m:r>
                      <m:r>
                        <a:rPr lang="en-US" sz="5400" i="1" smtClean="0">
                          <a:solidFill>
                            <a:srgbClr val="EEF7E9"/>
                          </a:solidFill>
                          <a:latin typeface="Cambria Math" panose="02040503050406030204" pitchFamily="18" charset="0"/>
                        </a:rPr>
                        <m:t>=−1</m:t>
                      </m:r>
                      <m:r>
                        <m:rPr>
                          <m:nor/>
                        </m:rPr>
                        <a:rPr lang="en-US" sz="5400" smtClean="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6600" b="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4" name="TextBox 63">
                <a:extLst>
                  <a:ext uri="{FF2B5EF4-FFF2-40B4-BE49-F238E27FC236}">
                    <a16:creationId xmlns:a16="http://schemas.microsoft.com/office/drawing/2014/main" id="{AFCA2B60-7B4C-4AC8-B0D8-33E2EB9EB6AA}"/>
                  </a:ext>
                </a:extLst>
              </p:cNvPr>
              <p:cNvSpPr txBox="1">
                <a:spLocks noRot="1" noChangeAspect="1" noMove="1" noResize="1" noEditPoints="1" noAdjustHandles="1" noChangeArrowheads="1" noChangeShapeType="1" noTextEdit="1"/>
              </p:cNvSpPr>
              <p:nvPr/>
            </p:nvSpPr>
            <p:spPr>
              <a:xfrm>
                <a:off x="5307593" y="5140420"/>
                <a:ext cx="3277550" cy="92333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EB914FE-C258-4A56-B23C-47DC7A0E8FCE}"/>
                  </a:ext>
                </a:extLst>
              </p:cNvPr>
              <p:cNvSpPr txBox="1"/>
              <p:nvPr/>
            </p:nvSpPr>
            <p:spPr>
              <a:xfrm>
                <a:off x="17342744" y="5177235"/>
                <a:ext cx="3758994"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𝑚</m:t>
                      </m:r>
                      <m:r>
                        <a:rPr lang="en-US" sz="5400" i="1" smtClean="0">
                          <a:solidFill>
                            <a:srgbClr val="EEF7E9"/>
                          </a:solidFill>
                          <a:latin typeface="Cambria Math" panose="02040503050406030204" pitchFamily="18" charset="0"/>
                        </a:rPr>
                        <m:t>=−2</m:t>
                      </m:r>
                    </m:oMath>
                  </m:oMathPara>
                </a14:m>
                <a:endParaRPr lang="en-US" sz="5400">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5" name="TextBox 64">
                <a:extLst>
                  <a:ext uri="{FF2B5EF4-FFF2-40B4-BE49-F238E27FC236}">
                    <a16:creationId xmlns:a16="http://schemas.microsoft.com/office/drawing/2014/main" id="{7EB914FE-C258-4A56-B23C-47DC7A0E8FCE}"/>
                  </a:ext>
                </a:extLst>
              </p:cNvPr>
              <p:cNvSpPr txBox="1">
                <a:spLocks noRot="1" noChangeAspect="1" noMove="1" noResize="1" noEditPoints="1" noAdjustHandles="1" noChangeArrowheads="1" noChangeShapeType="1" noTextEdit="1"/>
              </p:cNvSpPr>
              <p:nvPr/>
            </p:nvSpPr>
            <p:spPr>
              <a:xfrm>
                <a:off x="17342744" y="5177235"/>
                <a:ext cx="3758994" cy="92333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5851D47-19EE-409C-ACB4-92F8E9D308BE}"/>
                  </a:ext>
                </a:extLst>
              </p:cNvPr>
              <p:cNvSpPr txBox="1"/>
              <p:nvPr/>
            </p:nvSpPr>
            <p:spPr>
              <a:xfrm>
                <a:off x="4424091" y="7077453"/>
                <a:ext cx="457194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𝑚</m:t>
                      </m:r>
                      <m:r>
                        <a:rPr lang="en-US" sz="5400" i="1" smtClean="0">
                          <a:solidFill>
                            <a:srgbClr val="EEF7E9"/>
                          </a:solidFill>
                          <a:latin typeface="Cambria Math" panose="02040503050406030204" pitchFamily="18" charset="0"/>
                        </a:rPr>
                        <m:t>=2</m:t>
                      </m:r>
                    </m:oMath>
                  </m:oMathPara>
                </a14:m>
                <a:endParaRPr lang="en-US" sz="5400" b="1" i="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TextBox 66">
                <a:extLst>
                  <a:ext uri="{FF2B5EF4-FFF2-40B4-BE49-F238E27FC236}">
                    <a16:creationId xmlns:a16="http://schemas.microsoft.com/office/drawing/2014/main" id="{25851D47-19EE-409C-ACB4-92F8E9D308BE}"/>
                  </a:ext>
                </a:extLst>
              </p:cNvPr>
              <p:cNvSpPr txBox="1">
                <a:spLocks noRot="1" noChangeAspect="1" noMove="1" noResize="1" noEditPoints="1" noAdjustHandles="1" noChangeArrowheads="1" noChangeShapeType="1" noTextEdit="1"/>
              </p:cNvSpPr>
              <p:nvPr/>
            </p:nvSpPr>
            <p:spPr>
              <a:xfrm>
                <a:off x="4424091" y="7077453"/>
                <a:ext cx="4571940" cy="92333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A75416A-49AF-4202-AE06-8934347A8602}"/>
                  </a:ext>
                </a:extLst>
              </p:cNvPr>
              <p:cNvSpPr txBox="1"/>
              <p:nvPr/>
            </p:nvSpPr>
            <p:spPr>
              <a:xfrm>
                <a:off x="17823312" y="7026961"/>
                <a:ext cx="3278426"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𝑚</m:t>
                      </m:r>
                      <m:r>
                        <a:rPr lang="en-US" sz="5400" i="1" smtClean="0">
                          <a:solidFill>
                            <a:srgbClr val="EEF7E9"/>
                          </a:solidFill>
                          <a:latin typeface="Cambria Math" panose="02040503050406030204" pitchFamily="18" charset="0"/>
                        </a:rPr>
                        <m:t>&gt;2</m:t>
                      </m:r>
                      <m:r>
                        <m:rPr>
                          <m:nor/>
                        </m:rPr>
                        <a:rPr lang="en-US" sz="540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5400">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0" name="TextBox 69">
                <a:extLst>
                  <a:ext uri="{FF2B5EF4-FFF2-40B4-BE49-F238E27FC236}">
                    <a16:creationId xmlns:a16="http://schemas.microsoft.com/office/drawing/2014/main" id="{BA75416A-49AF-4202-AE06-8934347A8602}"/>
                  </a:ext>
                </a:extLst>
              </p:cNvPr>
              <p:cNvSpPr txBox="1">
                <a:spLocks noRot="1" noChangeAspect="1" noMove="1" noResize="1" noEditPoints="1" noAdjustHandles="1" noChangeArrowheads="1" noChangeShapeType="1" noTextEdit="1"/>
              </p:cNvSpPr>
              <p:nvPr/>
            </p:nvSpPr>
            <p:spPr>
              <a:xfrm>
                <a:off x="17823312" y="7026961"/>
                <a:ext cx="3278426" cy="923330"/>
              </a:xfrm>
              <a:prstGeom prst="rect">
                <a:avLst/>
              </a:prstGeom>
              <a:blipFill>
                <a:blip r:embed="rId10"/>
                <a:stretch>
                  <a:fillRect/>
                </a:stretch>
              </a:blipFill>
            </p:spPr>
            <p:txBody>
              <a:bodyPr/>
              <a:lstStyle/>
              <a:p>
                <a:r>
                  <a:rPr lang="en-US">
                    <a:noFill/>
                  </a:rPr>
                  <a:t> </a:t>
                </a:r>
              </a:p>
            </p:txBody>
          </p:sp>
        </mc:Fallback>
      </mc:AlternateContent>
      <p:sp>
        <p:nvSpPr>
          <p:cNvPr id="71" name="Google Shape;436;p3">
            <a:extLst>
              <a:ext uri="{FF2B5EF4-FFF2-40B4-BE49-F238E27FC236}">
                <a16:creationId xmlns:a16="http://schemas.microsoft.com/office/drawing/2014/main" id="{8128CB7A-965F-48FD-97F0-BE96FB0B5AD2}"/>
              </a:ext>
            </a:extLst>
          </p:cNvPr>
          <p:cNvSpPr/>
          <p:nvPr/>
        </p:nvSpPr>
        <p:spPr>
          <a:xfrm>
            <a:off x="3785299" y="5083661"/>
            <a:ext cx="1135632" cy="1007384"/>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14" tIns="45696" rIns="91414" bIns="45696" anchor="ctr" anchorCtr="0">
            <a:noAutofit/>
          </a:bodyPr>
          <a:lstStyle/>
          <a:p>
            <a:pPr algn="ctr"/>
            <a:r>
              <a:rPr lang="en-US" sz="6400" b="1">
                <a:solidFill>
                  <a:prstClr val="white"/>
                </a:solidFill>
                <a:latin typeface="Calibri"/>
                <a:ea typeface="Calibri"/>
                <a:cs typeface="Calibri"/>
                <a:sym typeface="Calibri"/>
              </a:rPr>
              <a:t>A</a:t>
            </a:r>
            <a:endParaRPr sz="6400" b="1" dirty="0">
              <a:solidFill>
                <a:prstClr val="white"/>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FC6569D-16C6-4EF1-8821-95F6CF125A24}"/>
                  </a:ext>
                </a:extLst>
              </p:cNvPr>
              <p:cNvSpPr txBox="1"/>
              <p:nvPr/>
            </p:nvSpPr>
            <p:spPr>
              <a:xfrm>
                <a:off x="4697176" y="9103822"/>
                <a:ext cx="19248828" cy="1078950"/>
              </a:xfrm>
              <a:prstGeom prst="rect">
                <a:avLst/>
              </a:prstGeom>
              <a:noFill/>
            </p:spPr>
            <p:txBody>
              <a:bodyPr wrap="square">
                <a:spAutoFit/>
              </a:bodyPr>
              <a:lstStyle/>
              <a:p>
                <a:pPr>
                  <a:lnSpc>
                    <a:spcPct val="150000"/>
                  </a:lnSpc>
                </a:pPr>
                <a:r>
                  <a:rPr lang="en-US" sz="4800" b="1">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𝒎𝒙</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nghiệm đúng với mọi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ℝ</m:t>
                    </m:r>
                  </m:oMath>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BFC6569D-16C6-4EF1-8821-95F6CF125A24}"/>
                  </a:ext>
                </a:extLst>
              </p:cNvPr>
              <p:cNvSpPr txBox="1">
                <a:spLocks noRot="1" noChangeAspect="1" noMove="1" noResize="1" noEditPoints="1" noAdjustHandles="1" noChangeArrowheads="1" noChangeShapeType="1" noTextEdit="1"/>
              </p:cNvSpPr>
              <p:nvPr/>
            </p:nvSpPr>
            <p:spPr>
              <a:xfrm>
                <a:off x="4697176" y="9103822"/>
                <a:ext cx="19248828" cy="1078950"/>
              </a:xfrm>
              <a:prstGeom prst="rect">
                <a:avLst/>
              </a:prstGeom>
              <a:blipFill>
                <a:blip r:embed="rId11"/>
                <a:stretch>
                  <a:fillRect l="-1457" b="-28249"/>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27A4462B-A6BE-4E8C-B9D6-3186185AA01E}"/>
              </a:ext>
            </a:extLst>
          </p:cNvPr>
          <p:cNvSpPr txBox="1"/>
          <p:nvPr/>
        </p:nvSpPr>
        <p:spPr>
          <a:xfrm>
            <a:off x="1346138" y="11684999"/>
            <a:ext cx="4391980" cy="824008"/>
          </a:xfrm>
          <a:prstGeom prst="rect">
            <a:avLst/>
          </a:prstGeom>
          <a:noFill/>
        </p:spPr>
        <p:txBody>
          <a:bodyPr wrap="square">
            <a:spAutoFit/>
          </a:bodyPr>
          <a:lstStyle/>
          <a:p>
            <a:pPr marL="630492">
              <a:lnSpc>
                <a:spcPct val="115000"/>
              </a:lnSpc>
              <a:spcAft>
                <a:spcPts val="1000"/>
              </a:spcAft>
              <a:tabLst>
                <a:tab pos="5028698" algn="l"/>
              </a:tabLst>
            </a:pP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Chọn </a:t>
            </a:r>
            <a:r>
              <a:rPr lang="en-US" sz="4600" b="1">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0DF381-0E58-408C-A934-A55EF4E4CBD2}"/>
                  </a:ext>
                </a:extLst>
              </p:cNvPr>
              <p:cNvSpPr txBox="1"/>
              <p:nvPr/>
            </p:nvSpPr>
            <p:spPr>
              <a:xfrm>
                <a:off x="2384183" y="3261491"/>
                <a:ext cx="20619430" cy="942053"/>
              </a:xfrm>
              <a:prstGeom prst="rect">
                <a:avLst/>
              </a:prstGeom>
              <a:noFill/>
            </p:spPr>
            <p:txBody>
              <a:bodyPr wrap="square">
                <a:spAutoFit/>
              </a:bodyPr>
              <a:lstStyle/>
              <a:p>
                <a:r>
                  <a:rPr lang="en-US" sz="5400">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sSup>
                      <m:sSupPr>
                        <m:ctrlPr>
                          <a:rPr lang="en-US" sz="5400" i="1">
                            <a:latin typeface="Cambria Math" panose="02040503050406030204" pitchFamily="18" charset="0"/>
                          </a:rPr>
                        </m:ctrlPr>
                      </m:sSupPr>
                      <m:e>
                        <m:r>
                          <a:rPr lang="en-US" sz="5400" i="1">
                            <a:latin typeface="Cambria Math" panose="02040503050406030204" pitchFamily="18" charset="0"/>
                          </a:rPr>
                          <m:t>𝑥</m:t>
                        </m:r>
                      </m:e>
                      <m:sup>
                        <m:r>
                          <a:rPr lang="en-US" sz="5400" i="1">
                            <a:latin typeface="Cambria Math" panose="02040503050406030204" pitchFamily="18" charset="0"/>
                          </a:rPr>
                          <m:t>2</m:t>
                        </m:r>
                      </m:sup>
                    </m:sSup>
                    <m:r>
                      <a:rPr lang="en-US" sz="5400" i="1">
                        <a:latin typeface="Cambria Math" panose="02040503050406030204" pitchFamily="18" charset="0"/>
                      </a:rPr>
                      <m:t>−2</m:t>
                    </m:r>
                    <m:r>
                      <a:rPr lang="en-US" sz="5400" i="1">
                        <a:latin typeface="Cambria Math" panose="02040503050406030204" pitchFamily="18" charset="0"/>
                      </a:rPr>
                      <m:t>𝑚𝑥</m:t>
                    </m:r>
                    <m:r>
                      <a:rPr lang="en-US" sz="5400" i="1">
                        <a:latin typeface="Cambria Math" panose="02040503050406030204" pitchFamily="18" charset="0"/>
                      </a:rPr>
                      <m:t>+4&gt;0</m:t>
                    </m:r>
                  </m:oMath>
                </a14:m>
                <a:r>
                  <a:rPr lang="en-US" sz="5400">
                    <a:latin typeface="Tahoma" panose="020B0604030504040204" pitchFamily="34" charset="0"/>
                    <a:ea typeface="Tahoma" panose="020B0604030504040204" pitchFamily="34" charset="0"/>
                    <a:cs typeface="Tahoma" panose="020B0604030504040204" pitchFamily="34" charset="0"/>
                  </a:rPr>
                  <a:t> nghiệm đúng với mọi </a:t>
                </a:r>
                <a14:m>
                  <m:oMath xmlns:m="http://schemas.openxmlformats.org/officeDocument/2006/math">
                    <m:r>
                      <a:rPr lang="en-US" sz="5400" i="1">
                        <a:latin typeface="Cambria Math" panose="02040503050406030204" pitchFamily="18" charset="0"/>
                      </a:rPr>
                      <m:t>𝑥</m:t>
                    </m:r>
                    <m:r>
                      <a:rPr lang="en-US" sz="5400" i="1">
                        <a:latin typeface="Cambria Math" panose="02040503050406030204" pitchFamily="18" charset="0"/>
                      </a:rPr>
                      <m:t>∈</m:t>
                    </m:r>
                    <m:r>
                      <a:rPr lang="en-US" sz="5400" i="1">
                        <a:latin typeface="Cambria Math" panose="02040503050406030204" pitchFamily="18" charset="0"/>
                      </a:rPr>
                      <m:t>ℝ</m:t>
                    </m:r>
                  </m:oMath>
                </a14:m>
                <a:r>
                  <a:rPr lang="en-US" sz="5400">
                    <a:latin typeface="Tahoma" panose="020B0604030504040204" pitchFamily="34" charset="0"/>
                    <a:ea typeface="Tahoma" panose="020B0604030504040204" pitchFamily="34" charset="0"/>
                    <a:cs typeface="Tahoma" panose="020B0604030504040204" pitchFamily="34" charset="0"/>
                  </a:rPr>
                  <a:t> khi</a:t>
                </a:r>
              </a:p>
            </p:txBody>
          </p:sp>
        </mc:Choice>
        <mc:Fallback xmlns="">
          <p:sp>
            <p:nvSpPr>
              <p:cNvPr id="54" name="TextBox 53">
                <a:extLst>
                  <a:ext uri="{FF2B5EF4-FFF2-40B4-BE49-F238E27FC236}">
                    <a16:creationId xmlns:a16="http://schemas.microsoft.com/office/drawing/2014/main" id="{590DF381-0E58-408C-A934-A55EF4E4CBD2}"/>
                  </a:ext>
                </a:extLst>
              </p:cNvPr>
              <p:cNvSpPr txBox="1">
                <a:spLocks noRot="1" noChangeAspect="1" noMove="1" noResize="1" noEditPoints="1" noAdjustHandles="1" noChangeArrowheads="1" noChangeShapeType="1" noTextEdit="1"/>
              </p:cNvSpPr>
              <p:nvPr/>
            </p:nvSpPr>
            <p:spPr>
              <a:xfrm>
                <a:off x="2384183" y="3261491"/>
                <a:ext cx="20619430" cy="942053"/>
              </a:xfrm>
              <a:prstGeom prst="rect">
                <a:avLst/>
              </a:prstGeom>
              <a:blipFill>
                <a:blip r:embed="rId12"/>
                <a:stretch>
                  <a:fillRect l="-1567" t="-17419" r="-1123" b="-36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F8DEA68-AD56-4F5B-AAC5-9BF9939187E8}"/>
                  </a:ext>
                </a:extLst>
              </p:cNvPr>
              <p:cNvSpPr txBox="1"/>
              <p:nvPr/>
            </p:nvSpPr>
            <p:spPr>
              <a:xfrm>
                <a:off x="4604085" y="10531468"/>
                <a:ext cx="2883658" cy="1225464"/>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4800" b="1" i="1">
                          <a:latin typeface="Cambria Math" panose="02040503050406030204" pitchFamily="18" charset="0"/>
                        </a:rPr>
                        <m:t>⇔</m:t>
                      </m:r>
                      <m:r>
                        <a:rPr lang="en-US" sz="4800" b="1" i="0">
                          <a:latin typeface="Cambria Math" panose="02040503050406030204" pitchFamily="18" charset="0"/>
                        </a:rPr>
                        <m:t>𝚫</m:t>
                      </m:r>
                      <m:r>
                        <a:rPr lang="en-US" sz="4800" b="1" i="1">
                          <a:latin typeface="Cambria Math" panose="02040503050406030204" pitchFamily="18" charset="0"/>
                        </a:rPr>
                        <m:t>′&lt;</m:t>
                      </m:r>
                      <m:r>
                        <a:rPr lang="en-US" sz="4800" b="1" i="1">
                          <a:latin typeface="Cambria Math" panose="02040503050406030204" pitchFamily="18" charset="0"/>
                        </a:rPr>
                        <m:t>𝟎</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TextBox 55">
                <a:extLst>
                  <a:ext uri="{FF2B5EF4-FFF2-40B4-BE49-F238E27FC236}">
                    <a16:creationId xmlns:a16="http://schemas.microsoft.com/office/drawing/2014/main" id="{6F8DEA68-AD56-4F5B-AAC5-9BF9939187E8}"/>
                  </a:ext>
                </a:extLst>
              </p:cNvPr>
              <p:cNvSpPr txBox="1">
                <a:spLocks noRot="1" noChangeAspect="1" noMove="1" noResize="1" noEditPoints="1" noAdjustHandles="1" noChangeArrowheads="1" noChangeShapeType="1" noTextEdit="1"/>
              </p:cNvSpPr>
              <p:nvPr/>
            </p:nvSpPr>
            <p:spPr>
              <a:xfrm>
                <a:off x="4604085" y="10531468"/>
                <a:ext cx="2883658" cy="122546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88B93D5-FBC8-4F90-882F-21D83FB10D74}"/>
                  </a:ext>
                </a:extLst>
              </p:cNvPr>
              <p:cNvSpPr txBox="1"/>
              <p:nvPr/>
            </p:nvSpPr>
            <p:spPr>
              <a:xfrm>
                <a:off x="7426132" y="10560139"/>
                <a:ext cx="4163370" cy="1225464"/>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𝒎</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&lt;</m:t>
                      </m:r>
                      <m:r>
                        <a:rPr lang="en-US" sz="4800" b="1" i="1">
                          <a:latin typeface="Cambria Math" panose="02040503050406030204" pitchFamily="18" charset="0"/>
                        </a:rPr>
                        <m:t>𝟎</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F88B93D5-FBC8-4F90-882F-21D83FB10D74}"/>
                  </a:ext>
                </a:extLst>
              </p:cNvPr>
              <p:cNvSpPr txBox="1">
                <a:spLocks noRot="1" noChangeAspect="1" noMove="1" noResize="1" noEditPoints="1" noAdjustHandles="1" noChangeArrowheads="1" noChangeShapeType="1" noTextEdit="1"/>
              </p:cNvSpPr>
              <p:nvPr/>
            </p:nvSpPr>
            <p:spPr>
              <a:xfrm>
                <a:off x="7426132" y="10560139"/>
                <a:ext cx="4163370" cy="122546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34E7465-D334-4B71-B113-72DBBDC9E734}"/>
                  </a:ext>
                </a:extLst>
              </p:cNvPr>
              <p:cNvSpPr txBox="1"/>
              <p:nvPr/>
            </p:nvSpPr>
            <p:spPr>
              <a:xfrm>
                <a:off x="11589502" y="10531468"/>
                <a:ext cx="4832828" cy="1200329"/>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&lt;</m:t>
                      </m:r>
                      <m:r>
                        <a:rPr lang="en-US" sz="4800" b="1" i="1">
                          <a:latin typeface="Cambria Math" panose="02040503050406030204" pitchFamily="18" charset="0"/>
                        </a:rPr>
                        <m:t>𝒎</m:t>
                      </m:r>
                      <m:r>
                        <a:rPr lang="en-US" sz="4800" b="1" i="1">
                          <a:latin typeface="Cambria Math" panose="02040503050406030204" pitchFamily="18" charset="0"/>
                        </a:rPr>
                        <m:t>&lt;</m:t>
                      </m:r>
                      <m:r>
                        <a:rPr lang="en-US" sz="4800" b="1" i="1">
                          <a:latin typeface="Cambria Math" panose="02040503050406030204" pitchFamily="18" charset="0"/>
                        </a:rPr>
                        <m:t>𝟐</m:t>
                      </m:r>
                      <m:r>
                        <a:rPr lang="en-US" sz="4800" b="1" i="1">
                          <a:latin typeface="Cambria Math" panose="02040503050406030204" pitchFamily="18" charset="0"/>
                        </a:rPr>
                        <m:t>.</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6" name="TextBox 65">
                <a:extLst>
                  <a:ext uri="{FF2B5EF4-FFF2-40B4-BE49-F238E27FC236}">
                    <a16:creationId xmlns:a16="http://schemas.microsoft.com/office/drawing/2014/main" id="{B34E7465-D334-4B71-B113-72DBBDC9E734}"/>
                  </a:ext>
                </a:extLst>
              </p:cNvPr>
              <p:cNvSpPr txBox="1">
                <a:spLocks noRot="1" noChangeAspect="1" noMove="1" noResize="1" noEditPoints="1" noAdjustHandles="1" noChangeArrowheads="1" noChangeShapeType="1" noTextEdit="1"/>
              </p:cNvSpPr>
              <p:nvPr/>
            </p:nvSpPr>
            <p:spPr>
              <a:xfrm>
                <a:off x="11589502" y="10531468"/>
                <a:ext cx="4832828" cy="120032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4354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arn(inVertic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arn(inVertic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arn(inVertical)">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arn(inVertical)">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1000"/>
                                        <p:tgtEl>
                                          <p:spTgt spid="71"/>
                                        </p:tgtEl>
                                      </p:cBhvr>
                                    </p:animEffect>
                                    <p:anim calcmode="lin" valueType="num">
                                      <p:cBhvr>
                                        <p:cTn id="33" dur="1000" fill="hold"/>
                                        <p:tgtEl>
                                          <p:spTgt spid="71"/>
                                        </p:tgtEl>
                                        <p:attrNameLst>
                                          <p:attrName>ppt_x</p:attrName>
                                        </p:attrNameLst>
                                      </p:cBhvr>
                                      <p:tavLst>
                                        <p:tav tm="0">
                                          <p:val>
                                            <p:strVal val="#ppt_x"/>
                                          </p:val>
                                        </p:tav>
                                        <p:tav tm="100000">
                                          <p:val>
                                            <p:strVal val="#ppt_x"/>
                                          </p:val>
                                        </p:tav>
                                      </p:tavLst>
                                    </p:anim>
                                    <p:anim calcmode="lin" valueType="num">
                                      <p:cBhvr>
                                        <p:cTn id="3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p:bldP spid="81" grpId="0"/>
      <p:bldP spid="56" grpId="0"/>
      <p:bldP spid="57" grpId="0"/>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93FADD-76E9-45CE-9C2C-A9EA9F4089ED}"/>
              </a:ext>
            </a:extLst>
          </p:cNvPr>
          <p:cNvGrpSpPr/>
          <p:nvPr/>
        </p:nvGrpSpPr>
        <p:grpSpPr>
          <a:xfrm>
            <a:off x="1104053" y="1502605"/>
            <a:ext cx="22595714" cy="1141473"/>
            <a:chOff x="143124" y="1504836"/>
            <a:chExt cx="22598329" cy="1141603"/>
          </a:xfrm>
        </p:grpSpPr>
        <p:sp>
          <p:nvSpPr>
            <p:cNvPr id="4" name="TextBox 3">
              <a:extLst>
                <a:ext uri="{FF2B5EF4-FFF2-40B4-BE49-F238E27FC236}">
                  <a16:creationId xmlns:a16="http://schemas.microsoft.com/office/drawing/2014/main" id="{F5AC9E52-75A5-4E68-ACCB-42931E8CC785}"/>
                </a:ext>
              </a:extLst>
            </p:cNvPr>
            <p:cNvSpPr txBox="1"/>
            <p:nvPr/>
          </p:nvSpPr>
          <p:spPr>
            <a:xfrm>
              <a:off x="143124" y="1892300"/>
              <a:ext cx="184752" cy="754139"/>
            </a:xfrm>
            <a:prstGeom prst="rect">
              <a:avLst/>
            </a:prstGeom>
            <a:noFill/>
          </p:spPr>
          <p:txBody>
            <a:bodyPr wrap="none" rtlCol="0">
              <a:spAutoFit/>
            </a:bodyPr>
            <a:lstStyle/>
            <a:p>
              <a:pPr defTabSz="2177060">
                <a:defRPr/>
              </a:pPr>
              <a:endParaRPr lang="en-US" b="1" dirty="0">
                <a:solidFill>
                  <a:prstClr val="white"/>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4611F9DE-AABC-48E1-A65A-E2774E91964E}"/>
                </a:ext>
              </a:extLst>
            </p:cNvPr>
            <p:cNvSpPr txBox="1"/>
            <p:nvPr/>
          </p:nvSpPr>
          <p:spPr>
            <a:xfrm>
              <a:off x="3317187" y="1504836"/>
              <a:ext cx="19424266" cy="831092"/>
            </a:xfrm>
            <a:prstGeom prst="rect">
              <a:avLst/>
            </a:prstGeom>
            <a:noFill/>
          </p:spPr>
          <p:txBody>
            <a:bodyPr wrap="square" rtlCol="0">
              <a:spAutoFit/>
            </a:bodyPr>
            <a:lstStyle/>
            <a:p>
              <a:pPr defTabSz="2177060">
                <a:defRPr/>
              </a:pPr>
              <a:r>
                <a:rPr lang="en-US" sz="4800" b="1">
                  <a:solidFill>
                    <a:srgbClr val="1F497D"/>
                  </a:solidFill>
                  <a:latin typeface="Tahoma" pitchFamily="34" charset="0"/>
                  <a:ea typeface="Tahoma" pitchFamily="34" charset="0"/>
                  <a:cs typeface="Tahoma" pitchFamily="34" charset="0"/>
                </a:rPr>
                <a:t>CÂU HỎI TRẮC NGHIỆM  </a:t>
              </a:r>
              <a:endParaRPr lang="en-US" sz="4800" b="1" dirty="0">
                <a:solidFill>
                  <a:srgbClr val="1F497D"/>
                </a:solidFill>
                <a:latin typeface="Tahoma" pitchFamily="34" charset="0"/>
                <a:ea typeface="Tahoma" pitchFamily="34" charset="0"/>
                <a:cs typeface="Tahoma" pitchFamily="34" charset="0"/>
              </a:endParaRPr>
            </a:p>
          </p:txBody>
        </p:sp>
      </p:grpSp>
      <p:sp>
        <p:nvSpPr>
          <p:cNvPr id="16" name="Google Shape;437;p3">
            <a:extLst>
              <a:ext uri="{FF2B5EF4-FFF2-40B4-BE49-F238E27FC236}">
                <a16:creationId xmlns:a16="http://schemas.microsoft.com/office/drawing/2014/main" id="{7BE094E4-E62A-4854-B36B-FD3E1DF80391}"/>
              </a:ext>
            </a:extLst>
          </p:cNvPr>
          <p:cNvSpPr/>
          <p:nvPr/>
        </p:nvSpPr>
        <p:spPr>
          <a:xfrm>
            <a:off x="1776668"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15</a:t>
            </a:r>
            <a:endParaRPr sz="4800" dirty="0">
              <a:solidFill>
                <a:prstClr val="white"/>
              </a:solidFill>
              <a:latin typeface="Tahoma"/>
              <a:ea typeface="Tahoma"/>
              <a:cs typeface="Tahoma"/>
              <a:sym typeface="Tahoma"/>
            </a:endParaRPr>
          </a:p>
        </p:txBody>
      </p:sp>
      <p:sp>
        <p:nvSpPr>
          <p:cNvPr id="17" name="Google Shape;438;p3">
            <a:extLst>
              <a:ext uri="{FF2B5EF4-FFF2-40B4-BE49-F238E27FC236}">
                <a16:creationId xmlns:a16="http://schemas.microsoft.com/office/drawing/2014/main" id="{3B63BB1B-5A65-4530-ACE1-12FAB768F1BE}"/>
              </a:ext>
            </a:extLst>
          </p:cNvPr>
          <p:cNvSpPr/>
          <p:nvPr/>
        </p:nvSpPr>
        <p:spPr>
          <a:xfrm>
            <a:off x="7864784" y="3358984"/>
            <a:ext cx="2970064"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54</a:t>
            </a:r>
            <a:endParaRPr sz="4800" dirty="0">
              <a:solidFill>
                <a:prstClr val="white"/>
              </a:solidFill>
              <a:latin typeface="Tahoma"/>
              <a:ea typeface="Tahoma"/>
              <a:cs typeface="Tahoma"/>
              <a:sym typeface="Tahoma"/>
            </a:endParaRPr>
          </a:p>
        </p:txBody>
      </p:sp>
      <p:sp>
        <p:nvSpPr>
          <p:cNvPr id="18" name="Google Shape;439;p3">
            <a:extLst>
              <a:ext uri="{FF2B5EF4-FFF2-40B4-BE49-F238E27FC236}">
                <a16:creationId xmlns:a16="http://schemas.microsoft.com/office/drawing/2014/main" id="{5B8E8663-B8CA-48D8-AC0C-0FDC812CBACC}"/>
              </a:ext>
            </a:extLst>
          </p:cNvPr>
          <p:cNvSpPr/>
          <p:nvPr/>
        </p:nvSpPr>
        <p:spPr>
          <a:xfrm>
            <a:off x="14321590"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9</a:t>
            </a:r>
            <a:endParaRPr sz="4800" dirty="0">
              <a:solidFill>
                <a:prstClr val="white"/>
              </a:solidFill>
              <a:latin typeface="Tahoma"/>
              <a:ea typeface="Tahoma"/>
              <a:cs typeface="Tahoma"/>
              <a:sym typeface="Tahoma"/>
            </a:endParaRPr>
          </a:p>
        </p:txBody>
      </p:sp>
      <p:sp>
        <p:nvSpPr>
          <p:cNvPr id="19" name="Google Shape;440;p3">
            <a:extLst>
              <a:ext uri="{FF2B5EF4-FFF2-40B4-BE49-F238E27FC236}">
                <a16:creationId xmlns:a16="http://schemas.microsoft.com/office/drawing/2014/main" id="{945F0E7A-18EF-40BE-AD00-DF8118927133}"/>
              </a:ext>
            </a:extLst>
          </p:cNvPr>
          <p:cNvSpPr/>
          <p:nvPr/>
        </p:nvSpPr>
        <p:spPr>
          <a:xfrm>
            <a:off x="19964112"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6</a:t>
            </a:r>
            <a:endParaRPr sz="4800" b="1" dirty="0">
              <a:solidFill>
                <a:prstClr val="white"/>
              </a:solidFill>
              <a:latin typeface="Tahoma"/>
              <a:ea typeface="Tahoma"/>
              <a:cs typeface="Tahoma"/>
              <a:sym typeface="Tahoma"/>
            </a:endParaRPr>
          </a:p>
        </p:txBody>
      </p:sp>
      <p:grpSp>
        <p:nvGrpSpPr>
          <p:cNvPr id="20" name="Google Shape;441;p3">
            <a:extLst>
              <a:ext uri="{FF2B5EF4-FFF2-40B4-BE49-F238E27FC236}">
                <a16:creationId xmlns:a16="http://schemas.microsoft.com/office/drawing/2014/main" id="{EEB87A2D-2336-41A1-B201-7262B75E3D8B}"/>
              </a:ext>
            </a:extLst>
          </p:cNvPr>
          <p:cNvGrpSpPr/>
          <p:nvPr/>
        </p:nvGrpSpPr>
        <p:grpSpPr>
          <a:xfrm>
            <a:off x="0" y="2088756"/>
            <a:ext cx="24085904" cy="2463440"/>
            <a:chOff x="923003" y="3917552"/>
            <a:chExt cx="24090260" cy="2203048"/>
          </a:xfrm>
        </p:grpSpPr>
        <p:sp>
          <p:nvSpPr>
            <p:cNvPr id="21" name="Google Shape;442;p3">
              <a:extLst>
                <a:ext uri="{FF2B5EF4-FFF2-40B4-BE49-F238E27FC236}">
                  <a16:creationId xmlns:a16="http://schemas.microsoft.com/office/drawing/2014/main" id="{8A5A8C8A-BE6F-4A39-87E6-00ECE44B7F55}"/>
                </a:ext>
              </a:extLst>
            </p:cNvPr>
            <p:cNvSpPr/>
            <p:nvPr/>
          </p:nvSpPr>
          <p:spPr>
            <a:xfrm>
              <a:off x="1272210" y="4214962"/>
              <a:ext cx="23741053" cy="1905638"/>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ctr" defTabSz="2177060">
                <a:defRPr/>
              </a:pPr>
              <a:endParaRPr b="1" dirty="0">
                <a:solidFill>
                  <a:prstClr val="white"/>
                </a:solidFill>
                <a:latin typeface="Tahoma"/>
                <a:ea typeface="Tahoma"/>
                <a:cs typeface="Tahoma"/>
                <a:sym typeface="Tahoma"/>
              </a:endParaRPr>
            </a:p>
          </p:txBody>
        </p:sp>
        <p:grpSp>
          <p:nvGrpSpPr>
            <p:cNvPr id="22" name="Google Shape;444;p3">
              <a:extLst>
                <a:ext uri="{FF2B5EF4-FFF2-40B4-BE49-F238E27FC236}">
                  <a16:creationId xmlns:a16="http://schemas.microsoft.com/office/drawing/2014/main" id="{14D4D4D6-04B0-4450-812D-0A493DE51357}"/>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BED14F6B-56AA-4903-80DB-FA1A2F1BC023}"/>
                  </a:ext>
                </a:extLst>
              </p:cNvPr>
              <p:cNvGrpSpPr/>
              <p:nvPr/>
            </p:nvGrpSpPr>
            <p:grpSpPr>
              <a:xfrm>
                <a:off x="1362045" y="4056327"/>
                <a:ext cx="3503060" cy="832104"/>
                <a:chOff x="2028795" y="4418277"/>
                <a:chExt cx="3503060" cy="832104"/>
              </a:xfrm>
            </p:grpSpPr>
            <p:sp>
              <p:nvSpPr>
                <p:cNvPr id="25" name="Google Shape;446;p3">
                  <a:extLst>
                    <a:ext uri="{FF2B5EF4-FFF2-40B4-BE49-F238E27FC236}">
                      <a16:creationId xmlns:a16="http://schemas.microsoft.com/office/drawing/2014/main" id="{968A31D9-BD77-4C71-9525-15473552980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defTabSz="2177060">
                    <a:defRPr/>
                  </a:pPr>
                  <a:endParaRPr b="1">
                    <a:solidFill>
                      <a:prstClr val="black"/>
                    </a:solidFill>
                    <a:latin typeface="Tahoma"/>
                    <a:ea typeface="Tahoma"/>
                    <a:cs typeface="Tahoma"/>
                    <a:sym typeface="Tahoma"/>
                  </a:endParaRPr>
                </a:p>
              </p:txBody>
            </p:sp>
            <p:sp>
              <p:nvSpPr>
                <p:cNvPr id="26" name="Google Shape;447;p3">
                  <a:extLst>
                    <a:ext uri="{FF2B5EF4-FFF2-40B4-BE49-F238E27FC236}">
                      <a16:creationId xmlns:a16="http://schemas.microsoft.com/office/drawing/2014/main" id="{1A253C9E-0323-4DA2-85D7-5E4DD4461B09}"/>
                    </a:ext>
                  </a:extLst>
                </p:cNvPr>
                <p:cNvSpPr txBox="1"/>
                <p:nvPr/>
              </p:nvSpPr>
              <p:spPr>
                <a:xfrm>
                  <a:off x="2636459" y="4480053"/>
                  <a:ext cx="2420395" cy="743108"/>
                </a:xfrm>
                <a:prstGeom prst="rect">
                  <a:avLst/>
                </a:prstGeom>
                <a:noFill/>
                <a:ln>
                  <a:noFill/>
                </a:ln>
              </p:spPr>
              <p:txBody>
                <a:bodyPr spcFirstLastPara="1" wrap="square" lIns="91408" tIns="45692" rIns="91408" bIns="45692" anchor="t" anchorCtr="0">
                  <a:spAutoFit/>
                </a:bodyPr>
                <a:lstStyle/>
                <a:p>
                  <a:pPr algn="ctr" defTabSz="2177060">
                    <a:defRPr/>
                  </a:pPr>
                  <a:r>
                    <a:rPr lang="en-US" sz="4800" b="1">
                      <a:latin typeface="Tahoma" panose="020B0604030504040204" pitchFamily="34" charset="0"/>
                      <a:ea typeface="Tahoma" panose="020B0604030504040204" pitchFamily="34" charset="0"/>
                      <a:cs typeface="Tahoma" panose="020B0604030504040204" pitchFamily="34" charset="0"/>
                    </a:rPr>
                    <a:t>6.28.</a:t>
                  </a:r>
                  <a:endParaRPr sz="4800" b="1" dirty="0">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4D2688FC-39DF-4F0C-A171-7FE4A9F1A6B9}"/>
                  </a:ext>
                </a:extLst>
              </p:cNvPr>
              <p:cNvPicPr preferRelativeResize="0"/>
              <p:nvPr/>
            </p:nvPicPr>
            <p:blipFill rotWithShape="1">
              <a:blip r:embed="rId3">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760C5B4-CB79-4464-8534-EA029E4BBACF}"/>
                  </a:ext>
                </a:extLst>
              </p:cNvPr>
              <p:cNvSpPr/>
              <p:nvPr/>
            </p:nvSpPr>
            <p:spPr>
              <a:xfrm>
                <a:off x="12418462" y="5588388"/>
                <a:ext cx="3418824" cy="830997"/>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3760C5B4-CB79-4464-8534-EA029E4BBACF}"/>
                  </a:ext>
                </a:extLst>
              </p:cNvPr>
              <p:cNvSpPr>
                <a:spLocks noRot="1" noChangeAspect="1" noMove="1" noResize="1" noEditPoints="1" noAdjustHandles="1" noChangeArrowheads="1" noChangeShapeType="1" noTextEdit="1"/>
              </p:cNvSpPr>
              <p:nvPr/>
            </p:nvSpPr>
            <p:spPr>
              <a:xfrm>
                <a:off x="12418462" y="5588388"/>
                <a:ext cx="3418824"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DF998477-EB44-40B1-8633-E06E6CA23DA1}"/>
                  </a:ext>
                </a:extLst>
              </p:cNvPr>
              <p:cNvSpPr/>
              <p:nvPr/>
            </p:nvSpPr>
            <p:spPr>
              <a:xfrm>
                <a:off x="18089047" y="6510856"/>
                <a:ext cx="4369273" cy="985270"/>
              </a:xfrm>
              <a:prstGeom prst="rect">
                <a:avLst/>
              </a:prstGeom>
            </p:spPr>
            <p:txBody>
              <a:bodyPr wrap="none">
                <a:spAutoFit/>
              </a:bodyPr>
              <a:lstStyle/>
              <a:p>
                <a:pPr marL="629920">
                  <a:lnSpc>
                    <a:spcPct val="107000"/>
                  </a:lnSpc>
                  <a:spcAft>
                    <a:spcPts val="800"/>
                  </a:spcAft>
                  <a:tabLst>
                    <a:tab pos="3599816" algn="l"/>
                    <a:tab pos="5039996" algn="l"/>
                  </a:tabLst>
                  <a:defRPr/>
                </a:pPr>
                <a14:m>
                  <m:oMathPara xmlns:m="http://schemas.openxmlformats.org/officeDocument/2006/math">
                    <m:oMathParaPr>
                      <m:jc m:val="centerGroup"/>
                    </m:oMathParaPr>
                    <m:oMath xmlns:m="http://schemas.openxmlformats.org/officeDocument/2006/math">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e>
                      </m:d>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𝟐</m:t>
                      </m:r>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e>
                      </m:d>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a:extLst>
                  <a:ext uri="{FF2B5EF4-FFF2-40B4-BE49-F238E27FC236}">
                    <a16:creationId xmlns:a16="http://schemas.microsoft.com/office/drawing/2014/main" id="{DF998477-EB44-40B1-8633-E06E6CA23DA1}"/>
                  </a:ext>
                </a:extLst>
              </p:cNvPr>
              <p:cNvSpPr>
                <a:spLocks noRot="1" noChangeAspect="1" noMove="1" noResize="1" noEditPoints="1" noAdjustHandles="1" noChangeArrowheads="1" noChangeShapeType="1" noTextEdit="1"/>
              </p:cNvSpPr>
              <p:nvPr/>
            </p:nvSpPr>
            <p:spPr>
              <a:xfrm>
                <a:off x="18089047" y="6510856"/>
                <a:ext cx="4369273" cy="9852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74771B94-CE8A-4D08-B0F3-C958534C6448}"/>
                  </a:ext>
                </a:extLst>
              </p:cNvPr>
              <p:cNvSpPr/>
              <p:nvPr/>
            </p:nvSpPr>
            <p:spPr>
              <a:xfrm>
                <a:off x="6846137" y="5463672"/>
                <a:ext cx="2825389" cy="925446"/>
              </a:xfrm>
              <a:prstGeom prst="rect">
                <a:avLst/>
              </a:prstGeom>
            </p:spPr>
            <p:txBody>
              <a:bodyPr wrap="none">
                <a:spAutoFit/>
              </a:bodyPr>
              <a:lstStyle/>
              <a:p>
                <a:pPr defTabSz="2177060"/>
                <a14:m>
                  <m:oMath xmlns:m="http://schemas.openxmlformats.org/officeDocument/2006/math">
                    <m:acc>
                      <m:accPr>
                        <m:chr m:val="⃗"/>
                        <m:ctrlP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𝑨𝑩</m:t>
                        </m:r>
                      </m:e>
                    </m:acc>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0" name="Rectangle 49">
                <a:extLst>
                  <a:ext uri="{FF2B5EF4-FFF2-40B4-BE49-F238E27FC236}">
                    <a16:creationId xmlns:a16="http://schemas.microsoft.com/office/drawing/2014/main" id="{74771B94-CE8A-4D08-B0F3-C958534C6448}"/>
                  </a:ext>
                </a:extLst>
              </p:cNvPr>
              <p:cNvSpPr>
                <a:spLocks noRot="1" noChangeAspect="1" noMove="1" noResize="1" noEditPoints="1" noAdjustHandles="1" noChangeArrowheads="1" noChangeShapeType="1" noTextEdit="1"/>
              </p:cNvSpPr>
              <p:nvPr/>
            </p:nvSpPr>
            <p:spPr>
              <a:xfrm>
                <a:off x="6846137" y="5463672"/>
                <a:ext cx="2825389" cy="925446"/>
              </a:xfrm>
              <a:prstGeom prst="rect">
                <a:avLst/>
              </a:prstGeom>
              <a:blipFill>
                <a:blip r:embed="rId6"/>
                <a:stretch>
                  <a:fillRect t="-5921" r="-8836" b="-32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91710C72-37B6-41B2-84F0-A06A43AB03F1}"/>
                  </a:ext>
                </a:extLst>
              </p:cNvPr>
              <p:cNvSpPr/>
              <p:nvPr/>
            </p:nvSpPr>
            <p:spPr>
              <a:xfrm>
                <a:off x="1461185" y="5519468"/>
                <a:ext cx="4786098" cy="769441"/>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r>
                        <a:rPr lang="en-US" sz="4400" b="1" i="1">
                          <a:solidFill>
                            <a:prstClr val="white"/>
                          </a:solidFill>
                          <a:latin typeface="Cambria Math"/>
                        </a:rPr>
                        <m:t>𝟑</m:t>
                      </m:r>
                      <m:r>
                        <a:rPr lang="en-US" sz="4400" b="1" i="1">
                          <a:solidFill>
                            <a:prstClr val="white"/>
                          </a:solidFill>
                          <a:latin typeface="Cambria Math"/>
                        </a:rPr>
                        <m:t>𝒙</m:t>
                      </m:r>
                      <m:r>
                        <a:rPr lang="en-US" sz="4400" b="1" i="1">
                          <a:solidFill>
                            <a:prstClr val="white"/>
                          </a:solidFill>
                          <a:latin typeface="Cambria Math"/>
                        </a:rPr>
                        <m:t>+</m:t>
                      </m:r>
                      <m:r>
                        <a:rPr lang="en-US" sz="4400" b="1" i="1">
                          <a:solidFill>
                            <a:prstClr val="white"/>
                          </a:solidFill>
                          <a:latin typeface="Cambria Math"/>
                        </a:rPr>
                        <m:t>𝟒</m:t>
                      </m:r>
                      <m:r>
                        <a:rPr lang="en-US" sz="4400" b="1" i="1">
                          <a:solidFill>
                            <a:prstClr val="white"/>
                          </a:solidFill>
                          <a:latin typeface="Cambria Math"/>
                        </a:rPr>
                        <m:t>𝒚</m:t>
                      </m:r>
                      <m:r>
                        <a:rPr lang="en-US" sz="4400" b="1" i="1">
                          <a:solidFill>
                            <a:prstClr val="white"/>
                          </a:solidFill>
                          <a:latin typeface="Cambria Math"/>
                        </a:rPr>
                        <m:t>−</m:t>
                      </m:r>
                      <m:r>
                        <a:rPr lang="en-US" sz="4400" b="1" i="1">
                          <a:solidFill>
                            <a:prstClr val="white"/>
                          </a:solidFill>
                          <a:latin typeface="Cambria Math"/>
                        </a:rPr>
                        <m:t>𝟏𝟎</m:t>
                      </m:r>
                      <m:r>
                        <a:rPr lang="en-US" sz="4400" b="1" i="1">
                          <a:solidFill>
                            <a:prstClr val="white"/>
                          </a:solidFill>
                          <a:latin typeface="Cambria Math"/>
                        </a:rPr>
                        <m:t>=</m:t>
                      </m:r>
                      <m:r>
                        <a:rPr lang="en-US" sz="4400" b="1" i="1">
                          <a:solidFill>
                            <a:prstClr val="white"/>
                          </a:solidFill>
                          <a:latin typeface="Cambria Math"/>
                        </a:rPr>
                        <m:t>𝟎</m:t>
                      </m:r>
                      <m:r>
                        <a:rPr lang="en-US" sz="4400" b="1" i="1">
                          <a:solidFill>
                            <a:prstClr val="white"/>
                          </a:solidFill>
                          <a:latin typeface="Cambria Math"/>
                        </a:rPr>
                        <m:t>.</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Rectangle 50">
                <a:extLst>
                  <a:ext uri="{FF2B5EF4-FFF2-40B4-BE49-F238E27FC236}">
                    <a16:creationId xmlns:a16="http://schemas.microsoft.com/office/drawing/2014/main" id="{91710C72-37B6-41B2-84F0-A06A43AB03F1}"/>
                  </a:ext>
                </a:extLst>
              </p:cNvPr>
              <p:cNvSpPr>
                <a:spLocks noRot="1" noChangeAspect="1" noMove="1" noResize="1" noEditPoints="1" noAdjustHandles="1" noChangeArrowheads="1" noChangeShapeType="1" noTextEdit="1"/>
              </p:cNvSpPr>
              <p:nvPr/>
            </p:nvSpPr>
            <p:spPr>
              <a:xfrm>
                <a:off x="1461185" y="5519468"/>
                <a:ext cx="4786098" cy="769441"/>
              </a:xfrm>
              <a:prstGeom prst="rect">
                <a:avLst/>
              </a:prstGeom>
              <a:blipFill>
                <a:blip r:embed="rId7"/>
                <a:stretch>
                  <a:fillRect/>
                </a:stretch>
              </a:blipFill>
            </p:spPr>
            <p:txBody>
              <a:bodyPr/>
              <a:lstStyle/>
              <a:p>
                <a:r>
                  <a:rPr lang="en-US">
                    <a:noFill/>
                  </a:rPr>
                  <a:t> </a:t>
                </a:r>
              </a:p>
            </p:txBody>
          </p:sp>
        </mc:Fallback>
      </mc:AlternateContent>
      <p:grpSp>
        <p:nvGrpSpPr>
          <p:cNvPr id="43" name="Google Shape;427;p3">
            <a:extLst>
              <a:ext uri="{FF2B5EF4-FFF2-40B4-BE49-F238E27FC236}">
                <a16:creationId xmlns:a16="http://schemas.microsoft.com/office/drawing/2014/main" id="{5CE8A6F9-E886-471B-9BE0-E7B49FD0C953}"/>
              </a:ext>
            </a:extLst>
          </p:cNvPr>
          <p:cNvGrpSpPr/>
          <p:nvPr/>
        </p:nvGrpSpPr>
        <p:grpSpPr>
          <a:xfrm>
            <a:off x="838199" y="4872818"/>
            <a:ext cx="20642235" cy="3385176"/>
            <a:chOff x="241306" y="1268432"/>
            <a:chExt cx="10298960" cy="1692980"/>
          </a:xfrm>
        </p:grpSpPr>
        <p:sp>
          <p:nvSpPr>
            <p:cNvPr id="45" name="Google Shape;428;p3">
              <a:extLst>
                <a:ext uri="{FF2B5EF4-FFF2-40B4-BE49-F238E27FC236}">
                  <a16:creationId xmlns:a16="http://schemas.microsoft.com/office/drawing/2014/main" id="{4C8703D3-B80F-48CF-A314-1F0EAC4CF7EE}"/>
                </a:ext>
              </a:extLst>
            </p:cNvPr>
            <p:cNvSpPr/>
            <p:nvPr/>
          </p:nvSpPr>
          <p:spPr>
            <a:xfrm>
              <a:off x="6629657" y="1323423"/>
              <a:ext cx="3910609" cy="71599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dirty="0">
                <a:solidFill>
                  <a:prstClr val="white"/>
                </a:solidFill>
                <a:latin typeface="Tahoma"/>
                <a:ea typeface="Tahoma"/>
                <a:cs typeface="Tahoma"/>
                <a:sym typeface="Tahoma"/>
              </a:endParaRPr>
            </a:p>
          </p:txBody>
        </p:sp>
        <p:sp>
          <p:nvSpPr>
            <p:cNvPr id="46" name="Google Shape;429;p3">
              <a:extLst>
                <a:ext uri="{FF2B5EF4-FFF2-40B4-BE49-F238E27FC236}">
                  <a16:creationId xmlns:a16="http://schemas.microsoft.com/office/drawing/2014/main" id="{47DEDA32-4E8E-42FD-8732-4FD105546133}"/>
                </a:ext>
              </a:extLst>
            </p:cNvPr>
            <p:cNvSpPr/>
            <p:nvPr/>
          </p:nvSpPr>
          <p:spPr>
            <a:xfrm>
              <a:off x="6339112" y="14080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B</a:t>
              </a:r>
              <a:endParaRPr sz="4800" dirty="0">
                <a:solidFill>
                  <a:prstClr val="white"/>
                </a:solidFill>
                <a:latin typeface="Calibri"/>
                <a:ea typeface="Calibri"/>
                <a:cs typeface="Calibri"/>
                <a:sym typeface="Calibri"/>
              </a:endParaRPr>
            </a:p>
          </p:txBody>
        </p:sp>
        <p:sp>
          <p:nvSpPr>
            <p:cNvPr id="47" name="Google Shape;430;p3">
              <a:extLst>
                <a:ext uri="{FF2B5EF4-FFF2-40B4-BE49-F238E27FC236}">
                  <a16:creationId xmlns:a16="http://schemas.microsoft.com/office/drawing/2014/main" id="{F8EB14EE-4B0A-495A-9F58-A0BC29FC6314}"/>
                </a:ext>
              </a:extLst>
            </p:cNvPr>
            <p:cNvSpPr/>
            <p:nvPr/>
          </p:nvSpPr>
          <p:spPr>
            <a:xfrm>
              <a:off x="531851" y="1268432"/>
              <a:ext cx="3910608" cy="73564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48" name="Google Shape;431;p3">
              <a:extLst>
                <a:ext uri="{FF2B5EF4-FFF2-40B4-BE49-F238E27FC236}">
                  <a16:creationId xmlns:a16="http://schemas.microsoft.com/office/drawing/2014/main" id="{ABEDC07A-3872-4573-B082-D48FC2CDBF4C}"/>
                </a:ext>
              </a:extLst>
            </p:cNvPr>
            <p:cNvSpPr/>
            <p:nvPr/>
          </p:nvSpPr>
          <p:spPr>
            <a:xfrm>
              <a:off x="241306" y="1395118"/>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A</a:t>
              </a:r>
              <a:endParaRPr sz="4800" dirty="0">
                <a:solidFill>
                  <a:prstClr val="white"/>
                </a:solidFill>
                <a:latin typeface="Calibri"/>
                <a:ea typeface="Calibri"/>
                <a:cs typeface="Calibri"/>
                <a:sym typeface="Calibri"/>
              </a:endParaRPr>
            </a:p>
          </p:txBody>
        </p:sp>
        <p:sp>
          <p:nvSpPr>
            <p:cNvPr id="49" name="Google Shape;432;p3">
              <a:extLst>
                <a:ext uri="{FF2B5EF4-FFF2-40B4-BE49-F238E27FC236}">
                  <a16:creationId xmlns:a16="http://schemas.microsoft.com/office/drawing/2014/main" id="{D52CEDA3-A59A-4855-A651-3B78BF4C4F62}"/>
                </a:ext>
              </a:extLst>
            </p:cNvPr>
            <p:cNvSpPr/>
            <p:nvPr/>
          </p:nvSpPr>
          <p:spPr>
            <a:xfrm>
              <a:off x="563073" y="2198670"/>
              <a:ext cx="3910608"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2" name="Google Shape;433;p3">
              <a:extLst>
                <a:ext uri="{FF2B5EF4-FFF2-40B4-BE49-F238E27FC236}">
                  <a16:creationId xmlns:a16="http://schemas.microsoft.com/office/drawing/2014/main" id="{628DD239-181D-487C-B72A-69AE2C69CB86}"/>
                </a:ext>
              </a:extLst>
            </p:cNvPr>
            <p:cNvSpPr/>
            <p:nvPr/>
          </p:nvSpPr>
          <p:spPr>
            <a:xfrm>
              <a:off x="273476" y="232626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C</a:t>
              </a:r>
              <a:endParaRPr sz="4800" dirty="0">
                <a:solidFill>
                  <a:prstClr val="white"/>
                </a:solidFill>
                <a:latin typeface="Calibri"/>
                <a:ea typeface="Calibri"/>
                <a:cs typeface="Calibri"/>
                <a:sym typeface="Calibri"/>
              </a:endParaRPr>
            </a:p>
          </p:txBody>
        </p:sp>
        <p:sp>
          <p:nvSpPr>
            <p:cNvPr id="53" name="Google Shape;434;p3">
              <a:extLst>
                <a:ext uri="{FF2B5EF4-FFF2-40B4-BE49-F238E27FC236}">
                  <a16:creationId xmlns:a16="http://schemas.microsoft.com/office/drawing/2014/main" id="{FCB06A81-24BC-4CBF-A8F6-3889C6602CD7}"/>
                </a:ext>
              </a:extLst>
            </p:cNvPr>
            <p:cNvSpPr/>
            <p:nvPr/>
          </p:nvSpPr>
          <p:spPr>
            <a:xfrm>
              <a:off x="6594728" y="2198670"/>
              <a:ext cx="3910608"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5" name="Google Shape;435;p3">
              <a:extLst>
                <a:ext uri="{FF2B5EF4-FFF2-40B4-BE49-F238E27FC236}">
                  <a16:creationId xmlns:a16="http://schemas.microsoft.com/office/drawing/2014/main" id="{E85D4D67-2C7B-4985-A19F-B08EFF18D9B7}"/>
                </a:ext>
              </a:extLst>
            </p:cNvPr>
            <p:cNvSpPr/>
            <p:nvPr/>
          </p:nvSpPr>
          <p:spPr>
            <a:xfrm>
              <a:off x="6327613" y="2364002"/>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D</a:t>
              </a:r>
              <a:endParaRPr sz="4800" dirty="0">
                <a:solidFill>
                  <a:prstClr val="white"/>
                </a:solidFill>
                <a:latin typeface="Calibri"/>
                <a:ea typeface="Calibri"/>
                <a:cs typeface="Calibri"/>
                <a:sym typeface="Calibri"/>
              </a:endParaRPr>
            </a:p>
          </p:txBody>
        </p:sp>
      </p:grpSp>
      <p:grpSp>
        <p:nvGrpSpPr>
          <p:cNvPr id="58" name="Google Shape;421;p3">
            <a:extLst>
              <a:ext uri="{FF2B5EF4-FFF2-40B4-BE49-F238E27FC236}">
                <a16:creationId xmlns:a16="http://schemas.microsoft.com/office/drawing/2014/main" id="{A0A11155-78D6-4D7C-895C-BEC1788CE03E}"/>
              </a:ext>
            </a:extLst>
          </p:cNvPr>
          <p:cNvGrpSpPr/>
          <p:nvPr/>
        </p:nvGrpSpPr>
        <p:grpSpPr>
          <a:xfrm>
            <a:off x="272297" y="8354828"/>
            <a:ext cx="23874618" cy="5222404"/>
            <a:chOff x="-530853" y="3844156"/>
            <a:chExt cx="23774398" cy="8013666"/>
          </a:xfrm>
        </p:grpSpPr>
        <p:sp>
          <p:nvSpPr>
            <p:cNvPr id="59" name="Google Shape;422;p3">
              <a:extLst>
                <a:ext uri="{FF2B5EF4-FFF2-40B4-BE49-F238E27FC236}">
                  <a16:creationId xmlns:a16="http://schemas.microsoft.com/office/drawing/2014/main" id="{6C40A648-E07C-4775-8904-0B4C919B22B8}"/>
                </a:ext>
              </a:extLst>
            </p:cNvPr>
            <p:cNvSpPr/>
            <p:nvPr/>
          </p:nvSpPr>
          <p:spPr>
            <a:xfrm>
              <a:off x="-530853" y="4171789"/>
              <a:ext cx="23774398" cy="7686033"/>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algn="ctr"/>
              <a:endParaRPr>
                <a:solidFill>
                  <a:prstClr val="white"/>
                </a:solidFill>
                <a:latin typeface="Calibri"/>
                <a:ea typeface="Calibri"/>
                <a:cs typeface="Calibri"/>
                <a:sym typeface="Calibri"/>
              </a:endParaRPr>
            </a:p>
          </p:txBody>
        </p:sp>
        <p:grpSp>
          <p:nvGrpSpPr>
            <p:cNvPr id="60" name="Google Shape;423;p3">
              <a:extLst>
                <a:ext uri="{FF2B5EF4-FFF2-40B4-BE49-F238E27FC236}">
                  <a16:creationId xmlns:a16="http://schemas.microsoft.com/office/drawing/2014/main" id="{8A5D5F9D-761A-489F-937B-28CFBAB2C335}"/>
                </a:ext>
              </a:extLst>
            </p:cNvPr>
            <p:cNvGrpSpPr/>
            <p:nvPr/>
          </p:nvGrpSpPr>
          <p:grpSpPr>
            <a:xfrm>
              <a:off x="-290537" y="3844156"/>
              <a:ext cx="3966807" cy="1730550"/>
              <a:chOff x="71413" y="4110856"/>
              <a:chExt cx="3966807" cy="1730550"/>
            </a:xfrm>
          </p:grpSpPr>
          <p:sp>
            <p:nvSpPr>
              <p:cNvPr id="61" name="Google Shape;424;p3">
                <a:extLst>
                  <a:ext uri="{FF2B5EF4-FFF2-40B4-BE49-F238E27FC236}">
                    <a16:creationId xmlns:a16="http://schemas.microsoft.com/office/drawing/2014/main" id="{90196B7D-789D-420B-ABF7-386750A21604}"/>
                  </a:ext>
                </a:extLst>
              </p:cNvPr>
              <p:cNvSpPr/>
              <p:nvPr/>
            </p:nvSpPr>
            <p:spPr>
              <a:xfrm rot="5400000" flipH="1">
                <a:off x="1962415" y="3679360"/>
                <a:ext cx="1164639" cy="2986970"/>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a:solidFill>
                    <a:prstClr val="black"/>
                  </a:solidFill>
                  <a:latin typeface="Calibri"/>
                  <a:ea typeface="Calibri"/>
                  <a:cs typeface="Calibri"/>
                  <a:sym typeface="Calibri"/>
                </a:endParaRPr>
              </a:p>
            </p:txBody>
          </p:sp>
          <p:sp>
            <p:nvSpPr>
              <p:cNvPr id="62" name="Google Shape;425;p3">
                <a:extLst>
                  <a:ext uri="{FF2B5EF4-FFF2-40B4-BE49-F238E27FC236}">
                    <a16:creationId xmlns:a16="http://schemas.microsoft.com/office/drawing/2014/main" id="{30CFEC47-FA75-4F30-A770-559F8CD6D3CE}"/>
                  </a:ext>
                </a:extLst>
              </p:cNvPr>
              <p:cNvSpPr txBox="1"/>
              <p:nvPr/>
            </p:nvSpPr>
            <p:spPr>
              <a:xfrm>
                <a:off x="972136" y="4515133"/>
                <a:ext cx="2986971" cy="1227833"/>
              </a:xfrm>
              <a:prstGeom prst="rect">
                <a:avLst/>
              </a:prstGeom>
              <a:noFill/>
              <a:ln>
                <a:noFill/>
              </a:ln>
            </p:spPr>
            <p:txBody>
              <a:bodyPr spcFirstLastPara="1" wrap="square" lIns="91408" tIns="45692" rIns="91408" bIns="45692" anchor="t" anchorCtr="0">
                <a:spAutoFit/>
              </a:bodyPr>
              <a:lstStyle/>
              <a:p>
                <a:pPr algn="ctr"/>
                <a:r>
                  <a:rPr lang="en-US" sz="4600" b="1" dirty="0" err="1">
                    <a:solidFill>
                      <a:srgbClr val="548135"/>
                    </a:solidFill>
                    <a:latin typeface="Tahoma"/>
                    <a:ea typeface="Tahoma"/>
                    <a:cs typeface="Tahoma"/>
                    <a:sym typeface="Tahoma"/>
                  </a:rPr>
                  <a:t>Bài</a:t>
                </a:r>
                <a:r>
                  <a:rPr lang="en-US" sz="4600" b="1" dirty="0">
                    <a:solidFill>
                      <a:srgbClr val="548135"/>
                    </a:solidFill>
                    <a:latin typeface="Tahoma"/>
                    <a:ea typeface="Tahoma"/>
                    <a:cs typeface="Tahoma"/>
                    <a:sym typeface="Tahoma"/>
                  </a:rPr>
                  <a:t> </a:t>
                </a:r>
                <a:r>
                  <a:rPr lang="en-US" sz="4600" b="1" dirty="0" err="1">
                    <a:solidFill>
                      <a:srgbClr val="548135"/>
                    </a:solidFill>
                    <a:latin typeface="Tahoma"/>
                    <a:ea typeface="Tahoma"/>
                    <a:cs typeface="Tahoma"/>
                    <a:sym typeface="Tahoma"/>
                  </a:rPr>
                  <a:t>giải</a:t>
                </a:r>
                <a:endParaRPr sz="4600" b="1" dirty="0">
                  <a:solidFill>
                    <a:srgbClr val="548135"/>
                  </a:solidFill>
                  <a:latin typeface="Tahoma"/>
                  <a:ea typeface="Tahoma"/>
                  <a:cs typeface="Tahoma"/>
                  <a:sym typeface="Tahoma"/>
                </a:endParaRPr>
              </a:p>
            </p:txBody>
          </p:sp>
          <p:pic>
            <p:nvPicPr>
              <p:cNvPr id="63" name="Google Shape;426;p3">
                <a:extLst>
                  <a:ext uri="{FF2B5EF4-FFF2-40B4-BE49-F238E27FC236}">
                    <a16:creationId xmlns:a16="http://schemas.microsoft.com/office/drawing/2014/main" id="{B01FD3DC-F280-44C5-813C-DE3CDC0675AE}"/>
                  </a:ext>
                </a:extLst>
              </p:cNvPr>
              <p:cNvPicPr preferRelativeResize="0"/>
              <p:nvPr/>
            </p:nvPicPr>
            <p:blipFill rotWithShape="1">
              <a:blip r:embed="rId8">
                <a:alphaModFix/>
              </a:blip>
              <a:srcRect l="17950" t="14860" r="18922" b="25554"/>
              <a:stretch/>
            </p:blipFill>
            <p:spPr>
              <a:xfrm>
                <a:off x="71413" y="4110856"/>
                <a:ext cx="1058947" cy="1730550"/>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FCA2B60-7B4C-4AC8-B0D8-33E2EB9EB6AA}"/>
                  </a:ext>
                </a:extLst>
              </p:cNvPr>
              <p:cNvSpPr txBox="1"/>
              <p:nvPr/>
            </p:nvSpPr>
            <p:spPr>
              <a:xfrm>
                <a:off x="1813031" y="5040918"/>
                <a:ext cx="7960931" cy="1039002"/>
              </a:xfrm>
              <a:prstGeom prst="rect">
                <a:avLst/>
              </a:prstGeom>
              <a:noFill/>
            </p:spPr>
            <p:txBody>
              <a:bodyPr wrap="square">
                <a:spAutoFit/>
              </a:bodyPr>
              <a:lstStyle>
                <a:defPPr>
                  <a:defRPr lang="en-US"/>
                </a:defPPr>
                <a:lvl1pPr>
                  <a:defRPr sz="5400" i="1">
                    <a:solidFill>
                      <a:srgbClr val="EEF7E9"/>
                    </a:solidFill>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{−1−</m:t>
                      </m:r>
                      <m:rad>
                        <m:radPr>
                          <m:degHide m:val="on"/>
                          <m:ctrlPr>
                            <a:rPr lang="en-US" i="1">
                              <a:latin typeface="Cambria Math" panose="02040503050406030204" pitchFamily="18" charset="0"/>
                            </a:rPr>
                          </m:ctrlPr>
                        </m:radPr>
                        <m:deg/>
                        <m:e>
                          <m:r>
                            <a:rPr lang="en-US">
                              <a:latin typeface="Cambria Math" panose="02040503050406030204" pitchFamily="18" charset="0"/>
                            </a:rPr>
                            <m:t>5</m:t>
                          </m:r>
                        </m:e>
                      </m:rad>
                      <m:r>
                        <a:rPr lang="en-US">
                          <a:latin typeface="Cambria Math" panose="02040503050406030204" pitchFamily="18" charset="0"/>
                        </a:rPr>
                        <m:t>;−1+</m:t>
                      </m:r>
                      <m:rad>
                        <m:radPr>
                          <m:degHide m:val="on"/>
                          <m:ctrlPr>
                            <a:rPr lang="en-US" i="1">
                              <a:latin typeface="Cambria Math" panose="02040503050406030204" pitchFamily="18" charset="0"/>
                            </a:rPr>
                          </m:ctrlPr>
                        </m:radPr>
                        <m:deg/>
                        <m:e>
                          <m:r>
                            <a:rPr lang="en-US">
                              <a:latin typeface="Cambria Math" panose="02040503050406030204" pitchFamily="18" charset="0"/>
                            </a:rPr>
                            <m:t>5</m:t>
                          </m:r>
                        </m:e>
                      </m:rad>
                      <m:r>
                        <a:rPr lang="en-US">
                          <a:latin typeface="Cambria Math" panose="02040503050406030204" pitchFamily="18" charset="0"/>
                        </a:rPr>
                        <m:t>}</m:t>
                      </m:r>
                    </m:oMath>
                  </m:oMathPara>
                </a14:m>
                <a:endParaRPr lang="en-US"/>
              </a:p>
            </p:txBody>
          </p:sp>
        </mc:Choice>
        <mc:Fallback xmlns="">
          <p:sp>
            <p:nvSpPr>
              <p:cNvPr id="64" name="TextBox 63">
                <a:extLst>
                  <a:ext uri="{FF2B5EF4-FFF2-40B4-BE49-F238E27FC236}">
                    <a16:creationId xmlns:a16="http://schemas.microsoft.com/office/drawing/2014/main" id="{AFCA2B60-7B4C-4AC8-B0D8-33E2EB9EB6AA}"/>
                  </a:ext>
                </a:extLst>
              </p:cNvPr>
              <p:cNvSpPr txBox="1">
                <a:spLocks noRot="1" noChangeAspect="1" noMove="1" noResize="1" noEditPoints="1" noAdjustHandles="1" noChangeArrowheads="1" noChangeShapeType="1" noTextEdit="1"/>
              </p:cNvSpPr>
              <p:nvPr/>
            </p:nvSpPr>
            <p:spPr>
              <a:xfrm>
                <a:off x="1813031" y="5040918"/>
                <a:ext cx="7960931" cy="103900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EB914FE-C258-4A56-B23C-47DC7A0E8FCE}"/>
                  </a:ext>
                </a:extLst>
              </p:cNvPr>
              <p:cNvSpPr txBox="1"/>
              <p:nvPr/>
            </p:nvSpPr>
            <p:spPr>
              <a:xfrm>
                <a:off x="13636088" y="5154145"/>
                <a:ext cx="8489056" cy="1039002"/>
              </a:xfrm>
              <a:prstGeom prst="rect">
                <a:avLst/>
              </a:prstGeom>
              <a:noFill/>
            </p:spPr>
            <p:txBody>
              <a:bodyPr wrap="square">
                <a:spAutoFit/>
              </a:bodyPr>
              <a:lstStyle>
                <a:defPPr>
                  <a:defRPr lang="en-US"/>
                </a:defPPr>
                <a:lvl1pPr>
                  <a:defRPr sz="5400" i="1">
                    <a:solidFill>
                      <a:srgbClr val="EEF7E9"/>
                    </a:solidFill>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{−1−</m:t>
                      </m:r>
                      <m:rad>
                        <m:radPr>
                          <m:degHide m:val="on"/>
                          <m:ctrlPr>
                            <a:rPr lang="en-US" i="1">
                              <a:latin typeface="Cambria Math" panose="02040503050406030204" pitchFamily="18" charset="0"/>
                            </a:rPr>
                          </m:ctrlPr>
                        </m:radPr>
                        <m:deg/>
                        <m:e>
                          <m:r>
                            <a:rPr lang="en-US">
                              <a:latin typeface="Cambria Math" panose="02040503050406030204" pitchFamily="18" charset="0"/>
                            </a:rPr>
                            <m:t>5</m:t>
                          </m:r>
                        </m:e>
                      </m:rad>
                      <m:r>
                        <a:rPr lang="en-US">
                          <a:latin typeface="Cambria Math" panose="02040503050406030204" pitchFamily="18" charset="0"/>
                        </a:rPr>
                        <m:t>}</m:t>
                      </m:r>
                    </m:oMath>
                  </m:oMathPara>
                </a14:m>
                <a:endParaRPr lang="en-US"/>
              </a:p>
            </p:txBody>
          </p:sp>
        </mc:Choice>
        <mc:Fallback xmlns="">
          <p:sp>
            <p:nvSpPr>
              <p:cNvPr id="65" name="TextBox 64">
                <a:extLst>
                  <a:ext uri="{FF2B5EF4-FFF2-40B4-BE49-F238E27FC236}">
                    <a16:creationId xmlns:a16="http://schemas.microsoft.com/office/drawing/2014/main" id="{7EB914FE-C258-4A56-B23C-47DC7A0E8FCE}"/>
                  </a:ext>
                </a:extLst>
              </p:cNvPr>
              <p:cNvSpPr txBox="1">
                <a:spLocks noRot="1" noChangeAspect="1" noMove="1" noResize="1" noEditPoints="1" noAdjustHandles="1" noChangeArrowheads="1" noChangeShapeType="1" noTextEdit="1"/>
              </p:cNvSpPr>
              <p:nvPr/>
            </p:nvSpPr>
            <p:spPr>
              <a:xfrm>
                <a:off x="13636088" y="5154145"/>
                <a:ext cx="8489056" cy="103900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5851D47-19EE-409C-ACB4-92F8E9D308BE}"/>
                  </a:ext>
                </a:extLst>
              </p:cNvPr>
              <p:cNvSpPr txBox="1"/>
              <p:nvPr/>
            </p:nvSpPr>
            <p:spPr>
              <a:xfrm>
                <a:off x="1194856" y="6887061"/>
                <a:ext cx="7838042" cy="10390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{−1+</m:t>
                      </m:r>
                      <m:rad>
                        <m:radPr>
                          <m:degHide m:val="on"/>
                          <m:ctrlPr>
                            <a:rPr lang="en-US" sz="5400" i="1">
                              <a:solidFill>
                                <a:srgbClr val="EEF7E9"/>
                              </a:solidFill>
                              <a:latin typeface="Cambria Math" panose="02040503050406030204" pitchFamily="18" charset="0"/>
                            </a:rPr>
                          </m:ctrlPr>
                        </m:radPr>
                        <m:deg/>
                        <m:e>
                          <m:r>
                            <a:rPr lang="en-US" sz="5400" i="1">
                              <a:solidFill>
                                <a:srgbClr val="EEF7E9"/>
                              </a:solidFill>
                              <a:latin typeface="Cambria Math" panose="02040503050406030204" pitchFamily="18" charset="0"/>
                            </a:rPr>
                            <m:t>5</m:t>
                          </m:r>
                        </m:e>
                      </m:rad>
                      <m:r>
                        <a:rPr lang="en-US" sz="5400" i="1">
                          <a:solidFill>
                            <a:srgbClr val="EEF7E9"/>
                          </a:solidFill>
                          <a:latin typeface="Cambria Math" panose="02040503050406030204" pitchFamily="18" charset="0"/>
                        </a:rPr>
                        <m:t>}</m:t>
                      </m:r>
                    </m:oMath>
                  </m:oMathPara>
                </a14:m>
                <a:endParaRPr lang="en-US" sz="5400" b="1" i="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TextBox 66">
                <a:extLst>
                  <a:ext uri="{FF2B5EF4-FFF2-40B4-BE49-F238E27FC236}">
                    <a16:creationId xmlns:a16="http://schemas.microsoft.com/office/drawing/2014/main" id="{25851D47-19EE-409C-ACB4-92F8E9D308BE}"/>
                  </a:ext>
                </a:extLst>
              </p:cNvPr>
              <p:cNvSpPr txBox="1">
                <a:spLocks noRot="1" noChangeAspect="1" noMove="1" noResize="1" noEditPoints="1" noAdjustHandles="1" noChangeArrowheads="1" noChangeShapeType="1" noTextEdit="1"/>
              </p:cNvSpPr>
              <p:nvPr/>
            </p:nvSpPr>
            <p:spPr>
              <a:xfrm>
                <a:off x="1194856" y="6887061"/>
                <a:ext cx="7838042" cy="103900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A75416A-49AF-4202-AE06-8934347A8602}"/>
                  </a:ext>
                </a:extLst>
              </p:cNvPr>
              <p:cNvSpPr txBox="1"/>
              <p:nvPr/>
            </p:nvSpPr>
            <p:spPr>
              <a:xfrm>
                <a:off x="14127874" y="7023529"/>
                <a:ext cx="7599067" cy="923330"/>
              </a:xfrm>
              <a:prstGeom prst="rect">
                <a:avLst/>
              </a:prstGeom>
              <a:noFill/>
            </p:spPr>
            <p:txBody>
              <a:bodyPr wrap="square">
                <a:spAutoFit/>
              </a:bodyPr>
              <a:lstStyle>
                <a:defPPr>
                  <a:defRPr lang="en-US"/>
                </a:defPPr>
                <a:lvl1pPr>
                  <a:defRPr sz="5400" i="1">
                    <a:solidFill>
                      <a:srgbClr val="EEF7E9"/>
                    </a:solidFill>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oMath>
                  </m:oMathPara>
                </a14:m>
                <a:endParaRPr lang="en-US"/>
              </a:p>
            </p:txBody>
          </p:sp>
        </mc:Choice>
        <mc:Fallback xmlns="">
          <p:sp>
            <p:nvSpPr>
              <p:cNvPr id="70" name="TextBox 69">
                <a:extLst>
                  <a:ext uri="{FF2B5EF4-FFF2-40B4-BE49-F238E27FC236}">
                    <a16:creationId xmlns:a16="http://schemas.microsoft.com/office/drawing/2014/main" id="{BA75416A-49AF-4202-AE06-8934347A8602}"/>
                  </a:ext>
                </a:extLst>
              </p:cNvPr>
              <p:cNvSpPr txBox="1">
                <a:spLocks noRot="1" noChangeAspect="1" noMove="1" noResize="1" noEditPoints="1" noAdjustHandles="1" noChangeArrowheads="1" noChangeShapeType="1" noTextEdit="1"/>
              </p:cNvSpPr>
              <p:nvPr/>
            </p:nvSpPr>
            <p:spPr>
              <a:xfrm>
                <a:off x="14127874" y="7023529"/>
                <a:ext cx="7599067" cy="923330"/>
              </a:xfrm>
              <a:prstGeom prst="rect">
                <a:avLst/>
              </a:prstGeom>
              <a:blipFill>
                <a:blip r:embed="rId12"/>
                <a:stretch>
                  <a:fillRect/>
                </a:stretch>
              </a:blipFill>
            </p:spPr>
            <p:txBody>
              <a:bodyPr/>
              <a:lstStyle/>
              <a:p>
                <a:r>
                  <a:rPr lang="en-US">
                    <a:noFill/>
                  </a:rPr>
                  <a:t> </a:t>
                </a:r>
              </a:p>
            </p:txBody>
          </p:sp>
        </mc:Fallback>
      </mc:AlternateContent>
      <p:sp>
        <p:nvSpPr>
          <p:cNvPr id="71" name="Google Shape;436;p3">
            <a:extLst>
              <a:ext uri="{FF2B5EF4-FFF2-40B4-BE49-F238E27FC236}">
                <a16:creationId xmlns:a16="http://schemas.microsoft.com/office/drawing/2014/main" id="{8128CB7A-965F-48FD-97F0-BE96FB0B5AD2}"/>
              </a:ext>
            </a:extLst>
          </p:cNvPr>
          <p:cNvSpPr/>
          <p:nvPr/>
        </p:nvSpPr>
        <p:spPr>
          <a:xfrm>
            <a:off x="845568" y="6993616"/>
            <a:ext cx="1135632" cy="1007384"/>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14" tIns="45696" rIns="91414" bIns="45696" anchor="ctr" anchorCtr="0">
            <a:noAutofit/>
          </a:bodyPr>
          <a:lstStyle/>
          <a:p>
            <a:pPr algn="ctr"/>
            <a:r>
              <a:rPr lang="en-US" sz="6400" b="1">
                <a:solidFill>
                  <a:prstClr val="white"/>
                </a:solidFill>
                <a:latin typeface="Calibri"/>
                <a:ea typeface="Calibri"/>
                <a:cs typeface="Calibri"/>
                <a:sym typeface="Calibri"/>
              </a:rPr>
              <a:t>C</a:t>
            </a:r>
            <a:endParaRPr sz="6400" b="1" dirty="0">
              <a:solidFill>
                <a:prstClr val="white"/>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FC6569D-16C6-4EF1-8821-95F6CF125A24}"/>
                  </a:ext>
                </a:extLst>
              </p:cNvPr>
              <p:cNvSpPr txBox="1"/>
              <p:nvPr/>
            </p:nvSpPr>
            <p:spPr>
              <a:xfrm>
                <a:off x="548025" y="9910705"/>
                <a:ext cx="5245471" cy="10228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sz="4800" b="1" i="1" smtClean="0">
                              <a:latin typeface="Cambria Math" panose="02040503050406030204" pitchFamily="18" charset="0"/>
                            </a:rPr>
                          </m:ctrlPr>
                        </m:radPr>
                        <m:deg/>
                        <m:e>
                          <m:r>
                            <a:rPr lang="en-US" sz="4800" b="1" i="1">
                              <a:latin typeface="Cambria Math" panose="02040503050406030204" pitchFamily="18" charset="0"/>
                            </a:rPr>
                            <m:t>𝟐</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𝟑</m:t>
                          </m:r>
                        </m:e>
                      </m:rad>
                      <m:r>
                        <a:rPr lang="en-US" sz="4800" b="1" i="1">
                          <a:latin typeface="Cambria Math" panose="02040503050406030204" pitchFamily="18" charset="0"/>
                        </a:rPr>
                        <m:t>=</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BFC6569D-16C6-4EF1-8821-95F6CF125A24}"/>
                  </a:ext>
                </a:extLst>
              </p:cNvPr>
              <p:cNvSpPr txBox="1">
                <a:spLocks noRot="1" noChangeAspect="1" noMove="1" noResize="1" noEditPoints="1" noAdjustHandles="1" noChangeArrowheads="1" noChangeShapeType="1" noTextEdit="1"/>
              </p:cNvSpPr>
              <p:nvPr/>
            </p:nvSpPr>
            <p:spPr>
              <a:xfrm>
                <a:off x="548025" y="9910705"/>
                <a:ext cx="5245471" cy="1022844"/>
              </a:xfrm>
              <a:prstGeom prst="rect">
                <a:avLst/>
              </a:prstGeom>
              <a:blipFill>
                <a:blip r:embed="rId13"/>
                <a:stretch>
                  <a:fillRect/>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27A4462B-A6BE-4E8C-B9D6-3186185AA01E}"/>
              </a:ext>
            </a:extLst>
          </p:cNvPr>
          <p:cNvSpPr txBox="1"/>
          <p:nvPr/>
        </p:nvSpPr>
        <p:spPr>
          <a:xfrm>
            <a:off x="20262330" y="12400252"/>
            <a:ext cx="4391980" cy="824008"/>
          </a:xfrm>
          <a:prstGeom prst="rect">
            <a:avLst/>
          </a:prstGeom>
          <a:noFill/>
        </p:spPr>
        <p:txBody>
          <a:bodyPr wrap="square">
            <a:spAutoFit/>
          </a:bodyPr>
          <a:lstStyle/>
          <a:p>
            <a:pPr marL="630492">
              <a:lnSpc>
                <a:spcPct val="115000"/>
              </a:lnSpc>
              <a:spcAft>
                <a:spcPts val="1000"/>
              </a:spcAft>
              <a:tabLst>
                <a:tab pos="5028698" algn="l"/>
              </a:tabLst>
            </a:pP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Chọn </a:t>
            </a:r>
            <a:r>
              <a:rPr lang="en-US" sz="4600" b="1">
                <a:solidFill>
                  <a:srgbClr val="FF0000"/>
                </a:solidFill>
                <a:latin typeface="Tahoma" panose="020B0604030504040204" pitchFamily="34" charset="0"/>
                <a:ea typeface="Tahoma" panose="020B0604030504040204" pitchFamily="34" charset="0"/>
                <a:cs typeface="Tahoma" panose="020B0604030504040204" pitchFamily="34" charset="0"/>
              </a:rPr>
              <a:t>C</a:t>
            </a: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0DF381-0E58-408C-A934-A55EF4E4CBD2}"/>
                  </a:ext>
                </a:extLst>
              </p:cNvPr>
              <p:cNvSpPr txBox="1"/>
              <p:nvPr/>
            </p:nvSpPr>
            <p:spPr>
              <a:xfrm>
                <a:off x="4204300" y="2823640"/>
                <a:ext cx="18403032" cy="1042401"/>
              </a:xfrm>
              <a:prstGeom prst="rect">
                <a:avLst/>
              </a:prstGeom>
              <a:noFill/>
            </p:spPr>
            <p:txBody>
              <a:bodyPr wrap="square">
                <a:spAutoFit/>
              </a:bodyPr>
              <a:lstStyle/>
              <a:p>
                <a:r>
                  <a:rPr lang="en-US" sz="5400">
                    <a:latin typeface="Tahoma" panose="020B0604030504040204" pitchFamily="34" charset="0"/>
                    <a:ea typeface="Tahoma" panose="020B0604030504040204" pitchFamily="34" charset="0"/>
                    <a:cs typeface="Tahoma" panose="020B0604030504040204" pitchFamily="34" charset="0"/>
                  </a:rPr>
                  <a:t>Tập nghiệm của phương trình </a:t>
                </a:r>
                <a14:m>
                  <m:oMath xmlns:m="http://schemas.openxmlformats.org/officeDocument/2006/math">
                    <m:rad>
                      <m:radPr>
                        <m:degHide m:val="on"/>
                        <m:ctrlPr>
                          <a:rPr lang="en-US" sz="5400" i="1">
                            <a:latin typeface="Cambria Math" panose="02040503050406030204" pitchFamily="18" charset="0"/>
                          </a:rPr>
                        </m:ctrlPr>
                      </m:radPr>
                      <m:deg/>
                      <m:e>
                        <m:r>
                          <a:rPr lang="en-US" sz="5400" i="1">
                            <a:latin typeface="Cambria Math" panose="02040503050406030204" pitchFamily="18" charset="0"/>
                          </a:rPr>
                          <m:t>2</m:t>
                        </m:r>
                        <m:sSup>
                          <m:sSupPr>
                            <m:ctrlPr>
                              <a:rPr lang="en-US" sz="5400" i="1">
                                <a:latin typeface="Cambria Math" panose="02040503050406030204" pitchFamily="18" charset="0"/>
                              </a:rPr>
                            </m:ctrlPr>
                          </m:sSupPr>
                          <m:e>
                            <m:r>
                              <a:rPr lang="en-US" sz="5400" i="1">
                                <a:latin typeface="Cambria Math" panose="02040503050406030204" pitchFamily="18" charset="0"/>
                              </a:rPr>
                              <m:t>𝑥</m:t>
                            </m:r>
                          </m:e>
                          <m:sup>
                            <m:r>
                              <a:rPr lang="en-US" sz="5400" i="1">
                                <a:latin typeface="Cambria Math" panose="02040503050406030204" pitchFamily="18" charset="0"/>
                              </a:rPr>
                              <m:t>2</m:t>
                            </m:r>
                          </m:sup>
                        </m:sSup>
                        <m:r>
                          <a:rPr lang="en-US" sz="5400" i="1">
                            <a:latin typeface="Cambria Math" panose="02040503050406030204" pitchFamily="18" charset="0"/>
                          </a:rPr>
                          <m:t>−3</m:t>
                        </m:r>
                      </m:e>
                    </m:rad>
                    <m:r>
                      <a:rPr lang="en-US" sz="5400" i="1">
                        <a:latin typeface="Cambria Math" panose="02040503050406030204" pitchFamily="18" charset="0"/>
                      </a:rPr>
                      <m:t>=</m:t>
                    </m:r>
                    <m:r>
                      <a:rPr lang="en-US" sz="5400" i="1">
                        <a:latin typeface="Cambria Math" panose="02040503050406030204" pitchFamily="18" charset="0"/>
                      </a:rPr>
                      <m:t>𝑥</m:t>
                    </m:r>
                    <m:r>
                      <a:rPr lang="en-US" sz="5400" i="1">
                        <a:latin typeface="Cambria Math" panose="02040503050406030204" pitchFamily="18" charset="0"/>
                      </a:rPr>
                      <m:t>−1</m:t>
                    </m:r>
                  </m:oMath>
                </a14:m>
                <a:r>
                  <a:rPr lang="en-US" sz="5400">
                    <a:latin typeface="Tahoma" panose="020B0604030504040204" pitchFamily="34" charset="0"/>
                    <a:ea typeface="Tahoma" panose="020B0604030504040204" pitchFamily="34" charset="0"/>
                    <a:cs typeface="Tahoma" panose="020B0604030504040204" pitchFamily="34" charset="0"/>
                  </a:rPr>
                  <a:t> là</a:t>
                </a:r>
              </a:p>
            </p:txBody>
          </p:sp>
        </mc:Choice>
        <mc:Fallback xmlns="">
          <p:sp>
            <p:nvSpPr>
              <p:cNvPr id="54" name="TextBox 53">
                <a:extLst>
                  <a:ext uri="{FF2B5EF4-FFF2-40B4-BE49-F238E27FC236}">
                    <a16:creationId xmlns:a16="http://schemas.microsoft.com/office/drawing/2014/main" id="{590DF381-0E58-408C-A934-A55EF4E4CBD2}"/>
                  </a:ext>
                </a:extLst>
              </p:cNvPr>
              <p:cNvSpPr txBox="1">
                <a:spLocks noRot="1" noChangeAspect="1" noMove="1" noResize="1" noEditPoints="1" noAdjustHandles="1" noChangeArrowheads="1" noChangeShapeType="1" noTextEdit="1"/>
              </p:cNvSpPr>
              <p:nvPr/>
            </p:nvSpPr>
            <p:spPr>
              <a:xfrm>
                <a:off x="4204300" y="2823640"/>
                <a:ext cx="18403032" cy="1042401"/>
              </a:xfrm>
              <a:prstGeom prst="rect">
                <a:avLst/>
              </a:prstGeom>
              <a:blipFill>
                <a:blip r:embed="rId14"/>
                <a:stretch>
                  <a:fillRect l="-1789" t="-643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E4263C36-99B0-4BB7-831D-EBB5EB0F6101}"/>
                  </a:ext>
                </a:extLst>
              </p:cNvPr>
              <p:cNvSpPr txBox="1"/>
              <p:nvPr/>
            </p:nvSpPr>
            <p:spPr>
              <a:xfrm>
                <a:off x="18201774" y="9182171"/>
                <a:ext cx="5323404" cy="282744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4800" b="1" i="1">
                          <a:latin typeface="Cambria Math" panose="02040503050406030204" pitchFamily="18" charset="0"/>
                        </a:rPr>
                        <m:t>⇔</m:t>
                      </m:r>
                      <m:d>
                        <m:dPr>
                          <m:begChr m:val="{"/>
                          <m:endChr m:val=""/>
                          <m:ctrlPr>
                            <a:rPr lang="en-US" sz="4800" b="1" i="1">
                              <a:latin typeface="Cambria Math" panose="02040503050406030204" pitchFamily="18" charset="0"/>
                            </a:rPr>
                          </m:ctrlPr>
                        </m:dPr>
                        <m:e>
                          <m:eqArr>
                            <m:eqArrPr>
                              <m:ctrlPr>
                                <a:rPr lang="en-US" sz="4800" b="1" i="1">
                                  <a:latin typeface="Cambria Math" panose="02040503050406030204" pitchFamily="18" charset="0"/>
                                </a:rPr>
                              </m:ctrlPr>
                            </m:eqArr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e>
                            <m:e>
                              <m:d>
                                <m:dPr>
                                  <m:begChr m:val="["/>
                                  <m:endChr m:val=""/>
                                  <m:ctrlPr>
                                    <a:rPr lang="en-US" sz="4800" b="1" i="1">
                                      <a:latin typeface="Cambria Math" panose="02040503050406030204" pitchFamily="18" charset="0"/>
                                    </a:rPr>
                                  </m:ctrlPr>
                                </m:dPr>
                                <m:e>
                                  <m:eqArr>
                                    <m:eqArrPr>
                                      <m:ctrlPr>
                                        <a:rPr lang="en-US" sz="4800" b="1" i="1">
                                          <a:latin typeface="Cambria Math" panose="02040503050406030204" pitchFamily="18" charset="0"/>
                                        </a:rPr>
                                      </m:ctrlPr>
                                    </m:eqArr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𝟓</m:t>
                                          </m:r>
                                        </m:e>
                                      </m:rad>
                                    </m:e>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𝟓</m:t>
                                          </m:r>
                                        </m:e>
                                      </m:rad>
                                    </m:e>
                                  </m:eqArr>
                                </m:e>
                              </m:d>
                            </m:e>
                          </m:eqArr>
                        </m:e>
                      </m:d>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TextBox 55">
                <a:extLst>
                  <a:ext uri="{FF2B5EF4-FFF2-40B4-BE49-F238E27FC236}">
                    <a16:creationId xmlns:a16="http://schemas.microsoft.com/office/drawing/2014/main" id="{E4263C36-99B0-4BB7-831D-EBB5EB0F6101}"/>
                  </a:ext>
                </a:extLst>
              </p:cNvPr>
              <p:cNvSpPr txBox="1">
                <a:spLocks noRot="1" noChangeAspect="1" noMove="1" noResize="1" noEditPoints="1" noAdjustHandles="1" noChangeArrowheads="1" noChangeShapeType="1" noTextEdit="1"/>
              </p:cNvSpPr>
              <p:nvPr/>
            </p:nvSpPr>
            <p:spPr>
              <a:xfrm>
                <a:off x="18201774" y="9182171"/>
                <a:ext cx="5323404" cy="2827441"/>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67C3934-EE4F-4470-AC73-E59E005A9750}"/>
                  </a:ext>
                </a:extLst>
              </p:cNvPr>
              <p:cNvSpPr txBox="1"/>
              <p:nvPr/>
            </p:nvSpPr>
            <p:spPr>
              <a:xfrm>
                <a:off x="5460274" y="9623502"/>
                <a:ext cx="7145248" cy="17400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rPr>
                        <m:t>⇔</m:t>
                      </m:r>
                      <m:d>
                        <m:dPr>
                          <m:begChr m:val="{"/>
                          <m:endChr m:val=""/>
                          <m:ctrlPr>
                            <a:rPr lang="en-US" sz="4800" b="1" i="1">
                              <a:latin typeface="Cambria Math" panose="02040503050406030204" pitchFamily="18" charset="0"/>
                            </a:rPr>
                          </m:ctrlPr>
                        </m:dPr>
                        <m:e>
                          <m:eqArr>
                            <m:eqArrPr>
                              <m:ctrlPr>
                                <a:rPr lang="en-US" sz="4800" b="1" i="1">
                                  <a:latin typeface="Cambria Math" panose="02040503050406030204" pitchFamily="18" charset="0"/>
                                </a:rPr>
                              </m:ctrlPr>
                            </m:eqArr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𝟎</m:t>
                              </m:r>
                            </m:e>
                            <m:e>
                              <m:r>
                                <a:rPr lang="en-US" sz="4800" b="1" i="1">
                                  <a:latin typeface="Cambria Math" panose="02040503050406030204" pitchFamily="18" charset="0"/>
                                </a:rPr>
                                <m:t>𝟐</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𝟑</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m:t>
                                  </m:r>
                                  <m:r>
                                    <a:rPr lang="en-US" sz="4800" b="1" i="1" smtClean="0">
                                      <a:latin typeface="Cambria Math" panose="02040503050406030204" pitchFamily="18" charset="0"/>
                                    </a:rPr>
                                    <m:t>𝒙</m:t>
                                  </m:r>
                                  <m:r>
                                    <a:rPr lang="en-US" sz="4800" b="1" i="1" smtClean="0">
                                      <a:latin typeface="Cambria Math" panose="02040503050406030204" pitchFamily="18" charset="0"/>
                                    </a:rPr>
                                    <m:t>−</m:t>
                                  </m:r>
                                  <m:r>
                                    <a:rPr lang="en-US" sz="4800" b="1" i="1" smtClean="0">
                                      <a:latin typeface="Cambria Math" panose="02040503050406030204" pitchFamily="18" charset="0"/>
                                    </a:rPr>
                                    <m:t>𝟏</m:t>
                                  </m:r>
                                  <m:r>
                                    <a:rPr lang="en-US" sz="4800" b="1" i="1" smtClean="0">
                                      <a:latin typeface="Cambria Math" panose="02040503050406030204" pitchFamily="18" charset="0"/>
                                    </a:rPr>
                                    <m:t>)</m:t>
                                  </m:r>
                                </m:e>
                                <m:sup>
                                  <m:r>
                                    <a:rPr lang="en-US" sz="4800" b="1" i="1" smtClean="0">
                                      <a:latin typeface="Cambria Math" panose="02040503050406030204" pitchFamily="18" charset="0"/>
                                    </a:rPr>
                                    <m:t>𝟐</m:t>
                                  </m:r>
                                </m:sup>
                              </m:sSup>
                            </m:e>
                          </m:eqArr>
                        </m:e>
                      </m:d>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767C3934-EE4F-4470-AC73-E59E005A9750}"/>
                  </a:ext>
                </a:extLst>
              </p:cNvPr>
              <p:cNvSpPr txBox="1">
                <a:spLocks noRot="1" noChangeAspect="1" noMove="1" noResize="1" noEditPoints="1" noAdjustHandles="1" noChangeArrowheads="1" noChangeShapeType="1" noTextEdit="1"/>
              </p:cNvSpPr>
              <p:nvPr/>
            </p:nvSpPr>
            <p:spPr>
              <a:xfrm>
                <a:off x="5460274" y="9623502"/>
                <a:ext cx="7145248" cy="1740028"/>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DB2BD7B-4E58-4B3E-8AE3-7B6325DCE831}"/>
                  </a:ext>
                </a:extLst>
              </p:cNvPr>
              <p:cNvSpPr txBox="1"/>
              <p:nvPr/>
            </p:nvSpPr>
            <p:spPr>
              <a:xfrm>
                <a:off x="12280732" y="9645083"/>
                <a:ext cx="5822590" cy="174002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4800" b="1" i="1">
                          <a:latin typeface="Cambria Math" panose="02040503050406030204" pitchFamily="18" charset="0"/>
                        </a:rPr>
                        <m:t>⇔</m:t>
                      </m:r>
                      <m:d>
                        <m:dPr>
                          <m:begChr m:val="{"/>
                          <m:endChr m:val=""/>
                          <m:ctrlPr>
                            <a:rPr lang="en-US" sz="4800" b="1" i="1">
                              <a:latin typeface="Cambria Math" panose="02040503050406030204" pitchFamily="18" charset="0"/>
                            </a:rPr>
                          </m:ctrlPr>
                        </m:dPr>
                        <m:e>
                          <m:eqArr>
                            <m:eqArrPr>
                              <m:ctrlPr>
                                <a:rPr lang="en-US" sz="4800" b="1" i="1">
                                  <a:latin typeface="Cambria Math" panose="02040503050406030204" pitchFamily="18" charset="0"/>
                                </a:rPr>
                              </m:ctrlPr>
                            </m:eqArr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e>
                            <m:e>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𝟎</m:t>
                              </m:r>
                            </m:e>
                          </m:eqArr>
                        </m:e>
                      </m:d>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6" name="TextBox 65">
                <a:extLst>
                  <a:ext uri="{FF2B5EF4-FFF2-40B4-BE49-F238E27FC236}">
                    <a16:creationId xmlns:a16="http://schemas.microsoft.com/office/drawing/2014/main" id="{2DB2BD7B-4E58-4B3E-8AE3-7B6325DCE831}"/>
                  </a:ext>
                </a:extLst>
              </p:cNvPr>
              <p:cNvSpPr txBox="1">
                <a:spLocks noRot="1" noChangeAspect="1" noMove="1" noResize="1" noEditPoints="1" noAdjustHandles="1" noChangeArrowheads="1" noChangeShapeType="1" noTextEdit="1"/>
              </p:cNvSpPr>
              <p:nvPr/>
            </p:nvSpPr>
            <p:spPr>
              <a:xfrm>
                <a:off x="12280732" y="9645083"/>
                <a:ext cx="5822590" cy="1740028"/>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508F3900-FAAF-421A-A218-A422F12C06D9}"/>
                  </a:ext>
                </a:extLst>
              </p:cNvPr>
              <p:cNvSpPr txBox="1"/>
              <p:nvPr/>
            </p:nvSpPr>
            <p:spPr>
              <a:xfrm>
                <a:off x="5757035" y="11847832"/>
                <a:ext cx="4834765" cy="93294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4800" b="1" i="1">
                          <a:latin typeface="Cambria Math" panose="02040503050406030204" pitchFamily="18" charset="0"/>
                        </a:rPr>
                        <m:t>⇔</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𝟓</m:t>
                          </m:r>
                        </m:e>
                      </m:rad>
                      <m:r>
                        <a:rPr lang="en-US" sz="4800" b="1" i="1">
                          <a:latin typeface="Cambria Math" panose="02040503050406030204" pitchFamily="18" charset="0"/>
                        </a:rPr>
                        <m:t>.</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a16="http://schemas.microsoft.com/office/drawing/2014/main" id="{508F3900-FAAF-421A-A218-A422F12C06D9}"/>
                  </a:ext>
                </a:extLst>
              </p:cNvPr>
              <p:cNvSpPr txBox="1">
                <a:spLocks noRot="1" noChangeAspect="1" noMove="1" noResize="1" noEditPoints="1" noAdjustHandles="1" noChangeArrowheads="1" noChangeShapeType="1" noTextEdit="1"/>
              </p:cNvSpPr>
              <p:nvPr/>
            </p:nvSpPr>
            <p:spPr>
              <a:xfrm>
                <a:off x="5757035" y="11847832"/>
                <a:ext cx="4834765" cy="932948"/>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76705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barn(inVertical)">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arn(inVertical)">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arn(inVertical)">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p:bldP spid="81" grpId="0"/>
      <p:bldP spid="56" grpId="0"/>
      <p:bldP spid="57" grpId="0"/>
      <p:bldP spid="66"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50000"/>
                  </a:lnSpc>
                </a:pPr>
                <a:r>
                  <a:rPr lang="en-US" sz="4400" b="1">
                    <a:latin typeface="Tahoma" panose="020B0604030504040204" pitchFamily="34" charset="0"/>
                    <a:ea typeface="Tahoma" panose="020B0604030504040204" pitchFamily="34" charset="0"/>
                    <a:cs typeface="Tahoma" panose="020B0604030504040204" pitchFamily="34" charset="0"/>
                  </a:rPr>
                  <a:t>6.29.</a:t>
                </a:r>
                <a:r>
                  <a:rPr lang="en-US" sz="4400">
                    <a:latin typeface="Tahoma" panose="020B0604030504040204" pitchFamily="34" charset="0"/>
                    <a:ea typeface="Tahoma" panose="020B0604030504040204" pitchFamily="34" charset="0"/>
                    <a:cs typeface="Tahoma" panose="020B0604030504040204" pitchFamily="34" charset="0"/>
                  </a:rPr>
                  <a:t> </a:t>
                </a:r>
                <a:r>
                  <a:rPr lang="en-US"/>
                  <a:t>Tìm tập xác định của các hàm số sau:</a:t>
                </a:r>
              </a:p>
              <a:p>
                <a:r>
                  <a:rPr lang="en-US"/>
                  <a:t>	a)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−1</m:t>
                        </m:r>
                      </m:e>
                    </m:rad>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5−</m:t>
                        </m:r>
                        <m:r>
                          <a:rPr lang="en-US" i="1">
                            <a:latin typeface="Cambria Math" panose="02040503050406030204" pitchFamily="18" charset="0"/>
                          </a:rPr>
                          <m:t>𝑥</m:t>
                        </m:r>
                      </m:e>
                    </m:rad>
                  </m:oMath>
                </a14:m>
                <a:r>
                  <a:rPr lang="en-US"/>
                  <a:t>			b)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𝑥</m:t>
                            </m:r>
                            <m:r>
                              <a:rPr lang="en-US" i="1">
                                <a:latin typeface="Cambria Math" panose="02040503050406030204" pitchFamily="18" charset="0"/>
                              </a:rPr>
                              <m:t>−1</m:t>
                            </m:r>
                          </m:e>
                        </m:rad>
                      </m:den>
                    </m:f>
                  </m:oMath>
                </a14:m>
                <a:endParaRPr lang="en-US"/>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3"/>
                <a:stretch>
                  <a:fillRect l="-1052"/>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4716464"/>
                <a:ext cx="11201401" cy="8702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4000"/>
                  </a:lnSpc>
                  <a:buNone/>
                </a:pPr>
                <a:r>
                  <a:rPr lang="en-US" sz="4400" b="1">
                    <a:latin typeface="Tahoma" panose="020B0604030504040204" pitchFamily="34" charset="0"/>
                    <a:ea typeface="Tahoma" panose="020B0604030504040204" pitchFamily="34" charset="0"/>
                    <a:cs typeface="Tahoma" panose="020B0604030504040204" pitchFamily="34" charset="0"/>
                  </a:rPr>
                  <a:t> Giải: </a:t>
                </a:r>
                <a:r>
                  <a:rPr lang="en-US" sz="4400">
                    <a:latin typeface="Tahoma" panose="020B0604030504040204" pitchFamily="34" charset="0"/>
                    <a:ea typeface="Tahoma" panose="020B0604030504040204" pitchFamily="34" charset="0"/>
                    <a:cs typeface="Tahoma" panose="020B0604030504040204" pitchFamily="34" charset="0"/>
                  </a:rPr>
                  <a:t>a) </a:t>
                </a:r>
                <a:r>
                  <a:rPr lang="en-US"/>
                  <a:t>ĐK: </a:t>
                </a:r>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−1≥0</m:t>
                            </m:r>
                          </m:e>
                          <m:e>
                            <m:r>
                              <a:rPr lang="en-US" i="1">
                                <a:latin typeface="Cambria Math" panose="02040503050406030204" pitchFamily="18" charset="0"/>
                              </a:rPr>
                              <m:t>5−</m:t>
                            </m:r>
                            <m:r>
                              <a:rPr lang="en-US" i="1">
                                <a:latin typeface="Cambria Math" panose="02040503050406030204" pitchFamily="18" charset="0"/>
                              </a:rPr>
                              <m:t>𝑥</m:t>
                            </m:r>
                            <m:r>
                              <a:rPr lang="en-US" i="1">
                                <a:latin typeface="Cambria Math" panose="02040503050406030204" pitchFamily="18" charset="0"/>
                              </a:rPr>
                              <m:t>≥0</m:t>
                            </m:r>
                          </m:e>
                        </m:eqArr>
                      </m:e>
                    </m:d>
                  </m:oMath>
                </a14:m>
                <a:endParaRPr lang="en-US" i="1"/>
              </a:p>
              <a:p>
                <a:pPr marL="0" indent="0">
                  <a:lnSpc>
                    <a:spcPct val="114000"/>
                  </a:lnSpc>
                  <a:buNone/>
                </a:pPr>
                <a:r>
                  <a:rPr lang="en-US"/>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𝑥</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e>
                            <m:r>
                              <a:rPr lang="en-US" i="1">
                                <a:latin typeface="Cambria Math" panose="02040503050406030204" pitchFamily="18" charset="0"/>
                              </a:rPr>
                              <m:t>𝑥</m:t>
                            </m:r>
                            <m:r>
                              <a:rPr lang="en-US" i="1">
                                <a:latin typeface="Cambria Math" panose="02040503050406030204" pitchFamily="18" charset="0"/>
                              </a:rPr>
                              <m:t>≤5</m:t>
                            </m:r>
                          </m:e>
                        </m:eqArr>
                      </m:e>
                    </m:d>
                  </m:oMath>
                </a14:m>
                <a:endParaRPr lang="en-US" i="1"/>
              </a:p>
              <a:p>
                <a:pPr marL="0" indent="0">
                  <a:lnSpc>
                    <a:spcPct val="114000"/>
                  </a:lnSpc>
                  <a:buNone/>
                </a:pPr>
                <a:r>
                  <a:rPr lang="en-US"/>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≤5</m:t>
                    </m:r>
                  </m:oMath>
                </a14:m>
                <a:r>
                  <a:rPr lang="en-US"/>
                  <a:t>. </a:t>
                </a:r>
              </a:p>
              <a:p>
                <a:pPr marL="0" indent="0">
                  <a:lnSpc>
                    <a:spcPct val="114000"/>
                  </a:lnSpc>
                  <a:buNone/>
                </a:pPr>
                <a:r>
                  <a:rPr lang="en-US"/>
                  <a:t> Vậy tập xác định của hàm số là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;5</m:t>
                        </m:r>
                      </m:e>
                    </m:d>
                  </m:oMath>
                </a14:m>
                <a:r>
                  <a:rPr lang="en-US"/>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4716464"/>
                <a:ext cx="11201401" cy="8702676"/>
              </a:xfrm>
              <a:prstGeom prst="rect">
                <a:avLst/>
              </a:prstGeom>
              <a:blipFill>
                <a:blip r:embed="rId4"/>
                <a:stretch>
                  <a:fillRect l="-114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4716464"/>
                <a:ext cx="11630891" cy="8702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4000"/>
                  </a:lnSpc>
                  <a:spcAft>
                    <a:spcPts val="800"/>
                  </a:spcAft>
                  <a:buNone/>
                </a:pPr>
                <a:endParaRPr lang="en-US" sz="1400">
                  <a:latin typeface="Tahoma" panose="020B0604030504040204" pitchFamily="34" charset="0"/>
                  <a:ea typeface="Tahoma" panose="020B0604030504040204" pitchFamily="34" charset="0"/>
                  <a:cs typeface="Tahoma" panose="020B0604030504040204" pitchFamily="34" charset="0"/>
                </a:endParaRPr>
              </a:p>
              <a:p>
                <a:pPr marL="0" indent="0">
                  <a:lnSpc>
                    <a:spcPct val="114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b) </a:t>
                </a:r>
                <a:r>
                  <a:rPr lang="en-US"/>
                  <a:t>ĐK: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−1&gt;0⇔</m:t>
                    </m:r>
                    <m:r>
                      <a:rPr lang="en-US" i="1">
                        <a:latin typeface="Cambria Math" panose="02040503050406030204" pitchFamily="18" charset="0"/>
                      </a:rPr>
                      <m:t>𝑥</m:t>
                    </m:r>
                    <m:r>
                      <a:rPr lang="en-US" i="1">
                        <a:latin typeface="Cambria Math" panose="02040503050406030204" pitchFamily="18" charset="0"/>
                      </a:rPr>
                      <m:t>&gt;1.</m:t>
                    </m:r>
                  </m:oMath>
                </a14:m>
                <a:r>
                  <a:rPr lang="en-US"/>
                  <a:t> </a:t>
                </a:r>
              </a:p>
              <a:p>
                <a:pPr marL="0" indent="0">
                  <a:lnSpc>
                    <a:spcPct val="114000"/>
                  </a:lnSpc>
                  <a:spcAft>
                    <a:spcPts val="800"/>
                  </a:spcAft>
                  <a:buNone/>
                </a:pPr>
                <a:r>
                  <a:rPr lang="en-US"/>
                  <a:t>  Vậy tập xác định của hàm số là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=(1;+∞).</m:t>
                    </m:r>
                  </m:oMath>
                </a14:m>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4716464"/>
                <a:ext cx="11630891" cy="8702676"/>
              </a:xfrm>
              <a:prstGeom prst="rect">
                <a:avLst/>
              </a:prstGeom>
              <a:blipFill>
                <a:blip r:embed="rId5"/>
                <a:stretch>
                  <a:fillRect l="-204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wipe(up)">
                                      <p:cBhvr>
                                        <p:cTn id="38" dur="500"/>
                                        <p:tgtEl>
                                          <p:spTgt spid="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wipe(up)">
                                      <p:cBhvr>
                                        <p:cTn id="4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3278834"/>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400" b="1">
                    <a:latin typeface="Tahoma" panose="020B0604030504040204" pitchFamily="34" charset="0"/>
                    <a:ea typeface="Tahoma" panose="020B0604030504040204" pitchFamily="34" charset="0"/>
                    <a:cs typeface="Tahoma" panose="020B0604030504040204" pitchFamily="34" charset="0"/>
                  </a:rPr>
                  <a:t>6.30.</a:t>
                </a:r>
                <a:r>
                  <a:rPr lang="en-US" sz="4400">
                    <a:latin typeface="Tahoma" panose="020B0604030504040204" pitchFamily="34" charset="0"/>
                    <a:ea typeface="Tahoma" panose="020B0604030504040204" pitchFamily="34" charset="0"/>
                    <a:cs typeface="Tahoma" panose="020B0604030504040204" pitchFamily="34" charset="0"/>
                  </a:rPr>
                  <a:t> </a:t>
                </a:r>
                <a:r>
                  <a:rPr lang="en-US"/>
                  <a:t>Với mỗi hàm số dưới đây, hãy vẽ đồ thị, tìm tập giá trị , khoảng đồng biến khoảng nghịch biến của nó:</a:t>
                </a:r>
              </a:p>
              <a:p>
                <a:r>
                  <a:rPr lang="en-US"/>
                  <a:t>	a)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−9</m:t>
                    </m:r>
                  </m:oMath>
                </a14:m>
                <a:r>
                  <a:rPr lang="en-US"/>
                  <a:t>		b)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r>
                      <a:rPr lang="en-US" i="1">
                        <a:latin typeface="Cambria Math" panose="02040503050406030204" pitchFamily="18" charset="0"/>
                      </a:rPr>
                      <m:t>+1</m:t>
                    </m:r>
                  </m:oMath>
                </a14:m>
                <a:endParaRPr lang="en-US"/>
              </a:p>
              <a:p>
                <a:r>
                  <a:rPr lang="en-US"/>
                  <a:t>	c)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oMath>
                </a14:m>
                <a:r>
                  <a:rPr lang="en-US"/>
                  <a:t>			d)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+1</m:t>
                    </m:r>
                  </m:oMath>
                </a14:m>
                <a:endParaRPr lang="en-US"/>
              </a:p>
              <a:p>
                <a:endParaRPr lang="en-US"/>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3278834"/>
              </a:xfrm>
              <a:prstGeom prst="rect">
                <a:avLst/>
              </a:prstGeom>
              <a:blipFill>
                <a:blip r:embed="rId3"/>
                <a:stretch>
                  <a:fillRect l="-1394" t="-7407" b="-5556"/>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5334000"/>
                <a:ext cx="13182601" cy="81692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Giải: </a:t>
                </a: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−9</m:t>
                    </m:r>
                  </m:oMath>
                </a14:m>
                <a:r>
                  <a:rPr lang="en-US"/>
                  <a:t> </a:t>
                </a:r>
              </a:p>
              <a:p>
                <a:pPr marL="0" indent="0" algn="just">
                  <a:lnSpc>
                    <a:spcPct val="114000"/>
                  </a:lnSpc>
                  <a:buNone/>
                </a:pPr>
                <a:r>
                  <a:rPr lang="en-US">
                    <a:sym typeface="Wingdings" panose="05000000000000000000" pitchFamily="2" charset="2"/>
                  </a:rPr>
                  <a:t>  </a:t>
                </a:r>
                <a:r>
                  <a:rPr lang="en-US"/>
                  <a:t>Vẽ đồ thị: Ta có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=−1&lt;0</m:t>
                    </m:r>
                  </m:oMath>
                </a14:m>
                <a:r>
                  <a:rPr lang="en-US"/>
                  <a:t> nên parabol quay bề </a:t>
                </a:r>
                <a:br>
                  <a:rPr lang="en-US"/>
                </a:br>
                <a:r>
                  <a:rPr lang="en-US"/>
                  <a:t>   lõm hướng xuống dưới. Đỉnh </a:t>
                </a:r>
                <a14:m>
                  <m:oMath xmlns:m="http://schemas.openxmlformats.org/officeDocument/2006/math">
                    <m:r>
                      <a:rPr lang="en-US" i="1">
                        <a:latin typeface="Cambria Math" panose="02040503050406030204" pitchFamily="18" charset="0"/>
                      </a:rPr>
                      <m:t>𝐼</m:t>
                    </m:r>
                    <m:r>
                      <a:rPr lang="en-US" i="1">
                        <a:latin typeface="Cambria Math" panose="02040503050406030204" pitchFamily="18" charset="0"/>
                      </a:rPr>
                      <m:t>(3;0)</m:t>
                    </m:r>
                  </m:oMath>
                </a14:m>
                <a:r>
                  <a:rPr lang="en-US"/>
                  <a:t>. Trục đối </a:t>
                </a:r>
                <a:br>
                  <a:rPr lang="en-US"/>
                </a:br>
                <a:r>
                  <a:rPr lang="en-US"/>
                  <a:t>   xứng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=3</m:t>
                    </m:r>
                  </m:oMath>
                </a14:m>
                <a:r>
                  <a:rPr lang="en-US"/>
                  <a:t>. Giao điểm của đồ thị với trục </a:t>
                </a:r>
                <a14:m>
                  <m:oMath xmlns:m="http://schemas.openxmlformats.org/officeDocument/2006/math">
                    <m:r>
                      <a:rPr lang="en-US" i="1">
                        <a:latin typeface="Cambria Math" panose="02040503050406030204" pitchFamily="18" charset="0"/>
                      </a:rPr>
                      <m:t>𝑂𝑦</m:t>
                    </m:r>
                  </m:oMath>
                </a14:m>
                <a:r>
                  <a:rPr lang="en-US"/>
                  <a:t> là </a:t>
                </a:r>
                <a:br>
                  <a:rPr lang="en-US"/>
                </a:br>
                <a:r>
                  <a:rPr lang="en-US"/>
                  <a:t>   </a:t>
                </a:r>
                <a14:m>
                  <m:oMath xmlns:m="http://schemas.openxmlformats.org/officeDocument/2006/math">
                    <m:r>
                      <a:rPr lang="en-US" i="1">
                        <a:latin typeface="Cambria Math" panose="02040503050406030204" pitchFamily="18" charset="0"/>
                      </a:rPr>
                      <m:t>(0;−9).</m:t>
                    </m:r>
                  </m:oMath>
                </a14:m>
                <a:endParaRPr lang="en-US"/>
              </a:p>
              <a:p>
                <a:pPr marL="0" indent="0">
                  <a:lnSpc>
                    <a:spcPct val="114000"/>
                  </a:lnSpc>
                  <a:buNone/>
                </a:pPr>
                <a:r>
                  <a:rPr lang="en-US">
                    <a:sym typeface="Wingdings" panose="05000000000000000000" pitchFamily="2" charset="2"/>
                  </a:rPr>
                  <a:t>  </a:t>
                </a:r>
                <a:r>
                  <a:rPr lang="en-US"/>
                  <a:t>Tập giá trị của hàm số là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0]</m:t>
                    </m:r>
                  </m:oMath>
                </a14:m>
                <a:r>
                  <a:rPr lang="en-US"/>
                  <a:t>. </a:t>
                </a:r>
              </a:p>
              <a:p>
                <a:pPr marL="0" indent="0" algn="just">
                  <a:lnSpc>
                    <a:spcPct val="114000"/>
                  </a:lnSpc>
                  <a:buNone/>
                </a:pPr>
                <a:r>
                  <a:rPr lang="en-US"/>
                  <a:t> </a:t>
                </a:r>
                <a:r>
                  <a:rPr lang="en-US">
                    <a:sym typeface="Wingdings" panose="05000000000000000000" pitchFamily="2" charset="2"/>
                  </a:rPr>
                  <a:t> </a:t>
                </a:r>
                <a:r>
                  <a:rPr lang="en-US"/>
                  <a:t>Do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=−1&lt;0</m:t>
                    </m:r>
                  </m:oMath>
                </a14:m>
                <a:r>
                  <a:rPr lang="en-US"/>
                  <a:t> nên hàm số đồng biến trên </a:t>
                </a:r>
                <a:br>
                  <a:rPr lang="en-US"/>
                </a:br>
                <a:r>
                  <a:rPr lang="en-US"/>
                  <a:t>    khoảng </a:t>
                </a:r>
                <a14:m>
                  <m:oMath xmlns:m="http://schemas.openxmlformats.org/officeDocument/2006/math">
                    <m:r>
                      <a:rPr lang="en-US" i="1">
                        <a:latin typeface="Cambria Math" panose="02040503050406030204" pitchFamily="18" charset="0"/>
                      </a:rPr>
                      <m:t>(−∞;3)</m:t>
                    </m:r>
                  </m:oMath>
                </a14:m>
                <a:r>
                  <a:rPr lang="en-US"/>
                  <a:t> và nghịch biến trên khoảng </a:t>
                </a:r>
                <a:br>
                  <a:rPr lang="en-US"/>
                </a:br>
                <a:r>
                  <a:rPr lang="en-US"/>
                  <a:t>    </a:t>
                </a:r>
                <a14:m>
                  <m:oMath xmlns:m="http://schemas.openxmlformats.org/officeDocument/2006/math">
                    <m:r>
                      <a:rPr lang="en-US" i="1">
                        <a:latin typeface="Cambria Math" panose="02040503050406030204" pitchFamily="18" charset="0"/>
                      </a:rPr>
                      <m:t>(3;+∞).</m:t>
                    </m:r>
                  </m:oMath>
                </a14:m>
                <a:endParaRPr lang="en-US"/>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5334000"/>
                <a:ext cx="13182601" cy="8169276"/>
              </a:xfrm>
              <a:prstGeom prst="rect">
                <a:avLst/>
              </a:prstGeom>
              <a:blipFill>
                <a:blip r:embed="rId4"/>
                <a:stretch>
                  <a:fillRect l="-1801" t="-2086" r="-2032"/>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4325600" y="5334000"/>
            <a:ext cx="9649691" cy="80851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endParaRPr lang="en-US" sz="4000">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A picture containing boat, antenna&#10;&#10;Description automatically generated">
            <a:extLst>
              <a:ext uri="{FF2B5EF4-FFF2-40B4-BE49-F238E27FC236}">
                <a16:creationId xmlns:a16="http://schemas.microsoft.com/office/drawing/2014/main" id="{5342B853-345B-4BEF-B8CD-295F0FC1DF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35200" y="5499753"/>
            <a:ext cx="7696200" cy="7753634"/>
          </a:xfrm>
          <a:prstGeom prst="rect">
            <a:avLst/>
          </a:prstGeom>
        </p:spPr>
      </p:pic>
    </p:spTree>
    <p:extLst>
      <p:ext uri="{BB962C8B-B14F-4D97-AF65-F5344CB8AC3E}">
        <p14:creationId xmlns:p14="http://schemas.microsoft.com/office/powerpoint/2010/main" val="208772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nodePh="1">
                                  <p:stCondLst>
                                    <p:cond delay="0"/>
                                  </p:stCondLst>
                                  <p:endCondLst>
                                    <p:cond evt="begin" delay="0">
                                      <p:tn val="28"/>
                                    </p:cond>
                                  </p:end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up)">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3203</TotalTime>
  <Words>2485</Words>
  <PresentationFormat>Custom</PresentationFormat>
  <Paragraphs>277</Paragraphs>
  <Slides>21</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Baumans</vt:lpstr>
      <vt:lpstr>Tomaho</vt:lpstr>
      <vt:lpstr>Yu Gothic UI Semilight</vt:lpstr>
      <vt:lpstr>Arial</vt:lpstr>
      <vt:lpstr>Bahnschrift SemiBold SemiConden</vt:lpstr>
      <vt:lpstr>Calibri</vt:lpstr>
      <vt:lpstr>Calibri Light</vt:lpstr>
      <vt:lpstr>Cambria Math</vt:lpstr>
      <vt:lpstr>Tahoma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VnTeach.Com;</dc:subject>
  <dc:creator>VnTeach.Com</dc:creator>
  <dcterms:created xsi:type="dcterms:W3CDTF">2013-08-31T11:42:51Z</dcterms:created>
  <dcterms:modified xsi:type="dcterms:W3CDTF">2022-04-05T00:40:21Z</dcterms:modified>
</cp:coreProperties>
</file>