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66" r:id="rId3"/>
    <p:sldId id="269" r:id="rId4"/>
    <p:sldId id="270" r:id="rId5"/>
    <p:sldId id="290" r:id="rId6"/>
    <p:sldId id="267" r:id="rId7"/>
    <p:sldId id="291" r:id="rId8"/>
    <p:sldId id="292" r:id="rId9"/>
    <p:sldId id="293" r:id="rId10"/>
    <p:sldId id="294" r:id="rId11"/>
    <p:sldId id="295" r:id="rId12"/>
    <p:sldId id="296" r:id="rId13"/>
    <p:sldId id="298" r:id="rId14"/>
    <p:sldId id="297" r:id="rId15"/>
    <p:sldId id="299" r:id="rId16"/>
    <p:sldId id="302" r:id="rId17"/>
    <p:sldId id="300" r:id="rId18"/>
    <p:sldId id="301" r:id="rId19"/>
    <p:sldId id="303" r:id="rId20"/>
    <p:sldId id="279" r:id="rId21"/>
    <p:sldId id="282" r:id="rId22"/>
    <p:sldId id="283" r:id="rId23"/>
    <p:sldId id="284" r:id="rId24"/>
    <p:sldId id="285"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43F"/>
    <a:srgbClr val="8A9F23"/>
    <a:srgbClr val="2D5340"/>
    <a:srgbClr val="080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548" autoAdjust="0"/>
  </p:normalViewPr>
  <p:slideViewPr>
    <p:cSldViewPr snapToGrid="0">
      <p:cViewPr varScale="1">
        <p:scale>
          <a:sx n="90" d="100"/>
          <a:sy n="90" d="100"/>
        </p:scale>
        <p:origin x="7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image" Target="../media/image118.wmf"/><Relationship Id="rId3" Type="http://schemas.openxmlformats.org/officeDocument/2006/relationships/image" Target="../media/image110.wmf"/><Relationship Id="rId7" Type="http://schemas.openxmlformats.org/officeDocument/2006/relationships/image" Target="../media/image21.wmf"/><Relationship Id="rId12" Type="http://schemas.openxmlformats.org/officeDocument/2006/relationships/image" Target="../media/image117.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11" Type="http://schemas.openxmlformats.org/officeDocument/2006/relationships/image" Target="../media/image116.wmf"/><Relationship Id="rId5" Type="http://schemas.openxmlformats.org/officeDocument/2006/relationships/image" Target="../media/image112.wmf"/><Relationship Id="rId15" Type="http://schemas.openxmlformats.org/officeDocument/2006/relationships/image" Target="../media/image119.wmf"/><Relationship Id="rId10" Type="http://schemas.openxmlformats.org/officeDocument/2006/relationships/image" Target="../media/image115.wmf"/><Relationship Id="rId4" Type="http://schemas.openxmlformats.org/officeDocument/2006/relationships/image" Target="../media/image111.wmf"/><Relationship Id="rId9" Type="http://schemas.openxmlformats.org/officeDocument/2006/relationships/image" Target="../media/image23.wmf"/><Relationship Id="rId1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0.wmf"/><Relationship Id="rId3" Type="http://schemas.openxmlformats.org/officeDocument/2006/relationships/image" Target="../media/image125.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111.wmf"/><Relationship Id="rId1" Type="http://schemas.openxmlformats.org/officeDocument/2006/relationships/image" Target="../media/image124.wmf"/><Relationship Id="rId6" Type="http://schemas.openxmlformats.org/officeDocument/2006/relationships/image" Target="../media/image127.wmf"/><Relationship Id="rId11" Type="http://schemas.openxmlformats.org/officeDocument/2006/relationships/image" Target="../media/image118.wmf"/><Relationship Id="rId5" Type="http://schemas.openxmlformats.org/officeDocument/2006/relationships/image" Target="../media/image21.wmf"/><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5" Type="http://schemas.openxmlformats.org/officeDocument/2006/relationships/image" Target="../media/image135.wmf"/><Relationship Id="rId4" Type="http://schemas.openxmlformats.org/officeDocument/2006/relationships/image" Target="../media/image13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145.wmf"/><Relationship Id="rId3" Type="http://schemas.openxmlformats.org/officeDocument/2006/relationships/image" Target="../media/image139.wmf"/><Relationship Id="rId7" Type="http://schemas.openxmlformats.org/officeDocument/2006/relationships/image" Target="../media/image142.wmf"/><Relationship Id="rId12" Type="http://schemas.openxmlformats.org/officeDocument/2006/relationships/image" Target="../media/image116.wmf"/><Relationship Id="rId2" Type="http://schemas.openxmlformats.org/officeDocument/2006/relationships/image" Target="../media/image138.wmf"/><Relationship Id="rId16" Type="http://schemas.openxmlformats.org/officeDocument/2006/relationships/image" Target="../media/image146.wmf"/><Relationship Id="rId1" Type="http://schemas.openxmlformats.org/officeDocument/2006/relationships/image" Target="../media/image137.wmf"/><Relationship Id="rId6" Type="http://schemas.openxmlformats.org/officeDocument/2006/relationships/image" Target="../media/image141.wmf"/><Relationship Id="rId11" Type="http://schemas.openxmlformats.org/officeDocument/2006/relationships/image" Target="../media/image144.wmf"/><Relationship Id="rId5" Type="http://schemas.openxmlformats.org/officeDocument/2006/relationships/image" Target="../media/image111.wmf"/><Relationship Id="rId15" Type="http://schemas.openxmlformats.org/officeDocument/2006/relationships/image" Target="../media/image28.wmf"/><Relationship Id="rId10" Type="http://schemas.openxmlformats.org/officeDocument/2006/relationships/image" Target="../media/image23.wmf"/><Relationship Id="rId4" Type="http://schemas.openxmlformats.org/officeDocument/2006/relationships/image" Target="../media/image140.wmf"/><Relationship Id="rId9" Type="http://schemas.openxmlformats.org/officeDocument/2006/relationships/image" Target="../media/image143.wmf"/><Relationship Id="rId14" Type="http://schemas.openxmlformats.org/officeDocument/2006/relationships/image" Target="../media/image11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4" Type="http://schemas.openxmlformats.org/officeDocument/2006/relationships/image" Target="../media/image1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 Id="rId4" Type="http://schemas.openxmlformats.org/officeDocument/2006/relationships/image" Target="../media/image161.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173.wmf"/><Relationship Id="rId3" Type="http://schemas.openxmlformats.org/officeDocument/2006/relationships/image" Target="../media/image165.wmf"/><Relationship Id="rId7" Type="http://schemas.openxmlformats.org/officeDocument/2006/relationships/image" Target="../media/image169.wmf"/><Relationship Id="rId12" Type="http://schemas.openxmlformats.org/officeDocument/2006/relationships/image" Target="../media/image172.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11" Type="http://schemas.openxmlformats.org/officeDocument/2006/relationships/image" Target="../media/image118.wmf"/><Relationship Id="rId5" Type="http://schemas.openxmlformats.org/officeDocument/2006/relationships/image" Target="../media/image167.wmf"/><Relationship Id="rId10" Type="http://schemas.openxmlformats.org/officeDocument/2006/relationships/image" Target="../media/image171.wmf"/><Relationship Id="rId4" Type="http://schemas.openxmlformats.org/officeDocument/2006/relationships/image" Target="../media/image166.wmf"/><Relationship Id="rId9" Type="http://schemas.openxmlformats.org/officeDocument/2006/relationships/image" Target="../media/image17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wmf"/><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18.wmf"/><Relationship Id="rId16" Type="http://schemas.openxmlformats.org/officeDocument/2006/relationships/image" Target="../media/image32.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5" Type="http://schemas.openxmlformats.org/officeDocument/2006/relationships/image" Target="../media/image3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58.wmf"/><Relationship Id="rId3" Type="http://schemas.openxmlformats.org/officeDocument/2006/relationships/image" Target="../media/image50.wmf"/><Relationship Id="rId7" Type="http://schemas.openxmlformats.org/officeDocument/2006/relationships/image" Target="../media/image54.wmf"/><Relationship Id="rId12" Type="http://schemas.openxmlformats.org/officeDocument/2006/relationships/image" Target="../media/image28.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image" Target="../media/image52.wmf"/><Relationship Id="rId10" Type="http://schemas.openxmlformats.org/officeDocument/2006/relationships/image" Target="../media/image26.wmf"/><Relationship Id="rId4" Type="http://schemas.openxmlformats.org/officeDocument/2006/relationships/image" Target="../media/image51.wmf"/><Relationship Id="rId9" Type="http://schemas.openxmlformats.org/officeDocument/2006/relationships/image" Target="../media/image56.wmf"/><Relationship Id="rId14"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86.wmf"/><Relationship Id="rId3" Type="http://schemas.openxmlformats.org/officeDocument/2006/relationships/image" Target="../media/image78.wmf"/><Relationship Id="rId7" Type="http://schemas.openxmlformats.org/officeDocument/2006/relationships/image" Target="../media/image57.wmf"/><Relationship Id="rId12" Type="http://schemas.openxmlformats.org/officeDocument/2006/relationships/image" Target="../media/image85.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11" Type="http://schemas.openxmlformats.org/officeDocument/2006/relationships/image" Target="../media/image84.wmf"/><Relationship Id="rId5" Type="http://schemas.openxmlformats.org/officeDocument/2006/relationships/image" Target="../media/image80.wmf"/><Relationship Id="rId10" Type="http://schemas.openxmlformats.org/officeDocument/2006/relationships/image" Target="../media/image83.wmf"/><Relationship Id="rId4" Type="http://schemas.openxmlformats.org/officeDocument/2006/relationships/image" Target="../media/image79.wmf"/><Relationship Id="rId9" Type="http://schemas.openxmlformats.org/officeDocument/2006/relationships/image" Target="../media/image82.wmf"/><Relationship Id="rId14" Type="http://schemas.openxmlformats.org/officeDocument/2006/relationships/image" Target="../media/image8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image" Target="../media/image83.wmf"/><Relationship Id="rId3" Type="http://schemas.openxmlformats.org/officeDocument/2006/relationships/image" Target="../media/image90.wmf"/><Relationship Id="rId7" Type="http://schemas.openxmlformats.org/officeDocument/2006/relationships/image" Target="../media/image94.wmf"/><Relationship Id="rId12" Type="http://schemas.openxmlformats.org/officeDocument/2006/relationships/image" Target="../media/image97.wmf"/><Relationship Id="rId2" Type="http://schemas.openxmlformats.org/officeDocument/2006/relationships/image" Target="../media/image89.wmf"/><Relationship Id="rId16" Type="http://schemas.openxmlformats.org/officeDocument/2006/relationships/image" Target="../media/image100.wmf"/><Relationship Id="rId1" Type="http://schemas.openxmlformats.org/officeDocument/2006/relationships/image" Target="../media/image88.wmf"/><Relationship Id="rId6" Type="http://schemas.openxmlformats.org/officeDocument/2006/relationships/image" Target="../media/image93.wmf"/><Relationship Id="rId11" Type="http://schemas.openxmlformats.org/officeDocument/2006/relationships/image" Target="../media/image28.wmf"/><Relationship Id="rId5" Type="http://schemas.openxmlformats.org/officeDocument/2006/relationships/image" Target="../media/image92.wmf"/><Relationship Id="rId15" Type="http://schemas.openxmlformats.org/officeDocument/2006/relationships/image" Target="../media/image99.wmf"/><Relationship Id="rId10" Type="http://schemas.openxmlformats.org/officeDocument/2006/relationships/image" Target="../media/image57.wmf"/><Relationship Id="rId4" Type="http://schemas.openxmlformats.org/officeDocument/2006/relationships/image" Target="../media/image91.wmf"/><Relationship Id="rId9" Type="http://schemas.openxmlformats.org/officeDocument/2006/relationships/image" Target="../media/image96.wmf"/><Relationship Id="rId14" Type="http://schemas.openxmlformats.org/officeDocument/2006/relationships/image" Target="../media/image9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4" Type="http://schemas.openxmlformats.org/officeDocument/2006/relationships/image" Target="../media/image1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A55FF-2AFE-4796-ABE6-EB57A62FE3EF}"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2CEB3-6CC3-4555-B2C8-A30B3B66F81C}" type="slidenum">
              <a:rPr lang="en-US" smtClean="0"/>
              <a:t>‹#›</a:t>
            </a:fld>
            <a:endParaRPr lang="en-US"/>
          </a:p>
        </p:txBody>
      </p:sp>
    </p:spTree>
    <p:extLst>
      <p:ext uri="{BB962C8B-B14F-4D97-AF65-F5344CB8AC3E}">
        <p14:creationId xmlns:p14="http://schemas.microsoft.com/office/powerpoint/2010/main" val="168001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2CEB3-6CC3-4555-B2C8-A30B3B66F81C}" type="slidenum">
              <a:rPr lang="en-US" smtClean="0"/>
              <a:t>20</a:t>
            </a:fld>
            <a:endParaRPr lang="en-US"/>
          </a:p>
        </p:txBody>
      </p:sp>
    </p:spTree>
    <p:extLst>
      <p:ext uri="{BB962C8B-B14F-4D97-AF65-F5344CB8AC3E}">
        <p14:creationId xmlns:p14="http://schemas.microsoft.com/office/powerpoint/2010/main" val="242006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2CEB3-6CC3-4555-B2C8-A30B3B66F81C}" type="slidenum">
              <a:rPr lang="en-US" smtClean="0"/>
              <a:t>21</a:t>
            </a:fld>
            <a:endParaRPr lang="en-US"/>
          </a:p>
        </p:txBody>
      </p:sp>
    </p:spTree>
    <p:extLst>
      <p:ext uri="{BB962C8B-B14F-4D97-AF65-F5344CB8AC3E}">
        <p14:creationId xmlns:p14="http://schemas.microsoft.com/office/powerpoint/2010/main" val="221415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2CEB3-6CC3-4555-B2C8-A30B3B66F81C}" type="slidenum">
              <a:rPr lang="en-US" smtClean="0"/>
              <a:t>22</a:t>
            </a:fld>
            <a:endParaRPr lang="en-US"/>
          </a:p>
        </p:txBody>
      </p:sp>
    </p:spTree>
    <p:extLst>
      <p:ext uri="{BB962C8B-B14F-4D97-AF65-F5344CB8AC3E}">
        <p14:creationId xmlns:p14="http://schemas.microsoft.com/office/powerpoint/2010/main" val="284887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2CEB3-6CC3-4555-B2C8-A30B3B66F81C}" type="slidenum">
              <a:rPr lang="en-US" smtClean="0"/>
              <a:t>23</a:t>
            </a:fld>
            <a:endParaRPr lang="en-US"/>
          </a:p>
        </p:txBody>
      </p:sp>
    </p:spTree>
    <p:extLst>
      <p:ext uri="{BB962C8B-B14F-4D97-AF65-F5344CB8AC3E}">
        <p14:creationId xmlns:p14="http://schemas.microsoft.com/office/powerpoint/2010/main" val="186232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2CEB3-6CC3-4555-B2C8-A30B3B66F81C}" type="slidenum">
              <a:rPr lang="en-US" smtClean="0"/>
              <a:t>24</a:t>
            </a:fld>
            <a:endParaRPr lang="en-US"/>
          </a:p>
        </p:txBody>
      </p:sp>
    </p:spTree>
    <p:extLst>
      <p:ext uri="{BB962C8B-B14F-4D97-AF65-F5344CB8AC3E}">
        <p14:creationId xmlns:p14="http://schemas.microsoft.com/office/powerpoint/2010/main" val="100674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03A599-FAC5-4D38-9C9F-F34DFD0605C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141819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3A599-FAC5-4D38-9C9F-F34DFD0605C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238407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3A599-FAC5-4D38-9C9F-F34DFD0605C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151793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3A599-FAC5-4D38-9C9F-F34DFD0605C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83062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03A599-FAC5-4D38-9C9F-F34DFD0605C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18625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3A599-FAC5-4D38-9C9F-F34DFD0605C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180971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3A599-FAC5-4D38-9C9F-F34DFD0605C6}"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273660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3A599-FAC5-4D38-9C9F-F34DFD0605C6}"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362390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3A599-FAC5-4D38-9C9F-F34DFD0605C6}"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218167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03A599-FAC5-4D38-9C9F-F34DFD0605C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170268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03A599-FAC5-4D38-9C9F-F34DFD0605C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DDB2A-13A4-4958-ADDA-3A6265AB5CB2}" type="slidenum">
              <a:rPr lang="en-US" smtClean="0"/>
              <a:t>‹#›</a:t>
            </a:fld>
            <a:endParaRPr lang="en-US"/>
          </a:p>
        </p:txBody>
      </p:sp>
    </p:spTree>
    <p:extLst>
      <p:ext uri="{BB962C8B-B14F-4D97-AF65-F5344CB8AC3E}">
        <p14:creationId xmlns:p14="http://schemas.microsoft.com/office/powerpoint/2010/main" val="27926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3A599-FAC5-4D38-9C9F-F34DFD0605C6}" type="datetimeFigureOut">
              <a:rPr lang="en-US" smtClean="0"/>
              <a:t>8/13/2024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DDB2A-13A4-4958-ADDA-3A6265AB5CB2}" type="slidenum">
              <a:rPr lang="en-US" smtClean="0"/>
              <a:t>‹#›</a:t>
            </a:fld>
            <a:endParaRPr lang="en-US"/>
          </a:p>
        </p:txBody>
      </p:sp>
    </p:spTree>
    <p:extLst>
      <p:ext uri="{BB962C8B-B14F-4D97-AF65-F5344CB8AC3E}">
        <p14:creationId xmlns:p14="http://schemas.microsoft.com/office/powerpoint/2010/main" val="244571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oleObject" Target="../embeddings/oleObject42.bin"/><Relationship Id="rId3" Type="http://schemas.openxmlformats.org/officeDocument/2006/relationships/image" Target="../media/image33.png"/><Relationship Id="rId7" Type="http://schemas.openxmlformats.org/officeDocument/2006/relationships/image" Target="../media/image68.png"/><Relationship Id="rId12"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7.png"/><Relationship Id="rId11" Type="http://schemas.openxmlformats.org/officeDocument/2006/relationships/oleObject" Target="../embeddings/oleObject41.bin"/><Relationship Id="rId5" Type="http://schemas.openxmlformats.org/officeDocument/2006/relationships/image" Target="../media/image63.wmf"/><Relationship Id="rId10" Type="http://schemas.openxmlformats.org/officeDocument/2006/relationships/image" Target="../media/image64.wmf"/><Relationship Id="rId4" Type="http://schemas.openxmlformats.org/officeDocument/2006/relationships/oleObject" Target="../embeddings/oleObject39.bin"/><Relationship Id="rId9" Type="http://schemas.openxmlformats.org/officeDocument/2006/relationships/oleObject" Target="../embeddings/oleObject40.bin"/><Relationship Id="rId14" Type="http://schemas.openxmlformats.org/officeDocument/2006/relationships/image" Target="../media/image66.wmf"/></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74.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1.wmf"/><Relationship Id="rId11" Type="http://schemas.openxmlformats.org/officeDocument/2006/relationships/image" Target="../media/image44.png"/><Relationship Id="rId5" Type="http://schemas.openxmlformats.org/officeDocument/2006/relationships/oleObject" Target="../embeddings/oleObject43.bin"/><Relationship Id="rId10" Type="http://schemas.openxmlformats.org/officeDocument/2006/relationships/image" Target="../media/image73.wmf"/><Relationship Id="rId4" Type="http://schemas.openxmlformats.org/officeDocument/2006/relationships/image" Target="../media/image75.png"/><Relationship Id="rId9"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50.bin"/><Relationship Id="rId18" Type="http://schemas.openxmlformats.org/officeDocument/2006/relationships/image" Target="../media/image57.wmf"/><Relationship Id="rId26" Type="http://schemas.openxmlformats.org/officeDocument/2006/relationships/image" Target="../media/image84.wmf"/><Relationship Id="rId3" Type="http://schemas.openxmlformats.org/officeDocument/2006/relationships/image" Target="../media/image74.png"/><Relationship Id="rId21" Type="http://schemas.openxmlformats.org/officeDocument/2006/relationships/oleObject" Target="../embeddings/oleObject52.bin"/><Relationship Id="rId7" Type="http://schemas.openxmlformats.org/officeDocument/2006/relationships/oleObject" Target="../embeddings/oleObject47.bin"/><Relationship Id="rId12" Type="http://schemas.openxmlformats.org/officeDocument/2006/relationships/image" Target="../media/image79.wmf"/><Relationship Id="rId17" Type="http://schemas.openxmlformats.org/officeDocument/2006/relationships/oleObject" Target="../embeddings/oleObject36.bin"/><Relationship Id="rId25"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28.wmf"/><Relationship Id="rId29" Type="http://schemas.openxmlformats.org/officeDocument/2006/relationships/oleObject" Target="../embeddings/oleObject56.bin"/><Relationship Id="rId1" Type="http://schemas.openxmlformats.org/officeDocument/2006/relationships/vmlDrawing" Target="../drawings/vmlDrawing7.vml"/><Relationship Id="rId6" Type="http://schemas.openxmlformats.org/officeDocument/2006/relationships/image" Target="../media/image76.wmf"/><Relationship Id="rId11" Type="http://schemas.openxmlformats.org/officeDocument/2006/relationships/oleObject" Target="../embeddings/oleObject49.bin"/><Relationship Id="rId24" Type="http://schemas.openxmlformats.org/officeDocument/2006/relationships/image" Target="../media/image83.wmf"/><Relationship Id="rId32" Type="http://schemas.openxmlformats.org/officeDocument/2006/relationships/image" Target="../media/image87.wmf"/><Relationship Id="rId5" Type="http://schemas.openxmlformats.org/officeDocument/2006/relationships/oleObject" Target="../embeddings/oleObject46.bin"/><Relationship Id="rId15" Type="http://schemas.openxmlformats.org/officeDocument/2006/relationships/oleObject" Target="../embeddings/oleObject51.bin"/><Relationship Id="rId23" Type="http://schemas.openxmlformats.org/officeDocument/2006/relationships/oleObject" Target="../embeddings/oleObject53.bin"/><Relationship Id="rId28" Type="http://schemas.openxmlformats.org/officeDocument/2006/relationships/image" Target="../media/image85.wmf"/><Relationship Id="rId10" Type="http://schemas.openxmlformats.org/officeDocument/2006/relationships/image" Target="../media/image78.wmf"/><Relationship Id="rId19" Type="http://schemas.openxmlformats.org/officeDocument/2006/relationships/oleObject" Target="../embeddings/oleObject17.bin"/><Relationship Id="rId31" Type="http://schemas.openxmlformats.org/officeDocument/2006/relationships/oleObject" Target="../embeddings/oleObject57.bin"/><Relationship Id="rId4" Type="http://schemas.openxmlformats.org/officeDocument/2006/relationships/image" Target="../media/image75.png"/><Relationship Id="rId9" Type="http://schemas.openxmlformats.org/officeDocument/2006/relationships/oleObject" Target="../embeddings/oleObject48.bin"/><Relationship Id="rId14" Type="http://schemas.openxmlformats.org/officeDocument/2006/relationships/image" Target="../media/image80.wmf"/><Relationship Id="rId22" Type="http://schemas.openxmlformats.org/officeDocument/2006/relationships/image" Target="../media/image82.wmf"/><Relationship Id="rId27" Type="http://schemas.openxmlformats.org/officeDocument/2006/relationships/oleObject" Target="../embeddings/oleObject55.bin"/><Relationship Id="rId30" Type="http://schemas.openxmlformats.org/officeDocument/2006/relationships/image" Target="../media/image8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91.wmf"/><Relationship Id="rId18" Type="http://schemas.openxmlformats.org/officeDocument/2006/relationships/oleObject" Target="../embeddings/oleObject64.bin"/><Relationship Id="rId26" Type="http://schemas.openxmlformats.org/officeDocument/2006/relationships/oleObject" Target="../embeddings/oleObject17.bin"/><Relationship Id="rId3" Type="http://schemas.openxmlformats.org/officeDocument/2006/relationships/image" Target="../media/image75.png"/><Relationship Id="rId21" Type="http://schemas.openxmlformats.org/officeDocument/2006/relationships/image" Target="../media/image95.wmf"/><Relationship Id="rId34" Type="http://schemas.openxmlformats.org/officeDocument/2006/relationships/oleObject" Target="../embeddings/oleObject69.bin"/><Relationship Id="rId7" Type="http://schemas.openxmlformats.org/officeDocument/2006/relationships/image" Target="../media/image88.wmf"/><Relationship Id="rId12" Type="http://schemas.openxmlformats.org/officeDocument/2006/relationships/oleObject" Target="../embeddings/oleObject61.bin"/><Relationship Id="rId17" Type="http://schemas.openxmlformats.org/officeDocument/2006/relationships/image" Target="../media/image93.wmf"/><Relationship Id="rId25" Type="http://schemas.openxmlformats.org/officeDocument/2006/relationships/image" Target="../media/image57.wmf"/><Relationship Id="rId33" Type="http://schemas.openxmlformats.org/officeDocument/2006/relationships/image" Target="../media/image98.wmf"/><Relationship Id="rId2" Type="http://schemas.openxmlformats.org/officeDocument/2006/relationships/slideLayout" Target="../slideLayouts/slideLayout2.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image" Target="../media/image97.wmf"/><Relationship Id="rId1" Type="http://schemas.openxmlformats.org/officeDocument/2006/relationships/vmlDrawing" Target="../drawings/vmlDrawing8.vml"/><Relationship Id="rId6" Type="http://schemas.openxmlformats.org/officeDocument/2006/relationships/oleObject" Target="../embeddings/oleObject58.bin"/><Relationship Id="rId11" Type="http://schemas.openxmlformats.org/officeDocument/2006/relationships/image" Target="../media/image90.wmf"/><Relationship Id="rId24" Type="http://schemas.openxmlformats.org/officeDocument/2006/relationships/oleObject" Target="../embeddings/oleObject36.bin"/><Relationship Id="rId32" Type="http://schemas.openxmlformats.org/officeDocument/2006/relationships/oleObject" Target="../embeddings/oleObject68.bin"/><Relationship Id="rId37" Type="http://schemas.openxmlformats.org/officeDocument/2006/relationships/image" Target="../media/image100.wmf"/><Relationship Id="rId5" Type="http://schemas.openxmlformats.org/officeDocument/2006/relationships/image" Target="../media/image102.png"/><Relationship Id="rId15" Type="http://schemas.openxmlformats.org/officeDocument/2006/relationships/image" Target="../media/image92.wmf"/><Relationship Id="rId23" Type="http://schemas.openxmlformats.org/officeDocument/2006/relationships/image" Target="../media/image96.wmf"/><Relationship Id="rId28" Type="http://schemas.openxmlformats.org/officeDocument/2006/relationships/oleObject" Target="../embeddings/oleObject67.bin"/><Relationship Id="rId36" Type="http://schemas.openxmlformats.org/officeDocument/2006/relationships/oleObject" Target="../embeddings/oleObject70.bin"/><Relationship Id="rId10" Type="http://schemas.openxmlformats.org/officeDocument/2006/relationships/oleObject" Target="../embeddings/oleObject60.bin"/><Relationship Id="rId19" Type="http://schemas.openxmlformats.org/officeDocument/2006/relationships/image" Target="../media/image94.wmf"/><Relationship Id="rId31" Type="http://schemas.openxmlformats.org/officeDocument/2006/relationships/image" Target="../media/image83.wmf"/><Relationship Id="rId4" Type="http://schemas.openxmlformats.org/officeDocument/2006/relationships/image" Target="../media/image101.png"/><Relationship Id="rId9" Type="http://schemas.openxmlformats.org/officeDocument/2006/relationships/image" Target="../media/image89.w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28.wmf"/><Relationship Id="rId30" Type="http://schemas.openxmlformats.org/officeDocument/2006/relationships/oleObject" Target="../embeddings/oleObject53.bin"/><Relationship Id="rId35" Type="http://schemas.openxmlformats.org/officeDocument/2006/relationships/image" Target="../media/image99.wmf"/></Relationships>
</file>

<file path=ppt/slides/_rels/slide15.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7.png"/><Relationship Id="rId3" Type="http://schemas.openxmlformats.org/officeDocument/2006/relationships/image" Target="../media/image74.png"/><Relationship Id="rId7" Type="http://schemas.openxmlformats.org/officeDocument/2006/relationships/oleObject" Target="../embeddings/oleObject72.bin"/><Relationship Id="rId12"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3.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105.wmf"/><Relationship Id="rId4" Type="http://schemas.openxmlformats.org/officeDocument/2006/relationships/image" Target="../media/image75.png"/><Relationship Id="rId9" Type="http://schemas.openxmlformats.org/officeDocument/2006/relationships/oleObject" Target="../embeddings/oleObject7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111.wmf"/><Relationship Id="rId18" Type="http://schemas.openxmlformats.org/officeDocument/2006/relationships/oleObject" Target="../embeddings/oleObject10.bin"/><Relationship Id="rId26" Type="http://schemas.openxmlformats.org/officeDocument/2006/relationships/oleObject" Target="../embeddings/oleObject83.bin"/><Relationship Id="rId3" Type="http://schemas.openxmlformats.org/officeDocument/2006/relationships/image" Target="../media/image74.png"/><Relationship Id="rId21" Type="http://schemas.openxmlformats.org/officeDocument/2006/relationships/image" Target="../media/image114.wmf"/><Relationship Id="rId34" Type="http://schemas.openxmlformats.org/officeDocument/2006/relationships/image" Target="../media/image121.png"/><Relationship Id="rId7" Type="http://schemas.openxmlformats.org/officeDocument/2006/relationships/image" Target="../media/image108.wmf"/><Relationship Id="rId12" Type="http://schemas.openxmlformats.org/officeDocument/2006/relationships/oleObject" Target="../embeddings/oleObject78.bin"/><Relationship Id="rId17" Type="http://schemas.openxmlformats.org/officeDocument/2006/relationships/image" Target="../media/image113.wmf"/><Relationship Id="rId25" Type="http://schemas.openxmlformats.org/officeDocument/2006/relationships/image" Target="../media/image115.wmf"/><Relationship Id="rId33" Type="http://schemas.openxmlformats.org/officeDocument/2006/relationships/image" Target="../media/image28.wmf"/><Relationship Id="rId38" Type="http://schemas.openxmlformats.org/officeDocument/2006/relationships/image" Target="../media/image119.wmf"/><Relationship Id="rId2" Type="http://schemas.openxmlformats.org/officeDocument/2006/relationships/slideLayout" Target="../slideLayouts/slideLayout2.xml"/><Relationship Id="rId16" Type="http://schemas.openxmlformats.org/officeDocument/2006/relationships/oleObject" Target="../embeddings/oleObject80.bin"/><Relationship Id="rId20" Type="http://schemas.openxmlformats.org/officeDocument/2006/relationships/oleObject" Target="../embeddings/oleObject81.bin"/><Relationship Id="rId29" Type="http://schemas.openxmlformats.org/officeDocument/2006/relationships/image" Target="../media/image117.wmf"/><Relationship Id="rId1" Type="http://schemas.openxmlformats.org/officeDocument/2006/relationships/vmlDrawing" Target="../drawings/vmlDrawing10.vml"/><Relationship Id="rId6" Type="http://schemas.openxmlformats.org/officeDocument/2006/relationships/oleObject" Target="../embeddings/oleObject75.bin"/><Relationship Id="rId11" Type="http://schemas.openxmlformats.org/officeDocument/2006/relationships/image" Target="../media/image110.wmf"/><Relationship Id="rId24" Type="http://schemas.openxmlformats.org/officeDocument/2006/relationships/oleObject" Target="../embeddings/oleObject82.bin"/><Relationship Id="rId32" Type="http://schemas.openxmlformats.org/officeDocument/2006/relationships/oleObject" Target="../embeddings/oleObject17.bin"/><Relationship Id="rId37" Type="http://schemas.openxmlformats.org/officeDocument/2006/relationships/oleObject" Target="../embeddings/oleObject86.bin"/><Relationship Id="rId5" Type="http://schemas.openxmlformats.org/officeDocument/2006/relationships/image" Target="../media/image120.png"/><Relationship Id="rId15" Type="http://schemas.openxmlformats.org/officeDocument/2006/relationships/image" Target="../media/image112.wmf"/><Relationship Id="rId23" Type="http://schemas.openxmlformats.org/officeDocument/2006/relationships/image" Target="../media/image23.wmf"/><Relationship Id="rId28" Type="http://schemas.openxmlformats.org/officeDocument/2006/relationships/oleObject" Target="../embeddings/oleObject84.bin"/><Relationship Id="rId36" Type="http://schemas.openxmlformats.org/officeDocument/2006/relationships/image" Target="../media/image123.png"/><Relationship Id="rId10" Type="http://schemas.openxmlformats.org/officeDocument/2006/relationships/oleObject" Target="../embeddings/oleObject77.bin"/><Relationship Id="rId19" Type="http://schemas.openxmlformats.org/officeDocument/2006/relationships/image" Target="../media/image21.wmf"/><Relationship Id="rId31" Type="http://schemas.openxmlformats.org/officeDocument/2006/relationships/image" Target="../media/image118.wmf"/><Relationship Id="rId4" Type="http://schemas.openxmlformats.org/officeDocument/2006/relationships/image" Target="../media/image75.png"/><Relationship Id="rId9" Type="http://schemas.openxmlformats.org/officeDocument/2006/relationships/image" Target="../media/image109.wmf"/><Relationship Id="rId14" Type="http://schemas.openxmlformats.org/officeDocument/2006/relationships/oleObject" Target="../embeddings/oleObject79.bin"/><Relationship Id="rId22" Type="http://schemas.openxmlformats.org/officeDocument/2006/relationships/oleObject" Target="../embeddings/oleObject12.bin"/><Relationship Id="rId27" Type="http://schemas.openxmlformats.org/officeDocument/2006/relationships/image" Target="../media/image116.wmf"/><Relationship Id="rId30" Type="http://schemas.openxmlformats.org/officeDocument/2006/relationships/oleObject" Target="../embeddings/oleObject85.bin"/><Relationship Id="rId35" Type="http://schemas.openxmlformats.org/officeDocument/2006/relationships/image" Target="../media/image122.png"/></Relationships>
</file>

<file path=ppt/slides/_rels/slide17.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10.bin"/><Relationship Id="rId18" Type="http://schemas.openxmlformats.org/officeDocument/2006/relationships/image" Target="../media/image23.wmf"/><Relationship Id="rId26" Type="http://schemas.openxmlformats.org/officeDocument/2006/relationships/image" Target="../media/image118.wmf"/><Relationship Id="rId3" Type="http://schemas.openxmlformats.org/officeDocument/2006/relationships/image" Target="../media/image74.png"/><Relationship Id="rId21" Type="http://schemas.openxmlformats.org/officeDocument/2006/relationships/oleObject" Target="../embeddings/oleObject93.bin"/><Relationship Id="rId7" Type="http://schemas.openxmlformats.org/officeDocument/2006/relationships/oleObject" Target="../embeddings/oleObject88.bin"/><Relationship Id="rId12" Type="http://schemas.openxmlformats.org/officeDocument/2006/relationships/image" Target="../media/image126.wmf"/><Relationship Id="rId17" Type="http://schemas.openxmlformats.org/officeDocument/2006/relationships/oleObject" Target="../embeddings/oleObject12.bin"/><Relationship Id="rId25" Type="http://schemas.openxmlformats.org/officeDocument/2006/relationships/oleObject" Target="../embeddings/oleObject95.bin"/><Relationship Id="rId2" Type="http://schemas.openxmlformats.org/officeDocument/2006/relationships/slideLayout" Target="../slideLayouts/slideLayout2.xml"/><Relationship Id="rId16" Type="http://schemas.openxmlformats.org/officeDocument/2006/relationships/image" Target="../media/image127.wmf"/><Relationship Id="rId20" Type="http://schemas.openxmlformats.org/officeDocument/2006/relationships/image" Target="../media/image128.wmf"/><Relationship Id="rId29" Type="http://schemas.openxmlformats.org/officeDocument/2006/relationships/oleObject" Target="../embeddings/oleObject96.bin"/><Relationship Id="rId1" Type="http://schemas.openxmlformats.org/officeDocument/2006/relationships/vmlDrawing" Target="../drawings/vmlDrawing11.vml"/><Relationship Id="rId6" Type="http://schemas.openxmlformats.org/officeDocument/2006/relationships/image" Target="../media/image124.wmf"/><Relationship Id="rId11" Type="http://schemas.openxmlformats.org/officeDocument/2006/relationships/oleObject" Target="../embeddings/oleObject90.bin"/><Relationship Id="rId24" Type="http://schemas.openxmlformats.org/officeDocument/2006/relationships/image" Target="../media/image129.wmf"/><Relationship Id="rId5" Type="http://schemas.openxmlformats.org/officeDocument/2006/relationships/oleObject" Target="../embeddings/oleObject87.bin"/><Relationship Id="rId15" Type="http://schemas.openxmlformats.org/officeDocument/2006/relationships/oleObject" Target="../embeddings/oleObject91.bin"/><Relationship Id="rId23" Type="http://schemas.openxmlformats.org/officeDocument/2006/relationships/oleObject" Target="../embeddings/oleObject94.bin"/><Relationship Id="rId28" Type="http://schemas.openxmlformats.org/officeDocument/2006/relationships/image" Target="../media/image28.wmf"/><Relationship Id="rId10" Type="http://schemas.openxmlformats.org/officeDocument/2006/relationships/image" Target="../media/image125.wmf"/><Relationship Id="rId19" Type="http://schemas.openxmlformats.org/officeDocument/2006/relationships/oleObject" Target="../embeddings/oleObject92.bin"/><Relationship Id="rId4" Type="http://schemas.openxmlformats.org/officeDocument/2006/relationships/image" Target="../media/image75.png"/><Relationship Id="rId9" Type="http://schemas.openxmlformats.org/officeDocument/2006/relationships/oleObject" Target="../embeddings/oleObject89.bin"/><Relationship Id="rId14" Type="http://schemas.openxmlformats.org/officeDocument/2006/relationships/image" Target="../media/image21.wmf"/><Relationship Id="rId22" Type="http://schemas.openxmlformats.org/officeDocument/2006/relationships/image" Target="../media/image116.wmf"/><Relationship Id="rId27" Type="http://schemas.openxmlformats.org/officeDocument/2006/relationships/oleObject" Target="../embeddings/oleObject17.bin"/><Relationship Id="rId30" Type="http://schemas.openxmlformats.org/officeDocument/2006/relationships/image" Target="../media/image130.wmf"/></Relationships>
</file>

<file path=ppt/slides/_rels/slide18.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oleObject" Target="../embeddings/oleObject101.bin"/><Relationship Id="rId3" Type="http://schemas.openxmlformats.org/officeDocument/2006/relationships/image" Target="../media/image75.png"/><Relationship Id="rId7" Type="http://schemas.openxmlformats.org/officeDocument/2006/relationships/oleObject" Target="../embeddings/oleObject98.bin"/><Relationship Id="rId12"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31.wmf"/><Relationship Id="rId11" Type="http://schemas.openxmlformats.org/officeDocument/2006/relationships/oleObject" Target="../embeddings/oleObject100.bin"/><Relationship Id="rId5" Type="http://schemas.openxmlformats.org/officeDocument/2006/relationships/oleObject" Target="../embeddings/oleObject97.bin"/><Relationship Id="rId10" Type="http://schemas.openxmlformats.org/officeDocument/2006/relationships/image" Target="../media/image133.wmf"/><Relationship Id="rId4" Type="http://schemas.openxmlformats.org/officeDocument/2006/relationships/image" Target="../media/image136.png"/><Relationship Id="rId9" Type="http://schemas.openxmlformats.org/officeDocument/2006/relationships/oleObject" Target="../embeddings/oleObject99.bin"/><Relationship Id="rId14" Type="http://schemas.openxmlformats.org/officeDocument/2006/relationships/image" Target="../media/image135.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11.wmf"/><Relationship Id="rId18" Type="http://schemas.openxmlformats.org/officeDocument/2006/relationships/oleObject" Target="../embeddings/oleObject10.bin"/><Relationship Id="rId26" Type="http://schemas.openxmlformats.org/officeDocument/2006/relationships/oleObject" Target="../embeddings/oleObject83.bin"/><Relationship Id="rId3" Type="http://schemas.openxmlformats.org/officeDocument/2006/relationships/image" Target="../media/image75.png"/><Relationship Id="rId21" Type="http://schemas.openxmlformats.org/officeDocument/2006/relationships/image" Target="../media/image143.wmf"/><Relationship Id="rId34" Type="http://schemas.openxmlformats.org/officeDocument/2006/relationships/oleObject" Target="../embeddings/oleObject111.bin"/><Relationship Id="rId7" Type="http://schemas.openxmlformats.org/officeDocument/2006/relationships/image" Target="../media/image138.wmf"/><Relationship Id="rId12" Type="http://schemas.openxmlformats.org/officeDocument/2006/relationships/oleObject" Target="../embeddings/oleObject78.bin"/><Relationship Id="rId17" Type="http://schemas.openxmlformats.org/officeDocument/2006/relationships/image" Target="../media/image142.wmf"/><Relationship Id="rId25" Type="http://schemas.openxmlformats.org/officeDocument/2006/relationships/image" Target="../media/image144.wmf"/><Relationship Id="rId33"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107.bin"/><Relationship Id="rId20" Type="http://schemas.openxmlformats.org/officeDocument/2006/relationships/oleObject" Target="../embeddings/oleObject108.bin"/><Relationship Id="rId29" Type="http://schemas.openxmlformats.org/officeDocument/2006/relationships/image" Target="../media/image145.wmf"/><Relationship Id="rId1" Type="http://schemas.openxmlformats.org/officeDocument/2006/relationships/vmlDrawing" Target="../drawings/vmlDrawing13.vml"/><Relationship Id="rId6" Type="http://schemas.openxmlformats.org/officeDocument/2006/relationships/oleObject" Target="../embeddings/oleObject103.bin"/><Relationship Id="rId11" Type="http://schemas.openxmlformats.org/officeDocument/2006/relationships/image" Target="../media/image140.wmf"/><Relationship Id="rId24" Type="http://schemas.openxmlformats.org/officeDocument/2006/relationships/oleObject" Target="../embeddings/oleObject109.bin"/><Relationship Id="rId32" Type="http://schemas.openxmlformats.org/officeDocument/2006/relationships/oleObject" Target="../embeddings/oleObject17.bin"/><Relationship Id="rId37" Type="http://schemas.openxmlformats.org/officeDocument/2006/relationships/image" Target="../media/image136.png"/><Relationship Id="rId5" Type="http://schemas.openxmlformats.org/officeDocument/2006/relationships/image" Target="../media/image137.wmf"/><Relationship Id="rId15" Type="http://schemas.openxmlformats.org/officeDocument/2006/relationships/image" Target="../media/image141.wmf"/><Relationship Id="rId23" Type="http://schemas.openxmlformats.org/officeDocument/2006/relationships/image" Target="../media/image23.wmf"/><Relationship Id="rId28" Type="http://schemas.openxmlformats.org/officeDocument/2006/relationships/oleObject" Target="../embeddings/oleObject110.bin"/><Relationship Id="rId36" Type="http://schemas.openxmlformats.org/officeDocument/2006/relationships/image" Target="../media/image44.png"/><Relationship Id="rId10" Type="http://schemas.openxmlformats.org/officeDocument/2006/relationships/oleObject" Target="../embeddings/oleObject105.bin"/><Relationship Id="rId19" Type="http://schemas.openxmlformats.org/officeDocument/2006/relationships/image" Target="../media/image21.wmf"/><Relationship Id="rId31" Type="http://schemas.openxmlformats.org/officeDocument/2006/relationships/image" Target="../media/image118.wmf"/><Relationship Id="rId4" Type="http://schemas.openxmlformats.org/officeDocument/2006/relationships/oleObject" Target="../embeddings/oleObject102.bin"/><Relationship Id="rId9" Type="http://schemas.openxmlformats.org/officeDocument/2006/relationships/image" Target="../media/image139.wmf"/><Relationship Id="rId14" Type="http://schemas.openxmlformats.org/officeDocument/2006/relationships/oleObject" Target="../embeddings/oleObject106.bin"/><Relationship Id="rId22" Type="http://schemas.openxmlformats.org/officeDocument/2006/relationships/oleObject" Target="../embeddings/oleObject12.bin"/><Relationship Id="rId27" Type="http://schemas.openxmlformats.org/officeDocument/2006/relationships/image" Target="../media/image116.wmf"/><Relationship Id="rId30" Type="http://schemas.openxmlformats.org/officeDocument/2006/relationships/oleObject" Target="../embeddings/oleObject85.bin"/><Relationship Id="rId35" Type="http://schemas.openxmlformats.org/officeDocument/2006/relationships/image" Target="../media/image146.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50.wmf"/><Relationship Id="rId3" Type="http://schemas.openxmlformats.org/officeDocument/2006/relationships/notesSlide" Target="../notesSlides/notesSlide2.xml"/><Relationship Id="rId7" Type="http://schemas.openxmlformats.org/officeDocument/2006/relationships/image" Target="../media/image148.wmf"/><Relationship Id="rId12"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12.bin"/><Relationship Id="rId11" Type="http://schemas.openxmlformats.org/officeDocument/2006/relationships/image" Target="../media/image155.png"/><Relationship Id="rId5" Type="http://schemas.openxmlformats.org/officeDocument/2006/relationships/image" Target="../media/image153.png"/><Relationship Id="rId15" Type="http://schemas.openxmlformats.org/officeDocument/2006/relationships/image" Target="../media/image151.wmf"/><Relationship Id="rId10" Type="http://schemas.openxmlformats.org/officeDocument/2006/relationships/image" Target="../media/image154.png"/><Relationship Id="rId4" Type="http://schemas.openxmlformats.org/officeDocument/2006/relationships/image" Target="../media/image152.png"/><Relationship Id="rId9" Type="http://schemas.openxmlformats.org/officeDocument/2006/relationships/image" Target="../media/image149.wmf"/><Relationship Id="rId14" Type="http://schemas.openxmlformats.org/officeDocument/2006/relationships/oleObject" Target="../embeddings/oleObject11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notesSlide" Target="../notesSlides/notesSlide3.xml"/><Relationship Id="rId7" Type="http://schemas.openxmlformats.org/officeDocument/2006/relationships/image" Target="../media/image157.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54.wmf"/><Relationship Id="rId11" Type="http://schemas.openxmlformats.org/officeDocument/2006/relationships/image" Target="../media/image156.wmf"/><Relationship Id="rId5" Type="http://schemas.openxmlformats.org/officeDocument/2006/relationships/oleObject" Target="../embeddings/oleObject116.bin"/><Relationship Id="rId10" Type="http://schemas.openxmlformats.org/officeDocument/2006/relationships/oleObject" Target="../embeddings/oleObject118.bin"/><Relationship Id="rId4" Type="http://schemas.openxmlformats.org/officeDocument/2006/relationships/image" Target="../media/image152.png"/><Relationship Id="rId9" Type="http://schemas.openxmlformats.org/officeDocument/2006/relationships/image" Target="../media/image155.wmf"/></Relationships>
</file>

<file path=ppt/slides/_rels/slide23.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22.bin"/><Relationship Id="rId3" Type="http://schemas.openxmlformats.org/officeDocument/2006/relationships/notesSlide" Target="../notesSlides/notesSlide4.xml"/><Relationship Id="rId7" Type="http://schemas.openxmlformats.org/officeDocument/2006/relationships/oleObject" Target="../embeddings/oleObject119.bin"/><Relationship Id="rId12" Type="http://schemas.openxmlformats.org/officeDocument/2006/relationships/image" Target="../media/image160.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62.png"/><Relationship Id="rId11" Type="http://schemas.openxmlformats.org/officeDocument/2006/relationships/oleObject" Target="../embeddings/oleObject121.bin"/><Relationship Id="rId5" Type="http://schemas.openxmlformats.org/officeDocument/2006/relationships/image" Target="../media/image152.png"/><Relationship Id="rId10" Type="http://schemas.openxmlformats.org/officeDocument/2006/relationships/image" Target="../media/image159.wmf"/><Relationship Id="rId4" Type="http://schemas.openxmlformats.org/officeDocument/2006/relationships/image" Target="../media/image44.png"/><Relationship Id="rId9" Type="http://schemas.openxmlformats.org/officeDocument/2006/relationships/oleObject" Target="../embeddings/oleObject120.bin"/><Relationship Id="rId14" Type="http://schemas.openxmlformats.org/officeDocument/2006/relationships/image" Target="../media/image161.wmf"/></Relationships>
</file>

<file path=ppt/slides/_rels/slide24.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oleObject" Target="../embeddings/oleObject126.bin"/><Relationship Id="rId18" Type="http://schemas.openxmlformats.org/officeDocument/2006/relationships/image" Target="../media/image168.wmf"/><Relationship Id="rId26" Type="http://schemas.openxmlformats.org/officeDocument/2006/relationships/image" Target="../media/image171.wmf"/><Relationship Id="rId3" Type="http://schemas.openxmlformats.org/officeDocument/2006/relationships/notesSlide" Target="../notesSlides/notesSlide5.xml"/><Relationship Id="rId21" Type="http://schemas.openxmlformats.org/officeDocument/2006/relationships/oleObject" Target="../embeddings/oleObject10.bin"/><Relationship Id="rId7" Type="http://schemas.openxmlformats.org/officeDocument/2006/relationships/image" Target="../media/image174.emf"/><Relationship Id="rId12" Type="http://schemas.openxmlformats.org/officeDocument/2006/relationships/image" Target="../media/image165.wmf"/><Relationship Id="rId17" Type="http://schemas.openxmlformats.org/officeDocument/2006/relationships/oleObject" Target="../embeddings/oleObject128.bin"/><Relationship Id="rId25" Type="http://schemas.openxmlformats.org/officeDocument/2006/relationships/oleObject" Target="../embeddings/oleObject131.bin"/><Relationship Id="rId2" Type="http://schemas.openxmlformats.org/officeDocument/2006/relationships/slideLayout" Target="../slideLayouts/slideLayout2.xml"/><Relationship Id="rId16" Type="http://schemas.openxmlformats.org/officeDocument/2006/relationships/image" Target="../media/image167.wmf"/><Relationship Id="rId20" Type="http://schemas.openxmlformats.org/officeDocument/2006/relationships/image" Target="../media/image169.wmf"/><Relationship Id="rId29" Type="http://schemas.openxmlformats.org/officeDocument/2006/relationships/oleObject" Target="../embeddings/oleObject132.bin"/><Relationship Id="rId1" Type="http://schemas.openxmlformats.org/officeDocument/2006/relationships/vmlDrawing" Target="../drawings/vmlDrawing17.vml"/><Relationship Id="rId6" Type="http://schemas.openxmlformats.org/officeDocument/2006/relationships/image" Target="../media/image163.wmf"/><Relationship Id="rId11" Type="http://schemas.openxmlformats.org/officeDocument/2006/relationships/oleObject" Target="../embeddings/oleObject125.bin"/><Relationship Id="rId24" Type="http://schemas.openxmlformats.org/officeDocument/2006/relationships/image" Target="../media/image170.wmf"/><Relationship Id="rId32" Type="http://schemas.openxmlformats.org/officeDocument/2006/relationships/image" Target="../media/image173.wmf"/><Relationship Id="rId5" Type="http://schemas.openxmlformats.org/officeDocument/2006/relationships/oleObject" Target="../embeddings/oleObject123.bin"/><Relationship Id="rId15" Type="http://schemas.openxmlformats.org/officeDocument/2006/relationships/oleObject" Target="../embeddings/oleObject127.bin"/><Relationship Id="rId23" Type="http://schemas.openxmlformats.org/officeDocument/2006/relationships/oleObject" Target="../embeddings/oleObject130.bin"/><Relationship Id="rId28" Type="http://schemas.openxmlformats.org/officeDocument/2006/relationships/image" Target="../media/image118.wmf"/><Relationship Id="rId10" Type="http://schemas.openxmlformats.org/officeDocument/2006/relationships/image" Target="../media/image164.wmf"/><Relationship Id="rId19" Type="http://schemas.openxmlformats.org/officeDocument/2006/relationships/oleObject" Target="../embeddings/oleObject129.bin"/><Relationship Id="rId31" Type="http://schemas.openxmlformats.org/officeDocument/2006/relationships/oleObject" Target="../embeddings/oleObject133.bin"/><Relationship Id="rId4" Type="http://schemas.openxmlformats.org/officeDocument/2006/relationships/image" Target="../media/image152.png"/><Relationship Id="rId9" Type="http://schemas.openxmlformats.org/officeDocument/2006/relationships/oleObject" Target="../embeddings/oleObject124.bin"/><Relationship Id="rId14" Type="http://schemas.openxmlformats.org/officeDocument/2006/relationships/image" Target="../media/image166.wmf"/><Relationship Id="rId22" Type="http://schemas.openxmlformats.org/officeDocument/2006/relationships/image" Target="../media/image21.wmf"/><Relationship Id="rId27" Type="http://schemas.openxmlformats.org/officeDocument/2006/relationships/oleObject" Target="../embeddings/oleObject85.bin"/><Relationship Id="rId30" Type="http://schemas.openxmlformats.org/officeDocument/2006/relationships/image" Target="../media/image172.wmf"/></Relationships>
</file>

<file path=ppt/slides/_rels/slide2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 Id="rId5" Type="http://schemas.openxmlformats.org/officeDocument/2006/relationships/image" Target="../media/image179.png"/><Relationship Id="rId4" Type="http://schemas.openxmlformats.org/officeDocument/2006/relationships/image" Target="../media/image17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9.bin"/><Relationship Id="rId18" Type="http://schemas.openxmlformats.org/officeDocument/2006/relationships/image" Target="../media/image22.wmf"/><Relationship Id="rId26" Type="http://schemas.openxmlformats.org/officeDocument/2006/relationships/image" Target="../media/image26.wmf"/><Relationship Id="rId3" Type="http://schemas.openxmlformats.org/officeDocument/2006/relationships/image" Target="../media/image33.png"/><Relationship Id="rId21" Type="http://schemas.openxmlformats.org/officeDocument/2006/relationships/oleObject" Target="../embeddings/oleObject13.bin"/><Relationship Id="rId34" Type="http://schemas.openxmlformats.org/officeDocument/2006/relationships/image" Target="../media/image30.wmf"/><Relationship Id="rId7" Type="http://schemas.openxmlformats.org/officeDocument/2006/relationships/oleObject" Target="../embeddings/oleObject6.bin"/><Relationship Id="rId12" Type="http://schemas.openxmlformats.org/officeDocument/2006/relationships/image" Target="../media/image19.w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38"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image" Target="../media/image21.wmf"/><Relationship Id="rId20" Type="http://schemas.openxmlformats.org/officeDocument/2006/relationships/image" Target="../media/image23.wmf"/><Relationship Id="rId29"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36.png"/><Relationship Id="rId11" Type="http://schemas.openxmlformats.org/officeDocument/2006/relationships/oleObject" Target="../embeddings/oleObject8.bin"/><Relationship Id="rId24" Type="http://schemas.openxmlformats.org/officeDocument/2006/relationships/image" Target="../media/image25.wmf"/><Relationship Id="rId32" Type="http://schemas.openxmlformats.org/officeDocument/2006/relationships/image" Target="../media/image29.wmf"/><Relationship Id="rId37" Type="http://schemas.openxmlformats.org/officeDocument/2006/relationships/oleObject" Target="../embeddings/oleObject21.bin"/><Relationship Id="rId5" Type="http://schemas.openxmlformats.org/officeDocument/2006/relationships/image" Target="../media/image35.png"/><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7.wmf"/><Relationship Id="rId36" Type="http://schemas.openxmlformats.org/officeDocument/2006/relationships/image" Target="../media/image31.wmf"/><Relationship Id="rId10" Type="http://schemas.openxmlformats.org/officeDocument/2006/relationships/image" Target="../media/image18.w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34.png"/><Relationship Id="rId9" Type="http://schemas.openxmlformats.org/officeDocument/2006/relationships/oleObject" Target="../embeddings/oleObject7.bin"/><Relationship Id="rId14" Type="http://schemas.openxmlformats.org/officeDocument/2006/relationships/image" Target="../media/image20.wmf"/><Relationship Id="rId22" Type="http://schemas.openxmlformats.org/officeDocument/2006/relationships/image" Target="../media/image24.wmf"/><Relationship Id="rId27" Type="http://schemas.openxmlformats.org/officeDocument/2006/relationships/oleObject" Target="../embeddings/oleObject16.bin"/><Relationship Id="rId30" Type="http://schemas.openxmlformats.org/officeDocument/2006/relationships/image" Target="../media/image28.wmf"/><Relationship Id="rId35"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oleObject" Target="../embeddings/oleObject25.bin"/><Relationship Id="rId3" Type="http://schemas.openxmlformats.org/officeDocument/2006/relationships/image" Target="../media/image33.png"/><Relationship Id="rId7" Type="http://schemas.openxmlformats.org/officeDocument/2006/relationships/image" Target="../media/image42.png"/><Relationship Id="rId12" Type="http://schemas.openxmlformats.org/officeDocument/2006/relationships/image" Target="../media/image39.wmf"/><Relationship Id="rId17" Type="http://schemas.openxmlformats.org/officeDocument/2006/relationships/image" Target="../media/image44.png"/><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3.vml"/><Relationship Id="rId6" Type="http://schemas.openxmlformats.org/officeDocument/2006/relationships/image" Target="../media/image34.png"/><Relationship Id="rId11" Type="http://schemas.openxmlformats.org/officeDocument/2006/relationships/oleObject" Target="../embeddings/oleObject24.bin"/><Relationship Id="rId5" Type="http://schemas.openxmlformats.org/officeDocument/2006/relationships/image" Target="../media/image37.wmf"/><Relationship Id="rId15" Type="http://schemas.openxmlformats.org/officeDocument/2006/relationships/oleObject" Target="../embeddings/oleObject26.bin"/><Relationship Id="rId10" Type="http://schemas.openxmlformats.org/officeDocument/2006/relationships/image" Target="../media/image38.wmf"/><Relationship Id="rId4" Type="http://schemas.openxmlformats.org/officeDocument/2006/relationships/oleObject" Target="../embeddings/oleObject22.bin"/><Relationship Id="rId9" Type="http://schemas.openxmlformats.org/officeDocument/2006/relationships/oleObject" Target="../embeddings/oleObject23.bin"/><Relationship Id="rId14" Type="http://schemas.openxmlformats.org/officeDocument/2006/relationships/image" Target="../media/image40.wmf"/></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oleObject" Target="../embeddings/oleObject30.bin"/><Relationship Id="rId18" Type="http://schemas.openxmlformats.org/officeDocument/2006/relationships/image" Target="../media/image53.wmf"/><Relationship Id="rId26" Type="http://schemas.openxmlformats.org/officeDocument/2006/relationships/image" Target="../media/image26.wmf"/><Relationship Id="rId3" Type="http://schemas.openxmlformats.org/officeDocument/2006/relationships/image" Target="../media/image33.png"/><Relationship Id="rId21" Type="http://schemas.openxmlformats.org/officeDocument/2006/relationships/oleObject" Target="../embeddings/oleObject34.bin"/><Relationship Id="rId34" Type="http://schemas.openxmlformats.org/officeDocument/2006/relationships/oleObject" Target="../embeddings/oleObject38.bin"/><Relationship Id="rId7" Type="http://schemas.openxmlformats.org/officeDocument/2006/relationships/image" Target="../media/image48.wmf"/><Relationship Id="rId12" Type="http://schemas.openxmlformats.org/officeDocument/2006/relationships/image" Target="../media/image50.wmf"/><Relationship Id="rId17" Type="http://schemas.openxmlformats.org/officeDocument/2006/relationships/oleObject" Target="../embeddings/oleObject32.bin"/><Relationship Id="rId25" Type="http://schemas.openxmlformats.org/officeDocument/2006/relationships/oleObject" Target="../embeddings/oleObject15.bin"/><Relationship Id="rId33" Type="http://schemas.openxmlformats.org/officeDocument/2006/relationships/image" Target="../media/image62.png"/><Relationship Id="rId2" Type="http://schemas.openxmlformats.org/officeDocument/2006/relationships/slideLayout" Target="../slideLayouts/slideLayout2.xml"/><Relationship Id="rId16" Type="http://schemas.openxmlformats.org/officeDocument/2006/relationships/image" Target="../media/image52.wmf"/><Relationship Id="rId20" Type="http://schemas.openxmlformats.org/officeDocument/2006/relationships/image" Target="../media/image54.wmf"/><Relationship Id="rId29"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oleObject" Target="../embeddings/oleObject29.bin"/><Relationship Id="rId24" Type="http://schemas.openxmlformats.org/officeDocument/2006/relationships/image" Target="../media/image56.wmf"/><Relationship Id="rId32" Type="http://schemas.openxmlformats.org/officeDocument/2006/relationships/image" Target="../media/image58.wmf"/><Relationship Id="rId5" Type="http://schemas.openxmlformats.org/officeDocument/2006/relationships/image" Target="../media/image60.png"/><Relationship Id="rId15" Type="http://schemas.openxmlformats.org/officeDocument/2006/relationships/oleObject" Target="../embeddings/oleObject31.bin"/><Relationship Id="rId23" Type="http://schemas.openxmlformats.org/officeDocument/2006/relationships/oleObject" Target="../embeddings/oleObject35.bin"/><Relationship Id="rId28" Type="http://schemas.openxmlformats.org/officeDocument/2006/relationships/image" Target="../media/image57.wmf"/><Relationship Id="rId10" Type="http://schemas.openxmlformats.org/officeDocument/2006/relationships/image" Target="../media/image49.wmf"/><Relationship Id="rId19" Type="http://schemas.openxmlformats.org/officeDocument/2006/relationships/oleObject" Target="../embeddings/oleObject33.bin"/><Relationship Id="rId31" Type="http://schemas.openxmlformats.org/officeDocument/2006/relationships/oleObject" Target="../embeddings/oleObject37.bin"/><Relationship Id="rId4" Type="http://schemas.openxmlformats.org/officeDocument/2006/relationships/image" Target="../media/image34.png"/><Relationship Id="rId9" Type="http://schemas.openxmlformats.org/officeDocument/2006/relationships/oleObject" Target="../embeddings/oleObject28.bin"/><Relationship Id="rId14" Type="http://schemas.openxmlformats.org/officeDocument/2006/relationships/image" Target="../media/image51.wmf"/><Relationship Id="rId22" Type="http://schemas.openxmlformats.org/officeDocument/2006/relationships/image" Target="../media/image55.wmf"/><Relationship Id="rId27" Type="http://schemas.openxmlformats.org/officeDocument/2006/relationships/oleObject" Target="../embeddings/oleObject36.bin"/><Relationship Id="rId30" Type="http://schemas.openxmlformats.org/officeDocument/2006/relationships/image" Target="../media/image28.wmf"/><Relationship Id="rId35" Type="http://schemas.openxmlformats.org/officeDocument/2006/relationships/image" Target="../media/image59.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27098" y="3234486"/>
            <a:ext cx="2091109" cy="1457070"/>
          </a:xfrm>
          <a:prstGeom prst="rect">
            <a:avLst/>
          </a:prstGeom>
        </p:spPr>
      </p:pic>
      <p:pic>
        <p:nvPicPr>
          <p:cNvPr id="3" name="Picture 2"/>
          <p:cNvPicPr>
            <a:picLocks noChangeAspect="1"/>
          </p:cNvPicPr>
          <p:nvPr/>
        </p:nvPicPr>
        <p:blipFill>
          <a:blip r:embed="rId4"/>
          <a:stretch>
            <a:fillRect/>
          </a:stretch>
        </p:blipFill>
        <p:spPr>
          <a:xfrm>
            <a:off x="2617258" y="2485717"/>
            <a:ext cx="1667360" cy="1585493"/>
          </a:xfrm>
          <a:prstGeom prst="rect">
            <a:avLst/>
          </a:prstGeom>
        </p:spPr>
      </p:pic>
      <p:pic>
        <p:nvPicPr>
          <p:cNvPr id="10" name="Picture 9"/>
          <p:cNvPicPr>
            <a:picLocks noChangeAspect="1"/>
          </p:cNvPicPr>
          <p:nvPr/>
        </p:nvPicPr>
        <p:blipFill>
          <a:blip r:embed="rId5"/>
          <a:stretch>
            <a:fillRect/>
          </a:stretch>
        </p:blipFill>
        <p:spPr>
          <a:xfrm>
            <a:off x="3854442" y="2685414"/>
            <a:ext cx="8151223" cy="808324"/>
          </a:xfrm>
          <a:prstGeom prst="rect">
            <a:avLst/>
          </a:prstGeom>
        </p:spPr>
      </p:pic>
      <p:pic>
        <p:nvPicPr>
          <p:cNvPr id="13" name="Picture 12"/>
          <p:cNvPicPr>
            <a:picLocks noChangeAspect="1"/>
          </p:cNvPicPr>
          <p:nvPr/>
        </p:nvPicPr>
        <p:blipFill>
          <a:blip r:embed="rId6"/>
          <a:stretch>
            <a:fillRect/>
          </a:stretch>
        </p:blipFill>
        <p:spPr>
          <a:xfrm>
            <a:off x="5129047" y="3294041"/>
            <a:ext cx="5602015" cy="777169"/>
          </a:xfrm>
          <a:prstGeom prst="rect">
            <a:avLst/>
          </a:prstGeom>
        </p:spPr>
      </p:pic>
      <p:pic>
        <p:nvPicPr>
          <p:cNvPr id="6" name="Picture 5"/>
          <p:cNvPicPr>
            <a:picLocks noChangeAspect="1"/>
          </p:cNvPicPr>
          <p:nvPr/>
        </p:nvPicPr>
        <p:blipFill>
          <a:blip r:embed="rId7"/>
          <a:stretch>
            <a:fillRect/>
          </a:stretch>
        </p:blipFill>
        <p:spPr>
          <a:xfrm>
            <a:off x="9569673" y="115986"/>
            <a:ext cx="2322777" cy="292633"/>
          </a:xfrm>
          <a:prstGeom prst="rect">
            <a:avLst/>
          </a:prstGeom>
        </p:spPr>
      </p:pic>
      <p:pic>
        <p:nvPicPr>
          <p:cNvPr id="7" name="Picture 6"/>
          <p:cNvPicPr>
            <a:picLocks noChangeAspect="1"/>
          </p:cNvPicPr>
          <p:nvPr/>
        </p:nvPicPr>
        <p:blipFill>
          <a:blip r:embed="rId8"/>
          <a:stretch>
            <a:fillRect/>
          </a:stretch>
        </p:blipFill>
        <p:spPr>
          <a:xfrm>
            <a:off x="1419936" y="1442545"/>
            <a:ext cx="1857374" cy="152400"/>
          </a:xfrm>
          <a:prstGeom prst="rect">
            <a:avLst/>
          </a:prstGeom>
        </p:spPr>
      </p:pic>
    </p:spTree>
    <p:extLst>
      <p:ext uri="{BB962C8B-B14F-4D97-AF65-F5344CB8AC3E}">
        <p14:creationId xmlns:p14="http://schemas.microsoft.com/office/powerpoint/2010/main" val="56628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5645414" y="1955466"/>
            <a:ext cx="1292464" cy="310923"/>
          </a:xfrm>
          <a:prstGeom prst="rect">
            <a:avLst/>
          </a:prstGeom>
        </p:spPr>
      </p:pic>
      <p:grpSp>
        <p:nvGrpSpPr>
          <p:cNvPr id="47" name="Group 46"/>
          <p:cNvGrpSpPr/>
          <p:nvPr/>
        </p:nvGrpSpPr>
        <p:grpSpPr>
          <a:xfrm>
            <a:off x="61325" y="0"/>
            <a:ext cx="12248042" cy="1835622"/>
            <a:chOff x="61325" y="0"/>
            <a:chExt cx="12248042" cy="1835622"/>
          </a:xfrm>
        </p:grpSpPr>
        <p:grpSp>
          <p:nvGrpSpPr>
            <p:cNvPr id="76" name="Group 75"/>
            <p:cNvGrpSpPr/>
            <p:nvPr/>
          </p:nvGrpSpPr>
          <p:grpSpPr>
            <a:xfrm>
              <a:off x="61325" y="0"/>
              <a:ext cx="12248042" cy="1835622"/>
              <a:chOff x="61325" y="0"/>
              <a:chExt cx="12248042" cy="1835622"/>
            </a:xfrm>
          </p:grpSpPr>
          <p:sp>
            <p:nvSpPr>
              <p:cNvPr id="38" name="Rectangle 37"/>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24" name="Group 23"/>
              <p:cNvGrpSpPr/>
              <p:nvPr/>
            </p:nvGrpSpPr>
            <p:grpSpPr>
              <a:xfrm>
                <a:off x="61325" y="42041"/>
                <a:ext cx="12057103" cy="1793581"/>
                <a:chOff x="117457" y="162818"/>
                <a:chExt cx="9302215" cy="1409618"/>
              </a:xfrm>
            </p:grpSpPr>
            <p:sp>
              <p:nvSpPr>
                <p:cNvPr id="27" name="Rounded Rectangle 26"/>
                <p:cNvSpPr/>
                <p:nvPr/>
              </p:nvSpPr>
              <p:spPr>
                <a:xfrm>
                  <a:off x="870751" y="211593"/>
                  <a:ext cx="8548921" cy="135281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a:off x="191740" y="162818"/>
                  <a:ext cx="1368546" cy="1409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a:off x="117457" y="162818"/>
                  <a:ext cx="1368546" cy="136854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p:cNvSpPr/>
                <p:nvPr/>
              </p:nvSpPr>
              <p:spPr>
                <a:xfrm>
                  <a:off x="571154" y="498787"/>
                  <a:ext cx="556780" cy="94336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graphicFrame>
          <p:nvGraphicFramePr>
            <p:cNvPr id="26" name="Object 25"/>
            <p:cNvGraphicFramePr>
              <a:graphicFrameLocks noChangeAspect="1"/>
            </p:cNvGraphicFramePr>
            <p:nvPr>
              <p:extLst>
                <p:ext uri="{D42A27DB-BD31-4B8C-83A1-F6EECF244321}">
                  <p14:modId xmlns:p14="http://schemas.microsoft.com/office/powerpoint/2010/main" val="3421941878"/>
                </p:ext>
              </p:extLst>
            </p:nvPr>
          </p:nvGraphicFramePr>
          <p:xfrm>
            <a:off x="1945800" y="1047204"/>
            <a:ext cx="2757550" cy="694159"/>
          </p:xfrm>
          <a:graphic>
            <a:graphicData uri="http://schemas.openxmlformats.org/presentationml/2006/ole">
              <mc:AlternateContent xmlns:mc="http://schemas.openxmlformats.org/markup-compatibility/2006">
                <mc:Choice xmlns:v="urn:schemas-microsoft-com:vml" Requires="v">
                  <p:oleObj spid="_x0000_s26779" name="Equation" r:id="rId4" imgW="1752480" imgH="431640" progId="Equation.DSMT4">
                    <p:embed/>
                  </p:oleObj>
                </mc:Choice>
                <mc:Fallback>
                  <p:oleObj name="Equation" r:id="rId4" imgW="1752480" imgH="431640" progId="Equation.DSMT4">
                    <p:embed/>
                    <p:pic>
                      <p:nvPicPr>
                        <p:cNvPr id="26" name="Object 25"/>
                        <p:cNvPicPr/>
                        <p:nvPr/>
                      </p:nvPicPr>
                      <p:blipFill>
                        <a:blip r:embed="rId5"/>
                        <a:stretch>
                          <a:fillRect/>
                        </a:stretch>
                      </p:blipFill>
                      <p:spPr>
                        <a:xfrm>
                          <a:off x="1945800" y="1047204"/>
                          <a:ext cx="2757550" cy="694159"/>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212743" y="382763"/>
              <a:ext cx="1471011" cy="499915"/>
            </a:xfrm>
            <a:prstGeom prst="rect">
              <a:avLst/>
            </a:prstGeom>
          </p:spPr>
        </p:pic>
        <p:pic>
          <p:nvPicPr>
            <p:cNvPr id="12" name="Picture 11"/>
            <p:cNvPicPr>
              <a:picLocks noChangeAspect="1"/>
            </p:cNvPicPr>
            <p:nvPr/>
          </p:nvPicPr>
          <p:blipFill>
            <a:blip r:embed="rId7"/>
            <a:stretch>
              <a:fillRect/>
            </a:stretch>
          </p:blipFill>
          <p:spPr>
            <a:xfrm>
              <a:off x="2046517" y="14829"/>
              <a:ext cx="10137200" cy="1211912"/>
            </a:xfrm>
            <a:prstGeom prst="rect">
              <a:avLst/>
            </a:prstGeom>
          </p:spPr>
        </p:pic>
        <p:pic>
          <p:nvPicPr>
            <p:cNvPr id="16" name="Picture 15"/>
            <p:cNvPicPr>
              <a:picLocks noChangeAspect="1"/>
            </p:cNvPicPr>
            <p:nvPr/>
          </p:nvPicPr>
          <p:blipFill rotWithShape="1">
            <a:blip r:embed="rId8"/>
            <a:srcRect r="10457"/>
            <a:stretch/>
          </p:blipFill>
          <p:spPr>
            <a:xfrm>
              <a:off x="4583217" y="1119158"/>
              <a:ext cx="7535211" cy="591682"/>
            </a:xfrm>
            <a:prstGeom prst="rect">
              <a:avLst/>
            </a:prstGeom>
          </p:spPr>
        </p:pic>
      </p:grpSp>
      <p:sp>
        <p:nvSpPr>
          <p:cNvPr id="51" name="Rectangle 50"/>
          <p:cNvSpPr/>
          <p:nvPr/>
        </p:nvSpPr>
        <p:spPr>
          <a:xfrm>
            <a:off x="380015" y="2272367"/>
            <a:ext cx="11507185" cy="830997"/>
          </a:xfrm>
          <a:prstGeom prst="rect">
            <a:avLst/>
          </a:prstGeom>
        </p:spPr>
        <p:txBody>
          <a:bodyPr wrap="square">
            <a:spAutoFit/>
          </a:bodyPr>
          <a:lstStyle/>
          <a:p>
            <a:pPr marL="342900" indent="-342900">
              <a:buFont typeface="Wingdings" panose="05000000000000000000" pitchFamily="2" charset="2"/>
              <a:buChar char="v"/>
            </a:pPr>
            <a:r>
              <a:rPr lang="en-US" sz="2400">
                <a:cs typeface="Times New Roman" panose="02020603050405020304" pitchFamily="18" charset="0"/>
              </a:rPr>
              <a:t>Sử dụng</a:t>
            </a:r>
            <a:r>
              <a:rPr lang="vi-VN" sz="2400">
                <a:cs typeface="Times New Roman" panose="02020603050405020304" pitchFamily="18" charset="0"/>
              </a:rPr>
              <a:t> tốc độ thay đổi của một đại lượng để tính</a:t>
            </a:r>
            <a:r>
              <a:rPr lang="en-US" sz="2400">
                <a:cs typeface="Times New Roman" panose="02020603050405020304" pitchFamily="18" charset="0"/>
              </a:rPr>
              <a:t>: </a:t>
            </a:r>
            <a:r>
              <a:rPr lang="vi-VN" sz="240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f’(a) </a:t>
            </a:r>
            <a:r>
              <a:rPr lang="en-US" sz="2400"/>
              <a:t>là </a:t>
            </a:r>
            <a:r>
              <a:rPr lang="en-US" sz="2400">
                <a:solidFill>
                  <a:srgbClr val="C00000"/>
                </a:solidFill>
              </a:rPr>
              <a:t>tốc độ thay đổi tức thời </a:t>
            </a:r>
            <a:r>
              <a:rPr lang="en-US" sz="2400"/>
              <a:t>của đại lượng </a:t>
            </a:r>
            <a:r>
              <a:rPr lang="en-US" sz="2400" i="1">
                <a:latin typeface="Times New Roman" panose="02020603050405020304" pitchFamily="18" charset="0"/>
                <a:cs typeface="Times New Roman" panose="02020603050405020304" pitchFamily="18" charset="0"/>
              </a:rPr>
              <a:t>y = f(x) </a:t>
            </a:r>
            <a:r>
              <a:rPr lang="en-US" sz="2400">
                <a:cs typeface="Times New Roman" panose="02020603050405020304" pitchFamily="18" charset="0"/>
              </a:rPr>
              <a:t>đối với </a:t>
            </a:r>
            <a:r>
              <a:rPr lang="en-US" sz="2400" i="1">
                <a:latin typeface="Times New Roman" panose="02020603050405020304" pitchFamily="18" charset="0"/>
                <a:cs typeface="Times New Roman" panose="02020603050405020304" pitchFamily="18" charset="0"/>
              </a:rPr>
              <a:t>x </a:t>
            </a:r>
            <a:r>
              <a:rPr lang="en-US" sz="2400"/>
              <a:t>tại điểm</a:t>
            </a:r>
            <a:r>
              <a:rPr lang="en-US" sz="2400" b="1"/>
              <a:t> </a:t>
            </a:r>
            <a:r>
              <a:rPr lang="en-US" sz="2400" i="1">
                <a:latin typeface="Times New Roman" panose="02020603050405020304" pitchFamily="18" charset="0"/>
                <a:cs typeface="Times New Roman" panose="02020603050405020304" pitchFamily="18" charset="0"/>
              </a:rPr>
              <a:t>x = a</a:t>
            </a:r>
            <a:endParaRPr lang="vi-VN" sz="2400" i="1">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684335" y="3384786"/>
            <a:ext cx="2724363" cy="1014412"/>
            <a:chOff x="859754" y="3043179"/>
            <a:chExt cx="2724363" cy="1014412"/>
          </a:xfrm>
        </p:grpSpPr>
        <p:sp>
          <p:nvSpPr>
            <p:cNvPr id="58" name="Rectangle 57"/>
            <p:cNvSpPr/>
            <p:nvPr/>
          </p:nvSpPr>
          <p:spPr>
            <a:xfrm>
              <a:off x="859754" y="3218827"/>
              <a:ext cx="959479" cy="461665"/>
            </a:xfrm>
            <a:prstGeom prst="rect">
              <a:avLst/>
            </a:prstGeom>
          </p:spPr>
          <p:txBody>
            <a:bodyPr wrap="square">
              <a:spAutoFit/>
            </a:bodyPr>
            <a:lstStyle/>
            <a:p>
              <a:r>
                <a:rPr lang="en-US" sz="2400">
                  <a:cs typeface="Times New Roman" panose="02020603050405020304" pitchFamily="18" charset="0"/>
                </a:rPr>
                <a:t>Ta có </a:t>
              </a:r>
              <a:endParaRPr lang="vi-VN" sz="2400" i="1">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023680482"/>
                </p:ext>
              </p:extLst>
            </p:nvPr>
          </p:nvGraphicFramePr>
          <p:xfrm>
            <a:off x="1679117" y="3043179"/>
            <a:ext cx="1905000" cy="1014412"/>
          </p:xfrm>
          <a:graphic>
            <a:graphicData uri="http://schemas.openxmlformats.org/presentationml/2006/ole">
              <mc:AlternateContent xmlns:mc="http://schemas.openxmlformats.org/markup-compatibility/2006">
                <mc:Choice xmlns:v="urn:schemas-microsoft-com:vml" Requires="v">
                  <p:oleObj spid="_x0000_s26780" name="Equation" r:id="rId9" imgW="977760" imgH="520560" progId="Equation.DSMT4">
                    <p:embed/>
                  </p:oleObj>
                </mc:Choice>
                <mc:Fallback>
                  <p:oleObj name="Equation" r:id="rId9" imgW="977760" imgH="520560" progId="Equation.DSMT4">
                    <p:embed/>
                    <p:pic>
                      <p:nvPicPr>
                        <p:cNvPr id="0" name=""/>
                        <p:cNvPicPr/>
                        <p:nvPr/>
                      </p:nvPicPr>
                      <p:blipFill>
                        <a:blip r:embed="rId10"/>
                        <a:stretch>
                          <a:fillRect/>
                        </a:stretch>
                      </p:blipFill>
                      <p:spPr>
                        <a:xfrm>
                          <a:off x="1679117" y="3043179"/>
                          <a:ext cx="1905000" cy="1014412"/>
                        </a:xfrm>
                        <a:prstGeom prst="rect">
                          <a:avLst/>
                        </a:prstGeom>
                      </p:spPr>
                    </p:pic>
                  </p:oleObj>
                </mc:Fallback>
              </mc:AlternateContent>
            </a:graphicData>
          </a:graphic>
        </p:graphicFrame>
      </p:grpSp>
      <p:graphicFrame>
        <p:nvGraphicFramePr>
          <p:cNvPr id="61" name="Object 60"/>
          <p:cNvGraphicFramePr>
            <a:graphicFrameLocks noChangeAspect="1"/>
          </p:cNvGraphicFramePr>
          <p:nvPr>
            <p:extLst>
              <p:ext uri="{D42A27DB-BD31-4B8C-83A1-F6EECF244321}">
                <p14:modId xmlns:p14="http://schemas.microsoft.com/office/powerpoint/2010/main" val="2308574900"/>
              </p:ext>
            </p:extLst>
          </p:nvPr>
        </p:nvGraphicFramePr>
        <p:xfrm>
          <a:off x="3810181" y="3420265"/>
          <a:ext cx="2894012" cy="1014413"/>
        </p:xfrm>
        <a:graphic>
          <a:graphicData uri="http://schemas.openxmlformats.org/presentationml/2006/ole">
            <mc:AlternateContent xmlns:mc="http://schemas.openxmlformats.org/markup-compatibility/2006">
              <mc:Choice xmlns:v="urn:schemas-microsoft-com:vml" Requires="v">
                <p:oleObj spid="_x0000_s26781" name="Equation" r:id="rId11" imgW="1485720" imgH="520560" progId="Equation.DSMT4">
                  <p:embed/>
                </p:oleObj>
              </mc:Choice>
              <mc:Fallback>
                <p:oleObj name="Equation" r:id="rId11" imgW="1485720" imgH="520560" progId="Equation.DSMT4">
                  <p:embed/>
                  <p:pic>
                    <p:nvPicPr>
                      <p:cNvPr id="21" name="Object 20"/>
                      <p:cNvPicPr/>
                      <p:nvPr/>
                    </p:nvPicPr>
                    <p:blipFill>
                      <a:blip r:embed="rId12"/>
                      <a:stretch>
                        <a:fillRect/>
                      </a:stretch>
                    </p:blipFill>
                    <p:spPr>
                      <a:xfrm>
                        <a:off x="3810181" y="3420265"/>
                        <a:ext cx="2894012" cy="1014413"/>
                      </a:xfrm>
                      <a:prstGeom prst="rect">
                        <a:avLst/>
                      </a:prstGeom>
                    </p:spPr>
                  </p:pic>
                </p:oleObj>
              </mc:Fallback>
            </mc:AlternateContent>
          </a:graphicData>
        </a:graphic>
      </p:graphicFrame>
      <p:grpSp>
        <p:nvGrpSpPr>
          <p:cNvPr id="41" name="Group 40"/>
          <p:cNvGrpSpPr/>
          <p:nvPr/>
        </p:nvGrpSpPr>
        <p:grpSpPr>
          <a:xfrm>
            <a:off x="662706" y="4399198"/>
            <a:ext cx="10878953" cy="815975"/>
            <a:chOff x="819060" y="4963543"/>
            <a:chExt cx="10878953" cy="815975"/>
          </a:xfrm>
        </p:grpSpPr>
        <p:sp>
          <p:nvSpPr>
            <p:cNvPr id="62" name="Rectangle 61"/>
            <p:cNvSpPr/>
            <p:nvPr/>
          </p:nvSpPr>
          <p:spPr>
            <a:xfrm>
              <a:off x="819060" y="5158438"/>
              <a:ext cx="10878953" cy="461665"/>
            </a:xfrm>
            <a:prstGeom prst="rect">
              <a:avLst/>
            </a:prstGeom>
          </p:spPr>
          <p:txBody>
            <a:bodyPr wrap="square">
              <a:spAutoFit/>
            </a:bodyPr>
            <a:lstStyle/>
            <a:p>
              <a:r>
                <a:rPr lang="en-US" sz="2400"/>
                <a:t>Tốc độ thay đổi của huyết áp sau 5 giây kể từ khi máu rời tim là giảm:</a:t>
              </a:r>
            </a:p>
          </p:txBody>
        </p:sp>
        <p:graphicFrame>
          <p:nvGraphicFramePr>
            <p:cNvPr id="63" name="Object 62"/>
            <p:cNvGraphicFramePr>
              <a:graphicFrameLocks noChangeAspect="1"/>
            </p:cNvGraphicFramePr>
            <p:nvPr>
              <p:extLst>
                <p:ext uri="{D42A27DB-BD31-4B8C-83A1-F6EECF244321}">
                  <p14:modId xmlns:p14="http://schemas.microsoft.com/office/powerpoint/2010/main" val="1892022573"/>
                </p:ext>
              </p:extLst>
            </p:nvPr>
          </p:nvGraphicFramePr>
          <p:xfrm>
            <a:off x="10369496" y="4963543"/>
            <a:ext cx="765175" cy="815975"/>
          </p:xfrm>
          <a:graphic>
            <a:graphicData uri="http://schemas.openxmlformats.org/presentationml/2006/ole">
              <mc:AlternateContent xmlns:mc="http://schemas.openxmlformats.org/markup-compatibility/2006">
                <mc:Choice xmlns:v="urn:schemas-microsoft-com:vml" Requires="v">
                  <p:oleObj spid="_x0000_s26782" name="Equation" r:id="rId13" imgW="393480" imgH="419040" progId="Equation.DSMT4">
                    <p:embed/>
                  </p:oleObj>
                </mc:Choice>
                <mc:Fallback>
                  <p:oleObj name="Equation" r:id="rId13" imgW="393480" imgH="419040" progId="Equation.DSMT4">
                    <p:embed/>
                    <p:pic>
                      <p:nvPicPr>
                        <p:cNvPr id="61" name="Object 60"/>
                        <p:cNvPicPr/>
                        <p:nvPr/>
                      </p:nvPicPr>
                      <p:blipFill>
                        <a:blip r:embed="rId14"/>
                        <a:stretch>
                          <a:fillRect/>
                        </a:stretch>
                      </p:blipFill>
                      <p:spPr>
                        <a:xfrm>
                          <a:off x="10369496" y="4963543"/>
                          <a:ext cx="765175" cy="815975"/>
                        </a:xfrm>
                        <a:prstGeom prst="rect">
                          <a:avLst/>
                        </a:prstGeom>
                      </p:spPr>
                    </p:pic>
                  </p:oleObj>
                </mc:Fallback>
              </mc:AlternateContent>
            </a:graphicData>
          </a:graphic>
        </p:graphicFrame>
      </p:grpSp>
    </p:spTree>
    <p:extLst>
      <p:ext uri="{BB962C8B-B14F-4D97-AF65-F5344CB8AC3E}">
        <p14:creationId xmlns:p14="http://schemas.microsoft.com/office/powerpoint/2010/main" val="413319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3498" y="136367"/>
            <a:ext cx="7318847" cy="406771"/>
            <a:chOff x="504749" y="820850"/>
            <a:chExt cx="7099073" cy="406771"/>
          </a:xfrm>
        </p:grpSpPr>
        <p:sp>
          <p:nvSpPr>
            <p:cNvPr id="25" name="AutoShape 17"/>
            <p:cNvSpPr>
              <a:spLocks noChangeArrowheads="1"/>
            </p:cNvSpPr>
            <p:nvPr/>
          </p:nvSpPr>
          <p:spPr bwMode="gray">
            <a:xfrm>
              <a:off x="504749" y="820850"/>
              <a:ext cx="7099073" cy="375994"/>
            </a:xfrm>
            <a:prstGeom prst="roundRect">
              <a:avLst>
                <a:gd name="adj" fmla="val 50000"/>
              </a:avLst>
            </a:prstGeom>
            <a:gradFill flip="none" rotWithShape="1">
              <a:gsLst>
                <a:gs pos="100000">
                  <a:schemeClr val="accent1">
                    <a:lumMod val="50000"/>
                    <a:shade val="30000"/>
                    <a:satMod val="115000"/>
                  </a:schemeClr>
                </a:gs>
                <a:gs pos="100000">
                  <a:srgbClr val="123252"/>
                </a:gs>
                <a:gs pos="83000">
                  <a:schemeClr val="accent1">
                    <a:lumMod val="50000"/>
                    <a:shade val="30000"/>
                    <a:satMod val="115000"/>
                  </a:schemeClr>
                </a:gs>
                <a:gs pos="0">
                  <a:srgbClr val="325176"/>
                </a:gs>
                <a:gs pos="0">
                  <a:srgbClr val="7BA1CB"/>
                </a:gs>
              </a:gsLst>
              <a:path path="circle">
                <a:fillToRect l="50000" t="50000" r="50000" b="50000"/>
              </a:path>
              <a:tileRect/>
            </a:gradFill>
            <a:ln w="28575"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29" name="TextBox 28"/>
            <p:cNvSpPr txBox="1"/>
            <p:nvPr/>
          </p:nvSpPr>
          <p:spPr>
            <a:xfrm>
              <a:off x="1277785" y="827511"/>
              <a:ext cx="5830469" cy="400110"/>
            </a:xfrm>
            <a:prstGeom prst="rect">
              <a:avLst/>
            </a:prstGeom>
            <a:noFill/>
          </p:spPr>
          <p:txBody>
            <a:bodyPr wrap="square" rtlCol="0">
              <a:spAutoFit/>
            </a:bodyPr>
            <a:lstStyle/>
            <a:p>
              <a:r>
                <a:rPr lang="en-US" sz="2000" b="1">
                  <a:solidFill>
                    <a:schemeClr val="bg1"/>
                  </a:solidFill>
                  <a:latin typeface="Arial" panose="020B0604020202020204" pitchFamily="34" charset="0"/>
                  <a:cs typeface="Arial" panose="020B0604020202020204" pitchFamily="34" charset="0"/>
                </a:rPr>
                <a:t>II. MỘT VÀI BÀI TOÁN TỐI ƯU HÓA ĐƠN GIẢN</a:t>
              </a:r>
            </a:p>
          </p:txBody>
        </p:sp>
      </p:grpSp>
      <p:sp>
        <p:nvSpPr>
          <p:cNvPr id="3" name="Rectangle 2"/>
          <p:cNvSpPr/>
          <p:nvPr/>
        </p:nvSpPr>
        <p:spPr>
          <a:xfrm>
            <a:off x="2530889" y="713831"/>
            <a:ext cx="7831055" cy="523220"/>
          </a:xfrm>
          <a:prstGeom prst="rect">
            <a:avLst/>
          </a:prstGeom>
        </p:spPr>
        <p:txBody>
          <a:bodyPr wrap="none">
            <a:spAutoFit/>
          </a:bodyPr>
          <a:lstStyle/>
          <a:p>
            <a:r>
              <a:rPr lang="vi-VN" sz="2800" b="1" u="sng" spc="67">
                <a:ln w="11430"/>
                <a:solidFill>
                  <a:srgbClr val="C00000"/>
                </a:solidFill>
                <a:effectLst>
                  <a:outerShdw blurRad="38100" dist="38100" dir="2700000" algn="tl">
                    <a:srgbClr val="000000">
                      <a:alpha val="43137"/>
                    </a:srgbClr>
                  </a:outerShdw>
                </a:effectLst>
                <a:latin typeface="Alfa Slab One" panose="00000500000000000000" pitchFamily="2" charset="0"/>
              </a:rPr>
              <a:t>Quy trình giải một bài toán tối ưu hoá:</a:t>
            </a:r>
          </a:p>
        </p:txBody>
      </p:sp>
      <p:grpSp>
        <p:nvGrpSpPr>
          <p:cNvPr id="19" name="Group 18"/>
          <p:cNvGrpSpPr/>
          <p:nvPr/>
        </p:nvGrpSpPr>
        <p:grpSpPr>
          <a:xfrm>
            <a:off x="51743" y="1299502"/>
            <a:ext cx="11856479" cy="1829865"/>
            <a:chOff x="72763" y="1299502"/>
            <a:chExt cx="11856479" cy="1829865"/>
          </a:xfrm>
        </p:grpSpPr>
        <p:grpSp>
          <p:nvGrpSpPr>
            <p:cNvPr id="13" name="Group 12"/>
            <p:cNvGrpSpPr/>
            <p:nvPr/>
          </p:nvGrpSpPr>
          <p:grpSpPr>
            <a:xfrm>
              <a:off x="72763" y="1299502"/>
              <a:ext cx="11856479" cy="1683072"/>
              <a:chOff x="22545" y="4948955"/>
              <a:chExt cx="11856479" cy="1683072"/>
            </a:xfrm>
          </p:grpSpPr>
          <p:sp>
            <p:nvSpPr>
              <p:cNvPr id="14" name="Rounded Rectangle 13"/>
              <p:cNvSpPr/>
              <p:nvPr/>
            </p:nvSpPr>
            <p:spPr>
              <a:xfrm>
                <a:off x="898477" y="5013758"/>
                <a:ext cx="10980547" cy="158673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94895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2989" y="5034778"/>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367392" y="5190147"/>
                <a:ext cx="1146147" cy="414564"/>
              </a:xfrm>
              <a:prstGeom prst="rect">
                <a:avLst/>
              </a:prstGeom>
            </p:spPr>
          </p:pic>
        </p:grpSp>
        <p:sp>
          <p:nvSpPr>
            <p:cNvPr id="9" name="Rectangle 8"/>
            <p:cNvSpPr/>
            <p:nvPr/>
          </p:nvSpPr>
          <p:spPr>
            <a:xfrm>
              <a:off x="595599" y="1559707"/>
              <a:ext cx="837666" cy="1569660"/>
            </a:xfrm>
            <a:prstGeom prst="rect">
              <a:avLst/>
            </a:prstGeom>
            <a:noFill/>
            <a:scene3d>
              <a:camera prst="perspectiveRelaxed"/>
              <a:lightRig rig="threePt" dir="t"/>
            </a:scene3d>
          </p:spPr>
          <p:txBody>
            <a:bodyPr wrap="none" lIns="91440" tIns="45720" rIns="91440" bIns="45720">
              <a:spAutoFit/>
              <a:scene3d>
                <a:camera prst="orthographicFront"/>
                <a:lightRig rig="soft" dir="tl">
                  <a:rot lat="0" lon="0" rev="0"/>
                </a:lightRig>
              </a:scene3d>
              <a:sp3d extrusionH="88900" contourW="25400" prstMaterial="matte">
                <a:bevelT w="25400" h="55880" prst="artDeco"/>
                <a:contourClr>
                  <a:schemeClr val="accent2">
                    <a:tint val="20000"/>
                  </a:schemeClr>
                </a:contourClr>
              </a:sp3d>
            </a:bodyPr>
            <a:lstStyle/>
            <a:p>
              <a:pPr algn="ctr"/>
              <a:r>
                <a:rPr lang="en-US" sz="9600" b="1" spc="67">
                  <a:ln w="11430"/>
                  <a:solidFill>
                    <a:srgbClr val="C00000"/>
                  </a:solidFill>
                  <a:effectLst>
                    <a:outerShdw blurRad="38100" dist="38100" dir="2700000" algn="tl">
                      <a:srgbClr val="000000">
                        <a:alpha val="43137"/>
                      </a:srgbClr>
                    </a:outerShdw>
                  </a:effectLst>
                  <a:latin typeface="Alfa Slab One" panose="00000500000000000000" pitchFamily="2" charset="0"/>
                </a:rPr>
                <a:t>1</a:t>
              </a:r>
            </a:p>
          </p:txBody>
        </p:sp>
      </p:grpSp>
      <p:grpSp>
        <p:nvGrpSpPr>
          <p:cNvPr id="24" name="Group 23"/>
          <p:cNvGrpSpPr/>
          <p:nvPr/>
        </p:nvGrpSpPr>
        <p:grpSpPr>
          <a:xfrm>
            <a:off x="80212" y="3048323"/>
            <a:ext cx="11856479" cy="1829865"/>
            <a:chOff x="72763" y="1299502"/>
            <a:chExt cx="11856479" cy="1829865"/>
          </a:xfrm>
        </p:grpSpPr>
        <p:grpSp>
          <p:nvGrpSpPr>
            <p:cNvPr id="26" name="Group 25"/>
            <p:cNvGrpSpPr/>
            <p:nvPr/>
          </p:nvGrpSpPr>
          <p:grpSpPr>
            <a:xfrm>
              <a:off x="72763" y="1299502"/>
              <a:ext cx="11856479" cy="1683072"/>
              <a:chOff x="22545" y="4948955"/>
              <a:chExt cx="11856479" cy="1683072"/>
            </a:xfrm>
          </p:grpSpPr>
          <p:sp>
            <p:nvSpPr>
              <p:cNvPr id="28" name="Rounded Rectangle 27"/>
              <p:cNvSpPr/>
              <p:nvPr/>
            </p:nvSpPr>
            <p:spPr>
              <a:xfrm>
                <a:off x="898477" y="5013758"/>
                <a:ext cx="10980547" cy="158673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0" name="Oval 29"/>
              <p:cNvSpPr/>
              <p:nvPr/>
            </p:nvSpPr>
            <p:spPr>
              <a:xfrm>
                <a:off x="22545" y="494895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2989" y="5034778"/>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a:stretch>
                <a:fillRect/>
              </a:stretch>
            </p:blipFill>
            <p:spPr>
              <a:xfrm>
                <a:off x="367392" y="5190147"/>
                <a:ext cx="1146147" cy="414564"/>
              </a:xfrm>
              <a:prstGeom prst="rect">
                <a:avLst/>
              </a:prstGeom>
            </p:spPr>
          </p:pic>
        </p:grpSp>
        <p:sp>
          <p:nvSpPr>
            <p:cNvPr id="27" name="Rectangle 26"/>
            <p:cNvSpPr/>
            <p:nvPr/>
          </p:nvSpPr>
          <p:spPr>
            <a:xfrm>
              <a:off x="517853" y="1559707"/>
              <a:ext cx="993157" cy="1569660"/>
            </a:xfrm>
            <a:prstGeom prst="rect">
              <a:avLst/>
            </a:prstGeom>
            <a:noFill/>
            <a:scene3d>
              <a:camera prst="perspectiveRelaxed"/>
              <a:lightRig rig="threePt" dir="t"/>
            </a:scene3d>
          </p:spPr>
          <p:txBody>
            <a:bodyPr wrap="none" lIns="91440" tIns="45720" rIns="91440" bIns="45720">
              <a:spAutoFit/>
              <a:scene3d>
                <a:camera prst="orthographicFront"/>
                <a:lightRig rig="soft" dir="tl">
                  <a:rot lat="0" lon="0" rev="0"/>
                </a:lightRig>
              </a:scene3d>
              <a:sp3d extrusionH="88900" contourW="25400" prstMaterial="matte">
                <a:bevelT w="25400" h="55880" prst="artDeco"/>
                <a:contourClr>
                  <a:schemeClr val="accent2">
                    <a:tint val="20000"/>
                  </a:schemeClr>
                </a:contourClr>
              </a:sp3d>
            </a:bodyPr>
            <a:lstStyle/>
            <a:p>
              <a:pPr algn="ctr"/>
              <a:r>
                <a:rPr lang="en-US" sz="9600" b="1" spc="67">
                  <a:ln w="11430"/>
                  <a:solidFill>
                    <a:srgbClr val="C00000"/>
                  </a:solidFill>
                  <a:effectLst>
                    <a:outerShdw blurRad="38100" dist="38100" dir="2700000" algn="tl">
                      <a:srgbClr val="000000">
                        <a:alpha val="43137"/>
                      </a:srgbClr>
                    </a:outerShdw>
                  </a:effectLst>
                  <a:latin typeface="Alfa Slab One" panose="00000500000000000000" pitchFamily="2" charset="0"/>
                </a:rPr>
                <a:t>2</a:t>
              </a:r>
            </a:p>
          </p:txBody>
        </p:sp>
      </p:grpSp>
      <p:sp>
        <p:nvSpPr>
          <p:cNvPr id="2" name="Rectangle 1"/>
          <p:cNvSpPr/>
          <p:nvPr/>
        </p:nvSpPr>
        <p:spPr>
          <a:xfrm>
            <a:off x="1956101" y="1540694"/>
            <a:ext cx="9780539" cy="1200329"/>
          </a:xfrm>
          <a:prstGeom prst="rect">
            <a:avLst/>
          </a:prstGeom>
        </p:spPr>
        <p:txBody>
          <a:bodyPr wrap="square">
            <a:spAutoFit/>
          </a:bodyPr>
          <a:lstStyle/>
          <a:p>
            <a:pPr marL="342900" indent="-342900">
              <a:buFont typeface="Wingdings" panose="05000000000000000000" pitchFamily="2" charset="2"/>
              <a:buChar char="v"/>
            </a:pPr>
            <a:r>
              <a:rPr lang="vi-VN" sz="2400" b="1"/>
              <a:t>Xác định đại lượng </a:t>
            </a:r>
            <a:r>
              <a:rPr lang="vi-VN" sz="2400" i="1">
                <a:latin typeface="Times New Roman" panose="02020603050405020304" pitchFamily="18" charset="0"/>
                <a:cs typeface="Times New Roman" panose="02020603050405020304" pitchFamily="18" charset="0"/>
              </a:rPr>
              <a:t>Q</a:t>
            </a:r>
            <a:r>
              <a:rPr lang="vi-VN" sz="2400" b="1"/>
              <a:t> mà ta cần làm cho giá trị của đại lượng ấy lớn nhất</a:t>
            </a:r>
            <a:r>
              <a:rPr lang="en-US" sz="2400" b="1"/>
              <a:t> </a:t>
            </a:r>
            <a:r>
              <a:rPr lang="vi-VN" sz="2400" b="1"/>
              <a:t>hoặc nhỏ nhất và biểu diễn nó qua các đại lượng khác trong bài toán.</a:t>
            </a:r>
            <a:endParaRPr lang="en-US" sz="2400" b="1"/>
          </a:p>
        </p:txBody>
      </p:sp>
      <p:sp>
        <p:nvSpPr>
          <p:cNvPr id="5" name="Rectangle 4"/>
          <p:cNvSpPr/>
          <p:nvPr/>
        </p:nvSpPr>
        <p:spPr>
          <a:xfrm>
            <a:off x="1933099" y="3234353"/>
            <a:ext cx="9803541" cy="1200329"/>
          </a:xfrm>
          <a:prstGeom prst="rect">
            <a:avLst/>
          </a:prstGeom>
        </p:spPr>
        <p:txBody>
          <a:bodyPr wrap="square">
            <a:spAutoFit/>
          </a:bodyPr>
          <a:lstStyle/>
          <a:p>
            <a:pPr marL="342900" indent="-342900">
              <a:buFont typeface="Wingdings" panose="05000000000000000000" pitchFamily="2" charset="2"/>
              <a:buChar char="v"/>
            </a:pPr>
            <a:r>
              <a:rPr lang="vi-VN" sz="2400" b="1"/>
              <a:t>Chọn một đại lượng thích hợp nào đó, kí hiệu là </a:t>
            </a:r>
            <a:r>
              <a:rPr lang="vi-VN" sz="2400" i="1">
                <a:latin typeface="Times New Roman" panose="02020603050405020304" pitchFamily="18" charset="0"/>
                <a:cs typeface="Times New Roman" panose="02020603050405020304" pitchFamily="18" charset="0"/>
              </a:rPr>
              <a:t>x</a:t>
            </a:r>
            <a:r>
              <a:rPr lang="vi-VN" sz="2400" b="1"/>
              <a:t>, và biểu diễn các đại lượng khác ở Bước 1 theo </a:t>
            </a:r>
            <a:r>
              <a:rPr lang="vi-VN" sz="2400" i="1">
                <a:latin typeface="Times New Roman" panose="02020603050405020304" pitchFamily="18" charset="0"/>
                <a:cs typeface="Times New Roman" panose="02020603050405020304" pitchFamily="18" charset="0"/>
              </a:rPr>
              <a:t>x</a:t>
            </a:r>
            <a:r>
              <a:rPr lang="vi-VN" sz="2400" b="1"/>
              <a:t>. Khi đó, đại lượng </a:t>
            </a:r>
            <a:r>
              <a:rPr lang="vi-VN" sz="2400" i="1">
                <a:latin typeface="Times New Roman" panose="02020603050405020304" pitchFamily="18" charset="0"/>
                <a:cs typeface="Times New Roman" panose="02020603050405020304" pitchFamily="18" charset="0"/>
              </a:rPr>
              <a:t>Q </a:t>
            </a:r>
            <a:r>
              <a:rPr lang="vi-VN" sz="2400" b="1"/>
              <a:t>sẽ là hàm số của một biến </a:t>
            </a:r>
            <a:r>
              <a:rPr lang="vi-VN" sz="2400" i="1">
                <a:latin typeface="Times New Roman" panose="02020603050405020304" pitchFamily="18" charset="0"/>
                <a:cs typeface="Times New Roman" panose="02020603050405020304" pitchFamily="18" charset="0"/>
              </a:rPr>
              <a:t>x</a:t>
            </a:r>
            <a:r>
              <a:rPr lang="vi-VN" sz="2400" b="1"/>
              <a:t>. Tìm tập xác định của hàm số </a:t>
            </a:r>
            <a:r>
              <a:rPr lang="vi-VN" sz="2400" i="1">
                <a:latin typeface="Times New Roman" panose="02020603050405020304" pitchFamily="18" charset="0"/>
                <a:cs typeface="Times New Roman" panose="02020603050405020304" pitchFamily="18" charset="0"/>
              </a:rPr>
              <a:t>Q = Q(x)</a:t>
            </a:r>
            <a:r>
              <a:rPr lang="vi-VN" sz="2400" b="1"/>
              <a:t>.</a:t>
            </a:r>
          </a:p>
        </p:txBody>
      </p:sp>
      <p:grpSp>
        <p:nvGrpSpPr>
          <p:cNvPr id="33" name="Group 32"/>
          <p:cNvGrpSpPr/>
          <p:nvPr/>
        </p:nvGrpSpPr>
        <p:grpSpPr>
          <a:xfrm>
            <a:off x="72763" y="4764668"/>
            <a:ext cx="11856479" cy="1829865"/>
            <a:chOff x="72763" y="1299502"/>
            <a:chExt cx="11856479" cy="1829865"/>
          </a:xfrm>
        </p:grpSpPr>
        <p:grpSp>
          <p:nvGrpSpPr>
            <p:cNvPr id="34" name="Group 33"/>
            <p:cNvGrpSpPr/>
            <p:nvPr/>
          </p:nvGrpSpPr>
          <p:grpSpPr>
            <a:xfrm>
              <a:off x="72763" y="1299502"/>
              <a:ext cx="11856479" cy="1683072"/>
              <a:chOff x="22545" y="4948955"/>
              <a:chExt cx="11856479" cy="1683072"/>
            </a:xfrm>
          </p:grpSpPr>
          <p:sp>
            <p:nvSpPr>
              <p:cNvPr id="36" name="Rounded Rectangle 35"/>
              <p:cNvSpPr/>
              <p:nvPr/>
            </p:nvSpPr>
            <p:spPr>
              <a:xfrm>
                <a:off x="898477" y="5013758"/>
                <a:ext cx="10980547" cy="158673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7" name="Oval 36"/>
              <p:cNvSpPr/>
              <p:nvPr/>
            </p:nvSpPr>
            <p:spPr>
              <a:xfrm>
                <a:off x="22545" y="494895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2989" y="5034778"/>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2"/>
              <a:stretch>
                <a:fillRect/>
              </a:stretch>
            </p:blipFill>
            <p:spPr>
              <a:xfrm>
                <a:off x="367392" y="5190147"/>
                <a:ext cx="1146147" cy="414564"/>
              </a:xfrm>
              <a:prstGeom prst="rect">
                <a:avLst/>
              </a:prstGeom>
            </p:spPr>
          </p:pic>
        </p:grpSp>
        <p:sp>
          <p:nvSpPr>
            <p:cNvPr id="35" name="Rectangle 34"/>
            <p:cNvSpPr/>
            <p:nvPr/>
          </p:nvSpPr>
          <p:spPr>
            <a:xfrm>
              <a:off x="533883" y="1559707"/>
              <a:ext cx="961097" cy="1569660"/>
            </a:xfrm>
            <a:prstGeom prst="rect">
              <a:avLst/>
            </a:prstGeom>
            <a:noFill/>
            <a:scene3d>
              <a:camera prst="perspectiveRelaxed"/>
              <a:lightRig rig="threePt" dir="t"/>
            </a:scene3d>
          </p:spPr>
          <p:txBody>
            <a:bodyPr wrap="none" lIns="91440" tIns="45720" rIns="91440" bIns="45720">
              <a:spAutoFit/>
              <a:scene3d>
                <a:camera prst="orthographicFront"/>
                <a:lightRig rig="soft" dir="tl">
                  <a:rot lat="0" lon="0" rev="0"/>
                </a:lightRig>
              </a:scene3d>
              <a:sp3d extrusionH="88900" contourW="25400" prstMaterial="matte">
                <a:bevelT w="25400" h="55880" prst="artDeco"/>
                <a:contourClr>
                  <a:schemeClr val="accent2">
                    <a:tint val="20000"/>
                  </a:schemeClr>
                </a:contourClr>
              </a:sp3d>
            </a:bodyPr>
            <a:lstStyle/>
            <a:p>
              <a:pPr algn="ctr"/>
              <a:r>
                <a:rPr lang="en-US" sz="9600" b="1" spc="67">
                  <a:ln w="11430"/>
                  <a:solidFill>
                    <a:srgbClr val="C00000"/>
                  </a:solidFill>
                  <a:effectLst>
                    <a:outerShdw blurRad="38100" dist="38100" dir="2700000" algn="tl">
                      <a:srgbClr val="000000">
                        <a:alpha val="43137"/>
                      </a:srgbClr>
                    </a:outerShdw>
                  </a:effectLst>
                  <a:latin typeface="Alfa Slab One" panose="00000500000000000000" pitchFamily="2" charset="0"/>
                </a:rPr>
                <a:t>3</a:t>
              </a:r>
            </a:p>
          </p:txBody>
        </p:sp>
      </p:grpSp>
      <p:sp>
        <p:nvSpPr>
          <p:cNvPr id="6" name="Rectangle 5"/>
          <p:cNvSpPr/>
          <p:nvPr/>
        </p:nvSpPr>
        <p:spPr>
          <a:xfrm>
            <a:off x="1942740" y="5119475"/>
            <a:ext cx="9746180" cy="830997"/>
          </a:xfrm>
          <a:prstGeom prst="rect">
            <a:avLst/>
          </a:prstGeom>
        </p:spPr>
        <p:txBody>
          <a:bodyPr wrap="square">
            <a:spAutoFit/>
          </a:bodyPr>
          <a:lstStyle/>
          <a:p>
            <a:pPr marL="342900" indent="-342900">
              <a:buFont typeface="Wingdings" panose="05000000000000000000" pitchFamily="2" charset="2"/>
              <a:buChar char="v"/>
            </a:pPr>
            <a:r>
              <a:rPr lang="vi-VN" sz="2400" b="1"/>
              <a:t>Tìm giá trị lớn nhất hoặc giá trị nhỏ nhất của hàm số </a:t>
            </a:r>
            <a:r>
              <a:rPr lang="vi-VN" sz="2400" i="1">
                <a:latin typeface="Times New Roman" panose="02020603050405020304" pitchFamily="18" charset="0"/>
                <a:cs typeface="Times New Roman" panose="02020603050405020304" pitchFamily="18" charset="0"/>
              </a:rPr>
              <a:t>Q = Q(x) </a:t>
            </a:r>
            <a:r>
              <a:rPr lang="vi-VN" sz="2400" b="1"/>
              <a:t>bằng các phương pháp đã biết và kết luận.</a:t>
            </a:r>
            <a:endParaRPr lang="en-US" sz="2400" b="1"/>
          </a:p>
        </p:txBody>
      </p:sp>
    </p:spTree>
    <p:extLst>
      <p:ext uri="{BB962C8B-B14F-4D97-AF65-F5344CB8AC3E}">
        <p14:creationId xmlns:p14="http://schemas.microsoft.com/office/powerpoint/2010/main" val="36480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3498" y="136367"/>
            <a:ext cx="7318847" cy="406771"/>
            <a:chOff x="504749" y="820850"/>
            <a:chExt cx="7099073" cy="406771"/>
          </a:xfrm>
        </p:grpSpPr>
        <p:sp>
          <p:nvSpPr>
            <p:cNvPr id="25" name="AutoShape 17"/>
            <p:cNvSpPr>
              <a:spLocks noChangeArrowheads="1"/>
            </p:cNvSpPr>
            <p:nvPr/>
          </p:nvSpPr>
          <p:spPr bwMode="gray">
            <a:xfrm>
              <a:off x="504749" y="820850"/>
              <a:ext cx="7099073" cy="375994"/>
            </a:xfrm>
            <a:prstGeom prst="roundRect">
              <a:avLst>
                <a:gd name="adj" fmla="val 50000"/>
              </a:avLst>
            </a:prstGeom>
            <a:gradFill flip="none" rotWithShape="1">
              <a:gsLst>
                <a:gs pos="100000">
                  <a:schemeClr val="accent1">
                    <a:lumMod val="50000"/>
                    <a:shade val="30000"/>
                    <a:satMod val="115000"/>
                  </a:schemeClr>
                </a:gs>
                <a:gs pos="100000">
                  <a:srgbClr val="123252"/>
                </a:gs>
                <a:gs pos="83000">
                  <a:schemeClr val="accent1">
                    <a:lumMod val="50000"/>
                    <a:shade val="30000"/>
                    <a:satMod val="115000"/>
                  </a:schemeClr>
                </a:gs>
                <a:gs pos="0">
                  <a:srgbClr val="325176"/>
                </a:gs>
                <a:gs pos="0">
                  <a:srgbClr val="7BA1CB"/>
                </a:gs>
              </a:gsLst>
              <a:path path="circle">
                <a:fillToRect l="50000" t="50000" r="50000" b="50000"/>
              </a:path>
              <a:tileRect/>
            </a:gradFill>
            <a:ln w="28575"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29" name="TextBox 28"/>
            <p:cNvSpPr txBox="1"/>
            <p:nvPr/>
          </p:nvSpPr>
          <p:spPr>
            <a:xfrm>
              <a:off x="1277785" y="827511"/>
              <a:ext cx="5830469" cy="400110"/>
            </a:xfrm>
            <a:prstGeom prst="rect">
              <a:avLst/>
            </a:prstGeom>
            <a:noFill/>
          </p:spPr>
          <p:txBody>
            <a:bodyPr wrap="square" rtlCol="0">
              <a:spAutoFit/>
            </a:bodyPr>
            <a:lstStyle/>
            <a:p>
              <a:r>
                <a:rPr lang="en-US" sz="2000" b="1">
                  <a:solidFill>
                    <a:schemeClr val="bg1"/>
                  </a:solidFill>
                  <a:latin typeface="Arial" panose="020B0604020202020204" pitchFamily="34" charset="0"/>
                  <a:cs typeface="Arial" panose="020B0604020202020204" pitchFamily="34" charset="0"/>
                </a:rPr>
                <a:t>II. MỘT VÀI BÀI TOÁN TỐI ƯU HÓA ĐƠN GIẢN</a:t>
              </a:r>
            </a:p>
          </p:txBody>
        </p:sp>
      </p:grpSp>
      <p:grpSp>
        <p:nvGrpSpPr>
          <p:cNvPr id="2" name="Group 1"/>
          <p:cNvGrpSpPr/>
          <p:nvPr/>
        </p:nvGrpSpPr>
        <p:grpSpPr>
          <a:xfrm>
            <a:off x="0" y="685455"/>
            <a:ext cx="11856479" cy="1683072"/>
            <a:chOff x="0" y="685455"/>
            <a:chExt cx="11856479" cy="1683072"/>
          </a:xfrm>
        </p:grpSpPr>
        <p:grpSp>
          <p:nvGrpSpPr>
            <p:cNvPr id="8" name="Group 7"/>
            <p:cNvGrpSpPr/>
            <p:nvPr/>
          </p:nvGrpSpPr>
          <p:grpSpPr>
            <a:xfrm>
              <a:off x="0" y="685455"/>
              <a:ext cx="11856479" cy="1683072"/>
              <a:chOff x="51743" y="1299502"/>
              <a:chExt cx="11856479" cy="1683072"/>
            </a:xfrm>
          </p:grpSpPr>
          <p:grpSp>
            <p:nvGrpSpPr>
              <p:cNvPr id="13" name="Group 12"/>
              <p:cNvGrpSpPr/>
              <p:nvPr/>
            </p:nvGrpSpPr>
            <p:grpSpPr>
              <a:xfrm>
                <a:off x="51743" y="1299502"/>
                <a:ext cx="11856479" cy="1683072"/>
                <a:chOff x="22545" y="4948955"/>
                <a:chExt cx="11856479" cy="1683072"/>
              </a:xfrm>
            </p:grpSpPr>
            <p:sp>
              <p:nvSpPr>
                <p:cNvPr id="14" name="Rounded Rectangle 13"/>
                <p:cNvSpPr/>
                <p:nvPr/>
              </p:nvSpPr>
              <p:spPr>
                <a:xfrm>
                  <a:off x="898477" y="5013758"/>
                  <a:ext cx="10980547" cy="158673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94895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6043" y="5008529"/>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stretch>
                <a:fillRect/>
              </a:stretch>
            </p:blipFill>
            <p:spPr>
              <a:xfrm>
                <a:off x="393720" y="1554752"/>
                <a:ext cx="1126890" cy="355635"/>
              </a:xfrm>
              <a:prstGeom prst="rect">
                <a:avLst/>
              </a:prstGeom>
            </p:spPr>
          </p:pic>
        </p:grpSp>
        <p:sp>
          <p:nvSpPr>
            <p:cNvPr id="17" name="Rectangle 16"/>
            <p:cNvSpPr/>
            <p:nvPr/>
          </p:nvSpPr>
          <p:spPr>
            <a:xfrm>
              <a:off x="544586" y="968867"/>
              <a:ext cx="72167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5</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sp>
        <p:nvSpPr>
          <p:cNvPr id="4" name="Rectangle 3"/>
          <p:cNvSpPr/>
          <p:nvPr/>
        </p:nvSpPr>
        <p:spPr>
          <a:xfrm>
            <a:off x="1753704" y="742161"/>
            <a:ext cx="9729999" cy="1569660"/>
          </a:xfrm>
          <a:prstGeom prst="rect">
            <a:avLst/>
          </a:prstGeom>
        </p:spPr>
        <p:txBody>
          <a:bodyPr wrap="square">
            <a:spAutoFit/>
          </a:bodyPr>
          <a:lstStyle/>
          <a:p>
            <a:pPr marL="342900" indent="-342900">
              <a:buFont typeface="Wingdings" panose="05000000000000000000" pitchFamily="2" charset="2"/>
              <a:buChar char="v"/>
            </a:pPr>
            <a:r>
              <a:rPr lang="vi-VN" sz="2400" b="1"/>
              <a:t>Một nhà sản xuất cần làm những hộp đựng hình trụ có thể tích 1 lít. Tìm các kích</a:t>
            </a:r>
            <a:r>
              <a:rPr lang="en-US" sz="2400" b="1"/>
              <a:t> </a:t>
            </a:r>
            <a:r>
              <a:rPr lang="vi-VN" sz="2400" b="1"/>
              <a:t>thước của hộp đựng để chi phí vật liệu dùng để sản xuất là nhỏ nhất </a:t>
            </a:r>
            <a:r>
              <a:rPr lang="vi-VN" sz="2400" i="1"/>
              <a:t>(kết quả được tính theo</a:t>
            </a:r>
            <a:r>
              <a:rPr lang="en-US" sz="2400" i="1"/>
              <a:t> </a:t>
            </a:r>
            <a:r>
              <a:rPr lang="vi-VN" sz="2400" i="1"/>
              <a:t>centimét và làm tròn đến chữ số thập phân thứ hai).</a:t>
            </a:r>
            <a:endParaRPr lang="en-US" sz="2400" i="1"/>
          </a:p>
        </p:txBody>
      </p:sp>
      <p:sp>
        <p:nvSpPr>
          <p:cNvPr id="3" name="Rectangle 2"/>
          <p:cNvSpPr/>
          <p:nvPr/>
        </p:nvSpPr>
        <p:spPr>
          <a:xfrm>
            <a:off x="1072054" y="2692920"/>
            <a:ext cx="9690539" cy="461665"/>
          </a:xfrm>
          <a:prstGeom prst="rect">
            <a:avLst/>
          </a:prstGeom>
        </p:spPr>
        <p:txBody>
          <a:bodyPr wrap="square">
            <a:spAutoFit/>
          </a:bodyPr>
          <a:lstStyle/>
          <a:p>
            <a:pPr marL="342900" indent="-342900">
              <a:buFont typeface="Wingdings" panose="05000000000000000000" pitchFamily="2" charset="2"/>
              <a:buChar char="v"/>
            </a:pPr>
            <a:r>
              <a:rPr lang="en-US" sz="2400"/>
              <a:t>Ta có: </a:t>
            </a:r>
            <a:r>
              <a:rPr lang="en-US" sz="2400">
                <a:latin typeface="Times New Roman" panose="02020603050405020304" pitchFamily="18" charset="0"/>
                <a:cs typeface="Times New Roman" panose="02020603050405020304" pitchFamily="18" charset="0"/>
              </a:rPr>
              <a:t>1000</a:t>
            </a:r>
            <a:r>
              <a:rPr lang="en-US" sz="2400" i="1">
                <a:latin typeface="Times New Roman" panose="02020603050405020304" pitchFamily="18" charset="0"/>
                <a:cs typeface="Times New Roman" panose="02020603050405020304" pitchFamily="18" charset="0"/>
              </a:rPr>
              <a:t>l = </a:t>
            </a:r>
            <a:r>
              <a:rPr lang="en-US" sz="24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m</a:t>
            </a:r>
            <a:r>
              <a:rPr lang="en-US" sz="2400" i="1" baseline="30000">
                <a:latin typeface="Times New Roman" panose="02020603050405020304" pitchFamily="18" charset="0"/>
                <a:cs typeface="Times New Roman" panose="02020603050405020304" pitchFamily="18" charset="0"/>
              </a:rPr>
              <a:t>3</a:t>
            </a:r>
            <a:r>
              <a:rPr lang="en-US" sz="2400" i="1">
                <a:latin typeface="Times New Roman" panose="02020603050405020304" pitchFamily="18" charset="0"/>
                <a:cs typeface="Times New Roman" panose="02020603050405020304" pitchFamily="18" charset="0"/>
              </a:rPr>
              <a:t> = </a:t>
            </a:r>
            <a:r>
              <a:rPr lang="en-US" sz="2400">
                <a:latin typeface="Times New Roman" panose="02020603050405020304" pitchFamily="18" charset="0"/>
                <a:cs typeface="Times New Roman" panose="02020603050405020304" pitchFamily="18" charset="0"/>
              </a:rPr>
              <a:t>1000</a:t>
            </a:r>
            <a:r>
              <a:rPr lang="en-US" sz="2400" i="1">
                <a:latin typeface="Times New Roman" panose="02020603050405020304" pitchFamily="18" charset="0"/>
                <a:cs typeface="Times New Roman" panose="02020603050405020304" pitchFamily="18" charset="0"/>
              </a:rPr>
              <a:t>dm</a:t>
            </a:r>
            <a:r>
              <a:rPr lang="en-US" sz="2400" i="1" baseline="30000">
                <a:latin typeface="Times New Roman" panose="02020603050405020304" pitchFamily="18" charset="0"/>
                <a:cs typeface="Times New Roman" panose="02020603050405020304" pitchFamily="18" charset="0"/>
              </a:rPr>
              <a:t>3</a:t>
            </a:r>
            <a:r>
              <a:rPr lang="en-US" sz="2400" i="1">
                <a:latin typeface="Times New Roman" panose="02020603050405020304" pitchFamily="18" charset="0"/>
                <a:cs typeface="Times New Roman" panose="02020603050405020304" pitchFamily="18" charset="0"/>
              </a:rPr>
              <a:t> = </a:t>
            </a:r>
            <a:r>
              <a:rPr lang="en-US" sz="2400">
                <a:latin typeface="Times New Roman" panose="02020603050405020304" pitchFamily="18" charset="0"/>
                <a:cs typeface="Times New Roman" panose="02020603050405020304" pitchFamily="18" charset="0"/>
              </a:rPr>
              <a:t>1.000.000</a:t>
            </a:r>
            <a:r>
              <a:rPr lang="en-US" sz="2400" i="1">
                <a:latin typeface="Times New Roman" panose="02020603050405020304" pitchFamily="18" charset="0"/>
                <a:cs typeface="Times New Roman" panose="02020603050405020304" pitchFamily="18" charset="0"/>
              </a:rPr>
              <a:t> cm</a:t>
            </a:r>
            <a:r>
              <a:rPr lang="en-US" sz="2400" i="1" baseline="30000">
                <a:latin typeface="Times New Roman" panose="02020603050405020304" pitchFamily="18" charset="0"/>
                <a:cs typeface="Times New Roman" panose="02020603050405020304" pitchFamily="18" charset="0"/>
              </a:rPr>
              <a:t>3</a:t>
            </a:r>
            <a:r>
              <a:rPr lang="en-US" sz="2400" i="1">
                <a:latin typeface="Times New Roman" panose="02020603050405020304" pitchFamily="18" charset="0"/>
                <a:cs typeface="Times New Roman" panose="02020603050405020304" pitchFamily="18" charset="0"/>
              </a:rPr>
              <a:t> = </a:t>
            </a:r>
            <a:r>
              <a:rPr lang="en-US" sz="2400">
                <a:latin typeface="Times New Roman" panose="02020603050405020304" pitchFamily="18" charset="0"/>
                <a:cs typeface="Times New Roman" panose="02020603050405020304" pitchFamily="18" charset="0"/>
              </a:rPr>
              <a:t>1.000.000.000</a:t>
            </a:r>
            <a:r>
              <a:rPr lang="en-US" sz="2400" i="1">
                <a:latin typeface="Times New Roman" panose="02020603050405020304" pitchFamily="18" charset="0"/>
                <a:cs typeface="Times New Roman" panose="02020603050405020304" pitchFamily="18" charset="0"/>
              </a:rPr>
              <a:t> mm</a:t>
            </a:r>
            <a:r>
              <a:rPr lang="en-US" sz="2400" i="1" baseline="30000">
                <a:latin typeface="Times New Roman" panose="02020603050405020304" pitchFamily="18" charset="0"/>
                <a:cs typeface="Times New Roman" panose="02020603050405020304" pitchFamily="18" charset="0"/>
              </a:rPr>
              <a:t>3</a:t>
            </a:r>
          </a:p>
        </p:txBody>
      </p:sp>
      <p:pic>
        <p:nvPicPr>
          <p:cNvPr id="5" name="Picture 4"/>
          <p:cNvPicPr>
            <a:picLocks noChangeAspect="1"/>
          </p:cNvPicPr>
          <p:nvPr/>
        </p:nvPicPr>
        <p:blipFill>
          <a:blip r:embed="rId4"/>
          <a:stretch>
            <a:fillRect/>
          </a:stretch>
        </p:blipFill>
        <p:spPr>
          <a:xfrm>
            <a:off x="5326239" y="2350467"/>
            <a:ext cx="1292464" cy="310923"/>
          </a:xfrm>
          <a:prstGeom prst="rect">
            <a:avLst/>
          </a:prstGeom>
        </p:spPr>
      </p:pic>
      <p:sp>
        <p:nvSpPr>
          <p:cNvPr id="10" name="Rectangle 9"/>
          <p:cNvSpPr/>
          <p:nvPr/>
        </p:nvSpPr>
        <p:spPr>
          <a:xfrm>
            <a:off x="1263682" y="3166577"/>
            <a:ext cx="10710041" cy="830997"/>
          </a:xfrm>
          <a:prstGeom prst="rect">
            <a:avLst/>
          </a:prstGeom>
        </p:spPr>
        <p:txBody>
          <a:bodyPr wrap="square">
            <a:spAutoFit/>
          </a:bodyPr>
          <a:lstStyle/>
          <a:p>
            <a:r>
              <a:rPr lang="en-US" sz="2400"/>
              <a:t>Đổi </a:t>
            </a:r>
            <a:r>
              <a:rPr lang="en-US" sz="24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lít = </a:t>
            </a:r>
            <a:r>
              <a:rPr lang="en-US" sz="2400">
                <a:latin typeface="Times New Roman" panose="02020603050405020304" pitchFamily="18" charset="0"/>
                <a:cs typeface="Times New Roman" panose="02020603050405020304" pitchFamily="18" charset="0"/>
              </a:rPr>
              <a:t>1000</a:t>
            </a:r>
            <a:r>
              <a:rPr lang="en-US" sz="2400" i="1">
                <a:latin typeface="Times New Roman" panose="02020603050405020304" pitchFamily="18" charset="0"/>
                <a:cs typeface="Times New Roman" panose="02020603050405020304" pitchFamily="18" charset="0"/>
              </a:rPr>
              <a:t> cm³. </a:t>
            </a:r>
            <a:r>
              <a:rPr lang="en-US" sz="2400"/>
              <a:t>Gọi </a:t>
            </a:r>
            <a:r>
              <a:rPr lang="en-US" sz="2400" i="1">
                <a:latin typeface="Times New Roman" panose="02020603050405020304" pitchFamily="18" charset="0"/>
                <a:cs typeface="Times New Roman" panose="02020603050405020304" pitchFamily="18" charset="0"/>
              </a:rPr>
              <a:t>r (cm) </a:t>
            </a:r>
            <a:r>
              <a:rPr lang="en-US" sz="2400"/>
              <a:t>là bán kính đáy, </a:t>
            </a:r>
            <a:r>
              <a:rPr lang="en-US" sz="2400" i="1">
                <a:latin typeface="Times New Roman" panose="02020603050405020304" pitchFamily="18" charset="0"/>
                <a:cs typeface="Times New Roman" panose="02020603050405020304" pitchFamily="18" charset="0"/>
              </a:rPr>
              <a:t>h (cm) </a:t>
            </a:r>
            <a:r>
              <a:rPr lang="en-US" sz="2400"/>
              <a:t>là chiều cao hình trụ.</a:t>
            </a:r>
          </a:p>
          <a:p>
            <a:r>
              <a:rPr lang="en-US" sz="2400"/>
              <a:t>Diện tích toàn phần của hình trụ là: </a:t>
            </a:r>
            <a:r>
              <a:rPr lang="en-US" sz="2400" i="1">
                <a:latin typeface="Times New Roman" panose="02020603050405020304" pitchFamily="18" charset="0"/>
                <a:cs typeface="Times New Roman" panose="02020603050405020304" pitchFamily="18" charset="0"/>
              </a:rPr>
              <a:t>S = 2</a:t>
            </a:r>
            <a:r>
              <a:rPr lang="el-GR" sz="2400" i="1">
                <a:latin typeface="Times New Roman" panose="02020603050405020304" pitchFamily="18" charset="0"/>
                <a:cs typeface="Times New Roman" panose="02020603050405020304" pitchFamily="18" charset="0"/>
              </a:rPr>
              <a:t>π</a:t>
            </a:r>
            <a:r>
              <a:rPr lang="en-US" sz="2400" i="1">
                <a:latin typeface="Times New Roman" panose="02020603050405020304" pitchFamily="18" charset="0"/>
                <a:cs typeface="Times New Roman" panose="02020603050405020304" pitchFamily="18" charset="0"/>
              </a:rPr>
              <a:t>r² + 2arh.</a:t>
            </a:r>
          </a:p>
        </p:txBody>
      </p:sp>
      <p:sp>
        <p:nvSpPr>
          <p:cNvPr id="11" name="Rectangle 10"/>
          <p:cNvSpPr/>
          <p:nvPr/>
        </p:nvSpPr>
        <p:spPr>
          <a:xfrm>
            <a:off x="1263682" y="5281307"/>
            <a:ext cx="8730764" cy="461665"/>
          </a:xfrm>
          <a:prstGeom prst="rect">
            <a:avLst/>
          </a:prstGeom>
        </p:spPr>
        <p:txBody>
          <a:bodyPr wrap="square">
            <a:spAutoFit/>
          </a:bodyPr>
          <a:lstStyle/>
          <a:p>
            <a:r>
              <a:rPr lang="en-US" sz="2400"/>
              <a:t>Ta cần tìm r sao cho S đạt giá trị nhỏ nhất. Ta có:</a:t>
            </a:r>
          </a:p>
        </p:txBody>
      </p:sp>
      <p:sp>
        <p:nvSpPr>
          <p:cNvPr id="12" name="Rectangle 11"/>
          <p:cNvSpPr/>
          <p:nvPr/>
        </p:nvSpPr>
        <p:spPr>
          <a:xfrm>
            <a:off x="1263682" y="4092934"/>
            <a:ext cx="6860404" cy="461665"/>
          </a:xfrm>
          <a:prstGeom prst="rect">
            <a:avLst/>
          </a:prstGeom>
        </p:spPr>
        <p:txBody>
          <a:bodyPr wrap="none">
            <a:spAutoFit/>
          </a:bodyPr>
          <a:lstStyle/>
          <a:p>
            <a:r>
              <a:rPr lang="en-US" sz="2400"/>
              <a:t>Thể tích hình trụ là </a:t>
            </a:r>
            <a:r>
              <a:rPr lang="en-US" sz="2400">
                <a:latin typeface="Times New Roman" panose="02020603050405020304" pitchFamily="18" charset="0"/>
                <a:cs typeface="Times New Roman" panose="02020603050405020304" pitchFamily="18" charset="0"/>
              </a:rPr>
              <a:t>1.000</a:t>
            </a:r>
            <a:r>
              <a:rPr lang="en-US" sz="2400" i="1">
                <a:latin typeface="Times New Roman" panose="02020603050405020304" pitchFamily="18" charset="0"/>
                <a:cs typeface="Times New Roman" panose="02020603050405020304" pitchFamily="18" charset="0"/>
              </a:rPr>
              <a:t> cm³ </a:t>
            </a:r>
            <a:r>
              <a:rPr lang="en-US" sz="2400"/>
              <a:t>nên: </a:t>
            </a:r>
            <a:r>
              <a:rPr lang="en-US" sz="2400">
                <a:latin typeface="Times New Roman" panose="02020603050405020304" pitchFamily="18" charset="0"/>
                <a:cs typeface="Times New Roman" panose="02020603050405020304" pitchFamily="18" charset="0"/>
              </a:rPr>
              <a:t>1000 </a:t>
            </a:r>
            <a:r>
              <a:rPr lang="en-US" sz="2400" i="1">
                <a:latin typeface="Times New Roman" panose="02020603050405020304" pitchFamily="18" charset="0"/>
                <a:cs typeface="Times New Roman" panose="02020603050405020304" pitchFamily="18" charset="0"/>
              </a:rPr>
              <a:t>= V = </a:t>
            </a:r>
            <a:r>
              <a:rPr lang="el-GR" sz="2400" i="1">
                <a:latin typeface="Times New Roman" panose="02020603050405020304" pitchFamily="18" charset="0"/>
                <a:cs typeface="Times New Roman" panose="02020603050405020304" pitchFamily="18" charset="0"/>
              </a:rPr>
              <a:t>π</a:t>
            </a:r>
            <a:r>
              <a:rPr lang="en-US" sz="2400" i="1">
                <a:latin typeface="Times New Roman" panose="02020603050405020304" pitchFamily="18" charset="0"/>
                <a:cs typeface="Times New Roman" panose="02020603050405020304" pitchFamily="18" charset="0"/>
              </a:rPr>
              <a:t>r²h</a:t>
            </a:r>
          </a:p>
        </p:txBody>
      </p:sp>
      <p:sp>
        <p:nvSpPr>
          <p:cNvPr id="20" name="Rectangle 19"/>
          <p:cNvSpPr/>
          <p:nvPr/>
        </p:nvSpPr>
        <p:spPr>
          <a:xfrm>
            <a:off x="1263682" y="4642488"/>
            <a:ext cx="3976986" cy="461665"/>
          </a:xfrm>
          <a:prstGeom prst="rect">
            <a:avLst/>
          </a:prstGeom>
        </p:spPr>
        <p:txBody>
          <a:bodyPr wrap="none">
            <a:spAutoFit/>
          </a:bodyPr>
          <a:lstStyle/>
          <a:p>
            <a:r>
              <a:rPr lang="en-US" sz="2400"/>
              <a:t>Vậy, diện tích toàn phần là: </a:t>
            </a:r>
          </a:p>
        </p:txBody>
      </p:sp>
      <p:graphicFrame>
        <p:nvGraphicFramePr>
          <p:cNvPr id="21" name="Object 20"/>
          <p:cNvGraphicFramePr>
            <a:graphicFrameLocks noChangeAspect="1"/>
          </p:cNvGraphicFramePr>
          <p:nvPr>
            <p:extLst>
              <p:ext uri="{D42A27DB-BD31-4B8C-83A1-F6EECF244321}">
                <p14:modId xmlns:p14="http://schemas.microsoft.com/office/powerpoint/2010/main" val="290474208"/>
              </p:ext>
            </p:extLst>
          </p:nvPr>
        </p:nvGraphicFramePr>
        <p:xfrm>
          <a:off x="8077133" y="3928481"/>
          <a:ext cx="1559169" cy="841457"/>
        </p:xfrm>
        <a:graphic>
          <a:graphicData uri="http://schemas.openxmlformats.org/presentationml/2006/ole">
            <mc:AlternateContent xmlns:mc="http://schemas.openxmlformats.org/markup-compatibility/2006">
              <mc:Choice xmlns:v="urn:schemas-microsoft-com:vml" Requires="v">
                <p:oleObj spid="_x0000_s27746" name="Equation" r:id="rId5" imgW="799920" imgH="431640" progId="Equation.DSMT4">
                  <p:embed/>
                </p:oleObj>
              </mc:Choice>
              <mc:Fallback>
                <p:oleObj name="Equation" r:id="rId5" imgW="799920" imgH="431640" progId="Equation.DSMT4">
                  <p:embed/>
                  <p:pic>
                    <p:nvPicPr>
                      <p:cNvPr id="0" name=""/>
                      <p:cNvPicPr/>
                      <p:nvPr/>
                    </p:nvPicPr>
                    <p:blipFill>
                      <a:blip r:embed="rId6"/>
                      <a:stretch>
                        <a:fillRect/>
                      </a:stretch>
                    </p:blipFill>
                    <p:spPr>
                      <a:xfrm>
                        <a:off x="8077133" y="3928481"/>
                        <a:ext cx="1559169" cy="84145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567855829"/>
              </p:ext>
            </p:extLst>
          </p:nvPr>
        </p:nvGraphicFramePr>
        <p:xfrm>
          <a:off x="5135134" y="4465332"/>
          <a:ext cx="2771775" cy="815975"/>
        </p:xfrm>
        <a:graphic>
          <a:graphicData uri="http://schemas.openxmlformats.org/presentationml/2006/ole">
            <mc:AlternateContent xmlns:mc="http://schemas.openxmlformats.org/markup-compatibility/2006">
              <mc:Choice xmlns:v="urn:schemas-microsoft-com:vml" Requires="v">
                <p:oleObj spid="_x0000_s27747" name="Equation" r:id="rId7" imgW="1422360" imgH="419040" progId="Equation.DSMT4">
                  <p:embed/>
                </p:oleObj>
              </mc:Choice>
              <mc:Fallback>
                <p:oleObj name="Equation" r:id="rId7" imgW="1422360" imgH="419040" progId="Equation.DSMT4">
                  <p:embed/>
                  <p:pic>
                    <p:nvPicPr>
                      <p:cNvPr id="21" name="Object 20"/>
                      <p:cNvPicPr/>
                      <p:nvPr/>
                    </p:nvPicPr>
                    <p:blipFill>
                      <a:blip r:embed="rId8"/>
                      <a:stretch>
                        <a:fillRect/>
                      </a:stretch>
                    </p:blipFill>
                    <p:spPr>
                      <a:xfrm>
                        <a:off x="5135134" y="4465332"/>
                        <a:ext cx="2771775" cy="815975"/>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423767546"/>
              </p:ext>
            </p:extLst>
          </p:nvPr>
        </p:nvGraphicFramePr>
        <p:xfrm>
          <a:off x="1468867" y="5754168"/>
          <a:ext cx="6089650" cy="890587"/>
        </p:xfrm>
        <a:graphic>
          <a:graphicData uri="http://schemas.openxmlformats.org/presentationml/2006/ole">
            <mc:AlternateContent xmlns:mc="http://schemas.openxmlformats.org/markup-compatibility/2006">
              <mc:Choice xmlns:v="urn:schemas-microsoft-com:vml" Requires="v">
                <p:oleObj spid="_x0000_s27748" name="Equation" r:id="rId9" imgW="3124080" imgH="457200" progId="Equation.DSMT4">
                  <p:embed/>
                </p:oleObj>
              </mc:Choice>
              <mc:Fallback>
                <p:oleObj name="Equation" r:id="rId9" imgW="3124080" imgH="457200" progId="Equation.DSMT4">
                  <p:embed/>
                  <p:pic>
                    <p:nvPicPr>
                      <p:cNvPr id="26" name="Object 25"/>
                      <p:cNvPicPr/>
                      <p:nvPr/>
                    </p:nvPicPr>
                    <p:blipFill>
                      <a:blip r:embed="rId10"/>
                      <a:stretch>
                        <a:fillRect/>
                      </a:stretch>
                    </p:blipFill>
                    <p:spPr>
                      <a:xfrm>
                        <a:off x="1468867" y="5754168"/>
                        <a:ext cx="6089650" cy="890587"/>
                      </a:xfrm>
                      <a:prstGeom prst="rect">
                        <a:avLst/>
                      </a:prstGeom>
                    </p:spPr>
                  </p:pic>
                </p:oleObj>
              </mc:Fallback>
            </mc:AlternateContent>
          </a:graphicData>
        </a:graphic>
      </p:graphicFrame>
      <p:pic>
        <p:nvPicPr>
          <p:cNvPr id="6" name="Picture 5"/>
          <p:cNvPicPr>
            <a:picLocks noChangeAspect="1"/>
          </p:cNvPicPr>
          <p:nvPr/>
        </p:nvPicPr>
        <p:blipFill>
          <a:blip r:embed="rId11"/>
          <a:stretch>
            <a:fillRect/>
          </a:stretch>
        </p:blipFill>
        <p:spPr>
          <a:xfrm>
            <a:off x="10412311" y="6022428"/>
            <a:ext cx="1796606" cy="1037108"/>
          </a:xfrm>
          <a:prstGeom prst="rect">
            <a:avLst/>
          </a:prstGeom>
        </p:spPr>
      </p:pic>
    </p:spTree>
    <p:extLst>
      <p:ext uri="{BB962C8B-B14F-4D97-AF65-F5344CB8AC3E}">
        <p14:creationId xmlns:p14="http://schemas.microsoft.com/office/powerpoint/2010/main" val="64880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3498" y="136367"/>
            <a:ext cx="7318847" cy="406771"/>
            <a:chOff x="504749" y="820850"/>
            <a:chExt cx="7099073" cy="406771"/>
          </a:xfrm>
        </p:grpSpPr>
        <p:sp>
          <p:nvSpPr>
            <p:cNvPr id="25" name="AutoShape 17"/>
            <p:cNvSpPr>
              <a:spLocks noChangeArrowheads="1"/>
            </p:cNvSpPr>
            <p:nvPr/>
          </p:nvSpPr>
          <p:spPr bwMode="gray">
            <a:xfrm>
              <a:off x="504749" y="820850"/>
              <a:ext cx="7099073" cy="375994"/>
            </a:xfrm>
            <a:prstGeom prst="roundRect">
              <a:avLst>
                <a:gd name="adj" fmla="val 50000"/>
              </a:avLst>
            </a:prstGeom>
            <a:gradFill flip="none" rotWithShape="1">
              <a:gsLst>
                <a:gs pos="100000">
                  <a:schemeClr val="accent1">
                    <a:lumMod val="50000"/>
                    <a:shade val="30000"/>
                    <a:satMod val="115000"/>
                  </a:schemeClr>
                </a:gs>
                <a:gs pos="100000">
                  <a:srgbClr val="123252"/>
                </a:gs>
                <a:gs pos="83000">
                  <a:schemeClr val="accent1">
                    <a:lumMod val="50000"/>
                    <a:shade val="30000"/>
                    <a:satMod val="115000"/>
                  </a:schemeClr>
                </a:gs>
                <a:gs pos="0">
                  <a:srgbClr val="325176"/>
                </a:gs>
                <a:gs pos="0">
                  <a:srgbClr val="7BA1CB"/>
                </a:gs>
              </a:gsLst>
              <a:path path="circle">
                <a:fillToRect l="50000" t="50000" r="50000" b="50000"/>
              </a:path>
              <a:tileRect/>
            </a:gradFill>
            <a:ln w="28575"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29" name="TextBox 28"/>
            <p:cNvSpPr txBox="1"/>
            <p:nvPr/>
          </p:nvSpPr>
          <p:spPr>
            <a:xfrm>
              <a:off x="1277785" y="827511"/>
              <a:ext cx="5830469" cy="400110"/>
            </a:xfrm>
            <a:prstGeom prst="rect">
              <a:avLst/>
            </a:prstGeom>
            <a:noFill/>
          </p:spPr>
          <p:txBody>
            <a:bodyPr wrap="square" rtlCol="0">
              <a:spAutoFit/>
            </a:bodyPr>
            <a:lstStyle/>
            <a:p>
              <a:r>
                <a:rPr lang="en-US" sz="2000" b="1">
                  <a:solidFill>
                    <a:schemeClr val="bg1"/>
                  </a:solidFill>
                  <a:latin typeface="Arial" panose="020B0604020202020204" pitchFamily="34" charset="0"/>
                  <a:cs typeface="Arial" panose="020B0604020202020204" pitchFamily="34" charset="0"/>
                </a:rPr>
                <a:t>II. MỘT VÀI BÀI TOÁN TỐI ƯU HÓA ĐƠN GIẢN</a:t>
              </a:r>
            </a:p>
          </p:txBody>
        </p:sp>
      </p:grpSp>
      <p:grpSp>
        <p:nvGrpSpPr>
          <p:cNvPr id="2" name="Group 1"/>
          <p:cNvGrpSpPr/>
          <p:nvPr/>
        </p:nvGrpSpPr>
        <p:grpSpPr>
          <a:xfrm>
            <a:off x="0" y="685455"/>
            <a:ext cx="11856479" cy="1683072"/>
            <a:chOff x="0" y="685455"/>
            <a:chExt cx="11856479" cy="1683072"/>
          </a:xfrm>
        </p:grpSpPr>
        <p:grpSp>
          <p:nvGrpSpPr>
            <p:cNvPr id="8" name="Group 7"/>
            <p:cNvGrpSpPr/>
            <p:nvPr/>
          </p:nvGrpSpPr>
          <p:grpSpPr>
            <a:xfrm>
              <a:off x="0" y="685455"/>
              <a:ext cx="11856479" cy="1683072"/>
              <a:chOff x="51743" y="1299502"/>
              <a:chExt cx="11856479" cy="1683072"/>
            </a:xfrm>
          </p:grpSpPr>
          <p:grpSp>
            <p:nvGrpSpPr>
              <p:cNvPr id="13" name="Group 12"/>
              <p:cNvGrpSpPr/>
              <p:nvPr/>
            </p:nvGrpSpPr>
            <p:grpSpPr>
              <a:xfrm>
                <a:off x="51743" y="1299502"/>
                <a:ext cx="11856479" cy="1683072"/>
                <a:chOff x="22545" y="4948955"/>
                <a:chExt cx="11856479" cy="1683072"/>
              </a:xfrm>
            </p:grpSpPr>
            <p:sp>
              <p:nvSpPr>
                <p:cNvPr id="14" name="Rounded Rectangle 13"/>
                <p:cNvSpPr/>
                <p:nvPr/>
              </p:nvSpPr>
              <p:spPr>
                <a:xfrm>
                  <a:off x="898477" y="5013758"/>
                  <a:ext cx="10980547" cy="158673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94895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6043" y="5008529"/>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stretch>
                <a:fillRect/>
              </a:stretch>
            </p:blipFill>
            <p:spPr>
              <a:xfrm>
                <a:off x="393720" y="1554752"/>
                <a:ext cx="1126890" cy="355635"/>
              </a:xfrm>
              <a:prstGeom prst="rect">
                <a:avLst/>
              </a:prstGeom>
            </p:spPr>
          </p:pic>
        </p:grpSp>
        <p:sp>
          <p:nvSpPr>
            <p:cNvPr id="17" name="Rectangle 16"/>
            <p:cNvSpPr/>
            <p:nvPr/>
          </p:nvSpPr>
          <p:spPr>
            <a:xfrm>
              <a:off x="544586" y="968867"/>
              <a:ext cx="72167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5</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sp>
        <p:nvSpPr>
          <p:cNvPr id="4" name="Rectangle 3"/>
          <p:cNvSpPr/>
          <p:nvPr/>
        </p:nvSpPr>
        <p:spPr>
          <a:xfrm>
            <a:off x="1753704" y="742161"/>
            <a:ext cx="9729999" cy="1569660"/>
          </a:xfrm>
          <a:prstGeom prst="rect">
            <a:avLst/>
          </a:prstGeom>
        </p:spPr>
        <p:txBody>
          <a:bodyPr wrap="square">
            <a:spAutoFit/>
          </a:bodyPr>
          <a:lstStyle/>
          <a:p>
            <a:pPr marL="342900" indent="-342900">
              <a:buFont typeface="Wingdings" panose="05000000000000000000" pitchFamily="2" charset="2"/>
              <a:buChar char="v"/>
            </a:pPr>
            <a:r>
              <a:rPr lang="vi-VN" sz="2400" b="1"/>
              <a:t>Một nhà sản xuất cần làm những hộp đựng hình trụ có thể tích 1 lít. Tìm các kích</a:t>
            </a:r>
            <a:r>
              <a:rPr lang="en-US" sz="2400" b="1"/>
              <a:t> </a:t>
            </a:r>
            <a:r>
              <a:rPr lang="vi-VN" sz="2400" b="1"/>
              <a:t>thước của hộp đựng để chi phí vật liệu dùng để sản xuất là nhỏ nhất </a:t>
            </a:r>
            <a:r>
              <a:rPr lang="vi-VN" sz="2400" i="1"/>
              <a:t>(kết quả được tính theo</a:t>
            </a:r>
            <a:r>
              <a:rPr lang="en-US" sz="2400" i="1"/>
              <a:t> </a:t>
            </a:r>
            <a:r>
              <a:rPr lang="vi-VN" sz="2400" i="1"/>
              <a:t>centimét và làm tròn đến chữ số thập phân thứ hai).</a:t>
            </a:r>
            <a:endParaRPr lang="en-US" sz="2400" i="1"/>
          </a:p>
        </p:txBody>
      </p:sp>
      <p:pic>
        <p:nvPicPr>
          <p:cNvPr id="5" name="Picture 4"/>
          <p:cNvPicPr>
            <a:picLocks noChangeAspect="1"/>
          </p:cNvPicPr>
          <p:nvPr/>
        </p:nvPicPr>
        <p:blipFill>
          <a:blip r:embed="rId4"/>
          <a:stretch>
            <a:fillRect/>
          </a:stretch>
        </p:blipFill>
        <p:spPr>
          <a:xfrm>
            <a:off x="5336546" y="2402647"/>
            <a:ext cx="1292464" cy="310923"/>
          </a:xfrm>
          <a:prstGeom prst="rect">
            <a:avLst/>
          </a:prstGeom>
        </p:spPr>
      </p:pic>
      <p:sp>
        <p:nvSpPr>
          <p:cNvPr id="11" name="Rectangle 10"/>
          <p:cNvSpPr/>
          <p:nvPr/>
        </p:nvSpPr>
        <p:spPr>
          <a:xfrm>
            <a:off x="720312" y="2746054"/>
            <a:ext cx="8730764" cy="461665"/>
          </a:xfrm>
          <a:prstGeom prst="rect">
            <a:avLst/>
          </a:prstGeom>
        </p:spPr>
        <p:txBody>
          <a:bodyPr wrap="square">
            <a:spAutoFit/>
          </a:bodyPr>
          <a:lstStyle/>
          <a:p>
            <a:r>
              <a:rPr lang="en-US" sz="2400"/>
              <a:t>Cần tìm </a:t>
            </a:r>
            <a:r>
              <a:rPr lang="en-US" sz="2400" i="1">
                <a:latin typeface="Times New Roman" panose="02020603050405020304" pitchFamily="18" charset="0"/>
                <a:cs typeface="Times New Roman" panose="02020603050405020304" pitchFamily="18" charset="0"/>
              </a:rPr>
              <a:t>r</a:t>
            </a:r>
            <a:r>
              <a:rPr lang="en-US" sz="2400"/>
              <a:t> sao cho </a:t>
            </a:r>
            <a:r>
              <a:rPr lang="en-US" sz="2400" i="1">
                <a:latin typeface="Times New Roman" panose="02020603050405020304" pitchFamily="18" charset="0"/>
                <a:cs typeface="Times New Roman" panose="02020603050405020304" pitchFamily="18" charset="0"/>
              </a:rPr>
              <a:t>S</a:t>
            </a:r>
            <a:r>
              <a:rPr lang="en-US" sz="2400"/>
              <a:t> đạt giá trị nhỏ nhất. Ta có:</a:t>
            </a:r>
          </a:p>
        </p:txBody>
      </p:sp>
      <p:graphicFrame>
        <p:nvGraphicFramePr>
          <p:cNvPr id="27" name="Object 26"/>
          <p:cNvGraphicFramePr>
            <a:graphicFrameLocks noChangeAspect="1"/>
          </p:cNvGraphicFramePr>
          <p:nvPr>
            <p:extLst>
              <p:ext uri="{D42A27DB-BD31-4B8C-83A1-F6EECF244321}">
                <p14:modId xmlns:p14="http://schemas.microsoft.com/office/powerpoint/2010/main" val="1244114944"/>
              </p:ext>
            </p:extLst>
          </p:nvPr>
        </p:nvGraphicFramePr>
        <p:xfrm>
          <a:off x="7773465" y="3671992"/>
          <a:ext cx="4159250" cy="1311275"/>
        </p:xfrm>
        <a:graphic>
          <a:graphicData uri="http://schemas.openxmlformats.org/presentationml/2006/ole">
            <mc:AlternateContent xmlns:mc="http://schemas.openxmlformats.org/markup-compatibility/2006">
              <mc:Choice xmlns:v="urn:schemas-microsoft-com:vml" Requires="v">
                <p:oleObj spid="_x0000_s30133" name="Equation" r:id="rId5" imgW="2133360" imgH="672840" progId="Equation.DSMT4">
                  <p:embed/>
                </p:oleObj>
              </mc:Choice>
              <mc:Fallback>
                <p:oleObj name="Equation" r:id="rId5" imgW="2133360" imgH="672840" progId="Equation.DSMT4">
                  <p:embed/>
                  <p:pic>
                    <p:nvPicPr>
                      <p:cNvPr id="27" name="Object 26"/>
                      <p:cNvPicPr/>
                      <p:nvPr/>
                    </p:nvPicPr>
                    <p:blipFill>
                      <a:blip r:embed="rId6"/>
                      <a:stretch>
                        <a:fillRect/>
                      </a:stretch>
                    </p:blipFill>
                    <p:spPr>
                      <a:xfrm>
                        <a:off x="7773465" y="3671992"/>
                        <a:ext cx="4159250" cy="1311275"/>
                      </a:xfrm>
                      <a:prstGeom prst="rect">
                        <a:avLst/>
                      </a:prstGeom>
                    </p:spPr>
                  </p:pic>
                </p:oleObj>
              </mc:Fallback>
            </mc:AlternateContent>
          </a:graphicData>
        </a:graphic>
      </p:graphicFrame>
      <p:sp>
        <p:nvSpPr>
          <p:cNvPr id="42" name="Rectangle 41"/>
          <p:cNvSpPr/>
          <p:nvPr/>
        </p:nvSpPr>
        <p:spPr>
          <a:xfrm>
            <a:off x="720312" y="3224074"/>
            <a:ext cx="1133066" cy="461665"/>
          </a:xfrm>
          <a:prstGeom prst="rect">
            <a:avLst/>
          </a:prstGeom>
        </p:spPr>
        <p:txBody>
          <a:bodyPr wrap="square">
            <a:spAutoFit/>
          </a:bodyPr>
          <a:lstStyle/>
          <a:p>
            <a:r>
              <a:rPr lang="en-US" sz="2400"/>
              <a:t>BBT:</a:t>
            </a:r>
          </a:p>
        </p:txBody>
      </p:sp>
      <p:grpSp>
        <p:nvGrpSpPr>
          <p:cNvPr id="64" name="Group 63"/>
          <p:cNvGrpSpPr/>
          <p:nvPr/>
        </p:nvGrpSpPr>
        <p:grpSpPr>
          <a:xfrm>
            <a:off x="1576968" y="3345363"/>
            <a:ext cx="5001211" cy="1838322"/>
            <a:chOff x="1576968" y="3345363"/>
            <a:chExt cx="5001211" cy="1838322"/>
          </a:xfrm>
        </p:grpSpPr>
        <p:grpSp>
          <p:nvGrpSpPr>
            <p:cNvPr id="24" name="Group 23"/>
            <p:cNvGrpSpPr/>
            <p:nvPr/>
          </p:nvGrpSpPr>
          <p:grpSpPr>
            <a:xfrm>
              <a:off x="1576968" y="3345363"/>
              <a:ext cx="5001211" cy="1838322"/>
              <a:chOff x="652168" y="4749483"/>
              <a:chExt cx="5001211" cy="1838322"/>
            </a:xfrm>
          </p:grpSpPr>
          <p:sp>
            <p:nvSpPr>
              <p:cNvPr id="28" name="Rectangle 27"/>
              <p:cNvSpPr/>
              <p:nvPr/>
            </p:nvSpPr>
            <p:spPr>
              <a:xfrm>
                <a:off x="652168" y="4749483"/>
                <a:ext cx="5001211" cy="1838322"/>
              </a:xfrm>
              <a:prstGeom prst="rect">
                <a:avLst/>
              </a:prstGeom>
              <a:gradFill rotWithShape="1">
                <a:gsLst>
                  <a:gs pos="0">
                    <a:srgbClr val="B3DCE7"/>
                  </a:gs>
                  <a:gs pos="50000">
                    <a:srgbClr val="FFFFFF"/>
                  </a:gs>
                  <a:gs pos="100000">
                    <a:srgbClr val="C2E3EC"/>
                  </a:gs>
                </a:gsLst>
                <a:lin ang="0" scaled="1"/>
              </a:gradFill>
              <a:ln w="28575">
                <a:solidFill>
                  <a:schemeClr val="tx1"/>
                </a:solidFill>
              </a:ln>
              <a:effectLst/>
            </p:spPr>
            <p:txBody>
              <a:bodyPr wrap="none" anchor="ctr"/>
              <a:lstStyle/>
              <a:p>
                <a:endParaRPr lang="en-US" sz="1800" kern="0">
                  <a:solidFill>
                    <a:srgbClr val="000000"/>
                  </a:solidFill>
                  <a:latin typeface="Arial" pitchFamily="34" charset="0"/>
                </a:endParaRPr>
              </a:p>
            </p:txBody>
          </p:sp>
          <p:cxnSp>
            <p:nvCxnSpPr>
              <p:cNvPr id="30" name="Straight Connector 29"/>
              <p:cNvCxnSpPr/>
              <p:nvPr/>
            </p:nvCxnSpPr>
            <p:spPr>
              <a:xfrm>
                <a:off x="1605769" y="4749483"/>
                <a:ext cx="0" cy="18383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1581583852"/>
                  </p:ext>
                </p:extLst>
              </p:nvPr>
            </p:nvGraphicFramePr>
            <p:xfrm>
              <a:off x="968337" y="5394881"/>
              <a:ext cx="557212" cy="325438"/>
            </p:xfrm>
            <a:graphic>
              <a:graphicData uri="http://schemas.openxmlformats.org/presentationml/2006/ole">
                <mc:AlternateContent xmlns:mc="http://schemas.openxmlformats.org/markup-compatibility/2006">
                  <mc:Choice xmlns:v="urn:schemas-microsoft-com:vml" Requires="v">
                    <p:oleObj spid="_x0000_s30134" name="Equation" r:id="rId7" imgW="342720" imgH="203040" progId="Equation.DSMT4">
                      <p:embed/>
                    </p:oleObj>
                  </mc:Choice>
                  <mc:Fallback>
                    <p:oleObj name="Equation" r:id="rId7" imgW="342720" imgH="203040" progId="Equation.DSMT4">
                      <p:embed/>
                      <p:pic>
                        <p:nvPicPr>
                          <p:cNvPr id="31" name="Object 30"/>
                          <p:cNvPicPr/>
                          <p:nvPr/>
                        </p:nvPicPr>
                        <p:blipFill>
                          <a:blip r:embed="rId8"/>
                          <a:stretch>
                            <a:fillRect/>
                          </a:stretch>
                        </p:blipFill>
                        <p:spPr>
                          <a:xfrm>
                            <a:off x="968337" y="5394881"/>
                            <a:ext cx="557212" cy="325438"/>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499426482"/>
                  </p:ext>
                </p:extLst>
              </p:nvPr>
            </p:nvGraphicFramePr>
            <p:xfrm>
              <a:off x="1106449" y="4964669"/>
              <a:ext cx="201613" cy="225425"/>
            </p:xfrm>
            <a:graphic>
              <a:graphicData uri="http://schemas.openxmlformats.org/presentationml/2006/ole">
                <mc:AlternateContent xmlns:mc="http://schemas.openxmlformats.org/markup-compatibility/2006">
                  <mc:Choice xmlns:v="urn:schemas-microsoft-com:vml" Requires="v">
                    <p:oleObj spid="_x0000_s30135" name="Equation" r:id="rId9" imgW="114120" imgH="126720" progId="Equation.DSMT4">
                      <p:embed/>
                    </p:oleObj>
                  </mc:Choice>
                  <mc:Fallback>
                    <p:oleObj name="Equation" r:id="rId9" imgW="114120" imgH="126720" progId="Equation.DSMT4">
                      <p:embed/>
                      <p:pic>
                        <p:nvPicPr>
                          <p:cNvPr id="32" name="Object 31"/>
                          <p:cNvPicPr/>
                          <p:nvPr/>
                        </p:nvPicPr>
                        <p:blipFill>
                          <a:blip r:embed="rId10"/>
                          <a:stretch>
                            <a:fillRect/>
                          </a:stretch>
                        </p:blipFill>
                        <p:spPr>
                          <a:xfrm>
                            <a:off x="1106449" y="4964669"/>
                            <a:ext cx="201613" cy="2254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039496100"/>
                  </p:ext>
                </p:extLst>
              </p:nvPr>
            </p:nvGraphicFramePr>
            <p:xfrm>
              <a:off x="5100423" y="4950088"/>
              <a:ext cx="388938" cy="223837"/>
            </p:xfrm>
            <a:graphic>
              <a:graphicData uri="http://schemas.openxmlformats.org/presentationml/2006/ole">
                <mc:AlternateContent xmlns:mc="http://schemas.openxmlformats.org/markup-compatibility/2006">
                  <mc:Choice xmlns:v="urn:schemas-microsoft-com:vml" Requires="v">
                    <p:oleObj spid="_x0000_s30136" name="Equation" r:id="rId11" imgW="241200" imgH="139680" progId="Equation.DSMT4">
                      <p:embed/>
                    </p:oleObj>
                  </mc:Choice>
                  <mc:Fallback>
                    <p:oleObj name="Equation" r:id="rId11" imgW="241200" imgH="139680" progId="Equation.DSMT4">
                      <p:embed/>
                      <p:pic>
                        <p:nvPicPr>
                          <p:cNvPr id="33" name="Object 32"/>
                          <p:cNvPicPr/>
                          <p:nvPr/>
                        </p:nvPicPr>
                        <p:blipFill>
                          <a:blip r:embed="rId12"/>
                          <a:stretch>
                            <a:fillRect/>
                          </a:stretch>
                        </p:blipFill>
                        <p:spPr>
                          <a:xfrm>
                            <a:off x="5100423" y="4950088"/>
                            <a:ext cx="388938" cy="223837"/>
                          </a:xfrm>
                          <a:prstGeom prst="rect">
                            <a:avLst/>
                          </a:prstGeom>
                        </p:spPr>
                      </p:pic>
                    </p:oleObj>
                  </mc:Fallback>
                </mc:AlternateContent>
              </a:graphicData>
            </a:graphic>
          </p:graphicFrame>
          <p:cxnSp>
            <p:nvCxnSpPr>
              <p:cNvPr id="34" name="Straight Connector 33"/>
              <p:cNvCxnSpPr/>
              <p:nvPr/>
            </p:nvCxnSpPr>
            <p:spPr>
              <a:xfrm>
                <a:off x="919969" y="5319053"/>
                <a:ext cx="4452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19969" y="5816284"/>
                <a:ext cx="4467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2159926439"/>
                  </p:ext>
                </p:extLst>
              </p:nvPr>
            </p:nvGraphicFramePr>
            <p:xfrm>
              <a:off x="996876" y="5882812"/>
              <a:ext cx="519112" cy="361950"/>
            </p:xfrm>
            <a:graphic>
              <a:graphicData uri="http://schemas.openxmlformats.org/presentationml/2006/ole">
                <mc:AlternateContent xmlns:mc="http://schemas.openxmlformats.org/markup-compatibility/2006">
                  <mc:Choice xmlns:v="urn:schemas-microsoft-com:vml" Requires="v">
                    <p:oleObj spid="_x0000_s30137" name="Equation" r:id="rId13" imgW="291960" imgH="203040" progId="Equation.DSMT4">
                      <p:embed/>
                    </p:oleObj>
                  </mc:Choice>
                  <mc:Fallback>
                    <p:oleObj name="Equation" r:id="rId13" imgW="291960" imgH="203040" progId="Equation.DSMT4">
                      <p:embed/>
                      <p:pic>
                        <p:nvPicPr>
                          <p:cNvPr id="36" name="Object 35"/>
                          <p:cNvPicPr/>
                          <p:nvPr/>
                        </p:nvPicPr>
                        <p:blipFill>
                          <a:blip r:embed="rId14"/>
                          <a:stretch>
                            <a:fillRect/>
                          </a:stretch>
                        </p:blipFill>
                        <p:spPr>
                          <a:xfrm>
                            <a:off x="996876" y="5882812"/>
                            <a:ext cx="519112" cy="361950"/>
                          </a:xfrm>
                          <a:prstGeom prst="rect">
                            <a:avLst/>
                          </a:prstGeom>
                        </p:spPr>
                      </p:pic>
                    </p:oleObj>
                  </mc:Fallback>
                </mc:AlternateContent>
              </a:graphicData>
            </a:graphic>
          </p:graphicFrame>
          <p:cxnSp>
            <p:nvCxnSpPr>
              <p:cNvPr id="37" name="Straight Arrow Connector 36"/>
              <p:cNvCxnSpPr/>
              <p:nvPr/>
            </p:nvCxnSpPr>
            <p:spPr>
              <a:xfrm flipV="1">
                <a:off x="4078855" y="6046155"/>
                <a:ext cx="924379" cy="21801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38" name="Object 37"/>
              <p:cNvGraphicFramePr>
                <a:graphicFrameLocks noChangeAspect="1"/>
              </p:cNvGraphicFramePr>
              <p:nvPr>
                <p:extLst>
                  <p:ext uri="{D42A27DB-BD31-4B8C-83A1-F6EECF244321}">
                    <p14:modId xmlns:p14="http://schemas.microsoft.com/office/powerpoint/2010/main" val="2732557111"/>
                  </p:ext>
                </p:extLst>
              </p:nvPr>
            </p:nvGraphicFramePr>
            <p:xfrm>
              <a:off x="1647021" y="5805071"/>
              <a:ext cx="430212" cy="249237"/>
            </p:xfrm>
            <a:graphic>
              <a:graphicData uri="http://schemas.openxmlformats.org/presentationml/2006/ole">
                <mc:AlternateContent xmlns:mc="http://schemas.openxmlformats.org/markup-compatibility/2006">
                  <mc:Choice xmlns:v="urn:schemas-microsoft-com:vml" Requires="v">
                    <p:oleObj spid="_x0000_s30138" name="Equation" r:id="rId15" imgW="241200" imgH="139680" progId="Equation.DSMT4">
                      <p:embed/>
                    </p:oleObj>
                  </mc:Choice>
                  <mc:Fallback>
                    <p:oleObj name="Equation" r:id="rId15" imgW="241200" imgH="139680" progId="Equation.DSMT4">
                      <p:embed/>
                      <p:pic>
                        <p:nvPicPr>
                          <p:cNvPr id="38" name="Object 37"/>
                          <p:cNvPicPr/>
                          <p:nvPr/>
                        </p:nvPicPr>
                        <p:blipFill>
                          <a:blip r:embed="rId16"/>
                          <a:stretch>
                            <a:fillRect/>
                          </a:stretch>
                        </p:blipFill>
                        <p:spPr>
                          <a:xfrm>
                            <a:off x="1647021" y="5805071"/>
                            <a:ext cx="430212" cy="249237"/>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713694082"/>
                  </p:ext>
                </p:extLst>
              </p:nvPr>
            </p:nvGraphicFramePr>
            <p:xfrm>
              <a:off x="1802578" y="4962768"/>
              <a:ext cx="206375" cy="282864"/>
            </p:xfrm>
            <a:graphic>
              <a:graphicData uri="http://schemas.openxmlformats.org/presentationml/2006/ole">
                <mc:AlternateContent xmlns:mc="http://schemas.openxmlformats.org/markup-compatibility/2006">
                  <mc:Choice xmlns:v="urn:schemas-microsoft-com:vml" Requires="v">
                    <p:oleObj spid="_x0000_s30139" name="Equation" r:id="rId17" imgW="126720" imgH="177480" progId="Equation.DSMT4">
                      <p:embed/>
                    </p:oleObj>
                  </mc:Choice>
                  <mc:Fallback>
                    <p:oleObj name="Equation" r:id="rId17" imgW="126720" imgH="177480" progId="Equation.DSMT4">
                      <p:embed/>
                      <p:pic>
                        <p:nvPicPr>
                          <p:cNvPr id="39" name="Object 38"/>
                          <p:cNvPicPr/>
                          <p:nvPr/>
                        </p:nvPicPr>
                        <p:blipFill>
                          <a:blip r:embed="rId18"/>
                          <a:stretch>
                            <a:fillRect/>
                          </a:stretch>
                        </p:blipFill>
                        <p:spPr>
                          <a:xfrm>
                            <a:off x="1802578" y="4962768"/>
                            <a:ext cx="206375" cy="282864"/>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450809118"/>
                  </p:ext>
                </p:extLst>
              </p:nvPr>
            </p:nvGraphicFramePr>
            <p:xfrm>
              <a:off x="4480857" y="5446105"/>
              <a:ext cx="265112" cy="268288"/>
            </p:xfrm>
            <a:graphic>
              <a:graphicData uri="http://schemas.openxmlformats.org/presentationml/2006/ole">
                <mc:AlternateContent xmlns:mc="http://schemas.openxmlformats.org/markup-compatibility/2006">
                  <mc:Choice xmlns:v="urn:schemas-microsoft-com:vml" Requires="v">
                    <p:oleObj spid="_x0000_s30140" name="Equation" r:id="rId19" imgW="139680" imgH="139680" progId="Equation.DSMT4">
                      <p:embed/>
                    </p:oleObj>
                  </mc:Choice>
                  <mc:Fallback>
                    <p:oleObj name="Equation" r:id="rId19" imgW="139680" imgH="139680" progId="Equation.DSMT4">
                      <p:embed/>
                      <p:pic>
                        <p:nvPicPr>
                          <p:cNvPr id="40" name="Object 39"/>
                          <p:cNvPicPr/>
                          <p:nvPr/>
                        </p:nvPicPr>
                        <p:blipFill>
                          <a:blip r:embed="rId20"/>
                          <a:stretch>
                            <a:fillRect/>
                          </a:stretch>
                        </p:blipFill>
                        <p:spPr>
                          <a:xfrm>
                            <a:off x="4480857" y="5446105"/>
                            <a:ext cx="265112" cy="268288"/>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684328679"/>
                  </p:ext>
                </p:extLst>
              </p:nvPr>
            </p:nvGraphicFramePr>
            <p:xfrm>
              <a:off x="5056971" y="5893971"/>
              <a:ext cx="428625" cy="247650"/>
            </p:xfrm>
            <a:graphic>
              <a:graphicData uri="http://schemas.openxmlformats.org/presentationml/2006/ole">
                <mc:AlternateContent xmlns:mc="http://schemas.openxmlformats.org/markup-compatibility/2006">
                  <mc:Choice xmlns:v="urn:schemas-microsoft-com:vml" Requires="v">
                    <p:oleObj spid="_x0000_s30141" name="Equation" r:id="rId21" imgW="241200" imgH="139680" progId="Equation.DSMT4">
                      <p:embed/>
                    </p:oleObj>
                  </mc:Choice>
                  <mc:Fallback>
                    <p:oleObj name="Equation" r:id="rId21" imgW="241200" imgH="139680" progId="Equation.DSMT4">
                      <p:embed/>
                      <p:pic>
                        <p:nvPicPr>
                          <p:cNvPr id="41" name="Object 40"/>
                          <p:cNvPicPr/>
                          <p:nvPr/>
                        </p:nvPicPr>
                        <p:blipFill>
                          <a:blip r:embed="rId22"/>
                          <a:stretch>
                            <a:fillRect/>
                          </a:stretch>
                        </p:blipFill>
                        <p:spPr>
                          <a:xfrm>
                            <a:off x="5056971" y="5893971"/>
                            <a:ext cx="428625" cy="247650"/>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278572429"/>
                  </p:ext>
                </p:extLst>
              </p:nvPr>
            </p:nvGraphicFramePr>
            <p:xfrm>
              <a:off x="2454237" y="5493306"/>
              <a:ext cx="241300" cy="195263"/>
            </p:xfrm>
            <a:graphic>
              <a:graphicData uri="http://schemas.openxmlformats.org/presentationml/2006/ole">
                <mc:AlternateContent xmlns:mc="http://schemas.openxmlformats.org/markup-compatibility/2006">
                  <mc:Choice xmlns:v="urn:schemas-microsoft-com:vml" Requires="v">
                    <p:oleObj spid="_x0000_s30142" name="Equation" r:id="rId23" imgW="126720" imgH="101520" progId="Equation.DSMT4">
                      <p:embed/>
                    </p:oleObj>
                  </mc:Choice>
                  <mc:Fallback>
                    <p:oleObj name="Equation" r:id="rId23" imgW="126720" imgH="101520" progId="Equation.DSMT4">
                      <p:embed/>
                      <p:pic>
                        <p:nvPicPr>
                          <p:cNvPr id="45" name="Object 44"/>
                          <p:cNvPicPr/>
                          <p:nvPr/>
                        </p:nvPicPr>
                        <p:blipFill>
                          <a:blip r:embed="rId24"/>
                          <a:stretch>
                            <a:fillRect/>
                          </a:stretch>
                        </p:blipFill>
                        <p:spPr>
                          <a:xfrm>
                            <a:off x="2454237" y="5493306"/>
                            <a:ext cx="241300" cy="195263"/>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491169336"/>
                  </p:ext>
                </p:extLst>
              </p:nvPr>
            </p:nvGraphicFramePr>
            <p:xfrm>
              <a:off x="3461831" y="5446769"/>
              <a:ext cx="206375" cy="282864"/>
            </p:xfrm>
            <a:graphic>
              <a:graphicData uri="http://schemas.openxmlformats.org/presentationml/2006/ole">
                <mc:AlternateContent xmlns:mc="http://schemas.openxmlformats.org/markup-compatibility/2006">
                  <mc:Choice xmlns:v="urn:schemas-microsoft-com:vml" Requires="v">
                    <p:oleObj spid="_x0000_s30143" name="Equation" r:id="rId17" imgW="126720" imgH="177480" progId="Equation.DSMT4">
                      <p:embed/>
                    </p:oleObj>
                  </mc:Choice>
                  <mc:Fallback>
                    <p:oleObj name="Equation" r:id="rId17" imgW="126720" imgH="177480" progId="Equation.DSMT4">
                      <p:embed/>
                      <p:pic>
                        <p:nvPicPr>
                          <p:cNvPr id="46" name="Object 45"/>
                          <p:cNvPicPr/>
                          <p:nvPr/>
                        </p:nvPicPr>
                        <p:blipFill>
                          <a:blip r:embed="rId18"/>
                          <a:stretch>
                            <a:fillRect/>
                          </a:stretch>
                        </p:blipFill>
                        <p:spPr>
                          <a:xfrm>
                            <a:off x="3461831" y="5446769"/>
                            <a:ext cx="206375" cy="282864"/>
                          </a:xfrm>
                          <a:prstGeom prst="rect">
                            <a:avLst/>
                          </a:prstGeom>
                        </p:spPr>
                      </p:pic>
                    </p:oleObj>
                  </mc:Fallback>
                </mc:AlternateContent>
              </a:graphicData>
            </a:graphic>
          </p:graphicFrame>
          <p:cxnSp>
            <p:nvCxnSpPr>
              <p:cNvPr id="48" name="Straight Arrow Connector 47"/>
              <p:cNvCxnSpPr/>
              <p:nvPr/>
            </p:nvCxnSpPr>
            <p:spPr>
              <a:xfrm>
                <a:off x="2077233" y="5971472"/>
                <a:ext cx="973978" cy="304820"/>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aphicFrame>
          <p:nvGraphicFramePr>
            <p:cNvPr id="44" name="Object 43"/>
            <p:cNvGraphicFramePr>
              <a:graphicFrameLocks noChangeAspect="1"/>
            </p:cNvGraphicFramePr>
            <p:nvPr>
              <p:extLst>
                <p:ext uri="{D42A27DB-BD31-4B8C-83A1-F6EECF244321}">
                  <p14:modId xmlns:p14="http://schemas.microsoft.com/office/powerpoint/2010/main" val="1003129904"/>
                </p:ext>
              </p:extLst>
            </p:nvPr>
          </p:nvGraphicFramePr>
          <p:xfrm>
            <a:off x="4222829" y="3447362"/>
            <a:ext cx="419538" cy="457013"/>
          </p:xfrm>
          <a:graphic>
            <a:graphicData uri="http://schemas.openxmlformats.org/presentationml/2006/ole">
              <mc:AlternateContent xmlns:mc="http://schemas.openxmlformats.org/markup-compatibility/2006">
                <mc:Choice xmlns:v="urn:schemas-microsoft-com:vml" Requires="v">
                  <p:oleObj spid="_x0000_s30144" name="Equation" r:id="rId25" imgW="419040" imgH="457200" progId="Equation.DSMT4">
                    <p:embed/>
                  </p:oleObj>
                </mc:Choice>
                <mc:Fallback>
                  <p:oleObj name="Equation" r:id="rId25" imgW="419040" imgH="457200" progId="Equation.DSMT4">
                    <p:embed/>
                    <p:pic>
                      <p:nvPicPr>
                        <p:cNvPr id="44" name="Object 43"/>
                        <p:cNvPicPr/>
                        <p:nvPr/>
                      </p:nvPicPr>
                      <p:blipFill>
                        <a:blip r:embed="rId26"/>
                        <a:stretch>
                          <a:fillRect/>
                        </a:stretch>
                      </p:blipFill>
                      <p:spPr>
                        <a:xfrm>
                          <a:off x="4222829" y="3447362"/>
                          <a:ext cx="419538" cy="457013"/>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78868164"/>
                </p:ext>
              </p:extLst>
            </p:nvPr>
          </p:nvGraphicFramePr>
          <p:xfrm>
            <a:off x="3956912" y="4539029"/>
            <a:ext cx="815185" cy="644656"/>
          </p:xfrm>
          <a:graphic>
            <a:graphicData uri="http://schemas.openxmlformats.org/presentationml/2006/ole">
              <mc:AlternateContent xmlns:mc="http://schemas.openxmlformats.org/markup-compatibility/2006">
                <mc:Choice xmlns:v="urn:schemas-microsoft-com:vml" Requires="v">
                  <p:oleObj spid="_x0000_s30145" name="Equation" r:id="rId27" imgW="672840" imgH="533160" progId="Equation.DSMT4">
                    <p:embed/>
                  </p:oleObj>
                </mc:Choice>
                <mc:Fallback>
                  <p:oleObj name="Equation" r:id="rId27" imgW="672840" imgH="533160" progId="Equation.DSMT4">
                    <p:embed/>
                    <p:pic>
                      <p:nvPicPr>
                        <p:cNvPr id="47" name="Object 46"/>
                        <p:cNvPicPr/>
                        <p:nvPr/>
                      </p:nvPicPr>
                      <p:blipFill>
                        <a:blip r:embed="rId28"/>
                        <a:stretch>
                          <a:fillRect/>
                        </a:stretch>
                      </p:blipFill>
                      <p:spPr>
                        <a:xfrm>
                          <a:off x="3956912" y="4539029"/>
                          <a:ext cx="815185" cy="644656"/>
                        </a:xfrm>
                        <a:prstGeom prst="rect">
                          <a:avLst/>
                        </a:prstGeom>
                      </p:spPr>
                    </p:pic>
                  </p:oleObj>
                </mc:Fallback>
              </mc:AlternateContent>
            </a:graphicData>
          </a:graphic>
        </p:graphicFrame>
      </p:grpSp>
      <p:sp>
        <p:nvSpPr>
          <p:cNvPr id="57" name="Rectangle 56"/>
          <p:cNvSpPr/>
          <p:nvPr/>
        </p:nvSpPr>
        <p:spPr>
          <a:xfrm>
            <a:off x="6687517" y="3843499"/>
            <a:ext cx="1133066" cy="461665"/>
          </a:xfrm>
          <a:prstGeom prst="rect">
            <a:avLst/>
          </a:prstGeom>
        </p:spPr>
        <p:txBody>
          <a:bodyPr wrap="square">
            <a:spAutoFit/>
          </a:bodyPr>
          <a:lstStyle/>
          <a:p>
            <a:r>
              <a:rPr lang="en-US" sz="2400"/>
              <a:t>Khi đó:</a:t>
            </a:r>
          </a:p>
        </p:txBody>
      </p:sp>
      <p:grpSp>
        <p:nvGrpSpPr>
          <p:cNvPr id="60" name="Group 59"/>
          <p:cNvGrpSpPr/>
          <p:nvPr/>
        </p:nvGrpSpPr>
        <p:grpSpPr>
          <a:xfrm>
            <a:off x="760760" y="5183685"/>
            <a:ext cx="9746043" cy="890587"/>
            <a:chOff x="737630" y="5163313"/>
            <a:chExt cx="9746043" cy="890587"/>
          </a:xfrm>
        </p:grpSpPr>
        <p:sp>
          <p:nvSpPr>
            <p:cNvPr id="58" name="Rectangle 57"/>
            <p:cNvSpPr/>
            <p:nvPr/>
          </p:nvSpPr>
          <p:spPr>
            <a:xfrm>
              <a:off x="737630" y="5388285"/>
              <a:ext cx="8730764" cy="461665"/>
            </a:xfrm>
            <a:prstGeom prst="rect">
              <a:avLst/>
            </a:prstGeom>
          </p:spPr>
          <p:txBody>
            <a:bodyPr wrap="square">
              <a:spAutoFit/>
            </a:bodyPr>
            <a:lstStyle/>
            <a:p>
              <a:r>
                <a:rPr lang="en-US" sz="2400"/>
                <a:t>Vậy cần sản xuất các hộp đựng hình trụ có bán kính đáy </a:t>
              </a:r>
            </a:p>
          </p:txBody>
        </p:sp>
        <p:graphicFrame>
          <p:nvGraphicFramePr>
            <p:cNvPr id="59" name="Object 58"/>
            <p:cNvGraphicFramePr>
              <a:graphicFrameLocks noChangeAspect="1"/>
            </p:cNvGraphicFramePr>
            <p:nvPr>
              <p:extLst>
                <p:ext uri="{D42A27DB-BD31-4B8C-83A1-F6EECF244321}">
                  <p14:modId xmlns:p14="http://schemas.microsoft.com/office/powerpoint/2010/main" val="1635233619"/>
                </p:ext>
              </p:extLst>
            </p:nvPr>
          </p:nvGraphicFramePr>
          <p:xfrm>
            <a:off x="8602486" y="5163313"/>
            <a:ext cx="1881187" cy="890587"/>
          </p:xfrm>
          <a:graphic>
            <a:graphicData uri="http://schemas.openxmlformats.org/presentationml/2006/ole">
              <mc:AlternateContent xmlns:mc="http://schemas.openxmlformats.org/markup-compatibility/2006">
                <mc:Choice xmlns:v="urn:schemas-microsoft-com:vml" Requires="v">
                  <p:oleObj spid="_x0000_s30146" name="Equation" r:id="rId29" imgW="965160" imgH="457200" progId="Equation.DSMT4">
                    <p:embed/>
                  </p:oleObj>
                </mc:Choice>
                <mc:Fallback>
                  <p:oleObj name="Equation" r:id="rId29" imgW="965160" imgH="457200" progId="Equation.DSMT4">
                    <p:embed/>
                    <p:pic>
                      <p:nvPicPr>
                        <p:cNvPr id="59" name="Object 58"/>
                        <p:cNvPicPr/>
                        <p:nvPr/>
                      </p:nvPicPr>
                      <p:blipFill>
                        <a:blip r:embed="rId30"/>
                        <a:stretch>
                          <a:fillRect/>
                        </a:stretch>
                      </p:blipFill>
                      <p:spPr>
                        <a:xfrm>
                          <a:off x="8602486" y="5163313"/>
                          <a:ext cx="1881187" cy="890587"/>
                        </a:xfrm>
                        <a:prstGeom prst="rect">
                          <a:avLst/>
                        </a:prstGeom>
                      </p:spPr>
                    </p:pic>
                  </p:oleObj>
                </mc:Fallback>
              </mc:AlternateContent>
            </a:graphicData>
          </a:graphic>
        </p:graphicFrame>
      </p:grpSp>
      <p:grpSp>
        <p:nvGrpSpPr>
          <p:cNvPr id="61" name="Group 60"/>
          <p:cNvGrpSpPr/>
          <p:nvPr/>
        </p:nvGrpSpPr>
        <p:grpSpPr>
          <a:xfrm>
            <a:off x="1384784" y="5837992"/>
            <a:ext cx="8730764" cy="939800"/>
            <a:chOff x="737630" y="5200587"/>
            <a:chExt cx="8730764" cy="939800"/>
          </a:xfrm>
        </p:grpSpPr>
        <p:sp>
          <p:nvSpPr>
            <p:cNvPr id="62" name="Rectangle 61"/>
            <p:cNvSpPr/>
            <p:nvPr/>
          </p:nvSpPr>
          <p:spPr>
            <a:xfrm>
              <a:off x="737630" y="5388285"/>
              <a:ext cx="8730764" cy="461665"/>
            </a:xfrm>
            <a:prstGeom prst="rect">
              <a:avLst/>
            </a:prstGeom>
          </p:spPr>
          <p:txBody>
            <a:bodyPr wrap="square">
              <a:spAutoFit/>
            </a:bodyPr>
            <a:lstStyle/>
            <a:p>
              <a:r>
                <a:rPr lang="en-US" sz="2400"/>
                <a:t>và chiều cao </a:t>
              </a:r>
            </a:p>
          </p:txBody>
        </p:sp>
        <p:graphicFrame>
          <p:nvGraphicFramePr>
            <p:cNvPr id="63" name="Object 62"/>
            <p:cNvGraphicFramePr>
              <a:graphicFrameLocks noChangeAspect="1"/>
            </p:cNvGraphicFramePr>
            <p:nvPr>
              <p:extLst>
                <p:ext uri="{D42A27DB-BD31-4B8C-83A1-F6EECF244321}">
                  <p14:modId xmlns:p14="http://schemas.microsoft.com/office/powerpoint/2010/main" val="795828958"/>
                </p:ext>
              </p:extLst>
            </p:nvPr>
          </p:nvGraphicFramePr>
          <p:xfrm>
            <a:off x="2684041" y="5200587"/>
            <a:ext cx="3070225" cy="939800"/>
          </p:xfrm>
          <a:graphic>
            <a:graphicData uri="http://schemas.openxmlformats.org/presentationml/2006/ole">
              <mc:AlternateContent xmlns:mc="http://schemas.openxmlformats.org/markup-compatibility/2006">
                <mc:Choice xmlns:v="urn:schemas-microsoft-com:vml" Requires="v">
                  <p:oleObj spid="_x0000_s30147" name="Equation" r:id="rId31" imgW="1574640" imgH="482400" progId="Equation.DSMT4">
                    <p:embed/>
                  </p:oleObj>
                </mc:Choice>
                <mc:Fallback>
                  <p:oleObj name="Equation" r:id="rId31" imgW="1574640" imgH="482400" progId="Equation.DSMT4">
                    <p:embed/>
                    <p:pic>
                      <p:nvPicPr>
                        <p:cNvPr id="63" name="Object 62"/>
                        <p:cNvPicPr/>
                        <p:nvPr/>
                      </p:nvPicPr>
                      <p:blipFill>
                        <a:blip r:embed="rId32"/>
                        <a:stretch>
                          <a:fillRect/>
                        </a:stretch>
                      </p:blipFill>
                      <p:spPr>
                        <a:xfrm>
                          <a:off x="2684041" y="5200587"/>
                          <a:ext cx="3070225" cy="939800"/>
                        </a:xfrm>
                        <a:prstGeom prst="rect">
                          <a:avLst/>
                        </a:prstGeom>
                      </p:spPr>
                    </p:pic>
                  </p:oleObj>
                </mc:Fallback>
              </mc:AlternateContent>
            </a:graphicData>
          </a:graphic>
        </p:graphicFrame>
      </p:grpSp>
    </p:spTree>
    <p:extLst>
      <p:ext uri="{BB962C8B-B14F-4D97-AF65-F5344CB8AC3E}">
        <p14:creationId xmlns:p14="http://schemas.microsoft.com/office/powerpoint/2010/main" val="31461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04785" y="1850880"/>
            <a:ext cx="1292464" cy="243734"/>
          </a:xfrm>
          <a:prstGeom prst="rect">
            <a:avLst/>
          </a:prstGeom>
        </p:spPr>
      </p:pic>
      <p:grpSp>
        <p:nvGrpSpPr>
          <p:cNvPr id="101" name="Group 100"/>
          <p:cNvGrpSpPr/>
          <p:nvPr/>
        </p:nvGrpSpPr>
        <p:grpSpPr>
          <a:xfrm>
            <a:off x="115614" y="39272"/>
            <a:ext cx="11856479" cy="1683072"/>
            <a:chOff x="0" y="629430"/>
            <a:chExt cx="11856479" cy="1683072"/>
          </a:xfrm>
        </p:grpSpPr>
        <p:grpSp>
          <p:nvGrpSpPr>
            <p:cNvPr id="2" name="Group 1"/>
            <p:cNvGrpSpPr/>
            <p:nvPr/>
          </p:nvGrpSpPr>
          <p:grpSpPr>
            <a:xfrm>
              <a:off x="0" y="629430"/>
              <a:ext cx="11856479" cy="1683072"/>
              <a:chOff x="0" y="685455"/>
              <a:chExt cx="11856479" cy="1683072"/>
            </a:xfrm>
          </p:grpSpPr>
          <p:grpSp>
            <p:nvGrpSpPr>
              <p:cNvPr id="13" name="Group 12"/>
              <p:cNvGrpSpPr/>
              <p:nvPr/>
            </p:nvGrpSpPr>
            <p:grpSpPr>
              <a:xfrm>
                <a:off x="0" y="685455"/>
                <a:ext cx="11856479" cy="1683072"/>
                <a:chOff x="22545" y="4948955"/>
                <a:chExt cx="11856479" cy="1683072"/>
              </a:xfrm>
            </p:grpSpPr>
            <p:sp>
              <p:nvSpPr>
                <p:cNvPr id="14" name="Rounded Rectangle 13"/>
                <p:cNvSpPr/>
                <p:nvPr/>
              </p:nvSpPr>
              <p:spPr>
                <a:xfrm>
                  <a:off x="898477" y="5013758"/>
                  <a:ext cx="10980547" cy="158673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94895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6043" y="5008529"/>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72341" y="1008312"/>
                <a:ext cx="72167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2</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6" name="Picture 5"/>
            <p:cNvPicPr>
              <a:picLocks noChangeAspect="1"/>
            </p:cNvPicPr>
            <p:nvPr/>
          </p:nvPicPr>
          <p:blipFill>
            <a:blip r:embed="rId4"/>
            <a:stretch>
              <a:fillRect/>
            </a:stretch>
          </p:blipFill>
          <p:spPr>
            <a:xfrm>
              <a:off x="222020" y="879444"/>
              <a:ext cx="1307824" cy="440377"/>
            </a:xfrm>
            <a:prstGeom prst="rect">
              <a:avLst/>
            </a:prstGeom>
          </p:spPr>
        </p:pic>
        <p:sp>
          <p:nvSpPr>
            <p:cNvPr id="9" name="Rectangle 8"/>
            <p:cNvSpPr/>
            <p:nvPr/>
          </p:nvSpPr>
          <p:spPr>
            <a:xfrm>
              <a:off x="1731979" y="745029"/>
              <a:ext cx="9983099" cy="1477328"/>
            </a:xfrm>
            <a:prstGeom prst="rect">
              <a:avLst/>
            </a:prstGeom>
          </p:spPr>
          <p:txBody>
            <a:bodyPr wrap="square">
              <a:spAutoFit/>
            </a:bodyPr>
            <a:lstStyle/>
            <a:p>
              <a:pPr algn="just"/>
              <a:r>
                <a:rPr lang="vi-VN" b="1"/>
                <a:t>Anh An chèo thuyền từ điểm A trên bờ một con sông thẳng rộng 3 km đến B ở bờ đối diện cách 8 km về phía hạ lưu. Anh An có thể chèo thuyền trực tiếp qua sông đến điểm C rồi chạy bộ đến B, hoặc chèo thẳng đến B, hoặc chèo thuyền đến một điểm D nào đó giữa C và B rồi chạy bộ đến B. Nếu vận tốc chèo thuyền là 6 km/h và vận tốc chạy bộ là 8 km/h thì anh An phải chèo thuyền sang bờ ở điểm nào để đến được B càng sớm càng tốt?</a:t>
              </a:r>
              <a:endParaRPr lang="en-US" b="1"/>
            </a:p>
          </p:txBody>
        </p:sp>
      </p:grpSp>
      <p:pic>
        <p:nvPicPr>
          <p:cNvPr id="10" name="Picture 9"/>
          <p:cNvPicPr>
            <a:picLocks noChangeAspect="1"/>
          </p:cNvPicPr>
          <p:nvPr/>
        </p:nvPicPr>
        <p:blipFill rotWithShape="1">
          <a:blip r:embed="rId5"/>
          <a:srcRect l="5629" r="2775"/>
          <a:stretch/>
        </p:blipFill>
        <p:spPr>
          <a:xfrm>
            <a:off x="10237015" y="1866656"/>
            <a:ext cx="1918892" cy="4065058"/>
          </a:xfrm>
          <a:prstGeom prst="rect">
            <a:avLst/>
          </a:prstGeom>
        </p:spPr>
      </p:pic>
      <p:sp>
        <p:nvSpPr>
          <p:cNvPr id="20" name="Rectangle 19"/>
          <p:cNvSpPr/>
          <p:nvPr/>
        </p:nvSpPr>
        <p:spPr>
          <a:xfrm>
            <a:off x="590140" y="2088517"/>
            <a:ext cx="4602542" cy="646331"/>
          </a:xfrm>
          <a:prstGeom prst="rect">
            <a:avLst/>
          </a:prstGeom>
        </p:spPr>
        <p:txBody>
          <a:bodyPr wrap="none">
            <a:spAutoFit/>
          </a:bodyPr>
          <a:lstStyle/>
          <a:p>
            <a:pPr>
              <a:lnSpc>
                <a:spcPct val="150000"/>
              </a:lnSpc>
            </a:pPr>
            <a:r>
              <a:rPr lang="en-US" sz="2400"/>
              <a:t>Gọi độ dài </a:t>
            </a:r>
            <a:r>
              <a:rPr lang="vi-VN" sz="2400"/>
              <a:t>CD</a:t>
            </a:r>
            <a:r>
              <a:rPr lang="en-US" sz="2400"/>
              <a:t>: </a:t>
            </a:r>
            <a:r>
              <a:rPr lang="en-US" sz="2400" i="1">
                <a:latin typeface="Times New Roman" panose="02020603050405020304" pitchFamily="18" charset="0"/>
                <a:cs typeface="Times New Roman" panose="02020603050405020304" pitchFamily="18" charset="0"/>
              </a:rPr>
              <a:t>x </a:t>
            </a:r>
            <a:r>
              <a:rPr lang="vi-VN" sz="2400" i="1">
                <a:latin typeface="Times New Roman" panose="02020603050405020304" pitchFamily="18" charset="0"/>
                <a:cs typeface="Times New Roman" panose="02020603050405020304" pitchFamily="18" charset="0"/>
              </a:rPr>
              <a:t>(km</a:t>
            </a:r>
            <a:r>
              <a:rPr lang="en-US" sz="2400" i="1">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 </a:t>
            </a:r>
            <a:r>
              <a:rPr lang="en-US" sz="2400"/>
              <a:t>0</a:t>
            </a:r>
            <a:r>
              <a:rPr lang="vi-VN" sz="2400"/>
              <a:t> </a:t>
            </a:r>
            <a:r>
              <a:rPr lang="en-US" sz="2400" i="1">
                <a:latin typeface="Times New Roman" panose="02020603050405020304" pitchFamily="18" charset="0"/>
                <a:cs typeface="Times New Roman" panose="02020603050405020304" pitchFamily="18" charset="0"/>
              </a:rPr>
              <a:t>&lt; </a:t>
            </a:r>
            <a:r>
              <a:rPr lang="vi-VN" sz="2400" i="1">
                <a:latin typeface="Times New Roman" panose="02020603050405020304" pitchFamily="18" charset="0"/>
                <a:cs typeface="Times New Roman" panose="02020603050405020304" pitchFamily="18" charset="0"/>
              </a:rPr>
              <a:t>x</a:t>
            </a:r>
            <a:r>
              <a:rPr lang="en-US" sz="2400" i="1">
                <a:latin typeface="Times New Roman" panose="02020603050405020304" pitchFamily="18" charset="0"/>
                <a:cs typeface="Times New Roman" panose="02020603050405020304" pitchFamily="18" charset="0"/>
              </a:rPr>
              <a:t> &lt; </a:t>
            </a:r>
            <a:r>
              <a:rPr lang="en-US" sz="2400"/>
              <a:t>8;</a:t>
            </a:r>
            <a:r>
              <a:rPr lang="vi-VN" sz="2400"/>
              <a:t> </a:t>
            </a:r>
          </a:p>
        </p:txBody>
      </p:sp>
      <p:grpSp>
        <p:nvGrpSpPr>
          <p:cNvPr id="43" name="Group 42"/>
          <p:cNvGrpSpPr/>
          <p:nvPr/>
        </p:nvGrpSpPr>
        <p:grpSpPr>
          <a:xfrm>
            <a:off x="4976777" y="2083060"/>
            <a:ext cx="2294178" cy="583392"/>
            <a:chOff x="638575" y="2976349"/>
            <a:chExt cx="2294178" cy="583392"/>
          </a:xfrm>
        </p:grpSpPr>
        <p:graphicFrame>
          <p:nvGraphicFramePr>
            <p:cNvPr id="19" name="Object 18"/>
            <p:cNvGraphicFramePr>
              <a:graphicFrameLocks noChangeAspect="1"/>
            </p:cNvGraphicFramePr>
            <p:nvPr>
              <p:extLst>
                <p:ext uri="{D42A27DB-BD31-4B8C-83A1-F6EECF244321}">
                  <p14:modId xmlns:p14="http://schemas.microsoft.com/office/powerpoint/2010/main" val="1271272672"/>
                </p:ext>
              </p:extLst>
            </p:nvPr>
          </p:nvGraphicFramePr>
          <p:xfrm>
            <a:off x="1248416" y="3015228"/>
            <a:ext cx="1684337" cy="544513"/>
          </p:xfrm>
          <a:graphic>
            <a:graphicData uri="http://schemas.openxmlformats.org/presentationml/2006/ole">
              <mc:AlternateContent xmlns:mc="http://schemas.openxmlformats.org/markup-compatibility/2006">
                <mc:Choice xmlns:v="urn:schemas-microsoft-com:vml" Requires="v">
                  <p:oleObj spid="_x0000_s29214" name="Equation" r:id="rId6" imgW="863280" imgH="279360" progId="Equation.DSMT4">
                    <p:embed/>
                  </p:oleObj>
                </mc:Choice>
                <mc:Fallback>
                  <p:oleObj name="Equation" r:id="rId6" imgW="863280" imgH="279360" progId="Equation.DSMT4">
                    <p:embed/>
                    <p:pic>
                      <p:nvPicPr>
                        <p:cNvPr id="0" name=""/>
                        <p:cNvPicPr/>
                        <p:nvPr/>
                      </p:nvPicPr>
                      <p:blipFill>
                        <a:blip r:embed="rId7"/>
                        <a:stretch>
                          <a:fillRect/>
                        </a:stretch>
                      </p:blipFill>
                      <p:spPr>
                        <a:xfrm>
                          <a:off x="1248416" y="3015228"/>
                          <a:ext cx="1684337" cy="544513"/>
                        </a:xfrm>
                        <a:prstGeom prst="rect">
                          <a:avLst/>
                        </a:prstGeom>
                      </p:spPr>
                    </p:pic>
                  </p:oleObj>
                </mc:Fallback>
              </mc:AlternateContent>
            </a:graphicData>
          </a:graphic>
        </p:graphicFrame>
        <p:sp>
          <p:nvSpPr>
            <p:cNvPr id="21" name="Rectangle 20"/>
            <p:cNvSpPr/>
            <p:nvPr/>
          </p:nvSpPr>
          <p:spPr>
            <a:xfrm>
              <a:off x="638575" y="2976349"/>
              <a:ext cx="782587" cy="577850"/>
            </a:xfrm>
            <a:prstGeom prst="rect">
              <a:avLst/>
            </a:prstGeom>
          </p:spPr>
          <p:txBody>
            <a:bodyPr wrap="none">
              <a:spAutoFit/>
            </a:bodyPr>
            <a:lstStyle/>
            <a:p>
              <a:pPr>
                <a:lnSpc>
                  <a:spcPct val="150000"/>
                </a:lnSpc>
              </a:pPr>
              <a:r>
                <a:rPr lang="vi-VN" sz="2400"/>
                <a:t>AD: </a:t>
              </a:r>
            </a:p>
          </p:txBody>
        </p:sp>
      </p:grpSp>
      <p:sp>
        <p:nvSpPr>
          <p:cNvPr id="22" name="Rectangle 21"/>
          <p:cNvSpPr/>
          <p:nvPr/>
        </p:nvSpPr>
        <p:spPr>
          <a:xfrm>
            <a:off x="7239511" y="2091817"/>
            <a:ext cx="2076209" cy="646331"/>
          </a:xfrm>
          <a:prstGeom prst="rect">
            <a:avLst/>
          </a:prstGeom>
        </p:spPr>
        <p:txBody>
          <a:bodyPr wrap="none">
            <a:spAutoFit/>
          </a:bodyPr>
          <a:lstStyle/>
          <a:p>
            <a:pPr>
              <a:lnSpc>
                <a:spcPct val="150000"/>
              </a:lnSpc>
            </a:pPr>
            <a:r>
              <a:rPr lang="vi-VN" sz="2400"/>
              <a:t>BD</a:t>
            </a:r>
            <a:r>
              <a:rPr lang="en-US" sz="2400"/>
              <a:t>:</a:t>
            </a:r>
            <a:r>
              <a:rPr lang="vi-VN" sz="2400"/>
              <a:t> </a:t>
            </a:r>
            <a:r>
              <a:rPr lang="vi-VN" sz="2400">
                <a:latin typeface="Times New Roman" panose="02020603050405020304" pitchFamily="18" charset="0"/>
                <a:cs typeface="Times New Roman" panose="02020603050405020304" pitchFamily="18" charset="0"/>
              </a:rPr>
              <a:t>8</a:t>
            </a:r>
            <a:r>
              <a:rPr lang="en-US" sz="2400">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x</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(km)</a:t>
            </a:r>
          </a:p>
        </p:txBody>
      </p:sp>
      <p:grpSp>
        <p:nvGrpSpPr>
          <p:cNvPr id="50" name="Group 49"/>
          <p:cNvGrpSpPr/>
          <p:nvPr/>
        </p:nvGrpSpPr>
        <p:grpSpPr>
          <a:xfrm>
            <a:off x="559352" y="2659710"/>
            <a:ext cx="6854423" cy="809625"/>
            <a:chOff x="569120" y="3386861"/>
            <a:chExt cx="6854423" cy="809625"/>
          </a:xfrm>
        </p:grpSpPr>
        <p:sp>
          <p:nvSpPr>
            <p:cNvPr id="18" name="Rectangle 17"/>
            <p:cNvSpPr/>
            <p:nvPr/>
          </p:nvSpPr>
          <p:spPr>
            <a:xfrm>
              <a:off x="569120" y="3565979"/>
              <a:ext cx="4709395" cy="461665"/>
            </a:xfrm>
            <a:prstGeom prst="rect">
              <a:avLst/>
            </a:prstGeom>
          </p:spPr>
          <p:txBody>
            <a:bodyPr wrap="square">
              <a:spAutoFit/>
            </a:bodyPr>
            <a:lstStyle/>
            <a:p>
              <a:r>
                <a:rPr lang="vi-VN" sz="2400"/>
                <a:t>Thời gian</a:t>
              </a:r>
              <a:r>
                <a:rPr lang="en-US" sz="2400"/>
                <a:t> từ A</a:t>
              </a:r>
              <a:r>
                <a:rPr lang="vi-VN" sz="2400"/>
                <a:t> đến D rồi đến B là</a:t>
              </a:r>
              <a:r>
                <a:rPr lang="en-US" sz="2400"/>
                <a:t>:</a:t>
              </a:r>
            </a:p>
          </p:txBody>
        </p:sp>
        <p:graphicFrame>
          <p:nvGraphicFramePr>
            <p:cNvPr id="65" name="Object 64"/>
            <p:cNvGraphicFramePr>
              <a:graphicFrameLocks noChangeAspect="1"/>
            </p:cNvGraphicFramePr>
            <p:nvPr>
              <p:extLst>
                <p:ext uri="{D42A27DB-BD31-4B8C-83A1-F6EECF244321}">
                  <p14:modId xmlns:p14="http://schemas.microsoft.com/office/powerpoint/2010/main" val="1128611276"/>
                </p:ext>
              </p:extLst>
            </p:nvPr>
          </p:nvGraphicFramePr>
          <p:xfrm>
            <a:off x="5261657" y="3386861"/>
            <a:ext cx="2161886" cy="809625"/>
          </p:xfrm>
          <a:graphic>
            <a:graphicData uri="http://schemas.openxmlformats.org/presentationml/2006/ole">
              <mc:AlternateContent xmlns:mc="http://schemas.openxmlformats.org/markup-compatibility/2006">
                <mc:Choice xmlns:v="urn:schemas-microsoft-com:vml" Requires="v">
                  <p:oleObj spid="_x0000_s29215" name="Equation" r:id="rId8" imgW="1218960" imgH="457200" progId="Equation.DSMT4">
                    <p:embed/>
                  </p:oleObj>
                </mc:Choice>
                <mc:Fallback>
                  <p:oleObj name="Equation" r:id="rId8" imgW="1218960" imgH="457200" progId="Equation.DSMT4">
                    <p:embed/>
                    <p:pic>
                      <p:nvPicPr>
                        <p:cNvPr id="19" name="Object 18"/>
                        <p:cNvPicPr/>
                        <p:nvPr/>
                      </p:nvPicPr>
                      <p:blipFill>
                        <a:blip r:embed="rId9"/>
                        <a:stretch>
                          <a:fillRect/>
                        </a:stretch>
                      </p:blipFill>
                      <p:spPr>
                        <a:xfrm>
                          <a:off x="5261657" y="3386861"/>
                          <a:ext cx="2161886" cy="809625"/>
                        </a:xfrm>
                        <a:prstGeom prst="rect">
                          <a:avLst/>
                        </a:prstGeom>
                      </p:spPr>
                    </p:pic>
                  </p:oleObj>
                </mc:Fallback>
              </mc:AlternateContent>
            </a:graphicData>
          </a:graphic>
        </p:graphicFrame>
      </p:grpSp>
      <p:grpSp>
        <p:nvGrpSpPr>
          <p:cNvPr id="51" name="Group 50"/>
          <p:cNvGrpSpPr/>
          <p:nvPr/>
        </p:nvGrpSpPr>
        <p:grpSpPr>
          <a:xfrm>
            <a:off x="596727" y="3282573"/>
            <a:ext cx="7029623" cy="989012"/>
            <a:chOff x="530521" y="4001353"/>
            <a:chExt cx="7029623" cy="989012"/>
          </a:xfrm>
        </p:grpSpPr>
        <p:sp>
          <p:nvSpPr>
            <p:cNvPr id="68" name="Rectangle 67"/>
            <p:cNvSpPr/>
            <p:nvPr/>
          </p:nvSpPr>
          <p:spPr>
            <a:xfrm>
              <a:off x="530521" y="4164409"/>
              <a:ext cx="1329210" cy="577850"/>
            </a:xfrm>
            <a:prstGeom prst="rect">
              <a:avLst/>
            </a:prstGeom>
          </p:spPr>
          <p:txBody>
            <a:bodyPr wrap="none">
              <a:spAutoFit/>
            </a:bodyPr>
            <a:lstStyle/>
            <a:p>
              <a:pPr>
                <a:lnSpc>
                  <a:spcPct val="150000"/>
                </a:lnSpc>
              </a:pPr>
              <a:r>
                <a:rPr lang="en-US" sz="2400"/>
                <a:t>Xét HS</a:t>
              </a:r>
              <a:r>
                <a:rPr lang="vi-VN" sz="2400"/>
                <a:t>: </a:t>
              </a:r>
            </a:p>
          </p:txBody>
        </p:sp>
        <p:graphicFrame>
          <p:nvGraphicFramePr>
            <p:cNvPr id="69" name="Object 68"/>
            <p:cNvGraphicFramePr>
              <a:graphicFrameLocks noChangeAspect="1"/>
            </p:cNvGraphicFramePr>
            <p:nvPr>
              <p:extLst>
                <p:ext uri="{D42A27DB-BD31-4B8C-83A1-F6EECF244321}">
                  <p14:modId xmlns:p14="http://schemas.microsoft.com/office/powerpoint/2010/main" val="3380524738"/>
                </p:ext>
              </p:extLst>
            </p:nvPr>
          </p:nvGraphicFramePr>
          <p:xfrm>
            <a:off x="1641944" y="4001353"/>
            <a:ext cx="5918200" cy="989012"/>
          </p:xfrm>
          <a:graphic>
            <a:graphicData uri="http://schemas.openxmlformats.org/presentationml/2006/ole">
              <mc:AlternateContent xmlns:mc="http://schemas.openxmlformats.org/markup-compatibility/2006">
                <mc:Choice xmlns:v="urn:schemas-microsoft-com:vml" Requires="v">
                  <p:oleObj spid="_x0000_s29216" name="Equation" r:id="rId10" imgW="3124080" imgH="507960" progId="Equation.DSMT4">
                    <p:embed/>
                  </p:oleObj>
                </mc:Choice>
                <mc:Fallback>
                  <p:oleObj name="Equation" r:id="rId10" imgW="3124080" imgH="507960" progId="Equation.DSMT4">
                    <p:embed/>
                    <p:pic>
                      <p:nvPicPr>
                        <p:cNvPr id="65" name="Object 64"/>
                        <p:cNvPicPr/>
                        <p:nvPr/>
                      </p:nvPicPr>
                      <p:blipFill>
                        <a:blip r:embed="rId11"/>
                        <a:stretch>
                          <a:fillRect/>
                        </a:stretch>
                      </p:blipFill>
                      <p:spPr>
                        <a:xfrm>
                          <a:off x="1641944" y="4001353"/>
                          <a:ext cx="5918200" cy="989012"/>
                        </a:xfrm>
                        <a:prstGeom prst="rect">
                          <a:avLst/>
                        </a:prstGeom>
                      </p:spPr>
                    </p:pic>
                  </p:oleObj>
                </mc:Fallback>
              </mc:AlternateContent>
            </a:graphicData>
          </a:graphic>
        </p:graphicFrame>
      </p:grpSp>
      <p:graphicFrame>
        <p:nvGraphicFramePr>
          <p:cNvPr id="52" name="Object 51"/>
          <p:cNvGraphicFramePr>
            <a:graphicFrameLocks noChangeAspect="1"/>
          </p:cNvGraphicFramePr>
          <p:nvPr>
            <p:extLst>
              <p:ext uri="{D42A27DB-BD31-4B8C-83A1-F6EECF244321}">
                <p14:modId xmlns:p14="http://schemas.microsoft.com/office/powerpoint/2010/main" val="772142391"/>
              </p:ext>
            </p:extLst>
          </p:nvPr>
        </p:nvGraphicFramePr>
        <p:xfrm>
          <a:off x="7652248" y="3331602"/>
          <a:ext cx="2103642" cy="890954"/>
        </p:xfrm>
        <a:graphic>
          <a:graphicData uri="http://schemas.openxmlformats.org/presentationml/2006/ole">
            <mc:AlternateContent xmlns:mc="http://schemas.openxmlformats.org/markup-compatibility/2006">
              <mc:Choice xmlns:v="urn:schemas-microsoft-com:vml" Requires="v">
                <p:oleObj spid="_x0000_s29217" name="Equation" r:id="rId12" imgW="1079280" imgH="457200" progId="Equation.DSMT4">
                  <p:embed/>
                </p:oleObj>
              </mc:Choice>
              <mc:Fallback>
                <p:oleObj name="Equation" r:id="rId12" imgW="1079280" imgH="457200" progId="Equation.DSMT4">
                  <p:embed/>
                  <p:pic>
                    <p:nvPicPr>
                      <p:cNvPr id="0" name=""/>
                      <p:cNvPicPr/>
                      <p:nvPr/>
                    </p:nvPicPr>
                    <p:blipFill>
                      <a:blip r:embed="rId13"/>
                      <a:stretch>
                        <a:fillRect/>
                      </a:stretch>
                    </p:blipFill>
                    <p:spPr>
                      <a:xfrm>
                        <a:off x="7652248" y="3331602"/>
                        <a:ext cx="2103642" cy="890954"/>
                      </a:xfrm>
                      <a:prstGeom prst="rect">
                        <a:avLst/>
                      </a:prstGeom>
                    </p:spPr>
                  </p:pic>
                </p:oleObj>
              </mc:Fallback>
            </mc:AlternateContent>
          </a:graphicData>
        </a:graphic>
      </p:graphicFrame>
      <p:grpSp>
        <p:nvGrpSpPr>
          <p:cNvPr id="70" name="Group 69"/>
          <p:cNvGrpSpPr/>
          <p:nvPr/>
        </p:nvGrpSpPr>
        <p:grpSpPr>
          <a:xfrm>
            <a:off x="543267" y="4447262"/>
            <a:ext cx="5001211" cy="1838322"/>
            <a:chOff x="1576968" y="3345363"/>
            <a:chExt cx="5001211" cy="1838322"/>
          </a:xfrm>
        </p:grpSpPr>
        <p:grpSp>
          <p:nvGrpSpPr>
            <p:cNvPr id="71" name="Group 70"/>
            <p:cNvGrpSpPr/>
            <p:nvPr/>
          </p:nvGrpSpPr>
          <p:grpSpPr>
            <a:xfrm>
              <a:off x="1576968" y="3345363"/>
              <a:ext cx="5001211" cy="1838322"/>
              <a:chOff x="652168" y="4749483"/>
              <a:chExt cx="5001211" cy="1838322"/>
            </a:xfrm>
          </p:grpSpPr>
          <p:sp>
            <p:nvSpPr>
              <p:cNvPr id="74" name="Rectangle 73"/>
              <p:cNvSpPr/>
              <p:nvPr/>
            </p:nvSpPr>
            <p:spPr>
              <a:xfrm>
                <a:off x="652168" y="4749483"/>
                <a:ext cx="5001211" cy="1838322"/>
              </a:xfrm>
              <a:prstGeom prst="rect">
                <a:avLst/>
              </a:prstGeom>
              <a:gradFill rotWithShape="1">
                <a:gsLst>
                  <a:gs pos="0">
                    <a:srgbClr val="B3DCE7"/>
                  </a:gs>
                  <a:gs pos="50000">
                    <a:srgbClr val="FFFFFF"/>
                  </a:gs>
                  <a:gs pos="100000">
                    <a:srgbClr val="C2E3EC"/>
                  </a:gs>
                </a:gsLst>
                <a:lin ang="0" scaled="1"/>
              </a:gradFill>
              <a:ln w="28575">
                <a:solidFill>
                  <a:schemeClr val="tx1"/>
                </a:solidFill>
              </a:ln>
              <a:effectLst/>
            </p:spPr>
            <p:txBody>
              <a:bodyPr wrap="none" anchor="ctr"/>
              <a:lstStyle/>
              <a:p>
                <a:endParaRPr lang="en-US" sz="1800" kern="0">
                  <a:solidFill>
                    <a:srgbClr val="000000"/>
                  </a:solidFill>
                  <a:latin typeface="Arial" pitchFamily="34" charset="0"/>
                </a:endParaRPr>
              </a:p>
            </p:txBody>
          </p:sp>
          <p:cxnSp>
            <p:nvCxnSpPr>
              <p:cNvPr id="75" name="Straight Connector 74"/>
              <p:cNvCxnSpPr/>
              <p:nvPr/>
            </p:nvCxnSpPr>
            <p:spPr>
              <a:xfrm>
                <a:off x="1605769" y="4749483"/>
                <a:ext cx="0" cy="18383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76" name="Object 75"/>
              <p:cNvGraphicFramePr>
                <a:graphicFrameLocks noChangeAspect="1"/>
              </p:cNvGraphicFramePr>
              <p:nvPr>
                <p:extLst>
                  <p:ext uri="{D42A27DB-BD31-4B8C-83A1-F6EECF244321}">
                    <p14:modId xmlns:p14="http://schemas.microsoft.com/office/powerpoint/2010/main" val="3972943818"/>
                  </p:ext>
                </p:extLst>
              </p:nvPr>
            </p:nvGraphicFramePr>
            <p:xfrm>
              <a:off x="1112350" y="5395310"/>
              <a:ext cx="268288" cy="325437"/>
            </p:xfrm>
            <a:graphic>
              <a:graphicData uri="http://schemas.openxmlformats.org/presentationml/2006/ole">
                <mc:AlternateContent xmlns:mc="http://schemas.openxmlformats.org/markup-compatibility/2006">
                  <mc:Choice xmlns:v="urn:schemas-microsoft-com:vml" Requires="v">
                    <p:oleObj spid="_x0000_s29218" name="Equation" r:id="rId14" imgW="164880" imgH="203040" progId="Equation.DSMT4">
                      <p:embed/>
                    </p:oleObj>
                  </mc:Choice>
                  <mc:Fallback>
                    <p:oleObj name="Equation" r:id="rId14" imgW="164880" imgH="203040" progId="Equation.DSMT4">
                      <p:embed/>
                      <p:pic>
                        <p:nvPicPr>
                          <p:cNvPr id="31" name="Object 30"/>
                          <p:cNvPicPr/>
                          <p:nvPr/>
                        </p:nvPicPr>
                        <p:blipFill>
                          <a:blip r:embed="rId15"/>
                          <a:stretch>
                            <a:fillRect/>
                          </a:stretch>
                        </p:blipFill>
                        <p:spPr>
                          <a:xfrm>
                            <a:off x="1112350" y="5395310"/>
                            <a:ext cx="268288" cy="325437"/>
                          </a:xfrm>
                          <a:prstGeom prst="rect">
                            <a:avLst/>
                          </a:prstGeom>
                        </p:spPr>
                      </p:pic>
                    </p:oleObj>
                  </mc:Fallback>
                </mc:AlternateContent>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val="3798844515"/>
                  </p:ext>
                </p:extLst>
              </p:nvPr>
            </p:nvGraphicFramePr>
            <p:xfrm>
              <a:off x="1094888" y="4953985"/>
              <a:ext cx="223837" cy="247650"/>
            </p:xfrm>
            <a:graphic>
              <a:graphicData uri="http://schemas.openxmlformats.org/presentationml/2006/ole">
                <mc:AlternateContent xmlns:mc="http://schemas.openxmlformats.org/markup-compatibility/2006">
                  <mc:Choice xmlns:v="urn:schemas-microsoft-com:vml" Requires="v">
                    <p:oleObj spid="_x0000_s29219" name="Equation" r:id="rId16" imgW="126720" imgH="139680" progId="Equation.DSMT4">
                      <p:embed/>
                    </p:oleObj>
                  </mc:Choice>
                  <mc:Fallback>
                    <p:oleObj name="Equation" r:id="rId16" imgW="126720" imgH="139680" progId="Equation.DSMT4">
                      <p:embed/>
                      <p:pic>
                        <p:nvPicPr>
                          <p:cNvPr id="32" name="Object 31"/>
                          <p:cNvPicPr/>
                          <p:nvPr/>
                        </p:nvPicPr>
                        <p:blipFill>
                          <a:blip r:embed="rId17"/>
                          <a:stretch>
                            <a:fillRect/>
                          </a:stretch>
                        </p:blipFill>
                        <p:spPr>
                          <a:xfrm>
                            <a:off x="1094888" y="4953985"/>
                            <a:ext cx="223837" cy="247650"/>
                          </a:xfrm>
                          <a:prstGeom prst="rect">
                            <a:avLst/>
                          </a:prstGeom>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3358629373"/>
                  </p:ext>
                </p:extLst>
              </p:nvPr>
            </p:nvGraphicFramePr>
            <p:xfrm>
              <a:off x="5201750" y="4920647"/>
              <a:ext cx="184150" cy="284163"/>
            </p:xfrm>
            <a:graphic>
              <a:graphicData uri="http://schemas.openxmlformats.org/presentationml/2006/ole">
                <mc:AlternateContent xmlns:mc="http://schemas.openxmlformats.org/markup-compatibility/2006">
                  <mc:Choice xmlns:v="urn:schemas-microsoft-com:vml" Requires="v">
                    <p:oleObj spid="_x0000_s29220" name="Equation" r:id="rId18" imgW="114120" imgH="177480" progId="Equation.DSMT4">
                      <p:embed/>
                    </p:oleObj>
                  </mc:Choice>
                  <mc:Fallback>
                    <p:oleObj name="Equation" r:id="rId18" imgW="114120" imgH="177480" progId="Equation.DSMT4">
                      <p:embed/>
                      <p:pic>
                        <p:nvPicPr>
                          <p:cNvPr id="33" name="Object 32"/>
                          <p:cNvPicPr/>
                          <p:nvPr/>
                        </p:nvPicPr>
                        <p:blipFill>
                          <a:blip r:embed="rId19"/>
                          <a:stretch>
                            <a:fillRect/>
                          </a:stretch>
                        </p:blipFill>
                        <p:spPr>
                          <a:xfrm>
                            <a:off x="5201750" y="4920647"/>
                            <a:ext cx="184150" cy="284163"/>
                          </a:xfrm>
                          <a:prstGeom prst="rect">
                            <a:avLst/>
                          </a:prstGeom>
                        </p:spPr>
                      </p:pic>
                    </p:oleObj>
                  </mc:Fallback>
                </mc:AlternateContent>
              </a:graphicData>
            </a:graphic>
          </p:graphicFrame>
          <p:cxnSp>
            <p:nvCxnSpPr>
              <p:cNvPr id="79" name="Straight Connector 78"/>
              <p:cNvCxnSpPr/>
              <p:nvPr/>
            </p:nvCxnSpPr>
            <p:spPr>
              <a:xfrm>
                <a:off x="919969" y="5319053"/>
                <a:ext cx="4452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19969" y="5816284"/>
                <a:ext cx="4467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1" name="Object 80"/>
              <p:cNvGraphicFramePr>
                <a:graphicFrameLocks noChangeAspect="1"/>
              </p:cNvGraphicFramePr>
              <p:nvPr>
                <p:extLst>
                  <p:ext uri="{D42A27DB-BD31-4B8C-83A1-F6EECF244321}">
                    <p14:modId xmlns:p14="http://schemas.microsoft.com/office/powerpoint/2010/main" val="311558689"/>
                  </p:ext>
                </p:extLst>
              </p:nvPr>
            </p:nvGraphicFramePr>
            <p:xfrm>
              <a:off x="1086054" y="6019828"/>
              <a:ext cx="227012" cy="293687"/>
            </p:xfrm>
            <a:graphic>
              <a:graphicData uri="http://schemas.openxmlformats.org/presentationml/2006/ole">
                <mc:AlternateContent xmlns:mc="http://schemas.openxmlformats.org/markup-compatibility/2006">
                  <mc:Choice xmlns:v="urn:schemas-microsoft-com:vml" Requires="v">
                    <p:oleObj spid="_x0000_s29221" name="Equation" r:id="rId20" imgW="126720" imgH="164880" progId="Equation.DSMT4">
                      <p:embed/>
                    </p:oleObj>
                  </mc:Choice>
                  <mc:Fallback>
                    <p:oleObj name="Equation" r:id="rId20" imgW="126720" imgH="164880" progId="Equation.DSMT4">
                      <p:embed/>
                      <p:pic>
                        <p:nvPicPr>
                          <p:cNvPr id="36" name="Object 35"/>
                          <p:cNvPicPr/>
                          <p:nvPr/>
                        </p:nvPicPr>
                        <p:blipFill>
                          <a:blip r:embed="rId21"/>
                          <a:stretch>
                            <a:fillRect/>
                          </a:stretch>
                        </p:blipFill>
                        <p:spPr>
                          <a:xfrm>
                            <a:off x="1086054" y="6019828"/>
                            <a:ext cx="227012" cy="293687"/>
                          </a:xfrm>
                          <a:prstGeom prst="rect">
                            <a:avLst/>
                          </a:prstGeom>
                        </p:spPr>
                      </p:pic>
                    </p:oleObj>
                  </mc:Fallback>
                </mc:AlternateContent>
              </a:graphicData>
            </a:graphic>
          </p:graphicFrame>
          <p:cxnSp>
            <p:nvCxnSpPr>
              <p:cNvPr id="82" name="Straight Arrow Connector 81"/>
              <p:cNvCxnSpPr/>
              <p:nvPr/>
            </p:nvCxnSpPr>
            <p:spPr>
              <a:xfrm flipV="1">
                <a:off x="3945888" y="6173476"/>
                <a:ext cx="1113195" cy="1019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83" name="Object 82"/>
              <p:cNvGraphicFramePr>
                <a:graphicFrameLocks noChangeAspect="1"/>
              </p:cNvGraphicFramePr>
              <p:nvPr>
                <p:extLst>
                  <p:ext uri="{D42A27DB-BD31-4B8C-83A1-F6EECF244321}">
                    <p14:modId xmlns:p14="http://schemas.microsoft.com/office/powerpoint/2010/main" val="2616519604"/>
                  </p:ext>
                </p:extLst>
              </p:nvPr>
            </p:nvGraphicFramePr>
            <p:xfrm>
              <a:off x="1770200" y="5781864"/>
              <a:ext cx="203954" cy="561768"/>
            </p:xfrm>
            <a:graphic>
              <a:graphicData uri="http://schemas.openxmlformats.org/presentationml/2006/ole">
                <mc:AlternateContent xmlns:mc="http://schemas.openxmlformats.org/markup-compatibility/2006">
                  <mc:Choice xmlns:v="urn:schemas-microsoft-com:vml" Requires="v">
                    <p:oleObj spid="_x0000_s29222" name="Equation" r:id="rId22" imgW="152280" imgH="419040" progId="Equation.DSMT4">
                      <p:embed/>
                    </p:oleObj>
                  </mc:Choice>
                  <mc:Fallback>
                    <p:oleObj name="Equation" r:id="rId22" imgW="152280" imgH="419040" progId="Equation.DSMT4">
                      <p:embed/>
                      <p:pic>
                        <p:nvPicPr>
                          <p:cNvPr id="38" name="Object 37"/>
                          <p:cNvPicPr/>
                          <p:nvPr/>
                        </p:nvPicPr>
                        <p:blipFill>
                          <a:blip r:embed="rId23"/>
                          <a:stretch>
                            <a:fillRect/>
                          </a:stretch>
                        </p:blipFill>
                        <p:spPr>
                          <a:xfrm>
                            <a:off x="1770200" y="5781864"/>
                            <a:ext cx="203954" cy="561768"/>
                          </a:xfrm>
                          <a:prstGeom prst="rect">
                            <a:avLst/>
                          </a:prstGeom>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192637583"/>
                  </p:ext>
                </p:extLst>
              </p:nvPr>
            </p:nvGraphicFramePr>
            <p:xfrm>
              <a:off x="1802578" y="4962768"/>
              <a:ext cx="206375" cy="282864"/>
            </p:xfrm>
            <a:graphic>
              <a:graphicData uri="http://schemas.openxmlformats.org/presentationml/2006/ole">
                <mc:AlternateContent xmlns:mc="http://schemas.openxmlformats.org/markup-compatibility/2006">
                  <mc:Choice xmlns:v="urn:schemas-microsoft-com:vml" Requires="v">
                    <p:oleObj spid="_x0000_s29223" name="Equation" r:id="rId24" imgW="126720" imgH="177480" progId="Equation.DSMT4">
                      <p:embed/>
                    </p:oleObj>
                  </mc:Choice>
                  <mc:Fallback>
                    <p:oleObj name="Equation" r:id="rId24" imgW="126720" imgH="177480" progId="Equation.DSMT4">
                      <p:embed/>
                      <p:pic>
                        <p:nvPicPr>
                          <p:cNvPr id="39" name="Object 38"/>
                          <p:cNvPicPr/>
                          <p:nvPr/>
                        </p:nvPicPr>
                        <p:blipFill>
                          <a:blip r:embed="rId25"/>
                          <a:stretch>
                            <a:fillRect/>
                          </a:stretch>
                        </p:blipFill>
                        <p:spPr>
                          <a:xfrm>
                            <a:off x="1802578" y="4962768"/>
                            <a:ext cx="206375" cy="282864"/>
                          </a:xfrm>
                          <a:prstGeom prst="rect">
                            <a:avLst/>
                          </a:prstGeom>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2335658321"/>
                  </p:ext>
                </p:extLst>
              </p:nvPr>
            </p:nvGraphicFramePr>
            <p:xfrm>
              <a:off x="4480857" y="5446105"/>
              <a:ext cx="265112" cy="268288"/>
            </p:xfrm>
            <a:graphic>
              <a:graphicData uri="http://schemas.openxmlformats.org/presentationml/2006/ole">
                <mc:AlternateContent xmlns:mc="http://schemas.openxmlformats.org/markup-compatibility/2006">
                  <mc:Choice xmlns:v="urn:schemas-microsoft-com:vml" Requires="v">
                    <p:oleObj spid="_x0000_s29224" name="Equation" r:id="rId26" imgW="139680" imgH="139680" progId="Equation.DSMT4">
                      <p:embed/>
                    </p:oleObj>
                  </mc:Choice>
                  <mc:Fallback>
                    <p:oleObj name="Equation" r:id="rId26" imgW="139680" imgH="139680" progId="Equation.DSMT4">
                      <p:embed/>
                      <p:pic>
                        <p:nvPicPr>
                          <p:cNvPr id="40" name="Object 39"/>
                          <p:cNvPicPr/>
                          <p:nvPr/>
                        </p:nvPicPr>
                        <p:blipFill>
                          <a:blip r:embed="rId27"/>
                          <a:stretch>
                            <a:fillRect/>
                          </a:stretch>
                        </p:blipFill>
                        <p:spPr>
                          <a:xfrm>
                            <a:off x="4480857" y="5446105"/>
                            <a:ext cx="265112" cy="268288"/>
                          </a:xfrm>
                          <a:prstGeom prst="rect">
                            <a:avLst/>
                          </a:prstGeom>
                        </p:spPr>
                      </p:pic>
                    </p:oleObj>
                  </mc:Fallback>
                </mc:AlternateContent>
              </a:graphicData>
            </a:graphic>
          </p:graphicFrame>
          <p:graphicFrame>
            <p:nvGraphicFramePr>
              <p:cNvPr id="86" name="Object 85"/>
              <p:cNvGraphicFramePr>
                <a:graphicFrameLocks noChangeAspect="1"/>
              </p:cNvGraphicFramePr>
              <p:nvPr>
                <p:extLst>
                  <p:ext uri="{D42A27DB-BD31-4B8C-83A1-F6EECF244321}">
                    <p14:modId xmlns:p14="http://schemas.microsoft.com/office/powerpoint/2010/main" val="1214312048"/>
                  </p:ext>
                </p:extLst>
              </p:nvPr>
            </p:nvGraphicFramePr>
            <p:xfrm>
              <a:off x="5133158" y="5805935"/>
              <a:ext cx="456809" cy="592777"/>
            </p:xfrm>
            <a:graphic>
              <a:graphicData uri="http://schemas.openxmlformats.org/presentationml/2006/ole">
                <mc:AlternateContent xmlns:mc="http://schemas.openxmlformats.org/markup-compatibility/2006">
                  <mc:Choice xmlns:v="urn:schemas-microsoft-com:vml" Requires="v">
                    <p:oleObj spid="_x0000_s29225" name="Equation" r:id="rId28" imgW="342720" imgH="444240" progId="Equation.DSMT4">
                      <p:embed/>
                    </p:oleObj>
                  </mc:Choice>
                  <mc:Fallback>
                    <p:oleObj name="Equation" r:id="rId28" imgW="342720" imgH="444240" progId="Equation.DSMT4">
                      <p:embed/>
                      <p:pic>
                        <p:nvPicPr>
                          <p:cNvPr id="41" name="Object 40"/>
                          <p:cNvPicPr/>
                          <p:nvPr/>
                        </p:nvPicPr>
                        <p:blipFill>
                          <a:blip r:embed="rId29"/>
                          <a:stretch>
                            <a:fillRect/>
                          </a:stretch>
                        </p:blipFill>
                        <p:spPr>
                          <a:xfrm>
                            <a:off x="5133158" y="5805935"/>
                            <a:ext cx="456809" cy="592777"/>
                          </a:xfrm>
                          <a:prstGeom prst="rect">
                            <a:avLst/>
                          </a:prstGeom>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3713207612"/>
                  </p:ext>
                </p:extLst>
              </p:nvPr>
            </p:nvGraphicFramePr>
            <p:xfrm>
              <a:off x="2454237" y="5493306"/>
              <a:ext cx="241300" cy="195263"/>
            </p:xfrm>
            <a:graphic>
              <a:graphicData uri="http://schemas.openxmlformats.org/presentationml/2006/ole">
                <mc:AlternateContent xmlns:mc="http://schemas.openxmlformats.org/markup-compatibility/2006">
                  <mc:Choice xmlns:v="urn:schemas-microsoft-com:vml" Requires="v">
                    <p:oleObj spid="_x0000_s29226" name="Equation" r:id="rId30" imgW="126720" imgH="101520" progId="Equation.DSMT4">
                      <p:embed/>
                    </p:oleObj>
                  </mc:Choice>
                  <mc:Fallback>
                    <p:oleObj name="Equation" r:id="rId30" imgW="126720" imgH="101520" progId="Equation.DSMT4">
                      <p:embed/>
                      <p:pic>
                        <p:nvPicPr>
                          <p:cNvPr id="45" name="Object 44"/>
                          <p:cNvPicPr/>
                          <p:nvPr/>
                        </p:nvPicPr>
                        <p:blipFill>
                          <a:blip r:embed="rId31"/>
                          <a:stretch>
                            <a:fillRect/>
                          </a:stretch>
                        </p:blipFill>
                        <p:spPr>
                          <a:xfrm>
                            <a:off x="2454237" y="5493306"/>
                            <a:ext cx="241300" cy="195263"/>
                          </a:xfrm>
                          <a:prstGeom prst="rect">
                            <a:avLst/>
                          </a:prstGeom>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3112150231"/>
                  </p:ext>
                </p:extLst>
              </p:nvPr>
            </p:nvGraphicFramePr>
            <p:xfrm>
              <a:off x="3461831" y="5446769"/>
              <a:ext cx="206375" cy="282864"/>
            </p:xfrm>
            <a:graphic>
              <a:graphicData uri="http://schemas.openxmlformats.org/presentationml/2006/ole">
                <mc:AlternateContent xmlns:mc="http://schemas.openxmlformats.org/markup-compatibility/2006">
                  <mc:Choice xmlns:v="urn:schemas-microsoft-com:vml" Requires="v">
                    <p:oleObj spid="_x0000_s29227" name="Equation" r:id="rId24" imgW="126720" imgH="177480" progId="Equation.DSMT4">
                      <p:embed/>
                    </p:oleObj>
                  </mc:Choice>
                  <mc:Fallback>
                    <p:oleObj name="Equation" r:id="rId24" imgW="126720" imgH="177480" progId="Equation.DSMT4">
                      <p:embed/>
                      <p:pic>
                        <p:nvPicPr>
                          <p:cNvPr id="46" name="Object 45"/>
                          <p:cNvPicPr/>
                          <p:nvPr/>
                        </p:nvPicPr>
                        <p:blipFill>
                          <a:blip r:embed="rId25"/>
                          <a:stretch>
                            <a:fillRect/>
                          </a:stretch>
                        </p:blipFill>
                        <p:spPr>
                          <a:xfrm>
                            <a:off x="3461831" y="5446769"/>
                            <a:ext cx="206375" cy="282864"/>
                          </a:xfrm>
                          <a:prstGeom prst="rect">
                            <a:avLst/>
                          </a:prstGeom>
                        </p:spPr>
                      </p:pic>
                    </p:oleObj>
                  </mc:Fallback>
                </mc:AlternateContent>
              </a:graphicData>
            </a:graphic>
          </p:graphicFrame>
          <p:cxnSp>
            <p:nvCxnSpPr>
              <p:cNvPr id="89" name="Straight Arrow Connector 88"/>
              <p:cNvCxnSpPr/>
              <p:nvPr/>
            </p:nvCxnSpPr>
            <p:spPr>
              <a:xfrm>
                <a:off x="2000110" y="6099229"/>
                <a:ext cx="1184037" cy="1829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aphicFrame>
          <p:nvGraphicFramePr>
            <p:cNvPr id="72" name="Object 71"/>
            <p:cNvGraphicFramePr>
              <a:graphicFrameLocks noChangeAspect="1"/>
            </p:cNvGraphicFramePr>
            <p:nvPr>
              <p:extLst>
                <p:ext uri="{D42A27DB-BD31-4B8C-83A1-F6EECF244321}">
                  <p14:modId xmlns:p14="http://schemas.microsoft.com/office/powerpoint/2010/main" val="2540810594"/>
                </p:ext>
              </p:extLst>
            </p:nvPr>
          </p:nvGraphicFramePr>
          <p:xfrm>
            <a:off x="4315603" y="3348568"/>
            <a:ext cx="322707" cy="553212"/>
          </p:xfrm>
          <a:graphic>
            <a:graphicData uri="http://schemas.openxmlformats.org/presentationml/2006/ole">
              <mc:AlternateContent xmlns:mc="http://schemas.openxmlformats.org/markup-compatibility/2006">
                <mc:Choice xmlns:v="urn:schemas-microsoft-com:vml" Requires="v">
                  <p:oleObj spid="_x0000_s29228" name="Equation" r:id="rId32" imgW="266400" imgH="457200" progId="Equation.DSMT4">
                    <p:embed/>
                  </p:oleObj>
                </mc:Choice>
                <mc:Fallback>
                  <p:oleObj name="Equation" r:id="rId32" imgW="266400" imgH="457200" progId="Equation.DSMT4">
                    <p:embed/>
                    <p:pic>
                      <p:nvPicPr>
                        <p:cNvPr id="44" name="Object 43"/>
                        <p:cNvPicPr/>
                        <p:nvPr/>
                      </p:nvPicPr>
                      <p:blipFill>
                        <a:blip r:embed="rId33"/>
                        <a:stretch>
                          <a:fillRect/>
                        </a:stretch>
                      </p:blipFill>
                      <p:spPr>
                        <a:xfrm>
                          <a:off x="4315603" y="3348568"/>
                          <a:ext cx="322707" cy="553212"/>
                        </a:xfrm>
                        <a:prstGeom prst="rect">
                          <a:avLst/>
                        </a:prstGeom>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756573179"/>
                </p:ext>
              </p:extLst>
            </p:nvPr>
          </p:nvGraphicFramePr>
          <p:xfrm>
            <a:off x="4131670" y="4463674"/>
            <a:ext cx="716295" cy="714182"/>
          </p:xfrm>
          <a:graphic>
            <a:graphicData uri="http://schemas.openxmlformats.org/presentationml/2006/ole">
              <mc:AlternateContent xmlns:mc="http://schemas.openxmlformats.org/markup-compatibility/2006">
                <mc:Choice xmlns:v="urn:schemas-microsoft-com:vml" Requires="v">
                  <p:oleObj spid="_x0000_s29229" name="Equation" r:id="rId34" imgW="444240" imgH="444240" progId="Equation.DSMT4">
                    <p:embed/>
                  </p:oleObj>
                </mc:Choice>
                <mc:Fallback>
                  <p:oleObj name="Equation" r:id="rId34" imgW="444240" imgH="444240" progId="Equation.DSMT4">
                    <p:embed/>
                    <p:pic>
                      <p:nvPicPr>
                        <p:cNvPr id="47" name="Object 46"/>
                        <p:cNvPicPr/>
                        <p:nvPr/>
                      </p:nvPicPr>
                      <p:blipFill>
                        <a:blip r:embed="rId35"/>
                        <a:stretch>
                          <a:fillRect/>
                        </a:stretch>
                      </p:blipFill>
                      <p:spPr>
                        <a:xfrm>
                          <a:off x="4131670" y="4463674"/>
                          <a:ext cx="716295" cy="714182"/>
                        </a:xfrm>
                        <a:prstGeom prst="rect">
                          <a:avLst/>
                        </a:prstGeom>
                      </p:spPr>
                    </p:pic>
                  </p:oleObj>
                </mc:Fallback>
              </mc:AlternateContent>
            </a:graphicData>
          </a:graphic>
        </p:graphicFrame>
      </p:grpSp>
      <p:grpSp>
        <p:nvGrpSpPr>
          <p:cNvPr id="100" name="Group 99"/>
          <p:cNvGrpSpPr/>
          <p:nvPr/>
        </p:nvGrpSpPr>
        <p:grpSpPr>
          <a:xfrm>
            <a:off x="5624707" y="4455396"/>
            <a:ext cx="4943640" cy="830997"/>
            <a:chOff x="5571232" y="4592271"/>
            <a:chExt cx="4943640" cy="830997"/>
          </a:xfrm>
        </p:grpSpPr>
        <p:sp>
          <p:nvSpPr>
            <p:cNvPr id="95" name="Rectangle 94"/>
            <p:cNvSpPr/>
            <p:nvPr/>
          </p:nvSpPr>
          <p:spPr>
            <a:xfrm>
              <a:off x="5571232" y="4592271"/>
              <a:ext cx="4943640" cy="830997"/>
            </a:xfrm>
            <a:prstGeom prst="rect">
              <a:avLst/>
            </a:prstGeom>
          </p:spPr>
          <p:txBody>
            <a:bodyPr wrap="square">
              <a:spAutoFit/>
            </a:bodyPr>
            <a:lstStyle/>
            <a:p>
              <a:r>
                <a:rPr lang="en-US" sz="2400"/>
                <a:t>Vậy anh An phải chèo thuyền sang bờ ở </a:t>
              </a:r>
            </a:p>
          </p:txBody>
        </p:sp>
        <p:sp>
          <p:nvSpPr>
            <p:cNvPr id="97" name="Rectangle 96"/>
            <p:cNvSpPr/>
            <p:nvPr/>
          </p:nvSpPr>
          <p:spPr>
            <a:xfrm>
              <a:off x="6359497" y="4948876"/>
              <a:ext cx="3881191" cy="461665"/>
            </a:xfrm>
            <a:prstGeom prst="rect">
              <a:avLst/>
            </a:prstGeom>
          </p:spPr>
          <p:txBody>
            <a:bodyPr wrap="none">
              <a:spAutoFit/>
            </a:bodyPr>
            <a:lstStyle/>
            <a:p>
              <a:r>
                <a:rPr lang="en-US" sz="2400"/>
                <a:t>điểm D cách B một khoảng</a:t>
              </a:r>
            </a:p>
          </p:txBody>
        </p:sp>
      </p:grpSp>
      <p:grpSp>
        <p:nvGrpSpPr>
          <p:cNvPr id="99" name="Group 98"/>
          <p:cNvGrpSpPr/>
          <p:nvPr/>
        </p:nvGrpSpPr>
        <p:grpSpPr>
          <a:xfrm>
            <a:off x="5898650" y="5301212"/>
            <a:ext cx="3991082" cy="890587"/>
            <a:chOff x="5834094" y="5410541"/>
            <a:chExt cx="3991082" cy="890587"/>
          </a:xfrm>
        </p:grpSpPr>
        <p:sp>
          <p:nvSpPr>
            <p:cNvPr id="96" name="Rectangle 95"/>
            <p:cNvSpPr/>
            <p:nvPr/>
          </p:nvSpPr>
          <p:spPr>
            <a:xfrm>
              <a:off x="6942656" y="5608588"/>
              <a:ext cx="2882520" cy="461665"/>
            </a:xfrm>
            <a:prstGeom prst="rect">
              <a:avLst/>
            </a:prstGeom>
          </p:spPr>
          <p:txBody>
            <a:bodyPr wrap="none">
              <a:spAutoFit/>
            </a:bodyPr>
            <a:lstStyle/>
            <a:p>
              <a:r>
                <a:rPr lang="en-US" sz="2400"/>
                <a:t>thì đến B sớm nhất.</a:t>
              </a:r>
            </a:p>
          </p:txBody>
        </p:sp>
        <p:graphicFrame>
          <p:nvGraphicFramePr>
            <p:cNvPr id="98" name="Object 97"/>
            <p:cNvGraphicFramePr>
              <a:graphicFrameLocks noChangeAspect="1"/>
            </p:cNvGraphicFramePr>
            <p:nvPr>
              <p:extLst>
                <p:ext uri="{D42A27DB-BD31-4B8C-83A1-F6EECF244321}">
                  <p14:modId xmlns:p14="http://schemas.microsoft.com/office/powerpoint/2010/main" val="3045598111"/>
                </p:ext>
              </p:extLst>
            </p:nvPr>
          </p:nvGraphicFramePr>
          <p:xfrm>
            <a:off x="5834094" y="5410541"/>
            <a:ext cx="1089025" cy="890587"/>
          </p:xfrm>
          <a:graphic>
            <a:graphicData uri="http://schemas.openxmlformats.org/presentationml/2006/ole">
              <mc:AlternateContent xmlns:mc="http://schemas.openxmlformats.org/markup-compatibility/2006">
                <mc:Choice xmlns:v="urn:schemas-microsoft-com:vml" Requires="v">
                  <p:oleObj spid="_x0000_s29230" name="Equation" r:id="rId36" imgW="558720" imgH="457200" progId="Equation.DSMT4">
                    <p:embed/>
                  </p:oleObj>
                </mc:Choice>
                <mc:Fallback>
                  <p:oleObj name="Equation" r:id="rId36" imgW="558720" imgH="457200" progId="Equation.DSMT4">
                    <p:embed/>
                    <p:pic>
                      <p:nvPicPr>
                        <p:cNvPr id="52" name="Object 51"/>
                        <p:cNvPicPr/>
                        <p:nvPr/>
                      </p:nvPicPr>
                      <p:blipFill>
                        <a:blip r:embed="rId37"/>
                        <a:stretch>
                          <a:fillRect/>
                        </a:stretch>
                      </p:blipFill>
                      <p:spPr>
                        <a:xfrm>
                          <a:off x="5834094" y="5410541"/>
                          <a:ext cx="1089025" cy="890587"/>
                        </a:xfrm>
                        <a:prstGeom prst="rect">
                          <a:avLst/>
                        </a:prstGeom>
                      </p:spPr>
                    </p:pic>
                  </p:oleObj>
                </mc:Fallback>
              </mc:AlternateContent>
            </a:graphicData>
          </a:graphic>
        </p:graphicFrame>
      </p:grpSp>
    </p:spTree>
    <p:extLst>
      <p:ext uri="{BB962C8B-B14F-4D97-AF65-F5344CB8AC3E}">
        <p14:creationId xmlns:p14="http://schemas.microsoft.com/office/powerpoint/2010/main" val="18444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wipe(left)">
                                      <p:cBhvr>
                                        <p:cTn id="47" dur="500"/>
                                        <p:tgtEl>
                                          <p:spTgt spid="10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left)">
                                      <p:cBhvr>
                                        <p:cTn id="5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0325"/>
            <a:ext cx="12107917" cy="1683072"/>
            <a:chOff x="0" y="622395"/>
            <a:chExt cx="12107917" cy="1683072"/>
          </a:xfrm>
        </p:grpSpPr>
        <p:grpSp>
          <p:nvGrpSpPr>
            <p:cNvPr id="2" name="Group 1"/>
            <p:cNvGrpSpPr/>
            <p:nvPr/>
          </p:nvGrpSpPr>
          <p:grpSpPr>
            <a:xfrm>
              <a:off x="0" y="622395"/>
              <a:ext cx="12107917" cy="1683072"/>
              <a:chOff x="0" y="622395"/>
              <a:chExt cx="12107917" cy="1683072"/>
            </a:xfrm>
          </p:grpSpPr>
          <p:grpSp>
            <p:nvGrpSpPr>
              <p:cNvPr id="8" name="Group 7"/>
              <p:cNvGrpSpPr/>
              <p:nvPr/>
            </p:nvGrpSpPr>
            <p:grpSpPr>
              <a:xfrm>
                <a:off x="0" y="622395"/>
                <a:ext cx="12107917" cy="1683072"/>
                <a:chOff x="51743" y="1236442"/>
                <a:chExt cx="12107917" cy="1683072"/>
              </a:xfrm>
            </p:grpSpPr>
            <p:grpSp>
              <p:nvGrpSpPr>
                <p:cNvPr id="13" name="Group 12"/>
                <p:cNvGrpSpPr/>
                <p:nvPr/>
              </p:nvGrpSpPr>
              <p:grpSpPr>
                <a:xfrm>
                  <a:off x="51743" y="1236442"/>
                  <a:ext cx="12107917" cy="1683072"/>
                  <a:chOff x="22545" y="4885895"/>
                  <a:chExt cx="12107917" cy="1683072"/>
                </a:xfrm>
              </p:grpSpPr>
              <p:sp>
                <p:nvSpPr>
                  <p:cNvPr id="14" name="Rounded Rectangle 13"/>
                  <p:cNvSpPr/>
                  <p:nvPr/>
                </p:nvSpPr>
                <p:spPr>
                  <a:xfrm>
                    <a:off x="880160" y="4963009"/>
                    <a:ext cx="11250302" cy="1532627"/>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88589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6043" y="4955979"/>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stretch>
                  <a:fillRect/>
                </a:stretch>
              </p:blipFill>
              <p:spPr>
                <a:xfrm>
                  <a:off x="393720" y="1554752"/>
                  <a:ext cx="1126890" cy="355635"/>
                </a:xfrm>
                <a:prstGeom prst="rect">
                  <a:avLst/>
                </a:prstGeom>
              </p:spPr>
            </p:pic>
          </p:grpSp>
          <p:sp>
            <p:nvSpPr>
              <p:cNvPr id="17" name="Rectangle 16"/>
              <p:cNvSpPr/>
              <p:nvPr/>
            </p:nvSpPr>
            <p:spPr>
              <a:xfrm>
                <a:off x="544586" y="968867"/>
                <a:ext cx="72167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sp>
          <p:nvSpPr>
            <p:cNvPr id="4" name="Rectangle 3"/>
            <p:cNvSpPr/>
            <p:nvPr/>
          </p:nvSpPr>
          <p:spPr>
            <a:xfrm>
              <a:off x="1667346" y="656857"/>
              <a:ext cx="10440571" cy="1569660"/>
            </a:xfrm>
            <a:prstGeom prst="rect">
              <a:avLst/>
            </a:prstGeom>
          </p:spPr>
          <p:txBody>
            <a:bodyPr wrap="square">
              <a:spAutoFit/>
            </a:bodyPr>
            <a:lstStyle/>
            <a:p>
              <a:pPr marL="342900" indent="-342900">
                <a:buFont typeface="Wingdings" panose="05000000000000000000" pitchFamily="2" charset="2"/>
                <a:buChar char="v"/>
              </a:pPr>
              <a:r>
                <a:rPr lang="en-US" sz="2400" b="1"/>
                <a:t>Giải bài toán mở đầu</a:t>
              </a:r>
              <a:r>
                <a:rPr lang="en-US" sz="2400"/>
                <a:t>: SVĐ chứa </a:t>
              </a:r>
              <a:r>
                <a:rPr lang="vi-VN" sz="2400">
                  <a:latin typeface="Times New Roman" panose="02020603050405020304" pitchFamily="18" charset="0"/>
                  <a:cs typeface="Times New Roman" panose="02020603050405020304" pitchFamily="18" charset="0"/>
                </a:rPr>
                <a:t>55000</a:t>
              </a:r>
              <a:r>
                <a:rPr lang="vi-VN" sz="2400"/>
                <a:t> khán giả. </a:t>
              </a:r>
              <a:r>
                <a:rPr lang="en-US" sz="2400"/>
                <a:t>G</a:t>
              </a:r>
              <a:r>
                <a:rPr lang="vi-VN" sz="2400"/>
                <a:t>iá mỗi vé </a:t>
              </a:r>
              <a:r>
                <a:rPr lang="vi-VN" sz="2400">
                  <a:latin typeface="Times New Roman" panose="02020603050405020304" pitchFamily="18" charset="0"/>
                  <a:cs typeface="Times New Roman" panose="02020603050405020304" pitchFamily="18" charset="0"/>
                </a:rPr>
                <a:t>100</a:t>
              </a:r>
              <a:r>
                <a:rPr lang="en-US" sz="2400">
                  <a:latin typeface="Times New Roman" panose="02020603050405020304" pitchFamily="18" charset="0"/>
                  <a:cs typeface="Times New Roman" panose="02020603050405020304" pitchFamily="18" charset="0"/>
                </a:rPr>
                <a:t>.000đ</a:t>
              </a:r>
              <a:r>
                <a:rPr lang="vi-VN" sz="2400"/>
                <a:t>, khán giả trung bình là </a:t>
              </a:r>
              <a:r>
                <a:rPr lang="vi-VN" sz="2400">
                  <a:latin typeface="Times New Roman" panose="02020603050405020304" pitchFamily="18" charset="0"/>
                  <a:cs typeface="Times New Roman" panose="02020603050405020304" pitchFamily="18" charset="0"/>
                </a:rPr>
                <a:t>27</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000 </a:t>
              </a:r>
              <a:r>
                <a:rPr lang="vi-VN" sz="2400"/>
                <a:t>người. </a:t>
              </a:r>
              <a:r>
                <a:rPr lang="en-US" sz="2400"/>
                <a:t>M</a:t>
              </a:r>
              <a:r>
                <a:rPr lang="vi-VN" sz="2400"/>
                <a:t>ỗi khi giá vé giảm </a:t>
              </a:r>
              <a:r>
                <a:rPr lang="vi-VN" sz="2400">
                  <a:latin typeface="Times New Roman" panose="02020603050405020304" pitchFamily="18" charset="0"/>
                  <a:cs typeface="Times New Roman" panose="02020603050405020304" pitchFamily="18" charset="0"/>
                </a:rPr>
                <a:t>10</a:t>
              </a:r>
              <a:r>
                <a:rPr lang="en-US" sz="2400">
                  <a:latin typeface="Times New Roman" panose="02020603050405020304" pitchFamily="18" charset="0"/>
                  <a:cs typeface="Times New Roman" panose="02020603050405020304" pitchFamily="18" charset="0"/>
                </a:rPr>
                <a:t>.000đ</a:t>
              </a:r>
              <a:r>
                <a:rPr lang="vi-VN" sz="2400"/>
                <a:t>, sẽ có thêm khoảng </a:t>
              </a:r>
              <a:r>
                <a:rPr lang="vi-VN" sz="2400">
                  <a:latin typeface="Times New Roman" panose="02020603050405020304" pitchFamily="18" charset="0"/>
                  <a:cs typeface="Times New Roman" panose="02020603050405020304" pitchFamily="18" charset="0"/>
                </a:rPr>
                <a:t>3000 </a:t>
              </a:r>
              <a:r>
                <a:rPr lang="vi-VN" sz="2400"/>
                <a:t>khán giả. Hỏi ban tổ chức nên đặt giá vé là bao nhiêu để doanh thu từ tiền bán vé là lớn nhất?</a:t>
              </a:r>
              <a:r>
                <a:rPr lang="en-US" sz="2400" i="1"/>
                <a:t>(Toán 10 KNTT)</a:t>
              </a:r>
              <a:endParaRPr lang="vi-VN" sz="2400" i="1"/>
            </a:p>
          </p:txBody>
        </p:sp>
      </p:grpSp>
      <p:pic>
        <p:nvPicPr>
          <p:cNvPr id="5" name="Picture 4"/>
          <p:cNvPicPr>
            <a:picLocks noChangeAspect="1"/>
          </p:cNvPicPr>
          <p:nvPr/>
        </p:nvPicPr>
        <p:blipFill>
          <a:blip r:embed="rId4"/>
          <a:stretch>
            <a:fillRect/>
          </a:stretch>
        </p:blipFill>
        <p:spPr>
          <a:xfrm>
            <a:off x="5318214" y="1748688"/>
            <a:ext cx="1164552" cy="255379"/>
          </a:xfrm>
          <a:prstGeom prst="rect">
            <a:avLst/>
          </a:prstGeom>
        </p:spPr>
      </p:pic>
      <p:sp>
        <p:nvSpPr>
          <p:cNvPr id="22" name="Rectangle 21"/>
          <p:cNvSpPr/>
          <p:nvPr/>
        </p:nvSpPr>
        <p:spPr>
          <a:xfrm>
            <a:off x="857615" y="2009177"/>
            <a:ext cx="11135320" cy="461665"/>
          </a:xfrm>
          <a:prstGeom prst="rect">
            <a:avLst/>
          </a:prstGeom>
        </p:spPr>
        <p:txBody>
          <a:bodyPr wrap="square">
            <a:spAutoFit/>
          </a:bodyPr>
          <a:lstStyle/>
          <a:p>
            <a:r>
              <a:rPr lang="en-US" sz="2400"/>
              <a:t>Gọi </a:t>
            </a:r>
            <a:r>
              <a:rPr lang="en-US" sz="2400" i="1">
                <a:latin typeface="Times New Roman" panose="02020603050405020304" pitchFamily="18" charset="0"/>
                <a:cs typeface="Times New Roman" panose="02020603050405020304" pitchFamily="18" charset="0"/>
              </a:rPr>
              <a:t>p(nghìn đồng) </a:t>
            </a:r>
            <a:r>
              <a:rPr lang="en-US" sz="2400"/>
              <a:t>là giá vé. </a:t>
            </a:r>
            <a:r>
              <a:rPr lang="en-US" sz="2400" i="1">
                <a:latin typeface="Times New Roman" panose="02020603050405020304" pitchFamily="18" charset="0"/>
                <a:cs typeface="Times New Roman" panose="02020603050405020304" pitchFamily="18" charset="0"/>
              </a:rPr>
              <a:t>x </a:t>
            </a:r>
            <a:r>
              <a:rPr lang="en-US" sz="2400"/>
              <a:t>số khán giả mua vé. Cần xác định hàm cầu </a:t>
            </a:r>
            <a:r>
              <a:rPr lang="en-US" sz="2400" i="1">
                <a:solidFill>
                  <a:srgbClr val="FF0000"/>
                </a:solidFill>
                <a:latin typeface="Times New Roman" panose="02020603050405020304" pitchFamily="18" charset="0"/>
                <a:cs typeface="Times New Roman" panose="02020603050405020304" pitchFamily="18" charset="0"/>
              </a:rPr>
              <a:t>p=p(x)</a:t>
            </a:r>
          </a:p>
        </p:txBody>
      </p:sp>
      <p:sp>
        <p:nvSpPr>
          <p:cNvPr id="49" name="Rectangle 48"/>
          <p:cNvSpPr/>
          <p:nvPr/>
        </p:nvSpPr>
        <p:spPr>
          <a:xfrm>
            <a:off x="832986" y="2488055"/>
            <a:ext cx="10558725" cy="830997"/>
          </a:xfrm>
          <a:prstGeom prst="rect">
            <a:avLst/>
          </a:prstGeom>
        </p:spPr>
        <p:txBody>
          <a:bodyPr wrap="square">
            <a:spAutoFit/>
          </a:bodyPr>
          <a:lstStyle/>
          <a:p>
            <a:r>
              <a:rPr lang="vi-VN" sz="2400"/>
              <a:t>Theo giả thiết tốc độ thay đổi của </a:t>
            </a:r>
            <a:r>
              <a:rPr lang="vi-VN" sz="2400" i="1">
                <a:latin typeface="Times New Roman" panose="02020603050405020304" pitchFamily="18" charset="0"/>
                <a:cs typeface="Times New Roman" panose="02020603050405020304" pitchFamily="18" charset="0"/>
              </a:rPr>
              <a:t>x</a:t>
            </a:r>
            <a:r>
              <a:rPr lang="vi-VN" sz="2400"/>
              <a:t> tỉ lệ với tốc độ thay đổi của </a:t>
            </a:r>
            <a:r>
              <a:rPr lang="vi-VN" sz="2400" i="1">
                <a:latin typeface="Times New Roman" panose="02020603050405020304" pitchFamily="18" charset="0"/>
                <a:cs typeface="Times New Roman" panose="02020603050405020304" pitchFamily="18" charset="0"/>
              </a:rPr>
              <a:t>p</a:t>
            </a:r>
            <a:r>
              <a:rPr lang="vi-VN" sz="2400"/>
              <a:t> nên hàm số</a:t>
            </a:r>
            <a:endParaRPr lang="en-US" sz="2400"/>
          </a:p>
          <a:p>
            <a:r>
              <a:rPr lang="vi-VN" sz="2400"/>
              <a:t> </a:t>
            </a:r>
            <a:r>
              <a:rPr lang="en-US" sz="2400"/>
              <a:t> </a:t>
            </a:r>
            <a:r>
              <a:rPr lang="vi-VN" sz="2400" i="1">
                <a:latin typeface="Times New Roman" panose="02020603050405020304" pitchFamily="18" charset="0"/>
                <a:cs typeface="Times New Roman" panose="02020603050405020304" pitchFamily="18" charset="0"/>
              </a:rPr>
              <a:t>p = p(x) </a:t>
            </a:r>
            <a:r>
              <a:rPr lang="vi-VN" sz="2400"/>
              <a:t>là hàm số bậc nhất. Do đó </a:t>
            </a:r>
            <a:r>
              <a:rPr lang="vi-VN" sz="2400" i="1">
                <a:latin typeface="Times New Roman" panose="02020603050405020304" pitchFamily="18" charset="0"/>
                <a:cs typeface="Times New Roman" panose="02020603050405020304" pitchFamily="18" charset="0"/>
              </a:rPr>
              <a:t>p = ax + b (a ≠ 0).</a:t>
            </a:r>
          </a:p>
        </p:txBody>
      </p:sp>
      <p:graphicFrame>
        <p:nvGraphicFramePr>
          <p:cNvPr id="10" name="Object 9"/>
          <p:cNvGraphicFramePr>
            <a:graphicFrameLocks noChangeAspect="1"/>
          </p:cNvGraphicFramePr>
          <p:nvPr>
            <p:extLst>
              <p:ext uri="{D42A27DB-BD31-4B8C-83A1-F6EECF244321}">
                <p14:modId xmlns:p14="http://schemas.microsoft.com/office/powerpoint/2010/main" val="3250293281"/>
              </p:ext>
            </p:extLst>
          </p:nvPr>
        </p:nvGraphicFramePr>
        <p:xfrm>
          <a:off x="3408019" y="3344343"/>
          <a:ext cx="5618162" cy="469900"/>
        </p:xfrm>
        <a:graphic>
          <a:graphicData uri="http://schemas.openxmlformats.org/presentationml/2006/ole">
            <mc:AlternateContent xmlns:mc="http://schemas.openxmlformats.org/markup-compatibility/2006">
              <mc:Choice xmlns:v="urn:schemas-microsoft-com:vml" Requires="v">
                <p:oleObj spid="_x0000_s31005" name="Equation" r:id="rId5" imgW="2882880" imgH="241200" progId="Equation.DSMT4">
                  <p:embed/>
                </p:oleObj>
              </mc:Choice>
              <mc:Fallback>
                <p:oleObj name="Equation" r:id="rId5" imgW="2882880" imgH="241200" progId="Equation.DSMT4">
                  <p:embed/>
                  <p:pic>
                    <p:nvPicPr>
                      <p:cNvPr id="0" name=""/>
                      <p:cNvPicPr/>
                      <p:nvPr/>
                    </p:nvPicPr>
                    <p:blipFill>
                      <a:blip r:embed="rId6"/>
                      <a:stretch>
                        <a:fillRect/>
                      </a:stretch>
                    </p:blipFill>
                    <p:spPr>
                      <a:xfrm>
                        <a:off x="3408019" y="3344343"/>
                        <a:ext cx="5618162" cy="469900"/>
                      </a:xfrm>
                      <a:prstGeom prst="rect">
                        <a:avLst/>
                      </a:prstGeom>
                    </p:spPr>
                  </p:pic>
                </p:oleObj>
              </mc:Fallback>
            </mc:AlternateContent>
          </a:graphicData>
        </a:graphic>
      </p:graphicFrame>
      <p:sp>
        <p:nvSpPr>
          <p:cNvPr id="11" name="Rectangle 10"/>
          <p:cNvSpPr/>
          <p:nvPr/>
        </p:nvSpPr>
        <p:spPr>
          <a:xfrm>
            <a:off x="850010" y="3897435"/>
            <a:ext cx="10030310" cy="461665"/>
          </a:xfrm>
          <a:prstGeom prst="rect">
            <a:avLst/>
          </a:prstGeom>
        </p:spPr>
        <p:txBody>
          <a:bodyPr wrap="none">
            <a:spAutoFit/>
          </a:bodyPr>
          <a:lstStyle/>
          <a:p>
            <a:r>
              <a:rPr lang="pt-BR" sz="2400"/>
              <a:t>Đường thẳng </a:t>
            </a:r>
            <a:r>
              <a:rPr lang="pt-BR" sz="2400" i="1">
                <a:latin typeface="Times New Roman" panose="02020603050405020304" pitchFamily="18" charset="0"/>
                <a:cs typeface="Times New Roman" panose="02020603050405020304" pitchFamily="18" charset="0"/>
              </a:rPr>
              <a:t>p(x)=ax+b </a:t>
            </a:r>
            <a:r>
              <a:rPr lang="pt-BR" sz="2400"/>
              <a:t>đi</a:t>
            </a:r>
            <a:r>
              <a:rPr lang="pt-BR" sz="2400" i="1">
                <a:latin typeface="Times New Roman" panose="02020603050405020304" pitchFamily="18" charset="0"/>
                <a:cs typeface="Times New Roman" panose="02020603050405020304" pitchFamily="18" charset="0"/>
              </a:rPr>
              <a:t> </a:t>
            </a:r>
            <a:r>
              <a:rPr lang="pt-BR" sz="2400"/>
              <a:t>qua </a:t>
            </a:r>
            <a:r>
              <a:rPr lang="pt-BR" sz="2400">
                <a:latin typeface="Times New Roman" panose="02020603050405020304" pitchFamily="18" charset="0"/>
                <a:cs typeface="Times New Roman" panose="02020603050405020304" pitchFamily="18" charset="0"/>
              </a:rPr>
              <a:t>2</a:t>
            </a:r>
            <a:r>
              <a:rPr lang="pt-BR" sz="2400"/>
              <a:t> điểm </a:t>
            </a:r>
            <a:r>
              <a:rPr lang="pt-BR" sz="2400">
                <a:latin typeface="Times New Roman" panose="02020603050405020304" pitchFamily="18" charset="0"/>
                <a:cs typeface="Times New Roman" panose="02020603050405020304" pitchFamily="18" charset="0"/>
              </a:rPr>
              <a:t>(100; 27000) </a:t>
            </a:r>
            <a:r>
              <a:rPr lang="pt-BR" sz="2400"/>
              <a:t>và </a:t>
            </a:r>
            <a:r>
              <a:rPr lang="pt-BR" sz="2400">
                <a:latin typeface="Times New Roman" panose="02020603050405020304" pitchFamily="18" charset="0"/>
                <a:cs typeface="Times New Roman" panose="02020603050405020304" pitchFamily="18" charset="0"/>
              </a:rPr>
              <a:t>(90; 30000) </a:t>
            </a:r>
            <a:r>
              <a:rPr lang="pt-BR" sz="2400"/>
              <a:t>nên: </a:t>
            </a:r>
          </a:p>
        </p:txBody>
      </p:sp>
      <p:graphicFrame>
        <p:nvGraphicFramePr>
          <p:cNvPr id="51" name="Object 50"/>
          <p:cNvGraphicFramePr>
            <a:graphicFrameLocks noChangeAspect="1"/>
          </p:cNvGraphicFramePr>
          <p:nvPr>
            <p:extLst>
              <p:ext uri="{D42A27DB-BD31-4B8C-83A1-F6EECF244321}">
                <p14:modId xmlns:p14="http://schemas.microsoft.com/office/powerpoint/2010/main" val="4017797783"/>
              </p:ext>
            </p:extLst>
          </p:nvPr>
        </p:nvGraphicFramePr>
        <p:xfrm>
          <a:off x="2125663" y="4222750"/>
          <a:ext cx="7408862" cy="815975"/>
        </p:xfrm>
        <a:graphic>
          <a:graphicData uri="http://schemas.openxmlformats.org/presentationml/2006/ole">
            <mc:AlternateContent xmlns:mc="http://schemas.openxmlformats.org/markup-compatibility/2006">
              <mc:Choice xmlns:v="urn:schemas-microsoft-com:vml" Requires="v">
                <p:oleObj spid="_x0000_s31006" name="Equation" r:id="rId7" imgW="3848040" imgH="419040" progId="Equation.DSMT4">
                  <p:embed/>
                </p:oleObj>
              </mc:Choice>
              <mc:Fallback>
                <p:oleObj name="Equation" r:id="rId7" imgW="3848040" imgH="419040" progId="Equation.DSMT4">
                  <p:embed/>
                  <p:pic>
                    <p:nvPicPr>
                      <p:cNvPr id="10" name="Object 9"/>
                      <p:cNvPicPr/>
                      <p:nvPr/>
                    </p:nvPicPr>
                    <p:blipFill>
                      <a:blip r:embed="rId8"/>
                      <a:stretch>
                        <a:fillRect/>
                      </a:stretch>
                    </p:blipFill>
                    <p:spPr>
                      <a:xfrm>
                        <a:off x="2125663" y="4222750"/>
                        <a:ext cx="7408862" cy="815975"/>
                      </a:xfrm>
                      <a:prstGeom prst="rect">
                        <a:avLst/>
                      </a:prstGeom>
                    </p:spPr>
                  </p:pic>
                </p:oleObj>
              </mc:Fallback>
            </mc:AlternateContent>
          </a:graphicData>
        </a:graphic>
      </p:graphicFrame>
      <p:sp>
        <p:nvSpPr>
          <p:cNvPr id="52" name="Rectangle 51"/>
          <p:cNvSpPr/>
          <p:nvPr/>
        </p:nvSpPr>
        <p:spPr>
          <a:xfrm>
            <a:off x="876852" y="5034589"/>
            <a:ext cx="4155305" cy="461665"/>
          </a:xfrm>
          <a:prstGeom prst="rect">
            <a:avLst/>
          </a:prstGeom>
        </p:spPr>
        <p:txBody>
          <a:bodyPr wrap="none">
            <a:spAutoFit/>
          </a:bodyPr>
          <a:lstStyle/>
          <a:p>
            <a:r>
              <a:rPr lang="pt-BR" sz="2400"/>
              <a:t>Hàm doanh thu từ tiền vé là: </a:t>
            </a:r>
          </a:p>
        </p:txBody>
      </p:sp>
      <p:graphicFrame>
        <p:nvGraphicFramePr>
          <p:cNvPr id="62" name="Object 61"/>
          <p:cNvGraphicFramePr>
            <a:graphicFrameLocks noChangeAspect="1"/>
          </p:cNvGraphicFramePr>
          <p:nvPr>
            <p:extLst>
              <p:ext uri="{D42A27DB-BD31-4B8C-83A1-F6EECF244321}">
                <p14:modId xmlns:p14="http://schemas.microsoft.com/office/powerpoint/2010/main" val="3111837660"/>
              </p:ext>
            </p:extLst>
          </p:nvPr>
        </p:nvGraphicFramePr>
        <p:xfrm>
          <a:off x="4886325" y="4995863"/>
          <a:ext cx="6316663" cy="544512"/>
        </p:xfrm>
        <a:graphic>
          <a:graphicData uri="http://schemas.openxmlformats.org/presentationml/2006/ole">
            <mc:AlternateContent xmlns:mc="http://schemas.openxmlformats.org/markup-compatibility/2006">
              <mc:Choice xmlns:v="urn:schemas-microsoft-com:vml" Requires="v">
                <p:oleObj spid="_x0000_s31007" name="Equation" r:id="rId9" imgW="3238200" imgH="279360" progId="Equation.DSMT4">
                  <p:embed/>
                </p:oleObj>
              </mc:Choice>
              <mc:Fallback>
                <p:oleObj name="Equation" r:id="rId9" imgW="3238200" imgH="279360" progId="Equation.DSMT4">
                  <p:embed/>
                  <p:pic>
                    <p:nvPicPr>
                      <p:cNvPr id="51" name="Object 50"/>
                      <p:cNvPicPr/>
                      <p:nvPr/>
                    </p:nvPicPr>
                    <p:blipFill>
                      <a:blip r:embed="rId10"/>
                      <a:stretch>
                        <a:fillRect/>
                      </a:stretch>
                    </p:blipFill>
                    <p:spPr>
                      <a:xfrm>
                        <a:off x="4886325" y="4995863"/>
                        <a:ext cx="6316663" cy="544512"/>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246906255"/>
              </p:ext>
            </p:extLst>
          </p:nvPr>
        </p:nvGraphicFramePr>
        <p:xfrm>
          <a:off x="3198813" y="5715000"/>
          <a:ext cx="5400675" cy="544513"/>
        </p:xfrm>
        <a:graphic>
          <a:graphicData uri="http://schemas.openxmlformats.org/presentationml/2006/ole">
            <mc:AlternateContent xmlns:mc="http://schemas.openxmlformats.org/markup-compatibility/2006">
              <mc:Choice xmlns:v="urn:schemas-microsoft-com:vml" Requires="v">
                <p:oleObj spid="_x0000_s31008" name="Equation" r:id="rId11" imgW="2768400" imgH="279360" progId="Equation.DSMT4">
                  <p:embed/>
                </p:oleObj>
              </mc:Choice>
              <mc:Fallback>
                <p:oleObj name="Equation" r:id="rId11" imgW="2768400" imgH="279360" progId="Equation.DSMT4">
                  <p:embed/>
                  <p:pic>
                    <p:nvPicPr>
                      <p:cNvPr id="62" name="Object 61"/>
                      <p:cNvPicPr/>
                      <p:nvPr/>
                    </p:nvPicPr>
                    <p:blipFill>
                      <a:blip r:embed="rId12"/>
                      <a:stretch>
                        <a:fillRect/>
                      </a:stretch>
                    </p:blipFill>
                    <p:spPr>
                      <a:xfrm>
                        <a:off x="3198813" y="5715000"/>
                        <a:ext cx="5400675" cy="544513"/>
                      </a:xfrm>
                      <a:prstGeom prst="rect">
                        <a:avLst/>
                      </a:prstGeom>
                    </p:spPr>
                  </p:pic>
                </p:oleObj>
              </mc:Fallback>
            </mc:AlternateContent>
          </a:graphicData>
        </a:graphic>
      </p:graphicFrame>
      <p:sp>
        <p:nvSpPr>
          <p:cNvPr id="18" name="Rectangle 17"/>
          <p:cNvSpPr/>
          <p:nvPr/>
        </p:nvSpPr>
        <p:spPr>
          <a:xfrm>
            <a:off x="780900" y="3370985"/>
            <a:ext cx="2818400" cy="461665"/>
          </a:xfrm>
          <a:prstGeom prst="rect">
            <a:avLst/>
          </a:prstGeom>
        </p:spPr>
        <p:txBody>
          <a:bodyPr wrap="none">
            <a:spAutoFit/>
          </a:bodyPr>
          <a:lstStyle/>
          <a:p>
            <a:r>
              <a:rPr lang="en-US" sz="2400"/>
              <a:t>Theo đề bài, ta có: </a:t>
            </a:r>
          </a:p>
        </p:txBody>
      </p:sp>
      <p:pic>
        <p:nvPicPr>
          <p:cNvPr id="19" name="Picture 18"/>
          <p:cNvPicPr>
            <a:picLocks noChangeAspect="1"/>
          </p:cNvPicPr>
          <p:nvPr/>
        </p:nvPicPr>
        <p:blipFill>
          <a:blip r:embed="rId13"/>
          <a:stretch>
            <a:fillRect/>
          </a:stretch>
        </p:blipFill>
        <p:spPr>
          <a:xfrm>
            <a:off x="10628189" y="6176498"/>
            <a:ext cx="1678191" cy="966476"/>
          </a:xfrm>
          <a:prstGeom prst="rect">
            <a:avLst/>
          </a:prstGeom>
        </p:spPr>
      </p:pic>
      <p:sp>
        <p:nvSpPr>
          <p:cNvPr id="20" name="Rectangle 19"/>
          <p:cNvSpPr/>
          <p:nvPr/>
        </p:nvSpPr>
        <p:spPr>
          <a:xfrm>
            <a:off x="780900" y="6312229"/>
            <a:ext cx="10119930" cy="461665"/>
          </a:xfrm>
          <a:prstGeom prst="rect">
            <a:avLst/>
          </a:prstGeom>
        </p:spPr>
        <p:txBody>
          <a:bodyPr wrap="square">
            <a:spAutoFit/>
          </a:bodyPr>
          <a:lstStyle/>
          <a:p>
            <a:r>
              <a:rPr lang="en-US" sz="2400"/>
              <a:t>Vậy giá vé là 95 nghìn đồng thì doanh thu từ tiền bán vé là lớn nhất.</a:t>
            </a:r>
          </a:p>
        </p:txBody>
      </p:sp>
    </p:spTree>
    <p:extLst>
      <p:ext uri="{BB962C8B-B14F-4D97-AF65-F5344CB8AC3E}">
        <p14:creationId xmlns:p14="http://schemas.microsoft.com/office/powerpoint/2010/main" val="74256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left)">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52"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07917" cy="1683072"/>
            <a:chOff x="0" y="622395"/>
            <a:chExt cx="12107917" cy="1683072"/>
          </a:xfrm>
        </p:grpSpPr>
        <p:grpSp>
          <p:nvGrpSpPr>
            <p:cNvPr id="2" name="Group 1"/>
            <p:cNvGrpSpPr/>
            <p:nvPr/>
          </p:nvGrpSpPr>
          <p:grpSpPr>
            <a:xfrm>
              <a:off x="0" y="622395"/>
              <a:ext cx="12107917" cy="1683072"/>
              <a:chOff x="0" y="622395"/>
              <a:chExt cx="12107917" cy="1683072"/>
            </a:xfrm>
          </p:grpSpPr>
          <p:grpSp>
            <p:nvGrpSpPr>
              <p:cNvPr id="8" name="Group 7"/>
              <p:cNvGrpSpPr/>
              <p:nvPr/>
            </p:nvGrpSpPr>
            <p:grpSpPr>
              <a:xfrm>
                <a:off x="0" y="622395"/>
                <a:ext cx="12107917" cy="1683072"/>
                <a:chOff x="51743" y="1236442"/>
                <a:chExt cx="12107917" cy="1683072"/>
              </a:xfrm>
            </p:grpSpPr>
            <p:grpSp>
              <p:nvGrpSpPr>
                <p:cNvPr id="13" name="Group 12"/>
                <p:cNvGrpSpPr/>
                <p:nvPr/>
              </p:nvGrpSpPr>
              <p:grpSpPr>
                <a:xfrm>
                  <a:off x="51743" y="1236442"/>
                  <a:ext cx="12107917" cy="1683072"/>
                  <a:chOff x="22545" y="4885895"/>
                  <a:chExt cx="12107917" cy="1683072"/>
                </a:xfrm>
              </p:grpSpPr>
              <p:sp>
                <p:nvSpPr>
                  <p:cNvPr id="14" name="Rounded Rectangle 13"/>
                  <p:cNvSpPr/>
                  <p:nvPr/>
                </p:nvSpPr>
                <p:spPr>
                  <a:xfrm>
                    <a:off x="880160" y="4963009"/>
                    <a:ext cx="11250302" cy="1532627"/>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88589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6043" y="4955979"/>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stretch>
                  <a:fillRect/>
                </a:stretch>
              </p:blipFill>
              <p:spPr>
                <a:xfrm>
                  <a:off x="393720" y="1554752"/>
                  <a:ext cx="1126890" cy="355635"/>
                </a:xfrm>
                <a:prstGeom prst="rect">
                  <a:avLst/>
                </a:prstGeom>
              </p:spPr>
            </p:pic>
          </p:grpSp>
          <p:sp>
            <p:nvSpPr>
              <p:cNvPr id="17" name="Rectangle 16"/>
              <p:cNvSpPr/>
              <p:nvPr/>
            </p:nvSpPr>
            <p:spPr>
              <a:xfrm>
                <a:off x="544586" y="968867"/>
                <a:ext cx="72167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sp>
          <p:nvSpPr>
            <p:cNvPr id="4" name="Rectangle 3"/>
            <p:cNvSpPr/>
            <p:nvPr/>
          </p:nvSpPr>
          <p:spPr>
            <a:xfrm>
              <a:off x="1667346" y="656857"/>
              <a:ext cx="10440571" cy="1569660"/>
            </a:xfrm>
            <a:prstGeom prst="rect">
              <a:avLst/>
            </a:prstGeom>
          </p:spPr>
          <p:txBody>
            <a:bodyPr wrap="square">
              <a:spAutoFit/>
            </a:bodyPr>
            <a:lstStyle/>
            <a:p>
              <a:pPr marL="342900" indent="-342900">
                <a:buFont typeface="Wingdings" panose="05000000000000000000" pitchFamily="2" charset="2"/>
                <a:buChar char="v"/>
              </a:pPr>
              <a:r>
                <a:rPr lang="en-US" sz="2400" b="1"/>
                <a:t>Giải bài toán mở đầu</a:t>
              </a:r>
              <a:r>
                <a:rPr lang="en-US" sz="2400"/>
                <a:t>: SVĐ chứa </a:t>
              </a:r>
              <a:r>
                <a:rPr lang="vi-VN" sz="2400">
                  <a:latin typeface="Times New Roman" panose="02020603050405020304" pitchFamily="18" charset="0"/>
                  <a:cs typeface="Times New Roman" panose="02020603050405020304" pitchFamily="18" charset="0"/>
                </a:rPr>
                <a:t>55000</a:t>
              </a:r>
              <a:r>
                <a:rPr lang="vi-VN" sz="2400"/>
                <a:t> khán giả. </a:t>
              </a:r>
              <a:r>
                <a:rPr lang="en-US" sz="2400"/>
                <a:t>G</a:t>
              </a:r>
              <a:r>
                <a:rPr lang="vi-VN" sz="2400"/>
                <a:t>iá mỗi vé </a:t>
              </a:r>
              <a:r>
                <a:rPr lang="vi-VN" sz="2400">
                  <a:latin typeface="Times New Roman" panose="02020603050405020304" pitchFamily="18" charset="0"/>
                  <a:cs typeface="Times New Roman" panose="02020603050405020304" pitchFamily="18" charset="0"/>
                </a:rPr>
                <a:t>100</a:t>
              </a:r>
              <a:r>
                <a:rPr lang="en-US" sz="2400">
                  <a:latin typeface="Times New Roman" panose="02020603050405020304" pitchFamily="18" charset="0"/>
                  <a:cs typeface="Times New Roman" panose="02020603050405020304" pitchFamily="18" charset="0"/>
                </a:rPr>
                <a:t>.000đ</a:t>
              </a:r>
              <a:r>
                <a:rPr lang="vi-VN" sz="2400"/>
                <a:t>, khán giả trung bình là </a:t>
              </a:r>
              <a:r>
                <a:rPr lang="vi-VN" sz="2400">
                  <a:latin typeface="Times New Roman" panose="02020603050405020304" pitchFamily="18" charset="0"/>
                  <a:cs typeface="Times New Roman" panose="02020603050405020304" pitchFamily="18" charset="0"/>
                </a:rPr>
                <a:t>27</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000 </a:t>
              </a:r>
              <a:r>
                <a:rPr lang="vi-VN" sz="2400"/>
                <a:t>người. </a:t>
              </a:r>
              <a:r>
                <a:rPr lang="en-US" sz="2400"/>
                <a:t>M</a:t>
              </a:r>
              <a:r>
                <a:rPr lang="vi-VN" sz="2400"/>
                <a:t>ỗi khi giá vé giảm </a:t>
              </a:r>
              <a:r>
                <a:rPr lang="vi-VN" sz="2400">
                  <a:latin typeface="Times New Roman" panose="02020603050405020304" pitchFamily="18" charset="0"/>
                  <a:cs typeface="Times New Roman" panose="02020603050405020304" pitchFamily="18" charset="0"/>
                </a:rPr>
                <a:t>10</a:t>
              </a:r>
              <a:r>
                <a:rPr lang="en-US" sz="2400">
                  <a:latin typeface="Times New Roman" panose="02020603050405020304" pitchFamily="18" charset="0"/>
                  <a:cs typeface="Times New Roman" panose="02020603050405020304" pitchFamily="18" charset="0"/>
                </a:rPr>
                <a:t>.000đ</a:t>
              </a:r>
              <a:r>
                <a:rPr lang="vi-VN" sz="2400"/>
                <a:t>, sẽ có thêm khoảng </a:t>
              </a:r>
              <a:r>
                <a:rPr lang="vi-VN" sz="2400">
                  <a:latin typeface="Times New Roman" panose="02020603050405020304" pitchFamily="18" charset="0"/>
                  <a:cs typeface="Times New Roman" panose="02020603050405020304" pitchFamily="18" charset="0"/>
                </a:rPr>
                <a:t>3000 </a:t>
              </a:r>
              <a:r>
                <a:rPr lang="vi-VN" sz="2400"/>
                <a:t>khán giả. Hỏi ban tổ chức nên đặt giá vé là bao nhiêu để doanh thu từ tiền bán vé là lớn nhất?</a:t>
              </a:r>
              <a:r>
                <a:rPr lang="en-US" sz="2400" i="1"/>
                <a:t>(Toán 10 KNTT)</a:t>
              </a:r>
              <a:endParaRPr lang="vi-VN" sz="2400" i="1"/>
            </a:p>
          </p:txBody>
        </p:sp>
      </p:grpSp>
      <p:pic>
        <p:nvPicPr>
          <p:cNvPr id="5" name="Picture 4"/>
          <p:cNvPicPr>
            <a:picLocks noChangeAspect="1"/>
          </p:cNvPicPr>
          <p:nvPr/>
        </p:nvPicPr>
        <p:blipFill>
          <a:blip r:embed="rId4"/>
          <a:stretch>
            <a:fillRect/>
          </a:stretch>
        </p:blipFill>
        <p:spPr>
          <a:xfrm>
            <a:off x="5383393" y="1649998"/>
            <a:ext cx="1164552" cy="255379"/>
          </a:xfrm>
          <a:prstGeom prst="rect">
            <a:avLst/>
          </a:prstGeom>
        </p:spPr>
      </p:pic>
      <p:sp>
        <p:nvSpPr>
          <p:cNvPr id="22" name="Rectangle 21"/>
          <p:cNvSpPr/>
          <p:nvPr/>
        </p:nvSpPr>
        <p:spPr>
          <a:xfrm>
            <a:off x="398009" y="2872648"/>
            <a:ext cx="11135320" cy="461665"/>
          </a:xfrm>
          <a:prstGeom prst="rect">
            <a:avLst/>
          </a:prstGeom>
        </p:spPr>
        <p:txBody>
          <a:bodyPr wrap="square">
            <a:spAutoFit/>
          </a:bodyPr>
          <a:lstStyle/>
          <a:p>
            <a:pPr marL="342900" indent="-342900">
              <a:buFont typeface="Wingdings" panose="05000000000000000000" pitchFamily="2" charset="2"/>
              <a:buChar char="v"/>
            </a:pPr>
            <a:r>
              <a:rPr lang="en-US" sz="2400"/>
              <a:t>Gọi </a:t>
            </a:r>
            <a:r>
              <a:rPr lang="en-US" sz="2400" i="1">
                <a:latin typeface="Times New Roman" panose="02020603050405020304" pitchFamily="18" charset="0"/>
                <a:cs typeface="Times New Roman" panose="02020603050405020304" pitchFamily="18" charset="0"/>
              </a:rPr>
              <a:t>x&gt;</a:t>
            </a:r>
            <a:r>
              <a:rPr lang="en-US" sz="2400">
                <a:latin typeface="Times New Roman" panose="02020603050405020304" pitchFamily="18" charset="0"/>
                <a:cs typeface="Times New Roman" panose="02020603050405020304" pitchFamily="18" charset="0"/>
              </a:rPr>
              <a:t>0</a:t>
            </a:r>
            <a:r>
              <a:rPr lang="en-US" sz="2400"/>
              <a:t> là số lần giảm giá vé. Sau khi giảm thì giá vé là </a:t>
            </a:r>
            <a:r>
              <a:rPr lang="en-US" sz="2400">
                <a:latin typeface="Times New Roman" panose="02020603050405020304" pitchFamily="18" charset="0"/>
                <a:cs typeface="Times New Roman" panose="02020603050405020304" pitchFamily="18" charset="0"/>
              </a:rPr>
              <a:t>100 </a:t>
            </a:r>
            <a:r>
              <a:rPr lang="en-US" sz="2400" i="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10</a:t>
            </a:r>
            <a:r>
              <a:rPr lang="en-US" sz="2400" i="1">
                <a:latin typeface="Times New Roman" panose="02020603050405020304" pitchFamily="18" charset="0"/>
                <a:cs typeface="Times New Roman" panose="02020603050405020304" pitchFamily="18" charset="0"/>
              </a:rPr>
              <a:t>x (nghìn đồng)</a:t>
            </a:r>
          </a:p>
        </p:txBody>
      </p:sp>
      <p:pic>
        <p:nvPicPr>
          <p:cNvPr id="24" name="Picture 23"/>
          <p:cNvPicPr>
            <a:picLocks noChangeAspect="1"/>
          </p:cNvPicPr>
          <p:nvPr/>
        </p:nvPicPr>
        <p:blipFill>
          <a:blip r:embed="rId5"/>
          <a:stretch>
            <a:fillRect/>
          </a:stretch>
        </p:blipFill>
        <p:spPr>
          <a:xfrm>
            <a:off x="604831" y="3186896"/>
            <a:ext cx="11503086" cy="646232"/>
          </a:xfrm>
          <a:prstGeom prst="rect">
            <a:avLst/>
          </a:prstGeom>
        </p:spPr>
      </p:pic>
      <p:grpSp>
        <p:nvGrpSpPr>
          <p:cNvPr id="28" name="Group 27"/>
          <p:cNvGrpSpPr/>
          <p:nvPr/>
        </p:nvGrpSpPr>
        <p:grpSpPr>
          <a:xfrm>
            <a:off x="663255" y="3924542"/>
            <a:ext cx="5195571" cy="815975"/>
            <a:chOff x="6514772" y="2265298"/>
            <a:chExt cx="5195571" cy="815975"/>
          </a:xfrm>
        </p:grpSpPr>
        <p:sp>
          <p:nvSpPr>
            <p:cNvPr id="6" name="Rectangle 5"/>
            <p:cNvSpPr/>
            <p:nvPr/>
          </p:nvSpPr>
          <p:spPr>
            <a:xfrm>
              <a:off x="6514772" y="2433825"/>
              <a:ext cx="1067482" cy="461665"/>
            </a:xfrm>
            <a:prstGeom prst="rect">
              <a:avLst/>
            </a:prstGeom>
          </p:spPr>
          <p:txBody>
            <a:bodyPr wrap="square">
              <a:spAutoFit/>
            </a:bodyPr>
            <a:lstStyle/>
            <a:p>
              <a:pPr algn="just"/>
              <a:r>
                <a:rPr lang="en-US" sz="2400"/>
                <a:t>Ta có: </a:t>
              </a:r>
              <a:endParaRPr lang="en-US" sz="2400">
                <a:latin typeface="Times New Roman" panose="02020603050405020304" pitchFamily="18" charset="0"/>
                <a:cs typeface="Times New Roman" panose="02020603050405020304" pitchFamily="18"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536927115"/>
                </p:ext>
              </p:extLst>
            </p:nvPr>
          </p:nvGraphicFramePr>
          <p:xfrm>
            <a:off x="7428855" y="2265298"/>
            <a:ext cx="4281488" cy="815975"/>
          </p:xfrm>
          <a:graphic>
            <a:graphicData uri="http://schemas.openxmlformats.org/presentationml/2006/ole">
              <mc:AlternateContent xmlns:mc="http://schemas.openxmlformats.org/markup-compatibility/2006">
                <mc:Choice xmlns:v="urn:schemas-microsoft-com:vml" Requires="v">
                  <p:oleObj spid="_x0000_s34079" name="Equation" r:id="rId6" imgW="2197080" imgH="419040" progId="Equation.DSMT4">
                    <p:embed/>
                  </p:oleObj>
                </mc:Choice>
                <mc:Fallback>
                  <p:oleObj name="Equation" r:id="rId6" imgW="2197080" imgH="419040" progId="Equation.DSMT4">
                    <p:embed/>
                    <p:pic>
                      <p:nvPicPr>
                        <p:cNvPr id="32" name="Object 31"/>
                        <p:cNvPicPr/>
                        <p:nvPr/>
                      </p:nvPicPr>
                      <p:blipFill>
                        <a:blip r:embed="rId7"/>
                        <a:stretch>
                          <a:fillRect/>
                        </a:stretch>
                      </p:blipFill>
                      <p:spPr>
                        <a:xfrm>
                          <a:off x="7428855" y="2265298"/>
                          <a:ext cx="4281488" cy="815975"/>
                        </a:xfrm>
                        <a:prstGeom prst="rect">
                          <a:avLst/>
                        </a:prstGeom>
                      </p:spPr>
                    </p:pic>
                  </p:oleObj>
                </mc:Fallback>
              </mc:AlternateContent>
            </a:graphicData>
          </a:graphic>
        </p:graphicFrame>
      </p:grpSp>
      <p:sp>
        <p:nvSpPr>
          <p:cNvPr id="25" name="Rectangle 24"/>
          <p:cNvSpPr/>
          <p:nvPr/>
        </p:nvSpPr>
        <p:spPr>
          <a:xfrm>
            <a:off x="673417" y="3643592"/>
            <a:ext cx="10960263" cy="461665"/>
          </a:xfrm>
          <a:prstGeom prst="rect">
            <a:avLst/>
          </a:prstGeom>
        </p:spPr>
        <p:txBody>
          <a:bodyPr wrap="square">
            <a:spAutoFit/>
          </a:bodyPr>
          <a:lstStyle/>
          <a:p>
            <a:r>
              <a:rPr lang="en-US" sz="2400"/>
              <a:t>Doanh thu là:  </a:t>
            </a:r>
            <a:r>
              <a:rPr lang="en-US" sz="2400" i="1">
                <a:latin typeface="Times New Roman" panose="02020603050405020304" pitchFamily="18" charset="0"/>
                <a:cs typeface="Times New Roman" panose="02020603050405020304" pitchFamily="18" charset="0"/>
              </a:rPr>
              <a:t>R = </a:t>
            </a:r>
            <a:r>
              <a:rPr lang="en-US" sz="2400">
                <a:latin typeface="Times New Roman" panose="02020603050405020304" pitchFamily="18" charset="0"/>
                <a:cs typeface="Times New Roman" panose="02020603050405020304" pitchFamily="18" charset="0"/>
              </a:rPr>
              <a:t>(27000 + 3000</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)(100 – 10</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 = </a:t>
            </a:r>
            <a:r>
              <a:rPr lang="en-US" sz="2400">
                <a:solidFill>
                  <a:srgbClr val="FF0000"/>
                </a:solidFill>
                <a:latin typeface="Times New Roman" panose="02020603050405020304" pitchFamily="18" charset="0"/>
                <a:cs typeface="Times New Roman" panose="02020603050405020304" pitchFamily="18" charset="0"/>
              </a:rPr>
              <a:t>−30 000</a:t>
            </a:r>
            <a:r>
              <a:rPr lang="en-US" sz="2400" i="1">
                <a:solidFill>
                  <a:srgbClr val="FF0000"/>
                </a:solidFill>
                <a:latin typeface="Times New Roman" panose="02020603050405020304" pitchFamily="18" charset="0"/>
                <a:cs typeface="Times New Roman" panose="02020603050405020304" pitchFamily="18" charset="0"/>
              </a:rPr>
              <a:t>x</a:t>
            </a:r>
            <a:r>
              <a:rPr lang="en-US" sz="2400" i="1" baseline="30000">
                <a:solidFill>
                  <a:srgbClr val="FF0000"/>
                </a:solidFill>
                <a:latin typeface="Times New Roman" panose="02020603050405020304" pitchFamily="18" charset="0"/>
                <a:cs typeface="Times New Roman" panose="02020603050405020304" pitchFamily="18" charset="0"/>
              </a:rPr>
              <a:t>2</a:t>
            </a:r>
            <a:r>
              <a:rPr lang="en-US" sz="2400">
                <a:solidFill>
                  <a:srgbClr val="FF0000"/>
                </a:solidFill>
                <a:latin typeface="Times New Roman" panose="02020603050405020304" pitchFamily="18" charset="0"/>
                <a:cs typeface="Times New Roman" panose="02020603050405020304" pitchFamily="18" charset="0"/>
              </a:rPr>
              <a:t> + 30 000</a:t>
            </a:r>
            <a:r>
              <a:rPr lang="en-US" sz="2400" i="1">
                <a:solidFill>
                  <a:srgbClr val="FF0000"/>
                </a:solidFill>
                <a:latin typeface="Times New Roman" panose="02020603050405020304" pitchFamily="18" charset="0"/>
                <a:cs typeface="Times New Roman" panose="02020603050405020304" pitchFamily="18" charset="0"/>
              </a:rPr>
              <a:t>x</a:t>
            </a:r>
            <a:r>
              <a:rPr lang="en-US" sz="2400">
                <a:solidFill>
                  <a:srgbClr val="FF0000"/>
                </a:solidFill>
                <a:latin typeface="Times New Roman" panose="02020603050405020304" pitchFamily="18" charset="0"/>
                <a:cs typeface="Times New Roman" panose="02020603050405020304" pitchFamily="18" charset="0"/>
              </a:rPr>
              <a:t> + 2 700 000</a:t>
            </a:r>
            <a:r>
              <a:rPr lang="en-US" sz="2400">
                <a:latin typeface="Times New Roman" panose="02020603050405020304" pitchFamily="18" charset="0"/>
                <a:cs typeface="Times New Roman" panose="02020603050405020304" pitchFamily="18" charset="0"/>
              </a:rPr>
              <a:t>.</a:t>
            </a:r>
          </a:p>
        </p:txBody>
      </p:sp>
      <p:graphicFrame>
        <p:nvGraphicFramePr>
          <p:cNvPr id="35" name="Object 34"/>
          <p:cNvGraphicFramePr>
            <a:graphicFrameLocks noChangeAspect="1"/>
          </p:cNvGraphicFramePr>
          <p:nvPr>
            <p:extLst>
              <p:ext uri="{D42A27DB-BD31-4B8C-83A1-F6EECF244321}">
                <p14:modId xmlns:p14="http://schemas.microsoft.com/office/powerpoint/2010/main" val="4066235453"/>
              </p:ext>
            </p:extLst>
          </p:nvPr>
        </p:nvGraphicFramePr>
        <p:xfrm>
          <a:off x="5868988" y="3924541"/>
          <a:ext cx="4848225" cy="815975"/>
        </p:xfrm>
        <a:graphic>
          <a:graphicData uri="http://schemas.openxmlformats.org/presentationml/2006/ole">
            <mc:AlternateContent xmlns:mc="http://schemas.openxmlformats.org/markup-compatibility/2006">
              <mc:Choice xmlns:v="urn:schemas-microsoft-com:vml" Requires="v">
                <p:oleObj spid="_x0000_s34080" name="Equation" r:id="rId8" imgW="2489040" imgH="419040" progId="Equation.DSMT4">
                  <p:embed/>
                </p:oleObj>
              </mc:Choice>
              <mc:Fallback>
                <p:oleObj name="Equation" r:id="rId8" imgW="2489040" imgH="419040" progId="Equation.DSMT4">
                  <p:embed/>
                  <p:pic>
                    <p:nvPicPr>
                      <p:cNvPr id="35" name="Object 34"/>
                      <p:cNvPicPr/>
                      <p:nvPr/>
                    </p:nvPicPr>
                    <p:blipFill>
                      <a:blip r:embed="rId9"/>
                      <a:stretch>
                        <a:fillRect/>
                      </a:stretch>
                    </p:blipFill>
                    <p:spPr>
                      <a:xfrm>
                        <a:off x="5868988" y="3924541"/>
                        <a:ext cx="4848225" cy="815975"/>
                      </a:xfrm>
                      <a:prstGeom prst="rect">
                        <a:avLst/>
                      </a:prstGeom>
                    </p:spPr>
                  </p:pic>
                </p:oleObj>
              </mc:Fallback>
            </mc:AlternateContent>
          </a:graphicData>
        </a:graphic>
      </p:graphicFrame>
      <p:grpSp>
        <p:nvGrpSpPr>
          <p:cNvPr id="37" name="Group 36"/>
          <p:cNvGrpSpPr/>
          <p:nvPr/>
        </p:nvGrpSpPr>
        <p:grpSpPr>
          <a:xfrm>
            <a:off x="857615" y="4816297"/>
            <a:ext cx="5001211" cy="1838322"/>
            <a:chOff x="652168" y="4749483"/>
            <a:chExt cx="5001211" cy="1838322"/>
          </a:xfrm>
        </p:grpSpPr>
        <p:sp>
          <p:nvSpPr>
            <p:cNvPr id="38" name="Rectangle 37"/>
            <p:cNvSpPr/>
            <p:nvPr/>
          </p:nvSpPr>
          <p:spPr>
            <a:xfrm>
              <a:off x="652168" y="4749483"/>
              <a:ext cx="5001211" cy="1838322"/>
            </a:xfrm>
            <a:prstGeom prst="rect">
              <a:avLst/>
            </a:prstGeom>
            <a:gradFill rotWithShape="1">
              <a:gsLst>
                <a:gs pos="0">
                  <a:srgbClr val="B3DCE7"/>
                </a:gs>
                <a:gs pos="50000">
                  <a:srgbClr val="FFFFFF"/>
                </a:gs>
                <a:gs pos="100000">
                  <a:srgbClr val="C2E3EC"/>
                </a:gs>
              </a:gsLst>
              <a:lin ang="0" scaled="1"/>
            </a:gradFill>
            <a:ln w="28575">
              <a:solidFill>
                <a:schemeClr val="tx1"/>
              </a:solidFill>
            </a:ln>
            <a:effectLst/>
          </p:spPr>
          <p:txBody>
            <a:bodyPr wrap="none" anchor="ctr"/>
            <a:lstStyle/>
            <a:p>
              <a:endParaRPr lang="en-US" sz="1800" kern="0">
                <a:solidFill>
                  <a:srgbClr val="000000"/>
                </a:solidFill>
                <a:latin typeface="Arial" pitchFamily="34" charset="0"/>
              </a:endParaRPr>
            </a:p>
          </p:txBody>
        </p:sp>
        <p:cxnSp>
          <p:nvCxnSpPr>
            <p:cNvPr id="39" name="Straight Connector 38"/>
            <p:cNvCxnSpPr/>
            <p:nvPr/>
          </p:nvCxnSpPr>
          <p:spPr>
            <a:xfrm>
              <a:off x="1605769" y="4749483"/>
              <a:ext cx="0" cy="18383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1869174829"/>
                </p:ext>
              </p:extLst>
            </p:nvPr>
          </p:nvGraphicFramePr>
          <p:xfrm>
            <a:off x="1077253" y="5411649"/>
            <a:ext cx="339725" cy="290512"/>
          </p:xfrm>
          <a:graphic>
            <a:graphicData uri="http://schemas.openxmlformats.org/presentationml/2006/ole">
              <mc:AlternateContent xmlns:mc="http://schemas.openxmlformats.org/markup-compatibility/2006">
                <mc:Choice xmlns:v="urn:schemas-microsoft-com:vml" Requires="v">
                  <p:oleObj spid="_x0000_s34081" name="Equation" r:id="rId10" imgW="190440" imgH="164880" progId="Equation.DSMT4">
                    <p:embed/>
                  </p:oleObj>
                </mc:Choice>
                <mc:Fallback>
                  <p:oleObj name="Equation" r:id="rId10" imgW="190440" imgH="164880" progId="Equation.DSMT4">
                    <p:embed/>
                    <p:pic>
                      <p:nvPicPr>
                        <p:cNvPr id="40" name="Object 39"/>
                        <p:cNvPicPr/>
                        <p:nvPr/>
                      </p:nvPicPr>
                      <p:blipFill>
                        <a:blip r:embed="rId11"/>
                        <a:stretch>
                          <a:fillRect/>
                        </a:stretch>
                      </p:blipFill>
                      <p:spPr>
                        <a:xfrm>
                          <a:off x="1077253" y="5411649"/>
                          <a:ext cx="339725" cy="290512"/>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828127571"/>
                </p:ext>
              </p:extLst>
            </p:nvPr>
          </p:nvGraphicFramePr>
          <p:xfrm>
            <a:off x="1096303" y="4952861"/>
            <a:ext cx="225425" cy="247650"/>
          </p:xfrm>
          <a:graphic>
            <a:graphicData uri="http://schemas.openxmlformats.org/presentationml/2006/ole">
              <mc:AlternateContent xmlns:mc="http://schemas.openxmlformats.org/markup-compatibility/2006">
                <mc:Choice xmlns:v="urn:schemas-microsoft-com:vml" Requires="v">
                  <p:oleObj spid="_x0000_s34082" name="Equation" r:id="rId12" imgW="126720" imgH="139680" progId="Equation.DSMT4">
                    <p:embed/>
                  </p:oleObj>
                </mc:Choice>
                <mc:Fallback>
                  <p:oleObj name="Equation" r:id="rId12" imgW="126720" imgH="139680" progId="Equation.DSMT4">
                    <p:embed/>
                    <p:pic>
                      <p:nvPicPr>
                        <p:cNvPr id="41" name="Object 40"/>
                        <p:cNvPicPr/>
                        <p:nvPr/>
                      </p:nvPicPr>
                      <p:blipFill>
                        <a:blip r:embed="rId13"/>
                        <a:stretch>
                          <a:fillRect/>
                        </a:stretch>
                      </p:blipFill>
                      <p:spPr>
                        <a:xfrm>
                          <a:off x="1096303" y="4952861"/>
                          <a:ext cx="225425" cy="24765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805701986"/>
                </p:ext>
              </p:extLst>
            </p:nvPr>
          </p:nvGraphicFramePr>
          <p:xfrm>
            <a:off x="3423783" y="4768640"/>
            <a:ext cx="201568" cy="560575"/>
          </p:xfrm>
          <a:graphic>
            <a:graphicData uri="http://schemas.openxmlformats.org/presentationml/2006/ole">
              <mc:AlternateContent xmlns:mc="http://schemas.openxmlformats.org/markup-compatibility/2006">
                <mc:Choice xmlns:v="urn:schemas-microsoft-com:vml" Requires="v">
                  <p:oleObj spid="_x0000_s34083" name="Equation" r:id="rId14" imgW="152280" imgH="419040" progId="Equation.DSMT4">
                    <p:embed/>
                  </p:oleObj>
                </mc:Choice>
                <mc:Fallback>
                  <p:oleObj name="Equation" r:id="rId14" imgW="152280" imgH="419040" progId="Equation.DSMT4">
                    <p:embed/>
                    <p:pic>
                      <p:nvPicPr>
                        <p:cNvPr id="44" name="Object 43"/>
                        <p:cNvPicPr/>
                        <p:nvPr/>
                      </p:nvPicPr>
                      <p:blipFill>
                        <a:blip r:embed="rId15"/>
                        <a:stretch>
                          <a:fillRect/>
                        </a:stretch>
                      </p:blipFill>
                      <p:spPr>
                        <a:xfrm>
                          <a:off x="3423783" y="4768640"/>
                          <a:ext cx="201568" cy="560575"/>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4022863344"/>
                </p:ext>
              </p:extLst>
            </p:nvPr>
          </p:nvGraphicFramePr>
          <p:xfrm>
            <a:off x="4928672" y="4772192"/>
            <a:ext cx="288636" cy="558189"/>
          </p:xfrm>
          <a:graphic>
            <a:graphicData uri="http://schemas.openxmlformats.org/presentationml/2006/ole">
              <mc:AlternateContent xmlns:mc="http://schemas.openxmlformats.org/markup-compatibility/2006">
                <mc:Choice xmlns:v="urn:schemas-microsoft-com:vml" Requires="v">
                  <p:oleObj spid="_x0000_s34084" name="Equation" r:id="rId16" imgW="215640" imgH="419040" progId="Equation.DSMT4">
                    <p:embed/>
                  </p:oleObj>
                </mc:Choice>
                <mc:Fallback>
                  <p:oleObj name="Equation" r:id="rId16" imgW="215640" imgH="419040" progId="Equation.DSMT4">
                    <p:embed/>
                    <p:pic>
                      <p:nvPicPr>
                        <p:cNvPr id="45" name="Object 44"/>
                        <p:cNvPicPr/>
                        <p:nvPr/>
                      </p:nvPicPr>
                      <p:blipFill>
                        <a:blip r:embed="rId17"/>
                        <a:stretch>
                          <a:fillRect/>
                        </a:stretch>
                      </p:blipFill>
                      <p:spPr>
                        <a:xfrm>
                          <a:off x="4928672" y="4772192"/>
                          <a:ext cx="288636" cy="558189"/>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910115631"/>
                </p:ext>
              </p:extLst>
            </p:nvPr>
          </p:nvGraphicFramePr>
          <p:xfrm>
            <a:off x="4127081" y="5492605"/>
            <a:ext cx="241300" cy="195262"/>
          </p:xfrm>
          <a:graphic>
            <a:graphicData uri="http://schemas.openxmlformats.org/presentationml/2006/ole">
              <mc:AlternateContent xmlns:mc="http://schemas.openxmlformats.org/markup-compatibility/2006">
                <mc:Choice xmlns:v="urn:schemas-microsoft-com:vml" Requires="v">
                  <p:oleObj spid="_x0000_s34085" name="Equation" r:id="rId18" imgW="126720" imgH="101520" progId="Equation.DSMT4">
                    <p:embed/>
                  </p:oleObj>
                </mc:Choice>
                <mc:Fallback>
                  <p:oleObj name="Equation" r:id="rId18" imgW="126720" imgH="101520" progId="Equation.DSMT4">
                    <p:embed/>
                    <p:pic>
                      <p:nvPicPr>
                        <p:cNvPr id="46" name="Object 45"/>
                        <p:cNvPicPr/>
                        <p:nvPr/>
                      </p:nvPicPr>
                      <p:blipFill>
                        <a:blip r:embed="rId19"/>
                        <a:stretch>
                          <a:fillRect/>
                        </a:stretch>
                      </p:blipFill>
                      <p:spPr>
                        <a:xfrm>
                          <a:off x="4127081" y="5492605"/>
                          <a:ext cx="241300" cy="195262"/>
                        </a:xfrm>
                        <a:prstGeom prst="rect">
                          <a:avLst/>
                        </a:prstGeom>
                      </p:spPr>
                    </p:pic>
                  </p:oleObj>
                </mc:Fallback>
              </mc:AlternateContent>
            </a:graphicData>
          </a:graphic>
        </p:graphicFrame>
        <p:cxnSp>
          <p:nvCxnSpPr>
            <p:cNvPr id="47" name="Straight Connector 46"/>
            <p:cNvCxnSpPr/>
            <p:nvPr/>
          </p:nvCxnSpPr>
          <p:spPr>
            <a:xfrm>
              <a:off x="919969" y="5319053"/>
              <a:ext cx="4452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9969" y="5816284"/>
              <a:ext cx="4467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3" name="Object 52"/>
            <p:cNvGraphicFramePr>
              <a:graphicFrameLocks noChangeAspect="1"/>
            </p:cNvGraphicFramePr>
            <p:nvPr>
              <p:extLst>
                <p:ext uri="{D42A27DB-BD31-4B8C-83A1-F6EECF244321}">
                  <p14:modId xmlns:p14="http://schemas.microsoft.com/office/powerpoint/2010/main" val="2616055377"/>
                </p:ext>
              </p:extLst>
            </p:nvPr>
          </p:nvGraphicFramePr>
          <p:xfrm>
            <a:off x="1075666" y="6181586"/>
            <a:ext cx="268287" cy="271463"/>
          </p:xfrm>
          <a:graphic>
            <a:graphicData uri="http://schemas.openxmlformats.org/presentationml/2006/ole">
              <mc:AlternateContent xmlns:mc="http://schemas.openxmlformats.org/markup-compatibility/2006">
                <mc:Choice xmlns:v="urn:schemas-microsoft-com:vml" Requires="v">
                  <p:oleObj spid="_x0000_s34086" name="Equation" r:id="rId20" imgW="152280" imgH="152280" progId="Equation.DSMT4">
                    <p:embed/>
                  </p:oleObj>
                </mc:Choice>
                <mc:Fallback>
                  <p:oleObj name="Equation" r:id="rId20" imgW="152280" imgH="152280" progId="Equation.DSMT4">
                    <p:embed/>
                    <p:pic>
                      <p:nvPicPr>
                        <p:cNvPr id="53" name="Object 52"/>
                        <p:cNvPicPr/>
                        <p:nvPr/>
                      </p:nvPicPr>
                      <p:blipFill>
                        <a:blip r:embed="rId21"/>
                        <a:stretch>
                          <a:fillRect/>
                        </a:stretch>
                      </p:blipFill>
                      <p:spPr>
                        <a:xfrm>
                          <a:off x="1075666" y="6181586"/>
                          <a:ext cx="268287" cy="271463"/>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3409462600"/>
                </p:ext>
              </p:extLst>
            </p:nvPr>
          </p:nvGraphicFramePr>
          <p:xfrm>
            <a:off x="3443628" y="5436167"/>
            <a:ext cx="204787" cy="287337"/>
          </p:xfrm>
          <a:graphic>
            <a:graphicData uri="http://schemas.openxmlformats.org/presentationml/2006/ole">
              <mc:AlternateContent xmlns:mc="http://schemas.openxmlformats.org/markup-compatibility/2006">
                <mc:Choice xmlns:v="urn:schemas-microsoft-com:vml" Requires="v">
                  <p:oleObj spid="_x0000_s34087" name="Equation" r:id="rId22" imgW="126720" imgH="177480" progId="Equation.DSMT4">
                    <p:embed/>
                  </p:oleObj>
                </mc:Choice>
                <mc:Fallback>
                  <p:oleObj name="Equation" r:id="rId22" imgW="126720" imgH="177480" progId="Equation.DSMT4">
                    <p:embed/>
                    <p:pic>
                      <p:nvPicPr>
                        <p:cNvPr id="54" name="Object 53"/>
                        <p:cNvPicPr/>
                        <p:nvPr/>
                      </p:nvPicPr>
                      <p:blipFill>
                        <a:blip r:embed="rId23"/>
                        <a:stretch>
                          <a:fillRect/>
                        </a:stretch>
                      </p:blipFill>
                      <p:spPr>
                        <a:xfrm>
                          <a:off x="3443628" y="5436167"/>
                          <a:ext cx="204787" cy="287337"/>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2848025052"/>
                </p:ext>
              </p:extLst>
            </p:nvPr>
          </p:nvGraphicFramePr>
          <p:xfrm>
            <a:off x="3228388" y="5854828"/>
            <a:ext cx="600694" cy="177823"/>
          </p:xfrm>
          <a:graphic>
            <a:graphicData uri="http://schemas.openxmlformats.org/presentationml/2006/ole">
              <mc:AlternateContent xmlns:mc="http://schemas.openxmlformats.org/markup-compatibility/2006">
                <mc:Choice xmlns:v="urn:schemas-microsoft-com:vml" Requires="v">
                  <p:oleObj spid="_x0000_s34088" name="Equation" r:id="rId24" imgW="596880" imgH="177480" progId="Equation.DSMT4">
                    <p:embed/>
                  </p:oleObj>
                </mc:Choice>
                <mc:Fallback>
                  <p:oleObj name="Equation" r:id="rId24" imgW="596880" imgH="177480" progId="Equation.DSMT4">
                    <p:embed/>
                    <p:pic>
                      <p:nvPicPr>
                        <p:cNvPr id="55" name="Object 54"/>
                        <p:cNvPicPr/>
                        <p:nvPr/>
                      </p:nvPicPr>
                      <p:blipFill>
                        <a:blip r:embed="rId25"/>
                        <a:stretch>
                          <a:fillRect/>
                        </a:stretch>
                      </p:blipFill>
                      <p:spPr>
                        <a:xfrm>
                          <a:off x="3228388" y="5854828"/>
                          <a:ext cx="600694" cy="177823"/>
                        </a:xfrm>
                        <a:prstGeom prst="rect">
                          <a:avLst/>
                        </a:prstGeom>
                      </p:spPr>
                    </p:pic>
                  </p:oleObj>
                </mc:Fallback>
              </mc:AlternateContent>
            </a:graphicData>
          </a:graphic>
        </p:graphicFrame>
        <p:cxnSp>
          <p:nvCxnSpPr>
            <p:cNvPr id="56" name="Straight Arrow Connector 55"/>
            <p:cNvCxnSpPr/>
            <p:nvPr/>
          </p:nvCxnSpPr>
          <p:spPr>
            <a:xfrm flipV="1">
              <a:off x="2306806" y="5982050"/>
              <a:ext cx="921061" cy="43686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857875" y="5994766"/>
              <a:ext cx="1213184" cy="43624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8" name="Object 57"/>
            <p:cNvGraphicFramePr>
              <a:graphicFrameLocks noChangeAspect="1"/>
            </p:cNvGraphicFramePr>
            <p:nvPr>
              <p:extLst>
                <p:ext uri="{D42A27DB-BD31-4B8C-83A1-F6EECF244321}">
                  <p14:modId xmlns:p14="http://schemas.microsoft.com/office/powerpoint/2010/main" val="3767523973"/>
                </p:ext>
              </p:extLst>
            </p:nvPr>
          </p:nvGraphicFramePr>
          <p:xfrm>
            <a:off x="5080662" y="6356084"/>
            <a:ext cx="355363" cy="184404"/>
          </p:xfrm>
          <a:graphic>
            <a:graphicData uri="http://schemas.openxmlformats.org/presentationml/2006/ole">
              <mc:AlternateContent xmlns:mc="http://schemas.openxmlformats.org/markup-compatibility/2006">
                <mc:Choice xmlns:v="urn:schemas-microsoft-com:vml" Requires="v">
                  <p:oleObj spid="_x0000_s34089" name="Equation" r:id="rId26" imgW="241200" imgH="126720" progId="Equation.DSMT4">
                    <p:embed/>
                  </p:oleObj>
                </mc:Choice>
                <mc:Fallback>
                  <p:oleObj name="Equation" r:id="rId26" imgW="241200" imgH="126720" progId="Equation.DSMT4">
                    <p:embed/>
                    <p:pic>
                      <p:nvPicPr>
                        <p:cNvPr id="58" name="Object 57"/>
                        <p:cNvPicPr/>
                        <p:nvPr/>
                      </p:nvPicPr>
                      <p:blipFill>
                        <a:blip r:embed="rId27"/>
                        <a:stretch>
                          <a:fillRect/>
                        </a:stretch>
                      </p:blipFill>
                      <p:spPr>
                        <a:xfrm>
                          <a:off x="5080662" y="6356084"/>
                          <a:ext cx="355363" cy="184404"/>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3473636851"/>
                </p:ext>
              </p:extLst>
            </p:nvPr>
          </p:nvGraphicFramePr>
          <p:xfrm>
            <a:off x="1633063" y="6388175"/>
            <a:ext cx="646450" cy="184870"/>
          </p:xfrm>
          <a:graphic>
            <a:graphicData uri="http://schemas.openxmlformats.org/presentationml/2006/ole">
              <mc:AlternateContent xmlns:mc="http://schemas.openxmlformats.org/markup-compatibility/2006">
                <mc:Choice xmlns:v="urn:schemas-microsoft-com:vml" Requires="v">
                  <p:oleObj spid="_x0000_s34090" name="Equation" r:id="rId28" imgW="711000" imgH="203040" progId="Equation.DSMT4">
                    <p:embed/>
                  </p:oleObj>
                </mc:Choice>
                <mc:Fallback>
                  <p:oleObj name="Equation" r:id="rId28" imgW="711000" imgH="203040" progId="Equation.DSMT4">
                    <p:embed/>
                    <p:pic>
                      <p:nvPicPr>
                        <p:cNvPr id="59" name="Object 58"/>
                        <p:cNvPicPr/>
                        <p:nvPr/>
                      </p:nvPicPr>
                      <p:blipFill>
                        <a:blip r:embed="rId29"/>
                        <a:stretch>
                          <a:fillRect/>
                        </a:stretch>
                      </p:blipFill>
                      <p:spPr>
                        <a:xfrm>
                          <a:off x="1633063" y="6388175"/>
                          <a:ext cx="646450" cy="184870"/>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794944179"/>
                </p:ext>
              </p:extLst>
            </p:nvPr>
          </p:nvGraphicFramePr>
          <p:xfrm>
            <a:off x="1812915" y="4975100"/>
            <a:ext cx="187614" cy="257149"/>
          </p:xfrm>
          <a:graphic>
            <a:graphicData uri="http://schemas.openxmlformats.org/presentationml/2006/ole">
              <mc:AlternateContent xmlns:mc="http://schemas.openxmlformats.org/markup-compatibility/2006">
                <mc:Choice xmlns:v="urn:schemas-microsoft-com:vml" Requires="v">
                  <p:oleObj spid="_x0000_s34091" name="Equation" r:id="rId30" imgW="126720" imgH="177480" progId="Equation.DSMT4">
                    <p:embed/>
                  </p:oleObj>
                </mc:Choice>
                <mc:Fallback>
                  <p:oleObj name="Equation" r:id="rId30" imgW="126720" imgH="177480" progId="Equation.DSMT4">
                    <p:embed/>
                    <p:pic>
                      <p:nvPicPr>
                        <p:cNvPr id="60" name="Object 59"/>
                        <p:cNvPicPr/>
                        <p:nvPr/>
                      </p:nvPicPr>
                      <p:blipFill>
                        <a:blip r:embed="rId31"/>
                        <a:stretch>
                          <a:fillRect/>
                        </a:stretch>
                      </p:blipFill>
                      <p:spPr>
                        <a:xfrm>
                          <a:off x="1812915" y="4975100"/>
                          <a:ext cx="187614" cy="257149"/>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327800800"/>
                </p:ext>
              </p:extLst>
            </p:nvPr>
          </p:nvGraphicFramePr>
          <p:xfrm>
            <a:off x="2442032" y="5445691"/>
            <a:ext cx="265112" cy="268288"/>
          </p:xfrm>
          <a:graphic>
            <a:graphicData uri="http://schemas.openxmlformats.org/presentationml/2006/ole">
              <mc:AlternateContent xmlns:mc="http://schemas.openxmlformats.org/markup-compatibility/2006">
                <mc:Choice xmlns:v="urn:schemas-microsoft-com:vml" Requires="v">
                  <p:oleObj spid="_x0000_s34092" name="Equation" r:id="rId32" imgW="139680" imgH="139680" progId="Equation.DSMT4">
                    <p:embed/>
                  </p:oleObj>
                </mc:Choice>
                <mc:Fallback>
                  <p:oleObj name="Equation" r:id="rId32" imgW="139680" imgH="139680" progId="Equation.DSMT4">
                    <p:embed/>
                    <p:pic>
                      <p:nvPicPr>
                        <p:cNvPr id="61" name="Object 60"/>
                        <p:cNvPicPr/>
                        <p:nvPr/>
                      </p:nvPicPr>
                      <p:blipFill>
                        <a:blip r:embed="rId33"/>
                        <a:stretch>
                          <a:fillRect/>
                        </a:stretch>
                      </p:blipFill>
                      <p:spPr>
                        <a:xfrm>
                          <a:off x="2442032" y="5445691"/>
                          <a:ext cx="265112" cy="268288"/>
                        </a:xfrm>
                        <a:prstGeom prst="rect">
                          <a:avLst/>
                        </a:prstGeom>
                      </p:spPr>
                    </p:pic>
                  </p:oleObj>
                </mc:Fallback>
              </mc:AlternateContent>
            </a:graphicData>
          </a:graphic>
        </p:graphicFrame>
      </p:grpSp>
      <p:pic>
        <p:nvPicPr>
          <p:cNvPr id="29" name="Picture 28"/>
          <p:cNvPicPr>
            <a:picLocks noChangeAspect="1"/>
          </p:cNvPicPr>
          <p:nvPr/>
        </p:nvPicPr>
        <p:blipFill>
          <a:blip r:embed="rId34"/>
          <a:stretch>
            <a:fillRect/>
          </a:stretch>
        </p:blipFill>
        <p:spPr>
          <a:xfrm>
            <a:off x="1267310" y="1833852"/>
            <a:ext cx="8412718" cy="602940"/>
          </a:xfrm>
          <a:prstGeom prst="rect">
            <a:avLst/>
          </a:prstGeom>
        </p:spPr>
      </p:pic>
      <p:pic>
        <p:nvPicPr>
          <p:cNvPr id="30" name="Picture 29"/>
          <p:cNvPicPr>
            <a:picLocks noChangeAspect="1"/>
          </p:cNvPicPr>
          <p:nvPr/>
        </p:nvPicPr>
        <p:blipFill>
          <a:blip r:embed="rId35"/>
          <a:stretch>
            <a:fillRect/>
          </a:stretch>
        </p:blipFill>
        <p:spPr>
          <a:xfrm>
            <a:off x="1266258" y="2160461"/>
            <a:ext cx="4745414" cy="572257"/>
          </a:xfrm>
          <a:prstGeom prst="rect">
            <a:avLst/>
          </a:prstGeom>
        </p:spPr>
      </p:pic>
      <p:pic>
        <p:nvPicPr>
          <p:cNvPr id="31" name="Picture 30"/>
          <p:cNvPicPr>
            <a:picLocks noChangeAspect="1"/>
          </p:cNvPicPr>
          <p:nvPr/>
        </p:nvPicPr>
        <p:blipFill>
          <a:blip r:embed="rId36"/>
          <a:stretch>
            <a:fillRect/>
          </a:stretch>
        </p:blipFill>
        <p:spPr>
          <a:xfrm>
            <a:off x="1252737" y="2490221"/>
            <a:ext cx="4412651" cy="562188"/>
          </a:xfrm>
          <a:prstGeom prst="rect">
            <a:avLst/>
          </a:prstGeom>
        </p:spPr>
      </p:pic>
      <p:sp>
        <p:nvSpPr>
          <p:cNvPr id="33" name="Rectangle 32"/>
          <p:cNvSpPr/>
          <p:nvPr/>
        </p:nvSpPr>
        <p:spPr>
          <a:xfrm>
            <a:off x="6142867" y="4924202"/>
            <a:ext cx="4956057" cy="461665"/>
          </a:xfrm>
          <a:prstGeom prst="rect">
            <a:avLst/>
          </a:prstGeom>
        </p:spPr>
        <p:txBody>
          <a:bodyPr wrap="square">
            <a:spAutoFit/>
          </a:bodyPr>
          <a:lstStyle/>
          <a:p>
            <a:r>
              <a:rPr lang="en-US" sz="2400"/>
              <a:t>Vậy ban tổ chức nên đặt giá vé là:</a:t>
            </a:r>
          </a:p>
        </p:txBody>
      </p:sp>
      <p:sp>
        <p:nvSpPr>
          <p:cNvPr id="34" name="Rectangle 33"/>
          <p:cNvSpPr/>
          <p:nvPr/>
        </p:nvSpPr>
        <p:spPr>
          <a:xfrm>
            <a:off x="6282324" y="6017567"/>
            <a:ext cx="5195653" cy="461665"/>
          </a:xfrm>
          <a:prstGeom prst="rect">
            <a:avLst/>
          </a:prstGeom>
        </p:spPr>
        <p:txBody>
          <a:bodyPr wrap="none">
            <a:spAutoFit/>
          </a:bodyPr>
          <a:lstStyle/>
          <a:p>
            <a:r>
              <a:rPr lang="en-US" sz="2400"/>
              <a:t>thì doanh thu tiền bán vé là lớn nhất.</a:t>
            </a:r>
          </a:p>
        </p:txBody>
      </p:sp>
      <p:grpSp>
        <p:nvGrpSpPr>
          <p:cNvPr id="66" name="Group 65"/>
          <p:cNvGrpSpPr/>
          <p:nvPr/>
        </p:nvGrpSpPr>
        <p:grpSpPr>
          <a:xfrm>
            <a:off x="6283911" y="5233678"/>
            <a:ext cx="3643224" cy="815975"/>
            <a:chOff x="6283911" y="5233678"/>
            <a:chExt cx="3643224" cy="815975"/>
          </a:xfrm>
        </p:grpSpPr>
        <p:sp>
          <p:nvSpPr>
            <p:cNvPr id="36" name="Rectangle 35"/>
            <p:cNvSpPr/>
            <p:nvPr/>
          </p:nvSpPr>
          <p:spPr>
            <a:xfrm>
              <a:off x="8144275" y="5397228"/>
              <a:ext cx="1782860" cy="461665"/>
            </a:xfrm>
            <a:prstGeom prst="rect">
              <a:avLst/>
            </a:prstGeom>
          </p:spPr>
          <p:txBody>
            <a:bodyPr wrap="none">
              <a:spAutoFit/>
            </a:bodyPr>
            <a:lstStyle/>
            <a:p>
              <a:r>
                <a:rPr lang="en-US" sz="2400" i="1">
                  <a:latin typeface="Times New Roman" panose="02020603050405020304" pitchFamily="18" charset="0"/>
                  <a:cs typeface="Times New Roman" panose="02020603050405020304" pitchFamily="18" charset="0"/>
                </a:rPr>
                <a:t>(nghìn đồng)</a:t>
              </a:r>
            </a:p>
          </p:txBody>
        </p:sp>
        <p:graphicFrame>
          <p:nvGraphicFramePr>
            <p:cNvPr id="65" name="Object 64"/>
            <p:cNvGraphicFramePr>
              <a:graphicFrameLocks noChangeAspect="1"/>
            </p:cNvGraphicFramePr>
            <p:nvPr>
              <p:extLst>
                <p:ext uri="{D42A27DB-BD31-4B8C-83A1-F6EECF244321}">
                  <p14:modId xmlns:p14="http://schemas.microsoft.com/office/powerpoint/2010/main" val="3117573500"/>
                </p:ext>
              </p:extLst>
            </p:nvPr>
          </p:nvGraphicFramePr>
          <p:xfrm>
            <a:off x="6283911" y="5233678"/>
            <a:ext cx="1954212" cy="815975"/>
          </p:xfrm>
          <a:graphic>
            <a:graphicData uri="http://schemas.openxmlformats.org/presentationml/2006/ole">
              <mc:AlternateContent xmlns:mc="http://schemas.openxmlformats.org/markup-compatibility/2006">
                <mc:Choice xmlns:v="urn:schemas-microsoft-com:vml" Requires="v">
                  <p:oleObj spid="_x0000_s34093" name="Equation" r:id="rId37" imgW="1002960" imgH="419040" progId="Equation.DSMT4">
                    <p:embed/>
                  </p:oleObj>
                </mc:Choice>
                <mc:Fallback>
                  <p:oleObj name="Equation" r:id="rId37" imgW="1002960" imgH="419040" progId="Equation.DSMT4">
                    <p:embed/>
                    <p:pic>
                      <p:nvPicPr>
                        <p:cNvPr id="65" name="Object 64"/>
                        <p:cNvPicPr/>
                        <p:nvPr/>
                      </p:nvPicPr>
                      <p:blipFill>
                        <a:blip r:embed="rId38"/>
                        <a:stretch>
                          <a:fillRect/>
                        </a:stretch>
                      </p:blipFill>
                      <p:spPr>
                        <a:xfrm>
                          <a:off x="6283911" y="5233678"/>
                          <a:ext cx="1954212" cy="815975"/>
                        </a:xfrm>
                        <a:prstGeom prst="rect">
                          <a:avLst/>
                        </a:prstGeom>
                      </p:spPr>
                    </p:pic>
                  </p:oleObj>
                </mc:Fallback>
              </mc:AlternateContent>
            </a:graphicData>
          </a:graphic>
        </p:graphicFrame>
      </p:grpSp>
    </p:spTree>
    <p:extLst>
      <p:ext uri="{BB962C8B-B14F-4D97-AF65-F5344CB8AC3E}">
        <p14:creationId xmlns:p14="http://schemas.microsoft.com/office/powerpoint/2010/main" val="34693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07917" cy="1683072"/>
            <a:chOff x="0" y="622395"/>
            <a:chExt cx="12107917" cy="1683072"/>
          </a:xfrm>
        </p:grpSpPr>
        <p:grpSp>
          <p:nvGrpSpPr>
            <p:cNvPr id="8" name="Group 7"/>
            <p:cNvGrpSpPr/>
            <p:nvPr/>
          </p:nvGrpSpPr>
          <p:grpSpPr>
            <a:xfrm>
              <a:off x="0" y="622395"/>
              <a:ext cx="12107917" cy="1683072"/>
              <a:chOff x="51743" y="1236442"/>
              <a:chExt cx="12107917" cy="1683072"/>
            </a:xfrm>
          </p:grpSpPr>
          <p:grpSp>
            <p:nvGrpSpPr>
              <p:cNvPr id="13" name="Group 12"/>
              <p:cNvGrpSpPr/>
              <p:nvPr/>
            </p:nvGrpSpPr>
            <p:grpSpPr>
              <a:xfrm>
                <a:off x="51743" y="1236442"/>
                <a:ext cx="12107917" cy="1683072"/>
                <a:chOff x="22545" y="4885895"/>
                <a:chExt cx="12107917" cy="1683072"/>
              </a:xfrm>
            </p:grpSpPr>
            <p:sp>
              <p:nvSpPr>
                <p:cNvPr id="14" name="Rounded Rectangle 13"/>
                <p:cNvSpPr/>
                <p:nvPr/>
              </p:nvSpPr>
              <p:spPr>
                <a:xfrm>
                  <a:off x="880160" y="4963009"/>
                  <a:ext cx="11250302" cy="1532627"/>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88589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6043" y="4955979"/>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stretch>
                <a:fillRect/>
              </a:stretch>
            </p:blipFill>
            <p:spPr>
              <a:xfrm>
                <a:off x="393720" y="1554752"/>
                <a:ext cx="1126890" cy="355635"/>
              </a:xfrm>
              <a:prstGeom prst="rect">
                <a:avLst/>
              </a:prstGeom>
            </p:spPr>
          </p:pic>
        </p:grpSp>
        <p:sp>
          <p:nvSpPr>
            <p:cNvPr id="17" name="Rectangle 16"/>
            <p:cNvSpPr/>
            <p:nvPr/>
          </p:nvSpPr>
          <p:spPr>
            <a:xfrm>
              <a:off x="544586" y="968867"/>
              <a:ext cx="72167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5" name="Picture 4"/>
          <p:cNvPicPr>
            <a:picLocks noChangeAspect="1"/>
          </p:cNvPicPr>
          <p:nvPr/>
        </p:nvPicPr>
        <p:blipFill>
          <a:blip r:embed="rId4"/>
          <a:stretch>
            <a:fillRect/>
          </a:stretch>
        </p:blipFill>
        <p:spPr>
          <a:xfrm>
            <a:off x="5383393" y="1649998"/>
            <a:ext cx="1164552" cy="255379"/>
          </a:xfrm>
          <a:prstGeom prst="rect">
            <a:avLst/>
          </a:prstGeom>
        </p:spPr>
      </p:pic>
      <p:grpSp>
        <p:nvGrpSpPr>
          <p:cNvPr id="37" name="Group 36"/>
          <p:cNvGrpSpPr/>
          <p:nvPr/>
        </p:nvGrpSpPr>
        <p:grpSpPr>
          <a:xfrm>
            <a:off x="964458" y="2947679"/>
            <a:ext cx="5001211" cy="1876378"/>
            <a:chOff x="652168" y="4749483"/>
            <a:chExt cx="5001211" cy="1876378"/>
          </a:xfrm>
        </p:grpSpPr>
        <p:sp>
          <p:nvSpPr>
            <p:cNvPr id="38" name="Rectangle 37"/>
            <p:cNvSpPr/>
            <p:nvPr/>
          </p:nvSpPr>
          <p:spPr>
            <a:xfrm>
              <a:off x="652168" y="4749483"/>
              <a:ext cx="5001211" cy="1838322"/>
            </a:xfrm>
            <a:prstGeom prst="rect">
              <a:avLst/>
            </a:prstGeom>
            <a:gradFill rotWithShape="1">
              <a:gsLst>
                <a:gs pos="0">
                  <a:srgbClr val="B3DCE7"/>
                </a:gs>
                <a:gs pos="50000">
                  <a:srgbClr val="FFFFFF"/>
                </a:gs>
                <a:gs pos="100000">
                  <a:srgbClr val="C2E3EC"/>
                </a:gs>
              </a:gsLst>
              <a:lin ang="0" scaled="1"/>
            </a:gradFill>
            <a:ln w="28575">
              <a:solidFill>
                <a:schemeClr val="tx1"/>
              </a:solidFill>
            </a:ln>
            <a:effectLst/>
          </p:spPr>
          <p:txBody>
            <a:bodyPr wrap="none" anchor="ctr"/>
            <a:lstStyle/>
            <a:p>
              <a:endParaRPr lang="en-US" sz="1800" kern="0">
                <a:solidFill>
                  <a:srgbClr val="000000"/>
                </a:solidFill>
                <a:latin typeface="Arial" pitchFamily="34" charset="0"/>
              </a:endParaRPr>
            </a:p>
          </p:txBody>
        </p:sp>
        <p:cxnSp>
          <p:nvCxnSpPr>
            <p:cNvPr id="39" name="Straight Connector 38"/>
            <p:cNvCxnSpPr/>
            <p:nvPr/>
          </p:nvCxnSpPr>
          <p:spPr>
            <a:xfrm>
              <a:off x="1605769" y="4749483"/>
              <a:ext cx="0" cy="18383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517545660"/>
                </p:ext>
              </p:extLst>
            </p:nvPr>
          </p:nvGraphicFramePr>
          <p:xfrm>
            <a:off x="936644" y="5351266"/>
            <a:ext cx="616238" cy="324715"/>
          </p:xfrm>
          <a:graphic>
            <a:graphicData uri="http://schemas.openxmlformats.org/presentationml/2006/ole">
              <mc:AlternateContent xmlns:mc="http://schemas.openxmlformats.org/markup-compatibility/2006">
                <mc:Choice xmlns:v="urn:schemas-microsoft-com:vml" Requires="v">
                  <p:oleObj spid="_x0000_s32129" name="Equation" r:id="rId5" imgW="380880" imgH="203040" progId="Equation.DSMT4">
                    <p:embed/>
                  </p:oleObj>
                </mc:Choice>
                <mc:Fallback>
                  <p:oleObj name="Equation" r:id="rId5" imgW="380880" imgH="203040" progId="Equation.DSMT4">
                    <p:embed/>
                    <p:pic>
                      <p:nvPicPr>
                        <p:cNvPr id="40" name="Object 39"/>
                        <p:cNvPicPr/>
                        <p:nvPr/>
                      </p:nvPicPr>
                      <p:blipFill>
                        <a:blip r:embed="rId6"/>
                        <a:stretch>
                          <a:fillRect/>
                        </a:stretch>
                      </p:blipFill>
                      <p:spPr>
                        <a:xfrm>
                          <a:off x="936644" y="5351266"/>
                          <a:ext cx="616238" cy="324715"/>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828127571"/>
                </p:ext>
              </p:extLst>
            </p:nvPr>
          </p:nvGraphicFramePr>
          <p:xfrm>
            <a:off x="1096303" y="4952861"/>
            <a:ext cx="225425" cy="247650"/>
          </p:xfrm>
          <a:graphic>
            <a:graphicData uri="http://schemas.openxmlformats.org/presentationml/2006/ole">
              <mc:AlternateContent xmlns:mc="http://schemas.openxmlformats.org/markup-compatibility/2006">
                <mc:Choice xmlns:v="urn:schemas-microsoft-com:vml" Requires="v">
                  <p:oleObj spid="_x0000_s32130" name="Equation" r:id="rId7" imgW="126720" imgH="139680" progId="Equation.DSMT4">
                    <p:embed/>
                  </p:oleObj>
                </mc:Choice>
                <mc:Fallback>
                  <p:oleObj name="Equation" r:id="rId7" imgW="126720" imgH="139680" progId="Equation.DSMT4">
                    <p:embed/>
                    <p:pic>
                      <p:nvPicPr>
                        <p:cNvPr id="41" name="Object 40"/>
                        <p:cNvPicPr/>
                        <p:nvPr/>
                      </p:nvPicPr>
                      <p:blipFill>
                        <a:blip r:embed="rId8"/>
                        <a:stretch>
                          <a:fillRect/>
                        </a:stretch>
                      </p:blipFill>
                      <p:spPr>
                        <a:xfrm>
                          <a:off x="1096303" y="4952861"/>
                          <a:ext cx="225425" cy="24765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88106671"/>
                </p:ext>
              </p:extLst>
            </p:nvPr>
          </p:nvGraphicFramePr>
          <p:xfrm>
            <a:off x="3812331" y="4984273"/>
            <a:ext cx="352425" cy="236537"/>
          </p:xfrm>
          <a:graphic>
            <a:graphicData uri="http://schemas.openxmlformats.org/presentationml/2006/ole">
              <mc:AlternateContent xmlns:mc="http://schemas.openxmlformats.org/markup-compatibility/2006">
                <mc:Choice xmlns:v="urn:schemas-microsoft-com:vml" Requires="v">
                  <p:oleObj spid="_x0000_s32131" name="Equation" r:id="rId9" imgW="266400" imgH="177480" progId="Equation.DSMT4">
                    <p:embed/>
                  </p:oleObj>
                </mc:Choice>
                <mc:Fallback>
                  <p:oleObj name="Equation" r:id="rId9" imgW="266400" imgH="177480" progId="Equation.DSMT4">
                    <p:embed/>
                    <p:pic>
                      <p:nvPicPr>
                        <p:cNvPr id="44" name="Object 43"/>
                        <p:cNvPicPr/>
                        <p:nvPr/>
                      </p:nvPicPr>
                      <p:blipFill>
                        <a:blip r:embed="rId10"/>
                        <a:stretch>
                          <a:fillRect/>
                        </a:stretch>
                      </p:blipFill>
                      <p:spPr>
                        <a:xfrm>
                          <a:off x="3812331" y="4984273"/>
                          <a:ext cx="352425" cy="236537"/>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268945715"/>
                </p:ext>
              </p:extLst>
            </p:nvPr>
          </p:nvGraphicFramePr>
          <p:xfrm>
            <a:off x="5144821" y="5001893"/>
            <a:ext cx="352743" cy="206058"/>
          </p:xfrm>
          <a:graphic>
            <a:graphicData uri="http://schemas.openxmlformats.org/presentationml/2006/ole">
              <mc:AlternateContent xmlns:mc="http://schemas.openxmlformats.org/markup-compatibility/2006">
                <mc:Choice xmlns:v="urn:schemas-microsoft-com:vml" Requires="v">
                  <p:oleObj spid="_x0000_s32132" name="Equation" r:id="rId11" imgW="241200" imgH="139680" progId="Equation.DSMT4">
                    <p:embed/>
                  </p:oleObj>
                </mc:Choice>
                <mc:Fallback>
                  <p:oleObj name="Equation" r:id="rId11" imgW="241200" imgH="139680" progId="Equation.DSMT4">
                    <p:embed/>
                    <p:pic>
                      <p:nvPicPr>
                        <p:cNvPr id="45" name="Object 44"/>
                        <p:cNvPicPr/>
                        <p:nvPr/>
                      </p:nvPicPr>
                      <p:blipFill>
                        <a:blip r:embed="rId12"/>
                        <a:stretch>
                          <a:fillRect/>
                        </a:stretch>
                      </p:blipFill>
                      <p:spPr>
                        <a:xfrm>
                          <a:off x="5144821" y="5001893"/>
                          <a:ext cx="352743" cy="206058"/>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383446839"/>
                </p:ext>
              </p:extLst>
            </p:nvPr>
          </p:nvGraphicFramePr>
          <p:xfrm>
            <a:off x="4566445" y="5448378"/>
            <a:ext cx="241300" cy="195262"/>
          </p:xfrm>
          <a:graphic>
            <a:graphicData uri="http://schemas.openxmlformats.org/presentationml/2006/ole">
              <mc:AlternateContent xmlns:mc="http://schemas.openxmlformats.org/markup-compatibility/2006">
                <mc:Choice xmlns:v="urn:schemas-microsoft-com:vml" Requires="v">
                  <p:oleObj spid="_x0000_s32133" name="Equation" r:id="rId13" imgW="126720" imgH="101520" progId="Equation.DSMT4">
                    <p:embed/>
                  </p:oleObj>
                </mc:Choice>
                <mc:Fallback>
                  <p:oleObj name="Equation" r:id="rId13" imgW="126720" imgH="101520" progId="Equation.DSMT4">
                    <p:embed/>
                    <p:pic>
                      <p:nvPicPr>
                        <p:cNvPr id="46" name="Object 45"/>
                        <p:cNvPicPr/>
                        <p:nvPr/>
                      </p:nvPicPr>
                      <p:blipFill>
                        <a:blip r:embed="rId14"/>
                        <a:stretch>
                          <a:fillRect/>
                        </a:stretch>
                      </p:blipFill>
                      <p:spPr>
                        <a:xfrm>
                          <a:off x="4566445" y="5448378"/>
                          <a:ext cx="241300" cy="195262"/>
                        </a:xfrm>
                        <a:prstGeom prst="rect">
                          <a:avLst/>
                        </a:prstGeom>
                      </p:spPr>
                    </p:pic>
                  </p:oleObj>
                </mc:Fallback>
              </mc:AlternateContent>
            </a:graphicData>
          </a:graphic>
        </p:graphicFrame>
        <p:cxnSp>
          <p:nvCxnSpPr>
            <p:cNvPr id="47" name="Straight Connector 46"/>
            <p:cNvCxnSpPr/>
            <p:nvPr/>
          </p:nvCxnSpPr>
          <p:spPr>
            <a:xfrm>
              <a:off x="919969" y="5319053"/>
              <a:ext cx="4452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36644" y="5762273"/>
              <a:ext cx="4467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3" name="Object 52"/>
            <p:cNvGraphicFramePr>
              <a:graphicFrameLocks noChangeAspect="1"/>
            </p:cNvGraphicFramePr>
            <p:nvPr>
              <p:extLst>
                <p:ext uri="{D42A27DB-BD31-4B8C-83A1-F6EECF244321}">
                  <p14:modId xmlns:p14="http://schemas.microsoft.com/office/powerpoint/2010/main" val="3595824908"/>
                </p:ext>
              </p:extLst>
            </p:nvPr>
          </p:nvGraphicFramePr>
          <p:xfrm>
            <a:off x="923998" y="6110152"/>
            <a:ext cx="528205" cy="329045"/>
          </p:xfrm>
          <a:graphic>
            <a:graphicData uri="http://schemas.openxmlformats.org/presentationml/2006/ole">
              <mc:AlternateContent xmlns:mc="http://schemas.openxmlformats.org/markup-compatibility/2006">
                <mc:Choice xmlns:v="urn:schemas-microsoft-com:vml" Requires="v">
                  <p:oleObj spid="_x0000_s32134" name="Equation" r:id="rId15" imgW="330120" imgH="203040" progId="Equation.DSMT4">
                    <p:embed/>
                  </p:oleObj>
                </mc:Choice>
                <mc:Fallback>
                  <p:oleObj name="Equation" r:id="rId15" imgW="330120" imgH="203040" progId="Equation.DSMT4">
                    <p:embed/>
                    <p:pic>
                      <p:nvPicPr>
                        <p:cNvPr id="53" name="Object 52"/>
                        <p:cNvPicPr/>
                        <p:nvPr/>
                      </p:nvPicPr>
                      <p:blipFill>
                        <a:blip r:embed="rId16"/>
                        <a:stretch>
                          <a:fillRect/>
                        </a:stretch>
                      </p:blipFill>
                      <p:spPr>
                        <a:xfrm>
                          <a:off x="923998" y="6110152"/>
                          <a:ext cx="528205" cy="329045"/>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2168871854"/>
                </p:ext>
              </p:extLst>
            </p:nvPr>
          </p:nvGraphicFramePr>
          <p:xfrm>
            <a:off x="3916086" y="5395165"/>
            <a:ext cx="186170" cy="261215"/>
          </p:xfrm>
          <a:graphic>
            <a:graphicData uri="http://schemas.openxmlformats.org/presentationml/2006/ole">
              <mc:AlternateContent xmlns:mc="http://schemas.openxmlformats.org/markup-compatibility/2006">
                <mc:Choice xmlns:v="urn:schemas-microsoft-com:vml" Requires="v">
                  <p:oleObj spid="_x0000_s32135" name="Equation" r:id="rId17" imgW="126720" imgH="177480" progId="Equation.DSMT4">
                    <p:embed/>
                  </p:oleObj>
                </mc:Choice>
                <mc:Fallback>
                  <p:oleObj name="Equation" r:id="rId17" imgW="126720" imgH="177480" progId="Equation.DSMT4">
                    <p:embed/>
                    <p:pic>
                      <p:nvPicPr>
                        <p:cNvPr id="54" name="Object 53"/>
                        <p:cNvPicPr/>
                        <p:nvPr/>
                      </p:nvPicPr>
                      <p:blipFill>
                        <a:blip r:embed="rId18"/>
                        <a:stretch>
                          <a:fillRect/>
                        </a:stretch>
                      </p:blipFill>
                      <p:spPr>
                        <a:xfrm>
                          <a:off x="3916086" y="5395165"/>
                          <a:ext cx="186170" cy="261215"/>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94844565"/>
                </p:ext>
              </p:extLst>
            </p:nvPr>
          </p:nvGraphicFramePr>
          <p:xfrm>
            <a:off x="3683368" y="5822825"/>
            <a:ext cx="576263" cy="223520"/>
          </p:xfrm>
          <a:graphic>
            <a:graphicData uri="http://schemas.openxmlformats.org/presentationml/2006/ole">
              <mc:AlternateContent xmlns:mc="http://schemas.openxmlformats.org/markup-compatibility/2006">
                <mc:Choice xmlns:v="urn:schemas-microsoft-com:vml" Requires="v">
                  <p:oleObj spid="_x0000_s32136" name="Equation" r:id="rId19" imgW="520560" imgH="203040" progId="Equation.DSMT4">
                    <p:embed/>
                  </p:oleObj>
                </mc:Choice>
                <mc:Fallback>
                  <p:oleObj name="Equation" r:id="rId19" imgW="520560" imgH="203040" progId="Equation.DSMT4">
                    <p:embed/>
                    <p:pic>
                      <p:nvPicPr>
                        <p:cNvPr id="55" name="Object 54"/>
                        <p:cNvPicPr/>
                        <p:nvPr/>
                      </p:nvPicPr>
                      <p:blipFill>
                        <a:blip r:embed="rId20"/>
                        <a:stretch>
                          <a:fillRect/>
                        </a:stretch>
                      </p:blipFill>
                      <p:spPr>
                        <a:xfrm>
                          <a:off x="3683368" y="5822825"/>
                          <a:ext cx="576263" cy="223520"/>
                        </a:xfrm>
                        <a:prstGeom prst="rect">
                          <a:avLst/>
                        </a:prstGeom>
                      </p:spPr>
                    </p:pic>
                  </p:oleObj>
                </mc:Fallback>
              </mc:AlternateContent>
            </a:graphicData>
          </a:graphic>
        </p:graphicFrame>
        <p:cxnSp>
          <p:nvCxnSpPr>
            <p:cNvPr id="56" name="Straight Arrow Connector 55"/>
            <p:cNvCxnSpPr/>
            <p:nvPr/>
          </p:nvCxnSpPr>
          <p:spPr>
            <a:xfrm flipV="1">
              <a:off x="2281466" y="6316596"/>
              <a:ext cx="397745" cy="17402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326879" y="5937849"/>
              <a:ext cx="865218" cy="44896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8" name="Object 57"/>
            <p:cNvGraphicFramePr>
              <a:graphicFrameLocks noChangeAspect="1"/>
            </p:cNvGraphicFramePr>
            <p:nvPr>
              <p:extLst>
                <p:ext uri="{D42A27DB-BD31-4B8C-83A1-F6EECF244321}">
                  <p14:modId xmlns:p14="http://schemas.microsoft.com/office/powerpoint/2010/main" val="745906251"/>
                </p:ext>
              </p:extLst>
            </p:nvPr>
          </p:nvGraphicFramePr>
          <p:xfrm>
            <a:off x="5172172" y="6352764"/>
            <a:ext cx="429989" cy="184275"/>
          </p:xfrm>
          <a:graphic>
            <a:graphicData uri="http://schemas.openxmlformats.org/presentationml/2006/ole">
              <mc:AlternateContent xmlns:mc="http://schemas.openxmlformats.org/markup-compatibility/2006">
                <mc:Choice xmlns:v="urn:schemas-microsoft-com:vml" Requires="v">
                  <p:oleObj spid="_x0000_s32137" name="Equation" r:id="rId21" imgW="241200" imgH="126720" progId="Equation.DSMT4">
                    <p:embed/>
                  </p:oleObj>
                </mc:Choice>
                <mc:Fallback>
                  <p:oleObj name="Equation" r:id="rId21" imgW="241200" imgH="126720" progId="Equation.DSMT4">
                    <p:embed/>
                    <p:pic>
                      <p:nvPicPr>
                        <p:cNvPr id="58" name="Object 57"/>
                        <p:cNvPicPr/>
                        <p:nvPr/>
                      </p:nvPicPr>
                      <p:blipFill>
                        <a:blip r:embed="rId22"/>
                        <a:stretch>
                          <a:fillRect/>
                        </a:stretch>
                      </p:blipFill>
                      <p:spPr>
                        <a:xfrm>
                          <a:off x="5172172" y="6352764"/>
                          <a:ext cx="429989" cy="18427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341184471"/>
                </p:ext>
              </p:extLst>
            </p:nvPr>
          </p:nvGraphicFramePr>
          <p:xfrm>
            <a:off x="1641434" y="6401119"/>
            <a:ext cx="628126" cy="224742"/>
          </p:xfrm>
          <a:graphic>
            <a:graphicData uri="http://schemas.openxmlformats.org/presentationml/2006/ole">
              <mc:AlternateContent xmlns:mc="http://schemas.openxmlformats.org/markup-compatibility/2006">
                <mc:Choice xmlns:v="urn:schemas-microsoft-com:vml" Requires="v">
                  <p:oleObj spid="_x0000_s32138" name="Equation" r:id="rId23" imgW="571320" imgH="203040" progId="Equation.DSMT4">
                    <p:embed/>
                  </p:oleObj>
                </mc:Choice>
                <mc:Fallback>
                  <p:oleObj name="Equation" r:id="rId23" imgW="571320" imgH="203040" progId="Equation.DSMT4">
                    <p:embed/>
                    <p:pic>
                      <p:nvPicPr>
                        <p:cNvPr id="59" name="Object 58"/>
                        <p:cNvPicPr/>
                        <p:nvPr/>
                      </p:nvPicPr>
                      <p:blipFill>
                        <a:blip r:embed="rId24"/>
                        <a:stretch>
                          <a:fillRect/>
                        </a:stretch>
                      </p:blipFill>
                      <p:spPr>
                        <a:xfrm>
                          <a:off x="1641434" y="6401119"/>
                          <a:ext cx="628126" cy="224742"/>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2271219259"/>
                </p:ext>
              </p:extLst>
            </p:nvPr>
          </p:nvGraphicFramePr>
          <p:xfrm>
            <a:off x="1821443" y="4986788"/>
            <a:ext cx="170558" cy="233772"/>
          </p:xfrm>
          <a:graphic>
            <a:graphicData uri="http://schemas.openxmlformats.org/presentationml/2006/ole">
              <mc:AlternateContent xmlns:mc="http://schemas.openxmlformats.org/markup-compatibility/2006">
                <mc:Choice xmlns:v="urn:schemas-microsoft-com:vml" Requires="v">
                  <p:oleObj spid="_x0000_s32139" name="Equation" r:id="rId25" imgW="126720" imgH="177480" progId="Equation.DSMT4">
                    <p:embed/>
                  </p:oleObj>
                </mc:Choice>
                <mc:Fallback>
                  <p:oleObj name="Equation" r:id="rId25" imgW="126720" imgH="177480" progId="Equation.DSMT4">
                    <p:embed/>
                    <p:pic>
                      <p:nvPicPr>
                        <p:cNvPr id="60" name="Object 59"/>
                        <p:cNvPicPr/>
                        <p:nvPr/>
                      </p:nvPicPr>
                      <p:blipFill>
                        <a:blip r:embed="rId26"/>
                        <a:stretch>
                          <a:fillRect/>
                        </a:stretch>
                      </p:blipFill>
                      <p:spPr>
                        <a:xfrm>
                          <a:off x="1821443" y="4986788"/>
                          <a:ext cx="170558" cy="233772"/>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457520723"/>
                </p:ext>
              </p:extLst>
            </p:nvPr>
          </p:nvGraphicFramePr>
          <p:xfrm>
            <a:off x="2194013" y="5346011"/>
            <a:ext cx="265112" cy="268288"/>
          </p:xfrm>
          <a:graphic>
            <a:graphicData uri="http://schemas.openxmlformats.org/presentationml/2006/ole">
              <mc:AlternateContent xmlns:mc="http://schemas.openxmlformats.org/markup-compatibility/2006">
                <mc:Choice xmlns:v="urn:schemas-microsoft-com:vml" Requires="v">
                  <p:oleObj spid="_x0000_s32140" name="Equation" r:id="rId27" imgW="139680" imgH="139680" progId="Equation.DSMT4">
                    <p:embed/>
                  </p:oleObj>
                </mc:Choice>
                <mc:Fallback>
                  <p:oleObj name="Equation" r:id="rId27" imgW="139680" imgH="139680" progId="Equation.DSMT4">
                    <p:embed/>
                    <p:pic>
                      <p:nvPicPr>
                        <p:cNvPr id="61" name="Object 60"/>
                        <p:cNvPicPr/>
                        <p:nvPr/>
                      </p:nvPicPr>
                      <p:blipFill>
                        <a:blip r:embed="rId28"/>
                        <a:stretch>
                          <a:fillRect/>
                        </a:stretch>
                      </p:blipFill>
                      <p:spPr>
                        <a:xfrm>
                          <a:off x="2194013" y="5346011"/>
                          <a:ext cx="265112" cy="268288"/>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4274010639"/>
                </p:ext>
              </p:extLst>
            </p:nvPr>
          </p:nvGraphicFramePr>
          <p:xfrm>
            <a:off x="2642829" y="4981744"/>
            <a:ext cx="268288" cy="236538"/>
          </p:xfrm>
          <a:graphic>
            <a:graphicData uri="http://schemas.openxmlformats.org/presentationml/2006/ole">
              <mc:AlternateContent xmlns:mc="http://schemas.openxmlformats.org/markup-compatibility/2006">
                <mc:Choice xmlns:v="urn:schemas-microsoft-com:vml" Requires="v">
                  <p:oleObj spid="_x0000_s32141" name="Equation" r:id="rId29" imgW="203040" imgH="177480" progId="Equation.DSMT4">
                    <p:embed/>
                  </p:oleObj>
                </mc:Choice>
                <mc:Fallback>
                  <p:oleObj name="Equation" r:id="rId29" imgW="203040" imgH="177480" progId="Equation.DSMT4">
                    <p:embed/>
                    <p:pic>
                      <p:nvPicPr>
                        <p:cNvPr id="44" name="Object 43"/>
                        <p:cNvPicPr/>
                        <p:nvPr/>
                      </p:nvPicPr>
                      <p:blipFill>
                        <a:blip r:embed="rId30"/>
                        <a:stretch>
                          <a:fillRect/>
                        </a:stretch>
                      </p:blipFill>
                      <p:spPr>
                        <a:xfrm>
                          <a:off x="2642829" y="4981744"/>
                          <a:ext cx="268288" cy="236538"/>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423952282"/>
                </p:ext>
              </p:extLst>
            </p:nvPr>
          </p:nvGraphicFramePr>
          <p:xfrm>
            <a:off x="3227654" y="5358849"/>
            <a:ext cx="265112" cy="268288"/>
          </p:xfrm>
          <a:graphic>
            <a:graphicData uri="http://schemas.openxmlformats.org/presentationml/2006/ole">
              <mc:AlternateContent xmlns:mc="http://schemas.openxmlformats.org/markup-compatibility/2006">
                <mc:Choice xmlns:v="urn:schemas-microsoft-com:vml" Requires="v">
                  <p:oleObj spid="_x0000_s32142" name="Equation" r:id="rId27" imgW="139680" imgH="139680" progId="Equation.DSMT4">
                    <p:embed/>
                  </p:oleObj>
                </mc:Choice>
                <mc:Fallback>
                  <p:oleObj name="Equation" r:id="rId27" imgW="139680" imgH="139680" progId="Equation.DSMT4">
                    <p:embed/>
                    <p:pic>
                      <p:nvPicPr>
                        <p:cNvPr id="61" name="Object 60"/>
                        <p:cNvPicPr/>
                        <p:nvPr/>
                      </p:nvPicPr>
                      <p:blipFill>
                        <a:blip r:embed="rId28"/>
                        <a:stretch>
                          <a:fillRect/>
                        </a:stretch>
                      </p:blipFill>
                      <p:spPr>
                        <a:xfrm>
                          <a:off x="3227654" y="5358849"/>
                          <a:ext cx="265112" cy="268288"/>
                        </a:xfrm>
                        <a:prstGeom prst="rect">
                          <a:avLst/>
                        </a:prstGeom>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501181063"/>
                </p:ext>
              </p:extLst>
            </p:nvPr>
          </p:nvGraphicFramePr>
          <p:xfrm>
            <a:off x="2712882" y="6138694"/>
            <a:ext cx="186170" cy="261215"/>
          </p:xfrm>
          <a:graphic>
            <a:graphicData uri="http://schemas.openxmlformats.org/presentationml/2006/ole">
              <mc:AlternateContent xmlns:mc="http://schemas.openxmlformats.org/markup-compatibility/2006">
                <mc:Choice xmlns:v="urn:schemas-microsoft-com:vml" Requires="v">
                  <p:oleObj spid="_x0000_s32143" name="Equation" r:id="rId17" imgW="126720" imgH="177480" progId="Equation.DSMT4">
                    <p:embed/>
                  </p:oleObj>
                </mc:Choice>
                <mc:Fallback>
                  <p:oleObj name="Equation" r:id="rId17" imgW="126720" imgH="177480" progId="Equation.DSMT4">
                    <p:embed/>
                    <p:pic>
                      <p:nvPicPr>
                        <p:cNvPr id="54" name="Object 53"/>
                        <p:cNvPicPr/>
                        <p:nvPr/>
                      </p:nvPicPr>
                      <p:blipFill>
                        <a:blip r:embed="rId18"/>
                        <a:stretch>
                          <a:fillRect/>
                        </a:stretch>
                      </p:blipFill>
                      <p:spPr>
                        <a:xfrm>
                          <a:off x="2712882" y="6138694"/>
                          <a:ext cx="186170" cy="261215"/>
                        </a:xfrm>
                        <a:prstGeom prst="rect">
                          <a:avLst/>
                        </a:prstGeom>
                      </p:spPr>
                    </p:pic>
                  </p:oleObj>
                </mc:Fallback>
              </mc:AlternateContent>
            </a:graphicData>
          </a:graphic>
        </p:graphicFrame>
        <p:cxnSp>
          <p:nvCxnSpPr>
            <p:cNvPr id="67" name="Straight Arrow Connector 66"/>
            <p:cNvCxnSpPr/>
            <p:nvPr/>
          </p:nvCxnSpPr>
          <p:spPr>
            <a:xfrm flipV="1">
              <a:off x="2926496" y="5897410"/>
              <a:ext cx="689624" cy="32885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804254" y="38713"/>
            <a:ext cx="10303663" cy="1200329"/>
          </a:xfrm>
          <a:prstGeom prst="rect">
            <a:avLst/>
          </a:prstGeom>
        </p:spPr>
        <p:txBody>
          <a:bodyPr wrap="square">
            <a:spAutoFit/>
          </a:bodyPr>
          <a:lstStyle/>
          <a:p>
            <a:pPr marL="342900" indent="-342900">
              <a:buFont typeface="Wingdings" panose="05000000000000000000" pitchFamily="2" charset="2"/>
              <a:buChar char="v"/>
            </a:pPr>
            <a:r>
              <a:rPr lang="vi-VN" sz="2400"/>
              <a:t>Một nhà phân tích thị trường làm việc cho một công ty sản xuất thiết bị gia dụng nhận thấy rằng nếu công ty sản xuất và bán </a:t>
            </a:r>
            <a:r>
              <a:rPr lang="vi-VN" sz="2400" i="1">
                <a:latin typeface="Times New Roman" panose="02020603050405020304" pitchFamily="18" charset="0"/>
                <a:cs typeface="Times New Roman" panose="02020603050405020304" pitchFamily="18" charset="0"/>
              </a:rPr>
              <a:t>x</a:t>
            </a:r>
            <a:r>
              <a:rPr lang="vi-VN" sz="2400"/>
              <a:t> chiếc máy xay sinh tố hằng tháng thì lợi nhuận thu được </a:t>
            </a:r>
            <a:r>
              <a:rPr lang="vi-VN" sz="2400" i="1">
                <a:latin typeface="Times New Roman" panose="02020603050405020304" pitchFamily="18" charset="0"/>
                <a:cs typeface="Times New Roman" panose="02020603050405020304" pitchFamily="18" charset="0"/>
              </a:rPr>
              <a:t>(nghìn đồng) </a:t>
            </a:r>
            <a:r>
              <a:rPr lang="vi-VN" sz="2400"/>
              <a:t>là</a:t>
            </a:r>
            <a:r>
              <a:rPr lang="en-US" sz="2400"/>
              <a:t>:</a:t>
            </a:r>
          </a:p>
        </p:txBody>
      </p:sp>
      <p:sp>
        <p:nvSpPr>
          <p:cNvPr id="11" name="Rectangle 10"/>
          <p:cNvSpPr/>
          <p:nvPr/>
        </p:nvSpPr>
        <p:spPr>
          <a:xfrm>
            <a:off x="4228376" y="1128242"/>
            <a:ext cx="4697120" cy="461665"/>
          </a:xfrm>
          <a:prstGeom prst="rect">
            <a:avLst/>
          </a:prstGeom>
        </p:spPr>
        <p:txBody>
          <a:bodyPr wrap="none">
            <a:spAutoFit/>
          </a:bodyPr>
          <a:lstStyle/>
          <a:p>
            <a:r>
              <a:rPr lang="en-US" sz="2400" i="1">
                <a:solidFill>
                  <a:srgbClr val="FF0000"/>
                </a:solidFill>
                <a:latin typeface="Times New Roman" panose="02020603050405020304" pitchFamily="18" charset="0"/>
                <a:cs typeface="Times New Roman" panose="02020603050405020304" pitchFamily="18" charset="0"/>
              </a:rPr>
              <a:t>P(x)= - </a:t>
            </a:r>
            <a:r>
              <a:rPr lang="en-US" sz="2400">
                <a:solidFill>
                  <a:srgbClr val="FF0000"/>
                </a:solidFill>
                <a:latin typeface="Times New Roman" panose="02020603050405020304" pitchFamily="18" charset="0"/>
                <a:cs typeface="Times New Roman" panose="02020603050405020304" pitchFamily="18" charset="0"/>
              </a:rPr>
              <a:t>0,3</a:t>
            </a:r>
            <a:r>
              <a:rPr lang="en-US" sz="2400" i="1">
                <a:solidFill>
                  <a:srgbClr val="FF0000"/>
                </a:solidFill>
                <a:latin typeface="Times New Roman" panose="02020603050405020304" pitchFamily="18" charset="0"/>
                <a:cs typeface="Times New Roman" panose="02020603050405020304" pitchFamily="18" charset="0"/>
              </a:rPr>
              <a:t>x</a:t>
            </a:r>
            <a:r>
              <a:rPr lang="en-US" sz="2400" i="1" baseline="30000">
                <a:solidFill>
                  <a:srgbClr val="FF0000"/>
                </a:solidFill>
                <a:latin typeface="Times New Roman" panose="02020603050405020304" pitchFamily="18" charset="0"/>
                <a:cs typeface="Times New Roman" panose="02020603050405020304" pitchFamily="18" charset="0"/>
              </a:rPr>
              <a:t>3</a:t>
            </a:r>
            <a:r>
              <a:rPr lang="en-US" sz="2400" i="1">
                <a:solidFill>
                  <a:srgbClr val="FF0000"/>
                </a:solidFill>
                <a:latin typeface="Times New Roman" panose="02020603050405020304" pitchFamily="18" charset="0"/>
                <a:cs typeface="Times New Roman" panose="02020603050405020304" pitchFamily="18" charset="0"/>
              </a:rPr>
              <a:t>+36x</a:t>
            </a:r>
            <a:r>
              <a:rPr lang="en-US" sz="2400" i="1" baseline="30000">
                <a:solidFill>
                  <a:srgbClr val="FF0000"/>
                </a:solidFill>
                <a:latin typeface="Times New Roman" panose="02020603050405020304" pitchFamily="18" charset="0"/>
                <a:cs typeface="Times New Roman" panose="02020603050405020304" pitchFamily="18" charset="0"/>
              </a:rPr>
              <a:t>2</a:t>
            </a:r>
            <a:r>
              <a:rPr lang="en-US" sz="2400" i="1">
                <a:solidFill>
                  <a:srgbClr val="FF0000"/>
                </a:solidFill>
                <a:latin typeface="Times New Roman" panose="02020603050405020304" pitchFamily="18" charset="0"/>
                <a:cs typeface="Times New Roman" panose="02020603050405020304" pitchFamily="18" charset="0"/>
              </a:rPr>
              <a:t>+</a:t>
            </a:r>
            <a:r>
              <a:rPr lang="en-US" sz="2400">
                <a:solidFill>
                  <a:srgbClr val="FF0000"/>
                </a:solidFill>
                <a:latin typeface="Times New Roman" panose="02020603050405020304" pitchFamily="18" charset="0"/>
                <a:cs typeface="Times New Roman" panose="02020603050405020304" pitchFamily="18" charset="0"/>
              </a:rPr>
              <a:t>1800</a:t>
            </a:r>
            <a:r>
              <a:rPr lang="en-US" sz="2400" i="1">
                <a:solidFill>
                  <a:srgbClr val="FF0000"/>
                </a:solidFill>
                <a:latin typeface="Times New Roman" panose="02020603050405020304" pitchFamily="18" charset="0"/>
                <a:cs typeface="Times New Roman" panose="02020603050405020304" pitchFamily="18" charset="0"/>
              </a:rPr>
              <a:t>x - </a:t>
            </a:r>
            <a:r>
              <a:rPr lang="en-US" sz="2400">
                <a:solidFill>
                  <a:srgbClr val="FF0000"/>
                </a:solidFill>
                <a:latin typeface="Times New Roman" panose="02020603050405020304" pitchFamily="18" charset="0"/>
                <a:cs typeface="Times New Roman" panose="02020603050405020304" pitchFamily="18" charset="0"/>
              </a:rPr>
              <a:t>48000</a:t>
            </a:r>
            <a:r>
              <a:rPr lang="en-US" sz="2400" i="1">
                <a:solidFill>
                  <a:srgbClr val="FF0000"/>
                </a:solidFill>
                <a:latin typeface="Times New Roman" panose="02020603050405020304" pitchFamily="18" charset="0"/>
                <a:cs typeface="Times New Roman" panose="02020603050405020304" pitchFamily="18" charset="0"/>
              </a:rPr>
              <a:t>.</a:t>
            </a:r>
          </a:p>
        </p:txBody>
      </p:sp>
      <p:sp>
        <p:nvSpPr>
          <p:cNvPr id="50" name="Rectangle 49"/>
          <p:cNvSpPr/>
          <p:nvPr/>
        </p:nvSpPr>
        <p:spPr>
          <a:xfrm>
            <a:off x="867959" y="1885538"/>
            <a:ext cx="7274437" cy="461665"/>
          </a:xfrm>
          <a:prstGeom prst="rect">
            <a:avLst/>
          </a:prstGeom>
        </p:spPr>
        <p:txBody>
          <a:bodyPr wrap="square">
            <a:spAutoFit/>
          </a:bodyPr>
          <a:lstStyle/>
          <a:p>
            <a:r>
              <a:rPr lang="en-US" sz="2400">
                <a:cs typeface="Times New Roman" panose="02020603050405020304" pitchFamily="18" charset="0"/>
              </a:rPr>
              <a:t>Xét hàm số</a:t>
            </a: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y </a:t>
            </a: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P(x) = - </a:t>
            </a:r>
            <a:r>
              <a:rPr lang="en-US" sz="2400">
                <a:latin typeface="Times New Roman" panose="02020603050405020304" pitchFamily="18" charset="0"/>
                <a:cs typeface="Times New Roman" panose="02020603050405020304" pitchFamily="18" charset="0"/>
              </a:rPr>
              <a:t>0,3</a:t>
            </a:r>
            <a:r>
              <a:rPr lang="en-US" sz="2400" i="1">
                <a:latin typeface="Times New Roman" panose="02020603050405020304" pitchFamily="18" charset="0"/>
                <a:cs typeface="Times New Roman" panose="02020603050405020304" pitchFamily="18" charset="0"/>
              </a:rPr>
              <a:t>x</a:t>
            </a:r>
            <a:r>
              <a:rPr lang="en-US" sz="2400" i="1" baseline="30000">
                <a:latin typeface="Times New Roman" panose="02020603050405020304" pitchFamily="18" charset="0"/>
                <a:cs typeface="Times New Roman" panose="02020603050405020304" pitchFamily="18" charset="0"/>
              </a:rPr>
              <a:t>3 </a:t>
            </a:r>
            <a:r>
              <a:rPr lang="en-US" sz="2400" i="1">
                <a:latin typeface="Times New Roman" panose="02020603050405020304" pitchFamily="18" charset="0"/>
                <a:cs typeface="Times New Roman" panose="02020603050405020304" pitchFamily="18" charset="0"/>
              </a:rPr>
              <a:t>+ 36x</a:t>
            </a:r>
            <a:r>
              <a:rPr lang="en-US" sz="2400" i="1" baseline="30000">
                <a:latin typeface="Times New Roman" panose="02020603050405020304" pitchFamily="18" charset="0"/>
                <a:cs typeface="Times New Roman" panose="02020603050405020304" pitchFamily="18" charset="0"/>
              </a:rPr>
              <a:t>2 </a:t>
            </a:r>
            <a:r>
              <a:rPr lang="en-US" sz="2400" i="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1800</a:t>
            </a:r>
            <a:r>
              <a:rPr lang="en-US" sz="2400" i="1">
                <a:latin typeface="Times New Roman" panose="02020603050405020304" pitchFamily="18" charset="0"/>
                <a:cs typeface="Times New Roman" panose="02020603050405020304" pitchFamily="18" charset="0"/>
              </a:rPr>
              <a:t>x – </a:t>
            </a:r>
            <a:r>
              <a:rPr lang="en-US" sz="2400">
                <a:latin typeface="Times New Roman" panose="02020603050405020304" pitchFamily="18" charset="0"/>
                <a:cs typeface="Times New Roman" panose="02020603050405020304" pitchFamily="18" charset="0"/>
              </a:rPr>
              <a:t>48000;  </a:t>
            </a:r>
          </a:p>
        </p:txBody>
      </p:sp>
      <p:sp>
        <p:nvSpPr>
          <p:cNvPr id="20" name="Rectangle 19"/>
          <p:cNvSpPr/>
          <p:nvPr/>
        </p:nvSpPr>
        <p:spPr>
          <a:xfrm>
            <a:off x="2504314" y="2317518"/>
            <a:ext cx="5638082" cy="461665"/>
          </a:xfrm>
          <a:prstGeom prst="rect">
            <a:avLst/>
          </a:prstGeom>
        </p:spPr>
        <p:txBody>
          <a:bodyPr wrap="none">
            <a:spAutoFit/>
          </a:bodyPr>
          <a:lstStyle/>
          <a:p>
            <a:r>
              <a:rPr lang="es-ES" sz="2400" i="1">
                <a:latin typeface="Times New Roman" panose="02020603050405020304" pitchFamily="18" charset="0"/>
                <a:cs typeface="Times New Roman" panose="02020603050405020304" pitchFamily="18" charset="0"/>
              </a:rPr>
              <a:t>y’= - </a:t>
            </a:r>
            <a:r>
              <a:rPr lang="es-ES" sz="2400">
                <a:latin typeface="Times New Roman" panose="02020603050405020304" pitchFamily="18" charset="0"/>
                <a:cs typeface="Times New Roman" panose="02020603050405020304" pitchFamily="18" charset="0"/>
              </a:rPr>
              <a:t>0,9</a:t>
            </a:r>
            <a:r>
              <a:rPr lang="es-ES" sz="2400" i="1">
                <a:latin typeface="Times New Roman" panose="02020603050405020304" pitchFamily="18" charset="0"/>
                <a:cs typeface="Times New Roman" panose="02020603050405020304" pitchFamily="18" charset="0"/>
              </a:rPr>
              <a:t>x</a:t>
            </a:r>
            <a:r>
              <a:rPr lang="es-ES" sz="2400" i="1" baseline="30000">
                <a:latin typeface="Times New Roman" panose="02020603050405020304" pitchFamily="18" charset="0"/>
                <a:cs typeface="Times New Roman" panose="02020603050405020304" pitchFamily="18" charset="0"/>
              </a:rPr>
              <a:t>2 </a:t>
            </a:r>
            <a:r>
              <a:rPr lang="es-ES" sz="2400" i="1">
                <a:latin typeface="Times New Roman" panose="02020603050405020304" pitchFamily="18" charset="0"/>
                <a:cs typeface="Times New Roman" panose="02020603050405020304" pitchFamily="18" charset="0"/>
              </a:rPr>
              <a:t>+ </a:t>
            </a:r>
            <a:r>
              <a:rPr lang="es-ES" sz="2400">
                <a:latin typeface="Times New Roman" panose="02020603050405020304" pitchFamily="18" charset="0"/>
                <a:cs typeface="Times New Roman" panose="02020603050405020304" pitchFamily="18" charset="0"/>
              </a:rPr>
              <a:t>72</a:t>
            </a:r>
            <a:r>
              <a:rPr lang="es-ES" sz="2400" i="1">
                <a:latin typeface="Times New Roman" panose="02020603050405020304" pitchFamily="18" charset="0"/>
                <a:cs typeface="Times New Roman" panose="02020603050405020304" pitchFamily="18" charset="0"/>
              </a:rPr>
              <a:t>x + </a:t>
            </a:r>
            <a:r>
              <a:rPr lang="es-ES" sz="2400">
                <a:latin typeface="Times New Roman" panose="02020603050405020304" pitchFamily="18" charset="0"/>
                <a:cs typeface="Times New Roman" panose="02020603050405020304" pitchFamily="18" charset="0"/>
              </a:rPr>
              <a:t>1800</a:t>
            </a:r>
            <a:r>
              <a:rPr lang="es-ES" sz="2400" i="1">
                <a:latin typeface="Times New Roman" panose="02020603050405020304" pitchFamily="18" charset="0"/>
                <a:cs typeface="Times New Roman" panose="02020603050405020304" pitchFamily="18" charset="0"/>
              </a:rPr>
              <a:t>; y’= </a:t>
            </a:r>
            <a:r>
              <a:rPr lang="es-ES" sz="2400">
                <a:latin typeface="Times New Roman" panose="02020603050405020304" pitchFamily="18" charset="0"/>
                <a:cs typeface="Times New Roman" panose="02020603050405020304" pitchFamily="18" charset="0"/>
              </a:rPr>
              <a:t>0</a:t>
            </a:r>
            <a:r>
              <a:rPr lang="es-ES" sz="2400" i="1">
                <a:latin typeface="Times New Roman" panose="02020603050405020304" pitchFamily="18" charset="0"/>
                <a:cs typeface="Times New Roman" panose="02020603050405020304" pitchFamily="18" charset="0"/>
              </a:rPr>
              <a:t> ⇔ x = </a:t>
            </a:r>
            <a:r>
              <a:rPr lang="es-ES" sz="2400">
                <a:solidFill>
                  <a:srgbClr val="FF0000"/>
                </a:solidFill>
                <a:latin typeface="Times New Roman" panose="02020603050405020304" pitchFamily="18" charset="0"/>
                <a:cs typeface="Times New Roman" panose="02020603050405020304" pitchFamily="18" charset="0"/>
              </a:rPr>
              <a:t>100</a:t>
            </a:r>
            <a:r>
              <a:rPr lang="es-ES" sz="2400" i="1">
                <a:latin typeface="Times New Roman" panose="02020603050405020304" pitchFamily="18" charset="0"/>
                <a:cs typeface="Times New Roman" panose="02020603050405020304" pitchFamily="18" charset="0"/>
              </a:rPr>
              <a:t>.</a:t>
            </a:r>
          </a:p>
        </p:txBody>
      </p:sp>
      <p:sp>
        <p:nvSpPr>
          <p:cNvPr id="21" name="Rectangle 20"/>
          <p:cNvSpPr/>
          <p:nvPr/>
        </p:nvSpPr>
        <p:spPr>
          <a:xfrm>
            <a:off x="857615" y="5138187"/>
            <a:ext cx="11135420" cy="1200329"/>
          </a:xfrm>
          <a:prstGeom prst="rect">
            <a:avLst/>
          </a:prstGeom>
        </p:spPr>
        <p:txBody>
          <a:bodyPr wrap="square">
            <a:spAutoFit/>
          </a:bodyPr>
          <a:lstStyle/>
          <a:p>
            <a:pPr algn="just"/>
            <a:r>
              <a:rPr lang="vi-VN" sz="2400"/>
              <a:t>b) Từ </a:t>
            </a:r>
            <a:r>
              <a:rPr lang="en-US" sz="2400"/>
              <a:t>BBT </a:t>
            </a:r>
            <a:r>
              <a:rPr lang="vi-VN" sz="2400"/>
              <a:t>ta thấy khi sản xuất hơn 100 chiếc mỗi tháng thì càng sản xuất nhiều lợi nhuận càng giảm. Do đó, công ty không nên sản xuất 200 chiếc máy xay sinh tố hằng tháng.</a:t>
            </a:r>
            <a:endParaRPr lang="en-US" sz="2400"/>
          </a:p>
        </p:txBody>
      </p:sp>
      <p:sp>
        <p:nvSpPr>
          <p:cNvPr id="52" name="Rectangle 51"/>
          <p:cNvSpPr/>
          <p:nvPr/>
        </p:nvSpPr>
        <p:spPr>
          <a:xfrm>
            <a:off x="6126019" y="2799002"/>
            <a:ext cx="5718150" cy="1938992"/>
          </a:xfrm>
          <a:prstGeom prst="rect">
            <a:avLst/>
          </a:prstGeom>
        </p:spPr>
        <p:txBody>
          <a:bodyPr wrap="square">
            <a:spAutoFit/>
          </a:bodyPr>
          <a:lstStyle/>
          <a:p>
            <a:pPr algn="just"/>
            <a:r>
              <a:rPr lang="en-US" sz="2400"/>
              <a:t>a) </a:t>
            </a:r>
            <a:r>
              <a:rPr lang="vi-VN" sz="2400"/>
              <a:t>Đồ thị xuất phát từ điểm </a:t>
            </a:r>
            <a:r>
              <a:rPr lang="vi-VN" sz="2400">
                <a:latin typeface="Times New Roman" panose="02020603050405020304" pitchFamily="18" charset="0"/>
                <a:cs typeface="Times New Roman" panose="02020603050405020304" pitchFamily="18" charset="0"/>
              </a:rPr>
              <a:t>(0;–48000), </a:t>
            </a:r>
            <a:r>
              <a:rPr lang="vi-VN" sz="2400"/>
              <a:t>ở phía dưới trục </a:t>
            </a:r>
            <a:r>
              <a:rPr lang="en-US" sz="2400">
                <a:latin typeface="Times New Roman" panose="02020603050405020304" pitchFamily="18" charset="0"/>
                <a:cs typeface="Times New Roman" panose="02020603050405020304" pitchFamily="18" charset="0"/>
              </a:rPr>
              <a:t>O</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 </a:t>
            </a:r>
            <a:r>
              <a:rPr lang="vi-VN" sz="2400" i="1"/>
              <a:t>(công ty đang bị lỗ), </a:t>
            </a:r>
            <a:r>
              <a:rPr lang="vi-VN" sz="2400"/>
              <a:t>và </a:t>
            </a:r>
            <a:r>
              <a:rPr lang="en-US" sz="2400"/>
              <a:t>cắt </a:t>
            </a:r>
            <a:r>
              <a:rPr lang="vi-VN" sz="2400"/>
              <a:t>trục</a:t>
            </a:r>
            <a:r>
              <a:rPr lang="en-US" sz="2400"/>
              <a:t> </a:t>
            </a:r>
            <a:r>
              <a:rPr lang="en-US" sz="2400">
                <a:latin typeface="Times New Roman" panose="02020603050405020304" pitchFamily="18" charset="0"/>
                <a:cs typeface="Times New Roman" panose="02020603050405020304" pitchFamily="18" charset="0"/>
              </a:rPr>
              <a:t>O</a:t>
            </a:r>
            <a:r>
              <a:rPr lang="en-US" sz="2400" i="1">
                <a:latin typeface="Times New Roman" panose="02020603050405020304" pitchFamily="18" charset="0"/>
                <a:cs typeface="Times New Roman" panose="02020603050405020304" pitchFamily="18" charset="0"/>
              </a:rPr>
              <a:t>x</a:t>
            </a:r>
            <a:r>
              <a:rPr lang="vi-VN" sz="2400"/>
              <a:t> tại điểm </a:t>
            </a:r>
            <a:r>
              <a:rPr lang="en-US" sz="24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 20</a:t>
            </a:r>
            <a:r>
              <a:rPr lang="en-US" sz="2400">
                <a:latin typeface="Times New Roman" panose="02020603050405020304" pitchFamily="18" charset="0"/>
                <a:cs typeface="Times New Roman" panose="02020603050405020304" pitchFamily="18" charset="0"/>
              </a:rPr>
              <a:t>)</a:t>
            </a:r>
            <a:r>
              <a:rPr lang="vi-VN" sz="2400"/>
              <a:t>. Do đó, hằng tháng công ty cần sản xuất ít nhất 20 chiếc máy xay sinh tố để hoà vốn.</a:t>
            </a:r>
          </a:p>
        </p:txBody>
      </p:sp>
    </p:spTree>
    <p:extLst>
      <p:ext uri="{BB962C8B-B14F-4D97-AF65-F5344CB8AC3E}">
        <p14:creationId xmlns:p14="http://schemas.microsoft.com/office/powerpoint/2010/main" val="6890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0" grpId="0"/>
      <p:bldP spid="2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83393" y="1649998"/>
            <a:ext cx="1164552" cy="255379"/>
          </a:xfrm>
          <a:prstGeom prst="rect">
            <a:avLst/>
          </a:prstGeom>
        </p:spPr>
      </p:pic>
      <p:grpSp>
        <p:nvGrpSpPr>
          <p:cNvPr id="2" name="Group 1">
            <a:extLst>
              <a:ext uri="{FF2B5EF4-FFF2-40B4-BE49-F238E27FC236}">
                <a16:creationId xmlns:a16="http://schemas.microsoft.com/office/drawing/2014/main" id="{295ED567-2483-4556-93A8-634E78558183}"/>
              </a:ext>
            </a:extLst>
          </p:cNvPr>
          <p:cNvGrpSpPr/>
          <p:nvPr/>
        </p:nvGrpSpPr>
        <p:grpSpPr>
          <a:xfrm>
            <a:off x="0" y="0"/>
            <a:ext cx="12107917" cy="1683072"/>
            <a:chOff x="0" y="0"/>
            <a:chExt cx="12107917" cy="1683072"/>
          </a:xfrm>
        </p:grpSpPr>
        <p:grpSp>
          <p:nvGrpSpPr>
            <p:cNvPr id="13" name="Group 12"/>
            <p:cNvGrpSpPr/>
            <p:nvPr/>
          </p:nvGrpSpPr>
          <p:grpSpPr>
            <a:xfrm>
              <a:off x="0" y="0"/>
              <a:ext cx="12107917" cy="1683072"/>
              <a:chOff x="22545" y="4885895"/>
              <a:chExt cx="12107917" cy="1683072"/>
            </a:xfrm>
          </p:grpSpPr>
          <p:sp>
            <p:nvSpPr>
              <p:cNvPr id="14" name="Rounded Rectangle 13"/>
              <p:cNvSpPr/>
              <p:nvPr/>
            </p:nvSpPr>
            <p:spPr>
              <a:xfrm>
                <a:off x="880160" y="4963009"/>
                <a:ext cx="11250302" cy="1532627"/>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88589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6043" y="4955979"/>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a:stretch>
              <a:fillRect/>
            </a:stretch>
          </p:blipFill>
          <p:spPr>
            <a:xfrm>
              <a:off x="157863" y="529679"/>
              <a:ext cx="1437978" cy="592184"/>
            </a:xfrm>
            <a:prstGeom prst="rect">
              <a:avLst/>
            </a:prstGeom>
          </p:spPr>
        </p:pic>
        <p:sp>
          <p:nvSpPr>
            <p:cNvPr id="6" name="Rectangle 5"/>
            <p:cNvSpPr/>
            <p:nvPr/>
          </p:nvSpPr>
          <p:spPr>
            <a:xfrm>
              <a:off x="1870527" y="108644"/>
              <a:ext cx="10237390" cy="1200329"/>
            </a:xfrm>
            <a:prstGeom prst="rect">
              <a:avLst/>
            </a:prstGeom>
          </p:spPr>
          <p:txBody>
            <a:bodyPr wrap="square">
              <a:spAutoFit/>
            </a:bodyPr>
            <a:lstStyle/>
            <a:p>
              <a:r>
                <a:rPr lang="vi-VN" sz="2400"/>
                <a:t>Một nhà sản xuất trung bình bán được 1000 tivi</a:t>
              </a:r>
              <a:r>
                <a:rPr lang="en-US" sz="2400"/>
                <a:t>/tuần</a:t>
              </a:r>
              <a:r>
                <a:rPr lang="vi-VN" sz="2400"/>
                <a:t> với giá </a:t>
              </a:r>
              <a:r>
                <a:rPr lang="vi-VN" sz="2400">
                  <a:latin typeface="Times New Roman" panose="02020603050405020304" pitchFamily="18" charset="0"/>
                  <a:cs typeface="Times New Roman" panose="02020603050405020304" pitchFamily="18" charset="0"/>
                </a:rPr>
                <a:t>14tr</a:t>
              </a:r>
              <a:r>
                <a:rPr lang="en-US" sz="2400">
                  <a:latin typeface="Times New Roman" panose="02020603050405020304" pitchFamily="18" charset="0"/>
                  <a:cs typeface="Times New Roman" panose="02020603050405020304" pitchFamily="18" charset="0"/>
                </a:rPr>
                <a:t>/</a:t>
              </a:r>
              <a:r>
                <a:rPr lang="vi-VN" sz="2400">
                  <a:cs typeface="Times New Roman" panose="02020603050405020304" pitchFamily="18" charset="0"/>
                </a:rPr>
                <a:t>c</a:t>
              </a:r>
              <a:r>
                <a:rPr lang="vi-VN" sz="2400"/>
                <a:t>. Một cuộc khảo sát thị trường chỉ ra rằng nếu cử giảm giá bán </a:t>
              </a:r>
              <a:r>
                <a:rPr lang="vi-VN" sz="2400">
                  <a:latin typeface="Times New Roman" panose="02020603050405020304" pitchFamily="18" charset="0"/>
                  <a:cs typeface="Times New Roman" panose="02020603050405020304" pitchFamily="18" charset="0"/>
                </a:rPr>
                <a:t>500</a:t>
              </a:r>
              <a:r>
                <a:rPr lang="vi-VN" sz="2400"/>
                <a:t> nghìn đồng, số lượng ti vi bán ra sẽ tăng thêm khoảng </a:t>
              </a:r>
              <a:r>
                <a:rPr lang="vi-VN" sz="2400">
                  <a:latin typeface="Times New Roman" panose="02020603050405020304" pitchFamily="18" charset="0"/>
                  <a:cs typeface="Times New Roman" panose="02020603050405020304" pitchFamily="18" charset="0"/>
                </a:rPr>
                <a:t>100 </a:t>
              </a:r>
              <a:r>
                <a:rPr lang="vi-VN" sz="2400"/>
                <a:t>tiv</a:t>
              </a:r>
              <a:r>
                <a:rPr lang="en-US" sz="2400"/>
                <a:t>i</a:t>
              </a:r>
              <a:r>
                <a:rPr lang="vi-VN" sz="2400"/>
                <a:t> mỗi tuần.</a:t>
              </a:r>
            </a:p>
          </p:txBody>
        </p:sp>
      </p:grpSp>
      <p:sp>
        <p:nvSpPr>
          <p:cNvPr id="12" name="Rectangle 11"/>
          <p:cNvSpPr/>
          <p:nvPr/>
        </p:nvSpPr>
        <p:spPr>
          <a:xfrm>
            <a:off x="1026846" y="3399368"/>
            <a:ext cx="1877183" cy="461665"/>
          </a:xfrm>
          <a:prstGeom prst="rect">
            <a:avLst/>
          </a:prstGeom>
        </p:spPr>
        <p:txBody>
          <a:bodyPr wrap="square">
            <a:spAutoFit/>
          </a:bodyPr>
          <a:lstStyle/>
          <a:p>
            <a:r>
              <a:rPr lang="vi-VN" sz="2400"/>
              <a:t>Theo đề có:</a:t>
            </a:r>
          </a:p>
        </p:txBody>
      </p:sp>
      <p:sp>
        <p:nvSpPr>
          <p:cNvPr id="18" name="Rectangle 17"/>
          <p:cNvSpPr/>
          <p:nvPr/>
        </p:nvSpPr>
        <p:spPr>
          <a:xfrm>
            <a:off x="654818" y="1996265"/>
            <a:ext cx="11333799" cy="461665"/>
          </a:xfrm>
          <a:prstGeom prst="rect">
            <a:avLst/>
          </a:prstGeom>
        </p:spPr>
        <p:txBody>
          <a:bodyPr wrap="square">
            <a:spAutoFit/>
          </a:bodyPr>
          <a:lstStyle/>
          <a:p>
            <a:r>
              <a:rPr lang="en-US" sz="2400"/>
              <a:t>a. </a:t>
            </a:r>
            <a:r>
              <a:rPr lang="vi-VN" sz="2400"/>
              <a:t>Gọi </a:t>
            </a:r>
            <a:r>
              <a:rPr lang="vi-VN" sz="2400" i="1">
                <a:latin typeface="Times New Roman" panose="02020603050405020304" pitchFamily="18" charset="0"/>
                <a:cs typeface="Times New Roman" panose="02020603050405020304" pitchFamily="18" charset="0"/>
              </a:rPr>
              <a:t>p (triệu đồng) </a:t>
            </a:r>
            <a:r>
              <a:rPr lang="vi-VN" sz="2400"/>
              <a:t>là giá của mỗi tivi, </a:t>
            </a:r>
            <a:r>
              <a:rPr lang="vi-VN" sz="2400" i="1">
                <a:latin typeface="Times New Roman" panose="02020603050405020304" pitchFamily="18" charset="0"/>
                <a:cs typeface="Times New Roman" panose="02020603050405020304" pitchFamily="18" charset="0"/>
              </a:rPr>
              <a:t>x</a:t>
            </a:r>
            <a:r>
              <a:rPr lang="vi-VN" sz="2400"/>
              <a:t> là số ti vi. </a:t>
            </a:r>
            <a:r>
              <a:rPr lang="en-US" sz="2400"/>
              <a:t>C</a:t>
            </a:r>
            <a:r>
              <a:rPr lang="vi-VN" sz="2400"/>
              <a:t>ần xác định hàm cầu </a:t>
            </a:r>
            <a:r>
              <a:rPr lang="vi-VN" sz="2400" i="1">
                <a:solidFill>
                  <a:srgbClr val="FF0000"/>
                </a:solidFill>
                <a:latin typeface="Times New Roman" panose="02020603050405020304" pitchFamily="18" charset="0"/>
                <a:cs typeface="Times New Roman" panose="02020603050405020304" pitchFamily="18" charset="0"/>
              </a:rPr>
              <a:t>p = p(x).</a:t>
            </a:r>
          </a:p>
        </p:txBody>
      </p:sp>
      <p:sp>
        <p:nvSpPr>
          <p:cNvPr id="19" name="Rectangle 18"/>
          <p:cNvSpPr/>
          <p:nvPr/>
        </p:nvSpPr>
        <p:spPr>
          <a:xfrm>
            <a:off x="1026846" y="2516264"/>
            <a:ext cx="10558725" cy="830997"/>
          </a:xfrm>
          <a:prstGeom prst="rect">
            <a:avLst/>
          </a:prstGeom>
        </p:spPr>
        <p:txBody>
          <a:bodyPr wrap="square">
            <a:spAutoFit/>
          </a:bodyPr>
          <a:lstStyle/>
          <a:p>
            <a:r>
              <a:rPr lang="vi-VN" sz="2400"/>
              <a:t>Theo giả thiết tốc độ thay đổi của </a:t>
            </a:r>
            <a:r>
              <a:rPr lang="vi-VN" sz="2400" i="1">
                <a:latin typeface="Times New Roman" panose="02020603050405020304" pitchFamily="18" charset="0"/>
                <a:cs typeface="Times New Roman" panose="02020603050405020304" pitchFamily="18" charset="0"/>
              </a:rPr>
              <a:t>x</a:t>
            </a:r>
            <a:r>
              <a:rPr lang="vi-VN" sz="2400"/>
              <a:t> tỉ lệ với tốc độ thay đổi của </a:t>
            </a:r>
            <a:r>
              <a:rPr lang="vi-VN" sz="2400" i="1">
                <a:latin typeface="Times New Roman" panose="02020603050405020304" pitchFamily="18" charset="0"/>
                <a:cs typeface="Times New Roman" panose="02020603050405020304" pitchFamily="18" charset="0"/>
              </a:rPr>
              <a:t>p</a:t>
            </a:r>
            <a:r>
              <a:rPr lang="vi-VN" sz="2400"/>
              <a:t> nên hàm số </a:t>
            </a:r>
            <a:r>
              <a:rPr lang="vi-VN" sz="2400" i="1">
                <a:latin typeface="Times New Roman" panose="02020603050405020304" pitchFamily="18" charset="0"/>
                <a:cs typeface="Times New Roman" panose="02020603050405020304" pitchFamily="18" charset="0"/>
              </a:rPr>
              <a:t>p = p(x) </a:t>
            </a:r>
            <a:r>
              <a:rPr lang="vi-VN" sz="2400"/>
              <a:t>là hàm số bậc nhất. Do đó </a:t>
            </a:r>
            <a:r>
              <a:rPr lang="vi-VN" sz="2400" i="1">
                <a:latin typeface="Times New Roman" panose="02020603050405020304" pitchFamily="18" charset="0"/>
                <a:cs typeface="Times New Roman" panose="02020603050405020304" pitchFamily="18" charset="0"/>
              </a:rPr>
              <a:t>p = ax + b (a ≠ 0).</a:t>
            </a:r>
          </a:p>
        </p:txBody>
      </p:sp>
      <p:graphicFrame>
        <p:nvGraphicFramePr>
          <p:cNvPr id="23" name="Object 22"/>
          <p:cNvGraphicFramePr>
            <a:graphicFrameLocks noChangeAspect="1"/>
          </p:cNvGraphicFramePr>
          <p:nvPr>
            <p:extLst>
              <p:ext uri="{D42A27DB-BD31-4B8C-83A1-F6EECF244321}">
                <p14:modId xmlns:p14="http://schemas.microsoft.com/office/powerpoint/2010/main" val="692883603"/>
              </p:ext>
            </p:extLst>
          </p:nvPr>
        </p:nvGraphicFramePr>
        <p:xfrm>
          <a:off x="2779497" y="3417696"/>
          <a:ext cx="5248275" cy="469900"/>
        </p:xfrm>
        <a:graphic>
          <a:graphicData uri="http://schemas.openxmlformats.org/presentationml/2006/ole">
            <mc:AlternateContent xmlns:mc="http://schemas.openxmlformats.org/markup-compatibility/2006">
              <mc:Choice xmlns:v="urn:schemas-microsoft-com:vml" Requires="v">
                <p:oleObj spid="_x0000_s32879" name="Equation" r:id="rId5" imgW="2692080" imgH="241200" progId="Equation.DSMT4">
                  <p:embed/>
                </p:oleObj>
              </mc:Choice>
              <mc:Fallback>
                <p:oleObj name="Equation" r:id="rId5" imgW="2692080" imgH="241200" progId="Equation.DSMT4">
                  <p:embed/>
                  <p:pic>
                    <p:nvPicPr>
                      <p:cNvPr id="0" name=""/>
                      <p:cNvPicPr/>
                      <p:nvPr/>
                    </p:nvPicPr>
                    <p:blipFill>
                      <a:blip r:embed="rId6"/>
                      <a:stretch>
                        <a:fillRect/>
                      </a:stretch>
                    </p:blipFill>
                    <p:spPr>
                      <a:xfrm>
                        <a:off x="2779497" y="3417696"/>
                        <a:ext cx="5248275" cy="469900"/>
                      </a:xfrm>
                      <a:prstGeom prst="rect">
                        <a:avLst/>
                      </a:prstGeom>
                    </p:spPr>
                  </p:pic>
                </p:oleObj>
              </mc:Fallback>
            </mc:AlternateContent>
          </a:graphicData>
        </a:graphic>
      </p:graphicFrame>
      <p:sp>
        <p:nvSpPr>
          <p:cNvPr id="51" name="Rectangle 50"/>
          <p:cNvSpPr/>
          <p:nvPr/>
        </p:nvSpPr>
        <p:spPr>
          <a:xfrm>
            <a:off x="1026846" y="3878905"/>
            <a:ext cx="6486071" cy="461665"/>
          </a:xfrm>
          <a:prstGeom prst="rect">
            <a:avLst/>
          </a:prstGeom>
        </p:spPr>
        <p:txBody>
          <a:bodyPr wrap="none">
            <a:spAutoFit/>
          </a:bodyPr>
          <a:lstStyle/>
          <a:p>
            <a:r>
              <a:rPr lang="pt-BR" sz="2400"/>
              <a:t>Đường thẳng </a:t>
            </a:r>
            <a:r>
              <a:rPr lang="pt-BR" sz="2400" i="1">
                <a:latin typeface="Times New Roman" panose="02020603050405020304" pitchFamily="18" charset="0"/>
                <a:cs typeface="Times New Roman" panose="02020603050405020304" pitchFamily="18" charset="0"/>
              </a:rPr>
              <a:t>p=ax+b </a:t>
            </a:r>
            <a:r>
              <a:rPr lang="pt-BR" sz="2400"/>
              <a:t>đi</a:t>
            </a:r>
            <a:r>
              <a:rPr lang="pt-BR" sz="2400" i="1">
                <a:latin typeface="Times New Roman" panose="02020603050405020304" pitchFamily="18" charset="0"/>
                <a:cs typeface="Times New Roman" panose="02020603050405020304" pitchFamily="18" charset="0"/>
              </a:rPr>
              <a:t> </a:t>
            </a:r>
            <a:r>
              <a:rPr lang="pt-BR" sz="2400"/>
              <a:t>qua </a:t>
            </a:r>
            <a:r>
              <a:rPr lang="pt-BR" sz="2400">
                <a:latin typeface="Times New Roman" panose="02020603050405020304" pitchFamily="18" charset="0"/>
                <a:cs typeface="Times New Roman" panose="02020603050405020304" pitchFamily="18" charset="0"/>
              </a:rPr>
              <a:t>2</a:t>
            </a:r>
            <a:r>
              <a:rPr lang="pt-BR" sz="2400"/>
              <a:t> điểm trên, nên: </a:t>
            </a:r>
          </a:p>
        </p:txBody>
      </p:sp>
      <p:graphicFrame>
        <p:nvGraphicFramePr>
          <p:cNvPr id="65" name="Object 64"/>
          <p:cNvGraphicFramePr>
            <a:graphicFrameLocks noChangeAspect="1"/>
          </p:cNvGraphicFramePr>
          <p:nvPr>
            <p:extLst>
              <p:ext uri="{D42A27DB-BD31-4B8C-83A1-F6EECF244321}">
                <p14:modId xmlns:p14="http://schemas.microsoft.com/office/powerpoint/2010/main" val="257668518"/>
              </p:ext>
            </p:extLst>
          </p:nvPr>
        </p:nvGraphicFramePr>
        <p:xfrm>
          <a:off x="7295386" y="3660963"/>
          <a:ext cx="4549775" cy="815975"/>
        </p:xfrm>
        <a:graphic>
          <a:graphicData uri="http://schemas.openxmlformats.org/presentationml/2006/ole">
            <mc:AlternateContent xmlns:mc="http://schemas.openxmlformats.org/markup-compatibility/2006">
              <mc:Choice xmlns:v="urn:schemas-microsoft-com:vml" Requires="v">
                <p:oleObj spid="_x0000_s32880" name="Equation" r:id="rId7" imgW="2361960" imgH="419040" progId="Equation.DSMT4">
                  <p:embed/>
                </p:oleObj>
              </mc:Choice>
              <mc:Fallback>
                <p:oleObj name="Equation" r:id="rId7" imgW="2361960" imgH="419040" progId="Equation.DSMT4">
                  <p:embed/>
                  <p:pic>
                    <p:nvPicPr>
                      <p:cNvPr id="51" name="Object 50"/>
                      <p:cNvPicPr/>
                      <p:nvPr/>
                    </p:nvPicPr>
                    <p:blipFill>
                      <a:blip r:embed="rId8"/>
                      <a:stretch>
                        <a:fillRect/>
                      </a:stretch>
                    </p:blipFill>
                    <p:spPr>
                      <a:xfrm>
                        <a:off x="7295386" y="3660963"/>
                        <a:ext cx="4549775" cy="815975"/>
                      </a:xfrm>
                      <a:prstGeom prst="rect">
                        <a:avLst/>
                      </a:prstGeom>
                    </p:spPr>
                  </p:pic>
                </p:oleObj>
              </mc:Fallback>
            </mc:AlternateContent>
          </a:graphicData>
        </a:graphic>
      </p:graphicFrame>
      <p:sp>
        <p:nvSpPr>
          <p:cNvPr id="66" name="Rectangle 65"/>
          <p:cNvSpPr/>
          <p:nvPr/>
        </p:nvSpPr>
        <p:spPr>
          <a:xfrm>
            <a:off x="654818" y="4444784"/>
            <a:ext cx="5232523" cy="461665"/>
          </a:xfrm>
          <a:prstGeom prst="rect">
            <a:avLst/>
          </a:prstGeom>
        </p:spPr>
        <p:txBody>
          <a:bodyPr wrap="none">
            <a:spAutoFit/>
          </a:bodyPr>
          <a:lstStyle/>
          <a:p>
            <a:r>
              <a:rPr lang="pt-BR" sz="2400"/>
              <a:t>b. Hàm doanh thu từ tiền bán tivi là: </a:t>
            </a:r>
          </a:p>
        </p:txBody>
      </p:sp>
      <p:graphicFrame>
        <p:nvGraphicFramePr>
          <p:cNvPr id="68" name="Object 67"/>
          <p:cNvGraphicFramePr>
            <a:graphicFrameLocks noChangeAspect="1"/>
          </p:cNvGraphicFramePr>
          <p:nvPr>
            <p:extLst>
              <p:ext uri="{D42A27DB-BD31-4B8C-83A1-F6EECF244321}">
                <p14:modId xmlns:p14="http://schemas.microsoft.com/office/powerpoint/2010/main" val="51856101"/>
              </p:ext>
            </p:extLst>
          </p:nvPr>
        </p:nvGraphicFramePr>
        <p:xfrm>
          <a:off x="5636437" y="4439595"/>
          <a:ext cx="5992812" cy="544512"/>
        </p:xfrm>
        <a:graphic>
          <a:graphicData uri="http://schemas.openxmlformats.org/presentationml/2006/ole">
            <mc:AlternateContent xmlns:mc="http://schemas.openxmlformats.org/markup-compatibility/2006">
              <mc:Choice xmlns:v="urn:schemas-microsoft-com:vml" Requires="v">
                <p:oleObj spid="_x0000_s32881" name="Equation" r:id="rId9" imgW="3073320" imgH="279360" progId="Equation.DSMT4">
                  <p:embed/>
                </p:oleObj>
              </mc:Choice>
              <mc:Fallback>
                <p:oleObj name="Equation" r:id="rId9" imgW="3073320" imgH="279360" progId="Equation.DSMT4">
                  <p:embed/>
                  <p:pic>
                    <p:nvPicPr>
                      <p:cNvPr id="62" name="Object 61"/>
                      <p:cNvPicPr/>
                      <p:nvPr/>
                    </p:nvPicPr>
                    <p:blipFill>
                      <a:blip r:embed="rId10"/>
                      <a:stretch>
                        <a:fillRect/>
                      </a:stretch>
                    </p:blipFill>
                    <p:spPr>
                      <a:xfrm>
                        <a:off x="5636437" y="4439595"/>
                        <a:ext cx="5992812" cy="544512"/>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354024184"/>
              </p:ext>
            </p:extLst>
          </p:nvPr>
        </p:nvGraphicFramePr>
        <p:xfrm>
          <a:off x="3306780" y="4881841"/>
          <a:ext cx="5326063" cy="817563"/>
        </p:xfrm>
        <a:graphic>
          <a:graphicData uri="http://schemas.openxmlformats.org/presentationml/2006/ole">
            <mc:AlternateContent xmlns:mc="http://schemas.openxmlformats.org/markup-compatibility/2006">
              <mc:Choice xmlns:v="urn:schemas-microsoft-com:vml" Requires="v">
                <p:oleObj spid="_x0000_s32882" name="Equation" r:id="rId11" imgW="2730240" imgH="419040" progId="Equation.DSMT4">
                  <p:embed/>
                </p:oleObj>
              </mc:Choice>
              <mc:Fallback>
                <p:oleObj name="Equation" r:id="rId11" imgW="2730240" imgH="419040" progId="Equation.DSMT4">
                  <p:embed/>
                  <p:pic>
                    <p:nvPicPr>
                      <p:cNvPr id="63" name="Object 62"/>
                      <p:cNvPicPr/>
                      <p:nvPr/>
                    </p:nvPicPr>
                    <p:blipFill>
                      <a:blip r:embed="rId12"/>
                      <a:stretch>
                        <a:fillRect/>
                      </a:stretch>
                    </p:blipFill>
                    <p:spPr>
                      <a:xfrm>
                        <a:off x="3306780" y="4881841"/>
                        <a:ext cx="5326063" cy="817563"/>
                      </a:xfrm>
                      <a:prstGeom prst="rect">
                        <a:avLst/>
                      </a:prstGeom>
                    </p:spPr>
                  </p:pic>
                </p:oleObj>
              </mc:Fallback>
            </mc:AlternateContent>
          </a:graphicData>
        </a:graphic>
      </p:graphicFrame>
      <p:grpSp>
        <p:nvGrpSpPr>
          <p:cNvPr id="24" name="Group 23"/>
          <p:cNvGrpSpPr/>
          <p:nvPr/>
        </p:nvGrpSpPr>
        <p:grpSpPr>
          <a:xfrm>
            <a:off x="991783" y="5497280"/>
            <a:ext cx="11112323" cy="817563"/>
            <a:chOff x="857614" y="5029839"/>
            <a:chExt cx="11112323" cy="817563"/>
          </a:xfrm>
        </p:grpSpPr>
        <p:sp>
          <p:nvSpPr>
            <p:cNvPr id="70" name="Rectangle 69"/>
            <p:cNvSpPr/>
            <p:nvPr/>
          </p:nvSpPr>
          <p:spPr>
            <a:xfrm>
              <a:off x="857614" y="5207789"/>
              <a:ext cx="11112323" cy="461665"/>
            </a:xfrm>
            <a:prstGeom prst="rect">
              <a:avLst/>
            </a:prstGeom>
          </p:spPr>
          <p:txBody>
            <a:bodyPr wrap="square">
              <a:spAutoFit/>
            </a:bodyPr>
            <a:lstStyle/>
            <a:p>
              <a:r>
                <a:rPr lang="en-US" sz="2400"/>
                <a:t>Vậy công ty giảm                     triệu đồng cho mỗi tivi thì doanh thu là lớn nhất.</a:t>
              </a:r>
            </a:p>
          </p:txBody>
        </p:sp>
        <p:graphicFrame>
          <p:nvGraphicFramePr>
            <p:cNvPr id="71" name="Object 70"/>
            <p:cNvGraphicFramePr>
              <a:graphicFrameLocks noChangeAspect="1"/>
            </p:cNvGraphicFramePr>
            <p:nvPr>
              <p:extLst>
                <p:ext uri="{D42A27DB-BD31-4B8C-83A1-F6EECF244321}">
                  <p14:modId xmlns:p14="http://schemas.microsoft.com/office/powerpoint/2010/main" val="1953496733"/>
                </p:ext>
              </p:extLst>
            </p:nvPr>
          </p:nvGraphicFramePr>
          <p:xfrm>
            <a:off x="3355538" y="5029839"/>
            <a:ext cx="1660525" cy="817563"/>
          </p:xfrm>
          <a:graphic>
            <a:graphicData uri="http://schemas.openxmlformats.org/presentationml/2006/ole">
              <mc:AlternateContent xmlns:mc="http://schemas.openxmlformats.org/markup-compatibility/2006">
                <mc:Choice xmlns:v="urn:schemas-microsoft-com:vml" Requires="v">
                  <p:oleObj spid="_x0000_s32883" name="Equation" r:id="rId13" imgW="850680" imgH="419040" progId="Equation.DSMT4">
                    <p:embed/>
                  </p:oleObj>
                </mc:Choice>
                <mc:Fallback>
                  <p:oleObj name="Equation" r:id="rId13" imgW="850680" imgH="419040" progId="Equation.DSMT4">
                    <p:embed/>
                    <p:pic>
                      <p:nvPicPr>
                        <p:cNvPr id="69" name="Object 68"/>
                        <p:cNvPicPr/>
                        <p:nvPr/>
                      </p:nvPicPr>
                      <p:blipFill>
                        <a:blip r:embed="rId14"/>
                        <a:stretch>
                          <a:fillRect/>
                        </a:stretch>
                      </p:blipFill>
                      <p:spPr>
                        <a:xfrm>
                          <a:off x="3355538" y="5029839"/>
                          <a:ext cx="1660525" cy="817563"/>
                        </a:xfrm>
                        <a:prstGeom prst="rect">
                          <a:avLst/>
                        </a:prstGeom>
                      </p:spPr>
                    </p:pic>
                  </p:oleObj>
                </mc:Fallback>
              </mc:AlternateContent>
            </a:graphicData>
          </a:graphic>
        </p:graphicFrame>
      </p:grpSp>
    </p:spTree>
    <p:extLst>
      <p:ext uri="{BB962C8B-B14F-4D97-AF65-F5344CB8AC3E}">
        <p14:creationId xmlns:p14="http://schemas.microsoft.com/office/powerpoint/2010/main" val="117023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51"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83393" y="1649998"/>
            <a:ext cx="1164552" cy="255379"/>
          </a:xfrm>
          <a:prstGeom prst="rect">
            <a:avLst/>
          </a:prstGeom>
        </p:spPr>
      </p:pic>
      <p:sp>
        <p:nvSpPr>
          <p:cNvPr id="22" name="Rectangle 21"/>
          <p:cNvSpPr/>
          <p:nvPr/>
        </p:nvSpPr>
        <p:spPr>
          <a:xfrm>
            <a:off x="739056" y="2069336"/>
            <a:ext cx="6100233" cy="461665"/>
          </a:xfrm>
          <a:prstGeom prst="rect">
            <a:avLst/>
          </a:prstGeom>
        </p:spPr>
        <p:txBody>
          <a:bodyPr wrap="square">
            <a:spAutoFit/>
          </a:bodyPr>
          <a:lstStyle/>
          <a:p>
            <a:r>
              <a:rPr lang="vi-VN" sz="2400"/>
              <a:t>c) </a:t>
            </a:r>
            <a:r>
              <a:rPr lang="en-US" sz="2400"/>
              <a:t>Doanh thu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tr đồng</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a:t>
            </a:r>
            <a:r>
              <a:rPr lang="en-US" sz="2400"/>
              <a:t>bán </a:t>
            </a:r>
            <a:r>
              <a:rPr lang="en-US" sz="2400" i="1">
                <a:latin typeface="Times New Roman" panose="02020603050405020304" pitchFamily="18" charset="0"/>
                <a:cs typeface="Times New Roman" panose="02020603050405020304" pitchFamily="18" charset="0"/>
              </a:rPr>
              <a:t>x</a:t>
            </a:r>
            <a:r>
              <a:rPr lang="en-US" sz="2400"/>
              <a:t> SP là: </a:t>
            </a:r>
          </a:p>
        </p:txBody>
      </p:sp>
      <p:graphicFrame>
        <p:nvGraphicFramePr>
          <p:cNvPr id="7" name="Object 6"/>
          <p:cNvGraphicFramePr>
            <a:graphicFrameLocks noChangeAspect="1"/>
          </p:cNvGraphicFramePr>
          <p:nvPr>
            <p:extLst>
              <p:ext uri="{D42A27DB-BD31-4B8C-83A1-F6EECF244321}">
                <p14:modId xmlns:p14="http://schemas.microsoft.com/office/powerpoint/2010/main" val="4219995905"/>
              </p:ext>
            </p:extLst>
          </p:nvPr>
        </p:nvGraphicFramePr>
        <p:xfrm>
          <a:off x="5509515" y="1870518"/>
          <a:ext cx="5989188" cy="890954"/>
        </p:xfrm>
        <a:graphic>
          <a:graphicData uri="http://schemas.openxmlformats.org/presentationml/2006/ole">
            <mc:AlternateContent xmlns:mc="http://schemas.openxmlformats.org/markup-compatibility/2006">
              <mc:Choice xmlns:v="urn:schemas-microsoft-com:vml" Requires="v">
                <p:oleObj spid="_x0000_s35170" name="Equation" r:id="rId4" imgW="3073320" imgH="457200" progId="Equation.DSMT4">
                  <p:embed/>
                </p:oleObj>
              </mc:Choice>
              <mc:Fallback>
                <p:oleObj name="Equation" r:id="rId4" imgW="3073320" imgH="457200" progId="Equation.DSMT4">
                  <p:embed/>
                  <p:pic>
                    <p:nvPicPr>
                      <p:cNvPr id="0" name=""/>
                      <p:cNvPicPr/>
                      <p:nvPr/>
                    </p:nvPicPr>
                    <p:blipFill>
                      <a:blip r:embed="rId5"/>
                      <a:stretch>
                        <a:fillRect/>
                      </a:stretch>
                    </p:blipFill>
                    <p:spPr>
                      <a:xfrm>
                        <a:off x="5509515" y="1870518"/>
                        <a:ext cx="5989188" cy="890954"/>
                      </a:xfrm>
                      <a:prstGeom prst="rect">
                        <a:avLst/>
                      </a:prstGeom>
                    </p:spPr>
                  </p:pic>
                </p:oleObj>
              </mc:Fallback>
            </mc:AlternateContent>
          </a:graphicData>
        </a:graphic>
      </p:graphicFrame>
      <p:sp>
        <p:nvSpPr>
          <p:cNvPr id="24" name="Rectangle 23"/>
          <p:cNvSpPr/>
          <p:nvPr/>
        </p:nvSpPr>
        <p:spPr>
          <a:xfrm>
            <a:off x="1109863" y="2817438"/>
            <a:ext cx="4639296" cy="461665"/>
          </a:xfrm>
          <a:prstGeom prst="rect">
            <a:avLst/>
          </a:prstGeom>
        </p:spPr>
        <p:txBody>
          <a:bodyPr wrap="square">
            <a:spAutoFit/>
          </a:bodyPr>
          <a:lstStyle/>
          <a:p>
            <a:r>
              <a:rPr lang="en-US" sz="2400"/>
              <a:t>Lợi nhuận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tr đồng</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a:t>
            </a:r>
            <a:r>
              <a:rPr lang="en-US" sz="2400"/>
              <a:t>bán </a:t>
            </a:r>
            <a:r>
              <a:rPr lang="en-US" sz="2400" i="1">
                <a:latin typeface="Times New Roman" panose="02020603050405020304" pitchFamily="18" charset="0"/>
                <a:cs typeface="Times New Roman" panose="02020603050405020304" pitchFamily="18" charset="0"/>
              </a:rPr>
              <a:t>x</a:t>
            </a:r>
            <a:r>
              <a:rPr lang="en-US" sz="2400"/>
              <a:t> SP là: </a:t>
            </a:r>
          </a:p>
        </p:txBody>
      </p:sp>
      <p:graphicFrame>
        <p:nvGraphicFramePr>
          <p:cNvPr id="25" name="Object 24"/>
          <p:cNvGraphicFramePr>
            <a:graphicFrameLocks noChangeAspect="1"/>
          </p:cNvGraphicFramePr>
          <p:nvPr>
            <p:extLst>
              <p:ext uri="{D42A27DB-BD31-4B8C-83A1-F6EECF244321}">
                <p14:modId xmlns:p14="http://schemas.microsoft.com/office/powerpoint/2010/main" val="1910583048"/>
              </p:ext>
            </p:extLst>
          </p:nvPr>
        </p:nvGraphicFramePr>
        <p:xfrm>
          <a:off x="5553080" y="2640282"/>
          <a:ext cx="5072063" cy="815975"/>
        </p:xfrm>
        <a:graphic>
          <a:graphicData uri="http://schemas.openxmlformats.org/presentationml/2006/ole">
            <mc:AlternateContent xmlns:mc="http://schemas.openxmlformats.org/markup-compatibility/2006">
              <mc:Choice xmlns:v="urn:schemas-microsoft-com:vml" Requires="v">
                <p:oleObj spid="_x0000_s35171" name="Equation" r:id="rId6" imgW="2603160" imgH="419040" progId="Equation.DSMT4">
                  <p:embed/>
                </p:oleObj>
              </mc:Choice>
              <mc:Fallback>
                <p:oleObj name="Equation" r:id="rId6" imgW="2603160" imgH="419040" progId="Equation.DSMT4">
                  <p:embed/>
                  <p:pic>
                    <p:nvPicPr>
                      <p:cNvPr id="7" name="Object 6"/>
                      <p:cNvPicPr/>
                      <p:nvPr/>
                    </p:nvPicPr>
                    <p:blipFill>
                      <a:blip r:embed="rId7"/>
                      <a:stretch>
                        <a:fillRect/>
                      </a:stretch>
                    </p:blipFill>
                    <p:spPr>
                      <a:xfrm>
                        <a:off x="5553080" y="2640282"/>
                        <a:ext cx="5072063" cy="815975"/>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556600808"/>
              </p:ext>
            </p:extLst>
          </p:nvPr>
        </p:nvGraphicFramePr>
        <p:xfrm>
          <a:off x="1145400" y="3261000"/>
          <a:ext cx="5072063" cy="815975"/>
        </p:xfrm>
        <a:graphic>
          <a:graphicData uri="http://schemas.openxmlformats.org/presentationml/2006/ole">
            <mc:AlternateContent xmlns:mc="http://schemas.openxmlformats.org/markup-compatibility/2006">
              <mc:Choice xmlns:v="urn:schemas-microsoft-com:vml" Requires="v">
                <p:oleObj spid="_x0000_s35172" name="Equation" r:id="rId8" imgW="2603160" imgH="419040" progId="Equation.DSMT4">
                  <p:embed/>
                </p:oleObj>
              </mc:Choice>
              <mc:Fallback>
                <p:oleObj name="Equation" r:id="rId8" imgW="2603160" imgH="419040" progId="Equation.DSMT4">
                  <p:embed/>
                  <p:pic>
                    <p:nvPicPr>
                      <p:cNvPr id="25" name="Object 24"/>
                      <p:cNvPicPr/>
                      <p:nvPr/>
                    </p:nvPicPr>
                    <p:blipFill>
                      <a:blip r:embed="rId9"/>
                      <a:stretch>
                        <a:fillRect/>
                      </a:stretch>
                    </p:blipFill>
                    <p:spPr>
                      <a:xfrm>
                        <a:off x="1145400" y="3261000"/>
                        <a:ext cx="5072063" cy="815975"/>
                      </a:xfrm>
                      <a:prstGeom prst="rect">
                        <a:avLst/>
                      </a:prstGeom>
                    </p:spPr>
                  </p:pic>
                </p:oleObj>
              </mc:Fallback>
            </mc:AlternateContent>
          </a:graphicData>
        </a:graphic>
      </p:graphicFrame>
      <p:grpSp>
        <p:nvGrpSpPr>
          <p:cNvPr id="27" name="Group 26"/>
          <p:cNvGrpSpPr/>
          <p:nvPr/>
        </p:nvGrpSpPr>
        <p:grpSpPr>
          <a:xfrm>
            <a:off x="1145400" y="4224042"/>
            <a:ext cx="5001211" cy="1851164"/>
            <a:chOff x="652168" y="4749483"/>
            <a:chExt cx="5001211" cy="1851164"/>
          </a:xfrm>
        </p:grpSpPr>
        <p:sp>
          <p:nvSpPr>
            <p:cNvPr id="28" name="Rectangle 27"/>
            <p:cNvSpPr/>
            <p:nvPr/>
          </p:nvSpPr>
          <p:spPr>
            <a:xfrm>
              <a:off x="652168" y="4749483"/>
              <a:ext cx="5001211" cy="1838322"/>
            </a:xfrm>
            <a:prstGeom prst="rect">
              <a:avLst/>
            </a:prstGeom>
            <a:gradFill rotWithShape="1">
              <a:gsLst>
                <a:gs pos="0">
                  <a:srgbClr val="B3DCE7"/>
                </a:gs>
                <a:gs pos="50000">
                  <a:srgbClr val="FFFFFF"/>
                </a:gs>
                <a:gs pos="100000">
                  <a:srgbClr val="C2E3EC"/>
                </a:gs>
              </a:gsLst>
              <a:lin ang="0" scaled="1"/>
            </a:gradFill>
            <a:ln w="28575">
              <a:solidFill>
                <a:schemeClr val="tx1"/>
              </a:solidFill>
            </a:ln>
            <a:effectLst/>
          </p:spPr>
          <p:txBody>
            <a:bodyPr wrap="none" anchor="ctr"/>
            <a:lstStyle/>
            <a:p>
              <a:endParaRPr lang="en-US" sz="1800" kern="0">
                <a:solidFill>
                  <a:srgbClr val="000000"/>
                </a:solidFill>
                <a:latin typeface="Arial" pitchFamily="34" charset="0"/>
              </a:endParaRPr>
            </a:p>
          </p:txBody>
        </p:sp>
        <p:cxnSp>
          <p:nvCxnSpPr>
            <p:cNvPr id="29" name="Straight Connector 28"/>
            <p:cNvCxnSpPr/>
            <p:nvPr/>
          </p:nvCxnSpPr>
          <p:spPr>
            <a:xfrm>
              <a:off x="1605769" y="4749483"/>
              <a:ext cx="0" cy="18383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extLst>
                <p:ext uri="{D42A27DB-BD31-4B8C-83A1-F6EECF244321}">
                  <p14:modId xmlns:p14="http://schemas.microsoft.com/office/powerpoint/2010/main" val="2501684158"/>
                </p:ext>
              </p:extLst>
            </p:nvPr>
          </p:nvGraphicFramePr>
          <p:xfrm>
            <a:off x="1077253" y="5411649"/>
            <a:ext cx="339725" cy="290512"/>
          </p:xfrm>
          <a:graphic>
            <a:graphicData uri="http://schemas.openxmlformats.org/presentationml/2006/ole">
              <mc:AlternateContent xmlns:mc="http://schemas.openxmlformats.org/markup-compatibility/2006">
                <mc:Choice xmlns:v="urn:schemas-microsoft-com:vml" Requires="v">
                  <p:oleObj spid="_x0000_s35173" name="Equation" r:id="rId10" imgW="190440" imgH="164880" progId="Equation.DSMT4">
                    <p:embed/>
                  </p:oleObj>
                </mc:Choice>
                <mc:Fallback>
                  <p:oleObj name="Equation" r:id="rId10" imgW="190440" imgH="164880" progId="Equation.DSMT4">
                    <p:embed/>
                    <p:pic>
                      <p:nvPicPr>
                        <p:cNvPr id="40" name="Object 39"/>
                        <p:cNvPicPr/>
                        <p:nvPr/>
                      </p:nvPicPr>
                      <p:blipFill>
                        <a:blip r:embed="rId11"/>
                        <a:stretch>
                          <a:fillRect/>
                        </a:stretch>
                      </p:blipFill>
                      <p:spPr>
                        <a:xfrm>
                          <a:off x="1077253" y="5411649"/>
                          <a:ext cx="339725" cy="290512"/>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67249023"/>
                </p:ext>
              </p:extLst>
            </p:nvPr>
          </p:nvGraphicFramePr>
          <p:xfrm>
            <a:off x="1096303" y="4952861"/>
            <a:ext cx="225425" cy="247650"/>
          </p:xfrm>
          <a:graphic>
            <a:graphicData uri="http://schemas.openxmlformats.org/presentationml/2006/ole">
              <mc:AlternateContent xmlns:mc="http://schemas.openxmlformats.org/markup-compatibility/2006">
                <mc:Choice xmlns:v="urn:schemas-microsoft-com:vml" Requires="v">
                  <p:oleObj spid="_x0000_s35174" name="Equation" r:id="rId12" imgW="126720" imgH="139680" progId="Equation.DSMT4">
                    <p:embed/>
                  </p:oleObj>
                </mc:Choice>
                <mc:Fallback>
                  <p:oleObj name="Equation" r:id="rId12" imgW="126720" imgH="139680" progId="Equation.DSMT4">
                    <p:embed/>
                    <p:pic>
                      <p:nvPicPr>
                        <p:cNvPr id="41" name="Object 40"/>
                        <p:cNvPicPr/>
                        <p:nvPr/>
                      </p:nvPicPr>
                      <p:blipFill>
                        <a:blip r:embed="rId13"/>
                        <a:stretch>
                          <a:fillRect/>
                        </a:stretch>
                      </p:blipFill>
                      <p:spPr>
                        <a:xfrm>
                          <a:off x="1096303" y="4952861"/>
                          <a:ext cx="225425" cy="24765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906481639"/>
                </p:ext>
              </p:extLst>
            </p:nvPr>
          </p:nvGraphicFramePr>
          <p:xfrm>
            <a:off x="3288193" y="4929166"/>
            <a:ext cx="471488" cy="238125"/>
          </p:xfrm>
          <a:graphic>
            <a:graphicData uri="http://schemas.openxmlformats.org/presentationml/2006/ole">
              <mc:AlternateContent xmlns:mc="http://schemas.openxmlformats.org/markup-compatibility/2006">
                <mc:Choice xmlns:v="urn:schemas-microsoft-com:vml" Requires="v">
                  <p:oleObj spid="_x0000_s35175" name="Equation" r:id="rId14" imgW="355320" imgH="177480" progId="Equation.DSMT4">
                    <p:embed/>
                  </p:oleObj>
                </mc:Choice>
                <mc:Fallback>
                  <p:oleObj name="Equation" r:id="rId14" imgW="355320" imgH="177480" progId="Equation.DSMT4">
                    <p:embed/>
                    <p:pic>
                      <p:nvPicPr>
                        <p:cNvPr id="44" name="Object 43"/>
                        <p:cNvPicPr/>
                        <p:nvPr/>
                      </p:nvPicPr>
                      <p:blipFill>
                        <a:blip r:embed="rId15"/>
                        <a:stretch>
                          <a:fillRect/>
                        </a:stretch>
                      </p:blipFill>
                      <p:spPr>
                        <a:xfrm>
                          <a:off x="3288193" y="4929166"/>
                          <a:ext cx="471488" cy="2381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262905774"/>
                </p:ext>
              </p:extLst>
            </p:nvPr>
          </p:nvGraphicFramePr>
          <p:xfrm>
            <a:off x="4912206" y="4957741"/>
            <a:ext cx="322262" cy="185738"/>
          </p:xfrm>
          <a:graphic>
            <a:graphicData uri="http://schemas.openxmlformats.org/presentationml/2006/ole">
              <mc:AlternateContent xmlns:mc="http://schemas.openxmlformats.org/markup-compatibility/2006">
                <mc:Choice xmlns:v="urn:schemas-microsoft-com:vml" Requires="v">
                  <p:oleObj spid="_x0000_s35176" name="Equation" r:id="rId16" imgW="241200" imgH="139680" progId="Equation.DSMT4">
                    <p:embed/>
                  </p:oleObj>
                </mc:Choice>
                <mc:Fallback>
                  <p:oleObj name="Equation" r:id="rId16" imgW="241200" imgH="139680" progId="Equation.DSMT4">
                    <p:embed/>
                    <p:pic>
                      <p:nvPicPr>
                        <p:cNvPr id="45" name="Object 44"/>
                        <p:cNvPicPr/>
                        <p:nvPr/>
                      </p:nvPicPr>
                      <p:blipFill>
                        <a:blip r:embed="rId17"/>
                        <a:stretch>
                          <a:fillRect/>
                        </a:stretch>
                      </p:blipFill>
                      <p:spPr>
                        <a:xfrm>
                          <a:off x="4912206" y="4957741"/>
                          <a:ext cx="322262" cy="185738"/>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219830330"/>
                </p:ext>
              </p:extLst>
            </p:nvPr>
          </p:nvGraphicFramePr>
          <p:xfrm>
            <a:off x="4127081" y="5492605"/>
            <a:ext cx="241300" cy="195262"/>
          </p:xfrm>
          <a:graphic>
            <a:graphicData uri="http://schemas.openxmlformats.org/presentationml/2006/ole">
              <mc:AlternateContent xmlns:mc="http://schemas.openxmlformats.org/markup-compatibility/2006">
                <mc:Choice xmlns:v="urn:schemas-microsoft-com:vml" Requires="v">
                  <p:oleObj spid="_x0000_s35177" name="Equation" r:id="rId18" imgW="126720" imgH="101520" progId="Equation.DSMT4">
                    <p:embed/>
                  </p:oleObj>
                </mc:Choice>
                <mc:Fallback>
                  <p:oleObj name="Equation" r:id="rId18" imgW="126720" imgH="101520" progId="Equation.DSMT4">
                    <p:embed/>
                    <p:pic>
                      <p:nvPicPr>
                        <p:cNvPr id="46" name="Object 45"/>
                        <p:cNvPicPr/>
                        <p:nvPr/>
                      </p:nvPicPr>
                      <p:blipFill>
                        <a:blip r:embed="rId19"/>
                        <a:stretch>
                          <a:fillRect/>
                        </a:stretch>
                      </p:blipFill>
                      <p:spPr>
                        <a:xfrm>
                          <a:off x="4127081" y="5492605"/>
                          <a:ext cx="241300" cy="195262"/>
                        </a:xfrm>
                        <a:prstGeom prst="rect">
                          <a:avLst/>
                        </a:prstGeom>
                      </p:spPr>
                    </p:pic>
                  </p:oleObj>
                </mc:Fallback>
              </mc:AlternateContent>
            </a:graphicData>
          </a:graphic>
        </p:graphicFrame>
        <p:cxnSp>
          <p:nvCxnSpPr>
            <p:cNvPr id="35" name="Straight Connector 34"/>
            <p:cNvCxnSpPr/>
            <p:nvPr/>
          </p:nvCxnSpPr>
          <p:spPr>
            <a:xfrm>
              <a:off x="919969" y="5319053"/>
              <a:ext cx="4452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19969" y="5816284"/>
              <a:ext cx="4467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563019118"/>
                </p:ext>
              </p:extLst>
            </p:nvPr>
          </p:nvGraphicFramePr>
          <p:xfrm>
            <a:off x="1075666" y="6181586"/>
            <a:ext cx="268287" cy="271463"/>
          </p:xfrm>
          <a:graphic>
            <a:graphicData uri="http://schemas.openxmlformats.org/presentationml/2006/ole">
              <mc:AlternateContent xmlns:mc="http://schemas.openxmlformats.org/markup-compatibility/2006">
                <mc:Choice xmlns:v="urn:schemas-microsoft-com:vml" Requires="v">
                  <p:oleObj spid="_x0000_s35178" name="Equation" r:id="rId20" imgW="152280" imgH="152280" progId="Equation.DSMT4">
                    <p:embed/>
                  </p:oleObj>
                </mc:Choice>
                <mc:Fallback>
                  <p:oleObj name="Equation" r:id="rId20" imgW="152280" imgH="152280" progId="Equation.DSMT4">
                    <p:embed/>
                    <p:pic>
                      <p:nvPicPr>
                        <p:cNvPr id="53" name="Object 52"/>
                        <p:cNvPicPr/>
                        <p:nvPr/>
                      </p:nvPicPr>
                      <p:blipFill>
                        <a:blip r:embed="rId21"/>
                        <a:stretch>
                          <a:fillRect/>
                        </a:stretch>
                      </p:blipFill>
                      <p:spPr>
                        <a:xfrm>
                          <a:off x="1075666" y="6181586"/>
                          <a:ext cx="268287" cy="27146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248149024"/>
                </p:ext>
              </p:extLst>
            </p:nvPr>
          </p:nvGraphicFramePr>
          <p:xfrm>
            <a:off x="3443628" y="5436167"/>
            <a:ext cx="204787" cy="287337"/>
          </p:xfrm>
          <a:graphic>
            <a:graphicData uri="http://schemas.openxmlformats.org/presentationml/2006/ole">
              <mc:AlternateContent xmlns:mc="http://schemas.openxmlformats.org/markup-compatibility/2006">
                <mc:Choice xmlns:v="urn:schemas-microsoft-com:vml" Requires="v">
                  <p:oleObj spid="_x0000_s35179" name="Equation" r:id="rId22" imgW="126720" imgH="177480" progId="Equation.DSMT4">
                    <p:embed/>
                  </p:oleObj>
                </mc:Choice>
                <mc:Fallback>
                  <p:oleObj name="Equation" r:id="rId22" imgW="126720" imgH="177480" progId="Equation.DSMT4">
                    <p:embed/>
                    <p:pic>
                      <p:nvPicPr>
                        <p:cNvPr id="54" name="Object 53"/>
                        <p:cNvPicPr/>
                        <p:nvPr/>
                      </p:nvPicPr>
                      <p:blipFill>
                        <a:blip r:embed="rId23"/>
                        <a:stretch>
                          <a:fillRect/>
                        </a:stretch>
                      </p:blipFill>
                      <p:spPr>
                        <a:xfrm>
                          <a:off x="3443628" y="5436167"/>
                          <a:ext cx="204787" cy="287337"/>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467318105"/>
                </p:ext>
              </p:extLst>
            </p:nvPr>
          </p:nvGraphicFramePr>
          <p:xfrm>
            <a:off x="3264745" y="5836010"/>
            <a:ext cx="526320" cy="215138"/>
          </p:xfrm>
          <a:graphic>
            <a:graphicData uri="http://schemas.openxmlformats.org/presentationml/2006/ole">
              <mc:AlternateContent xmlns:mc="http://schemas.openxmlformats.org/markup-compatibility/2006">
                <mc:Choice xmlns:v="urn:schemas-microsoft-com:vml" Requires="v">
                  <p:oleObj spid="_x0000_s35180" name="Equation" r:id="rId24" imgW="431640" imgH="177480" progId="Equation.DSMT4">
                    <p:embed/>
                  </p:oleObj>
                </mc:Choice>
                <mc:Fallback>
                  <p:oleObj name="Equation" r:id="rId24" imgW="431640" imgH="177480" progId="Equation.DSMT4">
                    <p:embed/>
                    <p:pic>
                      <p:nvPicPr>
                        <p:cNvPr id="55" name="Object 54"/>
                        <p:cNvPicPr/>
                        <p:nvPr/>
                      </p:nvPicPr>
                      <p:blipFill>
                        <a:blip r:embed="rId25"/>
                        <a:stretch>
                          <a:fillRect/>
                        </a:stretch>
                      </p:blipFill>
                      <p:spPr>
                        <a:xfrm>
                          <a:off x="3264745" y="5836010"/>
                          <a:ext cx="526320" cy="215138"/>
                        </a:xfrm>
                        <a:prstGeom prst="rect">
                          <a:avLst/>
                        </a:prstGeom>
                      </p:spPr>
                    </p:pic>
                  </p:oleObj>
                </mc:Fallback>
              </mc:AlternateContent>
            </a:graphicData>
          </a:graphic>
        </p:graphicFrame>
        <p:cxnSp>
          <p:nvCxnSpPr>
            <p:cNvPr id="40" name="Straight Arrow Connector 39"/>
            <p:cNvCxnSpPr/>
            <p:nvPr/>
          </p:nvCxnSpPr>
          <p:spPr>
            <a:xfrm flipV="1">
              <a:off x="1932487" y="5982051"/>
              <a:ext cx="1295380" cy="47409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791065" y="5982051"/>
              <a:ext cx="1279994" cy="44896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1203183524"/>
                </p:ext>
              </p:extLst>
            </p:nvPr>
          </p:nvGraphicFramePr>
          <p:xfrm>
            <a:off x="5080662" y="6356084"/>
            <a:ext cx="355363" cy="184404"/>
          </p:xfrm>
          <a:graphic>
            <a:graphicData uri="http://schemas.openxmlformats.org/presentationml/2006/ole">
              <mc:AlternateContent xmlns:mc="http://schemas.openxmlformats.org/markup-compatibility/2006">
                <mc:Choice xmlns:v="urn:schemas-microsoft-com:vml" Requires="v">
                  <p:oleObj spid="_x0000_s35181" name="Equation" r:id="rId26" imgW="241200" imgH="126720" progId="Equation.DSMT4">
                    <p:embed/>
                  </p:oleObj>
                </mc:Choice>
                <mc:Fallback>
                  <p:oleObj name="Equation" r:id="rId26" imgW="241200" imgH="126720" progId="Equation.DSMT4">
                    <p:embed/>
                    <p:pic>
                      <p:nvPicPr>
                        <p:cNvPr id="58" name="Object 57"/>
                        <p:cNvPicPr/>
                        <p:nvPr/>
                      </p:nvPicPr>
                      <p:blipFill>
                        <a:blip r:embed="rId27"/>
                        <a:stretch>
                          <a:fillRect/>
                        </a:stretch>
                      </p:blipFill>
                      <p:spPr>
                        <a:xfrm>
                          <a:off x="5080662" y="6356084"/>
                          <a:ext cx="355363" cy="184404"/>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520231976"/>
                </p:ext>
              </p:extLst>
            </p:nvPr>
          </p:nvGraphicFramePr>
          <p:xfrm>
            <a:off x="1734021" y="6361248"/>
            <a:ext cx="169673" cy="239399"/>
          </p:xfrm>
          <a:graphic>
            <a:graphicData uri="http://schemas.openxmlformats.org/presentationml/2006/ole">
              <mc:AlternateContent xmlns:mc="http://schemas.openxmlformats.org/markup-compatibility/2006">
                <mc:Choice xmlns:v="urn:schemas-microsoft-com:vml" Requires="v">
                  <p:oleObj spid="_x0000_s35182" name="Equation" r:id="rId28" imgW="126720" imgH="177480" progId="Equation.DSMT4">
                    <p:embed/>
                  </p:oleObj>
                </mc:Choice>
                <mc:Fallback>
                  <p:oleObj name="Equation" r:id="rId28" imgW="126720" imgH="177480" progId="Equation.DSMT4">
                    <p:embed/>
                    <p:pic>
                      <p:nvPicPr>
                        <p:cNvPr id="59" name="Object 58"/>
                        <p:cNvPicPr/>
                        <p:nvPr/>
                      </p:nvPicPr>
                      <p:blipFill>
                        <a:blip r:embed="rId29"/>
                        <a:stretch>
                          <a:fillRect/>
                        </a:stretch>
                      </p:blipFill>
                      <p:spPr>
                        <a:xfrm>
                          <a:off x="1734021" y="6361248"/>
                          <a:ext cx="169673" cy="239399"/>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561764324"/>
                </p:ext>
              </p:extLst>
            </p:nvPr>
          </p:nvGraphicFramePr>
          <p:xfrm>
            <a:off x="1812915" y="4954080"/>
            <a:ext cx="187614" cy="257149"/>
          </p:xfrm>
          <a:graphic>
            <a:graphicData uri="http://schemas.openxmlformats.org/presentationml/2006/ole">
              <mc:AlternateContent xmlns:mc="http://schemas.openxmlformats.org/markup-compatibility/2006">
                <mc:Choice xmlns:v="urn:schemas-microsoft-com:vml" Requires="v">
                  <p:oleObj spid="_x0000_s35183" name="Equation" r:id="rId30" imgW="126720" imgH="177480" progId="Equation.DSMT4">
                    <p:embed/>
                  </p:oleObj>
                </mc:Choice>
                <mc:Fallback>
                  <p:oleObj name="Equation" r:id="rId30" imgW="126720" imgH="177480" progId="Equation.DSMT4">
                    <p:embed/>
                    <p:pic>
                      <p:nvPicPr>
                        <p:cNvPr id="60" name="Object 59"/>
                        <p:cNvPicPr/>
                        <p:nvPr/>
                      </p:nvPicPr>
                      <p:blipFill>
                        <a:blip r:embed="rId31"/>
                        <a:stretch>
                          <a:fillRect/>
                        </a:stretch>
                      </p:blipFill>
                      <p:spPr>
                        <a:xfrm>
                          <a:off x="1812915" y="4954080"/>
                          <a:ext cx="187614" cy="257149"/>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596152006"/>
                </p:ext>
              </p:extLst>
            </p:nvPr>
          </p:nvGraphicFramePr>
          <p:xfrm>
            <a:off x="2442032" y="5445691"/>
            <a:ext cx="265112" cy="268288"/>
          </p:xfrm>
          <a:graphic>
            <a:graphicData uri="http://schemas.openxmlformats.org/presentationml/2006/ole">
              <mc:AlternateContent xmlns:mc="http://schemas.openxmlformats.org/markup-compatibility/2006">
                <mc:Choice xmlns:v="urn:schemas-microsoft-com:vml" Requires="v">
                  <p:oleObj spid="_x0000_s35184" name="Equation" r:id="rId32" imgW="139680" imgH="139680" progId="Equation.DSMT4">
                    <p:embed/>
                  </p:oleObj>
                </mc:Choice>
                <mc:Fallback>
                  <p:oleObj name="Equation" r:id="rId32" imgW="139680" imgH="139680" progId="Equation.DSMT4">
                    <p:embed/>
                    <p:pic>
                      <p:nvPicPr>
                        <p:cNvPr id="61" name="Object 60"/>
                        <p:cNvPicPr/>
                        <p:nvPr/>
                      </p:nvPicPr>
                      <p:blipFill>
                        <a:blip r:embed="rId33"/>
                        <a:stretch>
                          <a:fillRect/>
                        </a:stretch>
                      </p:blipFill>
                      <p:spPr>
                        <a:xfrm>
                          <a:off x="2442032" y="5445691"/>
                          <a:ext cx="265112" cy="268288"/>
                        </a:xfrm>
                        <a:prstGeom prst="rect">
                          <a:avLst/>
                        </a:prstGeom>
                      </p:spPr>
                    </p:pic>
                  </p:oleObj>
                </mc:Fallback>
              </mc:AlternateContent>
            </a:graphicData>
          </a:graphic>
        </p:graphicFrame>
      </p:grpSp>
      <p:sp>
        <p:nvSpPr>
          <p:cNvPr id="48" name="Rectangle 47"/>
          <p:cNvSpPr/>
          <p:nvPr/>
        </p:nvSpPr>
        <p:spPr>
          <a:xfrm>
            <a:off x="6283506" y="4089580"/>
            <a:ext cx="5552345" cy="461665"/>
          </a:xfrm>
          <a:prstGeom prst="rect">
            <a:avLst/>
          </a:prstGeom>
        </p:spPr>
        <p:txBody>
          <a:bodyPr wrap="square">
            <a:spAutoFit/>
          </a:bodyPr>
          <a:lstStyle/>
          <a:p>
            <a:r>
              <a:rPr lang="en-US" sz="2400"/>
              <a:t>Lợi nhuận cao nhất khi bán ra </a:t>
            </a:r>
            <a:r>
              <a:rPr lang="en-US" sz="2400">
                <a:latin typeface="Times New Roman" panose="02020603050405020304" pitchFamily="18" charset="0"/>
                <a:cs typeface="Times New Roman" panose="02020603050405020304" pitchFamily="18" charset="0"/>
              </a:rPr>
              <a:t>2200</a:t>
            </a:r>
            <a:r>
              <a:rPr lang="en-US" sz="2400"/>
              <a:t> tivi.</a:t>
            </a:r>
          </a:p>
        </p:txBody>
      </p:sp>
      <p:sp>
        <p:nvSpPr>
          <p:cNvPr id="49" name="Rectangle 48"/>
          <p:cNvSpPr/>
          <p:nvPr/>
        </p:nvSpPr>
        <p:spPr>
          <a:xfrm>
            <a:off x="6283506" y="4666462"/>
            <a:ext cx="5824411" cy="461665"/>
          </a:xfrm>
          <a:prstGeom prst="rect">
            <a:avLst/>
          </a:prstGeom>
        </p:spPr>
        <p:txBody>
          <a:bodyPr wrap="square">
            <a:spAutoFit/>
          </a:bodyPr>
          <a:lstStyle/>
          <a:p>
            <a:r>
              <a:rPr lang="en-US" sz="2400"/>
              <a:t>Số tivi mua tăng lên </a:t>
            </a:r>
            <a:r>
              <a:rPr lang="en-US" sz="2400">
                <a:latin typeface="Times New Roman" panose="02020603050405020304" pitchFamily="18" charset="0"/>
                <a:cs typeface="Times New Roman" panose="02020603050405020304" pitchFamily="18" charset="0"/>
              </a:rPr>
              <a:t>2200 -1000 =1200</a:t>
            </a:r>
            <a:r>
              <a:rPr lang="en-US" sz="2400"/>
              <a:t> tivi.</a:t>
            </a:r>
          </a:p>
        </p:txBody>
      </p:sp>
      <p:sp>
        <p:nvSpPr>
          <p:cNvPr id="50" name="Rectangle 49"/>
          <p:cNvSpPr/>
          <p:nvPr/>
        </p:nvSpPr>
        <p:spPr>
          <a:xfrm>
            <a:off x="6283505" y="5162426"/>
            <a:ext cx="5552345" cy="461665"/>
          </a:xfrm>
          <a:prstGeom prst="rect">
            <a:avLst/>
          </a:prstGeom>
        </p:spPr>
        <p:txBody>
          <a:bodyPr wrap="square">
            <a:spAutoFit/>
          </a:bodyPr>
          <a:lstStyle/>
          <a:p>
            <a:r>
              <a:rPr lang="en-US" sz="2400"/>
              <a:t>Cửa hàng nên đặt giá bán là:</a:t>
            </a:r>
          </a:p>
        </p:txBody>
      </p:sp>
      <p:graphicFrame>
        <p:nvGraphicFramePr>
          <p:cNvPr id="52" name="Object 51"/>
          <p:cNvGraphicFramePr>
            <a:graphicFrameLocks noChangeAspect="1"/>
          </p:cNvGraphicFramePr>
          <p:nvPr>
            <p:extLst>
              <p:ext uri="{D42A27DB-BD31-4B8C-83A1-F6EECF244321}">
                <p14:modId xmlns:p14="http://schemas.microsoft.com/office/powerpoint/2010/main" val="2096387846"/>
              </p:ext>
            </p:extLst>
          </p:nvPr>
        </p:nvGraphicFramePr>
        <p:xfrm>
          <a:off x="7417086" y="5607059"/>
          <a:ext cx="2201862" cy="815975"/>
        </p:xfrm>
        <a:graphic>
          <a:graphicData uri="http://schemas.openxmlformats.org/presentationml/2006/ole">
            <mc:AlternateContent xmlns:mc="http://schemas.openxmlformats.org/markup-compatibility/2006">
              <mc:Choice xmlns:v="urn:schemas-microsoft-com:vml" Requires="v">
                <p:oleObj spid="_x0000_s35185" name="Equation" r:id="rId34" imgW="1130040" imgH="419040" progId="Equation.DSMT4">
                  <p:embed/>
                </p:oleObj>
              </mc:Choice>
              <mc:Fallback>
                <p:oleObj name="Equation" r:id="rId34" imgW="1130040" imgH="419040" progId="Equation.DSMT4">
                  <p:embed/>
                  <p:pic>
                    <p:nvPicPr>
                      <p:cNvPr id="26" name="Object 25"/>
                      <p:cNvPicPr/>
                      <p:nvPr/>
                    </p:nvPicPr>
                    <p:blipFill>
                      <a:blip r:embed="rId35"/>
                      <a:stretch>
                        <a:fillRect/>
                      </a:stretch>
                    </p:blipFill>
                    <p:spPr>
                      <a:xfrm>
                        <a:off x="7417086" y="5607059"/>
                        <a:ext cx="2201862" cy="815975"/>
                      </a:xfrm>
                      <a:prstGeom prst="rect">
                        <a:avLst/>
                      </a:prstGeom>
                    </p:spPr>
                  </p:pic>
                </p:oleObj>
              </mc:Fallback>
            </mc:AlternateContent>
          </a:graphicData>
        </a:graphic>
      </p:graphicFrame>
      <p:sp>
        <p:nvSpPr>
          <p:cNvPr id="10" name="Rectangle 9"/>
          <p:cNvSpPr/>
          <p:nvPr/>
        </p:nvSpPr>
        <p:spPr>
          <a:xfrm>
            <a:off x="9618948" y="5784213"/>
            <a:ext cx="1739579" cy="461665"/>
          </a:xfrm>
          <a:prstGeom prst="rect">
            <a:avLst/>
          </a:prstGeom>
        </p:spPr>
        <p:txBody>
          <a:bodyPr wrap="none">
            <a:spAutoFit/>
          </a:bodyPr>
          <a:lstStyle/>
          <a:p>
            <a:r>
              <a:rPr lang="en-US" sz="2400" i="1">
                <a:latin typeface="Times New Roman" panose="02020603050405020304" pitchFamily="18" charset="0"/>
                <a:cs typeface="Times New Roman" panose="02020603050405020304" pitchFamily="18" charset="0"/>
              </a:rPr>
              <a:t>(triệu đồng) </a:t>
            </a:r>
          </a:p>
        </p:txBody>
      </p:sp>
      <p:grpSp>
        <p:nvGrpSpPr>
          <p:cNvPr id="3" name="Group 2">
            <a:extLst>
              <a:ext uri="{FF2B5EF4-FFF2-40B4-BE49-F238E27FC236}">
                <a16:creationId xmlns:a16="http://schemas.microsoft.com/office/drawing/2014/main" id="{AEB827BC-F81F-4ED4-AAEA-E60EE726BBA8}"/>
              </a:ext>
            </a:extLst>
          </p:cNvPr>
          <p:cNvGrpSpPr/>
          <p:nvPr/>
        </p:nvGrpSpPr>
        <p:grpSpPr>
          <a:xfrm>
            <a:off x="0" y="0"/>
            <a:ext cx="12107917" cy="1683072"/>
            <a:chOff x="0" y="0"/>
            <a:chExt cx="12107917" cy="1683072"/>
          </a:xfrm>
        </p:grpSpPr>
        <p:grpSp>
          <p:nvGrpSpPr>
            <p:cNvPr id="13" name="Group 12"/>
            <p:cNvGrpSpPr/>
            <p:nvPr/>
          </p:nvGrpSpPr>
          <p:grpSpPr>
            <a:xfrm>
              <a:off x="0" y="0"/>
              <a:ext cx="12107917" cy="1683072"/>
              <a:chOff x="22545" y="4885895"/>
              <a:chExt cx="12107917" cy="1683072"/>
            </a:xfrm>
          </p:grpSpPr>
          <p:sp>
            <p:nvSpPr>
              <p:cNvPr id="14" name="Rounded Rectangle 13"/>
              <p:cNvSpPr/>
              <p:nvPr/>
            </p:nvSpPr>
            <p:spPr>
              <a:xfrm>
                <a:off x="880160" y="4963009"/>
                <a:ext cx="11250302" cy="1532627"/>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Oval 14"/>
              <p:cNvSpPr/>
              <p:nvPr/>
            </p:nvSpPr>
            <p:spPr>
              <a:xfrm>
                <a:off x="22545" y="488589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6043" y="4955979"/>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70527" y="108644"/>
              <a:ext cx="10237390" cy="1200329"/>
            </a:xfrm>
            <a:prstGeom prst="rect">
              <a:avLst/>
            </a:prstGeom>
          </p:spPr>
          <p:txBody>
            <a:bodyPr wrap="square">
              <a:spAutoFit/>
            </a:bodyPr>
            <a:lstStyle/>
            <a:p>
              <a:r>
                <a:rPr lang="vi-VN" sz="2400"/>
                <a:t>Một nhà sản xuất trung bình bán được 1000 tivi</a:t>
              </a:r>
              <a:r>
                <a:rPr lang="en-US" sz="2400"/>
                <a:t>/tuần</a:t>
              </a:r>
              <a:r>
                <a:rPr lang="vi-VN" sz="2400"/>
                <a:t> với giá </a:t>
              </a:r>
              <a:r>
                <a:rPr lang="vi-VN" sz="2400">
                  <a:latin typeface="Times New Roman" panose="02020603050405020304" pitchFamily="18" charset="0"/>
                  <a:cs typeface="Times New Roman" panose="02020603050405020304" pitchFamily="18" charset="0"/>
                </a:rPr>
                <a:t>14tr</a:t>
              </a:r>
              <a:r>
                <a:rPr lang="en-US" sz="2400">
                  <a:latin typeface="Times New Roman" panose="02020603050405020304" pitchFamily="18" charset="0"/>
                  <a:cs typeface="Times New Roman" panose="02020603050405020304" pitchFamily="18" charset="0"/>
                </a:rPr>
                <a:t>/</a:t>
              </a:r>
              <a:r>
                <a:rPr lang="vi-VN" sz="2400">
                  <a:cs typeface="Times New Roman" panose="02020603050405020304" pitchFamily="18" charset="0"/>
                </a:rPr>
                <a:t>c</a:t>
              </a:r>
              <a:r>
                <a:rPr lang="vi-VN" sz="2400"/>
                <a:t>. Một cuộc khảo sát thị trường chỉ ra rằng nếu cử giảm giá bán </a:t>
              </a:r>
              <a:r>
                <a:rPr lang="vi-VN" sz="2400">
                  <a:latin typeface="Times New Roman" panose="02020603050405020304" pitchFamily="18" charset="0"/>
                  <a:cs typeface="Times New Roman" panose="02020603050405020304" pitchFamily="18" charset="0"/>
                </a:rPr>
                <a:t>500</a:t>
              </a:r>
              <a:r>
                <a:rPr lang="vi-VN" sz="2400"/>
                <a:t> nghìn đồng, số lượng ti vi bán ra sẽ tăng thêm khoảng </a:t>
              </a:r>
              <a:r>
                <a:rPr lang="vi-VN" sz="2400">
                  <a:latin typeface="Times New Roman" panose="02020603050405020304" pitchFamily="18" charset="0"/>
                  <a:cs typeface="Times New Roman" panose="02020603050405020304" pitchFamily="18" charset="0"/>
                </a:rPr>
                <a:t>100 </a:t>
              </a:r>
              <a:r>
                <a:rPr lang="vi-VN" sz="2400"/>
                <a:t>tiv</a:t>
              </a:r>
              <a:r>
                <a:rPr lang="en-US" sz="2400"/>
                <a:t>i</a:t>
              </a:r>
              <a:r>
                <a:rPr lang="vi-VN" sz="2400"/>
                <a:t> mỗi tuần.</a:t>
              </a:r>
            </a:p>
          </p:txBody>
        </p:sp>
        <p:pic>
          <p:nvPicPr>
            <p:cNvPr id="2" name="Picture 1"/>
            <p:cNvPicPr>
              <a:picLocks noChangeAspect="1"/>
            </p:cNvPicPr>
            <p:nvPr/>
          </p:nvPicPr>
          <p:blipFill>
            <a:blip r:embed="rId36"/>
            <a:stretch>
              <a:fillRect/>
            </a:stretch>
          </p:blipFill>
          <p:spPr>
            <a:xfrm rot="10573324">
              <a:off x="24307" y="140044"/>
              <a:ext cx="1349943" cy="779268"/>
            </a:xfrm>
            <a:prstGeom prst="rect">
              <a:avLst/>
            </a:prstGeom>
          </p:spPr>
        </p:pic>
        <p:pic>
          <p:nvPicPr>
            <p:cNvPr id="4" name="Picture 3"/>
            <p:cNvPicPr>
              <a:picLocks noChangeAspect="1"/>
            </p:cNvPicPr>
            <p:nvPr/>
          </p:nvPicPr>
          <p:blipFill>
            <a:blip r:embed="rId37"/>
            <a:stretch>
              <a:fillRect/>
            </a:stretch>
          </p:blipFill>
          <p:spPr>
            <a:xfrm>
              <a:off x="157863" y="529679"/>
              <a:ext cx="1437978" cy="592184"/>
            </a:xfrm>
            <a:prstGeom prst="rect">
              <a:avLst/>
            </a:prstGeom>
          </p:spPr>
        </p:pic>
      </p:grpSp>
    </p:spTree>
    <p:extLst>
      <p:ext uri="{BB962C8B-B14F-4D97-AF65-F5344CB8AC3E}">
        <p14:creationId xmlns:p14="http://schemas.microsoft.com/office/powerpoint/2010/main" val="11643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48" grpId="0"/>
      <p:bldP spid="49" grpId="0"/>
      <p:bldP spid="50"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287793" y="616021"/>
            <a:ext cx="2319363"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432"/>
          <a:stretch/>
        </p:blipFill>
        <p:spPr bwMode="auto">
          <a:xfrm>
            <a:off x="893380" y="90752"/>
            <a:ext cx="4701532" cy="50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1711973" y="616021"/>
            <a:ext cx="381000"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85972" y="616021"/>
            <a:ext cx="304800"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027626" y="1481868"/>
            <a:ext cx="6135144" cy="1446550"/>
            <a:chOff x="4391887" y="914400"/>
            <a:chExt cx="6135144" cy="1446550"/>
          </a:xfrm>
        </p:grpSpPr>
        <p:sp>
          <p:nvSpPr>
            <p:cNvPr id="13" name="Rectangle 12"/>
            <p:cNvSpPr/>
            <p:nvPr/>
          </p:nvSpPr>
          <p:spPr>
            <a:xfrm>
              <a:off x="4391887" y="914400"/>
              <a:ext cx="1105944"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67">
                  <a:ln w="11430"/>
                  <a:solidFill>
                    <a:schemeClr val="accent6">
                      <a:lumMod val="75000"/>
                    </a:schemeClr>
                  </a:solidFill>
                  <a:effectLst>
                    <a:outerShdw blurRad="76200" dist="50800" dir="5400000" algn="tl" rotWithShape="0">
                      <a:srgbClr val="000000">
                        <a:alpha val="65000"/>
                      </a:srgbClr>
                    </a:outerShdw>
                  </a:effectLst>
                  <a:latin typeface=".VnCentury SchoolbookH" pitchFamily="34" charset="0"/>
                </a:rPr>
                <a:t>1</a:t>
              </a:r>
              <a:r>
                <a:rPr lang="en-US" sz="6600" b="1" spc="67">
                  <a:ln w="11430"/>
                  <a:solidFill>
                    <a:schemeClr val="accent6">
                      <a:lumMod val="75000"/>
                    </a:schemeClr>
                  </a:solidFill>
                  <a:effectLst>
                    <a:outerShdw blurRad="76200" dist="50800" dir="5400000" algn="tl" rotWithShape="0">
                      <a:srgbClr val="000000">
                        <a:alpha val="65000"/>
                      </a:srgbClr>
                    </a:outerShdw>
                  </a:effectLst>
                  <a:latin typeface=".VnCentury SchoolbookH" pitchFamily="34" charset="0"/>
                </a:rPr>
                <a:t>.</a:t>
              </a:r>
              <a:endParaRPr lang="en-US" sz="8800" b="1" spc="67">
                <a:ln w="11430"/>
                <a:solidFill>
                  <a:schemeClr val="accent6">
                    <a:lumMod val="75000"/>
                  </a:schemeClr>
                </a:solidFill>
                <a:effectLst>
                  <a:outerShdw blurRad="76200" dist="50800" dir="5400000" algn="tl" rotWithShape="0">
                    <a:srgbClr val="000000">
                      <a:alpha val="65000"/>
                    </a:srgbClr>
                  </a:outerShdw>
                </a:effectLst>
                <a:latin typeface=".VnCentury SchoolbookH" pitchFamily="34" charset="0"/>
              </a:endParaRPr>
            </a:p>
          </p:txBody>
        </p:sp>
        <p:sp>
          <p:nvSpPr>
            <p:cNvPr id="14" name="Rounded Rectangle 13"/>
            <p:cNvSpPr/>
            <p:nvPr/>
          </p:nvSpPr>
          <p:spPr>
            <a:xfrm>
              <a:off x="5482731" y="1182480"/>
              <a:ext cx="5044300" cy="974409"/>
            </a:xfrm>
            <a:prstGeom prst="roundRect">
              <a:avLst>
                <a:gd name="adj" fmla="val 11754"/>
              </a:avLst>
            </a:prstGeom>
            <a:solidFill>
              <a:schemeClr val="accent6">
                <a:lumMod val="75000"/>
              </a:schemeClr>
            </a:solidFill>
            <a:ln>
              <a:noFill/>
            </a:ln>
            <a:effectLst/>
          </p:spPr>
          <p:txBody>
            <a:bodyPr wrap="none" anchor="ctr"/>
            <a:lstStyle/>
            <a:p>
              <a:endParaRPr lang="en-US" sz="1800" kern="0">
                <a:solidFill>
                  <a:srgbClr val="000000"/>
                </a:solidFill>
                <a:latin typeface="Arial" pitchFamily="34" charset="0"/>
              </a:endParaRPr>
            </a:p>
          </p:txBody>
        </p:sp>
        <p:sp>
          <p:nvSpPr>
            <p:cNvPr id="15" name="TextBox 14"/>
            <p:cNvSpPr txBox="1"/>
            <p:nvPr/>
          </p:nvSpPr>
          <p:spPr>
            <a:xfrm>
              <a:off x="5656465" y="1251318"/>
              <a:ext cx="4870566" cy="830997"/>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TỐC ĐỘ THAY ĐỔI CỦA MỘT ĐẠI LƯỢNG</a:t>
              </a:r>
              <a:endParaRPr lang="vi-VN" sz="2400" b="1">
                <a:solidFill>
                  <a:schemeClr val="bg1"/>
                </a:solidFill>
                <a:latin typeface="Arial" pitchFamily="34" charset="0"/>
                <a:cs typeface="Arial" pitchFamily="34" charset="0"/>
              </a:endParaRPr>
            </a:p>
          </p:txBody>
        </p:sp>
      </p:grpSp>
      <p:grpSp>
        <p:nvGrpSpPr>
          <p:cNvPr id="16" name="Group 15"/>
          <p:cNvGrpSpPr/>
          <p:nvPr/>
        </p:nvGrpSpPr>
        <p:grpSpPr>
          <a:xfrm>
            <a:off x="3692756" y="3272564"/>
            <a:ext cx="6154427" cy="1446550"/>
            <a:chOff x="5528115" y="4114800"/>
            <a:chExt cx="6154427" cy="1446550"/>
          </a:xfrm>
        </p:grpSpPr>
        <p:sp>
          <p:nvSpPr>
            <p:cNvPr id="17" name="Rectangle 16"/>
            <p:cNvSpPr/>
            <p:nvPr/>
          </p:nvSpPr>
          <p:spPr>
            <a:xfrm>
              <a:off x="5528115" y="4114800"/>
              <a:ext cx="1085105"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67">
                  <a:ln w="11430"/>
                  <a:solidFill>
                    <a:schemeClr val="accent6">
                      <a:lumMod val="75000"/>
                    </a:schemeClr>
                  </a:solidFill>
                  <a:effectLst>
                    <a:outerShdw blurRad="76200" dist="50800" dir="5400000" algn="tl" rotWithShape="0">
                      <a:srgbClr val="000000">
                        <a:alpha val="65000"/>
                      </a:srgbClr>
                    </a:outerShdw>
                  </a:effectLst>
                  <a:latin typeface=".VnCentury SchoolbookH" pitchFamily="34" charset="0"/>
                </a:rPr>
                <a:t>2</a:t>
              </a:r>
              <a:r>
                <a:rPr lang="en-US" sz="6600" b="1" spc="67">
                  <a:ln w="11430"/>
                  <a:solidFill>
                    <a:schemeClr val="accent6">
                      <a:lumMod val="75000"/>
                    </a:schemeClr>
                  </a:solidFill>
                  <a:effectLst>
                    <a:outerShdw blurRad="76200" dist="50800" dir="5400000" algn="tl" rotWithShape="0">
                      <a:srgbClr val="000000">
                        <a:alpha val="65000"/>
                      </a:srgbClr>
                    </a:outerShdw>
                  </a:effectLst>
                  <a:latin typeface=".VnCentury SchoolbookH" pitchFamily="34" charset="0"/>
                </a:rPr>
                <a:t>.</a:t>
              </a:r>
              <a:endParaRPr lang="en-US" sz="8800" b="1" spc="67">
                <a:ln w="11430"/>
                <a:solidFill>
                  <a:schemeClr val="accent6">
                    <a:lumMod val="75000"/>
                  </a:schemeClr>
                </a:solidFill>
                <a:effectLst>
                  <a:outerShdw blurRad="76200" dist="50800" dir="5400000" algn="tl" rotWithShape="0">
                    <a:srgbClr val="000000">
                      <a:alpha val="65000"/>
                    </a:srgbClr>
                  </a:outerShdw>
                </a:effectLst>
                <a:latin typeface=".VnCentury SchoolbookH" pitchFamily="34" charset="0"/>
              </a:endParaRPr>
            </a:p>
          </p:txBody>
        </p:sp>
        <p:sp>
          <p:nvSpPr>
            <p:cNvPr id="18" name="Rounded Rectangle 17"/>
            <p:cNvSpPr/>
            <p:nvPr/>
          </p:nvSpPr>
          <p:spPr>
            <a:xfrm>
              <a:off x="6625731" y="4455377"/>
              <a:ext cx="5044300" cy="974409"/>
            </a:xfrm>
            <a:prstGeom prst="roundRect">
              <a:avLst>
                <a:gd name="adj" fmla="val 11754"/>
              </a:avLst>
            </a:prstGeom>
            <a:solidFill>
              <a:schemeClr val="accent6">
                <a:lumMod val="75000"/>
              </a:schemeClr>
            </a:solidFill>
            <a:ln>
              <a:noFill/>
            </a:ln>
            <a:effectLst/>
          </p:spPr>
          <p:txBody>
            <a:bodyPr wrap="none" anchor="ctr"/>
            <a:lstStyle/>
            <a:p>
              <a:endParaRPr lang="en-US" sz="1800" kern="0">
                <a:solidFill>
                  <a:srgbClr val="000000"/>
                </a:solidFill>
                <a:latin typeface="Arial" pitchFamily="34" charset="0"/>
              </a:endParaRPr>
            </a:p>
          </p:txBody>
        </p:sp>
        <p:sp>
          <p:nvSpPr>
            <p:cNvPr id="19" name="TextBox 18"/>
            <p:cNvSpPr txBox="1"/>
            <p:nvPr/>
          </p:nvSpPr>
          <p:spPr>
            <a:xfrm>
              <a:off x="6638242" y="4534311"/>
              <a:ext cx="5044300" cy="830997"/>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MỘT VÀI BÀI TOÁN TỐI ƯU HÓA ĐƠN GIẢN</a:t>
              </a:r>
              <a:endParaRPr lang="vi-VN" sz="2400" b="1">
                <a:solidFill>
                  <a:schemeClr val="bg1"/>
                </a:solidFill>
                <a:latin typeface="Arial" pitchFamily="34" charset="0"/>
                <a:cs typeface="Arial" pitchFamily="34" charset="0"/>
              </a:endParaRPr>
            </a:p>
          </p:txBody>
        </p:sp>
      </p:grpSp>
      <p:pic>
        <p:nvPicPr>
          <p:cNvPr id="20" name="Picture 19"/>
          <p:cNvPicPr>
            <a:picLocks noChangeAspect="1"/>
          </p:cNvPicPr>
          <p:nvPr/>
        </p:nvPicPr>
        <p:blipFill>
          <a:blip r:embed="rId3"/>
          <a:stretch>
            <a:fillRect/>
          </a:stretch>
        </p:blipFill>
        <p:spPr>
          <a:xfrm flipH="1">
            <a:off x="10100462" y="5653279"/>
            <a:ext cx="2091538" cy="1204721"/>
          </a:xfrm>
          <a:prstGeom prst="rect">
            <a:avLst/>
          </a:prstGeom>
        </p:spPr>
      </p:pic>
    </p:spTree>
    <p:extLst>
      <p:ext uri="{BB962C8B-B14F-4D97-AF65-F5344CB8AC3E}">
        <p14:creationId xmlns:p14="http://schemas.microsoft.com/office/powerpoint/2010/main" val="30398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2273" y="1578008"/>
            <a:ext cx="6967329" cy="3592303"/>
          </a:xfrm>
          <a:prstGeom prst="rect">
            <a:avLst/>
          </a:prstGeom>
        </p:spPr>
      </p:pic>
    </p:spTree>
    <p:extLst>
      <p:ext uri="{BB962C8B-B14F-4D97-AF65-F5344CB8AC3E}">
        <p14:creationId xmlns:p14="http://schemas.microsoft.com/office/powerpoint/2010/main" val="105052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454" y="13884"/>
            <a:ext cx="12148193" cy="1608717"/>
            <a:chOff x="123905" y="109510"/>
            <a:chExt cx="9185053" cy="1264330"/>
          </a:xfrm>
        </p:grpSpPr>
        <p:sp>
          <p:nvSpPr>
            <p:cNvPr id="4" name="Rounded Rectangle 3"/>
            <p:cNvSpPr/>
            <p:nvPr/>
          </p:nvSpPr>
          <p:spPr>
            <a:xfrm>
              <a:off x="737243" y="130289"/>
              <a:ext cx="8571715" cy="124355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 4"/>
            <p:cNvSpPr/>
            <p:nvPr/>
          </p:nvSpPr>
          <p:spPr>
            <a:xfrm>
              <a:off x="140431" y="137719"/>
              <a:ext cx="1208048" cy="1224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140431" y="109510"/>
              <a:ext cx="1142854" cy="12023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123905" y="353148"/>
              <a:ext cx="1205144" cy="653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r>
                <a:rPr lang="en-US" sz="4800" b="1" cap="none" spc="50">
                  <a:ln w="11430"/>
                  <a:solidFill>
                    <a:srgbClr val="C00000"/>
                  </a:solidFill>
                  <a:effectLst>
                    <a:outerShdw blurRad="76200" dist="50800" dir="5400000" algn="tl" rotWithShape="0">
                      <a:srgbClr val="000000">
                        <a:alpha val="65000"/>
                      </a:srgbClr>
                    </a:outerShdw>
                  </a:effectLst>
                  <a:latin typeface=".VnCentury SchoolbookH" pitchFamily="34" charset="0"/>
                </a:rPr>
                <a:t>.26</a:t>
              </a:r>
              <a:endParaRPr lang="en-US" sz="6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15" name="Picture 14"/>
          <p:cNvPicPr>
            <a:picLocks noChangeAspect="1"/>
          </p:cNvPicPr>
          <p:nvPr/>
        </p:nvPicPr>
        <p:blipFill>
          <a:blip r:embed="rId4"/>
          <a:stretch>
            <a:fillRect/>
          </a:stretch>
        </p:blipFill>
        <p:spPr>
          <a:xfrm>
            <a:off x="5264076" y="1687743"/>
            <a:ext cx="1225402" cy="298730"/>
          </a:xfrm>
          <a:prstGeom prst="rect">
            <a:avLst/>
          </a:prstGeom>
        </p:spPr>
      </p:pic>
      <p:sp>
        <p:nvSpPr>
          <p:cNvPr id="30" name="Rectangle 29"/>
          <p:cNvSpPr/>
          <p:nvPr/>
        </p:nvSpPr>
        <p:spPr>
          <a:xfrm>
            <a:off x="965934" y="2058196"/>
            <a:ext cx="2437518" cy="461665"/>
          </a:xfrm>
          <a:prstGeom prst="rect">
            <a:avLst/>
          </a:prstGeom>
        </p:spPr>
        <p:txBody>
          <a:bodyPr wrap="square">
            <a:spAutoFit/>
          </a:bodyPr>
          <a:lstStyle/>
          <a:p>
            <a:pPr marL="342900" indent="-342900" algn="just">
              <a:buFont typeface="Wingdings" panose="05000000000000000000" pitchFamily="2" charset="2"/>
              <a:buChar char="v"/>
            </a:pPr>
            <a:r>
              <a:rPr lang="en-US" sz="2400"/>
              <a:t>Hàm vận tốc: </a:t>
            </a:r>
          </a:p>
        </p:txBody>
      </p:sp>
      <p:pic>
        <p:nvPicPr>
          <p:cNvPr id="31" name="Picture 30"/>
          <p:cNvPicPr>
            <a:picLocks noChangeAspect="1"/>
          </p:cNvPicPr>
          <p:nvPr/>
        </p:nvPicPr>
        <p:blipFill>
          <a:blip r:embed="rId5"/>
          <a:stretch>
            <a:fillRect/>
          </a:stretch>
        </p:blipFill>
        <p:spPr>
          <a:xfrm>
            <a:off x="1548648" y="-42395"/>
            <a:ext cx="10553091" cy="1717265"/>
          </a:xfrm>
          <a:prstGeom prst="rect">
            <a:avLst/>
          </a:prstGeom>
        </p:spPr>
      </p:pic>
      <p:graphicFrame>
        <p:nvGraphicFramePr>
          <p:cNvPr id="32" name="Object 31"/>
          <p:cNvGraphicFramePr>
            <a:graphicFrameLocks noChangeAspect="1"/>
          </p:cNvGraphicFramePr>
          <p:nvPr>
            <p:extLst>
              <p:ext uri="{D42A27DB-BD31-4B8C-83A1-F6EECF244321}">
                <p14:modId xmlns:p14="http://schemas.microsoft.com/office/powerpoint/2010/main" val="4120744046"/>
              </p:ext>
            </p:extLst>
          </p:nvPr>
        </p:nvGraphicFramePr>
        <p:xfrm>
          <a:off x="3205494" y="2046132"/>
          <a:ext cx="3241675" cy="469900"/>
        </p:xfrm>
        <a:graphic>
          <a:graphicData uri="http://schemas.openxmlformats.org/presentationml/2006/ole">
            <mc:AlternateContent xmlns:mc="http://schemas.openxmlformats.org/markup-compatibility/2006">
              <mc:Choice xmlns:v="urn:schemas-microsoft-com:vml" Requires="v">
                <p:oleObj spid="_x0000_s16689" name="Equation" r:id="rId6" imgW="1663560" imgH="241200" progId="Equation.DSMT4">
                  <p:embed/>
                </p:oleObj>
              </mc:Choice>
              <mc:Fallback>
                <p:oleObj name="Equation" r:id="rId6" imgW="1663560" imgH="241200" progId="Equation.DSMT4">
                  <p:embed/>
                  <p:pic>
                    <p:nvPicPr>
                      <p:cNvPr id="0" name=""/>
                      <p:cNvPicPr/>
                      <p:nvPr/>
                    </p:nvPicPr>
                    <p:blipFill>
                      <a:blip r:embed="rId7"/>
                      <a:stretch>
                        <a:fillRect/>
                      </a:stretch>
                    </p:blipFill>
                    <p:spPr>
                      <a:xfrm>
                        <a:off x="3205494" y="2046132"/>
                        <a:ext cx="3241675" cy="469900"/>
                      </a:xfrm>
                      <a:prstGeom prst="rect">
                        <a:avLst/>
                      </a:prstGeom>
                    </p:spPr>
                  </p:pic>
                </p:oleObj>
              </mc:Fallback>
            </mc:AlternateContent>
          </a:graphicData>
        </a:graphic>
      </p:graphicFrame>
      <p:sp>
        <p:nvSpPr>
          <p:cNvPr id="33" name="Rectangle 32"/>
          <p:cNvSpPr/>
          <p:nvPr/>
        </p:nvSpPr>
        <p:spPr>
          <a:xfrm>
            <a:off x="6447169" y="2046132"/>
            <a:ext cx="2122208" cy="461665"/>
          </a:xfrm>
          <a:prstGeom prst="rect">
            <a:avLst/>
          </a:prstGeom>
        </p:spPr>
        <p:txBody>
          <a:bodyPr wrap="square">
            <a:spAutoFit/>
          </a:bodyPr>
          <a:lstStyle/>
          <a:p>
            <a:pPr algn="just"/>
            <a:r>
              <a:rPr lang="en-US" sz="2400"/>
              <a:t>Hàm gia tốc: </a:t>
            </a:r>
          </a:p>
        </p:txBody>
      </p:sp>
      <p:graphicFrame>
        <p:nvGraphicFramePr>
          <p:cNvPr id="34" name="Object 33"/>
          <p:cNvGraphicFramePr>
            <a:graphicFrameLocks noChangeAspect="1"/>
          </p:cNvGraphicFramePr>
          <p:nvPr>
            <p:extLst>
              <p:ext uri="{D42A27DB-BD31-4B8C-83A1-F6EECF244321}">
                <p14:modId xmlns:p14="http://schemas.microsoft.com/office/powerpoint/2010/main" val="3079453205"/>
              </p:ext>
            </p:extLst>
          </p:nvPr>
        </p:nvGraphicFramePr>
        <p:xfrm>
          <a:off x="8355594" y="2098137"/>
          <a:ext cx="2598738" cy="396875"/>
        </p:xfrm>
        <a:graphic>
          <a:graphicData uri="http://schemas.openxmlformats.org/presentationml/2006/ole">
            <mc:AlternateContent xmlns:mc="http://schemas.openxmlformats.org/markup-compatibility/2006">
              <mc:Choice xmlns:v="urn:schemas-microsoft-com:vml" Requires="v">
                <p:oleObj spid="_x0000_s16690" name="Equation" r:id="rId8" imgW="1333440" imgH="203040" progId="Equation.DSMT4">
                  <p:embed/>
                </p:oleObj>
              </mc:Choice>
              <mc:Fallback>
                <p:oleObj name="Equation" r:id="rId8" imgW="1333440" imgH="203040" progId="Equation.DSMT4">
                  <p:embed/>
                  <p:pic>
                    <p:nvPicPr>
                      <p:cNvPr id="32" name="Object 31"/>
                      <p:cNvPicPr/>
                      <p:nvPr/>
                    </p:nvPicPr>
                    <p:blipFill>
                      <a:blip r:embed="rId9"/>
                      <a:stretch>
                        <a:fillRect/>
                      </a:stretch>
                    </p:blipFill>
                    <p:spPr>
                      <a:xfrm>
                        <a:off x="8355594" y="2098137"/>
                        <a:ext cx="2598738" cy="3968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5" name="Rectangle 34"/>
              <p:cNvSpPr/>
              <p:nvPr/>
            </p:nvSpPr>
            <p:spPr>
              <a:xfrm>
                <a:off x="941080" y="5787865"/>
                <a:ext cx="10984328" cy="461665"/>
              </a:xfrm>
              <a:prstGeom prst="rect">
                <a:avLst/>
              </a:prstGeom>
            </p:spPr>
            <p:txBody>
              <a:bodyPr wrap="square">
                <a:spAutoFit/>
              </a:bodyPr>
              <a:lstStyle/>
              <a:p>
                <a:pPr marL="342900" indent="-342900">
                  <a:buFont typeface="Wingdings" panose="05000000000000000000" pitchFamily="2" charset="2"/>
                  <a:buChar char="v"/>
                </a:pPr>
                <a:r>
                  <a:rPr lang="vi-VN" sz="2400"/>
                  <a:t>Hạt giảm tốc khi </a:t>
                </a:r>
                <a:r>
                  <a:rPr lang="vi-VN" sz="2400" i="1">
                    <a:latin typeface="Times New Roman" panose="02020603050405020304" pitchFamily="18" charset="0"/>
                    <a:cs typeface="Times New Roman" panose="02020603050405020304" pitchFamily="18" charset="0"/>
                  </a:rPr>
                  <a:t>v(t)</a:t>
                </a:r>
                <a:r>
                  <a:rPr lang="vi-VN" sz="2400"/>
                  <a:t> giảm hay </a:t>
                </a:r>
                <a:r>
                  <a:rPr lang="vi-VN" sz="2400" i="1">
                    <a:latin typeface="Times New Roman" panose="02020603050405020304" pitchFamily="18" charset="0"/>
                    <a:cs typeface="Times New Roman" panose="02020603050405020304" pitchFamily="18" charset="0"/>
                  </a:rPr>
                  <a:t>v'(t) </a:t>
                </a:r>
                <a:r>
                  <a:rPr lang="vi-VN" sz="2400">
                    <a:latin typeface="Times New Roman" panose="02020603050405020304" pitchFamily="18" charset="0"/>
                    <a:cs typeface="Times New Roman" panose="02020603050405020304" pitchFamily="18" charset="0"/>
                  </a:rPr>
                  <a:t>&lt;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a:t>
                </a:r>
                <a14:m>
                  <m:oMath xmlns:m="http://schemas.openxmlformats.org/officeDocument/2006/math">
                    <m:r>
                      <a:rPr lang="vi-VN"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6</a:t>
                </a:r>
                <a:r>
                  <a:rPr lang="vi-VN" sz="2400" i="1">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 &lt; 0 </a:t>
                </a:r>
                <a14:m>
                  <m:oMath xmlns:m="http://schemas.openxmlformats.org/officeDocument/2006/math">
                    <m:r>
                      <a:rPr lang="vi-VN" sz="2400" i="1">
                        <a:latin typeface="Cambria Math" panose="02040503050406030204" pitchFamily="18" charset="0"/>
                        <a:ea typeface="Cambria Math" panose="02040503050406030204" pitchFamily="18" charset="0"/>
                        <a:cs typeface="Times New Roman" panose="02020603050405020304" pitchFamily="18" charset="0"/>
                      </a:rPr>
                      <m:t>⇔</m:t>
                    </m:r>
                  </m:oMath>
                </a14:m>
                <a:r>
                  <a:rPr lang="vi-VN" sz="2400" i="1">
                    <a:latin typeface="Times New Roman" panose="02020603050405020304" pitchFamily="18" charset="0"/>
                    <a:cs typeface="Times New Roman" panose="02020603050405020304" pitchFamily="18" charset="0"/>
                  </a:rPr>
                  <a:t> t </a:t>
                </a:r>
                <a:r>
                  <a:rPr lang="vi-VN" sz="2400">
                    <a:latin typeface="Times New Roman" panose="02020603050405020304" pitchFamily="18" charset="0"/>
                    <a:cs typeface="Times New Roman" panose="02020603050405020304" pitchFamily="18" charset="0"/>
                  </a:rPr>
                  <a:t>&lt; 0 </a:t>
                </a:r>
                <a:r>
                  <a:rPr lang="vi-VN" sz="2400"/>
                  <a:t>(không thỏa do </a:t>
                </a:r>
                <a:r>
                  <a:rPr lang="vi-VN" sz="2400" i="1">
                    <a:latin typeface="Times New Roman" panose="02020603050405020304" pitchFamily="18" charset="0"/>
                    <a:cs typeface="Times New Roman" panose="02020603050405020304" pitchFamily="18" charset="0"/>
                  </a:rPr>
                  <a:t>t</a:t>
                </a:r>
                <a:r>
                  <a:rPr lang="en-US" sz="2400" i="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0</a:t>
                </a:r>
                <a:r>
                  <a:rPr lang="vi-VN" sz="2400"/>
                  <a:t>)</a:t>
                </a:r>
                <a:endParaRPr lang="en-US" sz="2400"/>
              </a:p>
            </p:txBody>
          </p:sp>
        </mc:Choice>
        <mc:Fallback xmlns="">
          <p:sp>
            <p:nvSpPr>
              <p:cNvPr id="35" name="Rectangle 34"/>
              <p:cNvSpPr>
                <a:spLocks noRot="1" noChangeAspect="1" noMove="1" noResize="1" noEditPoints="1" noAdjustHandles="1" noChangeArrowheads="1" noChangeShapeType="1" noTextEdit="1"/>
              </p:cNvSpPr>
              <p:nvPr/>
            </p:nvSpPr>
            <p:spPr>
              <a:xfrm>
                <a:off x="941080" y="5787865"/>
                <a:ext cx="10984328" cy="461665"/>
              </a:xfrm>
              <a:prstGeom prst="rect">
                <a:avLst/>
              </a:prstGeom>
              <a:blipFill>
                <a:blip r:embed="rId10"/>
                <a:stretch>
                  <a:fillRect l="-721" t="-10526" b="-28947"/>
                </a:stretch>
              </a:blipFill>
            </p:spPr>
            <p:txBody>
              <a:bodyPr/>
              <a:lstStyle/>
              <a:p>
                <a:r>
                  <a:rPr lang="en-US">
                    <a:noFill/>
                  </a:rPr>
                  <a:t> </a:t>
                </a:r>
              </a:p>
            </p:txBody>
          </p:sp>
        </mc:Fallback>
      </mc:AlternateContent>
      <p:sp>
        <p:nvSpPr>
          <p:cNvPr id="2" name="Rectangle 1"/>
          <p:cNvSpPr/>
          <p:nvPr/>
        </p:nvSpPr>
        <p:spPr>
          <a:xfrm>
            <a:off x="958059" y="2480418"/>
            <a:ext cx="4451860" cy="461665"/>
          </a:xfrm>
          <a:prstGeom prst="rect">
            <a:avLst/>
          </a:prstGeom>
        </p:spPr>
        <p:txBody>
          <a:bodyPr wrap="none">
            <a:spAutoFit/>
          </a:bodyPr>
          <a:lstStyle/>
          <a:p>
            <a:pPr marL="342900" indent="-342900">
              <a:buFont typeface="Wingdings" panose="05000000000000000000" pitchFamily="2" charset="2"/>
              <a:buChar char="v"/>
            </a:pPr>
            <a:r>
              <a:rPr lang="vi-VN" sz="2400"/>
              <a:t>Hạt chuyển động lên trên khi</a:t>
            </a:r>
          </a:p>
        </p:txBody>
      </p:sp>
      <p:sp>
        <p:nvSpPr>
          <p:cNvPr id="8" name="Rectangle 7"/>
          <p:cNvSpPr/>
          <p:nvPr/>
        </p:nvSpPr>
        <p:spPr>
          <a:xfrm>
            <a:off x="946813" y="2933653"/>
            <a:ext cx="5054594" cy="461665"/>
          </a:xfrm>
          <a:prstGeom prst="rect">
            <a:avLst/>
          </a:prstGeom>
        </p:spPr>
        <p:txBody>
          <a:bodyPr wrap="square">
            <a:spAutoFit/>
          </a:bodyPr>
          <a:lstStyle/>
          <a:p>
            <a:pPr marL="342900" indent="-342900">
              <a:buFont typeface="Wingdings" panose="05000000000000000000" pitchFamily="2" charset="2"/>
              <a:buChar char="v"/>
            </a:pPr>
            <a:r>
              <a:rPr lang="vi-VN" sz="2400"/>
              <a:t>Hạt chuyển động xuống dưới khi</a:t>
            </a:r>
          </a:p>
        </p:txBody>
      </p:sp>
      <p:sp>
        <p:nvSpPr>
          <p:cNvPr id="9" name="Rectangle 8"/>
          <p:cNvSpPr/>
          <p:nvPr/>
        </p:nvSpPr>
        <p:spPr>
          <a:xfrm>
            <a:off x="944913" y="3405828"/>
            <a:ext cx="10563915" cy="461665"/>
          </a:xfrm>
          <a:prstGeom prst="rect">
            <a:avLst/>
          </a:prstGeom>
        </p:spPr>
        <p:txBody>
          <a:bodyPr wrap="square">
            <a:spAutoFit/>
          </a:bodyPr>
          <a:lstStyle/>
          <a:p>
            <a:pPr marL="342900" indent="-342900">
              <a:buFont typeface="Wingdings" panose="05000000000000000000" pitchFamily="2" charset="2"/>
              <a:buChar char="v"/>
            </a:pPr>
            <a:r>
              <a:rPr lang="en-US" sz="2400"/>
              <a:t>Q</a:t>
            </a:r>
            <a:r>
              <a:rPr lang="vi-VN" sz="2400"/>
              <a:t>uãng đường vật đi được trong thời gian </a:t>
            </a:r>
            <a:r>
              <a:rPr lang="vi-VN" sz="2400">
                <a:latin typeface="Times New Roman" panose="02020603050405020304" pitchFamily="18" charset="0"/>
                <a:cs typeface="Times New Roman" panose="02020603050405020304" pitchFamily="18" charset="0"/>
              </a:rPr>
              <a:t>0</a:t>
            </a:r>
            <a:r>
              <a:rPr lang="vi-VN" sz="2400" i="1">
                <a:latin typeface="Times New Roman" panose="02020603050405020304" pitchFamily="18" charset="0"/>
                <a:cs typeface="Times New Roman" panose="02020603050405020304" pitchFamily="18" charset="0"/>
              </a:rPr>
              <a:t> ≤ t ≤ </a:t>
            </a:r>
            <a:r>
              <a:rPr lang="vi-VN" sz="2400">
                <a:latin typeface="Times New Roman" panose="02020603050405020304" pitchFamily="18" charset="0"/>
                <a:cs typeface="Times New Roman" panose="02020603050405020304" pitchFamily="18" charset="0"/>
              </a:rPr>
              <a:t>3</a:t>
            </a:r>
            <a:r>
              <a:rPr lang="vi-VN" sz="2400" i="1">
                <a:latin typeface="Times New Roman" panose="02020603050405020304" pitchFamily="18" charset="0"/>
                <a:cs typeface="Times New Roman" panose="02020603050405020304" pitchFamily="18" charset="0"/>
              </a:rPr>
              <a:t> </a:t>
            </a:r>
            <a:r>
              <a:rPr lang="vi-VN" sz="2400"/>
              <a:t>là</a:t>
            </a:r>
            <a:r>
              <a:rPr lang="en-US" sz="2400"/>
              <a:t> </a:t>
            </a:r>
            <a:r>
              <a:rPr lang="en-US" sz="2400">
                <a:solidFill>
                  <a:srgbClr val="FF0000"/>
                </a:solidFill>
                <a:latin typeface="Times New Roman" panose="02020603050405020304" pitchFamily="18" charset="0"/>
                <a:cs typeface="Times New Roman" panose="02020603050405020304" pitchFamily="18" charset="0"/>
              </a:rPr>
              <a:t>23</a:t>
            </a:r>
            <a:r>
              <a:rPr lang="en-US" sz="2400">
                <a:solidFill>
                  <a:srgbClr val="FF0000"/>
                </a:solidFill>
              </a:rPr>
              <a:t> đơn vị độ dài</a:t>
            </a:r>
            <a:r>
              <a:rPr lang="en-US" sz="2400"/>
              <a:t>, vì:</a:t>
            </a:r>
            <a:endParaRPr lang="vi-VN" sz="2400"/>
          </a:p>
        </p:txBody>
      </p:sp>
      <mc:AlternateContent xmlns:mc="http://schemas.openxmlformats.org/markup-compatibility/2006" xmlns:a14="http://schemas.microsoft.com/office/drawing/2010/main">
        <mc:Choice Requires="a14">
          <p:sp>
            <p:nvSpPr>
              <p:cNvPr id="10" name="Rectangle 9"/>
              <p:cNvSpPr/>
              <p:nvPr/>
            </p:nvSpPr>
            <p:spPr>
              <a:xfrm>
                <a:off x="941080" y="5247313"/>
                <a:ext cx="8787666" cy="461665"/>
              </a:xfrm>
              <a:prstGeom prst="rect">
                <a:avLst/>
              </a:prstGeom>
            </p:spPr>
            <p:txBody>
              <a:bodyPr wrap="square">
                <a:spAutoFit/>
              </a:bodyPr>
              <a:lstStyle/>
              <a:p>
                <a:pPr marL="342900" indent="-342900">
                  <a:buFont typeface="Wingdings" panose="05000000000000000000" pitchFamily="2" charset="2"/>
                  <a:buChar char="v"/>
                </a:pPr>
                <a:r>
                  <a:rPr lang="vi-VN" sz="2400"/>
                  <a:t>Hạt tăng tốc khi </a:t>
                </a:r>
                <a:r>
                  <a:rPr lang="vi-VN" sz="2400" i="1">
                    <a:latin typeface="Times New Roman" panose="02020603050405020304" pitchFamily="18" charset="0"/>
                    <a:cs typeface="Times New Roman" panose="02020603050405020304" pitchFamily="18" charset="0"/>
                  </a:rPr>
                  <a:t>v(t)</a:t>
                </a:r>
                <a:r>
                  <a:rPr lang="vi-VN" sz="2400"/>
                  <a:t> tăng hay </a:t>
                </a:r>
                <a:r>
                  <a:rPr lang="vi-VN" sz="2400" i="1">
                    <a:latin typeface="Times New Roman" panose="02020603050405020304" pitchFamily="18" charset="0"/>
                    <a:cs typeface="Times New Roman" panose="02020603050405020304" pitchFamily="18" charset="0"/>
                  </a:rPr>
                  <a:t>v' (t) &gt; 0</a:t>
                </a:r>
                <a:r>
                  <a:rPr lang="vi-VN" sz="2400"/>
                  <a:t>. Do đó, </a:t>
                </a:r>
                <a:r>
                  <a:rPr lang="vi-VN" sz="2400">
                    <a:latin typeface="Times New Roman" panose="02020603050405020304" pitchFamily="18" charset="0"/>
                    <a:cs typeface="Times New Roman" panose="02020603050405020304" pitchFamily="18" charset="0"/>
                  </a:rPr>
                  <a:t>6</a:t>
                </a:r>
                <a:r>
                  <a:rPr lang="vi-VN" sz="2400" i="1">
                    <a:latin typeface="Times New Roman" panose="02020603050405020304" pitchFamily="18" charset="0"/>
                    <a:cs typeface="Times New Roman" panose="02020603050405020304" pitchFamily="18" charset="0"/>
                  </a:rPr>
                  <a:t>t &gt; </a:t>
                </a:r>
                <a:r>
                  <a:rPr lang="vi-VN" sz="2400">
                    <a:latin typeface="Times New Roman" panose="02020603050405020304" pitchFamily="18" charset="0"/>
                    <a:cs typeface="Times New Roman" panose="02020603050405020304" pitchFamily="18" charset="0"/>
                  </a:rPr>
                  <a:t>0</a:t>
                </a:r>
                <a:r>
                  <a:rPr lang="vi-VN" sz="2400" i="1">
                    <a:latin typeface="Times New Roman" panose="02020603050405020304" pitchFamily="18" charset="0"/>
                    <a:cs typeface="Times New Roman" panose="02020603050405020304" pitchFamily="18" charset="0"/>
                  </a:rPr>
                  <a:t> </a:t>
                </a:r>
                <a14:m>
                  <m:oMath xmlns:m="http://schemas.openxmlformats.org/officeDocument/2006/math">
                    <m:r>
                      <a:rPr lang="vi-VN"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t &gt; </a:t>
                </a:r>
                <a:r>
                  <a:rPr lang="vi-VN" sz="2400">
                    <a:latin typeface="Times New Roman" panose="02020603050405020304" pitchFamily="18" charset="0"/>
                    <a:cs typeface="Times New Roman" panose="02020603050405020304" pitchFamily="18" charset="0"/>
                  </a:rPr>
                  <a:t>0</a:t>
                </a:r>
              </a:p>
            </p:txBody>
          </p:sp>
        </mc:Choice>
        <mc:Fallback xmlns="">
          <p:sp>
            <p:nvSpPr>
              <p:cNvPr id="10" name="Rectangle 9"/>
              <p:cNvSpPr>
                <a:spLocks noRot="1" noChangeAspect="1" noMove="1" noResize="1" noEditPoints="1" noAdjustHandles="1" noChangeArrowheads="1" noChangeShapeType="1" noTextEdit="1"/>
              </p:cNvSpPr>
              <p:nvPr/>
            </p:nvSpPr>
            <p:spPr>
              <a:xfrm>
                <a:off x="941080" y="5247313"/>
                <a:ext cx="8787666" cy="461665"/>
              </a:xfrm>
              <a:prstGeom prst="rect">
                <a:avLst/>
              </a:prstGeom>
              <a:blipFill>
                <a:blip r:embed="rId11"/>
                <a:stretch>
                  <a:fillRect l="-902" t="-10526" b="-28947"/>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591624889"/>
              </p:ext>
            </p:extLst>
          </p:nvPr>
        </p:nvGraphicFramePr>
        <p:xfrm>
          <a:off x="5318972" y="2464625"/>
          <a:ext cx="4702175" cy="542925"/>
        </p:xfrm>
        <a:graphic>
          <a:graphicData uri="http://schemas.openxmlformats.org/presentationml/2006/ole">
            <mc:AlternateContent xmlns:mc="http://schemas.openxmlformats.org/markup-compatibility/2006">
              <mc:Choice xmlns:v="urn:schemas-microsoft-com:vml" Requires="v">
                <p:oleObj spid="_x0000_s16691" name="Equation" r:id="rId12" imgW="2412720" imgH="279360" progId="Equation.DSMT4">
                  <p:embed/>
                </p:oleObj>
              </mc:Choice>
              <mc:Fallback>
                <p:oleObj name="Equation" r:id="rId12" imgW="2412720" imgH="279360" progId="Equation.DSMT4">
                  <p:embed/>
                  <p:pic>
                    <p:nvPicPr>
                      <p:cNvPr id="32" name="Object 31"/>
                      <p:cNvPicPr/>
                      <p:nvPr/>
                    </p:nvPicPr>
                    <p:blipFill>
                      <a:blip r:embed="rId13"/>
                      <a:stretch>
                        <a:fillRect/>
                      </a:stretch>
                    </p:blipFill>
                    <p:spPr>
                      <a:xfrm>
                        <a:off x="5318972" y="2464625"/>
                        <a:ext cx="4702175" cy="5429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37411049"/>
              </p:ext>
            </p:extLst>
          </p:nvPr>
        </p:nvGraphicFramePr>
        <p:xfrm>
          <a:off x="5876777" y="2915076"/>
          <a:ext cx="5146675" cy="542925"/>
        </p:xfrm>
        <a:graphic>
          <a:graphicData uri="http://schemas.openxmlformats.org/presentationml/2006/ole">
            <mc:AlternateContent xmlns:mc="http://schemas.openxmlformats.org/markup-compatibility/2006">
              <mc:Choice xmlns:v="urn:schemas-microsoft-com:vml" Requires="v">
                <p:oleObj spid="_x0000_s16692" name="Equation" r:id="rId14" imgW="2641320" imgH="279360" progId="Equation.DSMT4">
                  <p:embed/>
                </p:oleObj>
              </mc:Choice>
              <mc:Fallback>
                <p:oleObj name="Equation" r:id="rId14" imgW="2641320" imgH="279360" progId="Equation.DSMT4">
                  <p:embed/>
                  <p:pic>
                    <p:nvPicPr>
                      <p:cNvPr id="18" name="Object 17"/>
                      <p:cNvPicPr/>
                      <p:nvPr/>
                    </p:nvPicPr>
                    <p:blipFill>
                      <a:blip r:embed="rId15"/>
                      <a:stretch>
                        <a:fillRect/>
                      </a:stretch>
                    </p:blipFill>
                    <p:spPr>
                      <a:xfrm>
                        <a:off x="5876777" y="2915076"/>
                        <a:ext cx="5146675" cy="542925"/>
                      </a:xfrm>
                      <a:prstGeom prst="rect">
                        <a:avLst/>
                      </a:prstGeom>
                    </p:spPr>
                  </p:pic>
                </p:oleObj>
              </mc:Fallback>
            </mc:AlternateContent>
          </a:graphicData>
        </a:graphic>
      </p:graphicFrame>
      <p:sp>
        <p:nvSpPr>
          <p:cNvPr id="20" name="Rectangle 19"/>
          <p:cNvSpPr/>
          <p:nvPr/>
        </p:nvSpPr>
        <p:spPr>
          <a:xfrm>
            <a:off x="1076765" y="4685022"/>
            <a:ext cx="11188807" cy="461665"/>
          </a:xfrm>
          <a:prstGeom prst="rect">
            <a:avLst/>
          </a:prstGeom>
        </p:spPr>
        <p:txBody>
          <a:bodyPr wrap="square">
            <a:spAutoFit/>
          </a:bodyPr>
          <a:lstStyle/>
          <a:p>
            <a:r>
              <a:rPr lang="en-US" sz="2400"/>
              <a:t>Từ </a:t>
            </a:r>
            <a:r>
              <a:rPr lang="en-US" sz="2400" i="1">
                <a:latin typeface="Times New Roman" panose="02020603050405020304" pitchFamily="18" charset="0"/>
                <a:cs typeface="Times New Roman" panose="02020603050405020304" pitchFamily="18" charset="0"/>
              </a:rPr>
              <a:t>t</a:t>
            </a:r>
            <a:r>
              <a:rPr lang="en-US" sz="2400">
                <a:latin typeface="Times New Roman" panose="02020603050405020304" pitchFamily="18" charset="0"/>
                <a:cs typeface="Times New Roman" panose="02020603050405020304" pitchFamily="18" charset="0"/>
              </a:rPr>
              <a:t> = 2 </a:t>
            </a:r>
            <a:r>
              <a:rPr lang="en-US" sz="2400"/>
              <a:t>đến </a:t>
            </a:r>
            <a:r>
              <a:rPr lang="en-US" sz="2400" i="1">
                <a:latin typeface="Times New Roman" panose="02020603050405020304" pitchFamily="18" charset="0"/>
                <a:cs typeface="Times New Roman" panose="02020603050405020304" pitchFamily="18" charset="0"/>
              </a:rPr>
              <a:t>t</a:t>
            </a:r>
            <a:r>
              <a:rPr lang="en-US" sz="2400">
                <a:latin typeface="Times New Roman" panose="02020603050405020304" pitchFamily="18" charset="0"/>
                <a:cs typeface="Times New Roman" panose="02020603050405020304" pitchFamily="18" charset="0"/>
              </a:rPr>
              <a:t> = 3</a:t>
            </a:r>
            <a:r>
              <a:rPr lang="en-US" sz="2400"/>
              <a:t>, vật chuyển động lên từ </a:t>
            </a:r>
            <a:r>
              <a:rPr lang="en-US" sz="2400" i="1">
                <a:latin typeface="Times New Roman" panose="02020603050405020304" pitchFamily="18" charset="0"/>
                <a:cs typeface="Times New Roman" panose="02020603050405020304" pitchFamily="18" charset="0"/>
              </a:rPr>
              <a:t>y </a:t>
            </a:r>
            <a:r>
              <a:rPr lang="en-US" sz="2400">
                <a:latin typeface="Times New Roman" panose="02020603050405020304" pitchFamily="18" charset="0"/>
                <a:cs typeface="Times New Roman" panose="02020603050405020304" pitchFamily="18" charset="0"/>
              </a:rPr>
              <a:t>= -13 </a:t>
            </a:r>
            <a:r>
              <a:rPr lang="en-US" sz="2400"/>
              <a:t>đến </a:t>
            </a:r>
            <a:r>
              <a:rPr lang="en-US" sz="2400" i="1">
                <a:latin typeface="Times New Roman" panose="02020603050405020304" pitchFamily="18" charset="0"/>
                <a:cs typeface="Times New Roman" panose="02020603050405020304" pitchFamily="18" charset="0"/>
              </a:rPr>
              <a:t>y</a:t>
            </a:r>
            <a:r>
              <a:rPr lang="en-US" sz="2400">
                <a:latin typeface="Times New Roman" panose="02020603050405020304" pitchFamily="18" charset="0"/>
                <a:cs typeface="Times New Roman" panose="02020603050405020304" pitchFamily="18" charset="0"/>
              </a:rPr>
              <a:t> = -6</a:t>
            </a:r>
            <a:r>
              <a:rPr lang="en-US" sz="2400"/>
              <a:t>, tức là </a:t>
            </a:r>
            <a:r>
              <a:rPr lang="en-US" sz="2400">
                <a:latin typeface="Times New Roman" panose="02020603050405020304" pitchFamily="18" charset="0"/>
                <a:cs typeface="Times New Roman" panose="02020603050405020304" pitchFamily="18" charset="0"/>
              </a:rPr>
              <a:t>7</a:t>
            </a:r>
            <a:r>
              <a:rPr lang="en-US" sz="2400"/>
              <a:t> đơn vị độ dài.</a:t>
            </a:r>
            <a:endParaRPr lang="vi-VN" sz="2400"/>
          </a:p>
        </p:txBody>
      </p:sp>
      <p:sp>
        <p:nvSpPr>
          <p:cNvPr id="21" name="Rectangle 20"/>
          <p:cNvSpPr/>
          <p:nvPr/>
        </p:nvSpPr>
        <p:spPr>
          <a:xfrm>
            <a:off x="1076765" y="3854025"/>
            <a:ext cx="10516143" cy="830997"/>
          </a:xfrm>
          <a:prstGeom prst="rect">
            <a:avLst/>
          </a:prstGeom>
        </p:spPr>
        <p:txBody>
          <a:bodyPr wrap="square">
            <a:spAutoFit/>
          </a:bodyPr>
          <a:lstStyle/>
          <a:p>
            <a:r>
              <a:rPr lang="en-US" sz="2400"/>
              <a:t>Từ </a:t>
            </a:r>
            <a:r>
              <a:rPr lang="en-US" sz="2400" i="1">
                <a:latin typeface="Times New Roman" panose="02020603050405020304" pitchFamily="18" charset="0"/>
                <a:cs typeface="Times New Roman" panose="02020603050405020304" pitchFamily="18" charset="0"/>
              </a:rPr>
              <a:t>t</a:t>
            </a:r>
            <a:r>
              <a:rPr lang="en-US" sz="2400">
                <a:latin typeface="Times New Roman" panose="02020603050405020304" pitchFamily="18" charset="0"/>
                <a:cs typeface="Times New Roman" panose="02020603050405020304" pitchFamily="18" charset="0"/>
              </a:rPr>
              <a:t> = 0 </a:t>
            </a:r>
            <a:r>
              <a:rPr lang="en-US" sz="2400"/>
              <a:t>đến </a:t>
            </a:r>
            <a:r>
              <a:rPr lang="en-US" sz="2400" i="1">
                <a:latin typeface="Times New Roman" panose="02020603050405020304" pitchFamily="18" charset="0"/>
                <a:cs typeface="Times New Roman" panose="02020603050405020304" pitchFamily="18" charset="0"/>
              </a:rPr>
              <a:t>t</a:t>
            </a:r>
            <a:r>
              <a:rPr lang="en-US" sz="2400">
                <a:latin typeface="Times New Roman" panose="02020603050405020304" pitchFamily="18" charset="0"/>
                <a:cs typeface="Times New Roman" panose="02020603050405020304" pitchFamily="18" charset="0"/>
              </a:rPr>
              <a:t> = 2</a:t>
            </a:r>
            <a:r>
              <a:rPr lang="en-US" sz="2400"/>
              <a:t>, vật chuyển động xuống từ tọa độ </a:t>
            </a:r>
            <a:r>
              <a:rPr lang="en-US" sz="2400" i="1">
                <a:latin typeface="Times New Roman" panose="02020603050405020304" pitchFamily="18" charset="0"/>
                <a:cs typeface="Times New Roman" panose="02020603050405020304" pitchFamily="18" charset="0"/>
              </a:rPr>
              <a:t>y </a:t>
            </a:r>
            <a:r>
              <a:rPr lang="en-US" sz="2400">
                <a:latin typeface="Times New Roman" panose="02020603050405020304" pitchFamily="18" charset="0"/>
                <a:cs typeface="Times New Roman" panose="02020603050405020304" pitchFamily="18" charset="0"/>
              </a:rPr>
              <a:t>= 3 </a:t>
            </a:r>
            <a:r>
              <a:rPr lang="en-US" sz="2400"/>
              <a:t>đến tọa độ </a:t>
            </a:r>
            <a:r>
              <a:rPr lang="en-US" sz="2400" i="1">
                <a:latin typeface="Times New Roman" panose="02020603050405020304" pitchFamily="18" charset="0"/>
                <a:cs typeface="Times New Roman" panose="02020603050405020304" pitchFamily="18" charset="0"/>
              </a:rPr>
              <a:t>y</a:t>
            </a:r>
            <a:r>
              <a:rPr lang="en-US" sz="2400">
                <a:latin typeface="Times New Roman" panose="02020603050405020304" pitchFamily="18" charset="0"/>
                <a:cs typeface="Times New Roman" panose="02020603050405020304" pitchFamily="18" charset="0"/>
              </a:rPr>
              <a:t> = -13</a:t>
            </a:r>
            <a:r>
              <a:rPr lang="en-US" sz="2400"/>
              <a:t>, tức là vật đi được quãng đường </a:t>
            </a:r>
            <a:r>
              <a:rPr lang="en-US" sz="2400">
                <a:latin typeface="Times New Roman" panose="02020603050405020304" pitchFamily="18" charset="0"/>
                <a:cs typeface="Times New Roman" panose="02020603050405020304" pitchFamily="18" charset="0"/>
              </a:rPr>
              <a:t>16</a:t>
            </a:r>
            <a:r>
              <a:rPr lang="en-US" sz="2400"/>
              <a:t> đơn vị độ dài.</a:t>
            </a:r>
            <a:endParaRPr lang="vi-VN" sz="2400"/>
          </a:p>
        </p:txBody>
      </p:sp>
    </p:spTree>
    <p:extLst>
      <p:ext uri="{BB962C8B-B14F-4D97-AF65-F5344CB8AC3E}">
        <p14:creationId xmlns:p14="http://schemas.microsoft.com/office/powerpoint/2010/main" val="2876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5" grpId="0"/>
      <p:bldP spid="2" grpId="0"/>
      <p:bldP spid="8" grpId="0"/>
      <p:bldP spid="9" grpId="0"/>
      <p:bldP spid="10"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853" y="0"/>
            <a:ext cx="12088909" cy="1831948"/>
            <a:chOff x="120915" y="167409"/>
            <a:chExt cx="9140229" cy="1439773"/>
          </a:xfrm>
        </p:grpSpPr>
        <p:sp>
          <p:nvSpPr>
            <p:cNvPr id="4" name="Rounded Rectangle 3"/>
            <p:cNvSpPr/>
            <p:nvPr/>
          </p:nvSpPr>
          <p:spPr>
            <a:xfrm>
              <a:off x="689429" y="192359"/>
              <a:ext cx="8571715" cy="1414823"/>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 4"/>
            <p:cNvSpPr/>
            <p:nvPr/>
          </p:nvSpPr>
          <p:spPr>
            <a:xfrm>
              <a:off x="120915" y="167409"/>
              <a:ext cx="1368546" cy="1435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120915" y="217139"/>
              <a:ext cx="1292403" cy="129670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220986" y="498723"/>
              <a:ext cx="1092259" cy="6531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r>
                <a:rPr lang="en-US" sz="4800" b="1" cap="none" spc="50">
                  <a:ln w="11430"/>
                  <a:solidFill>
                    <a:srgbClr val="C00000"/>
                  </a:solidFill>
                  <a:effectLst>
                    <a:outerShdw blurRad="76200" dist="50800" dir="5400000" algn="tl" rotWithShape="0">
                      <a:srgbClr val="000000">
                        <a:alpha val="65000"/>
                      </a:srgbClr>
                    </a:outerShdw>
                  </a:effectLst>
                  <a:latin typeface=".VnCentury SchoolbookH" pitchFamily="34" charset="0"/>
                </a:rPr>
                <a:t>.27</a:t>
              </a:r>
              <a:endParaRPr lang="en-US" sz="6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15" name="Picture 14"/>
          <p:cNvPicPr>
            <a:picLocks noChangeAspect="1"/>
          </p:cNvPicPr>
          <p:nvPr/>
        </p:nvPicPr>
        <p:blipFill>
          <a:blip r:embed="rId4"/>
          <a:stretch>
            <a:fillRect/>
          </a:stretch>
        </p:blipFill>
        <p:spPr>
          <a:xfrm>
            <a:off x="5321063" y="2001263"/>
            <a:ext cx="1225402" cy="298730"/>
          </a:xfrm>
          <a:prstGeom prst="rect">
            <a:avLst/>
          </a:prstGeom>
        </p:spPr>
      </p:pic>
      <p:sp>
        <p:nvSpPr>
          <p:cNvPr id="12" name="Rectangle 11"/>
          <p:cNvSpPr/>
          <p:nvPr/>
        </p:nvSpPr>
        <p:spPr>
          <a:xfrm>
            <a:off x="1982252" y="31746"/>
            <a:ext cx="10434558" cy="461665"/>
          </a:xfrm>
          <a:prstGeom prst="rect">
            <a:avLst/>
          </a:prstGeom>
        </p:spPr>
        <p:txBody>
          <a:bodyPr wrap="square">
            <a:spAutoFit/>
          </a:bodyPr>
          <a:lstStyle/>
          <a:p>
            <a:r>
              <a:rPr lang="vi-VN" sz="2400"/>
              <a:t>Giả sử chi phí </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trăm nghìn đồng</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 </a:t>
            </a:r>
            <a:r>
              <a:rPr lang="vi-VN" sz="2400"/>
              <a:t>để sản xuất </a:t>
            </a:r>
            <a:r>
              <a:rPr lang="vi-VN" sz="2400" i="1">
                <a:latin typeface="Times New Roman" panose="02020603050405020304" pitchFamily="18" charset="0"/>
                <a:cs typeface="Times New Roman" panose="02020603050405020304" pitchFamily="18" charset="0"/>
              </a:rPr>
              <a:t>x</a:t>
            </a:r>
            <a:r>
              <a:rPr lang="vi-VN" sz="2400"/>
              <a:t> đơn vị hàng hóa nào đó là: </a:t>
            </a:r>
            <a:endParaRPr lang="en-US" sz="2400"/>
          </a:p>
        </p:txBody>
      </p:sp>
      <p:graphicFrame>
        <p:nvGraphicFramePr>
          <p:cNvPr id="24" name="Object 23"/>
          <p:cNvGraphicFramePr>
            <a:graphicFrameLocks noChangeAspect="1"/>
          </p:cNvGraphicFramePr>
          <p:nvPr>
            <p:extLst>
              <p:ext uri="{D42A27DB-BD31-4B8C-83A1-F6EECF244321}">
                <p14:modId xmlns:p14="http://schemas.microsoft.com/office/powerpoint/2010/main" val="803988858"/>
              </p:ext>
            </p:extLst>
          </p:nvPr>
        </p:nvGraphicFramePr>
        <p:xfrm>
          <a:off x="4418276" y="355960"/>
          <a:ext cx="4924993" cy="470226"/>
        </p:xfrm>
        <a:graphic>
          <a:graphicData uri="http://schemas.openxmlformats.org/presentationml/2006/ole">
            <mc:AlternateContent xmlns:mc="http://schemas.openxmlformats.org/markup-compatibility/2006">
              <mc:Choice xmlns:v="urn:schemas-microsoft-com:vml" Requires="v">
                <p:oleObj spid="_x0000_s17654" name="Equation" r:id="rId5" imgW="2527200" imgH="241200" progId="Equation.DSMT4">
                  <p:embed/>
                </p:oleObj>
              </mc:Choice>
              <mc:Fallback>
                <p:oleObj name="Equation" r:id="rId5" imgW="2527200" imgH="241200" progId="Equation.DSMT4">
                  <p:embed/>
                  <p:pic>
                    <p:nvPicPr>
                      <p:cNvPr id="0" name=""/>
                      <p:cNvPicPr/>
                      <p:nvPr/>
                    </p:nvPicPr>
                    <p:blipFill>
                      <a:blip r:embed="rId6"/>
                      <a:stretch>
                        <a:fillRect/>
                      </a:stretch>
                    </p:blipFill>
                    <p:spPr>
                      <a:xfrm>
                        <a:off x="4418276" y="355960"/>
                        <a:ext cx="4924993" cy="470226"/>
                      </a:xfrm>
                      <a:prstGeom prst="rect">
                        <a:avLst/>
                      </a:prstGeom>
                    </p:spPr>
                  </p:pic>
                </p:oleObj>
              </mc:Fallback>
            </mc:AlternateContent>
          </a:graphicData>
        </a:graphic>
      </p:graphicFrame>
      <p:sp>
        <p:nvSpPr>
          <p:cNvPr id="25" name="Rectangle 24"/>
          <p:cNvSpPr/>
          <p:nvPr/>
        </p:nvSpPr>
        <p:spPr>
          <a:xfrm>
            <a:off x="1472122" y="4366550"/>
            <a:ext cx="8923284" cy="461665"/>
          </a:xfrm>
          <a:prstGeom prst="rect">
            <a:avLst/>
          </a:prstGeom>
        </p:spPr>
        <p:txBody>
          <a:bodyPr wrap="square">
            <a:spAutoFit/>
          </a:bodyPr>
          <a:lstStyle/>
          <a:p>
            <a:r>
              <a:rPr lang="vi-VN" sz="2400"/>
              <a:t>c) </a:t>
            </a:r>
            <a:r>
              <a:rPr lang="en-US" sz="2400"/>
              <a:t>C</a:t>
            </a:r>
            <a:r>
              <a:rPr lang="vi-VN" sz="2400"/>
              <a:t>hi phí sản xuất đơn vị hàng hóa thứ </a:t>
            </a:r>
            <a:r>
              <a:rPr lang="vi-VN" sz="2400">
                <a:latin typeface="Times New Roman" panose="02020603050405020304" pitchFamily="18" charset="0"/>
                <a:cs typeface="Times New Roman" panose="02020603050405020304" pitchFamily="18" charset="0"/>
              </a:rPr>
              <a:t>101</a:t>
            </a:r>
            <a:r>
              <a:rPr lang="en-US" sz="2400"/>
              <a:t> là</a:t>
            </a:r>
          </a:p>
        </p:txBody>
      </p:sp>
      <p:pic>
        <p:nvPicPr>
          <p:cNvPr id="26" name="Picture 25"/>
          <p:cNvPicPr>
            <a:picLocks noChangeAspect="1"/>
          </p:cNvPicPr>
          <p:nvPr/>
        </p:nvPicPr>
        <p:blipFill>
          <a:blip r:embed="rId7"/>
          <a:stretch>
            <a:fillRect/>
          </a:stretch>
        </p:blipFill>
        <p:spPr>
          <a:xfrm>
            <a:off x="2103475" y="636586"/>
            <a:ext cx="9053345" cy="1286775"/>
          </a:xfrm>
          <a:prstGeom prst="rect">
            <a:avLst/>
          </a:prstGeom>
        </p:spPr>
      </p:pic>
      <p:grpSp>
        <p:nvGrpSpPr>
          <p:cNvPr id="31" name="Group 30"/>
          <p:cNvGrpSpPr/>
          <p:nvPr/>
        </p:nvGrpSpPr>
        <p:grpSpPr>
          <a:xfrm>
            <a:off x="1472122" y="2488688"/>
            <a:ext cx="6215295" cy="469900"/>
            <a:chOff x="2259263" y="2539659"/>
            <a:chExt cx="6215295" cy="469900"/>
          </a:xfrm>
        </p:grpSpPr>
        <p:sp>
          <p:nvSpPr>
            <p:cNvPr id="27" name="Rectangle 26"/>
            <p:cNvSpPr/>
            <p:nvPr/>
          </p:nvSpPr>
          <p:spPr>
            <a:xfrm>
              <a:off x="2259263" y="2539659"/>
              <a:ext cx="2940228" cy="461665"/>
            </a:xfrm>
            <a:prstGeom prst="rect">
              <a:avLst/>
            </a:prstGeom>
          </p:spPr>
          <p:txBody>
            <a:bodyPr wrap="none">
              <a:spAutoFit/>
            </a:bodyPr>
            <a:lstStyle/>
            <a:p>
              <a:r>
                <a:rPr lang="vi-VN" sz="2400"/>
                <a:t>a) </a:t>
              </a:r>
              <a:r>
                <a:rPr lang="en-US" sz="2400"/>
                <a:t>H</a:t>
              </a:r>
              <a:r>
                <a:rPr lang="vi-VN" sz="2400"/>
                <a:t>àm chi phí biên</a:t>
              </a:r>
              <a:r>
                <a:rPr lang="en-US" sz="2400"/>
                <a:t>:</a:t>
              </a:r>
              <a:endParaRPr lang="vi-VN" sz="2400"/>
            </a:p>
          </p:txBody>
        </p:sp>
        <p:graphicFrame>
          <p:nvGraphicFramePr>
            <p:cNvPr id="28" name="Object 27"/>
            <p:cNvGraphicFramePr>
              <a:graphicFrameLocks noChangeAspect="1"/>
            </p:cNvGraphicFramePr>
            <p:nvPr>
              <p:extLst>
                <p:ext uri="{D42A27DB-BD31-4B8C-83A1-F6EECF244321}">
                  <p14:modId xmlns:p14="http://schemas.microsoft.com/office/powerpoint/2010/main" val="2147138680"/>
                </p:ext>
              </p:extLst>
            </p:nvPr>
          </p:nvGraphicFramePr>
          <p:xfrm>
            <a:off x="5156683" y="2539659"/>
            <a:ext cx="3317875" cy="469900"/>
          </p:xfrm>
          <a:graphic>
            <a:graphicData uri="http://schemas.openxmlformats.org/presentationml/2006/ole">
              <mc:AlternateContent xmlns:mc="http://schemas.openxmlformats.org/markup-compatibility/2006">
                <mc:Choice xmlns:v="urn:schemas-microsoft-com:vml" Requires="v">
                  <p:oleObj spid="_x0000_s17655" name="Equation" r:id="rId8" imgW="1701720" imgH="241200" progId="Equation.DSMT4">
                    <p:embed/>
                  </p:oleObj>
                </mc:Choice>
                <mc:Fallback>
                  <p:oleObj name="Equation" r:id="rId8" imgW="1701720" imgH="241200" progId="Equation.DSMT4">
                    <p:embed/>
                    <p:pic>
                      <p:nvPicPr>
                        <p:cNvPr id="24" name="Object 23"/>
                        <p:cNvPicPr/>
                        <p:nvPr/>
                      </p:nvPicPr>
                      <p:blipFill>
                        <a:blip r:embed="rId9"/>
                        <a:stretch>
                          <a:fillRect/>
                        </a:stretch>
                      </p:blipFill>
                      <p:spPr>
                        <a:xfrm>
                          <a:off x="5156683" y="2539659"/>
                          <a:ext cx="3317875" cy="469900"/>
                        </a:xfrm>
                        <a:prstGeom prst="rect">
                          <a:avLst/>
                        </a:prstGeom>
                      </p:spPr>
                    </p:pic>
                  </p:oleObj>
                </mc:Fallback>
              </mc:AlternateContent>
            </a:graphicData>
          </a:graphic>
        </p:graphicFrame>
      </p:grpSp>
      <p:sp>
        <p:nvSpPr>
          <p:cNvPr id="29" name="Rectangle 28"/>
          <p:cNvSpPr/>
          <p:nvPr/>
        </p:nvSpPr>
        <p:spPr>
          <a:xfrm>
            <a:off x="1472122" y="2958588"/>
            <a:ext cx="4641014" cy="461665"/>
          </a:xfrm>
          <a:prstGeom prst="rect">
            <a:avLst/>
          </a:prstGeom>
        </p:spPr>
        <p:txBody>
          <a:bodyPr wrap="none">
            <a:spAutoFit/>
          </a:bodyPr>
          <a:lstStyle/>
          <a:p>
            <a:r>
              <a:rPr lang="vi-VN" sz="2400"/>
              <a:t>b) </a:t>
            </a:r>
            <a:r>
              <a:rPr lang="vi-VN" sz="2400" i="1">
                <a:latin typeface="Times New Roman" panose="02020603050405020304" pitchFamily="18" charset="0"/>
                <a:cs typeface="Times New Roman" panose="02020603050405020304" pitchFamily="18" charset="0"/>
              </a:rPr>
              <a:t>C</a:t>
            </a:r>
            <a:r>
              <a:rPr lang="vi-VN" sz="2400">
                <a:latin typeface="Times New Roman" panose="02020603050405020304" pitchFamily="18" charset="0"/>
                <a:cs typeface="Times New Roman" panose="02020603050405020304" pitchFamily="18" charset="0"/>
              </a:rPr>
              <a:t>’(100)</a:t>
            </a:r>
            <a:r>
              <a:rPr lang="en-US" sz="2400">
                <a:latin typeface="Times New Roman" panose="02020603050405020304" pitchFamily="18" charset="0"/>
                <a:cs typeface="Times New Roman" panose="02020603050405020304" pitchFamily="18" charset="0"/>
              </a:rPr>
              <a:t> = 2,5 </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trăm nghìn đồng</a:t>
            </a:r>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endParaRPr lang="vi-VN" sz="2400"/>
          </a:p>
        </p:txBody>
      </p:sp>
      <p:sp>
        <p:nvSpPr>
          <p:cNvPr id="30" name="Rectangle 29"/>
          <p:cNvSpPr/>
          <p:nvPr/>
        </p:nvSpPr>
        <p:spPr>
          <a:xfrm>
            <a:off x="1849898" y="3479258"/>
            <a:ext cx="10274105" cy="830997"/>
          </a:xfrm>
          <a:prstGeom prst="rect">
            <a:avLst/>
          </a:prstGeom>
        </p:spPr>
        <p:txBody>
          <a:bodyPr wrap="square">
            <a:spAutoFit/>
          </a:bodyPr>
          <a:lstStyle/>
          <a:p>
            <a:r>
              <a:rPr lang="vi-VN" sz="2400"/>
              <a:t>Chi phí biên tại </a:t>
            </a:r>
            <a:r>
              <a:rPr lang="vi-VN" sz="2400" i="1">
                <a:latin typeface="Times New Roman" panose="02020603050405020304" pitchFamily="18" charset="0"/>
                <a:cs typeface="Times New Roman" panose="02020603050405020304" pitchFamily="18" charset="0"/>
              </a:rPr>
              <a:t>x</a:t>
            </a:r>
            <a:r>
              <a:rPr lang="en-US" sz="2400" i="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100 </a:t>
            </a:r>
            <a:r>
              <a:rPr lang="vi-VN" sz="2400"/>
              <a:t>là </a:t>
            </a:r>
            <a:r>
              <a:rPr lang="vi-VN" sz="2400">
                <a:latin typeface="Times New Roman" panose="02020603050405020304" pitchFamily="18" charset="0"/>
                <a:cs typeface="Times New Roman" panose="02020603050405020304" pitchFamily="18" charset="0"/>
              </a:rPr>
              <a:t>250 000 </a:t>
            </a:r>
            <a:r>
              <a:rPr lang="vi-VN" sz="2400"/>
              <a:t>đồng, nghĩa là chi phí để sản xuất thêm một đơn vị hàng hóa tiếp theo </a:t>
            </a:r>
            <a:r>
              <a:rPr lang="vi-VN" sz="2400">
                <a:latin typeface="Times New Roman" panose="02020603050405020304" pitchFamily="18" charset="0"/>
                <a:cs typeface="Times New Roman" panose="02020603050405020304" pitchFamily="18" charset="0"/>
              </a:rPr>
              <a:t>(</a:t>
            </a:r>
            <a:r>
              <a:rPr lang="vi-VN" sz="2400">
                <a:cs typeface="Times New Roman" panose="02020603050405020304" pitchFamily="18" charset="0"/>
              </a:rPr>
              <a:t>đơn thứ </a:t>
            </a:r>
            <a:r>
              <a:rPr lang="vi-VN" sz="2400">
                <a:latin typeface="Times New Roman" panose="02020603050405020304" pitchFamily="18" charset="0"/>
                <a:cs typeface="Times New Roman" panose="02020603050405020304" pitchFamily="18" charset="0"/>
              </a:rPr>
              <a:t>101) </a:t>
            </a:r>
            <a:r>
              <a:rPr lang="vi-VN" sz="2400"/>
              <a:t>là khoảng </a:t>
            </a:r>
            <a:r>
              <a:rPr lang="vi-VN" sz="2400">
                <a:latin typeface="Times New Roman" panose="02020603050405020304" pitchFamily="18" charset="0"/>
                <a:cs typeface="Times New Roman" panose="02020603050405020304" pitchFamily="18" charset="0"/>
              </a:rPr>
              <a:t>250 000 </a:t>
            </a:r>
            <a:r>
              <a:rPr lang="vi-VN" sz="2400"/>
              <a:t>đồng.</a:t>
            </a:r>
            <a:endParaRPr lang="en-US" sz="2400"/>
          </a:p>
        </p:txBody>
      </p:sp>
      <p:grpSp>
        <p:nvGrpSpPr>
          <p:cNvPr id="35" name="Group 34"/>
          <p:cNvGrpSpPr/>
          <p:nvPr/>
        </p:nvGrpSpPr>
        <p:grpSpPr>
          <a:xfrm>
            <a:off x="1982252" y="4825415"/>
            <a:ext cx="8872275" cy="547271"/>
            <a:chOff x="1982252" y="4825415"/>
            <a:chExt cx="8872275" cy="547271"/>
          </a:xfrm>
        </p:grpSpPr>
        <p:graphicFrame>
          <p:nvGraphicFramePr>
            <p:cNvPr id="32" name="Object 31"/>
            <p:cNvGraphicFramePr>
              <a:graphicFrameLocks noChangeAspect="1"/>
            </p:cNvGraphicFramePr>
            <p:nvPr>
              <p:extLst>
                <p:ext uri="{D42A27DB-BD31-4B8C-83A1-F6EECF244321}">
                  <p14:modId xmlns:p14="http://schemas.microsoft.com/office/powerpoint/2010/main" val="983949232"/>
                </p:ext>
              </p:extLst>
            </p:nvPr>
          </p:nvGraphicFramePr>
          <p:xfrm>
            <a:off x="1982252" y="4828215"/>
            <a:ext cx="6310921" cy="544471"/>
          </p:xfrm>
          <a:graphic>
            <a:graphicData uri="http://schemas.openxmlformats.org/presentationml/2006/ole">
              <mc:AlternateContent xmlns:mc="http://schemas.openxmlformats.org/markup-compatibility/2006">
                <mc:Choice xmlns:v="urn:schemas-microsoft-com:vml" Requires="v">
                  <p:oleObj spid="_x0000_s17656" name="Equation" r:id="rId10" imgW="3238200" imgH="279360" progId="Equation.DSMT4">
                    <p:embed/>
                  </p:oleObj>
                </mc:Choice>
                <mc:Fallback>
                  <p:oleObj name="Equation" r:id="rId10" imgW="3238200" imgH="279360" progId="Equation.DSMT4">
                    <p:embed/>
                    <p:pic>
                      <p:nvPicPr>
                        <p:cNvPr id="0" name=""/>
                        <p:cNvPicPr/>
                        <p:nvPr/>
                      </p:nvPicPr>
                      <p:blipFill>
                        <a:blip r:embed="rId11"/>
                        <a:stretch>
                          <a:fillRect/>
                        </a:stretch>
                      </p:blipFill>
                      <p:spPr>
                        <a:xfrm>
                          <a:off x="1982252" y="4828215"/>
                          <a:ext cx="6310921" cy="544471"/>
                        </a:xfrm>
                        <a:prstGeom prst="rect">
                          <a:avLst/>
                        </a:prstGeom>
                      </p:spPr>
                    </p:pic>
                  </p:oleObj>
                </mc:Fallback>
              </mc:AlternateContent>
            </a:graphicData>
          </a:graphic>
        </p:graphicFrame>
        <p:sp>
          <p:nvSpPr>
            <p:cNvPr id="33" name="Rectangle 32"/>
            <p:cNvSpPr/>
            <p:nvPr/>
          </p:nvSpPr>
          <p:spPr>
            <a:xfrm>
              <a:off x="8335889" y="4825415"/>
              <a:ext cx="251863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trăm nghìn đồng</a:t>
              </a:r>
              <a:r>
                <a:rPr lang="en-US" sz="2400">
                  <a:latin typeface="Times New Roman" panose="02020603050405020304" pitchFamily="18" charset="0"/>
                  <a:cs typeface="Times New Roman" panose="02020603050405020304" pitchFamily="18" charset="0"/>
                </a:rPr>
                <a:t>) </a:t>
              </a:r>
            </a:p>
          </p:txBody>
        </p:sp>
      </p:grpSp>
      <p:sp>
        <p:nvSpPr>
          <p:cNvPr id="34" name="Rectangle 33"/>
          <p:cNvSpPr/>
          <p:nvPr/>
        </p:nvSpPr>
        <p:spPr>
          <a:xfrm>
            <a:off x="1849897" y="5451346"/>
            <a:ext cx="8786571" cy="461665"/>
          </a:xfrm>
          <a:prstGeom prst="rect">
            <a:avLst/>
          </a:prstGeom>
        </p:spPr>
        <p:txBody>
          <a:bodyPr wrap="square">
            <a:spAutoFit/>
          </a:bodyPr>
          <a:lstStyle/>
          <a:p>
            <a:r>
              <a:rPr lang="en-US" sz="2400"/>
              <a:t>Giá trị này xấp xỉ với chi phí biên </a:t>
            </a:r>
            <a:r>
              <a:rPr lang="en-US" sz="2400" i="1">
                <a:latin typeface="Times New Roman" panose="02020603050405020304" pitchFamily="18" charset="0"/>
                <a:cs typeface="Times New Roman" panose="02020603050405020304" pitchFamily="18" charset="0"/>
              </a:rPr>
              <a:t>C’</a:t>
            </a:r>
            <a:r>
              <a:rPr lang="en-US" sz="2400">
                <a:latin typeface="Times New Roman" panose="02020603050405020304" pitchFamily="18" charset="0"/>
                <a:cs typeface="Times New Roman" panose="02020603050405020304" pitchFamily="18" charset="0"/>
              </a:rPr>
              <a:t>(100) </a:t>
            </a:r>
            <a:r>
              <a:rPr lang="en-US" sz="2400"/>
              <a:t>đã tính ở câu </a:t>
            </a:r>
            <a:r>
              <a:rPr lang="en-US" sz="2400" i="1">
                <a:latin typeface="Times New Roman" panose="02020603050405020304" pitchFamily="18" charset="0"/>
                <a:cs typeface="Times New Roman" panose="02020603050405020304" pitchFamily="18" charset="0"/>
              </a:rPr>
              <a:t>b</a:t>
            </a:r>
            <a:r>
              <a:rPr lang="en-US" sz="2400"/>
              <a:t>.</a:t>
            </a:r>
          </a:p>
        </p:txBody>
      </p:sp>
    </p:spTree>
    <p:extLst>
      <p:ext uri="{BB962C8B-B14F-4D97-AF65-F5344CB8AC3E}">
        <p14:creationId xmlns:p14="http://schemas.microsoft.com/office/powerpoint/2010/main" val="256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71508"/>
            <a:ext cx="12160289" cy="1829555"/>
            <a:chOff x="66945" y="129410"/>
            <a:chExt cx="9194199" cy="1437892"/>
          </a:xfrm>
        </p:grpSpPr>
        <p:sp>
          <p:nvSpPr>
            <p:cNvPr id="4" name="Rounded Rectangle 3"/>
            <p:cNvSpPr/>
            <p:nvPr/>
          </p:nvSpPr>
          <p:spPr>
            <a:xfrm>
              <a:off x="689429" y="129410"/>
              <a:ext cx="8571715" cy="143789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 4"/>
            <p:cNvSpPr/>
            <p:nvPr/>
          </p:nvSpPr>
          <p:spPr>
            <a:xfrm>
              <a:off x="90783" y="131666"/>
              <a:ext cx="1368546" cy="1435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66945" y="154190"/>
              <a:ext cx="1292403" cy="13615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2" name="Picture 1"/>
          <p:cNvPicPr>
            <a:picLocks noChangeAspect="1"/>
          </p:cNvPicPr>
          <p:nvPr/>
        </p:nvPicPr>
        <p:blipFill>
          <a:blip r:embed="rId4"/>
          <a:stretch>
            <a:fillRect/>
          </a:stretch>
        </p:blipFill>
        <p:spPr>
          <a:xfrm rot="10590594">
            <a:off x="-23925" y="210413"/>
            <a:ext cx="1517728" cy="876123"/>
          </a:xfrm>
          <a:prstGeom prst="rect">
            <a:avLst/>
          </a:prstGeom>
        </p:spPr>
      </p:pic>
      <p:pic>
        <p:nvPicPr>
          <p:cNvPr id="15" name="Picture 14"/>
          <p:cNvPicPr>
            <a:picLocks noChangeAspect="1"/>
          </p:cNvPicPr>
          <p:nvPr/>
        </p:nvPicPr>
        <p:blipFill>
          <a:blip r:embed="rId5"/>
          <a:stretch>
            <a:fillRect/>
          </a:stretch>
        </p:blipFill>
        <p:spPr>
          <a:xfrm>
            <a:off x="5280543" y="1949768"/>
            <a:ext cx="1225402" cy="298730"/>
          </a:xfrm>
          <a:prstGeom prst="rect">
            <a:avLst/>
          </a:prstGeom>
        </p:spPr>
      </p:pic>
      <p:pic>
        <p:nvPicPr>
          <p:cNvPr id="8" name="Picture 7"/>
          <p:cNvPicPr>
            <a:picLocks noChangeAspect="1"/>
          </p:cNvPicPr>
          <p:nvPr/>
        </p:nvPicPr>
        <p:blipFill>
          <a:blip r:embed="rId6"/>
          <a:stretch>
            <a:fillRect/>
          </a:stretch>
        </p:blipFill>
        <p:spPr>
          <a:xfrm>
            <a:off x="157482" y="477388"/>
            <a:ext cx="1444877" cy="835224"/>
          </a:xfrm>
          <a:prstGeom prst="rect">
            <a:avLst/>
          </a:prstGeom>
        </p:spPr>
      </p:pic>
      <p:sp>
        <p:nvSpPr>
          <p:cNvPr id="25" name="Rectangle 24"/>
          <p:cNvSpPr/>
          <p:nvPr/>
        </p:nvSpPr>
        <p:spPr>
          <a:xfrm>
            <a:off x="1873101" y="156822"/>
            <a:ext cx="10192768" cy="1569660"/>
          </a:xfrm>
          <a:prstGeom prst="rect">
            <a:avLst/>
          </a:prstGeom>
        </p:spPr>
        <p:txBody>
          <a:bodyPr wrap="square">
            <a:spAutoFit/>
          </a:bodyPr>
          <a:lstStyle/>
          <a:p>
            <a:pPr algn="just"/>
            <a:r>
              <a:rPr lang="en-US" sz="2400"/>
              <a:t>K</a:t>
            </a:r>
            <a:r>
              <a:rPr lang="vi-VN" sz="2400"/>
              <a:t>hu chung cư có </a:t>
            </a:r>
            <a:r>
              <a:rPr lang="vi-VN" sz="2400">
                <a:latin typeface="Times New Roman" panose="02020603050405020304" pitchFamily="18" charset="0"/>
                <a:cs typeface="Times New Roman" panose="02020603050405020304" pitchFamily="18" charset="0"/>
              </a:rPr>
              <a:t>100</a:t>
            </a:r>
            <a:r>
              <a:rPr lang="vi-VN" sz="2400"/>
              <a:t> căn hộ</a:t>
            </a:r>
            <a:r>
              <a:rPr lang="en-US" sz="2400"/>
              <a:t>.</a:t>
            </a:r>
            <a:r>
              <a:rPr lang="vi-VN" sz="2400"/>
              <a:t> </a:t>
            </a:r>
            <a:r>
              <a:rPr lang="en-US" sz="2400"/>
              <a:t>T</a:t>
            </a:r>
            <a:r>
              <a:rPr lang="vi-VN" sz="2400"/>
              <a:t>ất cả căn hộ</a:t>
            </a:r>
            <a:r>
              <a:rPr lang="en-US" sz="2400"/>
              <a:t> sẽ</a:t>
            </a:r>
            <a:r>
              <a:rPr lang="vi-VN" sz="2400"/>
              <a:t> có người thuê nếu giá </a:t>
            </a:r>
            <a:r>
              <a:rPr lang="vi-VN" sz="2400">
                <a:latin typeface="Times New Roman" panose="02020603050405020304" pitchFamily="18" charset="0"/>
                <a:cs typeface="Times New Roman" panose="02020603050405020304" pitchFamily="18" charset="0"/>
              </a:rPr>
              <a:t>8</a:t>
            </a:r>
            <a:r>
              <a:rPr lang="vi-VN" sz="2400"/>
              <a:t>tr</a:t>
            </a:r>
            <a:r>
              <a:rPr lang="en-US" sz="2400"/>
              <a:t>/</a:t>
            </a:r>
            <a:r>
              <a:rPr lang="vi-VN" sz="2400"/>
              <a:t>tháng. Một cuộc khảo sát thị trường cho thấy, cứ mỗi lần tăng giá thuê thêm </a:t>
            </a:r>
            <a:r>
              <a:rPr lang="vi-VN" sz="2400">
                <a:latin typeface="Times New Roman" panose="02020603050405020304" pitchFamily="18" charset="0"/>
                <a:cs typeface="Times New Roman" panose="02020603050405020304" pitchFamily="18" charset="0"/>
              </a:rPr>
              <a:t>100</a:t>
            </a:r>
            <a:r>
              <a:rPr lang="vi-VN" sz="2400"/>
              <a:t> nghìn đồng thì sẽ có thêm một căn hộ bị bỏ trống. Người quản lí nên đặt giá thuê mỗi căn hộ là bao nhiêu để doanh thu là lớn nhất?</a:t>
            </a:r>
            <a:endParaRPr lang="en-US" sz="2400"/>
          </a:p>
        </p:txBody>
      </p:sp>
      <p:sp>
        <p:nvSpPr>
          <p:cNvPr id="26" name="Rectangle 25"/>
          <p:cNvSpPr/>
          <p:nvPr/>
        </p:nvSpPr>
        <p:spPr>
          <a:xfrm>
            <a:off x="823142" y="2233841"/>
            <a:ext cx="11135320" cy="461665"/>
          </a:xfrm>
          <a:prstGeom prst="rect">
            <a:avLst/>
          </a:prstGeom>
        </p:spPr>
        <p:txBody>
          <a:bodyPr wrap="square">
            <a:spAutoFit/>
          </a:bodyPr>
          <a:lstStyle/>
          <a:p>
            <a:r>
              <a:rPr lang="en-US" sz="2400"/>
              <a:t>Gọi </a:t>
            </a:r>
            <a:r>
              <a:rPr lang="en-US" sz="2400" i="1">
                <a:latin typeface="Times New Roman" panose="02020603050405020304" pitchFamily="18" charset="0"/>
                <a:cs typeface="Times New Roman" panose="02020603050405020304" pitchFamily="18" charset="0"/>
              </a:rPr>
              <a:t>p</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tr đồng</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a:t>
            </a:r>
            <a:r>
              <a:rPr lang="en-US" sz="2400"/>
              <a:t>là giá thuê. </a:t>
            </a:r>
            <a:r>
              <a:rPr lang="en-US" sz="2400" i="1">
                <a:latin typeface="Times New Roman" panose="02020603050405020304" pitchFamily="18" charset="0"/>
                <a:cs typeface="Times New Roman" panose="02020603050405020304" pitchFamily="18" charset="0"/>
              </a:rPr>
              <a:t>x </a:t>
            </a:r>
            <a:r>
              <a:rPr lang="en-US" sz="2400"/>
              <a:t>số căn hộ được thuê. Cần tìm hàm cầu </a:t>
            </a:r>
            <a:r>
              <a:rPr lang="en-US" sz="2400" i="1">
                <a:solidFill>
                  <a:srgbClr val="FF0000"/>
                </a:solidFill>
                <a:latin typeface="Times New Roman" panose="02020603050405020304" pitchFamily="18" charset="0"/>
                <a:cs typeface="Times New Roman" panose="02020603050405020304" pitchFamily="18" charset="0"/>
              </a:rPr>
              <a:t>p = p</a:t>
            </a:r>
            <a:r>
              <a:rPr lang="en-US" sz="2400">
                <a:solidFill>
                  <a:srgbClr val="FF0000"/>
                </a:solidFill>
                <a:latin typeface="Times New Roman" panose="02020603050405020304" pitchFamily="18" charset="0"/>
                <a:cs typeface="Times New Roman" panose="02020603050405020304" pitchFamily="18" charset="0"/>
              </a:rPr>
              <a:t>(</a:t>
            </a:r>
            <a:r>
              <a:rPr lang="en-US" sz="2400" i="1">
                <a:solidFill>
                  <a:srgbClr val="FF0000"/>
                </a:solidFill>
                <a:latin typeface="Times New Roman" panose="02020603050405020304" pitchFamily="18" charset="0"/>
                <a:cs typeface="Times New Roman" panose="02020603050405020304" pitchFamily="18" charset="0"/>
              </a:rPr>
              <a:t>x</a:t>
            </a:r>
            <a:r>
              <a:rPr lang="en-US" sz="2400">
                <a:solidFill>
                  <a:srgbClr val="FF0000"/>
                </a:solidFill>
                <a:latin typeface="Times New Roman" panose="02020603050405020304" pitchFamily="18" charset="0"/>
                <a:cs typeface="Times New Roman" panose="02020603050405020304" pitchFamily="18" charset="0"/>
              </a:rPr>
              <a:t>)</a:t>
            </a:r>
          </a:p>
        </p:txBody>
      </p:sp>
      <p:sp>
        <p:nvSpPr>
          <p:cNvPr id="27" name="Rectangle 26"/>
          <p:cNvSpPr/>
          <p:nvPr/>
        </p:nvSpPr>
        <p:spPr>
          <a:xfrm>
            <a:off x="823142" y="2757499"/>
            <a:ext cx="10558725" cy="830997"/>
          </a:xfrm>
          <a:prstGeom prst="rect">
            <a:avLst/>
          </a:prstGeom>
        </p:spPr>
        <p:txBody>
          <a:bodyPr wrap="square">
            <a:spAutoFit/>
          </a:bodyPr>
          <a:lstStyle/>
          <a:p>
            <a:r>
              <a:rPr lang="vi-VN" sz="2400"/>
              <a:t>Theo giả thiết tốc độ thay đổi của </a:t>
            </a:r>
            <a:r>
              <a:rPr lang="vi-VN" sz="2400" i="1">
                <a:latin typeface="Times New Roman" panose="02020603050405020304" pitchFamily="18" charset="0"/>
                <a:cs typeface="Times New Roman" panose="02020603050405020304" pitchFamily="18" charset="0"/>
              </a:rPr>
              <a:t>x</a:t>
            </a:r>
            <a:r>
              <a:rPr lang="vi-VN" sz="2400"/>
              <a:t> tỉ lệ với tốc độ thay đổi của </a:t>
            </a:r>
            <a:r>
              <a:rPr lang="vi-VN" sz="2400" i="1">
                <a:latin typeface="Times New Roman" panose="02020603050405020304" pitchFamily="18" charset="0"/>
                <a:cs typeface="Times New Roman" panose="02020603050405020304" pitchFamily="18" charset="0"/>
              </a:rPr>
              <a:t>p</a:t>
            </a:r>
            <a:r>
              <a:rPr lang="vi-VN" sz="2400"/>
              <a:t> nên hàm số</a:t>
            </a:r>
            <a:endParaRPr lang="en-US" sz="2400"/>
          </a:p>
          <a:p>
            <a:r>
              <a:rPr lang="vi-VN" sz="2400" i="1">
                <a:latin typeface="Times New Roman" panose="02020603050405020304" pitchFamily="18" charset="0"/>
                <a:cs typeface="Times New Roman" panose="02020603050405020304" pitchFamily="18" charset="0"/>
              </a:rPr>
              <a:t>p = p(x) </a:t>
            </a:r>
            <a:r>
              <a:rPr lang="vi-VN" sz="2400"/>
              <a:t>là hàm số bậc nhất. Do đó </a:t>
            </a:r>
            <a:r>
              <a:rPr lang="vi-VN" sz="2400" i="1">
                <a:latin typeface="Times New Roman" panose="02020603050405020304" pitchFamily="18" charset="0"/>
                <a:cs typeface="Times New Roman" panose="02020603050405020304" pitchFamily="18" charset="0"/>
              </a:rPr>
              <a:t>p = ax + b (a ≠ 0).</a:t>
            </a:r>
          </a:p>
        </p:txBody>
      </p:sp>
      <p:sp>
        <p:nvSpPr>
          <p:cNvPr id="29" name="Rectangle 28"/>
          <p:cNvSpPr/>
          <p:nvPr/>
        </p:nvSpPr>
        <p:spPr>
          <a:xfrm>
            <a:off x="791773" y="4219510"/>
            <a:ext cx="8762959" cy="461665"/>
          </a:xfrm>
          <a:prstGeom prst="rect">
            <a:avLst/>
          </a:prstGeom>
        </p:spPr>
        <p:txBody>
          <a:bodyPr wrap="square">
            <a:spAutoFit/>
          </a:bodyPr>
          <a:lstStyle/>
          <a:p>
            <a:r>
              <a:rPr lang="pt-BR" sz="2400"/>
              <a:t>Đường thẳng </a:t>
            </a:r>
            <a:r>
              <a:rPr lang="pt-BR" sz="2400" i="1">
                <a:latin typeface="Times New Roman" panose="02020603050405020304" pitchFamily="18" charset="0"/>
                <a:cs typeface="Times New Roman" panose="02020603050405020304" pitchFamily="18" charset="0"/>
              </a:rPr>
              <a:t>p(x)=ax+b </a:t>
            </a:r>
            <a:r>
              <a:rPr lang="pt-BR" sz="2400"/>
              <a:t>đi</a:t>
            </a:r>
            <a:r>
              <a:rPr lang="pt-BR" sz="2400" i="1">
                <a:latin typeface="Times New Roman" panose="02020603050405020304" pitchFamily="18" charset="0"/>
                <a:cs typeface="Times New Roman" panose="02020603050405020304" pitchFamily="18" charset="0"/>
              </a:rPr>
              <a:t> </a:t>
            </a:r>
            <a:r>
              <a:rPr lang="pt-BR" sz="2400"/>
              <a:t>qua </a:t>
            </a:r>
            <a:r>
              <a:rPr lang="pt-BR" sz="2400">
                <a:latin typeface="Times New Roman" panose="02020603050405020304" pitchFamily="18" charset="0"/>
                <a:cs typeface="Times New Roman" panose="02020603050405020304" pitchFamily="18" charset="0"/>
              </a:rPr>
              <a:t>2</a:t>
            </a:r>
            <a:r>
              <a:rPr lang="pt-BR" sz="2400"/>
              <a:t> điểm </a:t>
            </a:r>
            <a:r>
              <a:rPr lang="pt-BR" sz="2400">
                <a:latin typeface="Times New Roman" panose="02020603050405020304" pitchFamily="18" charset="0"/>
                <a:cs typeface="Times New Roman" panose="02020603050405020304" pitchFamily="18" charset="0"/>
              </a:rPr>
              <a:t>(8; 100) </a:t>
            </a:r>
            <a:r>
              <a:rPr lang="pt-BR" sz="2400"/>
              <a:t>và </a:t>
            </a:r>
            <a:r>
              <a:rPr lang="pt-BR" sz="2400">
                <a:latin typeface="Times New Roman" panose="02020603050405020304" pitchFamily="18" charset="0"/>
                <a:cs typeface="Times New Roman" panose="02020603050405020304" pitchFamily="18" charset="0"/>
              </a:rPr>
              <a:t>(8,1; 99), </a:t>
            </a:r>
            <a:r>
              <a:rPr lang="pt-BR" sz="2400"/>
              <a:t>nên: </a:t>
            </a:r>
          </a:p>
        </p:txBody>
      </p:sp>
      <p:graphicFrame>
        <p:nvGraphicFramePr>
          <p:cNvPr id="30" name="Object 29"/>
          <p:cNvGraphicFramePr>
            <a:graphicFrameLocks noChangeAspect="1"/>
          </p:cNvGraphicFramePr>
          <p:nvPr>
            <p:extLst>
              <p:ext uri="{D42A27DB-BD31-4B8C-83A1-F6EECF244321}">
                <p14:modId xmlns:p14="http://schemas.microsoft.com/office/powerpoint/2010/main" val="3591215936"/>
              </p:ext>
            </p:extLst>
          </p:nvPr>
        </p:nvGraphicFramePr>
        <p:xfrm>
          <a:off x="3561810" y="4552215"/>
          <a:ext cx="4035425" cy="815975"/>
        </p:xfrm>
        <a:graphic>
          <a:graphicData uri="http://schemas.openxmlformats.org/presentationml/2006/ole">
            <mc:AlternateContent xmlns:mc="http://schemas.openxmlformats.org/markup-compatibility/2006">
              <mc:Choice xmlns:v="urn:schemas-microsoft-com:vml" Requires="v">
                <p:oleObj spid="_x0000_s18704" name="Equation" r:id="rId7" imgW="2095200" imgH="419040" progId="Equation.DSMT4">
                  <p:embed/>
                </p:oleObj>
              </mc:Choice>
              <mc:Fallback>
                <p:oleObj name="Equation" r:id="rId7" imgW="2095200" imgH="419040" progId="Equation.DSMT4">
                  <p:embed/>
                  <p:pic>
                    <p:nvPicPr>
                      <p:cNvPr id="51" name="Object 50"/>
                      <p:cNvPicPr/>
                      <p:nvPr/>
                    </p:nvPicPr>
                    <p:blipFill>
                      <a:blip r:embed="rId8"/>
                      <a:stretch>
                        <a:fillRect/>
                      </a:stretch>
                    </p:blipFill>
                    <p:spPr>
                      <a:xfrm>
                        <a:off x="3561810" y="4552215"/>
                        <a:ext cx="4035425" cy="815975"/>
                      </a:xfrm>
                      <a:prstGeom prst="rect">
                        <a:avLst/>
                      </a:prstGeom>
                    </p:spPr>
                  </p:pic>
                </p:oleObj>
              </mc:Fallback>
            </mc:AlternateContent>
          </a:graphicData>
        </a:graphic>
      </p:graphicFrame>
      <p:grpSp>
        <p:nvGrpSpPr>
          <p:cNvPr id="36" name="Group 35"/>
          <p:cNvGrpSpPr/>
          <p:nvPr/>
        </p:nvGrpSpPr>
        <p:grpSpPr>
          <a:xfrm>
            <a:off x="734939" y="5219818"/>
            <a:ext cx="7648569" cy="544512"/>
            <a:chOff x="876852" y="5024079"/>
            <a:chExt cx="7648569" cy="544512"/>
          </a:xfrm>
        </p:grpSpPr>
        <p:sp>
          <p:nvSpPr>
            <p:cNvPr id="31" name="Rectangle 30"/>
            <p:cNvSpPr/>
            <p:nvPr/>
          </p:nvSpPr>
          <p:spPr>
            <a:xfrm>
              <a:off x="876852" y="5034589"/>
              <a:ext cx="2545890" cy="461665"/>
            </a:xfrm>
            <a:prstGeom prst="rect">
              <a:avLst/>
            </a:prstGeom>
          </p:spPr>
          <p:txBody>
            <a:bodyPr wrap="none">
              <a:spAutoFit/>
            </a:bodyPr>
            <a:lstStyle/>
            <a:p>
              <a:r>
                <a:rPr lang="pt-BR" sz="2400"/>
                <a:t>Hàm doanh thu: </a:t>
              </a:r>
            </a:p>
          </p:txBody>
        </p:sp>
        <p:graphicFrame>
          <p:nvGraphicFramePr>
            <p:cNvPr id="32" name="Object 31"/>
            <p:cNvGraphicFramePr>
              <a:graphicFrameLocks noChangeAspect="1"/>
            </p:cNvGraphicFramePr>
            <p:nvPr>
              <p:extLst>
                <p:ext uri="{D42A27DB-BD31-4B8C-83A1-F6EECF244321}">
                  <p14:modId xmlns:p14="http://schemas.microsoft.com/office/powerpoint/2010/main" val="3679946094"/>
                </p:ext>
              </p:extLst>
            </p:nvPr>
          </p:nvGraphicFramePr>
          <p:xfrm>
            <a:off x="3175546" y="5024079"/>
            <a:ext cx="5349875" cy="544512"/>
          </p:xfrm>
          <a:graphic>
            <a:graphicData uri="http://schemas.openxmlformats.org/presentationml/2006/ole">
              <mc:AlternateContent xmlns:mc="http://schemas.openxmlformats.org/markup-compatibility/2006">
                <mc:Choice xmlns:v="urn:schemas-microsoft-com:vml" Requires="v">
                  <p:oleObj spid="_x0000_s18705" name="Equation" r:id="rId9" imgW="2743200" imgH="279360" progId="Equation.DSMT4">
                    <p:embed/>
                  </p:oleObj>
                </mc:Choice>
                <mc:Fallback>
                  <p:oleObj name="Equation" r:id="rId9" imgW="2743200" imgH="279360" progId="Equation.DSMT4">
                    <p:embed/>
                    <p:pic>
                      <p:nvPicPr>
                        <p:cNvPr id="62" name="Object 61"/>
                        <p:cNvPicPr/>
                        <p:nvPr/>
                      </p:nvPicPr>
                      <p:blipFill>
                        <a:blip r:embed="rId10"/>
                        <a:stretch>
                          <a:fillRect/>
                        </a:stretch>
                      </p:blipFill>
                      <p:spPr>
                        <a:xfrm>
                          <a:off x="3175546" y="5024079"/>
                          <a:ext cx="5349875" cy="544512"/>
                        </a:xfrm>
                        <a:prstGeom prst="rect">
                          <a:avLst/>
                        </a:prstGeom>
                      </p:spPr>
                    </p:pic>
                  </p:oleObj>
                </mc:Fallback>
              </mc:AlternateContent>
            </a:graphicData>
          </a:graphic>
        </p:graphicFrame>
      </p:grpSp>
      <p:graphicFrame>
        <p:nvGraphicFramePr>
          <p:cNvPr id="33" name="Object 32"/>
          <p:cNvGraphicFramePr>
            <a:graphicFrameLocks noChangeAspect="1"/>
          </p:cNvGraphicFramePr>
          <p:nvPr>
            <p:extLst>
              <p:ext uri="{D42A27DB-BD31-4B8C-83A1-F6EECF244321}">
                <p14:modId xmlns:p14="http://schemas.microsoft.com/office/powerpoint/2010/main" val="2817966569"/>
              </p:ext>
            </p:extLst>
          </p:nvPr>
        </p:nvGraphicFramePr>
        <p:xfrm>
          <a:off x="3546475" y="5788025"/>
          <a:ext cx="4706938" cy="396875"/>
        </p:xfrm>
        <a:graphic>
          <a:graphicData uri="http://schemas.openxmlformats.org/presentationml/2006/ole">
            <mc:AlternateContent xmlns:mc="http://schemas.openxmlformats.org/markup-compatibility/2006">
              <mc:Choice xmlns:v="urn:schemas-microsoft-com:vml" Requires="v">
                <p:oleObj spid="_x0000_s18706" name="Equation" r:id="rId11" imgW="2412720" imgH="203040" progId="Equation.DSMT4">
                  <p:embed/>
                </p:oleObj>
              </mc:Choice>
              <mc:Fallback>
                <p:oleObj name="Equation" r:id="rId11" imgW="2412720" imgH="203040" progId="Equation.DSMT4">
                  <p:embed/>
                  <p:pic>
                    <p:nvPicPr>
                      <p:cNvPr id="63" name="Object 62"/>
                      <p:cNvPicPr/>
                      <p:nvPr/>
                    </p:nvPicPr>
                    <p:blipFill>
                      <a:blip r:embed="rId12"/>
                      <a:stretch>
                        <a:fillRect/>
                      </a:stretch>
                    </p:blipFill>
                    <p:spPr>
                      <a:xfrm>
                        <a:off x="3546475" y="5788025"/>
                        <a:ext cx="4706938" cy="396875"/>
                      </a:xfrm>
                      <a:prstGeom prst="rect">
                        <a:avLst/>
                      </a:prstGeom>
                    </p:spPr>
                  </p:pic>
                </p:oleObj>
              </mc:Fallback>
            </mc:AlternateContent>
          </a:graphicData>
        </a:graphic>
      </p:graphicFrame>
      <p:grpSp>
        <p:nvGrpSpPr>
          <p:cNvPr id="37" name="Group 36"/>
          <p:cNvGrpSpPr/>
          <p:nvPr/>
        </p:nvGrpSpPr>
        <p:grpSpPr>
          <a:xfrm>
            <a:off x="734939" y="3638726"/>
            <a:ext cx="7264150" cy="477042"/>
            <a:chOff x="780900" y="3501296"/>
            <a:chExt cx="7264150" cy="477042"/>
          </a:xfrm>
        </p:grpSpPr>
        <p:graphicFrame>
          <p:nvGraphicFramePr>
            <p:cNvPr id="28" name="Object 27"/>
            <p:cNvGraphicFramePr>
              <a:graphicFrameLocks noChangeAspect="1"/>
            </p:cNvGraphicFramePr>
            <p:nvPr>
              <p:extLst>
                <p:ext uri="{D42A27DB-BD31-4B8C-83A1-F6EECF244321}">
                  <p14:modId xmlns:p14="http://schemas.microsoft.com/office/powerpoint/2010/main" val="3925388383"/>
                </p:ext>
              </p:extLst>
            </p:nvPr>
          </p:nvGraphicFramePr>
          <p:xfrm>
            <a:off x="3492100" y="3501296"/>
            <a:ext cx="4552950" cy="469900"/>
          </p:xfrm>
          <a:graphic>
            <a:graphicData uri="http://schemas.openxmlformats.org/presentationml/2006/ole">
              <mc:AlternateContent xmlns:mc="http://schemas.openxmlformats.org/markup-compatibility/2006">
                <mc:Choice xmlns:v="urn:schemas-microsoft-com:vml" Requires="v">
                  <p:oleObj spid="_x0000_s18707" name="Equation" r:id="rId13" imgW="2336760" imgH="241200" progId="Equation.DSMT4">
                    <p:embed/>
                  </p:oleObj>
                </mc:Choice>
                <mc:Fallback>
                  <p:oleObj name="Equation" r:id="rId13" imgW="2336760" imgH="241200" progId="Equation.DSMT4">
                    <p:embed/>
                    <p:pic>
                      <p:nvPicPr>
                        <p:cNvPr id="10" name="Object 9"/>
                        <p:cNvPicPr/>
                        <p:nvPr/>
                      </p:nvPicPr>
                      <p:blipFill>
                        <a:blip r:embed="rId14"/>
                        <a:stretch>
                          <a:fillRect/>
                        </a:stretch>
                      </p:blipFill>
                      <p:spPr>
                        <a:xfrm>
                          <a:off x="3492100" y="3501296"/>
                          <a:ext cx="4552950" cy="469900"/>
                        </a:xfrm>
                        <a:prstGeom prst="rect">
                          <a:avLst/>
                        </a:prstGeom>
                      </p:spPr>
                    </p:pic>
                  </p:oleObj>
                </mc:Fallback>
              </mc:AlternateContent>
            </a:graphicData>
          </a:graphic>
        </p:graphicFrame>
        <p:sp>
          <p:nvSpPr>
            <p:cNvPr id="34" name="Rectangle 33"/>
            <p:cNvSpPr/>
            <p:nvPr/>
          </p:nvSpPr>
          <p:spPr>
            <a:xfrm>
              <a:off x="780900" y="3516673"/>
              <a:ext cx="2818400" cy="461665"/>
            </a:xfrm>
            <a:prstGeom prst="rect">
              <a:avLst/>
            </a:prstGeom>
          </p:spPr>
          <p:txBody>
            <a:bodyPr wrap="none">
              <a:spAutoFit/>
            </a:bodyPr>
            <a:lstStyle/>
            <a:p>
              <a:r>
                <a:rPr lang="en-US" sz="2400"/>
                <a:t>Theo đề bài, ta có: </a:t>
              </a:r>
            </a:p>
          </p:txBody>
        </p:sp>
      </p:grpSp>
      <p:sp>
        <p:nvSpPr>
          <p:cNvPr id="35" name="Rectangle 34"/>
          <p:cNvSpPr/>
          <p:nvPr/>
        </p:nvSpPr>
        <p:spPr>
          <a:xfrm>
            <a:off x="610600" y="6170319"/>
            <a:ext cx="11518162" cy="461665"/>
          </a:xfrm>
          <a:prstGeom prst="rect">
            <a:avLst/>
          </a:prstGeom>
        </p:spPr>
        <p:txBody>
          <a:bodyPr wrap="square">
            <a:spAutoFit/>
          </a:bodyPr>
          <a:lstStyle/>
          <a:p>
            <a:r>
              <a:rPr lang="en-US" sz="2400"/>
              <a:t>Vậy n</a:t>
            </a:r>
            <a:r>
              <a:rPr lang="vi-VN" sz="2400"/>
              <a:t>gười quản lí nên đặt giá thuê mỗi căn hộ là </a:t>
            </a:r>
            <a:r>
              <a:rPr lang="en-US" sz="2400"/>
              <a:t>9tr/tháng </a:t>
            </a:r>
            <a:r>
              <a:rPr lang="vi-VN" sz="2400"/>
              <a:t>để doanh thu là lớn nhất</a:t>
            </a:r>
            <a:endParaRPr lang="en-US" sz="2400"/>
          </a:p>
        </p:txBody>
      </p:sp>
    </p:spTree>
    <p:extLst>
      <p:ext uri="{BB962C8B-B14F-4D97-AF65-F5344CB8AC3E}">
        <p14:creationId xmlns:p14="http://schemas.microsoft.com/office/powerpoint/2010/main" val="170738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484" y="85576"/>
            <a:ext cx="12044853" cy="1868973"/>
            <a:chOff x="3352" y="196451"/>
            <a:chExt cx="9114828" cy="1468872"/>
          </a:xfrm>
        </p:grpSpPr>
        <p:sp>
          <p:nvSpPr>
            <p:cNvPr id="4" name="Rounded Rectangle 3"/>
            <p:cNvSpPr/>
            <p:nvPr/>
          </p:nvSpPr>
          <p:spPr>
            <a:xfrm>
              <a:off x="610094" y="196451"/>
              <a:ext cx="8508086" cy="146887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 4"/>
            <p:cNvSpPr/>
            <p:nvPr/>
          </p:nvSpPr>
          <p:spPr>
            <a:xfrm>
              <a:off x="19258" y="209158"/>
              <a:ext cx="1368546" cy="14313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3352" y="229491"/>
              <a:ext cx="1297022" cy="134119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142859" y="540225"/>
              <a:ext cx="1093207" cy="6531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r>
                <a:rPr lang="en-US" sz="4800" b="1" cap="none" spc="50">
                  <a:ln w="11430"/>
                  <a:solidFill>
                    <a:srgbClr val="C00000"/>
                  </a:solidFill>
                  <a:effectLst>
                    <a:outerShdw blurRad="76200" dist="50800" dir="5400000" algn="tl" rotWithShape="0">
                      <a:srgbClr val="000000">
                        <a:alpha val="65000"/>
                      </a:srgbClr>
                    </a:outerShdw>
                  </a:effectLst>
                  <a:latin typeface=".VnCentury SchoolbookH" pitchFamily="34" charset="0"/>
                </a:rPr>
                <a:t>.29</a:t>
              </a:r>
              <a:endParaRPr lang="en-US" sz="6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15" name="Picture 14"/>
          <p:cNvPicPr>
            <a:picLocks noChangeAspect="1"/>
          </p:cNvPicPr>
          <p:nvPr/>
        </p:nvPicPr>
        <p:blipFill>
          <a:blip r:embed="rId4"/>
          <a:stretch>
            <a:fillRect/>
          </a:stretch>
        </p:blipFill>
        <p:spPr>
          <a:xfrm>
            <a:off x="5424210" y="1999191"/>
            <a:ext cx="1225402" cy="298730"/>
          </a:xfrm>
          <a:prstGeom prst="rect">
            <a:avLst/>
          </a:prstGeom>
        </p:spPr>
      </p:pic>
      <p:sp>
        <p:nvSpPr>
          <p:cNvPr id="2" name="Rectangle 1"/>
          <p:cNvSpPr/>
          <p:nvPr/>
        </p:nvSpPr>
        <p:spPr>
          <a:xfrm>
            <a:off x="1987625" y="261427"/>
            <a:ext cx="6029745" cy="461665"/>
          </a:xfrm>
          <a:prstGeom prst="rect">
            <a:avLst/>
          </a:prstGeom>
        </p:spPr>
        <p:txBody>
          <a:bodyPr wrap="square">
            <a:spAutoFit/>
          </a:bodyPr>
          <a:lstStyle/>
          <a:p>
            <a:r>
              <a:rPr lang="vi-VN" sz="2400"/>
              <a:t>Giả sử hàm cầu đối với một loại hàng hóa</a:t>
            </a:r>
            <a:r>
              <a:rPr lang="en-US" sz="2400"/>
              <a:t>:</a:t>
            </a:r>
            <a:r>
              <a:rPr lang="vi-VN" sz="2400"/>
              <a:t> </a:t>
            </a:r>
            <a:endParaRPr lang="en-US" sz="2400"/>
          </a:p>
        </p:txBody>
      </p:sp>
      <p:sp>
        <p:nvSpPr>
          <p:cNvPr id="25" name="Rectangle 24"/>
          <p:cNvSpPr/>
          <p:nvPr/>
        </p:nvSpPr>
        <p:spPr>
          <a:xfrm>
            <a:off x="921149" y="2376439"/>
            <a:ext cx="559704" cy="461665"/>
          </a:xfrm>
          <a:prstGeom prst="rect">
            <a:avLst/>
          </a:prstGeom>
        </p:spPr>
        <p:txBody>
          <a:bodyPr wrap="square">
            <a:spAutoFit/>
          </a:bodyPr>
          <a:lstStyle/>
          <a:p>
            <a:r>
              <a:rPr lang="en-US" sz="2400"/>
              <a:t>a. </a:t>
            </a:r>
          </a:p>
        </p:txBody>
      </p:sp>
      <p:graphicFrame>
        <p:nvGraphicFramePr>
          <p:cNvPr id="27" name="Object 26"/>
          <p:cNvGraphicFramePr>
            <a:graphicFrameLocks noChangeAspect="1"/>
          </p:cNvGraphicFramePr>
          <p:nvPr>
            <p:extLst>
              <p:ext uri="{D42A27DB-BD31-4B8C-83A1-F6EECF244321}">
                <p14:modId xmlns:p14="http://schemas.microsoft.com/office/powerpoint/2010/main" val="313993446"/>
              </p:ext>
            </p:extLst>
          </p:nvPr>
        </p:nvGraphicFramePr>
        <p:xfrm>
          <a:off x="1357312" y="2163277"/>
          <a:ext cx="3540125" cy="866775"/>
        </p:xfrm>
        <a:graphic>
          <a:graphicData uri="http://schemas.openxmlformats.org/presentationml/2006/ole">
            <mc:AlternateContent xmlns:mc="http://schemas.openxmlformats.org/markup-compatibility/2006">
              <mc:Choice xmlns:v="urn:schemas-microsoft-com:vml" Requires="v">
                <p:oleObj spid="_x0000_s19847" name="Equation" r:id="rId5" imgW="1815840" imgH="444240" progId="Equation.DSMT4">
                  <p:embed/>
                </p:oleObj>
              </mc:Choice>
              <mc:Fallback>
                <p:oleObj name="Equation" r:id="rId5" imgW="1815840" imgH="444240" progId="Equation.DSMT4">
                  <p:embed/>
                  <p:pic>
                    <p:nvPicPr>
                      <p:cNvPr id="0" name=""/>
                      <p:cNvPicPr/>
                      <p:nvPr/>
                    </p:nvPicPr>
                    <p:blipFill>
                      <a:blip r:embed="rId6"/>
                      <a:stretch>
                        <a:fillRect/>
                      </a:stretch>
                    </p:blipFill>
                    <p:spPr>
                      <a:xfrm>
                        <a:off x="1357312" y="2163277"/>
                        <a:ext cx="3540125" cy="866775"/>
                      </a:xfrm>
                      <a:prstGeom prst="rect">
                        <a:avLst/>
                      </a:prstGeom>
                    </p:spPr>
                  </p:pic>
                </p:oleObj>
              </mc:Fallback>
            </mc:AlternateContent>
          </a:graphicData>
        </a:graphic>
      </p:graphicFrame>
      <p:pic>
        <p:nvPicPr>
          <p:cNvPr id="28" name="Picture 27"/>
          <p:cNvPicPr>
            <a:picLocks noChangeAspect="1"/>
          </p:cNvPicPr>
          <p:nvPr/>
        </p:nvPicPr>
        <p:blipFill>
          <a:blip r:embed="rId7"/>
          <a:stretch>
            <a:fillRect/>
          </a:stretch>
        </p:blipFill>
        <p:spPr>
          <a:xfrm>
            <a:off x="7891250" y="45232"/>
            <a:ext cx="2377361" cy="830997"/>
          </a:xfrm>
          <a:prstGeom prst="rect">
            <a:avLst/>
          </a:prstGeom>
        </p:spPr>
      </p:pic>
      <p:pic>
        <p:nvPicPr>
          <p:cNvPr id="30" name="Picture 29"/>
          <p:cNvPicPr>
            <a:picLocks noChangeAspect="1"/>
          </p:cNvPicPr>
          <p:nvPr/>
        </p:nvPicPr>
        <p:blipFill rotWithShape="1">
          <a:blip r:embed="rId8"/>
          <a:srcRect r="2131" b="649"/>
          <a:stretch/>
        </p:blipFill>
        <p:spPr>
          <a:xfrm>
            <a:off x="1834340" y="739260"/>
            <a:ext cx="10136943" cy="1005457"/>
          </a:xfrm>
          <a:prstGeom prst="rect">
            <a:avLst/>
          </a:prstGeom>
        </p:spPr>
      </p:pic>
      <p:grpSp>
        <p:nvGrpSpPr>
          <p:cNvPr id="33" name="Group 32"/>
          <p:cNvGrpSpPr/>
          <p:nvPr/>
        </p:nvGrpSpPr>
        <p:grpSpPr>
          <a:xfrm>
            <a:off x="4960888" y="2337717"/>
            <a:ext cx="2107727" cy="564509"/>
            <a:chOff x="1290314" y="2984521"/>
            <a:chExt cx="2220141" cy="564509"/>
          </a:xfrm>
        </p:grpSpPr>
        <p:sp>
          <p:nvSpPr>
            <p:cNvPr id="31" name="Rectangle 30"/>
            <p:cNvSpPr/>
            <p:nvPr/>
          </p:nvSpPr>
          <p:spPr>
            <a:xfrm>
              <a:off x="1290314" y="2984521"/>
              <a:ext cx="2220141" cy="461665"/>
            </a:xfrm>
            <a:prstGeom prst="rect">
              <a:avLst/>
            </a:prstGeom>
          </p:spPr>
          <p:txBody>
            <a:bodyPr wrap="square">
              <a:spAutoFit/>
            </a:bodyPr>
            <a:lstStyle/>
            <a:p>
              <a:r>
                <a:rPr lang="en-US" sz="2400"/>
                <a:t>TXĐ:</a:t>
              </a:r>
              <a:r>
                <a:rPr lang="vi-VN" sz="2400"/>
                <a:t> </a:t>
              </a:r>
              <a:endParaRPr lang="en-US" sz="2400"/>
            </a:p>
          </p:txBody>
        </p:sp>
        <p:graphicFrame>
          <p:nvGraphicFramePr>
            <p:cNvPr id="32" name="Object 31"/>
            <p:cNvGraphicFramePr>
              <a:graphicFrameLocks noChangeAspect="1"/>
            </p:cNvGraphicFramePr>
            <p:nvPr>
              <p:extLst>
                <p:ext uri="{D42A27DB-BD31-4B8C-83A1-F6EECF244321}">
                  <p14:modId xmlns:p14="http://schemas.microsoft.com/office/powerpoint/2010/main" val="796460277"/>
                </p:ext>
              </p:extLst>
            </p:nvPr>
          </p:nvGraphicFramePr>
          <p:xfrm>
            <a:off x="2147979" y="3004518"/>
            <a:ext cx="1138238" cy="544512"/>
          </p:xfrm>
          <a:graphic>
            <a:graphicData uri="http://schemas.openxmlformats.org/presentationml/2006/ole">
              <mc:AlternateContent xmlns:mc="http://schemas.openxmlformats.org/markup-compatibility/2006">
                <mc:Choice xmlns:v="urn:schemas-microsoft-com:vml" Requires="v">
                  <p:oleObj spid="_x0000_s19848" name="Equation" r:id="rId9" imgW="583920" imgH="279360" progId="Equation.DSMT4">
                    <p:embed/>
                  </p:oleObj>
                </mc:Choice>
                <mc:Fallback>
                  <p:oleObj name="Equation" r:id="rId9" imgW="583920" imgH="279360" progId="Equation.DSMT4">
                    <p:embed/>
                    <p:pic>
                      <p:nvPicPr>
                        <p:cNvPr id="27" name="Object 26"/>
                        <p:cNvPicPr/>
                        <p:nvPr/>
                      </p:nvPicPr>
                      <p:blipFill>
                        <a:blip r:embed="rId10"/>
                        <a:stretch>
                          <a:fillRect/>
                        </a:stretch>
                      </p:blipFill>
                      <p:spPr>
                        <a:xfrm>
                          <a:off x="2147979" y="3004518"/>
                          <a:ext cx="1138238" cy="544512"/>
                        </a:xfrm>
                        <a:prstGeom prst="rect">
                          <a:avLst/>
                        </a:prstGeom>
                      </p:spPr>
                    </p:pic>
                  </p:oleObj>
                </mc:Fallback>
              </mc:AlternateContent>
            </a:graphicData>
          </a:graphic>
        </p:graphicFrame>
      </p:grpSp>
      <p:grpSp>
        <p:nvGrpSpPr>
          <p:cNvPr id="35" name="Group 34"/>
          <p:cNvGrpSpPr/>
          <p:nvPr/>
        </p:nvGrpSpPr>
        <p:grpSpPr>
          <a:xfrm>
            <a:off x="6887261" y="2185026"/>
            <a:ext cx="4590657" cy="839788"/>
            <a:chOff x="1290314" y="2795552"/>
            <a:chExt cx="4590657" cy="839788"/>
          </a:xfrm>
        </p:grpSpPr>
        <p:sp>
          <p:nvSpPr>
            <p:cNvPr id="36" name="Rectangle 35"/>
            <p:cNvSpPr/>
            <p:nvPr/>
          </p:nvSpPr>
          <p:spPr>
            <a:xfrm>
              <a:off x="1290314" y="2984521"/>
              <a:ext cx="2220141" cy="461665"/>
            </a:xfrm>
            <a:prstGeom prst="rect">
              <a:avLst/>
            </a:prstGeom>
          </p:spPr>
          <p:txBody>
            <a:bodyPr wrap="square">
              <a:spAutoFit/>
            </a:bodyPr>
            <a:lstStyle/>
            <a:p>
              <a:r>
                <a:rPr lang="en-US" sz="2400"/>
                <a:t>Khi:</a:t>
              </a:r>
              <a:r>
                <a:rPr lang="vi-VN" sz="2400"/>
                <a:t> </a:t>
              </a:r>
              <a:endParaRPr lang="en-US" sz="2400"/>
            </a:p>
          </p:txBody>
        </p:sp>
        <p:graphicFrame>
          <p:nvGraphicFramePr>
            <p:cNvPr id="37" name="Object 36"/>
            <p:cNvGraphicFramePr>
              <a:graphicFrameLocks noChangeAspect="1"/>
            </p:cNvGraphicFramePr>
            <p:nvPr>
              <p:extLst>
                <p:ext uri="{D42A27DB-BD31-4B8C-83A1-F6EECF244321}">
                  <p14:modId xmlns:p14="http://schemas.microsoft.com/office/powerpoint/2010/main" val="2979029901"/>
                </p:ext>
              </p:extLst>
            </p:nvPr>
          </p:nvGraphicFramePr>
          <p:xfrm>
            <a:off x="1921746" y="2795552"/>
            <a:ext cx="3959225" cy="839788"/>
          </p:xfrm>
          <a:graphic>
            <a:graphicData uri="http://schemas.openxmlformats.org/presentationml/2006/ole">
              <mc:AlternateContent xmlns:mc="http://schemas.openxmlformats.org/markup-compatibility/2006">
                <mc:Choice xmlns:v="urn:schemas-microsoft-com:vml" Requires="v">
                  <p:oleObj spid="_x0000_s19849" name="Equation" r:id="rId11" imgW="2031840" imgH="431640" progId="Equation.DSMT4">
                    <p:embed/>
                  </p:oleObj>
                </mc:Choice>
                <mc:Fallback>
                  <p:oleObj name="Equation" r:id="rId11" imgW="2031840" imgH="431640" progId="Equation.DSMT4">
                    <p:embed/>
                    <p:pic>
                      <p:nvPicPr>
                        <p:cNvPr id="32" name="Object 31"/>
                        <p:cNvPicPr/>
                        <p:nvPr/>
                      </p:nvPicPr>
                      <p:blipFill>
                        <a:blip r:embed="rId12"/>
                        <a:stretch>
                          <a:fillRect/>
                        </a:stretch>
                      </p:blipFill>
                      <p:spPr>
                        <a:xfrm>
                          <a:off x="1921746" y="2795552"/>
                          <a:ext cx="3959225" cy="839788"/>
                        </a:xfrm>
                        <a:prstGeom prst="rect">
                          <a:avLst/>
                        </a:prstGeom>
                      </p:spPr>
                    </p:pic>
                  </p:oleObj>
                </mc:Fallback>
              </mc:AlternateContent>
            </a:graphicData>
          </a:graphic>
        </p:graphicFrame>
      </p:grpSp>
      <p:sp>
        <p:nvSpPr>
          <p:cNvPr id="38" name="Rectangle 37"/>
          <p:cNvSpPr/>
          <p:nvPr/>
        </p:nvSpPr>
        <p:spPr>
          <a:xfrm>
            <a:off x="1187290" y="3007748"/>
            <a:ext cx="7420294" cy="461665"/>
          </a:xfrm>
          <a:prstGeom prst="rect">
            <a:avLst/>
          </a:prstGeom>
        </p:spPr>
        <p:txBody>
          <a:bodyPr wrap="square">
            <a:spAutoFit/>
          </a:bodyPr>
          <a:lstStyle/>
          <a:p>
            <a:r>
              <a:rPr lang="en-US" sz="2400"/>
              <a:t>Có </a:t>
            </a:r>
            <a:r>
              <a:rPr lang="en-US" sz="2400">
                <a:latin typeface="Times New Roman" panose="02020603050405020304" pitchFamily="18" charset="0"/>
                <a:cs typeface="Times New Roman" panose="02020603050405020304" pitchFamily="18" charset="0"/>
              </a:rPr>
              <a:t>47,5</a:t>
            </a:r>
            <a:r>
              <a:rPr lang="en-US" sz="2400"/>
              <a:t> ĐVSP được bán ra với giá </a:t>
            </a:r>
            <a:r>
              <a:rPr lang="en-US" sz="2400">
                <a:latin typeface="Times New Roman" panose="02020603050405020304" pitchFamily="18" charset="0"/>
                <a:cs typeface="Times New Roman" panose="02020603050405020304" pitchFamily="18" charset="0"/>
              </a:rPr>
              <a:t>24000</a:t>
            </a:r>
            <a:r>
              <a:rPr lang="en-US" sz="2400"/>
              <a:t>đ/ĐVSP</a:t>
            </a:r>
          </a:p>
        </p:txBody>
      </p:sp>
      <p:sp>
        <p:nvSpPr>
          <p:cNvPr id="39" name="Rectangle 38"/>
          <p:cNvSpPr/>
          <p:nvPr/>
        </p:nvSpPr>
        <p:spPr>
          <a:xfrm>
            <a:off x="907438" y="3621586"/>
            <a:ext cx="559704" cy="461665"/>
          </a:xfrm>
          <a:prstGeom prst="rect">
            <a:avLst/>
          </a:prstGeom>
        </p:spPr>
        <p:txBody>
          <a:bodyPr wrap="square">
            <a:spAutoFit/>
          </a:bodyPr>
          <a:lstStyle/>
          <a:p>
            <a:r>
              <a:rPr lang="en-US" sz="2400"/>
              <a:t>b. </a:t>
            </a:r>
          </a:p>
        </p:txBody>
      </p:sp>
      <p:graphicFrame>
        <p:nvGraphicFramePr>
          <p:cNvPr id="40" name="Object 39"/>
          <p:cNvGraphicFramePr>
            <a:graphicFrameLocks noChangeAspect="1"/>
          </p:cNvGraphicFramePr>
          <p:nvPr>
            <p:extLst>
              <p:ext uri="{D42A27DB-BD31-4B8C-83A1-F6EECF244321}">
                <p14:modId xmlns:p14="http://schemas.microsoft.com/office/powerpoint/2010/main" val="3740629680"/>
              </p:ext>
            </p:extLst>
          </p:nvPr>
        </p:nvGraphicFramePr>
        <p:xfrm>
          <a:off x="1241425" y="3442307"/>
          <a:ext cx="4629150" cy="1039812"/>
        </p:xfrm>
        <a:graphic>
          <a:graphicData uri="http://schemas.openxmlformats.org/presentationml/2006/ole">
            <mc:AlternateContent xmlns:mc="http://schemas.openxmlformats.org/markup-compatibility/2006">
              <mc:Choice xmlns:v="urn:schemas-microsoft-com:vml" Requires="v">
                <p:oleObj spid="_x0000_s19850" name="Equation" r:id="rId13" imgW="2374560" imgH="533160" progId="Equation.DSMT4">
                  <p:embed/>
                </p:oleObj>
              </mc:Choice>
              <mc:Fallback>
                <p:oleObj name="Equation" r:id="rId13" imgW="2374560" imgH="533160" progId="Equation.DSMT4">
                  <p:embed/>
                  <p:pic>
                    <p:nvPicPr>
                      <p:cNvPr id="27" name="Object 26"/>
                      <p:cNvPicPr/>
                      <p:nvPr/>
                    </p:nvPicPr>
                    <p:blipFill>
                      <a:blip r:embed="rId14"/>
                      <a:stretch>
                        <a:fillRect/>
                      </a:stretch>
                    </p:blipFill>
                    <p:spPr>
                      <a:xfrm>
                        <a:off x="1241425" y="3442307"/>
                        <a:ext cx="4629150" cy="1039812"/>
                      </a:xfrm>
                      <a:prstGeom prst="rect">
                        <a:avLst/>
                      </a:prstGeom>
                    </p:spPr>
                  </p:pic>
                </p:oleObj>
              </mc:Fallback>
            </mc:AlternateContent>
          </a:graphicData>
        </a:graphic>
      </p:graphicFrame>
      <p:sp>
        <p:nvSpPr>
          <p:cNvPr id="41" name="Rectangle 40"/>
          <p:cNvSpPr/>
          <p:nvPr/>
        </p:nvSpPr>
        <p:spPr>
          <a:xfrm>
            <a:off x="5860065" y="3628756"/>
            <a:ext cx="6150244" cy="461665"/>
          </a:xfrm>
          <a:prstGeom prst="rect">
            <a:avLst/>
          </a:prstGeom>
        </p:spPr>
        <p:txBody>
          <a:bodyPr wrap="square">
            <a:spAutoFit/>
          </a:bodyPr>
          <a:lstStyle/>
          <a:p>
            <a:r>
              <a:rPr lang="en-US" sz="2400"/>
              <a:t>Hàm giảm trên TXĐ và không có cực trị. </a:t>
            </a:r>
          </a:p>
        </p:txBody>
      </p:sp>
      <p:grpSp>
        <p:nvGrpSpPr>
          <p:cNvPr id="42" name="Group 41"/>
          <p:cNvGrpSpPr/>
          <p:nvPr/>
        </p:nvGrpSpPr>
        <p:grpSpPr>
          <a:xfrm>
            <a:off x="816267" y="4569263"/>
            <a:ext cx="5001211" cy="1838322"/>
            <a:chOff x="652168" y="4749483"/>
            <a:chExt cx="5001211" cy="1838322"/>
          </a:xfrm>
        </p:grpSpPr>
        <p:sp>
          <p:nvSpPr>
            <p:cNvPr id="43" name="Rectangle 42"/>
            <p:cNvSpPr/>
            <p:nvPr/>
          </p:nvSpPr>
          <p:spPr>
            <a:xfrm>
              <a:off x="652168" y="4749483"/>
              <a:ext cx="5001211" cy="1838322"/>
            </a:xfrm>
            <a:prstGeom prst="rect">
              <a:avLst/>
            </a:prstGeom>
            <a:gradFill rotWithShape="1">
              <a:gsLst>
                <a:gs pos="0">
                  <a:srgbClr val="B3DCE7"/>
                </a:gs>
                <a:gs pos="50000">
                  <a:srgbClr val="FFFFFF"/>
                </a:gs>
                <a:gs pos="100000">
                  <a:srgbClr val="C2E3EC"/>
                </a:gs>
              </a:gsLst>
              <a:lin ang="0" scaled="1"/>
            </a:gradFill>
            <a:ln w="28575">
              <a:solidFill>
                <a:schemeClr val="tx1"/>
              </a:solidFill>
            </a:ln>
            <a:effectLst/>
          </p:spPr>
          <p:txBody>
            <a:bodyPr wrap="none" anchor="ctr"/>
            <a:lstStyle/>
            <a:p>
              <a:endParaRPr lang="en-US" sz="1800" kern="0">
                <a:solidFill>
                  <a:srgbClr val="000000"/>
                </a:solidFill>
                <a:latin typeface="Arial" pitchFamily="34" charset="0"/>
              </a:endParaRPr>
            </a:p>
          </p:txBody>
        </p:sp>
        <p:cxnSp>
          <p:nvCxnSpPr>
            <p:cNvPr id="44" name="Straight Connector 43"/>
            <p:cNvCxnSpPr/>
            <p:nvPr/>
          </p:nvCxnSpPr>
          <p:spPr>
            <a:xfrm>
              <a:off x="1605769" y="4749483"/>
              <a:ext cx="0" cy="18383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45" name="Object 44"/>
            <p:cNvGraphicFramePr>
              <a:graphicFrameLocks noChangeAspect="1"/>
            </p:cNvGraphicFramePr>
            <p:nvPr>
              <p:extLst>
                <p:ext uri="{D42A27DB-BD31-4B8C-83A1-F6EECF244321}">
                  <p14:modId xmlns:p14="http://schemas.microsoft.com/office/powerpoint/2010/main" val="2088986592"/>
                </p:ext>
              </p:extLst>
            </p:nvPr>
          </p:nvGraphicFramePr>
          <p:xfrm>
            <a:off x="887046" y="5398715"/>
            <a:ext cx="657225" cy="358775"/>
          </p:xfrm>
          <a:graphic>
            <a:graphicData uri="http://schemas.openxmlformats.org/presentationml/2006/ole">
              <mc:AlternateContent xmlns:mc="http://schemas.openxmlformats.org/markup-compatibility/2006">
                <mc:Choice xmlns:v="urn:schemas-microsoft-com:vml" Requires="v">
                  <p:oleObj spid="_x0000_s19851" name="Equation" r:id="rId15" imgW="368280" imgH="203040" progId="Equation.DSMT4">
                    <p:embed/>
                  </p:oleObj>
                </mc:Choice>
                <mc:Fallback>
                  <p:oleObj name="Equation" r:id="rId15" imgW="368280" imgH="203040" progId="Equation.DSMT4">
                    <p:embed/>
                    <p:pic>
                      <p:nvPicPr>
                        <p:cNvPr id="30" name="Object 29"/>
                        <p:cNvPicPr/>
                        <p:nvPr/>
                      </p:nvPicPr>
                      <p:blipFill>
                        <a:blip r:embed="rId16"/>
                        <a:stretch>
                          <a:fillRect/>
                        </a:stretch>
                      </p:blipFill>
                      <p:spPr>
                        <a:xfrm>
                          <a:off x="887046" y="5398715"/>
                          <a:ext cx="657225" cy="358775"/>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829939488"/>
                </p:ext>
              </p:extLst>
            </p:nvPr>
          </p:nvGraphicFramePr>
          <p:xfrm>
            <a:off x="1085264" y="4930020"/>
            <a:ext cx="249237" cy="292100"/>
          </p:xfrm>
          <a:graphic>
            <a:graphicData uri="http://schemas.openxmlformats.org/presentationml/2006/ole">
              <mc:AlternateContent xmlns:mc="http://schemas.openxmlformats.org/markup-compatibility/2006">
                <mc:Choice xmlns:v="urn:schemas-microsoft-com:vml" Requires="v">
                  <p:oleObj spid="_x0000_s19852" name="Equation" r:id="rId17" imgW="139680" imgH="164880" progId="Equation.DSMT4">
                    <p:embed/>
                  </p:oleObj>
                </mc:Choice>
                <mc:Fallback>
                  <p:oleObj name="Equation" r:id="rId17" imgW="139680" imgH="164880" progId="Equation.DSMT4">
                    <p:embed/>
                    <p:pic>
                      <p:nvPicPr>
                        <p:cNvPr id="31" name="Object 30"/>
                        <p:cNvPicPr/>
                        <p:nvPr/>
                      </p:nvPicPr>
                      <p:blipFill>
                        <a:blip r:embed="rId18"/>
                        <a:stretch>
                          <a:fillRect/>
                        </a:stretch>
                      </p:blipFill>
                      <p:spPr>
                        <a:xfrm>
                          <a:off x="1085264" y="4930020"/>
                          <a:ext cx="249237" cy="29210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4030601712"/>
                </p:ext>
              </p:extLst>
            </p:nvPr>
          </p:nvGraphicFramePr>
          <p:xfrm>
            <a:off x="4971406" y="4931608"/>
            <a:ext cx="373063" cy="236537"/>
          </p:xfrm>
          <a:graphic>
            <a:graphicData uri="http://schemas.openxmlformats.org/presentationml/2006/ole">
              <mc:AlternateContent xmlns:mc="http://schemas.openxmlformats.org/markup-compatibility/2006">
                <mc:Choice xmlns:v="urn:schemas-microsoft-com:vml" Requires="v">
                  <p:oleObj spid="_x0000_s19853" name="Equation" r:id="rId19" imgW="279360" imgH="177480" progId="Equation.DSMT4">
                    <p:embed/>
                  </p:oleObj>
                </mc:Choice>
                <mc:Fallback>
                  <p:oleObj name="Equation" r:id="rId19" imgW="279360" imgH="177480" progId="Equation.DSMT4">
                    <p:embed/>
                    <p:pic>
                      <p:nvPicPr>
                        <p:cNvPr id="33" name="Object 32"/>
                        <p:cNvPicPr/>
                        <p:nvPr/>
                      </p:nvPicPr>
                      <p:blipFill>
                        <a:blip r:embed="rId20"/>
                        <a:stretch>
                          <a:fillRect/>
                        </a:stretch>
                      </p:blipFill>
                      <p:spPr>
                        <a:xfrm>
                          <a:off x="4971406" y="4931608"/>
                          <a:ext cx="373063" cy="236537"/>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621800413"/>
                </p:ext>
              </p:extLst>
            </p:nvPr>
          </p:nvGraphicFramePr>
          <p:xfrm>
            <a:off x="3186358" y="5450821"/>
            <a:ext cx="241300" cy="195262"/>
          </p:xfrm>
          <a:graphic>
            <a:graphicData uri="http://schemas.openxmlformats.org/presentationml/2006/ole">
              <mc:AlternateContent xmlns:mc="http://schemas.openxmlformats.org/markup-compatibility/2006">
                <mc:Choice xmlns:v="urn:schemas-microsoft-com:vml" Requires="v">
                  <p:oleObj spid="_x0000_s19854" name="Equation" r:id="rId21" imgW="126720" imgH="101520" progId="Equation.DSMT4">
                    <p:embed/>
                  </p:oleObj>
                </mc:Choice>
                <mc:Fallback>
                  <p:oleObj name="Equation" r:id="rId21" imgW="126720" imgH="101520" progId="Equation.DSMT4">
                    <p:embed/>
                    <p:pic>
                      <p:nvPicPr>
                        <p:cNvPr id="34" name="Object 33"/>
                        <p:cNvPicPr/>
                        <p:nvPr/>
                      </p:nvPicPr>
                      <p:blipFill>
                        <a:blip r:embed="rId22"/>
                        <a:stretch>
                          <a:fillRect/>
                        </a:stretch>
                      </p:blipFill>
                      <p:spPr>
                        <a:xfrm>
                          <a:off x="3186358" y="5450821"/>
                          <a:ext cx="241300" cy="195262"/>
                        </a:xfrm>
                        <a:prstGeom prst="rect">
                          <a:avLst/>
                        </a:prstGeom>
                      </p:spPr>
                    </p:pic>
                  </p:oleObj>
                </mc:Fallback>
              </mc:AlternateContent>
            </a:graphicData>
          </a:graphic>
        </p:graphicFrame>
        <p:cxnSp>
          <p:nvCxnSpPr>
            <p:cNvPr id="50" name="Straight Connector 49"/>
            <p:cNvCxnSpPr/>
            <p:nvPr/>
          </p:nvCxnSpPr>
          <p:spPr>
            <a:xfrm>
              <a:off x="919969" y="5319053"/>
              <a:ext cx="4452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19969" y="5816284"/>
              <a:ext cx="4467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2" name="Object 51"/>
            <p:cNvGraphicFramePr>
              <a:graphicFrameLocks noChangeAspect="1"/>
            </p:cNvGraphicFramePr>
            <p:nvPr>
              <p:extLst>
                <p:ext uri="{D42A27DB-BD31-4B8C-83A1-F6EECF244321}">
                  <p14:modId xmlns:p14="http://schemas.microsoft.com/office/powerpoint/2010/main" val="524271702"/>
                </p:ext>
              </p:extLst>
            </p:nvPr>
          </p:nvGraphicFramePr>
          <p:xfrm>
            <a:off x="909654" y="6062950"/>
            <a:ext cx="581025" cy="361950"/>
          </p:xfrm>
          <a:graphic>
            <a:graphicData uri="http://schemas.openxmlformats.org/presentationml/2006/ole">
              <mc:AlternateContent xmlns:mc="http://schemas.openxmlformats.org/markup-compatibility/2006">
                <mc:Choice xmlns:v="urn:schemas-microsoft-com:vml" Requires="v">
                  <p:oleObj spid="_x0000_s19855" name="Equation" r:id="rId23" imgW="330120" imgH="203040" progId="Equation.DSMT4">
                    <p:embed/>
                  </p:oleObj>
                </mc:Choice>
                <mc:Fallback>
                  <p:oleObj name="Equation" r:id="rId23" imgW="330120" imgH="203040" progId="Equation.DSMT4">
                    <p:embed/>
                    <p:pic>
                      <p:nvPicPr>
                        <p:cNvPr id="37" name="Object 36"/>
                        <p:cNvPicPr/>
                        <p:nvPr/>
                      </p:nvPicPr>
                      <p:blipFill>
                        <a:blip r:embed="rId24"/>
                        <a:stretch>
                          <a:fillRect/>
                        </a:stretch>
                      </p:blipFill>
                      <p:spPr>
                        <a:xfrm>
                          <a:off x="909654" y="6062950"/>
                          <a:ext cx="581025" cy="361950"/>
                        </a:xfrm>
                        <a:prstGeom prst="rect">
                          <a:avLst/>
                        </a:prstGeom>
                      </p:spPr>
                    </p:pic>
                  </p:oleObj>
                </mc:Fallback>
              </mc:AlternateContent>
            </a:graphicData>
          </a:graphic>
        </p:graphicFrame>
        <p:cxnSp>
          <p:nvCxnSpPr>
            <p:cNvPr id="56" name="Straight Arrow Connector 55"/>
            <p:cNvCxnSpPr/>
            <p:nvPr/>
          </p:nvCxnSpPr>
          <p:spPr>
            <a:xfrm>
              <a:off x="2083995" y="5986486"/>
              <a:ext cx="2960440" cy="41666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7" name="Object 56"/>
            <p:cNvGraphicFramePr>
              <a:graphicFrameLocks noChangeAspect="1"/>
            </p:cNvGraphicFramePr>
            <p:nvPr>
              <p:extLst>
                <p:ext uri="{D42A27DB-BD31-4B8C-83A1-F6EECF244321}">
                  <p14:modId xmlns:p14="http://schemas.microsoft.com/office/powerpoint/2010/main" val="7657127"/>
                </p:ext>
              </p:extLst>
            </p:nvPr>
          </p:nvGraphicFramePr>
          <p:xfrm>
            <a:off x="5165139" y="6319083"/>
            <a:ext cx="187325" cy="257175"/>
          </p:xfrm>
          <a:graphic>
            <a:graphicData uri="http://schemas.openxmlformats.org/presentationml/2006/ole">
              <mc:AlternateContent xmlns:mc="http://schemas.openxmlformats.org/markup-compatibility/2006">
                <mc:Choice xmlns:v="urn:schemas-microsoft-com:vml" Requires="v">
                  <p:oleObj spid="_x0000_s19856" name="Equation" r:id="rId25" imgW="126720" imgH="177480" progId="Equation.DSMT4">
                    <p:embed/>
                  </p:oleObj>
                </mc:Choice>
                <mc:Fallback>
                  <p:oleObj name="Equation" r:id="rId25" imgW="126720" imgH="177480" progId="Equation.DSMT4">
                    <p:embed/>
                    <p:pic>
                      <p:nvPicPr>
                        <p:cNvPr id="42" name="Object 41"/>
                        <p:cNvPicPr/>
                        <p:nvPr/>
                      </p:nvPicPr>
                      <p:blipFill>
                        <a:blip r:embed="rId26"/>
                        <a:stretch>
                          <a:fillRect/>
                        </a:stretch>
                      </p:blipFill>
                      <p:spPr>
                        <a:xfrm>
                          <a:off x="5165139" y="6319083"/>
                          <a:ext cx="187325" cy="25717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191719896"/>
                </p:ext>
              </p:extLst>
            </p:nvPr>
          </p:nvGraphicFramePr>
          <p:xfrm>
            <a:off x="1812915" y="4954080"/>
            <a:ext cx="187614" cy="257149"/>
          </p:xfrm>
          <a:graphic>
            <a:graphicData uri="http://schemas.openxmlformats.org/presentationml/2006/ole">
              <mc:AlternateContent xmlns:mc="http://schemas.openxmlformats.org/markup-compatibility/2006">
                <mc:Choice xmlns:v="urn:schemas-microsoft-com:vml" Requires="v">
                  <p:oleObj spid="_x0000_s19857" name="Equation" r:id="rId27" imgW="126720" imgH="177480" progId="Equation.DSMT4">
                    <p:embed/>
                  </p:oleObj>
                </mc:Choice>
                <mc:Fallback>
                  <p:oleObj name="Equation" r:id="rId27" imgW="126720" imgH="177480" progId="Equation.DSMT4">
                    <p:embed/>
                    <p:pic>
                      <p:nvPicPr>
                        <p:cNvPr id="44" name="Object 43"/>
                        <p:cNvPicPr/>
                        <p:nvPr/>
                      </p:nvPicPr>
                      <p:blipFill>
                        <a:blip r:embed="rId28"/>
                        <a:stretch>
                          <a:fillRect/>
                        </a:stretch>
                      </p:blipFill>
                      <p:spPr>
                        <a:xfrm>
                          <a:off x="1812915" y="4954080"/>
                          <a:ext cx="187614" cy="257149"/>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023575139"/>
                </p:ext>
              </p:extLst>
            </p:nvPr>
          </p:nvGraphicFramePr>
          <p:xfrm>
            <a:off x="1667876" y="5866645"/>
            <a:ext cx="354013" cy="201613"/>
          </p:xfrm>
          <a:graphic>
            <a:graphicData uri="http://schemas.openxmlformats.org/presentationml/2006/ole">
              <mc:AlternateContent xmlns:mc="http://schemas.openxmlformats.org/markup-compatibility/2006">
                <mc:Choice xmlns:v="urn:schemas-microsoft-com:vml" Requires="v">
                  <p:oleObj spid="_x0000_s19858" name="Equation" r:id="rId29" imgW="241200" imgH="139680" progId="Equation.DSMT4">
                    <p:embed/>
                  </p:oleObj>
                </mc:Choice>
                <mc:Fallback>
                  <p:oleObj name="Equation" r:id="rId29" imgW="241200" imgH="139680" progId="Equation.DSMT4">
                    <p:embed/>
                    <p:pic>
                      <p:nvPicPr>
                        <p:cNvPr id="57" name="Object 56"/>
                        <p:cNvPicPr/>
                        <p:nvPr/>
                      </p:nvPicPr>
                      <p:blipFill>
                        <a:blip r:embed="rId30"/>
                        <a:stretch>
                          <a:fillRect/>
                        </a:stretch>
                      </p:blipFill>
                      <p:spPr>
                        <a:xfrm>
                          <a:off x="1667876" y="5866645"/>
                          <a:ext cx="354013" cy="201613"/>
                        </a:xfrm>
                        <a:prstGeom prst="rect">
                          <a:avLst/>
                        </a:prstGeom>
                      </p:spPr>
                    </p:pic>
                  </p:oleObj>
                </mc:Fallback>
              </mc:AlternateContent>
            </a:graphicData>
          </a:graphic>
        </p:graphicFrame>
      </p:grpSp>
      <p:sp>
        <p:nvSpPr>
          <p:cNvPr id="64" name="Rectangle 63"/>
          <p:cNvSpPr/>
          <p:nvPr/>
        </p:nvSpPr>
        <p:spPr>
          <a:xfrm>
            <a:off x="6085279" y="4350043"/>
            <a:ext cx="5925030" cy="830997"/>
          </a:xfrm>
          <a:prstGeom prst="rect">
            <a:avLst/>
          </a:prstGeom>
        </p:spPr>
        <p:txBody>
          <a:bodyPr wrap="square">
            <a:spAutoFit/>
          </a:bodyPr>
          <a:lstStyle/>
          <a:p>
            <a:pPr algn="just"/>
            <a:r>
              <a:rPr lang="en-US" sz="2400"/>
              <a:t>ĐVSP </a:t>
            </a:r>
            <a:r>
              <a:rPr lang="vi-VN" sz="2400"/>
              <a:t>bán sẽ giảm khi giá bán tăng, và sẽ không bán được nếu giá bán là </a:t>
            </a:r>
            <a:r>
              <a:rPr lang="vi-VN" sz="2400">
                <a:latin typeface="Times New Roman" panose="02020603050405020304" pitchFamily="18" charset="0"/>
                <a:cs typeface="Times New Roman" panose="02020603050405020304" pitchFamily="18" charset="0"/>
              </a:rPr>
              <a:t>354</a:t>
            </a:r>
            <a:r>
              <a:rPr lang="en-US" sz="2400">
                <a:latin typeface="Times New Roman" panose="02020603050405020304" pitchFamily="18" charset="0"/>
                <a:cs typeface="Times New Roman" panose="02020603050405020304" pitchFamily="18" charset="0"/>
              </a:rPr>
              <a:t>000</a:t>
            </a:r>
            <a:r>
              <a:rPr lang="en-US" sz="2400"/>
              <a:t>đ</a:t>
            </a:r>
          </a:p>
        </p:txBody>
      </p:sp>
      <p:grpSp>
        <p:nvGrpSpPr>
          <p:cNvPr id="67" name="Group 66"/>
          <p:cNvGrpSpPr/>
          <p:nvPr/>
        </p:nvGrpSpPr>
        <p:grpSpPr>
          <a:xfrm>
            <a:off x="6029491" y="5368232"/>
            <a:ext cx="6261332" cy="1200329"/>
            <a:chOff x="6014751" y="5138833"/>
            <a:chExt cx="6261332" cy="1200329"/>
          </a:xfrm>
        </p:grpSpPr>
        <p:sp>
          <p:nvSpPr>
            <p:cNvPr id="65" name="Rectangle 64"/>
            <p:cNvSpPr/>
            <p:nvPr/>
          </p:nvSpPr>
          <p:spPr>
            <a:xfrm>
              <a:off x="6014751" y="5138833"/>
              <a:ext cx="6261332" cy="1200329"/>
            </a:xfrm>
            <a:prstGeom prst="rect">
              <a:avLst/>
            </a:prstGeom>
          </p:spPr>
          <p:txBody>
            <a:bodyPr wrap="square">
              <a:spAutoFit/>
            </a:bodyPr>
            <a:lstStyle/>
            <a:p>
              <a:r>
                <a:rPr lang="en-US" sz="2400"/>
                <a:t> Vì                       </a:t>
              </a:r>
              <a:r>
                <a:rPr lang="vi-VN" sz="2400"/>
                <a:t>nên giá bán càng thấp </a:t>
              </a:r>
              <a:endParaRPr lang="en-US" sz="2400"/>
            </a:p>
            <a:p>
              <a:endParaRPr lang="en-US" sz="2400"/>
            </a:p>
            <a:p>
              <a:r>
                <a:rPr lang="vi-VN" sz="2400"/>
                <a:t>thì số lượng </a:t>
              </a:r>
              <a:r>
                <a:rPr lang="en-US" sz="2400"/>
                <a:t>ĐVSP</a:t>
              </a:r>
              <a:r>
                <a:rPr lang="vi-VN" sz="2400"/>
                <a:t> sẽ bán được càng nhiều.</a:t>
              </a:r>
              <a:endParaRPr lang="en-US" sz="2400"/>
            </a:p>
          </p:txBody>
        </p:sp>
        <p:graphicFrame>
          <p:nvGraphicFramePr>
            <p:cNvPr id="66" name="Object 65"/>
            <p:cNvGraphicFramePr>
              <a:graphicFrameLocks noChangeAspect="1"/>
            </p:cNvGraphicFramePr>
            <p:nvPr>
              <p:extLst>
                <p:ext uri="{D42A27DB-BD31-4B8C-83A1-F6EECF244321}">
                  <p14:modId xmlns:p14="http://schemas.microsoft.com/office/powerpoint/2010/main" val="546262335"/>
                </p:ext>
              </p:extLst>
            </p:nvPr>
          </p:nvGraphicFramePr>
          <p:xfrm>
            <a:off x="6482078" y="5146773"/>
            <a:ext cx="1831975" cy="619125"/>
          </p:xfrm>
          <a:graphic>
            <a:graphicData uri="http://schemas.openxmlformats.org/presentationml/2006/ole">
              <mc:AlternateContent xmlns:mc="http://schemas.openxmlformats.org/markup-compatibility/2006">
                <mc:Choice xmlns:v="urn:schemas-microsoft-com:vml" Requires="v">
                  <p:oleObj spid="_x0000_s19859" name="Equation" r:id="rId31" imgW="939600" imgH="317160" progId="Equation.DSMT4">
                    <p:embed/>
                  </p:oleObj>
                </mc:Choice>
                <mc:Fallback>
                  <p:oleObj name="Equation" r:id="rId31" imgW="939600" imgH="317160" progId="Equation.DSMT4">
                    <p:embed/>
                    <p:pic>
                      <p:nvPicPr>
                        <p:cNvPr id="40" name="Object 39"/>
                        <p:cNvPicPr/>
                        <p:nvPr/>
                      </p:nvPicPr>
                      <p:blipFill>
                        <a:blip r:embed="rId32"/>
                        <a:stretch>
                          <a:fillRect/>
                        </a:stretch>
                      </p:blipFill>
                      <p:spPr>
                        <a:xfrm>
                          <a:off x="6482078" y="5146773"/>
                          <a:ext cx="1831975" cy="619125"/>
                        </a:xfrm>
                        <a:prstGeom prst="rect">
                          <a:avLst/>
                        </a:prstGeom>
                      </p:spPr>
                    </p:pic>
                  </p:oleObj>
                </mc:Fallback>
              </mc:AlternateContent>
            </a:graphicData>
          </a:graphic>
        </p:graphicFrame>
      </p:grpSp>
    </p:spTree>
    <p:extLst>
      <p:ext uri="{BB962C8B-B14F-4D97-AF65-F5344CB8AC3E}">
        <p14:creationId xmlns:p14="http://schemas.microsoft.com/office/powerpoint/2010/main" val="18179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wipe(left)">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wipe(left)">
                                      <p:cBhvr>
                                        <p:cTn id="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39" grpId="0"/>
      <p:bldP spid="41" grpId="0"/>
      <p:bldP spid="6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8050000" y="4074229"/>
            <a:ext cx="812588" cy="841974"/>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8862589" y="3820229"/>
            <a:ext cx="0" cy="5262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08655" y="4074231"/>
            <a:ext cx="76286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3"/>
          <p:cNvSpPr/>
          <p:nvPr/>
        </p:nvSpPr>
        <p:spPr>
          <a:xfrm>
            <a:off x="-1192000" y="372686"/>
            <a:ext cx="5463146" cy="6104314"/>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2" name="Rectangle 15"/>
          <p:cNvSpPr/>
          <p:nvPr/>
        </p:nvSpPr>
        <p:spPr>
          <a:xfrm rot="1132070">
            <a:off x="3310765" y="-125678"/>
            <a:ext cx="1915577" cy="7018064"/>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3" name="Rectangle 15"/>
          <p:cNvSpPr/>
          <p:nvPr/>
        </p:nvSpPr>
        <p:spPr>
          <a:xfrm rot="1132070">
            <a:off x="5299701" y="-126156"/>
            <a:ext cx="1915577" cy="7035801"/>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4"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8043" t="17982" r="12601" b="22046"/>
          <a:stretch/>
        </p:blipFill>
        <p:spPr bwMode="auto">
          <a:xfrm>
            <a:off x="787854" y="1151292"/>
            <a:ext cx="1905000" cy="35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6471" t="11198" r="6916" b="28723"/>
          <a:stretch/>
        </p:blipFill>
        <p:spPr bwMode="auto">
          <a:xfrm>
            <a:off x="702667" y="1815342"/>
            <a:ext cx="2743200" cy="37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055" t="19121" r="17589" b="20906"/>
          <a:stretch/>
        </p:blipFill>
        <p:spPr bwMode="auto">
          <a:xfrm>
            <a:off x="732134" y="1412715"/>
            <a:ext cx="723665" cy="4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7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600" fill="hold"/>
                                        <p:tgtEl>
                                          <p:spTgt spid="13"/>
                                        </p:tgtEl>
                                        <p:attrNameLst>
                                          <p:attrName>ppt_x</p:attrName>
                                        </p:attrNameLst>
                                      </p:cBhvr>
                                      <p:tavLst>
                                        <p:tav tm="0">
                                          <p:val>
                                            <p:strVal val="0-#ppt_w/2"/>
                                          </p:val>
                                        </p:tav>
                                        <p:tav tm="100000">
                                          <p:val>
                                            <p:strVal val="#ppt_x"/>
                                          </p:val>
                                        </p:tav>
                                      </p:tavLst>
                                    </p:anim>
                                    <p:anim calcmode="lin" valueType="num">
                                      <p:cBhvr additive="base">
                                        <p:cTn id="17" dur="6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87342" y="570664"/>
            <a:ext cx="11795861" cy="1938992"/>
            <a:chOff x="181610" y="386654"/>
            <a:chExt cx="11795861" cy="1938992"/>
          </a:xfrm>
        </p:grpSpPr>
        <p:sp>
          <p:nvSpPr>
            <p:cNvPr id="6" name="Rounded Rectangle 5"/>
            <p:cNvSpPr/>
            <p:nvPr/>
          </p:nvSpPr>
          <p:spPr>
            <a:xfrm>
              <a:off x="181610" y="386654"/>
              <a:ext cx="11795861" cy="1938992"/>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3208" y="386654"/>
              <a:ext cx="11552663" cy="1938992"/>
            </a:xfrm>
            <a:prstGeom prst="rect">
              <a:avLst/>
            </a:prstGeom>
          </p:spPr>
          <p:txBody>
            <a:bodyPr wrap="square">
              <a:spAutoFit/>
            </a:bodyPr>
            <a:lstStyle/>
            <a:p>
              <a:pPr algn="just"/>
              <a:r>
                <a:rPr lang="vi-VN" sz="2400" b="1"/>
                <a:t>Một đội bóng đá thi đấu trong một sân vận động có sức chứa 55 000 khán giả. Với giá mỗi vé là 100 nghìn đồng, số khán giả trung bình là 27 000 người. Qua thăm dò dư luận, người ta thấy rằng mỗi khi giá vé giảm thêm 10 nghìn đồng, sẽ có thêm khoảng 3 000 khán giả. Hỏi ban tổ chức nên đặt giá vé là bao nhiêu để doanh thu từ tiền bán vé là lớn nhất?</a:t>
              </a:r>
            </a:p>
          </p:txBody>
        </p:sp>
      </p:grpSp>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5299" b="33987"/>
          <a:stretch/>
        </p:blipFill>
        <p:spPr bwMode="auto">
          <a:xfrm>
            <a:off x="0" y="89876"/>
            <a:ext cx="2594260" cy="38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2099732" y="2987839"/>
            <a:ext cx="9714253" cy="2126390"/>
            <a:chOff x="2223911" y="3958683"/>
            <a:chExt cx="9714253" cy="2126390"/>
          </a:xfrm>
        </p:grpSpPr>
        <p:grpSp>
          <p:nvGrpSpPr>
            <p:cNvPr id="8" name="Group 7"/>
            <p:cNvGrpSpPr/>
            <p:nvPr/>
          </p:nvGrpSpPr>
          <p:grpSpPr>
            <a:xfrm>
              <a:off x="2223911" y="3958683"/>
              <a:ext cx="9714253" cy="2126390"/>
              <a:chOff x="697060" y="4088781"/>
              <a:chExt cx="9714253" cy="2126390"/>
            </a:xfrm>
          </p:grpSpPr>
          <p:sp>
            <p:nvSpPr>
              <p:cNvPr id="9" name="AutoShape 26"/>
              <p:cNvSpPr>
                <a:spLocks noChangeArrowheads="1"/>
              </p:cNvSpPr>
              <p:nvPr/>
            </p:nvSpPr>
            <p:spPr bwMode="auto">
              <a:xfrm>
                <a:off x="697060" y="4088781"/>
                <a:ext cx="8171082" cy="1787361"/>
              </a:xfrm>
              <a:prstGeom prst="cloudCallout">
                <a:avLst>
                  <a:gd name="adj1" fmla="val 15297"/>
                  <a:gd name="adj2" fmla="val 12005"/>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57352" y="4378694"/>
                <a:ext cx="1653961" cy="1836477"/>
              </a:xfrm>
              <a:prstGeom prst="rect">
                <a:avLst/>
              </a:prstGeom>
            </p:spPr>
          </p:pic>
        </p:grpSp>
        <p:sp>
          <p:nvSpPr>
            <p:cNvPr id="15" name="Rectangle 14"/>
            <p:cNvSpPr/>
            <p:nvPr/>
          </p:nvSpPr>
          <p:spPr>
            <a:xfrm>
              <a:off x="2562322" y="4436864"/>
              <a:ext cx="7721881" cy="830997"/>
            </a:xfrm>
            <a:prstGeom prst="rect">
              <a:avLst/>
            </a:prstGeom>
          </p:spPr>
          <p:txBody>
            <a:bodyPr wrap="square">
              <a:spAutoFit/>
            </a:bodyPr>
            <a:lstStyle/>
            <a:p>
              <a:pPr algn="ctr"/>
              <a:r>
                <a:rPr lang="en-US" sz="2400" b="1"/>
                <a:t>Để giải quyết vấn đề này, chúng ta nhờ vào </a:t>
              </a:r>
              <a:endParaRPr lang="en-US" sz="2400" b="1">
                <a:solidFill>
                  <a:srgbClr val="FF0000"/>
                </a:solidFill>
              </a:endParaRPr>
            </a:p>
            <a:p>
              <a:pPr algn="ctr"/>
              <a:r>
                <a:rPr lang="en-US" sz="2400" b="1">
                  <a:solidFill>
                    <a:srgbClr val="FF0000"/>
                  </a:solidFill>
                </a:rPr>
                <a:t>Ứng dụng của đạo hàm</a:t>
              </a:r>
            </a:p>
          </p:txBody>
        </p:sp>
      </p:grpSp>
      <p:pic>
        <p:nvPicPr>
          <p:cNvPr id="2" name="Picture 1"/>
          <p:cNvPicPr>
            <a:picLocks noChangeAspect="1"/>
          </p:cNvPicPr>
          <p:nvPr/>
        </p:nvPicPr>
        <p:blipFill>
          <a:blip r:embed="rId4"/>
          <a:stretch>
            <a:fillRect/>
          </a:stretch>
        </p:blipFill>
        <p:spPr>
          <a:xfrm>
            <a:off x="0" y="5917019"/>
            <a:ext cx="1629497" cy="1135422"/>
          </a:xfrm>
          <a:prstGeom prst="rect">
            <a:avLst/>
          </a:prstGeom>
        </p:spPr>
      </p:pic>
    </p:spTree>
    <p:extLst>
      <p:ext uri="{BB962C8B-B14F-4D97-AF65-F5344CB8AC3E}">
        <p14:creationId xmlns:p14="http://schemas.microsoft.com/office/powerpoint/2010/main" val="29759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4143" y="4513529"/>
            <a:ext cx="12087857" cy="1121023"/>
            <a:chOff x="62101" y="3965985"/>
            <a:chExt cx="12087857" cy="1121023"/>
          </a:xfrm>
        </p:grpSpPr>
        <p:sp>
          <p:nvSpPr>
            <p:cNvPr id="28" name="Rounded Rectangle 27"/>
            <p:cNvSpPr/>
            <p:nvPr/>
          </p:nvSpPr>
          <p:spPr>
            <a:xfrm>
              <a:off x="101456" y="3965985"/>
              <a:ext cx="11941431" cy="1121023"/>
            </a:xfrm>
            <a:prstGeom prst="roundRect">
              <a:avLst>
                <a:gd name="adj" fmla="val 9802"/>
              </a:avLst>
            </a:prstGeom>
            <a:solidFill>
              <a:srgbClr val="FDE9C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0" name="Rectangle 29"/>
            <p:cNvSpPr/>
            <p:nvPr/>
          </p:nvSpPr>
          <p:spPr>
            <a:xfrm>
              <a:off x="62101" y="4295663"/>
              <a:ext cx="12087857" cy="461665"/>
            </a:xfrm>
            <a:prstGeom prst="rect">
              <a:avLst/>
            </a:prstGeom>
          </p:spPr>
          <p:txBody>
            <a:bodyPr wrap="square">
              <a:spAutoFit/>
            </a:bodyPr>
            <a:lstStyle/>
            <a:p>
              <a:pPr marL="342900" indent="-342900">
                <a:buFont typeface="Wingdings" panose="05000000000000000000" pitchFamily="2" charset="2"/>
                <a:buChar char="v"/>
              </a:pPr>
              <a:r>
                <a:rPr lang="en-US" sz="2400" b="1"/>
                <a:t>Vậy </a:t>
              </a:r>
              <a:r>
                <a:rPr lang="en-US" sz="2400" i="1">
                  <a:latin typeface="Times New Roman" panose="02020603050405020304" pitchFamily="18" charset="0"/>
                  <a:cs typeface="Times New Roman" panose="02020603050405020304" pitchFamily="18" charset="0"/>
                </a:rPr>
                <a:t>f’(a) </a:t>
              </a:r>
              <a:r>
                <a:rPr lang="en-US" sz="2400" b="1"/>
                <a:t>là </a:t>
              </a:r>
              <a:r>
                <a:rPr lang="en-US" sz="2400" b="1">
                  <a:solidFill>
                    <a:srgbClr val="C00000"/>
                  </a:solidFill>
                </a:rPr>
                <a:t>tốc độ thay đổi tức thời </a:t>
              </a:r>
              <a:r>
                <a:rPr lang="en-US" sz="2400" b="1"/>
                <a:t>của đại lượng </a:t>
              </a:r>
              <a:r>
                <a:rPr lang="en-US" sz="2400" i="1">
                  <a:latin typeface="Times New Roman" panose="02020603050405020304" pitchFamily="18" charset="0"/>
                  <a:cs typeface="Times New Roman" panose="02020603050405020304" pitchFamily="18" charset="0"/>
                </a:rPr>
                <a:t>y = f(x) </a:t>
              </a:r>
              <a:r>
                <a:rPr lang="en-US" sz="2400" b="1">
                  <a:cs typeface="Times New Roman" panose="02020603050405020304" pitchFamily="18" charset="0"/>
                </a:rPr>
                <a:t>đối với </a:t>
              </a:r>
              <a:r>
                <a:rPr lang="en-US" sz="2400" i="1">
                  <a:latin typeface="Times New Roman" panose="02020603050405020304" pitchFamily="18" charset="0"/>
                  <a:cs typeface="Times New Roman" panose="02020603050405020304" pitchFamily="18" charset="0"/>
                </a:rPr>
                <a:t>x </a:t>
              </a:r>
              <a:r>
                <a:rPr lang="en-US" sz="2400" b="1"/>
                <a:t>tại điểm </a:t>
              </a:r>
              <a:r>
                <a:rPr lang="en-US" sz="2400" i="1">
                  <a:latin typeface="Times New Roman" panose="02020603050405020304" pitchFamily="18" charset="0"/>
                  <a:cs typeface="Times New Roman" panose="02020603050405020304" pitchFamily="18" charset="0"/>
                </a:rPr>
                <a:t>x = a</a:t>
              </a:r>
              <a:endParaRPr lang="vi-VN" sz="2400" i="1">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43498" y="136367"/>
            <a:ext cx="7099073" cy="406771"/>
            <a:chOff x="504749" y="820850"/>
            <a:chExt cx="7099073" cy="406771"/>
          </a:xfrm>
        </p:grpSpPr>
        <p:sp>
          <p:nvSpPr>
            <p:cNvPr id="19" name="AutoShape 17"/>
            <p:cNvSpPr>
              <a:spLocks noChangeArrowheads="1"/>
            </p:cNvSpPr>
            <p:nvPr/>
          </p:nvSpPr>
          <p:spPr bwMode="gray">
            <a:xfrm>
              <a:off x="504749" y="820850"/>
              <a:ext cx="7099073" cy="375994"/>
            </a:xfrm>
            <a:prstGeom prst="roundRect">
              <a:avLst>
                <a:gd name="adj" fmla="val 50000"/>
              </a:avLst>
            </a:prstGeom>
            <a:gradFill flip="none" rotWithShape="1">
              <a:gsLst>
                <a:gs pos="100000">
                  <a:schemeClr val="accent1">
                    <a:lumMod val="50000"/>
                    <a:shade val="30000"/>
                    <a:satMod val="115000"/>
                  </a:schemeClr>
                </a:gs>
                <a:gs pos="100000">
                  <a:srgbClr val="123252"/>
                </a:gs>
                <a:gs pos="83000">
                  <a:schemeClr val="accent1">
                    <a:lumMod val="50000"/>
                    <a:shade val="30000"/>
                    <a:satMod val="115000"/>
                  </a:schemeClr>
                </a:gs>
                <a:gs pos="0">
                  <a:srgbClr val="325176"/>
                </a:gs>
                <a:gs pos="0">
                  <a:srgbClr val="7BA1CB"/>
                </a:gs>
              </a:gsLst>
              <a:path path="circle">
                <a:fillToRect l="50000" t="50000" r="50000" b="50000"/>
              </a:path>
              <a:tileRect/>
            </a:gradFill>
            <a:ln w="28575"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20" name="TextBox 19"/>
            <p:cNvSpPr txBox="1"/>
            <p:nvPr/>
          </p:nvSpPr>
          <p:spPr>
            <a:xfrm>
              <a:off x="1277785" y="827511"/>
              <a:ext cx="5830469" cy="400110"/>
            </a:xfrm>
            <a:prstGeom prst="rect">
              <a:avLst/>
            </a:prstGeom>
            <a:noFill/>
          </p:spPr>
          <p:txBody>
            <a:bodyPr wrap="square" rtlCol="0">
              <a:spAutoFit/>
            </a:bodyPr>
            <a:lstStyle/>
            <a:p>
              <a:r>
                <a:rPr lang="en-US" sz="2000" b="1">
                  <a:solidFill>
                    <a:schemeClr val="bg1"/>
                  </a:solidFill>
                  <a:latin typeface="Arial" panose="020B0604020202020204" pitchFamily="34" charset="0"/>
                  <a:cs typeface="Arial" panose="020B0604020202020204" pitchFamily="34" charset="0"/>
                </a:rPr>
                <a:t>I. TỐC ĐỘ THAY ĐỔI CỦA MỘT ĐẠI LƯỢNG</a:t>
              </a:r>
            </a:p>
          </p:txBody>
        </p:sp>
      </p:grpSp>
      <p:grpSp>
        <p:nvGrpSpPr>
          <p:cNvPr id="3" name="Group 2"/>
          <p:cNvGrpSpPr/>
          <p:nvPr/>
        </p:nvGrpSpPr>
        <p:grpSpPr>
          <a:xfrm>
            <a:off x="143498" y="776355"/>
            <a:ext cx="4328533" cy="544471"/>
            <a:chOff x="296018" y="656634"/>
            <a:chExt cx="4328533" cy="544471"/>
          </a:xfrm>
        </p:grpSpPr>
        <p:sp>
          <p:nvSpPr>
            <p:cNvPr id="6" name="Rectangle 5"/>
            <p:cNvSpPr/>
            <p:nvPr/>
          </p:nvSpPr>
          <p:spPr>
            <a:xfrm>
              <a:off x="296018" y="675700"/>
              <a:ext cx="4328533" cy="461665"/>
            </a:xfrm>
            <a:prstGeom prst="rect">
              <a:avLst/>
            </a:prstGeom>
          </p:spPr>
          <p:txBody>
            <a:bodyPr wrap="square">
              <a:spAutoFit/>
            </a:bodyPr>
            <a:lstStyle/>
            <a:p>
              <a:pPr marL="342900" indent="-342900">
                <a:buFont typeface="Wingdings" panose="05000000000000000000" pitchFamily="2" charset="2"/>
                <a:buChar char="v"/>
              </a:pPr>
              <a:r>
                <a:rPr lang="en-US" sz="2400" b="1"/>
                <a:t>Với hàm số               ta có: </a:t>
              </a:r>
            </a:p>
          </p:txBody>
        </p:sp>
        <p:graphicFrame>
          <p:nvGraphicFramePr>
            <p:cNvPr id="2" name="Object 1"/>
            <p:cNvGraphicFramePr>
              <a:graphicFrameLocks noChangeAspect="1"/>
            </p:cNvGraphicFramePr>
            <p:nvPr>
              <p:extLst>
                <p:ext uri="{D42A27DB-BD31-4B8C-83A1-F6EECF244321}">
                  <p14:modId xmlns:p14="http://schemas.microsoft.com/office/powerpoint/2010/main" val="2030366777"/>
                </p:ext>
              </p:extLst>
            </p:nvPr>
          </p:nvGraphicFramePr>
          <p:xfrm>
            <a:off x="2435392" y="656634"/>
            <a:ext cx="1163188" cy="544471"/>
          </p:xfrm>
          <a:graphic>
            <a:graphicData uri="http://schemas.openxmlformats.org/presentationml/2006/ole">
              <mc:AlternateContent xmlns:mc="http://schemas.openxmlformats.org/markup-compatibility/2006">
                <mc:Choice xmlns:v="urn:schemas-microsoft-com:vml" Requires="v">
                  <p:oleObj spid="_x0000_s21734" name="Equation" r:id="rId3" imgW="596880" imgH="279360" progId="Equation.DSMT4">
                    <p:embed/>
                  </p:oleObj>
                </mc:Choice>
                <mc:Fallback>
                  <p:oleObj name="Equation" r:id="rId3" imgW="596880" imgH="279360" progId="Equation.DSMT4">
                    <p:embed/>
                    <p:pic>
                      <p:nvPicPr>
                        <p:cNvPr id="0" name=""/>
                        <p:cNvPicPr/>
                        <p:nvPr/>
                      </p:nvPicPr>
                      <p:blipFill>
                        <a:blip r:embed="rId4"/>
                        <a:stretch>
                          <a:fillRect/>
                        </a:stretch>
                      </p:blipFill>
                      <p:spPr>
                        <a:xfrm>
                          <a:off x="2435392" y="656634"/>
                          <a:ext cx="1163188" cy="544471"/>
                        </a:xfrm>
                        <a:prstGeom prst="rect">
                          <a:avLst/>
                        </a:prstGeom>
                      </p:spPr>
                    </p:pic>
                  </p:oleObj>
                </mc:Fallback>
              </mc:AlternateContent>
            </a:graphicData>
          </a:graphic>
        </p:graphicFrame>
      </p:grpSp>
      <p:graphicFrame>
        <p:nvGraphicFramePr>
          <p:cNvPr id="31" name="Object 30"/>
          <p:cNvGraphicFramePr>
            <a:graphicFrameLocks noChangeAspect="1"/>
          </p:cNvGraphicFramePr>
          <p:nvPr>
            <p:extLst>
              <p:ext uri="{D42A27DB-BD31-4B8C-83A1-F6EECF244321}">
                <p14:modId xmlns:p14="http://schemas.microsoft.com/office/powerpoint/2010/main" val="814794481"/>
              </p:ext>
            </p:extLst>
          </p:nvPr>
        </p:nvGraphicFramePr>
        <p:xfrm>
          <a:off x="405817" y="1599905"/>
          <a:ext cx="2497138" cy="990600"/>
        </p:xfrm>
        <a:graphic>
          <a:graphicData uri="http://schemas.openxmlformats.org/presentationml/2006/ole">
            <mc:AlternateContent xmlns:mc="http://schemas.openxmlformats.org/markup-compatibility/2006">
              <mc:Choice xmlns:v="urn:schemas-microsoft-com:vml" Requires="v">
                <p:oleObj spid="_x0000_s21735" name="Equation" r:id="rId5" imgW="1282680" imgH="507960" progId="Equation.DSMT4">
                  <p:embed/>
                </p:oleObj>
              </mc:Choice>
              <mc:Fallback>
                <p:oleObj name="Equation" r:id="rId5" imgW="1282680" imgH="507960" progId="Equation.DSMT4">
                  <p:embed/>
                  <p:pic>
                    <p:nvPicPr>
                      <p:cNvPr id="2" name="Object 1"/>
                      <p:cNvPicPr/>
                      <p:nvPr/>
                    </p:nvPicPr>
                    <p:blipFill>
                      <a:blip r:embed="rId6"/>
                      <a:stretch>
                        <a:fillRect/>
                      </a:stretch>
                    </p:blipFill>
                    <p:spPr>
                      <a:xfrm>
                        <a:off x="405817" y="1599905"/>
                        <a:ext cx="2497138" cy="990600"/>
                      </a:xfrm>
                      <a:prstGeom prst="rect">
                        <a:avLst/>
                      </a:prstGeom>
                    </p:spPr>
                  </p:pic>
                </p:oleObj>
              </mc:Fallback>
            </mc:AlternateContent>
          </a:graphicData>
        </a:graphic>
      </p:graphicFrame>
      <p:grpSp>
        <p:nvGrpSpPr>
          <p:cNvPr id="22" name="Group 21"/>
          <p:cNvGrpSpPr/>
          <p:nvPr/>
        </p:nvGrpSpPr>
        <p:grpSpPr>
          <a:xfrm>
            <a:off x="2965582" y="1798604"/>
            <a:ext cx="8919655" cy="546100"/>
            <a:chOff x="3049662" y="1798604"/>
            <a:chExt cx="8919655" cy="546100"/>
          </a:xfrm>
        </p:grpSpPr>
        <p:sp>
          <p:nvSpPr>
            <p:cNvPr id="29" name="Rectangle 28"/>
            <p:cNvSpPr/>
            <p:nvPr/>
          </p:nvSpPr>
          <p:spPr>
            <a:xfrm>
              <a:off x="3049662" y="1870528"/>
              <a:ext cx="8919655" cy="461665"/>
            </a:xfrm>
            <a:prstGeom prst="rect">
              <a:avLst/>
            </a:prstGeom>
          </p:spPr>
          <p:txBody>
            <a:bodyPr wrap="square">
              <a:spAutoFit/>
            </a:bodyPr>
            <a:lstStyle/>
            <a:p>
              <a:r>
                <a:rPr lang="en-US" sz="2400" b="1"/>
                <a:t> là </a:t>
              </a:r>
              <a:r>
                <a:rPr lang="en-US" sz="2400" b="1">
                  <a:solidFill>
                    <a:srgbClr val="C00000"/>
                  </a:solidFill>
                </a:rPr>
                <a:t>tốc độ thay đổi trung bình </a:t>
              </a:r>
              <a:r>
                <a:rPr lang="en-US" sz="2400" b="1"/>
                <a:t>của </a:t>
              </a:r>
              <a:r>
                <a:rPr lang="en-US" sz="2400" i="1">
                  <a:latin typeface="Times New Roman" panose="02020603050405020304" pitchFamily="18" charset="0"/>
                  <a:cs typeface="Times New Roman" panose="02020603050405020304" pitchFamily="18" charset="0"/>
                </a:rPr>
                <a:t>y</a:t>
              </a:r>
              <a:r>
                <a:rPr lang="en-US" sz="2400" b="1"/>
                <a:t> đối với </a:t>
              </a:r>
              <a:r>
                <a:rPr lang="en-US" sz="2400" i="1">
                  <a:latin typeface="Times New Roman" panose="02020603050405020304" pitchFamily="18" charset="0"/>
                  <a:cs typeface="Times New Roman" panose="02020603050405020304" pitchFamily="18" charset="0"/>
                </a:rPr>
                <a:t>x</a:t>
              </a:r>
              <a:r>
                <a:rPr lang="en-US" sz="2400" b="1"/>
                <a:t> trên đoạn </a:t>
              </a:r>
            </a:p>
          </p:txBody>
        </p:sp>
        <p:graphicFrame>
          <p:nvGraphicFramePr>
            <p:cNvPr id="33" name="Object 32"/>
            <p:cNvGraphicFramePr>
              <a:graphicFrameLocks noChangeAspect="1"/>
            </p:cNvGraphicFramePr>
            <p:nvPr>
              <p:extLst>
                <p:ext uri="{D42A27DB-BD31-4B8C-83A1-F6EECF244321}">
                  <p14:modId xmlns:p14="http://schemas.microsoft.com/office/powerpoint/2010/main" val="1419881604"/>
                </p:ext>
              </p:extLst>
            </p:nvPr>
          </p:nvGraphicFramePr>
          <p:xfrm>
            <a:off x="10928186" y="1798604"/>
            <a:ext cx="989012" cy="546100"/>
          </p:xfrm>
          <a:graphic>
            <a:graphicData uri="http://schemas.openxmlformats.org/presentationml/2006/ole">
              <mc:AlternateContent xmlns:mc="http://schemas.openxmlformats.org/markup-compatibility/2006">
                <mc:Choice xmlns:v="urn:schemas-microsoft-com:vml" Requires="v">
                  <p:oleObj spid="_x0000_s21736" name="Equation" r:id="rId7" imgW="507960" imgH="279360" progId="Equation.DSMT4">
                    <p:embed/>
                  </p:oleObj>
                </mc:Choice>
                <mc:Fallback>
                  <p:oleObj name="Equation" r:id="rId7" imgW="507960" imgH="279360" progId="Equation.DSMT4">
                    <p:embed/>
                    <p:pic>
                      <p:nvPicPr>
                        <p:cNvPr id="31" name="Object 30"/>
                        <p:cNvPicPr/>
                        <p:nvPr/>
                      </p:nvPicPr>
                      <p:blipFill>
                        <a:blip r:embed="rId8"/>
                        <a:stretch>
                          <a:fillRect/>
                        </a:stretch>
                      </p:blipFill>
                      <p:spPr>
                        <a:xfrm>
                          <a:off x="10928186" y="1798604"/>
                          <a:ext cx="989012" cy="546100"/>
                        </a:xfrm>
                        <a:prstGeom prst="rect">
                          <a:avLst/>
                        </a:prstGeom>
                      </p:spPr>
                    </p:pic>
                  </p:oleObj>
                </mc:Fallback>
              </mc:AlternateContent>
            </a:graphicData>
          </a:graphic>
        </p:graphicFrame>
      </p:grpSp>
      <p:graphicFrame>
        <p:nvGraphicFramePr>
          <p:cNvPr id="36" name="Object 35"/>
          <p:cNvGraphicFramePr>
            <a:graphicFrameLocks noChangeAspect="1"/>
          </p:cNvGraphicFramePr>
          <p:nvPr>
            <p:extLst>
              <p:ext uri="{D42A27DB-BD31-4B8C-83A1-F6EECF244321}">
                <p14:modId xmlns:p14="http://schemas.microsoft.com/office/powerpoint/2010/main" val="1945874771"/>
              </p:ext>
            </p:extLst>
          </p:nvPr>
        </p:nvGraphicFramePr>
        <p:xfrm>
          <a:off x="401122" y="3091074"/>
          <a:ext cx="3560763" cy="990600"/>
        </p:xfrm>
        <a:graphic>
          <a:graphicData uri="http://schemas.openxmlformats.org/presentationml/2006/ole">
            <mc:AlternateContent xmlns:mc="http://schemas.openxmlformats.org/markup-compatibility/2006">
              <mc:Choice xmlns:v="urn:schemas-microsoft-com:vml" Requires="v">
                <p:oleObj spid="_x0000_s21737" name="Equation" r:id="rId9" imgW="1828800" imgH="507960" progId="Equation.DSMT4">
                  <p:embed/>
                </p:oleObj>
              </mc:Choice>
              <mc:Fallback>
                <p:oleObj name="Equation" r:id="rId9" imgW="1828800" imgH="507960" progId="Equation.DSMT4">
                  <p:embed/>
                  <p:pic>
                    <p:nvPicPr>
                      <p:cNvPr id="31" name="Object 30"/>
                      <p:cNvPicPr/>
                      <p:nvPr/>
                    </p:nvPicPr>
                    <p:blipFill>
                      <a:blip r:embed="rId10"/>
                      <a:stretch>
                        <a:fillRect/>
                      </a:stretch>
                    </p:blipFill>
                    <p:spPr>
                      <a:xfrm>
                        <a:off x="401122" y="3091074"/>
                        <a:ext cx="3560763" cy="990600"/>
                      </a:xfrm>
                      <a:prstGeom prst="rect">
                        <a:avLst/>
                      </a:prstGeom>
                    </p:spPr>
                  </p:pic>
                </p:oleObj>
              </mc:Fallback>
            </mc:AlternateContent>
          </a:graphicData>
        </a:graphic>
      </p:graphicFrame>
      <p:grpSp>
        <p:nvGrpSpPr>
          <p:cNvPr id="16" name="Group 15"/>
          <p:cNvGrpSpPr/>
          <p:nvPr/>
        </p:nvGrpSpPr>
        <p:grpSpPr>
          <a:xfrm>
            <a:off x="3961885" y="3367607"/>
            <a:ext cx="8311635" cy="489396"/>
            <a:chOff x="569606" y="2556581"/>
            <a:chExt cx="8311635" cy="489396"/>
          </a:xfrm>
        </p:grpSpPr>
        <p:sp>
          <p:nvSpPr>
            <p:cNvPr id="35" name="Rectangle 34"/>
            <p:cNvSpPr/>
            <p:nvPr/>
          </p:nvSpPr>
          <p:spPr>
            <a:xfrm>
              <a:off x="569606" y="2556581"/>
              <a:ext cx="8311635" cy="461665"/>
            </a:xfrm>
            <a:prstGeom prst="rect">
              <a:avLst/>
            </a:prstGeom>
          </p:spPr>
          <p:txBody>
            <a:bodyPr wrap="square">
              <a:spAutoFit/>
            </a:bodyPr>
            <a:lstStyle/>
            <a:p>
              <a:r>
                <a:rPr lang="en-US" sz="2400" b="1"/>
                <a:t> là </a:t>
              </a:r>
              <a:r>
                <a:rPr lang="en-US" sz="2400" b="1">
                  <a:solidFill>
                    <a:srgbClr val="C00000"/>
                  </a:solidFill>
                </a:rPr>
                <a:t>tốc độ thay đổi tức thời </a:t>
              </a:r>
              <a:r>
                <a:rPr lang="en-US" sz="2400" b="1"/>
                <a:t>của </a:t>
              </a:r>
              <a:r>
                <a:rPr lang="en-US" sz="2400" i="1">
                  <a:latin typeface="Times New Roman" panose="02020603050405020304" pitchFamily="18" charset="0"/>
                  <a:cs typeface="Times New Roman" panose="02020603050405020304" pitchFamily="18" charset="0"/>
                </a:rPr>
                <a:t>y</a:t>
              </a:r>
              <a:r>
                <a:rPr lang="en-US" sz="2400" b="1"/>
                <a:t> đối với </a:t>
              </a:r>
              <a:r>
                <a:rPr lang="en-US" sz="2400" i="1">
                  <a:latin typeface="Times New Roman" panose="02020603050405020304" pitchFamily="18" charset="0"/>
                  <a:cs typeface="Times New Roman" panose="02020603050405020304" pitchFamily="18" charset="0"/>
                </a:rPr>
                <a:t>x</a:t>
              </a:r>
              <a:r>
                <a:rPr lang="en-US" sz="2400" b="1"/>
                <a:t> tại điểm </a:t>
              </a:r>
            </a:p>
          </p:txBody>
        </p:sp>
        <p:graphicFrame>
          <p:nvGraphicFramePr>
            <p:cNvPr id="37" name="Object 36"/>
            <p:cNvGraphicFramePr>
              <a:graphicFrameLocks noChangeAspect="1"/>
            </p:cNvGraphicFramePr>
            <p:nvPr>
              <p:extLst>
                <p:ext uri="{D42A27DB-BD31-4B8C-83A1-F6EECF244321}">
                  <p14:modId xmlns:p14="http://schemas.microsoft.com/office/powerpoint/2010/main" val="3748779339"/>
                </p:ext>
              </p:extLst>
            </p:nvPr>
          </p:nvGraphicFramePr>
          <p:xfrm>
            <a:off x="7911987" y="2574489"/>
            <a:ext cx="766763" cy="471488"/>
          </p:xfrm>
          <a:graphic>
            <a:graphicData uri="http://schemas.openxmlformats.org/presentationml/2006/ole">
              <mc:AlternateContent xmlns:mc="http://schemas.openxmlformats.org/markup-compatibility/2006">
                <mc:Choice xmlns:v="urn:schemas-microsoft-com:vml" Requires="v">
                  <p:oleObj spid="_x0000_s21738" name="Equation" r:id="rId11" imgW="393480" imgH="241200" progId="Equation.DSMT4">
                    <p:embed/>
                  </p:oleObj>
                </mc:Choice>
                <mc:Fallback>
                  <p:oleObj name="Equation" r:id="rId11" imgW="393480" imgH="241200" progId="Equation.DSMT4">
                    <p:embed/>
                    <p:pic>
                      <p:nvPicPr>
                        <p:cNvPr id="33" name="Object 32"/>
                        <p:cNvPicPr/>
                        <p:nvPr/>
                      </p:nvPicPr>
                      <p:blipFill>
                        <a:blip r:embed="rId12"/>
                        <a:stretch>
                          <a:fillRect/>
                        </a:stretch>
                      </p:blipFill>
                      <p:spPr>
                        <a:xfrm>
                          <a:off x="7911987" y="2574489"/>
                          <a:ext cx="766763" cy="471488"/>
                        </a:xfrm>
                        <a:prstGeom prst="rect">
                          <a:avLst/>
                        </a:prstGeom>
                      </p:spPr>
                    </p:pic>
                  </p:oleObj>
                </mc:Fallback>
              </mc:AlternateContent>
            </a:graphicData>
          </a:graphic>
        </p:graphicFrame>
      </p:grpSp>
      <p:sp>
        <p:nvSpPr>
          <p:cNvPr id="15" name="Rounded Rectangle 14"/>
          <p:cNvSpPr/>
          <p:nvPr/>
        </p:nvSpPr>
        <p:spPr>
          <a:xfrm>
            <a:off x="143498" y="1526335"/>
            <a:ext cx="2862461" cy="11432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43498" y="2976417"/>
            <a:ext cx="3902985" cy="11432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1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heel(1)">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5610" y="1200782"/>
            <a:ext cx="11941431" cy="5294495"/>
            <a:chOff x="143497" y="3314343"/>
            <a:chExt cx="11941431" cy="3083260"/>
          </a:xfrm>
        </p:grpSpPr>
        <p:sp>
          <p:nvSpPr>
            <p:cNvPr id="28" name="Rounded Rectangle 27"/>
            <p:cNvSpPr/>
            <p:nvPr/>
          </p:nvSpPr>
          <p:spPr>
            <a:xfrm>
              <a:off x="143497" y="3314343"/>
              <a:ext cx="11941431" cy="3083260"/>
            </a:xfrm>
            <a:prstGeom prst="roundRect">
              <a:avLst>
                <a:gd name="adj" fmla="val 2204"/>
              </a:avLst>
            </a:prstGeom>
            <a:solidFill>
              <a:srgbClr val="FDE9C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 name="Picture 9"/>
            <p:cNvPicPr>
              <a:picLocks noChangeAspect="1"/>
            </p:cNvPicPr>
            <p:nvPr/>
          </p:nvPicPr>
          <p:blipFill>
            <a:blip r:embed="rId2"/>
            <a:stretch>
              <a:fillRect/>
            </a:stretch>
          </p:blipFill>
          <p:spPr>
            <a:xfrm>
              <a:off x="10908298" y="5705284"/>
              <a:ext cx="1176630" cy="678536"/>
            </a:xfrm>
            <a:prstGeom prst="rect">
              <a:avLst/>
            </a:prstGeom>
          </p:spPr>
        </p:pic>
      </p:grpSp>
      <p:grpSp>
        <p:nvGrpSpPr>
          <p:cNvPr id="18" name="Group 17"/>
          <p:cNvGrpSpPr/>
          <p:nvPr/>
        </p:nvGrpSpPr>
        <p:grpSpPr>
          <a:xfrm>
            <a:off x="0" y="18457"/>
            <a:ext cx="7099073" cy="406771"/>
            <a:chOff x="504749" y="820850"/>
            <a:chExt cx="7099073" cy="406771"/>
          </a:xfrm>
        </p:grpSpPr>
        <p:sp>
          <p:nvSpPr>
            <p:cNvPr id="19" name="AutoShape 17"/>
            <p:cNvSpPr>
              <a:spLocks noChangeArrowheads="1"/>
            </p:cNvSpPr>
            <p:nvPr/>
          </p:nvSpPr>
          <p:spPr bwMode="gray">
            <a:xfrm>
              <a:off x="504749" y="820850"/>
              <a:ext cx="7099073" cy="375994"/>
            </a:xfrm>
            <a:prstGeom prst="roundRect">
              <a:avLst>
                <a:gd name="adj" fmla="val 50000"/>
              </a:avLst>
            </a:prstGeom>
            <a:gradFill flip="none" rotWithShape="1">
              <a:gsLst>
                <a:gs pos="100000">
                  <a:schemeClr val="accent1">
                    <a:lumMod val="50000"/>
                    <a:shade val="30000"/>
                    <a:satMod val="115000"/>
                  </a:schemeClr>
                </a:gs>
                <a:gs pos="100000">
                  <a:srgbClr val="123252"/>
                </a:gs>
                <a:gs pos="83000">
                  <a:schemeClr val="accent1">
                    <a:lumMod val="50000"/>
                    <a:shade val="30000"/>
                    <a:satMod val="115000"/>
                  </a:schemeClr>
                </a:gs>
                <a:gs pos="0">
                  <a:srgbClr val="325176"/>
                </a:gs>
                <a:gs pos="0">
                  <a:srgbClr val="7BA1CB"/>
                </a:gs>
              </a:gsLst>
              <a:path path="circle">
                <a:fillToRect l="50000" t="50000" r="50000" b="50000"/>
              </a:path>
              <a:tileRect/>
            </a:gradFill>
            <a:ln w="28575"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20" name="TextBox 19"/>
            <p:cNvSpPr txBox="1"/>
            <p:nvPr/>
          </p:nvSpPr>
          <p:spPr>
            <a:xfrm>
              <a:off x="1277785" y="827511"/>
              <a:ext cx="5830469" cy="400110"/>
            </a:xfrm>
            <a:prstGeom prst="rect">
              <a:avLst/>
            </a:prstGeom>
            <a:noFill/>
          </p:spPr>
          <p:txBody>
            <a:bodyPr wrap="square" rtlCol="0">
              <a:spAutoFit/>
            </a:bodyPr>
            <a:lstStyle/>
            <a:p>
              <a:r>
                <a:rPr lang="en-US" sz="2000" b="1">
                  <a:solidFill>
                    <a:schemeClr val="bg1"/>
                  </a:solidFill>
                  <a:latin typeface="Arial" panose="020B0604020202020204" pitchFamily="34" charset="0"/>
                  <a:cs typeface="Arial" panose="020B0604020202020204" pitchFamily="34" charset="0"/>
                </a:rPr>
                <a:t>I. TỐC ĐỘ THAY ĐỔI CỦA MỘT ĐẠI LƯỢNG</a:t>
              </a:r>
            </a:p>
          </p:txBody>
        </p:sp>
      </p:grpSp>
      <p:sp>
        <p:nvSpPr>
          <p:cNvPr id="38" name="Rectangle 37"/>
          <p:cNvSpPr/>
          <p:nvPr/>
        </p:nvSpPr>
        <p:spPr>
          <a:xfrm>
            <a:off x="115611" y="1292604"/>
            <a:ext cx="11803972" cy="830997"/>
          </a:xfrm>
          <a:prstGeom prst="rect">
            <a:avLst/>
          </a:prstGeom>
        </p:spPr>
        <p:txBody>
          <a:bodyPr wrap="square">
            <a:spAutoFit/>
          </a:bodyPr>
          <a:lstStyle/>
          <a:p>
            <a:pPr marL="342900" indent="-342900">
              <a:buFont typeface="Wingdings" panose="05000000000000000000" pitchFamily="2" charset="2"/>
              <a:buChar char="v"/>
            </a:pPr>
            <a:r>
              <a:rPr lang="en-US" sz="2400" b="1"/>
              <a:t>Vật chuyển động thẳng có pt </a:t>
            </a:r>
            <a:r>
              <a:rPr lang="en-US" sz="2400" i="1">
                <a:latin typeface="Times New Roman" panose="02020603050405020304" pitchFamily="18" charset="0"/>
                <a:cs typeface="Times New Roman" panose="02020603050405020304" pitchFamily="18" charset="0"/>
              </a:rPr>
              <a:t>s = s(t),</a:t>
            </a:r>
            <a:r>
              <a:rPr lang="en-US" sz="2400" b="1" i="1">
                <a:cs typeface="Times New Roman" panose="02020603050405020304" pitchFamily="18" charset="0"/>
              </a:rPr>
              <a:t> </a:t>
            </a:r>
            <a:r>
              <a:rPr lang="en-US" sz="2400" b="1">
                <a:solidFill>
                  <a:srgbClr val="C00000"/>
                </a:solidFill>
              </a:rPr>
              <a:t>vận tốc tức thời </a:t>
            </a:r>
            <a:r>
              <a:rPr lang="en-US" sz="2400" b="1"/>
              <a:t>là </a:t>
            </a:r>
            <a:r>
              <a:rPr lang="en-US" sz="2400" i="1">
                <a:latin typeface="Times New Roman" panose="02020603050405020304" pitchFamily="18" charset="0"/>
                <a:cs typeface="Times New Roman" panose="02020603050405020304" pitchFamily="18" charset="0"/>
              </a:rPr>
              <a:t>v = s’(t) </a:t>
            </a:r>
            <a:r>
              <a:rPr lang="en-US" sz="2400" b="1"/>
              <a:t>và tốc độ thay đổi tức thời của vận tốc theo thời gian là </a:t>
            </a:r>
            <a:r>
              <a:rPr lang="en-US" sz="2400" b="1">
                <a:solidFill>
                  <a:srgbClr val="C00000"/>
                </a:solidFill>
              </a:rPr>
              <a:t>gia tốc tức thời</a:t>
            </a:r>
            <a:r>
              <a:rPr lang="en-US" sz="2400" b="1"/>
              <a:t> </a:t>
            </a:r>
            <a:r>
              <a:rPr lang="en-US" sz="2400" i="1">
                <a:latin typeface="Times New Roman" panose="02020603050405020304" pitchFamily="18" charset="0"/>
                <a:cs typeface="Times New Roman" panose="02020603050405020304" pitchFamily="18" charset="0"/>
              </a:rPr>
              <a:t>a(t) = v’(t) = s’’(t). </a:t>
            </a:r>
            <a:endParaRPr lang="vi-VN" sz="2400" i="1">
              <a:latin typeface="Times New Roman" panose="02020603050405020304" pitchFamily="18" charset="0"/>
              <a:cs typeface="Times New Roman" panose="02020603050405020304" pitchFamily="18" charset="0"/>
            </a:endParaRPr>
          </a:p>
        </p:txBody>
      </p:sp>
      <p:sp>
        <p:nvSpPr>
          <p:cNvPr id="39" name="Rectangle 38"/>
          <p:cNvSpPr/>
          <p:nvPr/>
        </p:nvSpPr>
        <p:spPr>
          <a:xfrm>
            <a:off x="115611" y="2066164"/>
            <a:ext cx="11803972" cy="1200329"/>
          </a:xfrm>
          <a:prstGeom prst="rect">
            <a:avLst/>
          </a:prstGeom>
        </p:spPr>
        <p:txBody>
          <a:bodyPr wrap="square">
            <a:spAutoFit/>
          </a:bodyPr>
          <a:lstStyle/>
          <a:p>
            <a:pPr marL="342900" indent="-342900">
              <a:buFont typeface="Wingdings" panose="05000000000000000000" pitchFamily="2" charset="2"/>
              <a:buChar char="v"/>
            </a:pPr>
            <a:r>
              <a:rPr lang="vi-VN" sz="2400" b="1"/>
              <a:t>Nếu </a:t>
            </a:r>
            <a:r>
              <a:rPr lang="vi-VN" sz="2400" i="1">
                <a:latin typeface="Times New Roman" panose="02020603050405020304" pitchFamily="18" charset="0"/>
                <a:cs typeface="Times New Roman" panose="02020603050405020304" pitchFamily="18" charset="0"/>
              </a:rPr>
              <a:t>C = C(</a:t>
            </a:r>
            <a:r>
              <a:rPr lang="en-US" sz="2400" i="1">
                <a:latin typeface="Times New Roman" panose="02020603050405020304" pitchFamily="18" charset="0"/>
                <a:cs typeface="Times New Roman" panose="02020603050405020304" pitchFamily="18" charset="0"/>
              </a:rPr>
              <a:t>t</a:t>
            </a:r>
            <a:r>
              <a:rPr lang="vi-VN" sz="2400" i="1">
                <a:latin typeface="Times New Roman" panose="02020603050405020304" pitchFamily="18" charset="0"/>
                <a:cs typeface="Times New Roman" panose="02020603050405020304" pitchFamily="18" charset="0"/>
              </a:rPr>
              <a:t>) </a:t>
            </a:r>
            <a:r>
              <a:rPr lang="vi-VN" sz="2400" b="1"/>
              <a:t>là nồng độ một chất tham gia phản ứng hoá học tại thời điểm </a:t>
            </a:r>
            <a:r>
              <a:rPr lang="vi-VN" sz="2400" i="1">
                <a:latin typeface="Times New Roman" panose="02020603050405020304" pitchFamily="18" charset="0"/>
                <a:cs typeface="Times New Roman" panose="02020603050405020304" pitchFamily="18" charset="0"/>
              </a:rPr>
              <a:t>t</a:t>
            </a:r>
            <a:r>
              <a:rPr lang="vi-VN" sz="2400" b="1"/>
              <a:t>, thì </a:t>
            </a:r>
            <a:r>
              <a:rPr lang="vi-VN" sz="2400" i="1">
                <a:latin typeface="Times New Roman" panose="02020603050405020304" pitchFamily="18" charset="0"/>
                <a:cs typeface="Times New Roman" panose="02020603050405020304" pitchFamily="18" charset="0"/>
              </a:rPr>
              <a:t>C'(t) </a:t>
            </a:r>
            <a:r>
              <a:rPr lang="vi-VN" sz="2400" b="1"/>
              <a:t>là </a:t>
            </a:r>
            <a:r>
              <a:rPr lang="vi-VN" sz="2400" b="1">
                <a:solidFill>
                  <a:srgbClr val="C00000"/>
                </a:solidFill>
              </a:rPr>
              <a:t>tốc độ phản ứng tức thời </a:t>
            </a:r>
            <a:r>
              <a:rPr lang="vi-VN" sz="2400" b="1"/>
              <a:t>(tức là độ thay đổi nồng độ) của chất đó tại thời điểm </a:t>
            </a:r>
            <a:r>
              <a:rPr lang="vi-VN" sz="2400" i="1">
                <a:latin typeface="Times New Roman" panose="02020603050405020304" pitchFamily="18" charset="0"/>
                <a:cs typeface="Times New Roman" panose="02020603050405020304" pitchFamily="18" charset="0"/>
              </a:rPr>
              <a:t>t</a:t>
            </a:r>
            <a:r>
              <a:rPr lang="vi-VN" sz="2400" b="1"/>
              <a:t>.</a:t>
            </a:r>
          </a:p>
        </p:txBody>
      </p:sp>
      <p:sp>
        <p:nvSpPr>
          <p:cNvPr id="40" name="Rectangle 39"/>
          <p:cNvSpPr/>
          <p:nvPr/>
        </p:nvSpPr>
        <p:spPr>
          <a:xfrm>
            <a:off x="115610" y="3299524"/>
            <a:ext cx="11941431" cy="830997"/>
          </a:xfrm>
          <a:prstGeom prst="rect">
            <a:avLst/>
          </a:prstGeom>
        </p:spPr>
        <p:txBody>
          <a:bodyPr wrap="square">
            <a:spAutoFit/>
          </a:bodyPr>
          <a:lstStyle/>
          <a:p>
            <a:pPr marL="342900" indent="-342900">
              <a:buFont typeface="Wingdings" panose="05000000000000000000" pitchFamily="2" charset="2"/>
              <a:buChar char="v"/>
            </a:pPr>
            <a:r>
              <a:rPr lang="vi-VN" sz="2400" b="1"/>
              <a:t>Nếu </a:t>
            </a:r>
            <a:r>
              <a:rPr lang="vi-VN" sz="2400" i="1">
                <a:latin typeface="Times New Roman" panose="02020603050405020304" pitchFamily="18" charset="0"/>
                <a:cs typeface="Times New Roman" panose="02020603050405020304" pitchFamily="18" charset="0"/>
              </a:rPr>
              <a:t>P = P(t) </a:t>
            </a:r>
            <a:r>
              <a:rPr lang="vi-VN" sz="2400" b="1"/>
              <a:t>là số lượng cá thể trong một quần thể động vật </a:t>
            </a:r>
            <a:r>
              <a:rPr lang="en-US" sz="2400" b="1"/>
              <a:t>(</a:t>
            </a:r>
            <a:r>
              <a:rPr lang="vi-VN" sz="2400" b="1"/>
              <a:t>thực vật</a:t>
            </a:r>
            <a:r>
              <a:rPr lang="en-US" sz="2400" b="1"/>
              <a:t>)</a:t>
            </a:r>
            <a:r>
              <a:rPr lang="vi-VN" sz="2400" b="1"/>
              <a:t> tại thời điểm </a:t>
            </a:r>
            <a:r>
              <a:rPr lang="vi-VN" sz="2400" i="1">
                <a:latin typeface="Times New Roman" panose="02020603050405020304" pitchFamily="18" charset="0"/>
                <a:cs typeface="Times New Roman" panose="02020603050405020304" pitchFamily="18" charset="0"/>
              </a:rPr>
              <a:t>t</a:t>
            </a:r>
            <a:r>
              <a:rPr lang="vi-VN" sz="2400" b="1"/>
              <a:t>, thì </a:t>
            </a:r>
            <a:r>
              <a:rPr lang="vi-VN" sz="2400" i="1">
                <a:latin typeface="Times New Roman" panose="02020603050405020304" pitchFamily="18" charset="0"/>
                <a:cs typeface="Times New Roman" panose="02020603050405020304" pitchFamily="18" charset="0"/>
              </a:rPr>
              <a:t>P'(t) </a:t>
            </a:r>
            <a:r>
              <a:rPr lang="vi-VN" sz="2400" b="1"/>
              <a:t>biểu thị </a:t>
            </a:r>
            <a:r>
              <a:rPr lang="vi-VN" sz="2400" b="1">
                <a:solidFill>
                  <a:srgbClr val="C00000"/>
                </a:solidFill>
              </a:rPr>
              <a:t>tốc độ tăng trưởng tức thời </a:t>
            </a:r>
            <a:r>
              <a:rPr lang="vi-VN" sz="2400" b="1"/>
              <a:t>của quần thể tại thời điểm </a:t>
            </a:r>
            <a:r>
              <a:rPr lang="vi-VN" sz="2400" i="1">
                <a:latin typeface="Times New Roman" panose="02020603050405020304" pitchFamily="18" charset="0"/>
                <a:cs typeface="Times New Roman" panose="02020603050405020304" pitchFamily="18" charset="0"/>
              </a:rPr>
              <a:t>t</a:t>
            </a:r>
            <a:r>
              <a:rPr lang="vi-VN" sz="2400" b="1"/>
              <a:t>.</a:t>
            </a:r>
            <a:endParaRPr lang="vi-VN" sz="2400" i="1">
              <a:latin typeface="Times New Roman" panose="02020603050405020304" pitchFamily="18" charset="0"/>
              <a:cs typeface="Times New Roman" panose="02020603050405020304" pitchFamily="18" charset="0"/>
            </a:endParaRPr>
          </a:p>
        </p:txBody>
      </p:sp>
      <p:sp>
        <p:nvSpPr>
          <p:cNvPr id="24" name="Rectangle 23"/>
          <p:cNvSpPr/>
          <p:nvPr/>
        </p:nvSpPr>
        <p:spPr>
          <a:xfrm>
            <a:off x="115610" y="4142487"/>
            <a:ext cx="11941431" cy="1200329"/>
          </a:xfrm>
          <a:prstGeom prst="rect">
            <a:avLst/>
          </a:prstGeom>
        </p:spPr>
        <p:txBody>
          <a:bodyPr wrap="square">
            <a:spAutoFit/>
          </a:bodyPr>
          <a:lstStyle/>
          <a:p>
            <a:pPr marL="342900" indent="-342900">
              <a:buFont typeface="Wingdings" panose="05000000000000000000" pitchFamily="2" charset="2"/>
              <a:buChar char="v"/>
            </a:pPr>
            <a:r>
              <a:rPr lang="vi-VN" sz="2400" b="1"/>
              <a:t>Nếu </a:t>
            </a:r>
            <a:r>
              <a:rPr lang="vi-VN" sz="2400" i="1">
                <a:latin typeface="Times New Roman" panose="02020603050405020304" pitchFamily="18" charset="0"/>
                <a:cs typeface="Times New Roman" panose="02020603050405020304" pitchFamily="18" charset="0"/>
              </a:rPr>
              <a:t>C = C(x) </a:t>
            </a:r>
            <a:r>
              <a:rPr lang="vi-VN" sz="2400" b="1"/>
              <a:t>là hàm chi phí, tức là tổng chi phí khi sản xuất </a:t>
            </a:r>
            <a:r>
              <a:rPr lang="vi-VN" sz="2400" i="1">
                <a:latin typeface="Times New Roman" panose="02020603050405020304" pitchFamily="18" charset="0"/>
                <a:cs typeface="Times New Roman" panose="02020603050405020304" pitchFamily="18" charset="0"/>
              </a:rPr>
              <a:t>x</a:t>
            </a:r>
            <a:r>
              <a:rPr lang="vi-VN" sz="2400" b="1"/>
              <a:t> đơn vị hàng hoá, thì tốc độ thay đổi tức thời </a:t>
            </a:r>
            <a:r>
              <a:rPr lang="vi-VN" sz="2400" i="1">
                <a:latin typeface="Times New Roman" panose="02020603050405020304" pitchFamily="18" charset="0"/>
                <a:cs typeface="Times New Roman" panose="02020603050405020304" pitchFamily="18" charset="0"/>
              </a:rPr>
              <a:t>C'(x) </a:t>
            </a:r>
            <a:r>
              <a:rPr lang="vi-VN" sz="2400" b="1"/>
              <a:t>của chi phí đối với số lượng đơn vị hàng được sản xuất được gọi là chi phí biên.</a:t>
            </a:r>
            <a:endParaRPr lang="vi-VN" sz="2400" i="1">
              <a:latin typeface="Times New Roman" panose="02020603050405020304" pitchFamily="18" charset="0"/>
              <a:cs typeface="Times New Roman" panose="02020603050405020304" pitchFamily="18" charset="0"/>
            </a:endParaRPr>
          </a:p>
        </p:txBody>
      </p:sp>
      <p:sp>
        <p:nvSpPr>
          <p:cNvPr id="25" name="Rectangle 24"/>
          <p:cNvSpPr/>
          <p:nvPr/>
        </p:nvSpPr>
        <p:spPr>
          <a:xfrm>
            <a:off x="154690" y="5365235"/>
            <a:ext cx="11300301" cy="830997"/>
          </a:xfrm>
          <a:prstGeom prst="rect">
            <a:avLst/>
          </a:prstGeom>
        </p:spPr>
        <p:txBody>
          <a:bodyPr wrap="square">
            <a:spAutoFit/>
          </a:bodyPr>
          <a:lstStyle/>
          <a:p>
            <a:pPr marL="342900" indent="-342900">
              <a:buFont typeface="Wingdings" panose="05000000000000000000" pitchFamily="2" charset="2"/>
              <a:buChar char="v"/>
            </a:pPr>
            <a:r>
              <a:rPr lang="vi-VN" sz="2400" b="1"/>
              <a:t>Về ý nghĩa kinh tế, chi phí biên </a:t>
            </a:r>
            <a:r>
              <a:rPr lang="vi-VN" sz="2400" i="1">
                <a:latin typeface="Times New Roman" panose="02020603050405020304" pitchFamily="18" charset="0"/>
                <a:cs typeface="Times New Roman" panose="02020603050405020304" pitchFamily="18" charset="0"/>
              </a:rPr>
              <a:t>C'(x) </a:t>
            </a:r>
            <a:r>
              <a:rPr lang="vi-VN" sz="2400" b="1"/>
              <a:t>xấp xỉ với chi phí để sản xuất thêm một đơn vị hàng hoá tiếp theo, tức là đơn vị hàng hoá thứ </a:t>
            </a:r>
            <a:r>
              <a:rPr lang="vi-VN" sz="2400" i="1">
                <a:latin typeface="Times New Roman" panose="02020603050405020304" pitchFamily="18" charset="0"/>
                <a:cs typeface="Times New Roman" panose="02020603050405020304" pitchFamily="18" charset="0"/>
              </a:rPr>
              <a:t>x + 1</a:t>
            </a:r>
          </a:p>
        </p:txBody>
      </p:sp>
      <p:sp>
        <p:nvSpPr>
          <p:cNvPr id="4" name="Rectangle 3"/>
          <p:cNvSpPr/>
          <p:nvPr/>
        </p:nvSpPr>
        <p:spPr>
          <a:xfrm>
            <a:off x="230679" y="556274"/>
            <a:ext cx="11085504" cy="461665"/>
          </a:xfrm>
          <a:prstGeom prst="rect">
            <a:avLst/>
          </a:prstGeom>
        </p:spPr>
        <p:txBody>
          <a:bodyPr wrap="square">
            <a:spAutoFit/>
          </a:bodyPr>
          <a:lstStyle/>
          <a:p>
            <a:pPr marL="285750" indent="-285750">
              <a:buFont typeface="Wingdings" panose="05000000000000000000" pitchFamily="2" charset="2"/>
              <a:buChar char="v"/>
            </a:pPr>
            <a:r>
              <a:rPr lang="en-US" sz="2400" b="1">
                <a:solidFill>
                  <a:srgbClr val="C00000"/>
                </a:solidFill>
              </a:rPr>
              <a:t> </a:t>
            </a:r>
            <a:r>
              <a:rPr lang="vi-VN" sz="2400" b="1" u="sng">
                <a:solidFill>
                  <a:srgbClr val="C00000"/>
                </a:solidFill>
              </a:rPr>
              <a:t>Dưới đây</a:t>
            </a:r>
            <a:r>
              <a:rPr lang="en-US" sz="2400" b="1" u="sng">
                <a:solidFill>
                  <a:srgbClr val="C00000"/>
                </a:solidFill>
              </a:rPr>
              <a:t> là </a:t>
            </a:r>
            <a:r>
              <a:rPr lang="vi-VN" sz="2400" b="1" u="sng">
                <a:solidFill>
                  <a:srgbClr val="C00000"/>
                </a:solidFill>
              </a:rPr>
              <a:t>một số ứng dụng đối với </a:t>
            </a:r>
            <a:r>
              <a:rPr lang="en-US" sz="2400" b="1" u="sng">
                <a:solidFill>
                  <a:srgbClr val="C00000"/>
                </a:solidFill>
              </a:rPr>
              <a:t>v</a:t>
            </a:r>
            <a:r>
              <a:rPr lang="vi-VN" sz="2400" b="1" u="sng">
                <a:solidFill>
                  <a:srgbClr val="C00000"/>
                </a:solidFill>
              </a:rPr>
              <a:t>ật lí, hoá học, sinh học và kinh tế</a:t>
            </a:r>
            <a:endParaRPr lang="en-US" sz="2400" b="1">
              <a:solidFill>
                <a:srgbClr val="C00000"/>
              </a:solidFill>
            </a:endParaRPr>
          </a:p>
        </p:txBody>
      </p:sp>
    </p:spTree>
    <p:extLst>
      <p:ext uri="{BB962C8B-B14F-4D97-AF65-F5344CB8AC3E}">
        <p14:creationId xmlns:p14="http://schemas.microsoft.com/office/powerpoint/2010/main" val="24482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5169531" y="1813834"/>
            <a:ext cx="1292464" cy="310923"/>
          </a:xfrm>
          <a:prstGeom prst="rect">
            <a:avLst/>
          </a:prstGeom>
        </p:spPr>
      </p:pic>
      <p:sp>
        <p:nvSpPr>
          <p:cNvPr id="8" name="Rectangle 7"/>
          <p:cNvSpPr/>
          <p:nvPr/>
        </p:nvSpPr>
        <p:spPr>
          <a:xfrm>
            <a:off x="945884" y="2140646"/>
            <a:ext cx="11003978" cy="461665"/>
          </a:xfrm>
          <a:prstGeom prst="rect">
            <a:avLst/>
          </a:prstGeom>
        </p:spPr>
        <p:txBody>
          <a:bodyPr wrap="square">
            <a:spAutoFit/>
          </a:bodyPr>
          <a:lstStyle/>
          <a:p>
            <a:r>
              <a:rPr lang="en-US" sz="2400"/>
              <a:t>a. Ta có vận tốc của vật là: </a:t>
            </a:r>
            <a:r>
              <a:rPr lang="en-US" sz="2400" i="1">
                <a:latin typeface="Times New Roman" panose="02020603050405020304" pitchFamily="18" charset="0"/>
                <a:cs typeface="Times New Roman" panose="02020603050405020304" pitchFamily="18" charset="0"/>
              </a:rPr>
              <a:t>v =</a:t>
            </a:r>
            <a:r>
              <a:rPr lang="en-US" sz="2400"/>
              <a:t> </a:t>
            </a:r>
            <a:r>
              <a:rPr lang="vi-VN" sz="2400" i="1">
                <a:latin typeface="Times New Roman" panose="02020603050405020304" pitchFamily="18" charset="0"/>
                <a:cs typeface="Times New Roman" panose="02020603050405020304" pitchFamily="18" charset="0"/>
              </a:rPr>
              <a:t>h</a:t>
            </a:r>
            <a:r>
              <a:rPr lang="en-US" sz="2400" i="1">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(t) = 24,5</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9</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8t. </a:t>
            </a:r>
            <a:r>
              <a:rPr lang="en-US" sz="2400">
                <a:cs typeface="Times New Roman" panose="02020603050405020304" pitchFamily="18" charset="0"/>
              </a:rPr>
              <a:t>Sau</a:t>
            </a:r>
            <a:r>
              <a:rPr lang="en-US" sz="2400" i="1">
                <a:latin typeface="Times New Roman" panose="02020603050405020304" pitchFamily="18" charset="0"/>
                <a:cs typeface="Times New Roman" panose="02020603050405020304" pitchFamily="18" charset="0"/>
              </a:rPr>
              <a:t> 2s </a:t>
            </a:r>
            <a:r>
              <a:rPr lang="en-US" sz="2400">
                <a:cs typeface="Times New Roman" panose="02020603050405020304" pitchFamily="18" charset="0"/>
              </a:rPr>
              <a:t>thì</a:t>
            </a:r>
            <a:r>
              <a:rPr lang="en-US" sz="2400" i="1">
                <a:latin typeface="Times New Roman" panose="02020603050405020304" pitchFamily="18" charset="0"/>
                <a:cs typeface="Times New Roman" panose="02020603050405020304" pitchFamily="18" charset="0"/>
              </a:rPr>
              <a:t> v =</a:t>
            </a:r>
            <a:r>
              <a:rPr lang="en-US" sz="2400"/>
              <a:t> </a:t>
            </a:r>
            <a:r>
              <a:rPr lang="vi-VN" sz="2400" i="1">
                <a:latin typeface="Times New Roman" panose="02020603050405020304" pitchFamily="18" charset="0"/>
                <a:cs typeface="Times New Roman" panose="02020603050405020304" pitchFamily="18" charset="0"/>
              </a:rPr>
              <a:t>h</a:t>
            </a:r>
            <a:r>
              <a:rPr lang="en-US" sz="2400" i="1">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2</a:t>
            </a:r>
            <a:r>
              <a:rPr lang="vi-VN" sz="2400" i="1">
                <a:latin typeface="Times New Roman" panose="02020603050405020304" pitchFamily="18" charset="0"/>
                <a:cs typeface="Times New Roman" panose="02020603050405020304" pitchFamily="18" charset="0"/>
              </a:rPr>
              <a:t>) = </a:t>
            </a:r>
            <a:r>
              <a:rPr lang="vi-VN" sz="2400" i="1">
                <a:solidFill>
                  <a:srgbClr val="C00000"/>
                </a:solidFill>
                <a:latin typeface="Times New Roman" panose="02020603050405020304" pitchFamily="18" charset="0"/>
                <a:cs typeface="Times New Roman" panose="02020603050405020304" pitchFamily="18" charset="0"/>
              </a:rPr>
              <a:t>4,</a:t>
            </a:r>
            <a:r>
              <a:rPr lang="en-US" sz="2400" i="1">
                <a:solidFill>
                  <a:srgbClr val="C00000"/>
                </a:solidFill>
                <a:latin typeface="Times New Roman" panose="02020603050405020304" pitchFamily="18" charset="0"/>
                <a:cs typeface="Times New Roman" panose="02020603050405020304" pitchFamily="18" charset="0"/>
              </a:rPr>
              <a:t>9 </a:t>
            </a:r>
            <a:r>
              <a:rPr lang="en-US" sz="2400" i="1">
                <a:latin typeface="Times New Roman" panose="02020603050405020304" pitchFamily="18" charset="0"/>
                <a:cs typeface="Times New Roman" panose="02020603050405020304" pitchFamily="18" charset="0"/>
              </a:rPr>
              <a:t>(m/s)</a:t>
            </a:r>
            <a:r>
              <a:rPr lang="vi-VN" sz="2400" i="1">
                <a:latin typeface="Times New Roman" panose="02020603050405020304" pitchFamily="18" charset="0"/>
                <a:cs typeface="Times New Roman" panose="02020603050405020304" pitchFamily="18" charset="0"/>
              </a:rPr>
              <a:t> </a:t>
            </a:r>
            <a:endParaRPr lang="en-US" sz="2400" i="1">
              <a:latin typeface="Times New Roman" panose="02020603050405020304" pitchFamily="18" charset="0"/>
              <a:cs typeface="Times New Roman" panose="02020603050405020304" pitchFamily="18" charset="0"/>
            </a:endParaRPr>
          </a:p>
        </p:txBody>
      </p:sp>
      <p:grpSp>
        <p:nvGrpSpPr>
          <p:cNvPr id="76" name="Group 75"/>
          <p:cNvGrpSpPr/>
          <p:nvPr/>
        </p:nvGrpSpPr>
        <p:grpSpPr>
          <a:xfrm>
            <a:off x="58961" y="0"/>
            <a:ext cx="12264571" cy="1908485"/>
            <a:chOff x="58961" y="0"/>
            <a:chExt cx="12264571" cy="1908485"/>
          </a:xfrm>
        </p:grpSpPr>
        <p:sp>
          <p:nvSpPr>
            <p:cNvPr id="38" name="Rectangle 37"/>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7" name="Group 6"/>
            <p:cNvGrpSpPr/>
            <p:nvPr/>
          </p:nvGrpSpPr>
          <p:grpSpPr>
            <a:xfrm>
              <a:off x="58961" y="42040"/>
              <a:ext cx="12027937" cy="1793582"/>
              <a:chOff x="405798" y="4336938"/>
              <a:chExt cx="12027937" cy="1793582"/>
            </a:xfrm>
          </p:grpSpPr>
          <p:grpSp>
            <p:nvGrpSpPr>
              <p:cNvPr id="24" name="Group 23"/>
              <p:cNvGrpSpPr/>
              <p:nvPr/>
            </p:nvGrpSpPr>
            <p:grpSpPr>
              <a:xfrm>
                <a:off x="405798" y="4336938"/>
                <a:ext cx="12027937" cy="1793582"/>
                <a:chOff x="115633" y="162817"/>
                <a:chExt cx="9279713" cy="1409619"/>
              </a:xfrm>
            </p:grpSpPr>
            <p:sp>
              <p:nvSpPr>
                <p:cNvPr id="27" name="Rounded Rectangle 26"/>
                <p:cNvSpPr/>
                <p:nvPr/>
              </p:nvSpPr>
              <p:spPr>
                <a:xfrm>
                  <a:off x="870751" y="211593"/>
                  <a:ext cx="8524595" cy="135281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a:off x="216066" y="162818"/>
                  <a:ext cx="1368546" cy="1409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a:off x="115633" y="162817"/>
                  <a:ext cx="1368546" cy="136854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p:cNvSpPr/>
                <p:nvPr/>
              </p:nvSpPr>
              <p:spPr>
                <a:xfrm>
                  <a:off x="556619" y="416314"/>
                  <a:ext cx="556780" cy="94336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5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6" name="Picture 5"/>
              <p:cNvPicPr>
                <a:picLocks noChangeAspect="1"/>
              </p:cNvPicPr>
              <p:nvPr/>
            </p:nvPicPr>
            <p:blipFill>
              <a:blip r:embed="rId4"/>
              <a:stretch>
                <a:fillRect/>
              </a:stretch>
            </p:blipFill>
            <p:spPr>
              <a:xfrm>
                <a:off x="762099" y="4616748"/>
                <a:ext cx="1152244" cy="347502"/>
              </a:xfrm>
              <a:prstGeom prst="rect">
                <a:avLst/>
              </a:prstGeom>
            </p:spPr>
          </p:pic>
        </p:grpSp>
        <p:pic>
          <p:nvPicPr>
            <p:cNvPr id="10" name="Picture 9"/>
            <p:cNvPicPr>
              <a:picLocks noChangeAspect="1"/>
            </p:cNvPicPr>
            <p:nvPr/>
          </p:nvPicPr>
          <p:blipFill>
            <a:blip r:embed="rId5"/>
            <a:stretch>
              <a:fillRect/>
            </a:stretch>
          </p:blipFill>
          <p:spPr>
            <a:xfrm>
              <a:off x="1881701" y="21020"/>
              <a:ext cx="10441831" cy="935421"/>
            </a:xfrm>
            <a:prstGeom prst="rect">
              <a:avLst/>
            </a:prstGeom>
          </p:spPr>
        </p:pic>
        <p:pic>
          <p:nvPicPr>
            <p:cNvPr id="11" name="Picture 10"/>
            <p:cNvPicPr>
              <a:picLocks noChangeAspect="1"/>
            </p:cNvPicPr>
            <p:nvPr/>
          </p:nvPicPr>
          <p:blipFill>
            <a:blip r:embed="rId6"/>
            <a:stretch>
              <a:fillRect/>
            </a:stretch>
          </p:blipFill>
          <p:spPr>
            <a:xfrm>
              <a:off x="1881701" y="682399"/>
              <a:ext cx="10278747" cy="1226086"/>
            </a:xfrm>
            <a:prstGeom prst="rect">
              <a:avLst/>
            </a:prstGeom>
          </p:spPr>
        </p:pic>
      </p:grpSp>
      <p:grpSp>
        <p:nvGrpSpPr>
          <p:cNvPr id="46" name="Group 45"/>
          <p:cNvGrpSpPr/>
          <p:nvPr/>
        </p:nvGrpSpPr>
        <p:grpSpPr>
          <a:xfrm>
            <a:off x="1356662" y="3284179"/>
            <a:ext cx="5001211" cy="1838322"/>
            <a:chOff x="652168" y="4749483"/>
            <a:chExt cx="5001211" cy="1838322"/>
          </a:xfrm>
        </p:grpSpPr>
        <p:sp>
          <p:nvSpPr>
            <p:cNvPr id="47" name="Rectangle 46"/>
            <p:cNvSpPr/>
            <p:nvPr/>
          </p:nvSpPr>
          <p:spPr>
            <a:xfrm>
              <a:off x="652168" y="4749483"/>
              <a:ext cx="5001211" cy="1838322"/>
            </a:xfrm>
            <a:prstGeom prst="rect">
              <a:avLst/>
            </a:prstGeom>
            <a:gradFill rotWithShape="1">
              <a:gsLst>
                <a:gs pos="0">
                  <a:srgbClr val="B3DCE7"/>
                </a:gs>
                <a:gs pos="50000">
                  <a:srgbClr val="FFFFFF"/>
                </a:gs>
                <a:gs pos="100000">
                  <a:srgbClr val="C2E3EC"/>
                </a:gs>
              </a:gsLst>
              <a:lin ang="0" scaled="1"/>
            </a:gradFill>
            <a:ln w="28575">
              <a:solidFill>
                <a:schemeClr val="tx1"/>
              </a:solidFill>
            </a:ln>
            <a:effectLst/>
          </p:spPr>
          <p:txBody>
            <a:bodyPr wrap="none" anchor="ctr"/>
            <a:lstStyle/>
            <a:p>
              <a:endParaRPr lang="en-US" sz="1800" kern="0">
                <a:solidFill>
                  <a:srgbClr val="000000"/>
                </a:solidFill>
                <a:latin typeface="Arial" pitchFamily="34" charset="0"/>
              </a:endParaRPr>
            </a:p>
          </p:txBody>
        </p:sp>
        <p:cxnSp>
          <p:nvCxnSpPr>
            <p:cNvPr id="48" name="Straight Connector 47"/>
            <p:cNvCxnSpPr/>
            <p:nvPr/>
          </p:nvCxnSpPr>
          <p:spPr>
            <a:xfrm>
              <a:off x="1605769" y="4749483"/>
              <a:ext cx="0" cy="18383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3261657181"/>
                </p:ext>
              </p:extLst>
            </p:nvPr>
          </p:nvGraphicFramePr>
          <p:xfrm>
            <a:off x="964781" y="5378305"/>
            <a:ext cx="565150" cy="357187"/>
          </p:xfrm>
          <a:graphic>
            <a:graphicData uri="http://schemas.openxmlformats.org/presentationml/2006/ole">
              <mc:AlternateContent xmlns:mc="http://schemas.openxmlformats.org/markup-compatibility/2006">
                <mc:Choice xmlns:v="urn:schemas-microsoft-com:vml" Requires="v">
                  <p:oleObj spid="_x0000_s24233" name="Equation" r:id="rId7" imgW="317160" imgH="203040" progId="Equation.DSMT4">
                    <p:embed/>
                  </p:oleObj>
                </mc:Choice>
                <mc:Fallback>
                  <p:oleObj name="Equation" r:id="rId7" imgW="317160" imgH="203040" progId="Equation.DSMT4">
                    <p:embed/>
                    <p:pic>
                      <p:nvPicPr>
                        <p:cNvPr id="62" name="Object 61"/>
                        <p:cNvPicPr/>
                        <p:nvPr/>
                      </p:nvPicPr>
                      <p:blipFill>
                        <a:blip r:embed="rId8"/>
                        <a:stretch>
                          <a:fillRect/>
                        </a:stretch>
                      </p:blipFill>
                      <p:spPr>
                        <a:xfrm>
                          <a:off x="964781" y="5378305"/>
                          <a:ext cx="565150" cy="357187"/>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70320310"/>
                </p:ext>
              </p:extLst>
            </p:nvPr>
          </p:nvGraphicFramePr>
          <p:xfrm>
            <a:off x="1128950" y="4941545"/>
            <a:ext cx="157438" cy="270268"/>
          </p:xfrm>
          <a:graphic>
            <a:graphicData uri="http://schemas.openxmlformats.org/presentationml/2006/ole">
              <mc:AlternateContent xmlns:mc="http://schemas.openxmlformats.org/markup-compatibility/2006">
                <mc:Choice xmlns:v="urn:schemas-microsoft-com:vml" Requires="v">
                  <p:oleObj spid="_x0000_s24234" name="Equation" r:id="rId9" imgW="88560" imgH="152280" progId="Equation.DSMT4">
                    <p:embed/>
                  </p:oleObj>
                </mc:Choice>
                <mc:Fallback>
                  <p:oleObj name="Equation" r:id="rId9" imgW="88560" imgH="152280" progId="Equation.DSMT4">
                    <p:embed/>
                    <p:pic>
                      <p:nvPicPr>
                        <p:cNvPr id="63" name="Object 62"/>
                        <p:cNvPicPr/>
                        <p:nvPr/>
                      </p:nvPicPr>
                      <p:blipFill>
                        <a:blip r:embed="rId10"/>
                        <a:stretch>
                          <a:fillRect/>
                        </a:stretch>
                      </p:blipFill>
                      <p:spPr>
                        <a:xfrm>
                          <a:off x="1128950" y="4941545"/>
                          <a:ext cx="157438" cy="270268"/>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489821488"/>
                </p:ext>
              </p:extLst>
            </p:nvPr>
          </p:nvGraphicFramePr>
          <p:xfrm>
            <a:off x="3444803" y="4768640"/>
            <a:ext cx="201568" cy="560575"/>
          </p:xfrm>
          <a:graphic>
            <a:graphicData uri="http://schemas.openxmlformats.org/presentationml/2006/ole">
              <mc:AlternateContent xmlns:mc="http://schemas.openxmlformats.org/markup-compatibility/2006">
                <mc:Choice xmlns:v="urn:schemas-microsoft-com:vml" Requires="v">
                  <p:oleObj spid="_x0000_s24235" name="Equation" r:id="rId11" imgW="152280" imgH="419040" progId="Equation.DSMT4">
                    <p:embed/>
                  </p:oleObj>
                </mc:Choice>
                <mc:Fallback>
                  <p:oleObj name="Equation" r:id="rId11" imgW="152280" imgH="419040" progId="Equation.DSMT4">
                    <p:embed/>
                    <p:pic>
                      <p:nvPicPr>
                        <p:cNvPr id="64" name="Object 63"/>
                        <p:cNvPicPr/>
                        <p:nvPr/>
                      </p:nvPicPr>
                      <p:blipFill>
                        <a:blip r:embed="rId12"/>
                        <a:stretch>
                          <a:fillRect/>
                        </a:stretch>
                      </p:blipFill>
                      <p:spPr>
                        <a:xfrm>
                          <a:off x="3444803" y="4768640"/>
                          <a:ext cx="201568" cy="560575"/>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1691168476"/>
                </p:ext>
              </p:extLst>
            </p:nvPr>
          </p:nvGraphicFramePr>
          <p:xfrm>
            <a:off x="4858346" y="4928099"/>
            <a:ext cx="429019" cy="246653"/>
          </p:xfrm>
          <a:graphic>
            <a:graphicData uri="http://schemas.openxmlformats.org/presentationml/2006/ole">
              <mc:AlternateContent xmlns:mc="http://schemas.openxmlformats.org/markup-compatibility/2006">
                <mc:Choice xmlns:v="urn:schemas-microsoft-com:vml" Requires="v">
                  <p:oleObj spid="_x0000_s24236" name="Equation" r:id="rId13" imgW="241200" imgH="139680" progId="Equation.DSMT4">
                    <p:embed/>
                  </p:oleObj>
                </mc:Choice>
                <mc:Fallback>
                  <p:oleObj name="Equation" r:id="rId13" imgW="241200" imgH="139680" progId="Equation.DSMT4">
                    <p:embed/>
                    <p:pic>
                      <p:nvPicPr>
                        <p:cNvPr id="65" name="Object 64"/>
                        <p:cNvPicPr/>
                        <p:nvPr/>
                      </p:nvPicPr>
                      <p:blipFill>
                        <a:blip r:embed="rId14"/>
                        <a:stretch>
                          <a:fillRect/>
                        </a:stretch>
                      </p:blipFill>
                      <p:spPr>
                        <a:xfrm>
                          <a:off x="4858346" y="4928099"/>
                          <a:ext cx="429019" cy="246653"/>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3170854325"/>
                </p:ext>
              </p:extLst>
            </p:nvPr>
          </p:nvGraphicFramePr>
          <p:xfrm>
            <a:off x="4127081" y="5492605"/>
            <a:ext cx="241300" cy="195262"/>
          </p:xfrm>
          <a:graphic>
            <a:graphicData uri="http://schemas.openxmlformats.org/presentationml/2006/ole">
              <mc:AlternateContent xmlns:mc="http://schemas.openxmlformats.org/markup-compatibility/2006">
                <mc:Choice xmlns:v="urn:schemas-microsoft-com:vml" Requires="v">
                  <p:oleObj spid="_x0000_s24237" name="Equation" r:id="rId15" imgW="126720" imgH="101520" progId="Equation.DSMT4">
                    <p:embed/>
                  </p:oleObj>
                </mc:Choice>
                <mc:Fallback>
                  <p:oleObj name="Equation" r:id="rId15" imgW="126720" imgH="101520" progId="Equation.DSMT4">
                    <p:embed/>
                    <p:pic>
                      <p:nvPicPr>
                        <p:cNvPr id="68" name="Object 67"/>
                        <p:cNvPicPr/>
                        <p:nvPr/>
                      </p:nvPicPr>
                      <p:blipFill>
                        <a:blip r:embed="rId16"/>
                        <a:stretch>
                          <a:fillRect/>
                        </a:stretch>
                      </p:blipFill>
                      <p:spPr>
                        <a:xfrm>
                          <a:off x="4127081" y="5492605"/>
                          <a:ext cx="241300" cy="195262"/>
                        </a:xfrm>
                        <a:prstGeom prst="rect">
                          <a:avLst/>
                        </a:prstGeom>
                      </p:spPr>
                    </p:pic>
                  </p:oleObj>
                </mc:Fallback>
              </mc:AlternateContent>
            </a:graphicData>
          </a:graphic>
        </p:graphicFrame>
        <p:cxnSp>
          <p:nvCxnSpPr>
            <p:cNvPr id="56" name="Straight Connector 55"/>
            <p:cNvCxnSpPr/>
            <p:nvPr/>
          </p:nvCxnSpPr>
          <p:spPr>
            <a:xfrm>
              <a:off x="919969" y="5319053"/>
              <a:ext cx="4452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19969" y="5816284"/>
              <a:ext cx="4467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8" name="Object 57"/>
            <p:cNvGraphicFramePr>
              <a:graphicFrameLocks noChangeAspect="1"/>
            </p:cNvGraphicFramePr>
            <p:nvPr>
              <p:extLst>
                <p:ext uri="{D42A27DB-BD31-4B8C-83A1-F6EECF244321}">
                  <p14:modId xmlns:p14="http://schemas.microsoft.com/office/powerpoint/2010/main" val="1709786613"/>
                </p:ext>
              </p:extLst>
            </p:nvPr>
          </p:nvGraphicFramePr>
          <p:xfrm>
            <a:off x="962878" y="6137624"/>
            <a:ext cx="495930" cy="360795"/>
          </p:xfrm>
          <a:graphic>
            <a:graphicData uri="http://schemas.openxmlformats.org/presentationml/2006/ole">
              <mc:AlternateContent xmlns:mc="http://schemas.openxmlformats.org/markup-compatibility/2006">
                <mc:Choice xmlns:v="urn:schemas-microsoft-com:vml" Requires="v">
                  <p:oleObj spid="_x0000_s24238" name="Equation" r:id="rId17" imgW="279360" imgH="203040" progId="Equation.DSMT4">
                    <p:embed/>
                  </p:oleObj>
                </mc:Choice>
                <mc:Fallback>
                  <p:oleObj name="Equation" r:id="rId17" imgW="279360" imgH="203040" progId="Equation.DSMT4">
                    <p:embed/>
                    <p:pic>
                      <p:nvPicPr>
                        <p:cNvPr id="71" name="Object 70"/>
                        <p:cNvPicPr/>
                        <p:nvPr/>
                      </p:nvPicPr>
                      <p:blipFill>
                        <a:blip r:embed="rId18"/>
                        <a:stretch>
                          <a:fillRect/>
                        </a:stretch>
                      </p:blipFill>
                      <p:spPr>
                        <a:xfrm>
                          <a:off x="962878" y="6137624"/>
                          <a:ext cx="495930" cy="36079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943797423"/>
                </p:ext>
              </p:extLst>
            </p:nvPr>
          </p:nvGraphicFramePr>
          <p:xfrm>
            <a:off x="3443628" y="5436167"/>
            <a:ext cx="204787" cy="287337"/>
          </p:xfrm>
          <a:graphic>
            <a:graphicData uri="http://schemas.openxmlformats.org/presentationml/2006/ole">
              <mc:AlternateContent xmlns:mc="http://schemas.openxmlformats.org/markup-compatibility/2006">
                <mc:Choice xmlns:v="urn:schemas-microsoft-com:vml" Requires="v">
                  <p:oleObj spid="_x0000_s24239" name="Equation" r:id="rId19" imgW="126720" imgH="177480" progId="Equation.DSMT4">
                    <p:embed/>
                  </p:oleObj>
                </mc:Choice>
                <mc:Fallback>
                  <p:oleObj name="Equation" r:id="rId19" imgW="126720" imgH="177480" progId="Equation.DSMT4">
                    <p:embed/>
                    <p:pic>
                      <p:nvPicPr>
                        <p:cNvPr id="72" name="Object 71"/>
                        <p:cNvPicPr/>
                        <p:nvPr/>
                      </p:nvPicPr>
                      <p:blipFill>
                        <a:blip r:embed="rId20"/>
                        <a:stretch>
                          <a:fillRect/>
                        </a:stretch>
                      </p:blipFill>
                      <p:spPr>
                        <a:xfrm>
                          <a:off x="3443628" y="5436167"/>
                          <a:ext cx="204787" cy="287337"/>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72957855"/>
                </p:ext>
              </p:extLst>
            </p:nvPr>
          </p:nvGraphicFramePr>
          <p:xfrm>
            <a:off x="3292417" y="5751599"/>
            <a:ext cx="430331" cy="615321"/>
          </p:xfrm>
          <a:graphic>
            <a:graphicData uri="http://schemas.openxmlformats.org/presentationml/2006/ole">
              <mc:AlternateContent xmlns:mc="http://schemas.openxmlformats.org/markup-compatibility/2006">
                <mc:Choice xmlns:v="urn:schemas-microsoft-com:vml" Requires="v">
                  <p:oleObj spid="_x0000_s24240" name="Equation" r:id="rId21" imgW="291960" imgH="419040" progId="Equation.DSMT4">
                    <p:embed/>
                  </p:oleObj>
                </mc:Choice>
                <mc:Fallback>
                  <p:oleObj name="Equation" r:id="rId21" imgW="291960" imgH="419040" progId="Equation.DSMT4">
                    <p:embed/>
                    <p:pic>
                      <p:nvPicPr>
                        <p:cNvPr id="73" name="Object 72"/>
                        <p:cNvPicPr/>
                        <p:nvPr/>
                      </p:nvPicPr>
                      <p:blipFill>
                        <a:blip r:embed="rId22"/>
                        <a:stretch>
                          <a:fillRect/>
                        </a:stretch>
                      </p:blipFill>
                      <p:spPr>
                        <a:xfrm>
                          <a:off x="3292417" y="5751599"/>
                          <a:ext cx="430331" cy="615321"/>
                        </a:xfrm>
                        <a:prstGeom prst="rect">
                          <a:avLst/>
                        </a:prstGeom>
                      </p:spPr>
                    </p:pic>
                  </p:oleObj>
                </mc:Fallback>
              </mc:AlternateContent>
            </a:graphicData>
          </a:graphic>
        </p:graphicFrame>
        <p:cxnSp>
          <p:nvCxnSpPr>
            <p:cNvPr id="61" name="Straight Arrow Connector 60"/>
            <p:cNvCxnSpPr/>
            <p:nvPr/>
          </p:nvCxnSpPr>
          <p:spPr>
            <a:xfrm flipV="1">
              <a:off x="2151698" y="5982049"/>
              <a:ext cx="1076169" cy="44219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63" idx="1"/>
            </p:cNvCxnSpPr>
            <p:nvPr/>
          </p:nvCxnSpPr>
          <p:spPr>
            <a:xfrm>
              <a:off x="3773795" y="5984256"/>
              <a:ext cx="1237891" cy="43998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63" name="Object 62"/>
            <p:cNvGraphicFramePr>
              <a:graphicFrameLocks noChangeAspect="1"/>
            </p:cNvGraphicFramePr>
            <p:nvPr>
              <p:extLst>
                <p:ext uri="{D42A27DB-BD31-4B8C-83A1-F6EECF244321}">
                  <p14:modId xmlns:p14="http://schemas.microsoft.com/office/powerpoint/2010/main" val="677730824"/>
                </p:ext>
              </p:extLst>
            </p:nvPr>
          </p:nvGraphicFramePr>
          <p:xfrm>
            <a:off x="5011686" y="6312727"/>
            <a:ext cx="429018" cy="223037"/>
          </p:xfrm>
          <a:graphic>
            <a:graphicData uri="http://schemas.openxmlformats.org/presentationml/2006/ole">
              <mc:AlternateContent xmlns:mc="http://schemas.openxmlformats.org/markup-compatibility/2006">
                <mc:Choice xmlns:v="urn:schemas-microsoft-com:vml" Requires="v">
                  <p:oleObj spid="_x0000_s24241" name="Equation" r:id="rId23" imgW="241200" imgH="126720" progId="Equation.DSMT4">
                    <p:embed/>
                  </p:oleObj>
                </mc:Choice>
                <mc:Fallback>
                  <p:oleObj name="Equation" r:id="rId23" imgW="241200" imgH="126720" progId="Equation.DSMT4">
                    <p:embed/>
                    <p:pic>
                      <p:nvPicPr>
                        <p:cNvPr id="77" name="Object 76"/>
                        <p:cNvPicPr/>
                        <p:nvPr/>
                      </p:nvPicPr>
                      <p:blipFill>
                        <a:blip r:embed="rId24"/>
                        <a:stretch>
                          <a:fillRect/>
                        </a:stretch>
                      </p:blipFill>
                      <p:spPr>
                        <a:xfrm>
                          <a:off x="5011686" y="6312727"/>
                          <a:ext cx="429018" cy="223037"/>
                        </a:xfrm>
                        <a:prstGeom prst="rect">
                          <a:avLst/>
                        </a:prstGeom>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3610754175"/>
                </p:ext>
              </p:extLst>
            </p:nvPr>
          </p:nvGraphicFramePr>
          <p:xfrm>
            <a:off x="1677633" y="6335074"/>
            <a:ext cx="429018" cy="224349"/>
          </p:xfrm>
          <a:graphic>
            <a:graphicData uri="http://schemas.openxmlformats.org/presentationml/2006/ole">
              <mc:AlternateContent xmlns:mc="http://schemas.openxmlformats.org/markup-compatibility/2006">
                <mc:Choice xmlns:v="urn:schemas-microsoft-com:vml" Requires="v">
                  <p:oleObj spid="_x0000_s24242" name="Equation" r:id="rId25" imgW="241200" imgH="126720" progId="Equation.DSMT4">
                    <p:embed/>
                  </p:oleObj>
                </mc:Choice>
                <mc:Fallback>
                  <p:oleObj name="Equation" r:id="rId25" imgW="241200" imgH="126720" progId="Equation.DSMT4">
                    <p:embed/>
                    <p:pic>
                      <p:nvPicPr>
                        <p:cNvPr id="78" name="Object 77"/>
                        <p:cNvPicPr/>
                        <p:nvPr/>
                      </p:nvPicPr>
                      <p:blipFill>
                        <a:blip r:embed="rId26"/>
                        <a:stretch>
                          <a:fillRect/>
                        </a:stretch>
                      </p:blipFill>
                      <p:spPr>
                        <a:xfrm>
                          <a:off x="1677633" y="6335074"/>
                          <a:ext cx="429018" cy="224349"/>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709770886"/>
                </p:ext>
              </p:extLst>
            </p:nvPr>
          </p:nvGraphicFramePr>
          <p:xfrm>
            <a:off x="1692453" y="4992531"/>
            <a:ext cx="429019" cy="223037"/>
          </p:xfrm>
          <a:graphic>
            <a:graphicData uri="http://schemas.openxmlformats.org/presentationml/2006/ole">
              <mc:AlternateContent xmlns:mc="http://schemas.openxmlformats.org/markup-compatibility/2006">
                <mc:Choice xmlns:v="urn:schemas-microsoft-com:vml" Requires="v">
                  <p:oleObj spid="_x0000_s24243" name="Equation" r:id="rId27" imgW="241200" imgH="126720" progId="Equation.DSMT4">
                    <p:embed/>
                  </p:oleObj>
                </mc:Choice>
                <mc:Fallback>
                  <p:oleObj name="Equation" r:id="rId27" imgW="241200" imgH="126720" progId="Equation.DSMT4">
                    <p:embed/>
                    <p:pic>
                      <p:nvPicPr>
                        <p:cNvPr id="52" name="Object 51"/>
                        <p:cNvPicPr/>
                        <p:nvPr/>
                      </p:nvPicPr>
                      <p:blipFill>
                        <a:blip r:embed="rId28"/>
                        <a:stretch>
                          <a:fillRect/>
                        </a:stretch>
                      </p:blipFill>
                      <p:spPr>
                        <a:xfrm>
                          <a:off x="1692453" y="4992531"/>
                          <a:ext cx="429019" cy="223037"/>
                        </a:xfrm>
                        <a:prstGeom prst="rect">
                          <a:avLst/>
                        </a:prstGeom>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2076985361"/>
                </p:ext>
              </p:extLst>
            </p:nvPr>
          </p:nvGraphicFramePr>
          <p:xfrm>
            <a:off x="2442032" y="5445691"/>
            <a:ext cx="265112" cy="268288"/>
          </p:xfrm>
          <a:graphic>
            <a:graphicData uri="http://schemas.openxmlformats.org/presentationml/2006/ole">
              <mc:AlternateContent xmlns:mc="http://schemas.openxmlformats.org/markup-compatibility/2006">
                <mc:Choice xmlns:v="urn:schemas-microsoft-com:vml" Requires="v">
                  <p:oleObj spid="_x0000_s24244" name="Equation" r:id="rId29" imgW="139680" imgH="139680" progId="Equation.DSMT4">
                    <p:embed/>
                  </p:oleObj>
                </mc:Choice>
                <mc:Fallback>
                  <p:oleObj name="Equation" r:id="rId29" imgW="139680" imgH="139680" progId="Equation.DSMT4">
                    <p:embed/>
                    <p:pic>
                      <p:nvPicPr>
                        <p:cNvPr id="55" name="Object 54"/>
                        <p:cNvPicPr/>
                        <p:nvPr/>
                      </p:nvPicPr>
                      <p:blipFill>
                        <a:blip r:embed="rId30"/>
                        <a:stretch>
                          <a:fillRect/>
                        </a:stretch>
                      </p:blipFill>
                      <p:spPr>
                        <a:xfrm>
                          <a:off x="2442032" y="5445691"/>
                          <a:ext cx="265112" cy="268288"/>
                        </a:xfrm>
                        <a:prstGeom prst="rect">
                          <a:avLst/>
                        </a:prstGeom>
                      </p:spPr>
                    </p:pic>
                  </p:oleObj>
                </mc:Fallback>
              </mc:AlternateContent>
            </a:graphicData>
          </a:graphic>
        </p:graphicFrame>
      </p:grpSp>
      <p:grpSp>
        <p:nvGrpSpPr>
          <p:cNvPr id="67" name="Group 66"/>
          <p:cNvGrpSpPr/>
          <p:nvPr/>
        </p:nvGrpSpPr>
        <p:grpSpPr>
          <a:xfrm>
            <a:off x="945884" y="2540000"/>
            <a:ext cx="6736967" cy="744538"/>
            <a:chOff x="925074" y="2791971"/>
            <a:chExt cx="6736967" cy="744538"/>
          </a:xfrm>
        </p:grpSpPr>
        <p:sp>
          <p:nvSpPr>
            <p:cNvPr id="13" name="Rectangle 12"/>
            <p:cNvSpPr/>
            <p:nvPr/>
          </p:nvSpPr>
          <p:spPr>
            <a:xfrm>
              <a:off x="925074" y="2925911"/>
              <a:ext cx="6736967" cy="461665"/>
            </a:xfrm>
            <a:prstGeom prst="rect">
              <a:avLst/>
            </a:prstGeom>
          </p:spPr>
          <p:txBody>
            <a:bodyPr wrap="square">
              <a:spAutoFit/>
            </a:bodyPr>
            <a:lstStyle/>
            <a:p>
              <a:r>
                <a:rPr lang="en-US" sz="2400"/>
                <a:t>b. </a:t>
              </a:r>
              <a:r>
                <a:rPr lang="vi-VN" sz="2400" i="1">
                  <a:latin typeface="Times New Roman" panose="02020603050405020304" pitchFamily="18" charset="0"/>
                  <a:cs typeface="Times New Roman" panose="02020603050405020304" pitchFamily="18" charset="0"/>
                </a:rPr>
                <a:t>h</a:t>
              </a:r>
              <a:r>
                <a:rPr lang="en-US" sz="2400" i="1">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(t) = 24,5</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9</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8t.                           . </a:t>
              </a:r>
              <a:r>
                <a:rPr lang="en-US" sz="2400">
                  <a:cs typeface="Times New Roman" panose="02020603050405020304" pitchFamily="18" charset="0"/>
                </a:rPr>
                <a:t>Ta có BBT </a:t>
              </a:r>
              <a:endParaRPr lang="en-US" sz="2400"/>
            </a:p>
          </p:txBody>
        </p:sp>
        <p:graphicFrame>
          <p:nvGraphicFramePr>
            <p:cNvPr id="22" name="Object 21"/>
            <p:cNvGraphicFramePr>
              <a:graphicFrameLocks noChangeAspect="1"/>
            </p:cNvGraphicFramePr>
            <p:nvPr>
              <p:extLst>
                <p:ext uri="{D42A27DB-BD31-4B8C-83A1-F6EECF244321}">
                  <p14:modId xmlns:p14="http://schemas.microsoft.com/office/powerpoint/2010/main" val="2639623870"/>
                </p:ext>
              </p:extLst>
            </p:nvPr>
          </p:nvGraphicFramePr>
          <p:xfrm>
            <a:off x="3651078" y="2791971"/>
            <a:ext cx="1909762" cy="744538"/>
          </p:xfrm>
          <a:graphic>
            <a:graphicData uri="http://schemas.openxmlformats.org/presentationml/2006/ole">
              <mc:AlternateContent xmlns:mc="http://schemas.openxmlformats.org/markup-compatibility/2006">
                <mc:Choice xmlns:v="urn:schemas-microsoft-com:vml" Requires="v">
                  <p:oleObj spid="_x0000_s24245" name="Equation" r:id="rId31" imgW="1079280" imgH="419040" progId="Equation.DSMT4">
                    <p:embed/>
                  </p:oleObj>
                </mc:Choice>
                <mc:Fallback>
                  <p:oleObj name="Equation" r:id="rId31" imgW="1079280" imgH="419040" progId="Equation.DSMT4">
                    <p:embed/>
                    <p:pic>
                      <p:nvPicPr>
                        <p:cNvPr id="0" name=""/>
                        <p:cNvPicPr/>
                        <p:nvPr/>
                      </p:nvPicPr>
                      <p:blipFill>
                        <a:blip r:embed="rId32"/>
                        <a:stretch>
                          <a:fillRect/>
                        </a:stretch>
                      </p:blipFill>
                      <p:spPr>
                        <a:xfrm>
                          <a:off x="3651078" y="2791971"/>
                          <a:ext cx="1909762" cy="744538"/>
                        </a:xfrm>
                        <a:prstGeom prst="rect">
                          <a:avLst/>
                        </a:prstGeom>
                      </p:spPr>
                    </p:pic>
                  </p:oleObj>
                </mc:Fallback>
              </mc:AlternateContent>
            </a:graphicData>
          </a:graphic>
        </p:graphicFrame>
      </p:grpSp>
      <p:sp>
        <p:nvSpPr>
          <p:cNvPr id="68" name="Rectangle 67"/>
          <p:cNvSpPr/>
          <p:nvPr/>
        </p:nvSpPr>
        <p:spPr>
          <a:xfrm>
            <a:off x="6677254" y="3515676"/>
            <a:ext cx="4978056" cy="461665"/>
          </a:xfrm>
          <a:prstGeom prst="rect">
            <a:avLst/>
          </a:prstGeom>
        </p:spPr>
        <p:txBody>
          <a:bodyPr wrap="square">
            <a:spAutoFit/>
          </a:bodyPr>
          <a:lstStyle/>
          <a:p>
            <a:r>
              <a:rPr lang="en-US" sz="2400"/>
              <a:t>Vậy độ cao lớn nhất của vật là:</a:t>
            </a:r>
          </a:p>
        </p:txBody>
      </p:sp>
      <p:graphicFrame>
        <p:nvGraphicFramePr>
          <p:cNvPr id="69" name="Object 68"/>
          <p:cNvGraphicFramePr>
            <a:graphicFrameLocks noChangeAspect="1"/>
          </p:cNvGraphicFramePr>
          <p:nvPr>
            <p:extLst>
              <p:ext uri="{D42A27DB-BD31-4B8C-83A1-F6EECF244321}">
                <p14:modId xmlns:p14="http://schemas.microsoft.com/office/powerpoint/2010/main" val="1040742304"/>
              </p:ext>
            </p:extLst>
          </p:nvPr>
        </p:nvGraphicFramePr>
        <p:xfrm>
          <a:off x="7238926" y="4072245"/>
          <a:ext cx="3143250" cy="889000"/>
        </p:xfrm>
        <a:graphic>
          <a:graphicData uri="http://schemas.openxmlformats.org/presentationml/2006/ole">
            <mc:AlternateContent xmlns:mc="http://schemas.openxmlformats.org/markup-compatibility/2006">
              <mc:Choice xmlns:v="urn:schemas-microsoft-com:vml" Requires="v">
                <p:oleObj spid="_x0000_s24246" name="Equation" r:id="rId33" imgW="1612800" imgH="457200" progId="Equation.DSMT4">
                  <p:embed/>
                </p:oleObj>
              </mc:Choice>
              <mc:Fallback>
                <p:oleObj name="Equation" r:id="rId33" imgW="1612800" imgH="457200" progId="Equation.DSMT4">
                  <p:embed/>
                  <p:pic>
                    <p:nvPicPr>
                      <p:cNvPr id="0" name=""/>
                      <p:cNvPicPr/>
                      <p:nvPr/>
                    </p:nvPicPr>
                    <p:blipFill>
                      <a:blip r:embed="rId34"/>
                      <a:stretch>
                        <a:fillRect/>
                      </a:stretch>
                    </p:blipFill>
                    <p:spPr>
                      <a:xfrm>
                        <a:off x="7238926" y="4072245"/>
                        <a:ext cx="3143250" cy="889000"/>
                      </a:xfrm>
                      <a:prstGeom prst="rect">
                        <a:avLst/>
                      </a:prstGeom>
                    </p:spPr>
                  </p:pic>
                </p:oleObj>
              </mc:Fallback>
            </mc:AlternateContent>
          </a:graphicData>
        </a:graphic>
      </p:graphicFrame>
      <p:grpSp>
        <p:nvGrpSpPr>
          <p:cNvPr id="74" name="Group 73"/>
          <p:cNvGrpSpPr/>
          <p:nvPr/>
        </p:nvGrpSpPr>
        <p:grpSpPr>
          <a:xfrm>
            <a:off x="945884" y="5334161"/>
            <a:ext cx="5240001" cy="544512"/>
            <a:chOff x="925074" y="5660125"/>
            <a:chExt cx="5240001" cy="544512"/>
          </a:xfrm>
        </p:grpSpPr>
        <p:sp>
          <p:nvSpPr>
            <p:cNvPr id="9" name="Rectangle 8"/>
            <p:cNvSpPr/>
            <p:nvPr/>
          </p:nvSpPr>
          <p:spPr>
            <a:xfrm>
              <a:off x="925074" y="5664222"/>
              <a:ext cx="3007287" cy="461665"/>
            </a:xfrm>
            <a:prstGeom prst="rect">
              <a:avLst/>
            </a:prstGeom>
          </p:spPr>
          <p:txBody>
            <a:bodyPr wrap="square">
              <a:spAutoFit/>
            </a:bodyPr>
            <a:lstStyle/>
            <a:p>
              <a:r>
                <a:rPr lang="en-US" sz="2400"/>
                <a:t>c. Vật chạm đất khi </a:t>
              </a:r>
            </a:p>
          </p:txBody>
        </p:sp>
        <p:graphicFrame>
          <p:nvGraphicFramePr>
            <p:cNvPr id="71" name="Object 70"/>
            <p:cNvGraphicFramePr>
              <a:graphicFrameLocks noChangeAspect="1"/>
            </p:cNvGraphicFramePr>
            <p:nvPr>
              <p:extLst>
                <p:ext uri="{D42A27DB-BD31-4B8C-83A1-F6EECF244321}">
                  <p14:modId xmlns:p14="http://schemas.microsoft.com/office/powerpoint/2010/main" val="4203784395"/>
                </p:ext>
              </p:extLst>
            </p:nvPr>
          </p:nvGraphicFramePr>
          <p:xfrm>
            <a:off x="3739375" y="5660125"/>
            <a:ext cx="2425700" cy="544512"/>
          </p:xfrm>
          <a:graphic>
            <a:graphicData uri="http://schemas.openxmlformats.org/presentationml/2006/ole">
              <mc:AlternateContent xmlns:mc="http://schemas.openxmlformats.org/markup-compatibility/2006">
                <mc:Choice xmlns:v="urn:schemas-microsoft-com:vml" Requires="v">
                  <p:oleObj spid="_x0000_s24247" name="Equation" r:id="rId35" imgW="1244520" imgH="279360" progId="Equation.DSMT4">
                    <p:embed/>
                  </p:oleObj>
                </mc:Choice>
                <mc:Fallback>
                  <p:oleObj name="Equation" r:id="rId35" imgW="1244520" imgH="279360" progId="Equation.DSMT4">
                    <p:embed/>
                    <p:pic>
                      <p:nvPicPr>
                        <p:cNvPr id="69" name="Object 68"/>
                        <p:cNvPicPr/>
                        <p:nvPr/>
                      </p:nvPicPr>
                      <p:blipFill>
                        <a:blip r:embed="rId36"/>
                        <a:stretch>
                          <a:fillRect/>
                        </a:stretch>
                      </p:blipFill>
                      <p:spPr>
                        <a:xfrm>
                          <a:off x="3739375" y="5660125"/>
                          <a:ext cx="2425700" cy="544512"/>
                        </a:xfrm>
                        <a:prstGeom prst="rect">
                          <a:avLst/>
                        </a:prstGeom>
                      </p:spPr>
                    </p:pic>
                  </p:oleObj>
                </mc:Fallback>
              </mc:AlternateContent>
            </a:graphicData>
          </a:graphic>
        </p:graphicFrame>
      </p:grpSp>
      <p:grpSp>
        <p:nvGrpSpPr>
          <p:cNvPr id="75" name="Group 74"/>
          <p:cNvGrpSpPr/>
          <p:nvPr/>
        </p:nvGrpSpPr>
        <p:grpSpPr>
          <a:xfrm>
            <a:off x="1295453" y="5866938"/>
            <a:ext cx="7484749" cy="544513"/>
            <a:chOff x="1295453" y="5866938"/>
            <a:chExt cx="7484749" cy="544513"/>
          </a:xfrm>
        </p:grpSpPr>
        <p:sp>
          <p:nvSpPr>
            <p:cNvPr id="72" name="Rectangle 71"/>
            <p:cNvSpPr/>
            <p:nvPr/>
          </p:nvSpPr>
          <p:spPr>
            <a:xfrm>
              <a:off x="1295453" y="5884964"/>
              <a:ext cx="7313544" cy="461665"/>
            </a:xfrm>
            <a:prstGeom prst="rect">
              <a:avLst/>
            </a:prstGeom>
          </p:spPr>
          <p:txBody>
            <a:bodyPr wrap="square">
              <a:spAutoFit/>
            </a:bodyPr>
            <a:lstStyle/>
            <a:p>
              <a:r>
                <a:rPr lang="en-US" sz="2400"/>
                <a:t>Vận tốc khi vật chạm đất là  </a:t>
              </a:r>
            </a:p>
          </p:txBody>
        </p:sp>
        <p:graphicFrame>
          <p:nvGraphicFramePr>
            <p:cNvPr id="73" name="Object 72"/>
            <p:cNvGraphicFramePr>
              <a:graphicFrameLocks noChangeAspect="1"/>
            </p:cNvGraphicFramePr>
            <p:nvPr>
              <p:extLst>
                <p:ext uri="{D42A27DB-BD31-4B8C-83A1-F6EECF244321}">
                  <p14:modId xmlns:p14="http://schemas.microsoft.com/office/powerpoint/2010/main" val="612917046"/>
                </p:ext>
              </p:extLst>
            </p:nvPr>
          </p:nvGraphicFramePr>
          <p:xfrm>
            <a:off x="5141652" y="5866938"/>
            <a:ext cx="3638550" cy="544513"/>
          </p:xfrm>
          <a:graphic>
            <a:graphicData uri="http://schemas.openxmlformats.org/presentationml/2006/ole">
              <mc:AlternateContent xmlns:mc="http://schemas.openxmlformats.org/markup-compatibility/2006">
                <mc:Choice xmlns:v="urn:schemas-microsoft-com:vml" Requires="v">
                  <p:oleObj spid="_x0000_s24248" name="Equation" r:id="rId37" imgW="1866600" imgH="279360" progId="Equation.DSMT4">
                    <p:embed/>
                  </p:oleObj>
                </mc:Choice>
                <mc:Fallback>
                  <p:oleObj name="Equation" r:id="rId37" imgW="1866600" imgH="279360" progId="Equation.DSMT4">
                    <p:embed/>
                    <p:pic>
                      <p:nvPicPr>
                        <p:cNvPr id="71" name="Object 70"/>
                        <p:cNvPicPr/>
                        <p:nvPr/>
                      </p:nvPicPr>
                      <p:blipFill>
                        <a:blip r:embed="rId38"/>
                        <a:stretch>
                          <a:fillRect/>
                        </a:stretch>
                      </p:blipFill>
                      <p:spPr>
                        <a:xfrm>
                          <a:off x="5141652" y="5866938"/>
                          <a:ext cx="3638550" cy="544513"/>
                        </a:xfrm>
                        <a:prstGeom prst="rect">
                          <a:avLst/>
                        </a:prstGeom>
                      </p:spPr>
                    </p:pic>
                  </p:oleObj>
                </mc:Fallback>
              </mc:AlternateContent>
            </a:graphicData>
          </a:graphic>
        </p:graphicFrame>
      </p:grpSp>
    </p:spTree>
    <p:extLst>
      <p:ext uri="{BB962C8B-B14F-4D97-AF65-F5344CB8AC3E}">
        <p14:creationId xmlns:p14="http://schemas.microsoft.com/office/powerpoint/2010/main" val="28093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5440677" y="1944778"/>
            <a:ext cx="1292464" cy="310923"/>
          </a:xfrm>
          <a:prstGeom prst="rect">
            <a:avLst/>
          </a:prstGeom>
        </p:spPr>
      </p:pic>
      <p:grpSp>
        <p:nvGrpSpPr>
          <p:cNvPr id="20" name="Group 19"/>
          <p:cNvGrpSpPr/>
          <p:nvPr/>
        </p:nvGrpSpPr>
        <p:grpSpPr>
          <a:xfrm>
            <a:off x="383732" y="2149687"/>
            <a:ext cx="3705490" cy="1000125"/>
            <a:chOff x="945885" y="2270125"/>
            <a:chExt cx="3705490" cy="1000125"/>
          </a:xfrm>
        </p:grpSpPr>
        <p:sp>
          <p:nvSpPr>
            <p:cNvPr id="2" name="Rectangle 1"/>
            <p:cNvSpPr/>
            <p:nvPr/>
          </p:nvSpPr>
          <p:spPr>
            <a:xfrm>
              <a:off x="945885" y="2405079"/>
              <a:ext cx="1013074" cy="461665"/>
            </a:xfrm>
            <a:prstGeom prst="rect">
              <a:avLst/>
            </a:prstGeom>
          </p:spPr>
          <p:txBody>
            <a:bodyPr wrap="square">
              <a:spAutoFit/>
            </a:bodyPr>
            <a:lstStyle/>
            <a:p>
              <a:r>
                <a:rPr lang="en-US" sz="2400"/>
                <a:t>Ta có: </a:t>
              </a:r>
            </a:p>
          </p:txBody>
        </p:sp>
        <p:graphicFrame>
          <p:nvGraphicFramePr>
            <p:cNvPr id="5" name="Object 4"/>
            <p:cNvGraphicFramePr>
              <a:graphicFrameLocks noChangeAspect="1"/>
            </p:cNvGraphicFramePr>
            <p:nvPr>
              <p:extLst>
                <p:ext uri="{D42A27DB-BD31-4B8C-83A1-F6EECF244321}">
                  <p14:modId xmlns:p14="http://schemas.microsoft.com/office/powerpoint/2010/main" val="3800442503"/>
                </p:ext>
              </p:extLst>
            </p:nvPr>
          </p:nvGraphicFramePr>
          <p:xfrm>
            <a:off x="1928813" y="2270125"/>
            <a:ext cx="2722562" cy="1000125"/>
          </p:xfrm>
          <a:graphic>
            <a:graphicData uri="http://schemas.openxmlformats.org/presentationml/2006/ole">
              <mc:AlternateContent xmlns:mc="http://schemas.openxmlformats.org/markup-compatibility/2006">
                <mc:Choice xmlns:v="urn:schemas-microsoft-com:vml" Requires="v">
                  <p:oleObj spid="_x0000_s24783" name="Equation" r:id="rId4" imgW="1688760" imgH="558720" progId="Equation.DSMT4">
                    <p:embed/>
                  </p:oleObj>
                </mc:Choice>
                <mc:Fallback>
                  <p:oleObj name="Equation" r:id="rId4" imgW="1688760" imgH="558720" progId="Equation.DSMT4">
                    <p:embed/>
                    <p:pic>
                      <p:nvPicPr>
                        <p:cNvPr id="0" name=""/>
                        <p:cNvPicPr/>
                        <p:nvPr/>
                      </p:nvPicPr>
                      <p:blipFill>
                        <a:blip r:embed="rId5"/>
                        <a:stretch>
                          <a:fillRect/>
                        </a:stretch>
                      </p:blipFill>
                      <p:spPr>
                        <a:xfrm>
                          <a:off x="1928813" y="2270125"/>
                          <a:ext cx="2722562" cy="1000125"/>
                        </a:xfrm>
                        <a:prstGeom prst="rect">
                          <a:avLst/>
                        </a:prstGeom>
                      </p:spPr>
                    </p:pic>
                  </p:oleObj>
                </mc:Fallback>
              </mc:AlternateContent>
            </a:graphicData>
          </a:graphic>
        </p:graphicFrame>
      </p:grpSp>
      <p:grpSp>
        <p:nvGrpSpPr>
          <p:cNvPr id="29" name="Group 28"/>
          <p:cNvGrpSpPr/>
          <p:nvPr/>
        </p:nvGrpSpPr>
        <p:grpSpPr>
          <a:xfrm>
            <a:off x="67762" y="0"/>
            <a:ext cx="12250406" cy="1865181"/>
            <a:chOff x="58961" y="0"/>
            <a:chExt cx="12250406" cy="1865181"/>
          </a:xfrm>
        </p:grpSpPr>
        <p:grpSp>
          <p:nvGrpSpPr>
            <p:cNvPr id="76" name="Group 75"/>
            <p:cNvGrpSpPr/>
            <p:nvPr/>
          </p:nvGrpSpPr>
          <p:grpSpPr>
            <a:xfrm>
              <a:off x="58961" y="0"/>
              <a:ext cx="12250406" cy="1835622"/>
              <a:chOff x="58961" y="0"/>
              <a:chExt cx="12250406" cy="1835622"/>
            </a:xfrm>
          </p:grpSpPr>
          <p:sp>
            <p:nvSpPr>
              <p:cNvPr id="38" name="Rectangle 37"/>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7" name="Group 6"/>
              <p:cNvGrpSpPr/>
              <p:nvPr/>
            </p:nvGrpSpPr>
            <p:grpSpPr>
              <a:xfrm>
                <a:off x="58961" y="42040"/>
                <a:ext cx="12027937" cy="1793582"/>
                <a:chOff x="405798" y="4336938"/>
                <a:chExt cx="12027937" cy="1793582"/>
              </a:xfrm>
            </p:grpSpPr>
            <p:grpSp>
              <p:nvGrpSpPr>
                <p:cNvPr id="24" name="Group 23"/>
                <p:cNvGrpSpPr/>
                <p:nvPr/>
              </p:nvGrpSpPr>
              <p:grpSpPr>
                <a:xfrm>
                  <a:off x="405798" y="4336938"/>
                  <a:ext cx="12027937" cy="1793582"/>
                  <a:chOff x="115633" y="162817"/>
                  <a:chExt cx="9279713" cy="1409619"/>
                </a:xfrm>
              </p:grpSpPr>
              <p:sp>
                <p:nvSpPr>
                  <p:cNvPr id="27" name="Rounded Rectangle 26"/>
                  <p:cNvSpPr/>
                  <p:nvPr/>
                </p:nvSpPr>
                <p:spPr>
                  <a:xfrm>
                    <a:off x="870751" y="211593"/>
                    <a:ext cx="8524595" cy="135281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a:off x="216066" y="162818"/>
                    <a:ext cx="1368546" cy="1409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a:off x="115633" y="162817"/>
                    <a:ext cx="1368546" cy="136854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p:cNvSpPr/>
                  <p:nvPr/>
                </p:nvSpPr>
                <p:spPr>
                  <a:xfrm>
                    <a:off x="522490" y="431594"/>
                    <a:ext cx="556780" cy="94336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2</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6" name="Picture 5"/>
                <p:cNvPicPr>
                  <a:picLocks noChangeAspect="1"/>
                </p:cNvPicPr>
                <p:nvPr/>
              </p:nvPicPr>
              <p:blipFill>
                <a:blip r:embed="rId6"/>
                <a:stretch>
                  <a:fillRect/>
                </a:stretch>
              </p:blipFill>
              <p:spPr>
                <a:xfrm>
                  <a:off x="762099" y="4616748"/>
                  <a:ext cx="1152244" cy="347502"/>
                </a:xfrm>
                <a:prstGeom prst="rect">
                  <a:avLst/>
                </a:prstGeom>
              </p:spPr>
            </p:pic>
          </p:grpSp>
        </p:grpSp>
        <p:pic>
          <p:nvPicPr>
            <p:cNvPr id="15" name="Picture 14"/>
            <p:cNvPicPr>
              <a:picLocks noChangeAspect="1"/>
            </p:cNvPicPr>
            <p:nvPr/>
          </p:nvPicPr>
          <p:blipFill>
            <a:blip r:embed="rId7"/>
            <a:stretch>
              <a:fillRect/>
            </a:stretch>
          </p:blipFill>
          <p:spPr>
            <a:xfrm>
              <a:off x="1962984" y="735279"/>
              <a:ext cx="10144387" cy="1129902"/>
            </a:xfrm>
            <a:prstGeom prst="rect">
              <a:avLst/>
            </a:prstGeom>
          </p:spPr>
        </p:pic>
        <p:pic>
          <p:nvPicPr>
            <p:cNvPr id="19" name="Picture 18"/>
            <p:cNvPicPr>
              <a:picLocks noChangeAspect="1"/>
            </p:cNvPicPr>
            <p:nvPr/>
          </p:nvPicPr>
          <p:blipFill>
            <a:blip r:embed="rId8"/>
            <a:stretch>
              <a:fillRect/>
            </a:stretch>
          </p:blipFill>
          <p:spPr>
            <a:xfrm>
              <a:off x="1958958" y="55449"/>
              <a:ext cx="10148413" cy="762000"/>
            </a:xfrm>
            <a:prstGeom prst="rect">
              <a:avLst/>
            </a:prstGeom>
          </p:spPr>
        </p:pic>
      </p:grpSp>
      <p:grpSp>
        <p:nvGrpSpPr>
          <p:cNvPr id="21" name="Group 20"/>
          <p:cNvGrpSpPr/>
          <p:nvPr/>
        </p:nvGrpSpPr>
        <p:grpSpPr>
          <a:xfrm>
            <a:off x="4040869" y="2295480"/>
            <a:ext cx="4496340" cy="529908"/>
            <a:chOff x="4719098" y="2391092"/>
            <a:chExt cx="4496340" cy="529908"/>
          </a:xfrm>
        </p:grpSpPr>
        <p:sp>
          <p:nvSpPr>
            <p:cNvPr id="70" name="Rectangle 69"/>
            <p:cNvSpPr/>
            <p:nvPr/>
          </p:nvSpPr>
          <p:spPr>
            <a:xfrm>
              <a:off x="4719098" y="2391092"/>
              <a:ext cx="2364873" cy="461665"/>
            </a:xfrm>
            <a:prstGeom prst="rect">
              <a:avLst/>
            </a:prstGeom>
          </p:spPr>
          <p:txBody>
            <a:bodyPr wrap="square">
              <a:spAutoFit/>
            </a:bodyPr>
            <a:lstStyle/>
            <a:p>
              <a:r>
                <a:rPr lang="en-US" sz="2400"/>
                <a:t>Theo giả thiết: </a:t>
              </a:r>
            </a:p>
          </p:txBody>
        </p:sp>
        <p:graphicFrame>
          <p:nvGraphicFramePr>
            <p:cNvPr id="77" name="Object 76"/>
            <p:cNvGraphicFramePr>
              <a:graphicFrameLocks noChangeAspect="1"/>
            </p:cNvGraphicFramePr>
            <p:nvPr>
              <p:extLst>
                <p:ext uri="{D42A27DB-BD31-4B8C-83A1-F6EECF244321}">
                  <p14:modId xmlns:p14="http://schemas.microsoft.com/office/powerpoint/2010/main" val="3545107406"/>
                </p:ext>
              </p:extLst>
            </p:nvPr>
          </p:nvGraphicFramePr>
          <p:xfrm>
            <a:off x="6799263" y="2420938"/>
            <a:ext cx="2416175" cy="500062"/>
          </p:xfrm>
          <a:graphic>
            <a:graphicData uri="http://schemas.openxmlformats.org/presentationml/2006/ole">
              <mc:AlternateContent xmlns:mc="http://schemas.openxmlformats.org/markup-compatibility/2006">
                <mc:Choice xmlns:v="urn:schemas-microsoft-com:vml" Requires="v">
                  <p:oleObj spid="_x0000_s24784" name="Equation" r:id="rId9" imgW="1498320" imgH="279360" progId="Equation.DSMT4">
                    <p:embed/>
                  </p:oleObj>
                </mc:Choice>
                <mc:Fallback>
                  <p:oleObj name="Equation" r:id="rId9" imgW="1498320" imgH="279360" progId="Equation.DSMT4">
                    <p:embed/>
                    <p:pic>
                      <p:nvPicPr>
                        <p:cNvPr id="5" name="Object 4"/>
                        <p:cNvPicPr/>
                        <p:nvPr/>
                      </p:nvPicPr>
                      <p:blipFill>
                        <a:blip r:embed="rId10"/>
                        <a:stretch>
                          <a:fillRect/>
                        </a:stretch>
                      </p:blipFill>
                      <p:spPr>
                        <a:xfrm>
                          <a:off x="6799263" y="2420938"/>
                          <a:ext cx="2416175" cy="500062"/>
                        </a:xfrm>
                        <a:prstGeom prst="rect">
                          <a:avLst/>
                        </a:prstGeom>
                      </p:spPr>
                    </p:pic>
                  </p:oleObj>
                </mc:Fallback>
              </mc:AlternateContent>
            </a:graphicData>
          </a:graphic>
        </p:graphicFrame>
      </p:grpSp>
      <p:grpSp>
        <p:nvGrpSpPr>
          <p:cNvPr id="25" name="Group 24"/>
          <p:cNvGrpSpPr/>
          <p:nvPr/>
        </p:nvGrpSpPr>
        <p:grpSpPr>
          <a:xfrm>
            <a:off x="349273" y="3000580"/>
            <a:ext cx="4297629" cy="1727200"/>
            <a:chOff x="945884" y="3198813"/>
            <a:chExt cx="4297629" cy="1727200"/>
          </a:xfrm>
        </p:grpSpPr>
        <p:graphicFrame>
          <p:nvGraphicFramePr>
            <p:cNvPr id="79" name="Object 78"/>
            <p:cNvGraphicFramePr>
              <a:graphicFrameLocks noChangeAspect="1"/>
            </p:cNvGraphicFramePr>
            <p:nvPr>
              <p:extLst>
                <p:ext uri="{D42A27DB-BD31-4B8C-83A1-F6EECF244321}">
                  <p14:modId xmlns:p14="http://schemas.microsoft.com/office/powerpoint/2010/main" val="2186709127"/>
                </p:ext>
              </p:extLst>
            </p:nvPr>
          </p:nvGraphicFramePr>
          <p:xfrm>
            <a:off x="2363788" y="3198813"/>
            <a:ext cx="2879725" cy="1727200"/>
          </p:xfrm>
          <a:graphic>
            <a:graphicData uri="http://schemas.openxmlformats.org/presentationml/2006/ole">
              <mc:AlternateContent xmlns:mc="http://schemas.openxmlformats.org/markup-compatibility/2006">
                <mc:Choice xmlns:v="urn:schemas-microsoft-com:vml" Requires="v">
                  <p:oleObj spid="_x0000_s24785" name="Equation" r:id="rId11" imgW="1638000" imgH="965160" progId="Equation.DSMT4">
                    <p:embed/>
                  </p:oleObj>
                </mc:Choice>
                <mc:Fallback>
                  <p:oleObj name="Equation" r:id="rId11" imgW="1638000" imgH="965160" progId="Equation.DSMT4">
                    <p:embed/>
                    <p:pic>
                      <p:nvPicPr>
                        <p:cNvPr id="5" name="Object 4"/>
                        <p:cNvPicPr/>
                        <p:nvPr/>
                      </p:nvPicPr>
                      <p:blipFill>
                        <a:blip r:embed="rId12"/>
                        <a:stretch>
                          <a:fillRect/>
                        </a:stretch>
                      </p:blipFill>
                      <p:spPr>
                        <a:xfrm>
                          <a:off x="2363788" y="3198813"/>
                          <a:ext cx="2879725" cy="1727200"/>
                        </a:xfrm>
                        <a:prstGeom prst="rect">
                          <a:avLst/>
                        </a:prstGeom>
                      </p:spPr>
                    </p:pic>
                  </p:oleObj>
                </mc:Fallback>
              </mc:AlternateContent>
            </a:graphicData>
          </a:graphic>
        </p:graphicFrame>
        <p:sp>
          <p:nvSpPr>
            <p:cNvPr id="80" name="Rectangle 79"/>
            <p:cNvSpPr/>
            <p:nvPr/>
          </p:nvSpPr>
          <p:spPr>
            <a:xfrm>
              <a:off x="945884" y="3766633"/>
              <a:ext cx="1679071" cy="461665"/>
            </a:xfrm>
            <a:prstGeom prst="rect">
              <a:avLst/>
            </a:prstGeom>
          </p:spPr>
          <p:txBody>
            <a:bodyPr wrap="square">
              <a:spAutoFit/>
            </a:bodyPr>
            <a:lstStyle/>
            <a:p>
              <a:r>
                <a:rPr lang="en-US" sz="2400"/>
                <a:t>Ta có hệ: </a:t>
              </a:r>
            </a:p>
          </p:txBody>
        </p:sp>
      </p:grpSp>
      <p:grpSp>
        <p:nvGrpSpPr>
          <p:cNvPr id="26" name="Group 25"/>
          <p:cNvGrpSpPr/>
          <p:nvPr/>
        </p:nvGrpSpPr>
        <p:grpSpPr>
          <a:xfrm>
            <a:off x="4615372" y="3437772"/>
            <a:ext cx="4579816" cy="1295400"/>
            <a:chOff x="5222493" y="3592107"/>
            <a:chExt cx="4579816" cy="1295400"/>
          </a:xfrm>
        </p:grpSpPr>
        <p:sp>
          <p:nvSpPr>
            <p:cNvPr id="81" name="Rectangle 80"/>
            <p:cNvSpPr/>
            <p:nvPr/>
          </p:nvSpPr>
          <p:spPr>
            <a:xfrm>
              <a:off x="5222493" y="3749544"/>
              <a:ext cx="1679071" cy="461665"/>
            </a:xfrm>
            <a:prstGeom prst="rect">
              <a:avLst/>
            </a:prstGeom>
          </p:spPr>
          <p:txBody>
            <a:bodyPr wrap="square">
              <a:spAutoFit/>
            </a:bodyPr>
            <a:lstStyle/>
            <a:p>
              <a:r>
                <a:rPr lang="en-US" sz="2400"/>
                <a:t>Khi đó: </a:t>
              </a:r>
            </a:p>
          </p:txBody>
        </p:sp>
        <p:graphicFrame>
          <p:nvGraphicFramePr>
            <p:cNvPr id="82" name="Object 81"/>
            <p:cNvGraphicFramePr>
              <a:graphicFrameLocks noChangeAspect="1"/>
            </p:cNvGraphicFramePr>
            <p:nvPr>
              <p:extLst>
                <p:ext uri="{D42A27DB-BD31-4B8C-83A1-F6EECF244321}">
                  <p14:modId xmlns:p14="http://schemas.microsoft.com/office/powerpoint/2010/main" val="3627925214"/>
                </p:ext>
              </p:extLst>
            </p:nvPr>
          </p:nvGraphicFramePr>
          <p:xfrm>
            <a:off x="6365371" y="3592107"/>
            <a:ext cx="3436938" cy="1295400"/>
          </p:xfrm>
          <a:graphic>
            <a:graphicData uri="http://schemas.openxmlformats.org/presentationml/2006/ole">
              <mc:AlternateContent xmlns:mc="http://schemas.openxmlformats.org/markup-compatibility/2006">
                <mc:Choice xmlns:v="urn:schemas-microsoft-com:vml" Requires="v">
                  <p:oleObj spid="_x0000_s24786" name="Equation" r:id="rId13" imgW="1955520" imgH="723600" progId="Equation.DSMT4">
                    <p:embed/>
                  </p:oleObj>
                </mc:Choice>
                <mc:Fallback>
                  <p:oleObj name="Equation" r:id="rId13" imgW="1955520" imgH="723600" progId="Equation.DSMT4">
                    <p:embed/>
                    <p:pic>
                      <p:nvPicPr>
                        <p:cNvPr id="79" name="Object 78"/>
                        <p:cNvPicPr/>
                        <p:nvPr/>
                      </p:nvPicPr>
                      <p:blipFill>
                        <a:blip r:embed="rId14"/>
                        <a:stretch>
                          <a:fillRect/>
                        </a:stretch>
                      </p:blipFill>
                      <p:spPr>
                        <a:xfrm>
                          <a:off x="6365371" y="3592107"/>
                          <a:ext cx="3436938" cy="1295400"/>
                        </a:xfrm>
                        <a:prstGeom prst="rect">
                          <a:avLst/>
                        </a:prstGeom>
                      </p:spPr>
                    </p:pic>
                  </p:oleObj>
                </mc:Fallback>
              </mc:AlternateContent>
            </a:graphicData>
          </a:graphic>
        </p:graphicFrame>
      </p:grpSp>
      <p:sp>
        <p:nvSpPr>
          <p:cNvPr id="83" name="Rectangle 82"/>
          <p:cNvSpPr/>
          <p:nvPr/>
        </p:nvSpPr>
        <p:spPr>
          <a:xfrm>
            <a:off x="9195189" y="3568399"/>
            <a:ext cx="2891710" cy="461665"/>
          </a:xfrm>
          <a:prstGeom prst="rect">
            <a:avLst/>
          </a:prstGeom>
        </p:spPr>
        <p:txBody>
          <a:bodyPr wrap="square">
            <a:spAutoFit/>
          </a:bodyPr>
          <a:lstStyle/>
          <a:p>
            <a:r>
              <a:rPr lang="en-US" sz="2400"/>
              <a:t>nên nấm luôn tăng.</a:t>
            </a:r>
          </a:p>
        </p:txBody>
      </p:sp>
      <p:grpSp>
        <p:nvGrpSpPr>
          <p:cNvPr id="85" name="Group 84"/>
          <p:cNvGrpSpPr/>
          <p:nvPr/>
        </p:nvGrpSpPr>
        <p:grpSpPr>
          <a:xfrm>
            <a:off x="349273" y="4661675"/>
            <a:ext cx="5530238" cy="1114425"/>
            <a:chOff x="5222493" y="3632578"/>
            <a:chExt cx="5530238" cy="1114425"/>
          </a:xfrm>
        </p:grpSpPr>
        <p:sp>
          <p:nvSpPr>
            <p:cNvPr id="86" name="Rectangle 85"/>
            <p:cNvSpPr/>
            <p:nvPr/>
          </p:nvSpPr>
          <p:spPr>
            <a:xfrm>
              <a:off x="5222493" y="3749544"/>
              <a:ext cx="2557415" cy="461665"/>
            </a:xfrm>
            <a:prstGeom prst="rect">
              <a:avLst/>
            </a:prstGeom>
          </p:spPr>
          <p:txBody>
            <a:bodyPr wrap="square">
              <a:spAutoFit/>
            </a:bodyPr>
            <a:lstStyle/>
            <a:p>
              <a:r>
                <a:rPr lang="en-US" sz="2400"/>
                <a:t>Tuy nhiên, do: </a:t>
              </a:r>
            </a:p>
          </p:txBody>
        </p:sp>
        <p:graphicFrame>
          <p:nvGraphicFramePr>
            <p:cNvPr id="87" name="Object 86"/>
            <p:cNvGraphicFramePr>
              <a:graphicFrameLocks noChangeAspect="1"/>
            </p:cNvGraphicFramePr>
            <p:nvPr>
              <p:extLst>
                <p:ext uri="{D42A27DB-BD31-4B8C-83A1-F6EECF244321}">
                  <p14:modId xmlns:p14="http://schemas.microsoft.com/office/powerpoint/2010/main" val="729709061"/>
                </p:ext>
              </p:extLst>
            </p:nvPr>
          </p:nvGraphicFramePr>
          <p:xfrm>
            <a:off x="7226894" y="3632578"/>
            <a:ext cx="3525837" cy="1114425"/>
          </p:xfrm>
          <a:graphic>
            <a:graphicData uri="http://schemas.openxmlformats.org/presentationml/2006/ole">
              <mc:AlternateContent xmlns:mc="http://schemas.openxmlformats.org/markup-compatibility/2006">
                <mc:Choice xmlns:v="urn:schemas-microsoft-com:vml" Requires="v">
                  <p:oleObj spid="_x0000_s24787" name="Equation" r:id="rId15" imgW="2006280" imgH="622080" progId="Equation.DSMT4">
                    <p:embed/>
                  </p:oleObj>
                </mc:Choice>
                <mc:Fallback>
                  <p:oleObj name="Equation" r:id="rId15" imgW="2006280" imgH="622080" progId="Equation.DSMT4">
                    <p:embed/>
                    <p:pic>
                      <p:nvPicPr>
                        <p:cNvPr id="82" name="Object 81"/>
                        <p:cNvPicPr/>
                        <p:nvPr/>
                      </p:nvPicPr>
                      <p:blipFill>
                        <a:blip r:embed="rId16"/>
                        <a:stretch>
                          <a:fillRect/>
                        </a:stretch>
                      </p:blipFill>
                      <p:spPr>
                        <a:xfrm>
                          <a:off x="7226894" y="3632578"/>
                          <a:ext cx="3525837" cy="1114425"/>
                        </a:xfrm>
                        <a:prstGeom prst="rect">
                          <a:avLst/>
                        </a:prstGeom>
                      </p:spPr>
                    </p:pic>
                  </p:oleObj>
                </mc:Fallback>
              </mc:AlternateContent>
            </a:graphicData>
          </a:graphic>
        </p:graphicFrame>
      </p:grpSp>
      <p:sp>
        <p:nvSpPr>
          <p:cNvPr id="88" name="Rectangle 87"/>
          <p:cNvSpPr/>
          <p:nvPr/>
        </p:nvSpPr>
        <p:spPr>
          <a:xfrm>
            <a:off x="415262" y="5750490"/>
            <a:ext cx="10378485" cy="461665"/>
          </a:xfrm>
          <a:prstGeom prst="rect">
            <a:avLst/>
          </a:prstGeom>
        </p:spPr>
        <p:txBody>
          <a:bodyPr wrap="square">
            <a:spAutoFit/>
          </a:bodyPr>
          <a:lstStyle/>
          <a:p>
            <a:r>
              <a:rPr lang="en-US" sz="2400"/>
              <a:t>Nên số lượng quần thể nấm luôn tăng nhưng không quá 100 tế bào.</a:t>
            </a:r>
          </a:p>
        </p:txBody>
      </p:sp>
      <p:pic>
        <p:nvPicPr>
          <p:cNvPr id="3" name="Picture 2"/>
          <p:cNvPicPr>
            <a:picLocks noChangeAspect="1"/>
          </p:cNvPicPr>
          <p:nvPr/>
        </p:nvPicPr>
        <p:blipFill>
          <a:blip r:embed="rId17"/>
          <a:stretch>
            <a:fillRect/>
          </a:stretch>
        </p:blipFill>
        <p:spPr>
          <a:xfrm>
            <a:off x="10277330" y="5894463"/>
            <a:ext cx="2091109" cy="1207113"/>
          </a:xfrm>
          <a:prstGeom prst="rect">
            <a:avLst/>
          </a:prstGeom>
        </p:spPr>
      </p:pic>
    </p:spTree>
    <p:extLst>
      <p:ext uri="{BB962C8B-B14F-4D97-AF65-F5344CB8AC3E}">
        <p14:creationId xmlns:p14="http://schemas.microsoft.com/office/powerpoint/2010/main" val="30711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left)">
                                      <p:cBhvr>
                                        <p:cTn id="4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5440677" y="1944778"/>
            <a:ext cx="1292464" cy="310923"/>
          </a:xfrm>
          <a:prstGeom prst="rect">
            <a:avLst/>
          </a:prstGeom>
        </p:spPr>
      </p:pic>
      <p:grpSp>
        <p:nvGrpSpPr>
          <p:cNvPr id="76" name="Group 75"/>
          <p:cNvGrpSpPr/>
          <p:nvPr/>
        </p:nvGrpSpPr>
        <p:grpSpPr>
          <a:xfrm>
            <a:off x="58961" y="0"/>
            <a:ext cx="12250406" cy="1835622"/>
            <a:chOff x="58961" y="0"/>
            <a:chExt cx="12250406" cy="1835622"/>
          </a:xfrm>
        </p:grpSpPr>
        <p:sp>
          <p:nvSpPr>
            <p:cNvPr id="38" name="Rectangle 37"/>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7" name="Group 6"/>
            <p:cNvGrpSpPr/>
            <p:nvPr/>
          </p:nvGrpSpPr>
          <p:grpSpPr>
            <a:xfrm>
              <a:off x="58961" y="42040"/>
              <a:ext cx="12027937" cy="1793582"/>
              <a:chOff x="405798" y="4336938"/>
              <a:chExt cx="12027937" cy="1793582"/>
            </a:xfrm>
          </p:grpSpPr>
          <p:grpSp>
            <p:nvGrpSpPr>
              <p:cNvPr id="24" name="Group 23"/>
              <p:cNvGrpSpPr/>
              <p:nvPr/>
            </p:nvGrpSpPr>
            <p:grpSpPr>
              <a:xfrm>
                <a:off x="405798" y="4336938"/>
                <a:ext cx="12027937" cy="1793582"/>
                <a:chOff x="115633" y="162817"/>
                <a:chExt cx="9279713" cy="1409619"/>
              </a:xfrm>
            </p:grpSpPr>
            <p:sp>
              <p:nvSpPr>
                <p:cNvPr id="27" name="Rounded Rectangle 26"/>
                <p:cNvSpPr/>
                <p:nvPr/>
              </p:nvSpPr>
              <p:spPr>
                <a:xfrm>
                  <a:off x="870751" y="211593"/>
                  <a:ext cx="8524595" cy="135281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a:off x="216066" y="162818"/>
                  <a:ext cx="1368546" cy="1409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a:off x="115633" y="162817"/>
                  <a:ext cx="1368546" cy="136854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p:cNvSpPr/>
                <p:nvPr/>
              </p:nvSpPr>
              <p:spPr>
                <a:xfrm>
                  <a:off x="541147" y="409553"/>
                  <a:ext cx="556780" cy="94336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3</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6" name="Picture 5"/>
              <p:cNvPicPr>
                <a:picLocks noChangeAspect="1"/>
              </p:cNvPicPr>
              <p:nvPr/>
            </p:nvPicPr>
            <p:blipFill>
              <a:blip r:embed="rId3"/>
              <a:stretch>
                <a:fillRect/>
              </a:stretch>
            </p:blipFill>
            <p:spPr>
              <a:xfrm>
                <a:off x="762099" y="4616748"/>
                <a:ext cx="1152244" cy="347502"/>
              </a:xfrm>
              <a:prstGeom prst="rect">
                <a:avLst/>
              </a:prstGeom>
            </p:spPr>
          </p:pic>
        </p:grpSp>
      </p:grpSp>
      <p:pic>
        <p:nvPicPr>
          <p:cNvPr id="9" name="Picture 8"/>
          <p:cNvPicPr>
            <a:picLocks noChangeAspect="1"/>
          </p:cNvPicPr>
          <p:nvPr/>
        </p:nvPicPr>
        <p:blipFill>
          <a:blip r:embed="rId4"/>
          <a:stretch>
            <a:fillRect/>
          </a:stretch>
        </p:blipFill>
        <p:spPr>
          <a:xfrm>
            <a:off x="2174341" y="638650"/>
            <a:ext cx="8930085" cy="1224946"/>
          </a:xfrm>
          <a:prstGeom prst="rect">
            <a:avLst/>
          </a:prstGeom>
        </p:spPr>
      </p:pic>
      <p:pic>
        <p:nvPicPr>
          <p:cNvPr id="10" name="Picture 9"/>
          <p:cNvPicPr>
            <a:picLocks noChangeAspect="1"/>
          </p:cNvPicPr>
          <p:nvPr/>
        </p:nvPicPr>
        <p:blipFill>
          <a:blip r:embed="rId5"/>
          <a:stretch>
            <a:fillRect/>
          </a:stretch>
        </p:blipFill>
        <p:spPr>
          <a:xfrm>
            <a:off x="11063544" y="673022"/>
            <a:ext cx="980887" cy="1044581"/>
          </a:xfrm>
          <a:prstGeom prst="rect">
            <a:avLst/>
          </a:prstGeom>
        </p:spPr>
      </p:pic>
      <p:sp>
        <p:nvSpPr>
          <p:cNvPr id="11" name="Rectangle 10"/>
          <p:cNvSpPr/>
          <p:nvPr/>
        </p:nvSpPr>
        <p:spPr>
          <a:xfrm>
            <a:off x="945883" y="2339391"/>
            <a:ext cx="9638033" cy="461665"/>
          </a:xfrm>
          <a:prstGeom prst="rect">
            <a:avLst/>
          </a:prstGeom>
        </p:spPr>
        <p:txBody>
          <a:bodyPr wrap="square">
            <a:spAutoFit/>
          </a:bodyPr>
          <a:lstStyle/>
          <a:p>
            <a:r>
              <a:rPr lang="it-IT" sz="2400"/>
              <a:t>a) Tìm hàm chi phí biên: </a:t>
            </a:r>
            <a:r>
              <a:rPr lang="vi-VN" sz="2400" i="1">
                <a:latin typeface="Times New Roman" panose="02020603050405020304" pitchFamily="18" charset="0"/>
                <a:cs typeface="Times New Roman" panose="02020603050405020304" pitchFamily="18" charset="0"/>
              </a:rPr>
              <a:t>C</a:t>
            </a:r>
            <a:r>
              <a:rPr lang="en-US" sz="2400" i="1">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en-US" sz="2400" i="1">
                <a:latin typeface="Times New Roman" panose="02020603050405020304" pitchFamily="18" charset="0"/>
                <a:cs typeface="Times New Roman" panose="02020603050405020304" pitchFamily="18" charset="0"/>
              </a:rPr>
              <a:t> = 300 - 5x + 0,375x</a:t>
            </a:r>
            <a:r>
              <a:rPr lang="en-US" sz="2400" i="1" baseline="30000">
                <a:latin typeface="Times New Roman" panose="02020603050405020304" pitchFamily="18" charset="0"/>
                <a:cs typeface="Times New Roman" panose="02020603050405020304" pitchFamily="18" charset="0"/>
              </a:rPr>
              <a:t>2</a:t>
            </a:r>
            <a:r>
              <a:rPr lang="it-IT" sz="2400"/>
              <a:t>.</a:t>
            </a:r>
          </a:p>
        </p:txBody>
      </p:sp>
      <p:pic>
        <p:nvPicPr>
          <p:cNvPr id="12" name="Picture 11"/>
          <p:cNvPicPr>
            <a:picLocks noChangeAspect="1"/>
          </p:cNvPicPr>
          <p:nvPr/>
        </p:nvPicPr>
        <p:blipFill>
          <a:blip r:embed="rId6"/>
          <a:stretch>
            <a:fillRect/>
          </a:stretch>
        </p:blipFill>
        <p:spPr>
          <a:xfrm>
            <a:off x="1627980" y="42038"/>
            <a:ext cx="10133096" cy="860789"/>
          </a:xfrm>
          <a:prstGeom prst="rect">
            <a:avLst/>
          </a:prstGeom>
        </p:spPr>
      </p:pic>
      <p:sp>
        <p:nvSpPr>
          <p:cNvPr id="13" name="Rectangle 12"/>
          <p:cNvSpPr/>
          <p:nvPr/>
        </p:nvSpPr>
        <p:spPr>
          <a:xfrm>
            <a:off x="868439" y="2836501"/>
            <a:ext cx="11175992" cy="1200329"/>
          </a:xfrm>
          <a:prstGeom prst="rect">
            <a:avLst/>
          </a:prstGeom>
        </p:spPr>
        <p:txBody>
          <a:bodyPr wrap="square">
            <a:spAutoFit/>
          </a:bodyPr>
          <a:lstStyle/>
          <a:p>
            <a:r>
              <a:rPr lang="vi-VN" sz="2400"/>
              <a:t> b) </a:t>
            </a:r>
            <a:r>
              <a:rPr lang="vi-VN" sz="2400" i="1">
                <a:latin typeface="Times New Roman" panose="02020603050405020304" pitchFamily="18" charset="0"/>
                <a:cs typeface="Times New Roman" panose="02020603050405020304" pitchFamily="18" charset="0"/>
              </a:rPr>
              <a:t>C</a:t>
            </a:r>
            <a:r>
              <a:rPr lang="en-US" sz="2400" i="1">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200</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 </a:t>
            </a:r>
            <a:r>
              <a:rPr lang="en-US" sz="2400" i="1">
                <a:solidFill>
                  <a:srgbClr val="C00000"/>
                </a:solidFill>
                <a:latin typeface="Times New Roman" panose="02020603050405020304" pitchFamily="18" charset="0"/>
                <a:cs typeface="Times New Roman" panose="02020603050405020304" pitchFamily="18" charset="0"/>
              </a:rPr>
              <a:t>14 300. </a:t>
            </a:r>
            <a:r>
              <a:rPr lang="vi-VN" sz="2400"/>
              <a:t>Chi phí biên tại </a:t>
            </a:r>
            <a:r>
              <a:rPr lang="vi-VN" sz="2400" i="1">
                <a:latin typeface="Times New Roman" panose="02020603050405020304" pitchFamily="18" charset="0"/>
                <a:cs typeface="Times New Roman" panose="02020603050405020304" pitchFamily="18" charset="0"/>
              </a:rPr>
              <a:t>x = 200</a:t>
            </a:r>
            <a:r>
              <a:rPr lang="vi-VN" sz="2400"/>
              <a:t> là </a:t>
            </a:r>
            <a:r>
              <a:rPr lang="vi-VN" sz="2400" i="1">
                <a:latin typeface="Times New Roman" panose="02020603050405020304" pitchFamily="18" charset="0"/>
                <a:cs typeface="Times New Roman" panose="02020603050405020304" pitchFamily="18" charset="0"/>
              </a:rPr>
              <a:t>14 300 </a:t>
            </a:r>
            <a:r>
              <a:rPr lang="vi-VN" sz="2400"/>
              <a:t>nghìn đồng, nghĩa là chi phí để sản xuất thêm một đơn vị hàng hoá tiếp theo (đơn vị hàng hoá thứ </a:t>
            </a:r>
            <a:r>
              <a:rPr lang="vi-VN" sz="2400" i="1">
                <a:latin typeface="Times New Roman" panose="02020603050405020304" pitchFamily="18" charset="0"/>
                <a:cs typeface="Times New Roman" panose="02020603050405020304" pitchFamily="18" charset="0"/>
              </a:rPr>
              <a:t>201</a:t>
            </a:r>
            <a:r>
              <a:rPr lang="vi-VN" sz="2400"/>
              <a:t>) là khoảng </a:t>
            </a:r>
            <a:r>
              <a:rPr lang="vi-VN" sz="2400" i="1">
                <a:latin typeface="Times New Roman" panose="02020603050405020304" pitchFamily="18" charset="0"/>
                <a:cs typeface="Times New Roman" panose="02020603050405020304" pitchFamily="18" charset="0"/>
              </a:rPr>
              <a:t>14 300 </a:t>
            </a:r>
            <a:r>
              <a:rPr lang="vi-VN" sz="2400"/>
              <a:t>nghìn đồng.</a:t>
            </a:r>
            <a:endParaRPr lang="en-US" sz="2400"/>
          </a:p>
        </p:txBody>
      </p:sp>
      <p:sp>
        <p:nvSpPr>
          <p:cNvPr id="16" name="Rectangle 15"/>
          <p:cNvSpPr/>
          <p:nvPr/>
        </p:nvSpPr>
        <p:spPr>
          <a:xfrm>
            <a:off x="868439" y="4042134"/>
            <a:ext cx="11175992" cy="830997"/>
          </a:xfrm>
          <a:prstGeom prst="rect">
            <a:avLst/>
          </a:prstGeom>
        </p:spPr>
        <p:txBody>
          <a:bodyPr wrap="square">
            <a:spAutoFit/>
          </a:bodyPr>
          <a:lstStyle/>
          <a:p>
            <a:r>
              <a:rPr lang="vi-VN" sz="2400"/>
              <a:t>c) Chi phí sản xuất đơn vị hàng hoá thứ </a:t>
            </a:r>
            <a:r>
              <a:rPr lang="vi-VN" sz="2400" i="1">
                <a:latin typeface="Times New Roman" panose="02020603050405020304" pitchFamily="18" charset="0"/>
                <a:cs typeface="Times New Roman" panose="02020603050405020304" pitchFamily="18" charset="0"/>
              </a:rPr>
              <a:t>201</a:t>
            </a:r>
            <a:r>
              <a:rPr lang="vi-VN" sz="2400"/>
              <a:t> là</a:t>
            </a:r>
            <a:r>
              <a:rPr lang="en-US" sz="2400"/>
              <a:t>:</a:t>
            </a:r>
            <a:endParaRPr lang="vi-VN" sz="2400"/>
          </a:p>
          <a:p>
            <a:r>
              <a:rPr lang="en-US" sz="2400"/>
              <a:t>     </a:t>
            </a:r>
            <a:r>
              <a:rPr lang="vi-VN" sz="2400" i="1">
                <a:latin typeface="Times New Roman" panose="02020603050405020304" pitchFamily="18" charset="0"/>
                <a:cs typeface="Times New Roman" panose="02020603050405020304" pitchFamily="18" charset="0"/>
              </a:rPr>
              <a:t>C(201) </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C(200) = 1 004 372,625</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990 000</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 14 372,625 </a:t>
            </a:r>
            <a:r>
              <a:rPr lang="vi-VN" sz="2400"/>
              <a:t>(nghìn đồng).</a:t>
            </a:r>
          </a:p>
        </p:txBody>
      </p:sp>
      <p:sp>
        <p:nvSpPr>
          <p:cNvPr id="17" name="Rectangle 16"/>
          <p:cNvSpPr/>
          <p:nvPr/>
        </p:nvSpPr>
        <p:spPr>
          <a:xfrm>
            <a:off x="945883" y="4879972"/>
            <a:ext cx="7970452" cy="461665"/>
          </a:xfrm>
          <a:prstGeom prst="rect">
            <a:avLst/>
          </a:prstGeom>
        </p:spPr>
        <p:txBody>
          <a:bodyPr wrap="none">
            <a:spAutoFit/>
          </a:bodyPr>
          <a:lstStyle/>
          <a:p>
            <a:r>
              <a:rPr lang="vi-VN" sz="2400"/>
              <a:t>Giá trị này xấp xỉ với chi phí biên </a:t>
            </a:r>
            <a:r>
              <a:rPr lang="vi-VN" sz="2400" i="1">
                <a:latin typeface="Times New Roman" panose="02020603050405020304" pitchFamily="18" charset="0"/>
                <a:cs typeface="Times New Roman" panose="02020603050405020304" pitchFamily="18" charset="0"/>
              </a:rPr>
              <a:t>C'(200) </a:t>
            </a:r>
            <a:r>
              <a:rPr lang="vi-VN" sz="2400"/>
              <a:t>đã tính ở câu b.</a:t>
            </a:r>
            <a:endParaRPr lang="en-US" sz="2400"/>
          </a:p>
        </p:txBody>
      </p:sp>
    </p:spTree>
    <p:extLst>
      <p:ext uri="{BB962C8B-B14F-4D97-AF65-F5344CB8AC3E}">
        <p14:creationId xmlns:p14="http://schemas.microsoft.com/office/powerpoint/2010/main" val="42334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5792558" y="1859859"/>
            <a:ext cx="1292464" cy="310923"/>
          </a:xfrm>
          <a:prstGeom prst="rect">
            <a:avLst/>
          </a:prstGeom>
        </p:spPr>
      </p:pic>
      <p:grpSp>
        <p:nvGrpSpPr>
          <p:cNvPr id="56" name="Group 55"/>
          <p:cNvGrpSpPr/>
          <p:nvPr/>
        </p:nvGrpSpPr>
        <p:grpSpPr>
          <a:xfrm>
            <a:off x="58961" y="0"/>
            <a:ext cx="12250406" cy="1867052"/>
            <a:chOff x="58961" y="0"/>
            <a:chExt cx="12250406" cy="1867052"/>
          </a:xfrm>
        </p:grpSpPr>
        <p:grpSp>
          <p:nvGrpSpPr>
            <p:cNvPr id="76" name="Group 75"/>
            <p:cNvGrpSpPr/>
            <p:nvPr/>
          </p:nvGrpSpPr>
          <p:grpSpPr>
            <a:xfrm>
              <a:off x="58961" y="0"/>
              <a:ext cx="12250406" cy="1835622"/>
              <a:chOff x="58961" y="0"/>
              <a:chExt cx="12250406" cy="1835622"/>
            </a:xfrm>
          </p:grpSpPr>
          <p:sp>
            <p:nvSpPr>
              <p:cNvPr id="38" name="Rectangle 37"/>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7" name="Group 6"/>
              <p:cNvGrpSpPr/>
              <p:nvPr/>
            </p:nvGrpSpPr>
            <p:grpSpPr>
              <a:xfrm>
                <a:off x="58961" y="42040"/>
                <a:ext cx="12027937" cy="1793582"/>
                <a:chOff x="405798" y="4336938"/>
                <a:chExt cx="12027937" cy="1793582"/>
              </a:xfrm>
            </p:grpSpPr>
            <p:grpSp>
              <p:nvGrpSpPr>
                <p:cNvPr id="24" name="Group 23"/>
                <p:cNvGrpSpPr/>
                <p:nvPr/>
              </p:nvGrpSpPr>
              <p:grpSpPr>
                <a:xfrm>
                  <a:off x="405798" y="4336938"/>
                  <a:ext cx="12027937" cy="1793582"/>
                  <a:chOff x="115633" y="162817"/>
                  <a:chExt cx="9279713" cy="1409619"/>
                </a:xfrm>
              </p:grpSpPr>
              <p:sp>
                <p:nvSpPr>
                  <p:cNvPr id="27" name="Rounded Rectangle 26"/>
                  <p:cNvSpPr/>
                  <p:nvPr/>
                </p:nvSpPr>
                <p:spPr>
                  <a:xfrm>
                    <a:off x="870751" y="211593"/>
                    <a:ext cx="8524595" cy="135281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a:off x="216066" y="162818"/>
                    <a:ext cx="1368546" cy="1409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a:off x="115633" y="162817"/>
                    <a:ext cx="1368546" cy="136854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p:cNvSpPr/>
                  <p:nvPr/>
                </p:nvSpPr>
                <p:spPr>
                  <a:xfrm>
                    <a:off x="546667" y="391364"/>
                    <a:ext cx="556780" cy="94336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88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6" name="Picture 5"/>
                <p:cNvPicPr>
                  <a:picLocks noChangeAspect="1"/>
                </p:cNvPicPr>
                <p:nvPr/>
              </p:nvPicPr>
              <p:blipFill>
                <a:blip r:embed="rId4"/>
                <a:stretch>
                  <a:fillRect/>
                </a:stretch>
              </p:blipFill>
              <p:spPr>
                <a:xfrm>
                  <a:off x="762099" y="4616748"/>
                  <a:ext cx="1152244" cy="347502"/>
                </a:xfrm>
                <a:prstGeom prst="rect">
                  <a:avLst/>
                </a:prstGeom>
              </p:spPr>
            </p:pic>
          </p:grpSp>
        </p:grpSp>
        <p:pic>
          <p:nvPicPr>
            <p:cNvPr id="3" name="Picture 2"/>
            <p:cNvPicPr>
              <a:picLocks noChangeAspect="1"/>
            </p:cNvPicPr>
            <p:nvPr/>
          </p:nvPicPr>
          <p:blipFill>
            <a:blip r:embed="rId5"/>
            <a:stretch>
              <a:fillRect/>
            </a:stretch>
          </p:blipFill>
          <p:spPr>
            <a:xfrm>
              <a:off x="1988555" y="3218"/>
              <a:ext cx="9804052" cy="830275"/>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462367465"/>
                </p:ext>
              </p:extLst>
            </p:nvPr>
          </p:nvGraphicFramePr>
          <p:xfrm>
            <a:off x="7222199" y="230650"/>
            <a:ext cx="2622262" cy="613353"/>
          </p:xfrm>
          <a:graphic>
            <a:graphicData uri="http://schemas.openxmlformats.org/presentationml/2006/ole">
              <mc:AlternateContent xmlns:mc="http://schemas.openxmlformats.org/markup-compatibility/2006">
                <mc:Choice xmlns:v="urn:schemas-microsoft-com:vml" Requires="v">
                  <p:oleObj spid="_x0000_s26124" name="Equation" r:id="rId6" imgW="1790640" imgH="419040" progId="Equation.DSMT4">
                    <p:embed/>
                  </p:oleObj>
                </mc:Choice>
                <mc:Fallback>
                  <p:oleObj name="Equation" r:id="rId6" imgW="1790640" imgH="419040" progId="Equation.DSMT4">
                    <p:embed/>
                    <p:pic>
                      <p:nvPicPr>
                        <p:cNvPr id="0" name=""/>
                        <p:cNvPicPr/>
                        <p:nvPr/>
                      </p:nvPicPr>
                      <p:blipFill>
                        <a:blip r:embed="rId7"/>
                        <a:stretch>
                          <a:fillRect/>
                        </a:stretch>
                      </p:blipFill>
                      <p:spPr>
                        <a:xfrm>
                          <a:off x="7222199" y="230650"/>
                          <a:ext cx="2622262" cy="613353"/>
                        </a:xfrm>
                        <a:prstGeom prst="rect">
                          <a:avLst/>
                        </a:prstGeom>
                      </p:spPr>
                    </p:pic>
                  </p:oleObj>
                </mc:Fallback>
              </mc:AlternateContent>
            </a:graphicData>
          </a:graphic>
        </p:graphicFrame>
        <p:pic>
          <p:nvPicPr>
            <p:cNvPr id="14" name="Picture 13"/>
            <p:cNvPicPr>
              <a:picLocks noChangeAspect="1"/>
            </p:cNvPicPr>
            <p:nvPr/>
          </p:nvPicPr>
          <p:blipFill>
            <a:blip r:embed="rId8"/>
            <a:stretch>
              <a:fillRect/>
            </a:stretch>
          </p:blipFill>
          <p:spPr>
            <a:xfrm>
              <a:off x="1978045" y="752281"/>
              <a:ext cx="10213955" cy="1114771"/>
            </a:xfrm>
            <a:prstGeom prst="rect">
              <a:avLst/>
            </a:prstGeom>
          </p:spPr>
        </p:pic>
      </p:grpSp>
      <p:graphicFrame>
        <p:nvGraphicFramePr>
          <p:cNvPr id="18" name="Object 17"/>
          <p:cNvGraphicFramePr>
            <a:graphicFrameLocks noChangeAspect="1"/>
          </p:cNvGraphicFramePr>
          <p:nvPr>
            <p:extLst>
              <p:ext uri="{D42A27DB-BD31-4B8C-83A1-F6EECF244321}">
                <p14:modId xmlns:p14="http://schemas.microsoft.com/office/powerpoint/2010/main" val="2982720547"/>
              </p:ext>
            </p:extLst>
          </p:nvPr>
        </p:nvGraphicFramePr>
        <p:xfrm>
          <a:off x="816578" y="2113460"/>
          <a:ext cx="2970212" cy="815975"/>
        </p:xfrm>
        <a:graphic>
          <a:graphicData uri="http://schemas.openxmlformats.org/presentationml/2006/ole">
            <mc:AlternateContent xmlns:mc="http://schemas.openxmlformats.org/markup-compatibility/2006">
              <mc:Choice xmlns:v="urn:schemas-microsoft-com:vml" Requires="v">
                <p:oleObj spid="_x0000_s26125" name="Equation" r:id="rId9" imgW="1523880" imgH="419040" progId="Equation.DSMT4">
                  <p:embed/>
                </p:oleObj>
              </mc:Choice>
              <mc:Fallback>
                <p:oleObj name="Equation" r:id="rId9" imgW="1523880" imgH="419040" progId="Equation.DSMT4">
                  <p:embed/>
                  <p:pic>
                    <p:nvPicPr>
                      <p:cNvPr id="0" name=""/>
                      <p:cNvPicPr/>
                      <p:nvPr/>
                    </p:nvPicPr>
                    <p:blipFill>
                      <a:blip r:embed="rId10"/>
                      <a:stretch>
                        <a:fillRect/>
                      </a:stretch>
                    </p:blipFill>
                    <p:spPr>
                      <a:xfrm>
                        <a:off x="816578" y="2113460"/>
                        <a:ext cx="2970212" cy="815975"/>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985234117"/>
              </p:ext>
            </p:extLst>
          </p:nvPr>
        </p:nvGraphicFramePr>
        <p:xfrm>
          <a:off x="3839510" y="2108561"/>
          <a:ext cx="4010025" cy="1038225"/>
        </p:xfrm>
        <a:graphic>
          <a:graphicData uri="http://schemas.openxmlformats.org/presentationml/2006/ole">
            <mc:AlternateContent xmlns:mc="http://schemas.openxmlformats.org/markup-compatibility/2006">
              <mc:Choice xmlns:v="urn:schemas-microsoft-com:vml" Requires="v">
                <p:oleObj spid="_x0000_s26126" name="Equation" r:id="rId11" imgW="2057400" imgH="533160" progId="Equation.DSMT4">
                  <p:embed/>
                </p:oleObj>
              </mc:Choice>
              <mc:Fallback>
                <p:oleObj name="Equation" r:id="rId11" imgW="2057400" imgH="533160" progId="Equation.DSMT4">
                  <p:embed/>
                  <p:pic>
                    <p:nvPicPr>
                      <p:cNvPr id="18" name="Object 17"/>
                      <p:cNvPicPr/>
                      <p:nvPr/>
                    </p:nvPicPr>
                    <p:blipFill>
                      <a:blip r:embed="rId12"/>
                      <a:stretch>
                        <a:fillRect/>
                      </a:stretch>
                    </p:blipFill>
                    <p:spPr>
                      <a:xfrm>
                        <a:off x="3839510" y="2108561"/>
                        <a:ext cx="4010025" cy="1038225"/>
                      </a:xfrm>
                      <a:prstGeom prst="rect">
                        <a:avLst/>
                      </a:prstGeom>
                    </p:spPr>
                  </p:pic>
                </p:oleObj>
              </mc:Fallback>
            </mc:AlternateContent>
          </a:graphicData>
        </a:graphic>
      </p:graphicFrame>
      <p:grpSp>
        <p:nvGrpSpPr>
          <p:cNvPr id="19" name="Group 18"/>
          <p:cNvGrpSpPr/>
          <p:nvPr/>
        </p:nvGrpSpPr>
        <p:grpSpPr>
          <a:xfrm>
            <a:off x="764028" y="2978620"/>
            <a:ext cx="8898106" cy="815975"/>
            <a:chOff x="827088" y="3293926"/>
            <a:chExt cx="8898106" cy="815975"/>
          </a:xfrm>
        </p:grpSpPr>
        <p:sp>
          <p:nvSpPr>
            <p:cNvPr id="2" name="Rectangle 1"/>
            <p:cNvSpPr/>
            <p:nvPr/>
          </p:nvSpPr>
          <p:spPr>
            <a:xfrm>
              <a:off x="4793926" y="3511277"/>
              <a:ext cx="4124163" cy="461665"/>
            </a:xfrm>
            <a:prstGeom prst="rect">
              <a:avLst/>
            </a:prstGeom>
          </p:spPr>
          <p:txBody>
            <a:bodyPr wrap="square">
              <a:spAutoFit/>
            </a:bodyPr>
            <a:lstStyle/>
            <a:p>
              <a:r>
                <a:rPr lang="en-US" sz="2400"/>
                <a:t>nên đồ thị có tiệm cận đứng </a:t>
              </a:r>
            </a:p>
          </p:txBody>
        </p:sp>
        <p:graphicFrame>
          <p:nvGraphicFramePr>
            <p:cNvPr id="30" name="Object 29"/>
            <p:cNvGraphicFramePr>
              <a:graphicFrameLocks noChangeAspect="1"/>
            </p:cNvGraphicFramePr>
            <p:nvPr>
              <p:extLst>
                <p:ext uri="{D42A27DB-BD31-4B8C-83A1-F6EECF244321}">
                  <p14:modId xmlns:p14="http://schemas.microsoft.com/office/powerpoint/2010/main" val="789033444"/>
                </p:ext>
              </p:extLst>
            </p:nvPr>
          </p:nvGraphicFramePr>
          <p:xfrm>
            <a:off x="827088" y="3293926"/>
            <a:ext cx="3984625" cy="815975"/>
          </p:xfrm>
          <a:graphic>
            <a:graphicData uri="http://schemas.openxmlformats.org/presentationml/2006/ole">
              <mc:AlternateContent xmlns:mc="http://schemas.openxmlformats.org/markup-compatibility/2006">
                <mc:Choice xmlns:v="urn:schemas-microsoft-com:vml" Requires="v">
                  <p:oleObj spid="_x0000_s26127" name="Equation" r:id="rId13" imgW="2044440" imgH="419040" progId="Equation.DSMT4">
                    <p:embed/>
                  </p:oleObj>
                </mc:Choice>
                <mc:Fallback>
                  <p:oleObj name="Equation" r:id="rId13" imgW="2044440" imgH="419040" progId="Equation.DSMT4">
                    <p:embed/>
                    <p:pic>
                      <p:nvPicPr>
                        <p:cNvPr id="18" name="Object 17"/>
                        <p:cNvPicPr/>
                        <p:nvPr/>
                      </p:nvPicPr>
                      <p:blipFill>
                        <a:blip r:embed="rId14"/>
                        <a:stretch>
                          <a:fillRect/>
                        </a:stretch>
                      </p:blipFill>
                      <p:spPr>
                        <a:xfrm>
                          <a:off x="827088" y="3293926"/>
                          <a:ext cx="3984625" cy="81597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101566062"/>
                </p:ext>
              </p:extLst>
            </p:nvPr>
          </p:nvGraphicFramePr>
          <p:xfrm>
            <a:off x="8734594" y="3569071"/>
            <a:ext cx="990600" cy="346075"/>
          </p:xfrm>
          <a:graphic>
            <a:graphicData uri="http://schemas.openxmlformats.org/presentationml/2006/ole">
              <mc:AlternateContent xmlns:mc="http://schemas.openxmlformats.org/markup-compatibility/2006">
                <mc:Choice xmlns:v="urn:schemas-microsoft-com:vml" Requires="v">
                  <p:oleObj spid="_x0000_s26128" name="Equation" r:id="rId15" imgW="507960" imgH="177480" progId="Equation.DSMT4">
                    <p:embed/>
                  </p:oleObj>
                </mc:Choice>
                <mc:Fallback>
                  <p:oleObj name="Equation" r:id="rId15" imgW="507960" imgH="177480" progId="Equation.DSMT4">
                    <p:embed/>
                    <p:pic>
                      <p:nvPicPr>
                        <p:cNvPr id="30" name="Object 29"/>
                        <p:cNvPicPr/>
                        <p:nvPr/>
                      </p:nvPicPr>
                      <p:blipFill>
                        <a:blip r:embed="rId16"/>
                        <a:stretch>
                          <a:fillRect/>
                        </a:stretch>
                      </p:blipFill>
                      <p:spPr>
                        <a:xfrm>
                          <a:off x="8734594" y="3569071"/>
                          <a:ext cx="990600" cy="346075"/>
                        </a:xfrm>
                        <a:prstGeom prst="rect">
                          <a:avLst/>
                        </a:prstGeom>
                      </p:spPr>
                    </p:pic>
                  </p:oleObj>
                </mc:Fallback>
              </mc:AlternateContent>
            </a:graphicData>
          </a:graphic>
        </p:graphicFrame>
      </p:grpSp>
      <p:grpSp>
        <p:nvGrpSpPr>
          <p:cNvPr id="33" name="Group 32"/>
          <p:cNvGrpSpPr/>
          <p:nvPr/>
        </p:nvGrpSpPr>
        <p:grpSpPr>
          <a:xfrm>
            <a:off x="662706" y="4229231"/>
            <a:ext cx="5001211" cy="1838322"/>
            <a:chOff x="652168" y="4749483"/>
            <a:chExt cx="5001211" cy="1838322"/>
          </a:xfrm>
        </p:grpSpPr>
        <p:sp>
          <p:nvSpPr>
            <p:cNvPr id="34" name="Rectangle 33"/>
            <p:cNvSpPr/>
            <p:nvPr/>
          </p:nvSpPr>
          <p:spPr>
            <a:xfrm>
              <a:off x="652168" y="4749483"/>
              <a:ext cx="5001211" cy="1838322"/>
            </a:xfrm>
            <a:prstGeom prst="rect">
              <a:avLst/>
            </a:prstGeom>
            <a:gradFill rotWithShape="1">
              <a:gsLst>
                <a:gs pos="0">
                  <a:srgbClr val="B3DCE7"/>
                </a:gs>
                <a:gs pos="50000">
                  <a:srgbClr val="FFFFFF"/>
                </a:gs>
                <a:gs pos="100000">
                  <a:srgbClr val="C2E3EC"/>
                </a:gs>
              </a:gsLst>
              <a:lin ang="0" scaled="1"/>
            </a:gradFill>
            <a:ln w="28575">
              <a:solidFill>
                <a:schemeClr val="tx1"/>
              </a:solidFill>
            </a:ln>
            <a:effectLst/>
          </p:spPr>
          <p:txBody>
            <a:bodyPr wrap="none" anchor="ctr"/>
            <a:lstStyle/>
            <a:p>
              <a:endParaRPr lang="en-US" sz="1800" kern="0">
                <a:solidFill>
                  <a:srgbClr val="000000"/>
                </a:solidFill>
                <a:latin typeface="Arial" pitchFamily="34" charset="0"/>
              </a:endParaRPr>
            </a:p>
          </p:txBody>
        </p:sp>
        <p:cxnSp>
          <p:nvCxnSpPr>
            <p:cNvPr id="35" name="Straight Connector 34"/>
            <p:cNvCxnSpPr/>
            <p:nvPr/>
          </p:nvCxnSpPr>
          <p:spPr>
            <a:xfrm>
              <a:off x="1605769" y="4749483"/>
              <a:ext cx="0" cy="18383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2486687061"/>
                </p:ext>
              </p:extLst>
            </p:nvPr>
          </p:nvGraphicFramePr>
          <p:xfrm>
            <a:off x="1112809" y="5394713"/>
            <a:ext cx="268288" cy="325437"/>
          </p:xfrm>
          <a:graphic>
            <a:graphicData uri="http://schemas.openxmlformats.org/presentationml/2006/ole">
              <mc:AlternateContent xmlns:mc="http://schemas.openxmlformats.org/markup-compatibility/2006">
                <mc:Choice xmlns:v="urn:schemas-microsoft-com:vml" Requires="v">
                  <p:oleObj spid="_x0000_s26129" name="Equation" r:id="rId17" imgW="164880" imgH="203040" progId="Equation.DSMT4">
                    <p:embed/>
                  </p:oleObj>
                </mc:Choice>
                <mc:Fallback>
                  <p:oleObj name="Equation" r:id="rId17" imgW="164880" imgH="203040" progId="Equation.DSMT4">
                    <p:embed/>
                    <p:pic>
                      <p:nvPicPr>
                        <p:cNvPr id="49" name="Object 48"/>
                        <p:cNvPicPr/>
                        <p:nvPr/>
                      </p:nvPicPr>
                      <p:blipFill>
                        <a:blip r:embed="rId18"/>
                        <a:stretch>
                          <a:fillRect/>
                        </a:stretch>
                      </p:blipFill>
                      <p:spPr>
                        <a:xfrm>
                          <a:off x="1112809" y="5394713"/>
                          <a:ext cx="268288" cy="325437"/>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835045806"/>
                </p:ext>
              </p:extLst>
            </p:nvPr>
          </p:nvGraphicFramePr>
          <p:xfrm>
            <a:off x="1095347" y="4953388"/>
            <a:ext cx="223837" cy="247650"/>
          </p:xfrm>
          <a:graphic>
            <a:graphicData uri="http://schemas.openxmlformats.org/presentationml/2006/ole">
              <mc:AlternateContent xmlns:mc="http://schemas.openxmlformats.org/markup-compatibility/2006">
                <mc:Choice xmlns:v="urn:schemas-microsoft-com:vml" Requires="v">
                  <p:oleObj spid="_x0000_s26130" name="Equation" r:id="rId19" imgW="126720" imgH="139680" progId="Equation.DSMT4">
                    <p:embed/>
                  </p:oleObj>
                </mc:Choice>
                <mc:Fallback>
                  <p:oleObj name="Equation" r:id="rId19" imgW="126720" imgH="139680" progId="Equation.DSMT4">
                    <p:embed/>
                    <p:pic>
                      <p:nvPicPr>
                        <p:cNvPr id="50" name="Object 49"/>
                        <p:cNvPicPr/>
                        <p:nvPr/>
                      </p:nvPicPr>
                      <p:blipFill>
                        <a:blip r:embed="rId20"/>
                        <a:stretch>
                          <a:fillRect/>
                        </a:stretch>
                      </p:blipFill>
                      <p:spPr>
                        <a:xfrm>
                          <a:off x="1095347" y="4953388"/>
                          <a:ext cx="223837" cy="24765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114586113"/>
                </p:ext>
              </p:extLst>
            </p:nvPr>
          </p:nvGraphicFramePr>
          <p:xfrm>
            <a:off x="4857073" y="4908866"/>
            <a:ext cx="431511" cy="284307"/>
          </p:xfrm>
          <a:graphic>
            <a:graphicData uri="http://schemas.openxmlformats.org/presentationml/2006/ole">
              <mc:AlternateContent xmlns:mc="http://schemas.openxmlformats.org/markup-compatibility/2006">
                <mc:Choice xmlns:v="urn:schemas-microsoft-com:vml" Requires="v">
                  <p:oleObj spid="_x0000_s26131" name="Equation" r:id="rId21" imgW="266400" imgH="177480" progId="Equation.DSMT4">
                    <p:embed/>
                  </p:oleObj>
                </mc:Choice>
                <mc:Fallback>
                  <p:oleObj name="Equation" r:id="rId21" imgW="266400" imgH="177480" progId="Equation.DSMT4">
                    <p:embed/>
                    <p:pic>
                      <p:nvPicPr>
                        <p:cNvPr id="52" name="Object 51"/>
                        <p:cNvPicPr/>
                        <p:nvPr/>
                      </p:nvPicPr>
                      <p:blipFill>
                        <a:blip r:embed="rId22"/>
                        <a:stretch>
                          <a:fillRect/>
                        </a:stretch>
                      </p:blipFill>
                      <p:spPr>
                        <a:xfrm>
                          <a:off x="4857073" y="4908866"/>
                          <a:ext cx="431511" cy="284307"/>
                        </a:xfrm>
                        <a:prstGeom prst="rect">
                          <a:avLst/>
                        </a:prstGeom>
                      </p:spPr>
                    </p:pic>
                  </p:oleObj>
                </mc:Fallback>
              </mc:AlternateContent>
            </a:graphicData>
          </a:graphic>
        </p:graphicFrame>
        <p:cxnSp>
          <p:nvCxnSpPr>
            <p:cNvPr id="42" name="Straight Connector 41"/>
            <p:cNvCxnSpPr/>
            <p:nvPr/>
          </p:nvCxnSpPr>
          <p:spPr>
            <a:xfrm>
              <a:off x="919969" y="5319053"/>
              <a:ext cx="4452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9969" y="5816284"/>
              <a:ext cx="4467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6" name="Object 45"/>
            <p:cNvGraphicFramePr>
              <a:graphicFrameLocks noChangeAspect="1"/>
            </p:cNvGraphicFramePr>
            <p:nvPr>
              <p:extLst>
                <p:ext uri="{D42A27DB-BD31-4B8C-83A1-F6EECF244321}">
                  <p14:modId xmlns:p14="http://schemas.microsoft.com/office/powerpoint/2010/main" val="3339619881"/>
                </p:ext>
              </p:extLst>
            </p:nvPr>
          </p:nvGraphicFramePr>
          <p:xfrm>
            <a:off x="1098522" y="6171000"/>
            <a:ext cx="225425" cy="293688"/>
          </p:xfrm>
          <a:graphic>
            <a:graphicData uri="http://schemas.openxmlformats.org/presentationml/2006/ole">
              <mc:AlternateContent xmlns:mc="http://schemas.openxmlformats.org/markup-compatibility/2006">
                <mc:Choice xmlns:v="urn:schemas-microsoft-com:vml" Requires="v">
                  <p:oleObj spid="_x0000_s26132" name="Equation" r:id="rId23" imgW="126720" imgH="164880" progId="Equation.DSMT4">
                    <p:embed/>
                  </p:oleObj>
                </mc:Choice>
                <mc:Fallback>
                  <p:oleObj name="Equation" r:id="rId23" imgW="126720" imgH="164880" progId="Equation.DSMT4">
                    <p:embed/>
                    <p:pic>
                      <p:nvPicPr>
                        <p:cNvPr id="58" name="Object 57"/>
                        <p:cNvPicPr/>
                        <p:nvPr/>
                      </p:nvPicPr>
                      <p:blipFill>
                        <a:blip r:embed="rId24"/>
                        <a:stretch>
                          <a:fillRect/>
                        </a:stretch>
                      </p:blipFill>
                      <p:spPr>
                        <a:xfrm>
                          <a:off x="1098522" y="6171000"/>
                          <a:ext cx="225425" cy="293688"/>
                        </a:xfrm>
                        <a:prstGeom prst="rect">
                          <a:avLst/>
                        </a:prstGeom>
                      </p:spPr>
                    </p:pic>
                  </p:oleObj>
                </mc:Fallback>
              </mc:AlternateContent>
            </a:graphicData>
          </a:graphic>
        </p:graphicFrame>
        <p:cxnSp>
          <p:nvCxnSpPr>
            <p:cNvPr id="49" name="Straight Arrow Connector 48"/>
            <p:cNvCxnSpPr/>
            <p:nvPr/>
          </p:nvCxnSpPr>
          <p:spPr>
            <a:xfrm flipV="1">
              <a:off x="2151698" y="5943681"/>
              <a:ext cx="2724238" cy="48056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2" name="Object 51"/>
            <p:cNvGraphicFramePr>
              <a:graphicFrameLocks noChangeAspect="1"/>
            </p:cNvGraphicFramePr>
            <p:nvPr>
              <p:extLst>
                <p:ext uri="{D42A27DB-BD31-4B8C-83A1-F6EECF244321}">
                  <p14:modId xmlns:p14="http://schemas.microsoft.com/office/powerpoint/2010/main" val="636794029"/>
                </p:ext>
              </p:extLst>
            </p:nvPr>
          </p:nvGraphicFramePr>
          <p:xfrm>
            <a:off x="1677633" y="6335074"/>
            <a:ext cx="429018" cy="224349"/>
          </p:xfrm>
          <a:graphic>
            <a:graphicData uri="http://schemas.openxmlformats.org/presentationml/2006/ole">
              <mc:AlternateContent xmlns:mc="http://schemas.openxmlformats.org/markup-compatibility/2006">
                <mc:Choice xmlns:v="urn:schemas-microsoft-com:vml" Requires="v">
                  <p:oleObj spid="_x0000_s26133" name="Equation" r:id="rId25" imgW="241200" imgH="126720" progId="Equation.DSMT4">
                    <p:embed/>
                  </p:oleObj>
                </mc:Choice>
                <mc:Fallback>
                  <p:oleObj name="Equation" r:id="rId25" imgW="241200" imgH="126720" progId="Equation.DSMT4">
                    <p:embed/>
                    <p:pic>
                      <p:nvPicPr>
                        <p:cNvPr id="64" name="Object 63"/>
                        <p:cNvPicPr/>
                        <p:nvPr/>
                      </p:nvPicPr>
                      <p:blipFill>
                        <a:blip r:embed="rId26"/>
                        <a:stretch>
                          <a:fillRect/>
                        </a:stretch>
                      </p:blipFill>
                      <p:spPr>
                        <a:xfrm>
                          <a:off x="1677633" y="6335074"/>
                          <a:ext cx="429018" cy="224349"/>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3613111390"/>
                </p:ext>
              </p:extLst>
            </p:nvPr>
          </p:nvGraphicFramePr>
          <p:xfrm>
            <a:off x="1802578" y="4962768"/>
            <a:ext cx="206375" cy="282864"/>
          </p:xfrm>
          <a:graphic>
            <a:graphicData uri="http://schemas.openxmlformats.org/presentationml/2006/ole">
              <mc:AlternateContent xmlns:mc="http://schemas.openxmlformats.org/markup-compatibility/2006">
                <mc:Choice xmlns:v="urn:schemas-microsoft-com:vml" Requires="v">
                  <p:oleObj spid="_x0000_s26134" name="Equation" r:id="rId27" imgW="126720" imgH="177480" progId="Equation.DSMT4">
                    <p:embed/>
                  </p:oleObj>
                </mc:Choice>
                <mc:Fallback>
                  <p:oleObj name="Equation" r:id="rId27" imgW="126720" imgH="177480" progId="Equation.DSMT4">
                    <p:embed/>
                    <p:pic>
                      <p:nvPicPr>
                        <p:cNvPr id="65" name="Object 64"/>
                        <p:cNvPicPr/>
                        <p:nvPr/>
                      </p:nvPicPr>
                      <p:blipFill>
                        <a:blip r:embed="rId28"/>
                        <a:stretch>
                          <a:fillRect/>
                        </a:stretch>
                      </p:blipFill>
                      <p:spPr>
                        <a:xfrm>
                          <a:off x="1802578" y="4962768"/>
                          <a:ext cx="206375" cy="282864"/>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2432187147"/>
                </p:ext>
              </p:extLst>
            </p:nvPr>
          </p:nvGraphicFramePr>
          <p:xfrm>
            <a:off x="3402728" y="5456761"/>
            <a:ext cx="265112" cy="268288"/>
          </p:xfrm>
          <a:graphic>
            <a:graphicData uri="http://schemas.openxmlformats.org/presentationml/2006/ole">
              <mc:AlternateContent xmlns:mc="http://schemas.openxmlformats.org/markup-compatibility/2006">
                <mc:Choice xmlns:v="urn:schemas-microsoft-com:vml" Requires="v">
                  <p:oleObj spid="_x0000_s26135" name="Equation" r:id="rId29" imgW="139680" imgH="139680" progId="Equation.DSMT4">
                    <p:embed/>
                  </p:oleObj>
                </mc:Choice>
                <mc:Fallback>
                  <p:oleObj name="Equation" r:id="rId29" imgW="139680" imgH="139680" progId="Equation.DSMT4">
                    <p:embed/>
                    <p:pic>
                      <p:nvPicPr>
                        <p:cNvPr id="66" name="Object 65"/>
                        <p:cNvPicPr/>
                        <p:nvPr/>
                      </p:nvPicPr>
                      <p:blipFill>
                        <a:blip r:embed="rId30"/>
                        <a:stretch>
                          <a:fillRect/>
                        </a:stretch>
                      </p:blipFill>
                      <p:spPr>
                        <a:xfrm>
                          <a:off x="3402728" y="5456761"/>
                          <a:ext cx="265112" cy="268288"/>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801705563"/>
                </p:ext>
              </p:extLst>
            </p:nvPr>
          </p:nvGraphicFramePr>
          <p:xfrm>
            <a:off x="4895007" y="5773140"/>
            <a:ext cx="428625" cy="247650"/>
          </p:xfrm>
          <a:graphic>
            <a:graphicData uri="http://schemas.openxmlformats.org/presentationml/2006/ole">
              <mc:AlternateContent xmlns:mc="http://schemas.openxmlformats.org/markup-compatibility/2006">
                <mc:Choice xmlns:v="urn:schemas-microsoft-com:vml" Requires="v">
                  <p:oleObj spid="_x0000_s26136" name="Equation" r:id="rId31" imgW="241200" imgH="139680" progId="Equation.DSMT4">
                    <p:embed/>
                  </p:oleObj>
                </mc:Choice>
                <mc:Fallback>
                  <p:oleObj name="Equation" r:id="rId31" imgW="241200" imgH="139680" progId="Equation.DSMT4">
                    <p:embed/>
                    <p:pic>
                      <p:nvPicPr>
                        <p:cNvPr id="52" name="Object 51"/>
                        <p:cNvPicPr/>
                        <p:nvPr/>
                      </p:nvPicPr>
                      <p:blipFill>
                        <a:blip r:embed="rId32"/>
                        <a:stretch>
                          <a:fillRect/>
                        </a:stretch>
                      </p:blipFill>
                      <p:spPr>
                        <a:xfrm>
                          <a:off x="4895007" y="5773140"/>
                          <a:ext cx="428625" cy="247650"/>
                        </a:xfrm>
                        <a:prstGeom prst="rect">
                          <a:avLst/>
                        </a:prstGeom>
                      </p:spPr>
                    </p:pic>
                  </p:oleObj>
                </mc:Fallback>
              </mc:AlternateContent>
            </a:graphicData>
          </a:graphic>
        </p:graphicFrame>
      </p:grpSp>
      <p:pic>
        <p:nvPicPr>
          <p:cNvPr id="25" name="Picture 24"/>
          <p:cNvPicPr>
            <a:picLocks noChangeAspect="1"/>
          </p:cNvPicPr>
          <p:nvPr/>
        </p:nvPicPr>
        <p:blipFill>
          <a:blip r:embed="rId33"/>
          <a:stretch>
            <a:fillRect/>
          </a:stretch>
        </p:blipFill>
        <p:spPr>
          <a:xfrm>
            <a:off x="5681160" y="4079148"/>
            <a:ext cx="6510840" cy="646232"/>
          </a:xfrm>
          <a:prstGeom prst="rect">
            <a:avLst/>
          </a:prstGeom>
        </p:spPr>
      </p:pic>
      <p:grpSp>
        <p:nvGrpSpPr>
          <p:cNvPr id="57" name="Group 56"/>
          <p:cNvGrpSpPr/>
          <p:nvPr/>
        </p:nvGrpSpPr>
        <p:grpSpPr>
          <a:xfrm>
            <a:off x="5792558" y="4578278"/>
            <a:ext cx="3488076" cy="568614"/>
            <a:chOff x="5846679" y="4471767"/>
            <a:chExt cx="3444523" cy="568614"/>
          </a:xfrm>
        </p:grpSpPr>
        <p:sp>
          <p:nvSpPr>
            <p:cNvPr id="22" name="Rectangle 21"/>
            <p:cNvSpPr/>
            <p:nvPr/>
          </p:nvSpPr>
          <p:spPr>
            <a:xfrm>
              <a:off x="5846679" y="4480954"/>
              <a:ext cx="3444523" cy="461665"/>
            </a:xfrm>
            <a:prstGeom prst="rect">
              <a:avLst/>
            </a:prstGeom>
          </p:spPr>
          <p:txBody>
            <a:bodyPr wrap="square">
              <a:spAutoFit/>
            </a:bodyPr>
            <a:lstStyle/>
            <a:p>
              <a:r>
                <a:rPr lang="en-US" sz="2400"/>
                <a:t>b) Vi     </a:t>
              </a:r>
              <a:r>
                <a:rPr lang="en-US" sz="2400" i="1">
                  <a:latin typeface="Times New Roman" panose="02020603050405020304" pitchFamily="18" charset="0"/>
                  <a:cs typeface="Times New Roman" panose="02020603050405020304" pitchFamily="18" charset="0"/>
                </a:rPr>
                <a:t>                       </a:t>
              </a:r>
            </a:p>
          </p:txBody>
        </p:sp>
        <p:graphicFrame>
          <p:nvGraphicFramePr>
            <p:cNvPr id="26" name="Object 25"/>
            <p:cNvGraphicFramePr>
              <a:graphicFrameLocks noChangeAspect="1"/>
            </p:cNvGraphicFramePr>
            <p:nvPr>
              <p:extLst>
                <p:ext uri="{D42A27DB-BD31-4B8C-83A1-F6EECF244321}">
                  <p14:modId xmlns:p14="http://schemas.microsoft.com/office/powerpoint/2010/main" val="3063228067"/>
                </p:ext>
              </p:extLst>
            </p:nvPr>
          </p:nvGraphicFramePr>
          <p:xfrm>
            <a:off x="6579862" y="4471767"/>
            <a:ext cx="2277409" cy="568614"/>
          </p:xfrm>
          <a:graphic>
            <a:graphicData uri="http://schemas.openxmlformats.org/presentationml/2006/ole">
              <mc:AlternateContent xmlns:mc="http://schemas.openxmlformats.org/markup-compatibility/2006">
                <mc:Choice xmlns:v="urn:schemas-microsoft-com:vml" Requires="v">
                  <p:oleObj spid="_x0000_s26137" name="Equation" r:id="rId34" imgW="1168200" imgH="291960" progId="Equation.DSMT4">
                    <p:embed/>
                  </p:oleObj>
                </mc:Choice>
                <mc:Fallback>
                  <p:oleObj name="Equation" r:id="rId34" imgW="1168200" imgH="291960" progId="Equation.DSMT4">
                    <p:embed/>
                    <p:pic>
                      <p:nvPicPr>
                        <p:cNvPr id="0" name=""/>
                        <p:cNvPicPr/>
                        <p:nvPr/>
                      </p:nvPicPr>
                      <p:blipFill>
                        <a:blip r:embed="rId35"/>
                        <a:stretch>
                          <a:fillRect/>
                        </a:stretch>
                      </p:blipFill>
                      <p:spPr>
                        <a:xfrm>
                          <a:off x="6579862" y="4471767"/>
                          <a:ext cx="2277409" cy="568614"/>
                        </a:xfrm>
                        <a:prstGeom prst="rect">
                          <a:avLst/>
                        </a:prstGeom>
                      </p:spPr>
                    </p:pic>
                  </p:oleObj>
                </mc:Fallback>
              </mc:AlternateContent>
            </a:graphicData>
          </a:graphic>
        </p:graphicFrame>
      </p:grpSp>
      <p:sp>
        <p:nvSpPr>
          <p:cNvPr id="4" name="Rectangle 3"/>
          <p:cNvSpPr/>
          <p:nvPr/>
        </p:nvSpPr>
        <p:spPr>
          <a:xfrm>
            <a:off x="5990898" y="4993405"/>
            <a:ext cx="5875281" cy="1200329"/>
          </a:xfrm>
          <a:prstGeom prst="rect">
            <a:avLst/>
          </a:prstGeom>
        </p:spPr>
        <p:txBody>
          <a:bodyPr wrap="square">
            <a:spAutoFit/>
          </a:bodyPr>
          <a:lstStyle/>
          <a:p>
            <a:pPr algn="just"/>
            <a:r>
              <a:rPr lang="en-US" sz="2400"/>
              <a:t>(</a:t>
            </a:r>
            <a:r>
              <a:rPr lang="en-US" sz="2400" i="1">
                <a:latin typeface="Times New Roman" panose="02020603050405020304" pitchFamily="18" charset="0"/>
                <a:cs typeface="Times New Roman" panose="02020603050405020304" pitchFamily="18" charset="0"/>
              </a:rPr>
              <a:t>C(x)</a:t>
            </a:r>
            <a:r>
              <a:rPr lang="en-US" sz="2400"/>
              <a:t> không xác định khi</a:t>
            </a:r>
            <a:r>
              <a:rPr lang="en-US" sz="2400" i="1">
                <a:latin typeface="Times New Roman" panose="02020603050405020304" pitchFamily="18" charset="0"/>
                <a:cs typeface="Times New Roman" panose="02020603050405020304" pitchFamily="18" charset="0"/>
              </a:rPr>
              <a:t> x = </a:t>
            </a:r>
            <a:r>
              <a:rPr lang="en-US" sz="2400"/>
              <a:t>100) nên nhà máy không thể loại bỏ 100% chất gây ô nhiễm không khí.</a:t>
            </a:r>
          </a:p>
        </p:txBody>
      </p:sp>
    </p:spTree>
    <p:extLst>
      <p:ext uri="{BB962C8B-B14F-4D97-AF65-F5344CB8AC3E}">
        <p14:creationId xmlns:p14="http://schemas.microsoft.com/office/powerpoint/2010/main" val="130809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2260</TotalTime>
  <Words>2848</Words>
  <Application>Microsoft Office PowerPoint</Application>
  <PresentationFormat>Widescreen</PresentationFormat>
  <Paragraphs>163</Paragraphs>
  <Slides>25</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6" baseType="lpstr">
      <vt:lpstr>.VnCentury SchoolbookH</vt:lpstr>
      <vt:lpstr>Alfa Slab One</vt:lpstr>
      <vt:lpstr>Arial</vt:lpstr>
      <vt:lpstr>Calibri</vt:lpstr>
      <vt:lpstr>Cambria Math</vt:lpstr>
      <vt:lpstr>Symbol</vt:lpstr>
      <vt:lpstr>Times New Roman</vt:lpstr>
      <vt:lpstr>Wingdings</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258</cp:revision>
  <dcterms:created xsi:type="dcterms:W3CDTF">2023-11-05T23:51:54Z</dcterms:created>
  <dcterms:modified xsi:type="dcterms:W3CDTF">2024-08-13T15:23:41Z</dcterms:modified>
</cp:coreProperties>
</file>