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68" r:id="rId5"/>
    <p:sldId id="269" r:id="rId6"/>
    <p:sldId id="270" r:id="rId7"/>
    <p:sldId id="271" r:id="rId8"/>
    <p:sldId id="272" r:id="rId9"/>
    <p:sldId id="317" r:id="rId10"/>
    <p:sldId id="262" r:id="rId11"/>
    <p:sldId id="273" r:id="rId12"/>
    <p:sldId id="259" r:id="rId13"/>
    <p:sldId id="319" r:id="rId14"/>
    <p:sldId id="275" r:id="rId15"/>
    <p:sldId id="274" r:id="rId16"/>
    <p:sldId id="276" r:id="rId17"/>
    <p:sldId id="277" r:id="rId18"/>
    <p:sldId id="278" r:id="rId19"/>
    <p:sldId id="258" r:id="rId20"/>
    <p:sldId id="279" r:id="rId21"/>
    <p:sldId id="280" r:id="rId22"/>
    <p:sldId id="286" r:id="rId23"/>
    <p:sldId id="287" r:id="rId24"/>
    <p:sldId id="288" r:id="rId25"/>
    <p:sldId id="281" r:id="rId26"/>
    <p:sldId id="282" r:id="rId27"/>
    <p:sldId id="289" r:id="rId28"/>
    <p:sldId id="290" r:id="rId29"/>
    <p:sldId id="291" r:id="rId30"/>
    <p:sldId id="292" r:id="rId31"/>
    <p:sldId id="293" r:id="rId32"/>
    <p:sldId id="283" r:id="rId33"/>
    <p:sldId id="294" r:id="rId34"/>
    <p:sldId id="284" r:id="rId35"/>
    <p:sldId id="295" r:id="rId36"/>
    <p:sldId id="296" r:id="rId37"/>
    <p:sldId id="297" r:id="rId38"/>
    <p:sldId id="285" r:id="rId39"/>
    <p:sldId id="299" r:id="rId40"/>
    <p:sldId id="300" r:id="rId41"/>
    <p:sldId id="298" r:id="rId42"/>
    <p:sldId id="301" r:id="rId43"/>
    <p:sldId id="302" r:id="rId44"/>
    <p:sldId id="304" r:id="rId45"/>
    <p:sldId id="303" r:id="rId46"/>
    <p:sldId id="305" r:id="rId47"/>
    <p:sldId id="308" r:id="rId48"/>
    <p:sldId id="306" r:id="rId49"/>
    <p:sldId id="309" r:id="rId50"/>
    <p:sldId id="310" r:id="rId51"/>
    <p:sldId id="307" r:id="rId52"/>
    <p:sldId id="311" r:id="rId53"/>
    <p:sldId id="312" r:id="rId54"/>
    <p:sldId id="313" r:id="rId55"/>
    <p:sldId id="318" r:id="rId56"/>
    <p:sldId id="314" r:id="rId57"/>
    <p:sldId id="315" r:id="rId58"/>
    <p:sldId id="316" r:id="rId59"/>
    <p:sldId id="267" r:id="rId60"/>
  </p:sldIdLst>
  <p:sldSz cx="18288000" cy="10287000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Cambria" panose="02040503050406030204" pitchFamily="18" charset="0"/>
      <p:regular r:id="rId65"/>
      <p:bold r:id="rId66"/>
      <p:italic r:id="rId67"/>
      <p:boldItalic r:id="rId68"/>
    </p:embeddedFont>
    <p:embeddedFont>
      <p:font typeface="Wedges" panose="020B0604020202020204" charset="0"/>
      <p:regular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2557" autoAdjust="0"/>
  </p:normalViewPr>
  <p:slideViewPr>
    <p:cSldViewPr>
      <p:cViewPr varScale="1">
        <p:scale>
          <a:sx n="45" d="100"/>
          <a:sy n="45" d="100"/>
        </p:scale>
        <p:origin x="-54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5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4.svg"/><Relationship Id="rId18" Type="http://schemas.openxmlformats.org/officeDocument/2006/relationships/image" Target="../media/image7.png"/><Relationship Id="rId3" Type="http://schemas.microsoft.com/office/2007/relationships/media" Target="../media/media2.mp3"/><Relationship Id="rId21" Type="http://schemas.openxmlformats.org/officeDocument/2006/relationships/image" Target="../media/image22.png"/><Relationship Id="rId7" Type="http://schemas.microsoft.com/office/2007/relationships/media" Target="../media/media4.mp3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" Type="http://schemas.openxmlformats.org/officeDocument/2006/relationships/audio" Target="../media/media1.mp3"/><Relationship Id="rId16" Type="http://schemas.openxmlformats.org/officeDocument/2006/relationships/image" Target="../media/image9.png"/><Relationship Id="rId20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0.svg"/><Relationship Id="rId24" Type="http://schemas.openxmlformats.org/officeDocument/2006/relationships/image" Target="../media/image25.png"/><Relationship Id="rId5" Type="http://schemas.microsoft.com/office/2007/relationships/media" Target="../media/media3.mp3"/><Relationship Id="rId15" Type="http://schemas.openxmlformats.org/officeDocument/2006/relationships/image" Target="../media/image6.svg"/><Relationship Id="rId23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8.sv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13" Type="http://schemas.openxmlformats.org/officeDocument/2006/relationships/image" Target="../media/image4.svg"/><Relationship Id="rId18" Type="http://schemas.openxmlformats.org/officeDocument/2006/relationships/image" Target="../media/image7.png"/><Relationship Id="rId3" Type="http://schemas.microsoft.com/office/2007/relationships/media" Target="../media/media6.mp3"/><Relationship Id="rId21" Type="http://schemas.openxmlformats.org/officeDocument/2006/relationships/image" Target="../media/image27.png"/><Relationship Id="rId7" Type="http://schemas.microsoft.com/office/2007/relationships/media" Target="../media/media8.mp3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" Type="http://schemas.openxmlformats.org/officeDocument/2006/relationships/audio" Target="../media/media5.mp3"/><Relationship Id="rId16" Type="http://schemas.openxmlformats.org/officeDocument/2006/relationships/image" Target="../media/image9.png"/><Relationship Id="rId20" Type="http://schemas.openxmlformats.org/officeDocument/2006/relationships/image" Target="../media/image26.png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20.svg"/><Relationship Id="rId24" Type="http://schemas.openxmlformats.org/officeDocument/2006/relationships/image" Target="../media/image25.png"/><Relationship Id="rId5" Type="http://schemas.microsoft.com/office/2007/relationships/media" Target="../media/media7.mp3"/><Relationship Id="rId15" Type="http://schemas.openxmlformats.org/officeDocument/2006/relationships/image" Target="../media/image6.svg"/><Relationship Id="rId23" Type="http://schemas.openxmlformats.org/officeDocument/2006/relationships/image" Target="../media/image29.png"/><Relationship Id="rId10" Type="http://schemas.openxmlformats.org/officeDocument/2006/relationships/image" Target="../media/image19.png"/><Relationship Id="rId19" Type="http://schemas.openxmlformats.org/officeDocument/2006/relationships/image" Target="../media/image8.svg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22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4.svg"/><Relationship Id="rId18" Type="http://schemas.openxmlformats.org/officeDocument/2006/relationships/image" Target="../media/image7.png"/><Relationship Id="rId3" Type="http://schemas.microsoft.com/office/2007/relationships/media" Target="../media/media10.mp3"/><Relationship Id="rId21" Type="http://schemas.openxmlformats.org/officeDocument/2006/relationships/image" Target="../media/image31.png"/><Relationship Id="rId7" Type="http://schemas.microsoft.com/office/2007/relationships/media" Target="../media/media12.mp3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" Type="http://schemas.openxmlformats.org/officeDocument/2006/relationships/audio" Target="../media/media9.mp3"/><Relationship Id="rId16" Type="http://schemas.openxmlformats.org/officeDocument/2006/relationships/image" Target="../media/image9.png"/><Relationship Id="rId20" Type="http://schemas.openxmlformats.org/officeDocument/2006/relationships/image" Target="../media/image30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image" Target="../media/image20.svg"/><Relationship Id="rId24" Type="http://schemas.openxmlformats.org/officeDocument/2006/relationships/image" Target="../media/image25.png"/><Relationship Id="rId5" Type="http://schemas.microsoft.com/office/2007/relationships/media" Target="../media/media11.mp3"/><Relationship Id="rId15" Type="http://schemas.openxmlformats.org/officeDocument/2006/relationships/image" Target="../media/image6.svg"/><Relationship Id="rId23" Type="http://schemas.openxmlformats.org/officeDocument/2006/relationships/image" Target="../media/image33.png"/><Relationship Id="rId10" Type="http://schemas.openxmlformats.org/officeDocument/2006/relationships/image" Target="../media/image19.png"/><Relationship Id="rId19" Type="http://schemas.openxmlformats.org/officeDocument/2006/relationships/image" Target="../media/image8.svg"/><Relationship Id="rId4" Type="http://schemas.openxmlformats.org/officeDocument/2006/relationships/audio" Target="../media/media10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22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p3"/><Relationship Id="rId13" Type="http://schemas.openxmlformats.org/officeDocument/2006/relationships/image" Target="../media/image4.svg"/><Relationship Id="rId18" Type="http://schemas.openxmlformats.org/officeDocument/2006/relationships/image" Target="../media/image7.png"/><Relationship Id="rId3" Type="http://schemas.microsoft.com/office/2007/relationships/media" Target="../media/media14.mp3"/><Relationship Id="rId21" Type="http://schemas.openxmlformats.org/officeDocument/2006/relationships/image" Target="../media/image35.png"/><Relationship Id="rId7" Type="http://schemas.microsoft.com/office/2007/relationships/media" Target="../media/media16.mp3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" Type="http://schemas.openxmlformats.org/officeDocument/2006/relationships/audio" Target="../media/media13.mp3"/><Relationship Id="rId16" Type="http://schemas.openxmlformats.org/officeDocument/2006/relationships/image" Target="../media/image9.png"/><Relationship Id="rId20" Type="http://schemas.openxmlformats.org/officeDocument/2006/relationships/image" Target="../media/image34.png"/><Relationship Id="rId1" Type="http://schemas.microsoft.com/office/2007/relationships/media" Target="../media/media13.mp3"/><Relationship Id="rId6" Type="http://schemas.openxmlformats.org/officeDocument/2006/relationships/audio" Target="../media/media15.mp3"/><Relationship Id="rId11" Type="http://schemas.openxmlformats.org/officeDocument/2006/relationships/image" Target="../media/image20.svg"/><Relationship Id="rId24" Type="http://schemas.openxmlformats.org/officeDocument/2006/relationships/image" Target="../media/image25.png"/><Relationship Id="rId5" Type="http://schemas.microsoft.com/office/2007/relationships/media" Target="../media/media15.mp3"/><Relationship Id="rId15" Type="http://schemas.openxmlformats.org/officeDocument/2006/relationships/image" Target="../media/image6.svg"/><Relationship Id="rId23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8.svg"/><Relationship Id="rId4" Type="http://schemas.openxmlformats.org/officeDocument/2006/relationships/audio" Target="../media/media1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22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p3"/><Relationship Id="rId13" Type="http://schemas.openxmlformats.org/officeDocument/2006/relationships/image" Target="../media/image4.svg"/><Relationship Id="rId18" Type="http://schemas.openxmlformats.org/officeDocument/2006/relationships/image" Target="../media/image7.png"/><Relationship Id="rId3" Type="http://schemas.microsoft.com/office/2007/relationships/media" Target="../media/media18.mp3"/><Relationship Id="rId21" Type="http://schemas.openxmlformats.org/officeDocument/2006/relationships/image" Target="../media/image39.png"/><Relationship Id="rId7" Type="http://schemas.microsoft.com/office/2007/relationships/media" Target="../media/media20.mp3"/><Relationship Id="rId12" Type="http://schemas.openxmlformats.org/officeDocument/2006/relationships/image" Target="../media/image3.png"/><Relationship Id="rId17" Type="http://schemas.openxmlformats.org/officeDocument/2006/relationships/image" Target="../media/image10.svg"/><Relationship Id="rId2" Type="http://schemas.openxmlformats.org/officeDocument/2006/relationships/audio" Target="../media/media17.mp3"/><Relationship Id="rId16" Type="http://schemas.openxmlformats.org/officeDocument/2006/relationships/image" Target="../media/image9.png"/><Relationship Id="rId20" Type="http://schemas.openxmlformats.org/officeDocument/2006/relationships/image" Target="../media/image38.png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openxmlformats.org/officeDocument/2006/relationships/image" Target="../media/image20.svg"/><Relationship Id="rId24" Type="http://schemas.openxmlformats.org/officeDocument/2006/relationships/image" Target="../media/image25.png"/><Relationship Id="rId5" Type="http://schemas.microsoft.com/office/2007/relationships/media" Target="../media/media19.mp3"/><Relationship Id="rId15" Type="http://schemas.openxmlformats.org/officeDocument/2006/relationships/image" Target="../media/image6.svg"/><Relationship Id="rId23" Type="http://schemas.openxmlformats.org/officeDocument/2006/relationships/image" Target="../media/image41.png"/><Relationship Id="rId10" Type="http://schemas.openxmlformats.org/officeDocument/2006/relationships/image" Target="../media/image19.png"/><Relationship Id="rId19" Type="http://schemas.openxmlformats.org/officeDocument/2006/relationships/image" Target="../media/image8.svg"/><Relationship Id="rId4" Type="http://schemas.openxmlformats.org/officeDocument/2006/relationships/audio" Target="../media/media18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.png"/><Relationship Id="rId22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6.svg"/><Relationship Id="rId18" Type="http://schemas.openxmlformats.org/officeDocument/2006/relationships/image" Target="../media/image42.png"/><Relationship Id="rId3" Type="http://schemas.microsoft.com/office/2007/relationships/media" Target="../media/media22.mp3"/><Relationship Id="rId21" Type="http://schemas.openxmlformats.org/officeDocument/2006/relationships/image" Target="../media/image25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png"/><Relationship Id="rId17" Type="http://schemas.openxmlformats.org/officeDocument/2006/relationships/image" Target="../media/image8.svg"/><Relationship Id="rId2" Type="http://schemas.openxmlformats.org/officeDocument/2006/relationships/audio" Target="../media/media21.mp3"/><Relationship Id="rId16" Type="http://schemas.openxmlformats.org/officeDocument/2006/relationships/image" Target="../media/image7.png"/><Relationship Id="rId20" Type="http://schemas.openxmlformats.org/officeDocument/2006/relationships/image" Target="../media/image44.png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image" Target="../media/image4.svg"/><Relationship Id="rId5" Type="http://schemas.microsoft.com/office/2007/relationships/media" Target="../media/media23.mp3"/><Relationship Id="rId15" Type="http://schemas.openxmlformats.org/officeDocument/2006/relationships/image" Target="../media/image10.svg"/><Relationship Id="rId10" Type="http://schemas.openxmlformats.org/officeDocument/2006/relationships/image" Target="../media/image3.png"/><Relationship Id="rId19" Type="http://schemas.openxmlformats.org/officeDocument/2006/relationships/image" Target="../media/image43.png"/><Relationship Id="rId4" Type="http://schemas.openxmlformats.org/officeDocument/2006/relationships/audio" Target="../media/media22.mp3"/><Relationship Id="rId9" Type="http://schemas.openxmlformats.org/officeDocument/2006/relationships/image" Target="../media/image20.sv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ordwall.net/resource/58458109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hyperlink" Target="https://wordwall.net/resource/101534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6.svg"/><Relationship Id="rId5" Type="http://schemas.openxmlformats.org/officeDocument/2006/relationships/image" Target="../media/image6.svg"/><Relationship Id="rId10" Type="http://schemas.openxmlformats.org/officeDocument/2006/relationships/image" Target="../media/image45.png"/><Relationship Id="rId4" Type="http://schemas.openxmlformats.org/officeDocument/2006/relationships/image" Target="../media/image5.png"/><Relationship Id="rId9" Type="http://schemas.openxmlformats.org/officeDocument/2006/relationships/image" Target="../media/image8.svg"/><Relationship Id="rId14" Type="http://schemas.openxmlformats.org/officeDocument/2006/relationships/hyperlink" Target="https://wordwall.net/resource/57995170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0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8.svg"/><Relationship Id="rId5" Type="http://schemas.openxmlformats.org/officeDocument/2006/relationships/image" Target="../media/image4.sv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wordwall.net/resource/35689830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hyperlink" Target="https://wordwall.net/resource/2799081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6.svg"/><Relationship Id="rId5" Type="http://schemas.openxmlformats.org/officeDocument/2006/relationships/image" Target="../media/image6.svg"/><Relationship Id="rId10" Type="http://schemas.openxmlformats.org/officeDocument/2006/relationships/image" Target="../media/image45.png"/><Relationship Id="rId4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0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8.svg"/><Relationship Id="rId5" Type="http://schemas.openxmlformats.org/officeDocument/2006/relationships/image" Target="../media/image4.sv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0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8.svg"/><Relationship Id="rId5" Type="http://schemas.openxmlformats.org/officeDocument/2006/relationships/image" Target="../media/image4.svg"/><Relationship Id="rId10" Type="http://schemas.openxmlformats.org/officeDocument/2006/relationships/image" Target="../media/image47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8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47.png"/><Relationship Id="rId17" Type="http://schemas.openxmlformats.org/officeDocument/2006/relationships/image" Target="../media/image25.png"/><Relationship Id="rId2" Type="http://schemas.openxmlformats.org/officeDocument/2006/relationships/audio" Target="../media/media24.mp3"/><Relationship Id="rId16" Type="http://schemas.openxmlformats.org/officeDocument/2006/relationships/image" Target="../media/image53.png"/><Relationship Id="rId1" Type="http://schemas.microsoft.com/office/2007/relationships/media" Target="../media/media24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0.svg"/><Relationship Id="rId15" Type="http://schemas.openxmlformats.org/officeDocument/2006/relationships/image" Target="../media/image50.sv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6.svg"/><Relationship Id="rId1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4.pn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57.svg"/><Relationship Id="rId14" Type="http://schemas.openxmlformats.org/officeDocument/2006/relationships/image" Target="../media/image5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5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5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5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5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7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56.png"/><Relationship Id="rId17" Type="http://schemas.openxmlformats.org/officeDocument/2006/relationships/image" Target="../media/image25.png"/><Relationship Id="rId2" Type="http://schemas.openxmlformats.org/officeDocument/2006/relationships/audio" Target="../media/media25.mp3"/><Relationship Id="rId16" Type="http://schemas.openxmlformats.org/officeDocument/2006/relationships/image" Target="../media/image55.svg"/><Relationship Id="rId1" Type="http://schemas.microsoft.com/office/2007/relationships/media" Target="../media/media25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0.svg"/><Relationship Id="rId15" Type="http://schemas.openxmlformats.org/officeDocument/2006/relationships/image" Target="../media/image54.pn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6.svg"/><Relationship Id="rId1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54.png"/><Relationship Id="rId17" Type="http://schemas.openxmlformats.org/officeDocument/2006/relationships/image" Target="../media/image25.png"/><Relationship Id="rId2" Type="http://schemas.openxmlformats.org/officeDocument/2006/relationships/audio" Target="../media/media26.mp3"/><Relationship Id="rId16" Type="http://schemas.openxmlformats.org/officeDocument/2006/relationships/image" Target="../media/image60.emf"/><Relationship Id="rId1" Type="http://schemas.microsoft.com/office/2007/relationships/media" Target="../media/media26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0.svg"/><Relationship Id="rId15" Type="http://schemas.openxmlformats.org/officeDocument/2006/relationships/image" Target="../media/image57.sv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6.svg"/><Relationship Id="rId1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54.png"/><Relationship Id="rId2" Type="http://schemas.openxmlformats.org/officeDocument/2006/relationships/audio" Target="../media/media26.mp3"/><Relationship Id="rId16" Type="http://schemas.openxmlformats.org/officeDocument/2006/relationships/image" Target="../media/image25.png"/><Relationship Id="rId1" Type="http://schemas.microsoft.com/office/2007/relationships/media" Target="../media/media26.mp3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0.svg"/><Relationship Id="rId15" Type="http://schemas.openxmlformats.org/officeDocument/2006/relationships/image" Target="../media/image57.sv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6.svg"/><Relationship Id="rId1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8.sv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6.svg"/><Relationship Id="rId5" Type="http://schemas.openxmlformats.org/officeDocument/2006/relationships/image" Target="../media/image6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7.svg"/><Relationship Id="rId3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5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55.svg"/><Relationship Id="rId5" Type="http://schemas.openxmlformats.org/officeDocument/2006/relationships/image" Target="../media/image4.svg"/><Relationship Id="rId10" Type="http://schemas.openxmlformats.org/officeDocument/2006/relationships/image" Target="../media/image5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63.svg"/><Relationship Id="rId5" Type="http://schemas.openxmlformats.org/officeDocument/2006/relationships/image" Target="../media/image6.svg"/><Relationship Id="rId10" Type="http://schemas.openxmlformats.org/officeDocument/2006/relationships/image" Target="../media/image62.png"/><Relationship Id="rId4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321831">
            <a:off x="13809636" y="3610474"/>
            <a:ext cx="3140276" cy="3066052"/>
          </a:xfrm>
          <a:custGeom>
            <a:avLst/>
            <a:gdLst/>
            <a:ahLst/>
            <a:cxnLst/>
            <a:rect l="l" t="t" r="r" b="b"/>
            <a:pathLst>
              <a:path w="3140276" h="3066052">
                <a:moveTo>
                  <a:pt x="0" y="0"/>
                </a:moveTo>
                <a:lnTo>
                  <a:pt x="3140277" y="0"/>
                </a:lnTo>
                <a:lnTo>
                  <a:pt x="3140277" y="3066052"/>
                </a:lnTo>
                <a:lnTo>
                  <a:pt x="0" y="3066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90446">
            <a:off x="-3981609" y="7453434"/>
            <a:ext cx="7963217" cy="7572296"/>
          </a:xfrm>
          <a:custGeom>
            <a:avLst/>
            <a:gdLst/>
            <a:ahLst/>
            <a:cxnLst/>
            <a:rect l="l" t="t" r="r" b="b"/>
            <a:pathLst>
              <a:path w="7963217" h="7572296">
                <a:moveTo>
                  <a:pt x="0" y="0"/>
                </a:moveTo>
                <a:lnTo>
                  <a:pt x="7963218" y="0"/>
                </a:lnTo>
                <a:lnTo>
                  <a:pt x="7963218" y="7572296"/>
                </a:lnTo>
                <a:lnTo>
                  <a:pt x="0" y="75722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672523" y="7040985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443786">
            <a:off x="1359065" y="7697437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80907">
            <a:off x="428018" y="2451427"/>
            <a:ext cx="3144754" cy="3732658"/>
          </a:xfrm>
          <a:custGeom>
            <a:avLst/>
            <a:gdLst/>
            <a:ahLst/>
            <a:cxnLst/>
            <a:rect l="l" t="t" r="r" b="b"/>
            <a:pathLst>
              <a:path w="3144754" h="3732658">
                <a:moveTo>
                  <a:pt x="0" y="0"/>
                </a:moveTo>
                <a:lnTo>
                  <a:pt x="3144754" y="0"/>
                </a:lnTo>
                <a:lnTo>
                  <a:pt x="3144754" y="3732658"/>
                </a:lnTo>
                <a:lnTo>
                  <a:pt x="0" y="37326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34515" b="-10237"/>
            </a:stretch>
          </a:blipFill>
        </p:spPr>
      </p:sp>
      <p:sp>
        <p:nvSpPr>
          <p:cNvPr id="10" name="Freeform 10"/>
          <p:cNvSpPr/>
          <p:nvPr/>
        </p:nvSpPr>
        <p:spPr>
          <a:xfrm rot="443786">
            <a:off x="13945739" y="565353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70093" y="1701900"/>
            <a:ext cx="14776485" cy="5626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57"/>
              </a:lnSpc>
            </a:pPr>
            <a:r>
              <a:rPr lang="en-US" sz="11500">
                <a:solidFill>
                  <a:srgbClr val="102667"/>
                </a:solidFill>
                <a:latin typeface="Wedges Bold"/>
              </a:rPr>
              <a:t>UNIT 2. </a:t>
            </a:r>
          </a:p>
          <a:p>
            <a:pPr algn="ctr">
              <a:lnSpc>
                <a:spcPts val="23057"/>
              </a:lnSpc>
            </a:pPr>
            <a:r>
              <a:rPr lang="en-US" sz="11500">
                <a:solidFill>
                  <a:srgbClr val="102667"/>
                </a:solidFill>
                <a:latin typeface="Wedges Bold"/>
              </a:rPr>
              <a:t>HEALTHY LIVING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92849" y="319125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2939293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1. THEORY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I. VOCABULARY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403441" y="310159"/>
            <a:ext cx="17330369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938510" y="-480734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500332" y="7154317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193220" y="2977671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243018" y="777299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1. chapped lips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6246685" y="769132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/tʃæpt lɪps/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môi bị nứt nẻ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8471686" y="907360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2. dentist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14073000" y="900086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/'dentɪst/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nha sỹ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-602241" y="5387266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3. dim light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5439610" y="5332449"/>
            <a:ext cx="9144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/dɪm laɪt/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ánh sáng yếu, 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mờ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11F9A93-73E5-4762-97B4-51A743607CBA}"/>
              </a:ext>
            </a:extLst>
          </p:cNvPr>
          <p:cNvSpPr txBox="1"/>
          <p:nvPr/>
        </p:nvSpPr>
        <p:spPr>
          <a:xfrm>
            <a:off x="8666386" y="5295900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4. doctor (n):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9C3390-A665-4C0D-9EDE-479237290B73}"/>
              </a:ext>
            </a:extLst>
          </p:cNvPr>
          <p:cNvSpPr/>
          <p:nvPr/>
        </p:nvSpPr>
        <p:spPr>
          <a:xfrm>
            <a:off x="14162499" y="5338408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/'dɒktə(r)/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bác sỹ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70BDC9-117F-4E87-B012-97C47FF94A3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12025" y="1815120"/>
            <a:ext cx="4802704" cy="30973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6A4483-D4EE-4FF9-8BB8-FBF0CF8B240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397141" y="1815120"/>
            <a:ext cx="3618286" cy="3267743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74559" y="870480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6AD93F-9329-4FD1-BEE1-86EA4F9016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63187" y="6144609"/>
            <a:ext cx="3817451" cy="33650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0D5172-7D48-477E-BE4F-60EF1DCB305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27640" y="6191600"/>
            <a:ext cx="3636040" cy="3659450"/>
          </a:xfrm>
          <a:prstGeom prst="rect">
            <a:avLst/>
          </a:prstGeom>
        </p:spPr>
      </p:pic>
      <p:pic>
        <p:nvPicPr>
          <p:cNvPr id="16" name="chapped lips">
            <a:hlinkClick r:id="" action="ppaction://media"/>
            <a:extLst>
              <a:ext uri="{FF2B5EF4-FFF2-40B4-BE49-F238E27FC236}">
                <a16:creationId xmlns:a16="http://schemas.microsoft.com/office/drawing/2014/main" id="{AE4352A8-821D-4F4E-BCA6-96632BA62E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410811" y="3046259"/>
            <a:ext cx="609600" cy="609600"/>
          </a:xfrm>
          <a:prstGeom prst="rect">
            <a:avLst/>
          </a:prstGeom>
        </p:spPr>
      </p:pic>
      <p:pic>
        <p:nvPicPr>
          <p:cNvPr id="17" name="dentist">
            <a:hlinkClick r:id="" action="ppaction://media"/>
            <a:extLst>
              <a:ext uri="{FF2B5EF4-FFF2-40B4-BE49-F238E27FC236}">
                <a16:creationId xmlns:a16="http://schemas.microsoft.com/office/drawing/2014/main" id="{44C123EE-C8FD-48B2-8D4E-E4AE0FB944E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604875" y="2904420"/>
            <a:ext cx="609600" cy="609600"/>
          </a:xfrm>
          <a:prstGeom prst="rect">
            <a:avLst/>
          </a:prstGeom>
        </p:spPr>
      </p:pic>
      <p:pic>
        <p:nvPicPr>
          <p:cNvPr id="18" name="dim light">
            <a:hlinkClick r:id="" action="ppaction://media"/>
            <a:extLst>
              <a:ext uri="{FF2B5EF4-FFF2-40B4-BE49-F238E27FC236}">
                <a16:creationId xmlns:a16="http://schemas.microsoft.com/office/drawing/2014/main" id="{338FB339-5A6A-4BA3-BE7C-C948CD8403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83557" y="8135773"/>
            <a:ext cx="609600" cy="609600"/>
          </a:xfrm>
          <a:prstGeom prst="rect">
            <a:avLst/>
          </a:prstGeom>
        </p:spPr>
      </p:pic>
      <p:pic>
        <p:nvPicPr>
          <p:cNvPr id="19" name="doctor">
            <a:hlinkClick r:id="" action="ppaction://media"/>
            <a:extLst>
              <a:ext uri="{FF2B5EF4-FFF2-40B4-BE49-F238E27FC236}">
                <a16:creationId xmlns:a16="http://schemas.microsoft.com/office/drawing/2014/main" id="{CAE70B3F-9213-4942-92CB-A58C192F282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202892" y="762709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403441" y="310159"/>
            <a:ext cx="17330369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938510" y="-480734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461145" y="6666466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014123" y="2780196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243018" y="777299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5. earache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5471694" y="763910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/’ɪəreɪk/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đau tai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8471686" y="907360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6. fever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13808269" y="949373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/'fi:və(r)/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sốt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462006" y="5350686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7. flu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5469136" y="5355440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/flu:/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cúm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11F9A93-73E5-4762-97B4-51A743607CBA}"/>
              </a:ext>
            </a:extLst>
          </p:cNvPr>
          <p:cNvSpPr txBox="1"/>
          <p:nvPr/>
        </p:nvSpPr>
        <p:spPr>
          <a:xfrm>
            <a:off x="7909130" y="5195511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8. headache (n):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9C3390-A665-4C0D-9EDE-479237290B73}"/>
              </a:ext>
            </a:extLst>
          </p:cNvPr>
          <p:cNvSpPr/>
          <p:nvPr/>
        </p:nvSpPr>
        <p:spPr>
          <a:xfrm>
            <a:off x="13998314" y="5167396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/'hedeɪk/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đau đầu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9F6328-3C40-4AB3-A9B4-E3F54B6596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3354" y="1772549"/>
            <a:ext cx="4428363" cy="3203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74348B-9109-4FBE-A83A-A80BC01271F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55740" y="1873791"/>
            <a:ext cx="4672586" cy="29988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8B3F60-6696-4933-B8CB-2C210E7AC60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82673" y="6328881"/>
            <a:ext cx="3822727" cy="359519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EBB9A3-F87E-4355-A546-947BC6926C6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56632" y="6225990"/>
            <a:ext cx="4076235" cy="2999397"/>
          </a:xfrm>
          <a:prstGeom prst="rect">
            <a:avLst/>
          </a:prstGeom>
        </p:spPr>
      </p:pic>
      <p:pic>
        <p:nvPicPr>
          <p:cNvPr id="14" name="earache">
            <a:hlinkClick r:id="" action="ppaction://media"/>
            <a:extLst>
              <a:ext uri="{FF2B5EF4-FFF2-40B4-BE49-F238E27FC236}">
                <a16:creationId xmlns:a16="http://schemas.microsoft.com/office/drawing/2014/main" id="{0BA4D3F3-F58B-4886-9483-7739C7D923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709754" y="3232407"/>
            <a:ext cx="609600" cy="609600"/>
          </a:xfrm>
          <a:prstGeom prst="rect">
            <a:avLst/>
          </a:prstGeom>
        </p:spPr>
      </p:pic>
      <p:pic>
        <p:nvPicPr>
          <p:cNvPr id="15" name="fever">
            <a:hlinkClick r:id="" action="ppaction://media"/>
            <a:extLst>
              <a:ext uri="{FF2B5EF4-FFF2-40B4-BE49-F238E27FC236}">
                <a16:creationId xmlns:a16="http://schemas.microsoft.com/office/drawing/2014/main" id="{49F80A9D-E629-4CD2-A41A-EEAE375270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992556" y="3116255"/>
            <a:ext cx="609600" cy="609600"/>
          </a:xfrm>
          <a:prstGeom prst="rect">
            <a:avLst/>
          </a:prstGeom>
        </p:spPr>
      </p:pic>
      <p:pic>
        <p:nvPicPr>
          <p:cNvPr id="16" name="flu">
            <a:hlinkClick r:id="" action="ppaction://media"/>
            <a:extLst>
              <a:ext uri="{FF2B5EF4-FFF2-40B4-BE49-F238E27FC236}">
                <a16:creationId xmlns:a16="http://schemas.microsoft.com/office/drawing/2014/main" id="{678594A9-1939-4DBC-A66B-4B7EC02120F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404386" y="7672010"/>
            <a:ext cx="609600" cy="609600"/>
          </a:xfrm>
          <a:prstGeom prst="rect">
            <a:avLst/>
          </a:prstGeom>
        </p:spPr>
      </p:pic>
      <p:pic>
        <p:nvPicPr>
          <p:cNvPr id="17" name="headache">
            <a:hlinkClick r:id="" action="ppaction://media"/>
            <a:extLst>
              <a:ext uri="{FF2B5EF4-FFF2-40B4-BE49-F238E27FC236}">
                <a16:creationId xmlns:a16="http://schemas.microsoft.com/office/drawing/2014/main" id="{2D3F4F20-24EC-476E-8C45-DD817F19C4D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902034" y="7420888"/>
            <a:ext cx="47492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7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403441" y="310159"/>
            <a:ext cx="17330369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938510" y="-480734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714678" y="7327333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412736" y="3089298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707712" y="78139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9. lip balm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4955831" y="710723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/lɪp bɑːm/</a:t>
            </a:r>
          </a:p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son dưỡng môi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8572938" y="63772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10. lunch box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13502114" y="1266108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/lʌntʃ bɒks/</a:t>
            </a:r>
          </a:p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hộp cơm trưa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-502969" y="5053393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11. medicine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5612107" y="4947970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/'medsn/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thuốc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11F9A93-73E5-4762-97B4-51A743607CBA}"/>
              </a:ext>
            </a:extLst>
          </p:cNvPr>
          <p:cNvSpPr txBox="1"/>
          <p:nvPr/>
        </p:nvSpPr>
        <p:spPr>
          <a:xfrm>
            <a:off x="9754167" y="4826722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12. neighbourhood (n):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9C3390-A665-4C0D-9EDE-479237290B73}"/>
              </a:ext>
            </a:extLst>
          </p:cNvPr>
          <p:cNvSpPr/>
          <p:nvPr/>
        </p:nvSpPr>
        <p:spPr>
          <a:xfrm>
            <a:off x="11807787" y="5590450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/'neɪbərhʊd/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hàng xóm, láng giềng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252797-92F5-4E50-98B0-3B817ED43F0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4249" y="1671435"/>
            <a:ext cx="3944465" cy="3306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3A7FD7-B6CB-4D05-BFD0-19AB13430F1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84418" y="1655638"/>
            <a:ext cx="3874870" cy="29937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6919DB-5E77-4E87-AE46-9FC8A8CB9DB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3811" y="5884874"/>
            <a:ext cx="4484639" cy="332145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BDB8C5-D047-496D-A555-45BEB765459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18905" y="6086487"/>
            <a:ext cx="3423625" cy="2703373"/>
          </a:xfrm>
          <a:prstGeom prst="rect">
            <a:avLst/>
          </a:prstGeom>
        </p:spPr>
      </p:pic>
      <p:pic>
        <p:nvPicPr>
          <p:cNvPr id="14" name="neighbourhood">
            <a:hlinkClick r:id="" action="ppaction://media"/>
            <a:extLst>
              <a:ext uri="{FF2B5EF4-FFF2-40B4-BE49-F238E27FC236}">
                <a16:creationId xmlns:a16="http://schemas.microsoft.com/office/drawing/2014/main" id="{60215E55-B1CC-458C-9F23-3CC915214E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2214712" y="7515146"/>
            <a:ext cx="609600" cy="609600"/>
          </a:xfrm>
          <a:prstGeom prst="rect">
            <a:avLst/>
          </a:prstGeom>
        </p:spPr>
      </p:pic>
      <p:pic>
        <p:nvPicPr>
          <p:cNvPr id="15" name="medicine__gb_5">
            <a:hlinkClick r:id="" action="ppaction://media"/>
            <a:extLst>
              <a:ext uri="{FF2B5EF4-FFF2-40B4-BE49-F238E27FC236}">
                <a16:creationId xmlns:a16="http://schemas.microsoft.com/office/drawing/2014/main" id="{4C2E476B-1B6C-4F0F-81F7-3BB48CD73A5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843571" y="7215264"/>
            <a:ext cx="609600" cy="609600"/>
          </a:xfrm>
          <a:prstGeom prst="rect">
            <a:avLst/>
          </a:prstGeom>
        </p:spPr>
      </p:pic>
      <p:pic>
        <p:nvPicPr>
          <p:cNvPr id="16" name="lunch box">
            <a:hlinkClick r:id="" action="ppaction://media"/>
            <a:extLst>
              <a:ext uri="{FF2B5EF4-FFF2-40B4-BE49-F238E27FC236}">
                <a16:creationId xmlns:a16="http://schemas.microsoft.com/office/drawing/2014/main" id="{0317A185-FCC7-4E79-A501-D6BE50CD535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099831" y="3436923"/>
            <a:ext cx="609600" cy="609600"/>
          </a:xfrm>
          <a:prstGeom prst="rect">
            <a:avLst/>
          </a:prstGeom>
        </p:spPr>
      </p:pic>
      <p:pic>
        <p:nvPicPr>
          <p:cNvPr id="17" name="lip balm">
            <a:hlinkClick r:id="" action="ppaction://media"/>
            <a:extLst>
              <a:ext uri="{FF2B5EF4-FFF2-40B4-BE49-F238E27FC236}">
                <a16:creationId xmlns:a16="http://schemas.microsoft.com/office/drawing/2014/main" id="{9F1F6E80-E893-4B31-8AFF-CD040CA9C26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109522" y="29448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4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403441" y="310159"/>
            <a:ext cx="17330369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938510" y="-480734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599996" y="6816859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295997" y="2907211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707712" y="78139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13. nurse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4955831" y="710723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/nɜ:s/</a:t>
            </a:r>
          </a:p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y tá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7751874" y="734702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14. patient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13670892" y="714537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/'peɪʃnt/</a:t>
            </a:r>
          </a:p>
          <a:p>
            <a:r>
              <a:rPr lang="vi-VN" sz="54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bệnh nhân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-502969" y="5053393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15. pharmacy 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5778162" y="503833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/'fɑːməsɪ/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hiệu thuốc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11F9A93-73E5-4762-97B4-51A743607CBA}"/>
              </a:ext>
            </a:extLst>
          </p:cNvPr>
          <p:cNvSpPr txBox="1"/>
          <p:nvPr/>
        </p:nvSpPr>
        <p:spPr>
          <a:xfrm>
            <a:off x="8486227" y="5075582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400" b="1">
                <a:solidFill>
                  <a:srgbClr val="FF0000"/>
                </a:solidFill>
              </a:rPr>
              <a:t>16. red spot (n):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9C3390-A665-4C0D-9EDE-479237290B73}"/>
              </a:ext>
            </a:extLst>
          </p:cNvPr>
          <p:cNvSpPr/>
          <p:nvPr/>
        </p:nvSpPr>
        <p:spPr>
          <a:xfrm>
            <a:off x="14455662" y="5169679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/red spɒt/</a:t>
            </a:r>
          </a:p>
          <a:p>
            <a:r>
              <a:rPr lang="en-US" sz="5400" b="1">
                <a:solidFill>
                  <a:schemeClr val="tx1">
                    <a:lumMod val="95000"/>
                    <a:lumOff val="5000"/>
                  </a:schemeClr>
                </a:solidFill>
              </a:rPr>
              <a:t>đốm đỏ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3C31C3-8CB2-4614-9F62-C298745A8B2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12325" y="1722507"/>
            <a:ext cx="3428589" cy="3138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C938A4-CFCC-4775-88C1-0083FB2A754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75149" y="1684882"/>
            <a:ext cx="4680825" cy="32133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6E6DAE-9802-4854-B55C-3D79F6757E9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2700" y="5928697"/>
            <a:ext cx="4476643" cy="364758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8BF4E8-7EE9-4C5A-92F5-23BD87B4E12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30491" y="6090082"/>
            <a:ext cx="4786384" cy="3212777"/>
          </a:xfrm>
          <a:prstGeom prst="rect">
            <a:avLst/>
          </a:prstGeom>
        </p:spPr>
      </p:pic>
      <p:pic>
        <p:nvPicPr>
          <p:cNvPr id="14" name="red spot">
            <a:hlinkClick r:id="" action="ppaction://media"/>
            <a:extLst>
              <a:ext uri="{FF2B5EF4-FFF2-40B4-BE49-F238E27FC236}">
                <a16:creationId xmlns:a16="http://schemas.microsoft.com/office/drawing/2014/main" id="{ED025333-EFDA-449B-8B75-8E35B397C9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615388" y="7520526"/>
            <a:ext cx="609600" cy="609600"/>
          </a:xfrm>
          <a:prstGeom prst="rect">
            <a:avLst/>
          </a:prstGeom>
        </p:spPr>
      </p:pic>
      <p:pic>
        <p:nvPicPr>
          <p:cNvPr id="15" name="pharmacy">
            <a:hlinkClick r:id="" action="ppaction://media"/>
            <a:extLst>
              <a:ext uri="{FF2B5EF4-FFF2-40B4-BE49-F238E27FC236}">
                <a16:creationId xmlns:a16="http://schemas.microsoft.com/office/drawing/2014/main" id="{5DF379DE-F491-4888-B215-2F4242F1BA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687628" y="7539996"/>
            <a:ext cx="609600" cy="609600"/>
          </a:xfrm>
          <a:prstGeom prst="rect">
            <a:avLst/>
          </a:prstGeom>
        </p:spPr>
      </p:pic>
      <p:pic>
        <p:nvPicPr>
          <p:cNvPr id="16" name="patient">
            <a:hlinkClick r:id="" action="ppaction://media"/>
            <a:extLst>
              <a:ext uri="{FF2B5EF4-FFF2-40B4-BE49-F238E27FC236}">
                <a16:creationId xmlns:a16="http://schemas.microsoft.com/office/drawing/2014/main" id="{9307DF54-9817-4210-8C3B-CB107E54C54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795031" y="2969988"/>
            <a:ext cx="609600" cy="609600"/>
          </a:xfrm>
          <a:prstGeom prst="rect">
            <a:avLst/>
          </a:prstGeom>
        </p:spPr>
      </p:pic>
      <p:pic>
        <p:nvPicPr>
          <p:cNvPr id="17" name="nurse">
            <a:hlinkClick r:id="" action="ppaction://media"/>
            <a:extLst>
              <a:ext uri="{FF2B5EF4-FFF2-40B4-BE49-F238E27FC236}">
                <a16:creationId xmlns:a16="http://schemas.microsoft.com/office/drawing/2014/main" id="{4E737AC7-915B-4EAB-B9FA-7CFF2D57CDE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056521" y="33768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228601" y="310159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69110" y="-4788356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930217" y="6593395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411179" y="3468842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707712" y="78139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17. soft drink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5414113" y="833931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/sɒft drɪ</a:t>
            </a:r>
            <a:r>
              <a:rPr lang="el-GR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η</a:t>
            </a:r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k/</a:t>
            </a:r>
          </a:p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nước ngọt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7998533" y="736607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18. sore throat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14205995" y="714998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/sɑː'</a:t>
            </a:r>
            <a:r>
              <a:rPr lang="el-GR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θ</a:t>
            </a:r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rəʊt/</a:t>
            </a:r>
          </a:p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đau họng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-401911" y="5058571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19. stomach ache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6082143" y="5083663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/'stʌmək eɪk/</a:t>
            </a:r>
          </a:p>
          <a:p>
            <a:r>
              <a:rPr lang="en-US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đau bụng</a:t>
            </a:r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11F9A93-73E5-4762-97B4-51A743607CBA}"/>
              </a:ext>
            </a:extLst>
          </p:cNvPr>
          <p:cNvSpPr txBox="1"/>
          <p:nvPr/>
        </p:nvSpPr>
        <p:spPr>
          <a:xfrm>
            <a:off x="8486227" y="5075582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20. sunburn (n):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C9C3390-A665-4C0D-9EDE-479237290B73}"/>
              </a:ext>
            </a:extLst>
          </p:cNvPr>
          <p:cNvSpPr/>
          <p:nvPr/>
        </p:nvSpPr>
        <p:spPr>
          <a:xfrm>
            <a:off x="14455662" y="5169679"/>
            <a:ext cx="9144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/'sʌnbɜ:n/</a:t>
            </a:r>
          </a:p>
          <a:p>
            <a:r>
              <a:rPr lang="pt-BR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cháy nắng, </a:t>
            </a:r>
          </a:p>
          <a:p>
            <a:r>
              <a:rPr lang="pt-BR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sạm da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18ADBA-2348-407D-97E3-1D60C2D3FA5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19559" y="1737185"/>
            <a:ext cx="3977939" cy="29375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B16693-4D87-4EE9-8C6B-9C030EF19DB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93683" y="1817976"/>
            <a:ext cx="3724919" cy="29375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D08553-1B9B-447C-99FA-D388CB2D8AA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9559" y="6032950"/>
            <a:ext cx="4759376" cy="3420119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lum bright="20000" contrast="2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76C0CA-F7F8-4173-9C91-F2BEBB12754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55374" y="6083071"/>
            <a:ext cx="4489030" cy="3420118"/>
          </a:xfrm>
          <a:prstGeom prst="rect">
            <a:avLst/>
          </a:prstGeom>
        </p:spPr>
      </p:pic>
      <p:pic>
        <p:nvPicPr>
          <p:cNvPr id="14" name="sunburn__gb_1">
            <a:hlinkClick r:id="" action="ppaction://media"/>
            <a:extLst>
              <a:ext uri="{FF2B5EF4-FFF2-40B4-BE49-F238E27FC236}">
                <a16:creationId xmlns:a16="http://schemas.microsoft.com/office/drawing/2014/main" id="{CB8CCCCA-E238-4CE0-B8F8-DFC821C3A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708237" y="7843691"/>
            <a:ext cx="609600" cy="609600"/>
          </a:xfrm>
          <a:prstGeom prst="rect">
            <a:avLst/>
          </a:prstGeom>
        </p:spPr>
      </p:pic>
      <p:pic>
        <p:nvPicPr>
          <p:cNvPr id="15" name="stomach_ache_1_gb_2">
            <a:hlinkClick r:id="" action="ppaction://media"/>
            <a:extLst>
              <a:ext uri="{FF2B5EF4-FFF2-40B4-BE49-F238E27FC236}">
                <a16:creationId xmlns:a16="http://schemas.microsoft.com/office/drawing/2014/main" id="{1F17589E-9035-4303-BA11-BA491F17F5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6038967" y="7352312"/>
            <a:ext cx="609600" cy="609600"/>
          </a:xfrm>
          <a:prstGeom prst="rect">
            <a:avLst/>
          </a:prstGeom>
        </p:spPr>
      </p:pic>
      <p:pic>
        <p:nvPicPr>
          <p:cNvPr id="16" name="sore throat">
            <a:hlinkClick r:id="" action="ppaction://media"/>
            <a:extLst>
              <a:ext uri="{FF2B5EF4-FFF2-40B4-BE49-F238E27FC236}">
                <a16:creationId xmlns:a16="http://schemas.microsoft.com/office/drawing/2014/main" id="{5242972E-F68F-4AB4-AE5B-D5E45D635CC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4205995" y="3132960"/>
            <a:ext cx="609600" cy="609600"/>
          </a:xfrm>
          <a:prstGeom prst="rect">
            <a:avLst/>
          </a:prstGeom>
        </p:spPr>
      </p:pic>
      <p:pic>
        <p:nvPicPr>
          <p:cNvPr id="18" name="soft drink">
            <a:hlinkClick r:id="" action="ppaction://media"/>
            <a:extLst>
              <a:ext uri="{FF2B5EF4-FFF2-40B4-BE49-F238E27FC236}">
                <a16:creationId xmlns:a16="http://schemas.microsoft.com/office/drawing/2014/main" id="{FC8A0323-9B5C-4AFF-9408-78EADBF8694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574135" y="30972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2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228601" y="310159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69110" y="-4788356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930217" y="6593395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411179" y="3468842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lum bright="20000" contrast="2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lum bright="20000" contrast="2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04AEBD8-24F7-4D1C-964D-9769F9FA03BD}"/>
              </a:ext>
            </a:extLst>
          </p:cNvPr>
          <p:cNvSpPr txBox="1"/>
          <p:nvPr/>
        </p:nvSpPr>
        <p:spPr>
          <a:xfrm>
            <a:off x="-707712" y="78139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21. sun cream (n):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419C8F-A0B3-45F9-BD0B-0FEE923D05CB}"/>
              </a:ext>
            </a:extLst>
          </p:cNvPr>
          <p:cNvSpPr/>
          <p:nvPr/>
        </p:nvSpPr>
        <p:spPr>
          <a:xfrm>
            <a:off x="5414113" y="833931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/'sʌn krɪrm/</a:t>
            </a:r>
          </a:p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kem chống nắng</a:t>
            </a: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4B3E85B-CA2D-404A-A7B1-2B7295FD6FB9}"/>
              </a:ext>
            </a:extLst>
          </p:cNvPr>
          <p:cNvSpPr txBox="1"/>
          <p:nvPr/>
        </p:nvSpPr>
        <p:spPr>
          <a:xfrm>
            <a:off x="2958841" y="3742970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22. temperature (n):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6507E3-A663-4AB7-B67C-BB893CF73AFE}"/>
              </a:ext>
            </a:extLst>
          </p:cNvPr>
          <p:cNvSpPr/>
          <p:nvPr/>
        </p:nvSpPr>
        <p:spPr>
          <a:xfrm>
            <a:off x="9372600" y="3769226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/'temprətʃə(r)/</a:t>
            </a:r>
          </a:p>
          <a:p>
            <a:r>
              <a:rPr lang="vi-VN" sz="5000" b="1">
                <a:solidFill>
                  <a:schemeClr val="tx1">
                    <a:lumMod val="95000"/>
                    <a:lumOff val="5000"/>
                  </a:schemeClr>
                </a:solidFill>
                <a:latin typeface="Calibri (Body)"/>
              </a:rPr>
              <a:t>sốt</a:t>
            </a:r>
          </a:p>
        </p:txBody>
      </p:sp>
      <p:sp>
        <p:nvSpPr>
          <p:cNvPr id="37" name="TextBox 8">
            <a:extLst>
              <a:ext uri="{FF2B5EF4-FFF2-40B4-BE49-F238E27FC236}">
                <a16:creationId xmlns:a16="http://schemas.microsoft.com/office/drawing/2014/main" id="{9AFB5E80-40BB-410D-80C5-DD0566574233}"/>
              </a:ext>
            </a:extLst>
          </p:cNvPr>
          <p:cNvSpPr txBox="1"/>
          <p:nvPr/>
        </p:nvSpPr>
        <p:spPr>
          <a:xfrm>
            <a:off x="5841470" y="6428814"/>
            <a:ext cx="7495893" cy="875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5000" b="1">
                <a:solidFill>
                  <a:srgbClr val="FF0000"/>
                </a:solidFill>
              </a:rPr>
              <a:t>23. toothache (n):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64CC789-E83C-4A2B-A6F3-E0A99F4ADB34}"/>
              </a:ext>
            </a:extLst>
          </p:cNvPr>
          <p:cNvSpPr/>
          <p:nvPr/>
        </p:nvSpPr>
        <p:spPr>
          <a:xfrm>
            <a:off x="12039600" y="6456828"/>
            <a:ext cx="9144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/'tu:</a:t>
            </a:r>
            <a:r>
              <a:rPr lang="el-GR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θ</a:t>
            </a:r>
            <a:r>
              <a:rPr lang="en-US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eɪk/</a:t>
            </a:r>
          </a:p>
          <a:p>
            <a:r>
              <a:rPr lang="en-US" sz="5000" b="1">
                <a:solidFill>
                  <a:schemeClr val="tx1">
                    <a:lumMod val="95000"/>
                    <a:lumOff val="5000"/>
                  </a:schemeClr>
                </a:solidFill>
              </a:rPr>
              <a:t>đau răng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1EC719-68F1-40A1-9FAD-2B87B1BF933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7322" y="1707469"/>
            <a:ext cx="4686791" cy="2102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08380B-6D93-44D2-AD91-24C463535CB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286036" y="4765860"/>
            <a:ext cx="4857964" cy="15525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8A3E60-AA42-4969-A278-0D2FB84E5D5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22491" y="7645860"/>
            <a:ext cx="5121271" cy="1743075"/>
          </a:xfrm>
          <a:prstGeom prst="rect">
            <a:avLst/>
          </a:prstGeom>
        </p:spPr>
      </p:pic>
      <p:pic>
        <p:nvPicPr>
          <p:cNvPr id="13" name="toothache__gb_2">
            <a:hlinkClick r:id="" action="ppaction://media"/>
            <a:extLst>
              <a:ext uri="{FF2B5EF4-FFF2-40B4-BE49-F238E27FC236}">
                <a16:creationId xmlns:a16="http://schemas.microsoft.com/office/drawing/2014/main" id="{76593124-A753-4DFE-B772-BB87EEA1F1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357244" y="8129640"/>
            <a:ext cx="768940" cy="768940"/>
          </a:xfrm>
          <a:prstGeom prst="rect">
            <a:avLst/>
          </a:prstGeom>
        </p:spPr>
      </p:pic>
      <p:pic>
        <p:nvPicPr>
          <p:cNvPr id="14" name="temperature__gb_1">
            <a:hlinkClick r:id="" action="ppaction://media"/>
            <a:extLst>
              <a:ext uri="{FF2B5EF4-FFF2-40B4-BE49-F238E27FC236}">
                <a16:creationId xmlns:a16="http://schemas.microsoft.com/office/drawing/2014/main" id="{B9BE810A-07A2-41BF-BEDC-63C1C9EB5E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9470713" y="5393440"/>
            <a:ext cx="609600" cy="609600"/>
          </a:xfrm>
          <a:prstGeom prst="rect">
            <a:avLst/>
          </a:prstGeom>
        </p:spPr>
      </p:pic>
      <p:pic>
        <p:nvPicPr>
          <p:cNvPr id="15" name="suncream__gb_2">
            <a:hlinkClick r:id="" action="ppaction://media"/>
            <a:extLst>
              <a:ext uri="{FF2B5EF4-FFF2-40B4-BE49-F238E27FC236}">
                <a16:creationId xmlns:a16="http://schemas.microsoft.com/office/drawing/2014/main" id="{E0A78BCC-7F8D-4375-9D61-10972425792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71940" y="26255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2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2" grpId="0"/>
      <p:bldP spid="31" grpId="0"/>
      <p:bldP spid="32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">
            <a:extLst>
              <a:ext uri="{FF2B5EF4-FFF2-40B4-BE49-F238E27FC236}">
                <a16:creationId xmlns:a16="http://schemas.microsoft.com/office/drawing/2014/main" id="{C1D01B69-592E-433E-8BFA-38A6BB02E8C8}"/>
              </a:ext>
            </a:extLst>
          </p:cNvPr>
          <p:cNvSpPr/>
          <p:nvPr/>
        </p:nvSpPr>
        <p:spPr>
          <a:xfrm>
            <a:off x="228601" y="310159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86912" y="-46942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4712856">
            <a:off x="-3271140" y="8041575"/>
            <a:ext cx="7349160" cy="6405758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879558" y="76253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69110" y="-4788356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603285">
            <a:off x="16930217" y="6593395"/>
            <a:ext cx="3035904" cy="1152948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011348">
            <a:off x="-1411179" y="3468842"/>
            <a:ext cx="3035904" cy="1137455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43066" y="-226732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bright="20000" contrast="2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7544" y="857908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bright="20000" contrast="2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463142" y="4450556"/>
            <a:ext cx="2245095" cy="60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5"/>
              </a:lnSpc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8D9AFE-B516-4B0C-B49C-45E4D963328F}"/>
              </a:ext>
            </a:extLst>
          </p:cNvPr>
          <p:cNvSpPr txBox="1"/>
          <p:nvPr/>
        </p:nvSpPr>
        <p:spPr>
          <a:xfrm>
            <a:off x="3069801" y="678147"/>
            <a:ext cx="6859102" cy="9058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chapped lips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dentist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 light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doctor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earache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fever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headache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lip balm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lunch box</a:t>
            </a:r>
            <a:endParaRPr lang="en-US" sz="4800" b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medicine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/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neighbourhood</a:t>
            </a:r>
            <a:endParaRPr lang="en-US" sz="4800" b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4C7ABE-FFFB-47C9-AB9F-596994A294AA}"/>
              </a:ext>
            </a:extLst>
          </p:cNvPr>
          <p:cNvSpPr txBox="1"/>
          <p:nvPr/>
        </p:nvSpPr>
        <p:spPr>
          <a:xfrm>
            <a:off x="10287372" y="1047479"/>
            <a:ext cx="6859102" cy="8320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0" indent="-9144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nurse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pharmacy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spot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 drink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sore throat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stomach ache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sunburn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cream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</a:t>
            </a:r>
            <a:endParaRPr lang="en-US" sz="48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Font typeface="+mj-lt"/>
              <a:buAutoNum type="arabicPeriod" startAt="13"/>
            </a:pP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toothache</a:t>
            </a:r>
            <a:endParaRPr lang="en-US" sz="4800" b="1"/>
          </a:p>
        </p:txBody>
      </p:sp>
    </p:spTree>
    <p:extLst>
      <p:ext uri="{BB962C8B-B14F-4D97-AF65-F5344CB8AC3E}">
        <p14:creationId xmlns:p14="http://schemas.microsoft.com/office/powerpoint/2010/main" val="84471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43786">
            <a:off x="14647086" y="7941524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1112354" y="7941524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671600" y="1034913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605899" y="3637535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2" y="0"/>
                </a:lnTo>
                <a:lnTo>
                  <a:pt x="33068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46312" y="457946"/>
            <a:ext cx="10855529" cy="3602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22"/>
              </a:lnSpc>
            </a:pPr>
            <a:r>
              <a:rPr lang="en-US" sz="10230">
                <a:solidFill>
                  <a:srgbClr val="102667"/>
                </a:solidFill>
                <a:latin typeface="Wedges Bold"/>
              </a:rPr>
              <a:t>VOCABULARY CHECKING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-676497" y="3507443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3306803" y="0"/>
                </a:moveTo>
                <a:lnTo>
                  <a:pt x="0" y="0"/>
                </a:lnTo>
                <a:lnTo>
                  <a:pt x="0" y="4114800"/>
                </a:lnTo>
                <a:lnTo>
                  <a:pt x="3306803" y="4114800"/>
                </a:lnTo>
                <a:lnTo>
                  <a:pt x="330680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26838" y="1028700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8E9FF-354F-4549-A35C-F94375FA0B7B}"/>
              </a:ext>
            </a:extLst>
          </p:cNvPr>
          <p:cNvSpPr txBox="1"/>
          <p:nvPr/>
        </p:nvSpPr>
        <p:spPr>
          <a:xfrm>
            <a:off x="3479464" y="4661584"/>
            <a:ext cx="1371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>
                <a:hlinkClick r:id="rId12"/>
              </a:rPr>
              <a:t>https://wordwall.net/resource/1015343</a:t>
            </a:r>
            <a:endParaRPr lang="en-US" sz="5400"/>
          </a:p>
          <a:p>
            <a:endParaRPr lang="en-US" sz="5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DA46DE-558B-4A4A-BADA-61308D8F52AF}"/>
              </a:ext>
            </a:extLst>
          </p:cNvPr>
          <p:cNvSpPr txBox="1"/>
          <p:nvPr/>
        </p:nvSpPr>
        <p:spPr>
          <a:xfrm>
            <a:off x="3511551" y="6139604"/>
            <a:ext cx="1371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>
                <a:hlinkClick r:id="rId13"/>
              </a:rPr>
              <a:t>https://wordwall.net/resource/58458109</a:t>
            </a:r>
            <a:endParaRPr lang="en-US" sz="5400"/>
          </a:p>
          <a:p>
            <a:endParaRPr lang="en-US" sz="5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FBB40D-9135-4C43-9FA0-84B71C987E98}"/>
              </a:ext>
            </a:extLst>
          </p:cNvPr>
          <p:cNvSpPr txBox="1"/>
          <p:nvPr/>
        </p:nvSpPr>
        <p:spPr>
          <a:xfrm>
            <a:off x="3546307" y="7543385"/>
            <a:ext cx="1371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>
                <a:hlinkClick r:id="rId14"/>
              </a:rPr>
              <a:t>https://wordwall.net/resource/57995170</a:t>
            </a:r>
            <a:endParaRPr lang="en-US" sz="5400"/>
          </a:p>
          <a:p>
            <a:endParaRPr lang="en-US" sz="5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92849" y="319125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2939293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1. THEORY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II. GRAMMAR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490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3DCD5DDB-DB83-4B33-B725-BF385509EC65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9320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476685" y="80207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208465" y="756925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88707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35641" y="159356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5526" y="696842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2443" y="-104320"/>
            <a:ext cx="1127521" cy="1277605"/>
          </a:xfrm>
          <a:custGeom>
            <a:avLst/>
            <a:gdLst/>
            <a:ahLst/>
            <a:cxnLst/>
            <a:rect l="l" t="t" r="r" b="b"/>
            <a:pathLst>
              <a:path w="2804209" h="2829936">
                <a:moveTo>
                  <a:pt x="0" y="0"/>
                </a:moveTo>
                <a:lnTo>
                  <a:pt x="2804209" y="0"/>
                </a:lnTo>
                <a:lnTo>
                  <a:pt x="2804209" y="2829935"/>
                </a:lnTo>
                <a:lnTo>
                  <a:pt x="0" y="28299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bright="2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905372" y="8124390"/>
            <a:ext cx="1773390" cy="2162610"/>
          </a:xfrm>
          <a:custGeom>
            <a:avLst/>
            <a:gdLst/>
            <a:ahLst/>
            <a:cxnLst/>
            <a:rect l="l" t="t" r="r" b="b"/>
            <a:pathLst>
              <a:path w="3119218" h="3124899">
                <a:moveTo>
                  <a:pt x="0" y="0"/>
                </a:moveTo>
                <a:lnTo>
                  <a:pt x="3119218" y="0"/>
                </a:lnTo>
                <a:lnTo>
                  <a:pt x="3119218" y="3124899"/>
                </a:lnTo>
                <a:lnTo>
                  <a:pt x="0" y="31248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17394C-658A-4757-9B23-07459634AE83}"/>
              </a:ext>
            </a:extLst>
          </p:cNvPr>
          <p:cNvSpPr txBox="1"/>
          <p:nvPr/>
        </p:nvSpPr>
        <p:spPr>
          <a:xfrm>
            <a:off x="1462110" y="834815"/>
            <a:ext cx="16168312" cy="8386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Simple sentences</a:t>
            </a: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508000" algn="l"/>
              </a:tabLst>
            </a:pP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Câu đơn là cầu diễn tả 1 ý. Nó thường có 1 chủ ngữ và 1 động từ.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Ex.</a:t>
            </a:r>
            <a:r>
              <a:rPr lang="en-US" sz="4400" i="1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Tom sleeps.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(Tom ngủ.)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indent="457200"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James is reading.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(James đang đọc.)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508000" algn="l"/>
              </a:tabLst>
            </a:pP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Một số cầu đơn có thêm tân ngữ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Ex.</a:t>
            </a:r>
            <a:r>
              <a:rPr lang="en-US" sz="4400" i="1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go to school.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(Tôi đi học.)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indent="457200"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 plays football.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(Anh ấy chơi đá bóng.)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 Một số câu đơn có thêm cả trạng ngữ.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Tom drives carefully.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(Tom lái xe cẩn thận.)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often play football on Sunday. </a:t>
            </a:r>
            <a:r>
              <a:rPr lang="en-US" sz="44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(Họ thường chơi đá bóng vào Chủ nhật.)</a:t>
            </a:r>
            <a:endParaRPr lang="en-US" sz="4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43786">
            <a:off x="14647086" y="7941524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1112354" y="7941524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671600" y="1034913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4"/>
                </a:lnTo>
                <a:lnTo>
                  <a:pt x="0" y="15441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605899" y="3637535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0" y="0"/>
                </a:moveTo>
                <a:lnTo>
                  <a:pt x="3306802" y="0"/>
                </a:lnTo>
                <a:lnTo>
                  <a:pt x="33068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46312" y="457946"/>
            <a:ext cx="10855529" cy="3602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22"/>
              </a:lnSpc>
            </a:pPr>
            <a:r>
              <a:rPr lang="en-US" sz="10230">
                <a:solidFill>
                  <a:srgbClr val="102667"/>
                </a:solidFill>
                <a:latin typeface="Wedges Bold"/>
              </a:rPr>
              <a:t>GRAMMAR CHECKING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-676497" y="3507443"/>
            <a:ext cx="3306803" cy="4114800"/>
          </a:xfrm>
          <a:custGeom>
            <a:avLst/>
            <a:gdLst/>
            <a:ahLst/>
            <a:cxnLst/>
            <a:rect l="l" t="t" r="r" b="b"/>
            <a:pathLst>
              <a:path w="3306803" h="4114800">
                <a:moveTo>
                  <a:pt x="3306803" y="0"/>
                </a:moveTo>
                <a:lnTo>
                  <a:pt x="0" y="0"/>
                </a:lnTo>
                <a:lnTo>
                  <a:pt x="0" y="4114800"/>
                </a:lnTo>
                <a:lnTo>
                  <a:pt x="3306803" y="4114800"/>
                </a:lnTo>
                <a:lnTo>
                  <a:pt x="330680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26838" y="1028700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8E9FF-354F-4549-A35C-F94375FA0B7B}"/>
              </a:ext>
            </a:extLst>
          </p:cNvPr>
          <p:cNvSpPr txBox="1"/>
          <p:nvPr/>
        </p:nvSpPr>
        <p:spPr>
          <a:xfrm>
            <a:off x="3479464" y="4661584"/>
            <a:ext cx="1371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>
                <a:hlinkClick r:id="rId12"/>
              </a:rPr>
              <a:t>https://wordwall.net/resource/27990819</a:t>
            </a:r>
            <a:endParaRPr lang="en-US" sz="5400"/>
          </a:p>
          <a:p>
            <a:endParaRPr lang="en-US" sz="5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DA46DE-558B-4A4A-BADA-61308D8F52AF}"/>
              </a:ext>
            </a:extLst>
          </p:cNvPr>
          <p:cNvSpPr txBox="1"/>
          <p:nvPr/>
        </p:nvSpPr>
        <p:spPr>
          <a:xfrm>
            <a:off x="3511551" y="6784876"/>
            <a:ext cx="1371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>
                <a:hlinkClick r:id="rId13"/>
              </a:rPr>
              <a:t>https://wordwall.net/resource/35689830</a:t>
            </a:r>
            <a:endParaRPr lang="en-US" sz="5400"/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6392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292849" y="319125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2939293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1. THEORY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iii. PHONETICS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87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3DCD5DDB-DB83-4B33-B725-BF385509EC65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9320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476685" y="80207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208465" y="756925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73643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35641" y="159356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5526" y="696842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3242" y="-419100"/>
            <a:ext cx="1584142" cy="1736058"/>
          </a:xfrm>
          <a:custGeom>
            <a:avLst/>
            <a:gdLst/>
            <a:ahLst/>
            <a:cxnLst/>
            <a:rect l="l" t="t" r="r" b="b"/>
            <a:pathLst>
              <a:path w="2804209" h="2829936">
                <a:moveTo>
                  <a:pt x="0" y="0"/>
                </a:moveTo>
                <a:lnTo>
                  <a:pt x="2804209" y="0"/>
                </a:lnTo>
                <a:lnTo>
                  <a:pt x="2804209" y="2829935"/>
                </a:lnTo>
                <a:lnTo>
                  <a:pt x="0" y="28299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bright="2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905372" y="8124390"/>
            <a:ext cx="1773390" cy="2162610"/>
          </a:xfrm>
          <a:custGeom>
            <a:avLst/>
            <a:gdLst/>
            <a:ahLst/>
            <a:cxnLst/>
            <a:rect l="l" t="t" r="r" b="b"/>
            <a:pathLst>
              <a:path w="3119218" h="3124899">
                <a:moveTo>
                  <a:pt x="0" y="0"/>
                </a:moveTo>
                <a:lnTo>
                  <a:pt x="3119218" y="0"/>
                </a:lnTo>
                <a:lnTo>
                  <a:pt x="3119218" y="3124899"/>
                </a:lnTo>
                <a:lnTo>
                  <a:pt x="0" y="31248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8B83B-7CF3-4C25-A801-B2BF97802D1A}"/>
              </a:ext>
            </a:extLst>
          </p:cNvPr>
          <p:cNvSpPr txBox="1"/>
          <p:nvPr/>
        </p:nvSpPr>
        <p:spPr>
          <a:xfrm>
            <a:off x="1841395" y="316955"/>
            <a:ext cx="14281484" cy="3506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</a:t>
            </a: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Sound /f/ and /v/</a:t>
            </a:r>
            <a:endParaRPr lang="en-US" sz="4800" b="1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 Cách phát âm âm /f/ và âm /v/</a:t>
            </a:r>
            <a:endParaRPr lang="en-US" sz="4800" b="1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Cách phát âm âm /f/</a:t>
            </a:r>
            <a:endParaRPr lang="en-US" sz="4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A71904-546D-4B34-9A36-C5D6E1E004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29576" y="4014785"/>
            <a:ext cx="14454304" cy="489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3DCD5DDB-DB83-4B33-B725-BF385509EC65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9320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476685" y="80207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208465" y="756925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73643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35641" y="159356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5526" y="696842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3242" y="-419100"/>
            <a:ext cx="1584142" cy="1736058"/>
          </a:xfrm>
          <a:custGeom>
            <a:avLst/>
            <a:gdLst/>
            <a:ahLst/>
            <a:cxnLst/>
            <a:rect l="l" t="t" r="r" b="b"/>
            <a:pathLst>
              <a:path w="2804209" h="2829936">
                <a:moveTo>
                  <a:pt x="0" y="0"/>
                </a:moveTo>
                <a:lnTo>
                  <a:pt x="2804209" y="0"/>
                </a:lnTo>
                <a:lnTo>
                  <a:pt x="2804209" y="2829935"/>
                </a:lnTo>
                <a:lnTo>
                  <a:pt x="0" y="28299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bright="2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905372" y="8124390"/>
            <a:ext cx="1773390" cy="2162610"/>
          </a:xfrm>
          <a:custGeom>
            <a:avLst/>
            <a:gdLst/>
            <a:ahLst/>
            <a:cxnLst/>
            <a:rect l="l" t="t" r="r" b="b"/>
            <a:pathLst>
              <a:path w="3119218" h="3124899">
                <a:moveTo>
                  <a:pt x="0" y="0"/>
                </a:moveTo>
                <a:lnTo>
                  <a:pt x="3119218" y="0"/>
                </a:lnTo>
                <a:lnTo>
                  <a:pt x="3119218" y="3124899"/>
                </a:lnTo>
                <a:lnTo>
                  <a:pt x="0" y="31248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8B83B-7CF3-4C25-A801-B2BF97802D1A}"/>
              </a:ext>
            </a:extLst>
          </p:cNvPr>
          <p:cNvSpPr txBox="1"/>
          <p:nvPr/>
        </p:nvSpPr>
        <p:spPr>
          <a:xfrm>
            <a:off x="2097505" y="1146466"/>
            <a:ext cx="14281484" cy="10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Cách phát âm âm /v/</a:t>
            </a:r>
            <a:endParaRPr lang="en-US" sz="4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8AA65B-8127-453E-8C22-7612BAB817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46893" y="2641032"/>
            <a:ext cx="14394214" cy="57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6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3DCD5DDB-DB83-4B33-B725-BF385509EC65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9320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476685" y="80207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208465" y="756925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736439" y="-4650099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035641" y="1593564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5526" y="696842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3242" y="-419100"/>
            <a:ext cx="1584142" cy="1736058"/>
          </a:xfrm>
          <a:custGeom>
            <a:avLst/>
            <a:gdLst/>
            <a:ahLst/>
            <a:cxnLst/>
            <a:rect l="l" t="t" r="r" b="b"/>
            <a:pathLst>
              <a:path w="2804209" h="2829936">
                <a:moveTo>
                  <a:pt x="0" y="0"/>
                </a:moveTo>
                <a:lnTo>
                  <a:pt x="2804209" y="0"/>
                </a:lnTo>
                <a:lnTo>
                  <a:pt x="2804209" y="2829935"/>
                </a:lnTo>
                <a:lnTo>
                  <a:pt x="0" y="28299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905372" y="8124390"/>
            <a:ext cx="1773390" cy="2162610"/>
          </a:xfrm>
          <a:custGeom>
            <a:avLst/>
            <a:gdLst/>
            <a:ahLst/>
            <a:cxnLst/>
            <a:rect l="l" t="t" r="r" b="b"/>
            <a:pathLst>
              <a:path w="3119218" h="3124899">
                <a:moveTo>
                  <a:pt x="0" y="0"/>
                </a:moveTo>
                <a:lnTo>
                  <a:pt x="3119218" y="0"/>
                </a:lnTo>
                <a:lnTo>
                  <a:pt x="3119218" y="3124899"/>
                </a:lnTo>
                <a:lnTo>
                  <a:pt x="0" y="31248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lum bright="20000" contrast="2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8B83B-7CF3-4C25-A801-B2BF97802D1A}"/>
              </a:ext>
            </a:extLst>
          </p:cNvPr>
          <p:cNvSpPr txBox="1"/>
          <p:nvPr/>
        </p:nvSpPr>
        <p:spPr>
          <a:xfrm>
            <a:off x="2334231" y="1353018"/>
            <a:ext cx="14281484" cy="1081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Listen and repeat these words. </a:t>
            </a: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</a:t>
            </a:r>
            <a:r>
              <a:rPr lang="en-US" sz="48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Track 04</a:t>
            </a:r>
            <a:endParaRPr lang="en-US" sz="4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8627EE-0E38-49B5-90F4-4ED2DAF2E4D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61747" y="2945729"/>
            <a:ext cx="14145028" cy="4804284"/>
          </a:xfrm>
          <a:prstGeom prst="rect">
            <a:avLst/>
          </a:prstGeom>
        </p:spPr>
      </p:pic>
      <p:pic>
        <p:nvPicPr>
          <p:cNvPr id="16" name="Track 04">
            <a:hlinkClick r:id="" action="ppaction://media"/>
            <a:extLst>
              <a:ext uri="{FF2B5EF4-FFF2-40B4-BE49-F238E27FC236}">
                <a16:creationId xmlns:a16="http://schemas.microsoft.com/office/drawing/2014/main" id="{D8E68D0F-0EEA-49FD-9606-69609C58E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512652" y="1455786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5622608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2. LANGUAGE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I. VOCABULARY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446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517895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08670" y="284729"/>
            <a:ext cx="14570242" cy="100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1. Find the odd one out among A, B, C or D.</a:t>
            </a:r>
            <a:endParaRPr lang="en-US" sz="4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846252-3A73-4004-A5E8-2CF291C8F102}"/>
              </a:ext>
            </a:extLst>
          </p:cNvPr>
          <p:cNvSpPr txBox="1"/>
          <p:nvPr/>
        </p:nvSpPr>
        <p:spPr>
          <a:xfrm>
            <a:off x="990600" y="1548908"/>
            <a:ext cx="17812273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cough			B. weak	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headache		D. sore throat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sunburn		B. toothache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earache			D. unhealthy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sick			B. temperature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tired				D. weak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flu				B. stomachache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allergy			D. fat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sleep			B.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happy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live				D. smile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sick			B. tired	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sore				D. fit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cough			B. flu	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sunshine			D. sunburn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sleep			B. rest	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relax				D. work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and			B. but				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so				D. although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A. healthy		B. fit				</a:t>
            </a:r>
            <a:r>
              <a:rPr lang="en-US" sz="44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well				D. sick</a:t>
            </a:r>
            <a:endParaRPr lang="en-US" sz="4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A122F19-9891-4703-92B3-ABA909AAA0AB}"/>
              </a:ext>
            </a:extLst>
          </p:cNvPr>
          <p:cNvSpPr/>
          <p:nvPr/>
        </p:nvSpPr>
        <p:spPr>
          <a:xfrm>
            <a:off x="5486400" y="1580890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BFFA761-2C6F-4ACA-9BBF-99A8EE9B29E1}"/>
              </a:ext>
            </a:extLst>
          </p:cNvPr>
          <p:cNvSpPr/>
          <p:nvPr/>
        </p:nvSpPr>
        <p:spPr>
          <a:xfrm>
            <a:off x="14630400" y="2346565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A0FE015-1B43-4FA1-8322-58B9AE339999}"/>
              </a:ext>
            </a:extLst>
          </p:cNvPr>
          <p:cNvSpPr/>
          <p:nvPr/>
        </p:nvSpPr>
        <p:spPr>
          <a:xfrm>
            <a:off x="5486400" y="3051439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A93336C-3D76-4B06-AE85-BA3DA27BE3BE}"/>
              </a:ext>
            </a:extLst>
          </p:cNvPr>
          <p:cNvSpPr/>
          <p:nvPr/>
        </p:nvSpPr>
        <p:spPr>
          <a:xfrm>
            <a:off x="14630400" y="3848100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3CE2380-F933-44AB-8E49-45FCD324C851}"/>
              </a:ext>
            </a:extLst>
          </p:cNvPr>
          <p:cNvSpPr/>
          <p:nvPr/>
        </p:nvSpPr>
        <p:spPr>
          <a:xfrm>
            <a:off x="5495744" y="4520545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6F39CC-36AC-481B-B543-69013CC9643F}"/>
              </a:ext>
            </a:extLst>
          </p:cNvPr>
          <p:cNvSpPr/>
          <p:nvPr/>
        </p:nvSpPr>
        <p:spPr>
          <a:xfrm>
            <a:off x="14649088" y="5296675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194E275-B7ED-4C17-84E0-01CE12541D75}"/>
              </a:ext>
            </a:extLst>
          </p:cNvPr>
          <p:cNvSpPr/>
          <p:nvPr/>
        </p:nvSpPr>
        <p:spPr>
          <a:xfrm>
            <a:off x="10085735" y="6057900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4E68502-8313-4977-8769-4B9885E23843}"/>
              </a:ext>
            </a:extLst>
          </p:cNvPr>
          <p:cNvSpPr/>
          <p:nvPr/>
        </p:nvSpPr>
        <p:spPr>
          <a:xfrm>
            <a:off x="14630400" y="6878946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D953269-6C67-46D7-8DBD-C2C3B4216395}"/>
              </a:ext>
            </a:extLst>
          </p:cNvPr>
          <p:cNvSpPr/>
          <p:nvPr/>
        </p:nvSpPr>
        <p:spPr>
          <a:xfrm>
            <a:off x="14649088" y="7598935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DF5026F-A7E0-4A14-B4F6-2997B64EEA0E}"/>
              </a:ext>
            </a:extLst>
          </p:cNvPr>
          <p:cNvSpPr/>
          <p:nvPr/>
        </p:nvSpPr>
        <p:spPr>
          <a:xfrm>
            <a:off x="14649088" y="8342693"/>
            <a:ext cx="609600" cy="7432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7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041513" y="-43816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992660" y="-4837085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7991" y="8531834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578028" y="336995"/>
            <a:ext cx="145702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2. Fill in each blank with the correct health problem from the box according to the description.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87DC04-E4DC-4414-A64C-5693F400778E}"/>
              </a:ext>
            </a:extLst>
          </p:cNvPr>
          <p:cNvSpPr txBox="1"/>
          <p:nvPr/>
        </p:nvSpPr>
        <p:spPr>
          <a:xfrm>
            <a:off x="954994" y="2348890"/>
            <a:ext cx="17143615" cy="6786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pain caused by something being wrong with one of your teeth.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pain in your back.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very severe pain that you feel in your head.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pain in your stomach.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pain in the inside part of your ear.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problem which is like a very bad cold, but which causes a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temperature.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77419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pain in your throat.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063115" algn="r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 </a:t>
            </a:r>
            <a:r>
              <a:rPr lang="en-US" sz="40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______________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a health problem that you make a lot of loud sounds.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D17AA8-EE0D-46F8-B46D-5099130A6A7F}"/>
              </a:ext>
            </a:extLst>
          </p:cNvPr>
          <p:cNvSpPr txBox="1"/>
          <p:nvPr/>
        </p:nvSpPr>
        <p:spPr>
          <a:xfrm>
            <a:off x="474735" y="1318851"/>
            <a:ext cx="2661436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toothache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7D32A3-50A5-4F5E-8443-F83656972CF5}"/>
              </a:ext>
            </a:extLst>
          </p:cNvPr>
          <p:cNvSpPr txBox="1"/>
          <p:nvPr/>
        </p:nvSpPr>
        <p:spPr>
          <a:xfrm>
            <a:off x="2789928" y="1338166"/>
            <a:ext cx="2917658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headache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14B9CC-A583-4197-A723-DB9E75E629C8}"/>
              </a:ext>
            </a:extLst>
          </p:cNvPr>
          <p:cNvSpPr txBox="1"/>
          <p:nvPr/>
        </p:nvSpPr>
        <p:spPr>
          <a:xfrm>
            <a:off x="4907002" y="1338166"/>
            <a:ext cx="4232143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stomachache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EC2AEE-30D5-418F-BE0A-06806C8B5433}"/>
              </a:ext>
            </a:extLst>
          </p:cNvPr>
          <p:cNvSpPr txBox="1"/>
          <p:nvPr/>
        </p:nvSpPr>
        <p:spPr>
          <a:xfrm>
            <a:off x="8387947" y="1338166"/>
            <a:ext cx="1314485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4F441-BC1D-4633-A812-2880FBABB1A4}"/>
              </a:ext>
            </a:extLst>
          </p:cNvPr>
          <p:cNvSpPr txBox="1"/>
          <p:nvPr/>
        </p:nvSpPr>
        <p:spPr>
          <a:xfrm>
            <a:off x="9273167" y="1313715"/>
            <a:ext cx="2917658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sore throat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34D1D7-E0A9-4391-A11E-1EEFF8C9C8E2}"/>
              </a:ext>
            </a:extLst>
          </p:cNvPr>
          <p:cNvSpPr txBox="1"/>
          <p:nvPr/>
        </p:nvSpPr>
        <p:spPr>
          <a:xfrm>
            <a:off x="11676519" y="1294747"/>
            <a:ext cx="2917658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backache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EACD4F-6047-4906-98C0-B59669BF7021}"/>
              </a:ext>
            </a:extLst>
          </p:cNvPr>
          <p:cNvSpPr txBox="1"/>
          <p:nvPr/>
        </p:nvSpPr>
        <p:spPr>
          <a:xfrm>
            <a:off x="13975592" y="1275779"/>
            <a:ext cx="2460458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earache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CB5E55-8E32-437B-8632-F4E4190F52C9}"/>
              </a:ext>
            </a:extLst>
          </p:cNvPr>
          <p:cNvSpPr txBox="1"/>
          <p:nvPr/>
        </p:nvSpPr>
        <p:spPr>
          <a:xfrm>
            <a:off x="16019151" y="1251939"/>
            <a:ext cx="2079458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cough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4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93827E-7 L 0.09166 0.08395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4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9136E-6 L -0.5467 0.2109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35" y="105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32099E-6 L -0.05078 0.2733 " pathEditMode="relative" rAng="0" ptsTypes="AA">
                                      <p:cBhvr>
                                        <p:cTn id="1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3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0818 L -0.20252 0.33919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83951E-6 L -0.64991 0.41034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2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32099E-6 L -0.31059 0.4733 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30" y="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45679E-6 L -0.40322 0.59922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65" y="2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97531E-6 L -0.74878 0.68179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39" y="340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8" grpId="0"/>
      <p:bldP spid="18" grpId="1"/>
      <p:bldP spid="20" grpId="0"/>
      <p:bldP spid="20" grpId="1"/>
      <p:bldP spid="22" grpId="0"/>
      <p:bldP spid="22" grpId="1"/>
      <p:bldP spid="24" grpId="0"/>
      <p:bldP spid="24" grpId="1"/>
      <p:bldP spid="26" grpId="0"/>
      <p:bldP spid="26" grpId="1"/>
      <p:bldP spid="28" grpId="0"/>
      <p:bldP spid="28" grpId="1"/>
      <p:bldP spid="30" grpId="0"/>
      <p:bldP spid="30" grpId="1"/>
      <p:bldP spid="32" grpId="0"/>
      <p:bldP spid="3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44501" y="-454121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75486" y="-473485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bright="20000" contrast="2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24075" y="184198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Look at the pictures and complete with suitable words.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57A182-1B9A-4BC7-B866-81CFAB2E3D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4697" y="2522822"/>
            <a:ext cx="16748998" cy="722381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6501418">
            <a:off x="-3724755" y="8804480"/>
            <a:ext cx="10243184" cy="9447431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6275264" y="772867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175587" y="8862783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1122" y="9121457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lum contrast="40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3ECFAA-58A4-493B-BF29-CF8685250741}"/>
              </a:ext>
            </a:extLst>
          </p:cNvPr>
          <p:cNvSpPr txBox="1"/>
          <p:nvPr/>
        </p:nvSpPr>
        <p:spPr>
          <a:xfrm>
            <a:off x="785122" y="773953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sore throat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F51286-B8CD-4DB2-AFE6-648390B9AD15}"/>
              </a:ext>
            </a:extLst>
          </p:cNvPr>
          <p:cNvSpPr txBox="1"/>
          <p:nvPr/>
        </p:nvSpPr>
        <p:spPr>
          <a:xfrm>
            <a:off x="3986947" y="76016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pharmacy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C5BB15-2207-4BA4-9E64-780F411CE76B}"/>
              </a:ext>
            </a:extLst>
          </p:cNvPr>
          <p:cNvSpPr txBox="1"/>
          <p:nvPr/>
        </p:nvSpPr>
        <p:spPr>
          <a:xfrm>
            <a:off x="7037531" y="733861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allergy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42FB71-92A2-48AF-80AA-B7ADBCB1253B}"/>
              </a:ext>
            </a:extLst>
          </p:cNvPr>
          <p:cNvSpPr txBox="1"/>
          <p:nvPr/>
        </p:nvSpPr>
        <p:spPr>
          <a:xfrm>
            <a:off x="9949539" y="720794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plaster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BACFAF-CB6C-4C34-9D8C-64AD6082DBFA}"/>
              </a:ext>
            </a:extLst>
          </p:cNvPr>
          <p:cNvSpPr txBox="1"/>
          <p:nvPr/>
        </p:nvSpPr>
        <p:spPr>
          <a:xfrm>
            <a:off x="12530491" y="704701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cough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333DD6-C258-4A8E-B846-7387F0B7CD2C}"/>
              </a:ext>
            </a:extLst>
          </p:cNvPr>
          <p:cNvSpPr txBox="1"/>
          <p:nvPr/>
        </p:nvSpPr>
        <p:spPr>
          <a:xfrm>
            <a:off x="14787655" y="740730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3AD7F5-E2C6-428F-AF30-E58C603A45D8}"/>
              </a:ext>
            </a:extLst>
          </p:cNvPr>
          <p:cNvSpPr txBox="1"/>
          <p:nvPr/>
        </p:nvSpPr>
        <p:spPr>
          <a:xfrm>
            <a:off x="785122" y="1471961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flu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4C027B-23F4-41FB-8446-AE4AB926B366}"/>
              </a:ext>
            </a:extLst>
          </p:cNvPr>
          <p:cNvSpPr txBox="1"/>
          <p:nvPr/>
        </p:nvSpPr>
        <p:spPr>
          <a:xfrm>
            <a:off x="2900350" y="1433687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dizzy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5BC493-6383-4772-A9EF-EF422C5EC7D2}"/>
              </a:ext>
            </a:extLst>
          </p:cNvPr>
          <p:cNvSpPr txBox="1"/>
          <p:nvPr/>
        </p:nvSpPr>
        <p:spPr>
          <a:xfrm>
            <a:off x="5791864" y="1433686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dentist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912DB-572B-4791-8E93-2155635FADBE}"/>
              </a:ext>
            </a:extLst>
          </p:cNvPr>
          <p:cNvSpPr txBox="1"/>
          <p:nvPr/>
        </p:nvSpPr>
        <p:spPr>
          <a:xfrm>
            <a:off x="8981084" y="1410810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doctor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3EC3AF-33C6-480D-AE62-822002E16AD2}"/>
              </a:ext>
            </a:extLst>
          </p:cNvPr>
          <p:cNvSpPr txBox="1"/>
          <p:nvPr/>
        </p:nvSpPr>
        <p:spPr>
          <a:xfrm>
            <a:off x="11718185" y="1448833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surgeon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395D55-4956-4748-9520-EA74C6E3429B}"/>
              </a:ext>
            </a:extLst>
          </p:cNvPr>
          <p:cNvSpPr txBox="1"/>
          <p:nvPr/>
        </p:nvSpPr>
        <p:spPr>
          <a:xfrm>
            <a:off x="14787655" y="1438738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063115" algn="r"/>
              </a:tabLst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backache</a:t>
            </a:r>
          </a:p>
        </p:txBody>
      </p:sp>
    </p:spTree>
    <p:extLst>
      <p:ext uri="{BB962C8B-B14F-4D97-AF65-F5344CB8AC3E}">
        <p14:creationId xmlns:p14="http://schemas.microsoft.com/office/powerpoint/2010/main" val="164519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11E-6 -7.40741E-7 L -0.31588 0.33241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9" y="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L 0.15425 0.26435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13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-0.25235 0.26991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13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08889 0.34121 " pathEditMode="relative" rAng="0" ptsTypes="AA">
                                      <p:cBhvr>
                                        <p:cTn id="1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44" y="170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08642E-6 L 0.04054 0.57824 " pathEditMode="relative" rAng="0" ptsTypes="AA">
                                      <p:cBhvr>
                                        <p:cTn id="1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3" y="289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82716E-6 L -0.22309 0.58348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55" y="2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19753E-6 L 0.34566 0.57963 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83" y="2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19753E-6 L 0.28594 0.51635 " pathEditMode="relative" rAng="0" ptsTypes="AA">
                                      <p:cBhvr>
                                        <p:cTn id="1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97" y="258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9444E-6 3.7037E-6 L -0.25556 0.72361 " pathEditMode="relative" rAng="0" ptsTypes="AA"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8" y="36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34568E-6 L -0.48759 0.79321 " pathEditMode="relative" rAng="0" ptsTypes="AA">
                                      <p:cBhvr>
                                        <p:cTn id="1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84" y="39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93827E-7 L -0.07535 0.72207 " pathEditMode="relative" rAng="0" ptsTypes="AA">
                                      <p:cBhvr>
                                        <p:cTn id="1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7" y="360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77556E-17 L 0.7507 0.72608 " pathEditMode="relative" rAng="0" ptsTypes="AA">
                                      <p:cBhvr>
                                        <p:cTn id="1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35" y="3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8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44501" y="-454121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75486" y="-473485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bright="20000" contrast="2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806940" y="39604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4. Fill in the blank with a word in the box.</a:t>
            </a:r>
          </a:p>
        </p:txBody>
      </p:sp>
      <p:sp>
        <p:nvSpPr>
          <p:cNvPr id="3" name="Freeform 3"/>
          <p:cNvSpPr/>
          <p:nvPr/>
        </p:nvSpPr>
        <p:spPr>
          <a:xfrm rot="-6501418">
            <a:off x="-3724755" y="8804480"/>
            <a:ext cx="10243184" cy="9447431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6275264" y="772867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175587" y="8862783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1122" y="9121457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contrast="4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3ECFAA-58A4-493B-BF29-CF8685250741}"/>
              </a:ext>
            </a:extLst>
          </p:cNvPr>
          <p:cNvSpPr txBox="1"/>
          <p:nvPr/>
        </p:nvSpPr>
        <p:spPr>
          <a:xfrm>
            <a:off x="2314005" y="62935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obesity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F51286-B8CD-4DB2-AFE6-648390B9AD15}"/>
              </a:ext>
            </a:extLst>
          </p:cNvPr>
          <p:cNvSpPr txBox="1"/>
          <p:nvPr/>
        </p:nvSpPr>
        <p:spPr>
          <a:xfrm>
            <a:off x="4636875" y="571594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rest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C5BB15-2207-4BA4-9E64-780F411CE76B}"/>
              </a:ext>
            </a:extLst>
          </p:cNvPr>
          <p:cNvSpPr txBox="1"/>
          <p:nvPr/>
        </p:nvSpPr>
        <p:spPr>
          <a:xfrm>
            <a:off x="7074771" y="540238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sun hat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42FB71-92A2-48AF-80AA-B7ADBCB1253B}"/>
              </a:ext>
            </a:extLst>
          </p:cNvPr>
          <p:cNvSpPr txBox="1"/>
          <p:nvPr/>
        </p:nvSpPr>
        <p:spPr>
          <a:xfrm>
            <a:off x="9589174" y="505062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allergic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BACFAF-CB6C-4C34-9D8C-64AD6082DBFA}"/>
              </a:ext>
            </a:extLst>
          </p:cNvPr>
          <p:cNvSpPr txBox="1"/>
          <p:nvPr/>
        </p:nvSpPr>
        <p:spPr>
          <a:xfrm>
            <a:off x="12244524" y="58542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clean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3AD7F5-E2C6-428F-AF30-E58C603A45D8}"/>
              </a:ext>
            </a:extLst>
          </p:cNvPr>
          <p:cNvSpPr txBox="1"/>
          <p:nvPr/>
        </p:nvSpPr>
        <p:spPr>
          <a:xfrm>
            <a:off x="1383259" y="1183472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4C027B-23F4-41FB-8446-AE4AB926B366}"/>
              </a:ext>
            </a:extLst>
          </p:cNvPr>
          <p:cNvSpPr txBox="1"/>
          <p:nvPr/>
        </p:nvSpPr>
        <p:spPr>
          <a:xfrm>
            <a:off x="4443565" y="1147650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bright eyes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5BC493-6383-4772-A9EF-EF422C5EC7D2}"/>
              </a:ext>
            </a:extLst>
          </p:cNvPr>
          <p:cNvSpPr txBox="1"/>
          <p:nvPr/>
        </p:nvSpPr>
        <p:spPr>
          <a:xfrm>
            <a:off x="7141431" y="1120106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put 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912DB-572B-4791-8E93-2155635FADBE}"/>
              </a:ext>
            </a:extLst>
          </p:cNvPr>
          <p:cNvSpPr txBox="1"/>
          <p:nvPr/>
        </p:nvSpPr>
        <p:spPr>
          <a:xfrm>
            <a:off x="10114574" y="1120106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tooth decay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3EC3AF-33C6-480D-AE62-822002E16AD2}"/>
              </a:ext>
            </a:extLst>
          </p:cNvPr>
          <p:cNvSpPr txBox="1"/>
          <p:nvPr/>
        </p:nvSpPr>
        <p:spPr>
          <a:xfrm>
            <a:off x="13531687" y="1131693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spending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85232A-A172-47AA-B31D-A7B9BE931657}"/>
              </a:ext>
            </a:extLst>
          </p:cNvPr>
          <p:cNvSpPr txBox="1"/>
          <p:nvPr/>
        </p:nvSpPr>
        <p:spPr>
          <a:xfrm>
            <a:off x="1267515" y="2089880"/>
            <a:ext cx="16779648" cy="7802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If you brush your teeth regularly, you will not have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look tired. You should more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Today the weather is cold, so you should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your warm clothes.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Some people are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 crabs.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If you want to be healthy, you should eat less fast food and do more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Today it is very hot. Please wear a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 you go out.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Eating too many sweets and fast foods causes health problems such as tooth decay,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503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Eating carrots regularly will help you have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  <a:tab pos="568198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can avoid some diseases by keeping your hands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  <a:tab pos="568198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more time on computer games may lead to sore eyes.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26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93827E-6 L 0.09323 0.07283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11E-6 0.02222 L 0.19367 0.19506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79" y="8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778E-6 4.93827E-6 L 0.15833 0.19845 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99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0556E-6 1.48148E-6 L -0.22544 0.325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76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09877E-6 L 0.00972 0.38487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19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0556E-6 -0.00432 L 0.09331 0.51065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23457E-7 L 0.01736 0.61605 " pathEditMode="relative" rAng="0" ptsTypes="AA">
                                      <p:cBhvr>
                                        <p:cTn id="1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308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1543 L 0.31571 0.62546 " pathEditMode="relative" rAng="0" ptsTypes="AA"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1" y="3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162 L 0.00174 0.74228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3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69136E-6 L -0.62534 0.75848 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67" y="3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8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144501" y="-454121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075486" y="-473485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bright="20000" contrast="2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806940" y="39604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5. Fill in each blank with a word in the box.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 rot="-6501418">
            <a:off x="-3724755" y="8804480"/>
            <a:ext cx="10243184" cy="9447431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6275264" y="772867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175587" y="8862783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1122" y="9121457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contrast="4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3ECFAA-58A4-493B-BF29-CF8685250741}"/>
              </a:ext>
            </a:extLst>
          </p:cNvPr>
          <p:cNvSpPr txBox="1"/>
          <p:nvPr/>
        </p:nvSpPr>
        <p:spPr>
          <a:xfrm>
            <a:off x="2314005" y="62935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F51286-B8CD-4DB2-AFE6-648390B9AD15}"/>
              </a:ext>
            </a:extLst>
          </p:cNvPr>
          <p:cNvSpPr txBox="1"/>
          <p:nvPr/>
        </p:nvSpPr>
        <p:spPr>
          <a:xfrm>
            <a:off x="4636875" y="571594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provide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C5BB15-2207-4BA4-9E64-780F411CE76B}"/>
              </a:ext>
            </a:extLst>
          </p:cNvPr>
          <p:cNvSpPr txBox="1"/>
          <p:nvPr/>
        </p:nvSpPr>
        <p:spPr>
          <a:xfrm>
            <a:off x="7074771" y="540238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health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42FB71-92A2-48AF-80AA-B7ADBCB1253B}"/>
              </a:ext>
            </a:extLst>
          </p:cNvPr>
          <p:cNvSpPr txBox="1"/>
          <p:nvPr/>
        </p:nvSpPr>
        <p:spPr>
          <a:xfrm>
            <a:off x="9589174" y="505062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swimming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BACFAF-CB6C-4C34-9D8C-64AD6082DBFA}"/>
              </a:ext>
            </a:extLst>
          </p:cNvPr>
          <p:cNvSpPr txBox="1"/>
          <p:nvPr/>
        </p:nvSpPr>
        <p:spPr>
          <a:xfrm>
            <a:off x="12244524" y="58542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stay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3AD7F5-E2C6-428F-AF30-E58C603A45D8}"/>
              </a:ext>
            </a:extLst>
          </p:cNvPr>
          <p:cNvSpPr txBox="1"/>
          <p:nvPr/>
        </p:nvSpPr>
        <p:spPr>
          <a:xfrm>
            <a:off x="1788605" y="1159357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physical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4C027B-23F4-41FB-8446-AE4AB926B366}"/>
              </a:ext>
            </a:extLst>
          </p:cNvPr>
          <p:cNvSpPr txBox="1"/>
          <p:nvPr/>
        </p:nvSpPr>
        <p:spPr>
          <a:xfrm>
            <a:off x="4486081" y="1074859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flu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5BC493-6383-4772-A9EF-EF422C5EC7D2}"/>
              </a:ext>
            </a:extLst>
          </p:cNvPr>
          <p:cNvSpPr txBox="1"/>
          <p:nvPr/>
        </p:nvSpPr>
        <p:spPr>
          <a:xfrm>
            <a:off x="6966573" y="1072148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weight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912DB-572B-4791-8E93-2155635FADBE}"/>
              </a:ext>
            </a:extLst>
          </p:cNvPr>
          <p:cNvSpPr txBox="1"/>
          <p:nvPr/>
        </p:nvSpPr>
        <p:spPr>
          <a:xfrm>
            <a:off x="10018109" y="1071852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getting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3EC3AF-33C6-480D-AE62-822002E16AD2}"/>
              </a:ext>
            </a:extLst>
          </p:cNvPr>
          <p:cNvSpPr txBox="1"/>
          <p:nvPr/>
        </p:nvSpPr>
        <p:spPr>
          <a:xfrm>
            <a:off x="13092580" y="1083381"/>
            <a:ext cx="2821405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600"/>
              </a:spcAft>
              <a:tabLst>
                <a:tab pos="2063115" algn="r"/>
              </a:tabLst>
              <a:defRPr/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85232A-A172-47AA-B31D-A7B9BE931657}"/>
              </a:ext>
            </a:extLst>
          </p:cNvPr>
          <p:cNvSpPr txBox="1"/>
          <p:nvPr/>
        </p:nvSpPr>
        <p:spPr>
          <a:xfrm>
            <a:off x="774520" y="2091407"/>
            <a:ext cx="17224632" cy="7643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In order to have good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you should eat lightly and laugh cheerfully.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father does morning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every day.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 you want to know how you can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healthy?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should eat a lot of fruits and vegetables because they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vitamin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A, which is good for the eyes.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If you want to be fit, stay outdoors more and do more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activities.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 less junk high-fat food to keep you from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fat.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 plays computer games and watches TV a lot so his eyes are often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 eats a lot of burgers and chips so he's putting on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37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They sometimes go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even when it's cold.</a:t>
            </a:r>
            <a:endParaRPr lang="en-US" sz="37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37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</a:t>
            </a:r>
            <a:r>
              <a:rPr lang="en-US" sz="37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prevent </a:t>
            </a:r>
            <a:r>
              <a:rPr lang="en-US" sz="37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</a:t>
            </a:r>
            <a:r>
              <a:rPr lang="en-US" sz="37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you should eat a lot of garlic and keep your body warm.</a:t>
            </a:r>
            <a:endParaRPr lang="en-US" sz="37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78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0556E-6 0.00432 L -0.08377 0.12902 " pathEditMode="relative" rAng="0" ptsTypes="AA">
                                      <p:cBhvr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6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32099E-6 L -0.38525 0.15216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62" y="76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11111E-6 L -0.22526 0.26528 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7" y="13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11E-6 1.38778E-17 L 0.4579 0.32531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91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9444E-6 1.23457E-6 L 0.55426 0.40216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8" y="20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9444E-6 -0.01898 L -0.0092 0.47747 " pathEditMode="relative" rAng="0" ptsTypes="AA">
                                      <p:cBhvr>
                                        <p:cTn id="1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" y="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23457E-7 L 0.66658 0.59228 " pathEditMode="relative" rAng="0" ptsTypes="AA">
                                      <p:cBhvr>
                                        <p:cTn id="1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25" y="296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5679E-6 L 0.22249 0.61604 " pathEditMode="relative" rAng="0" ptsTypes="AA">
                                      <p:cBhvr>
                                        <p:cTn id="1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308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0556E-6 1.48148E-6 L -0.23256 0.74305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2" y="37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46914E-7 L -0.03073 0.7466 " pathEditMode="relative" rAng="0" ptsTypes="AA"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373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8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5622608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2. LANGUAGE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II. GRAMMAR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5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066431" y="-453469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101957" y="-473809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698344" y="656670"/>
            <a:ext cx="16055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1. Write T for the simple sentences. Write F for not simple sentences.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B54E48-07D9-478C-B658-2B9E4B2647C5}"/>
              </a:ext>
            </a:extLst>
          </p:cNvPr>
          <p:cNvSpPr txBox="1"/>
          <p:nvPr/>
        </p:nvSpPr>
        <p:spPr>
          <a:xfrm>
            <a:off x="989325" y="1492203"/>
            <a:ext cx="16531861" cy="9735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5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like fish but I don’t like pork.						_______</a:t>
            </a: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5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James drinks two bottles of water every day.	_______</a:t>
            </a: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5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mother often drinks orange juice.			_______</a:t>
            </a: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5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Linda is tall and beautiful.							_______</a:t>
            </a: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5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should eat more vegetables.					_______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5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5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5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sister always wears sunglasses when she goes out in summer.												     </a:t>
            </a:r>
            <a:r>
              <a:rPr lang="en-US" sz="6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endParaRPr lang="en-US" sz="6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endParaRPr lang="en-US" sz="5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D11E7B-BB60-41F2-BAE6-21C031002E56}"/>
              </a:ext>
            </a:extLst>
          </p:cNvPr>
          <p:cNvSpPr txBox="1"/>
          <p:nvPr/>
        </p:nvSpPr>
        <p:spPr>
          <a:xfrm>
            <a:off x="1711842" y="6682846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A2CBF9-BEBC-4BDE-A18B-CD0C9182BB45}"/>
              </a:ext>
            </a:extLst>
          </p:cNvPr>
          <p:cNvSpPr txBox="1"/>
          <p:nvPr/>
        </p:nvSpPr>
        <p:spPr>
          <a:xfrm>
            <a:off x="15573886" y="1513374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67CC38-1AED-4CC0-B994-CA971C839D9A}"/>
              </a:ext>
            </a:extLst>
          </p:cNvPr>
          <p:cNvSpPr txBox="1"/>
          <p:nvPr/>
        </p:nvSpPr>
        <p:spPr>
          <a:xfrm>
            <a:off x="15588063" y="2587577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15BC5C-909D-4E0F-AA1E-FBB30E50DE24}"/>
              </a:ext>
            </a:extLst>
          </p:cNvPr>
          <p:cNvSpPr txBox="1"/>
          <p:nvPr/>
        </p:nvSpPr>
        <p:spPr>
          <a:xfrm>
            <a:off x="15588063" y="3666552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DC7E26-774B-4EF2-9718-A13AE70EFDF4}"/>
              </a:ext>
            </a:extLst>
          </p:cNvPr>
          <p:cNvSpPr txBox="1"/>
          <p:nvPr/>
        </p:nvSpPr>
        <p:spPr>
          <a:xfrm>
            <a:off x="15588063" y="4607452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605023-F583-4C5D-B361-429F2244DB16}"/>
              </a:ext>
            </a:extLst>
          </p:cNvPr>
          <p:cNvSpPr txBox="1"/>
          <p:nvPr/>
        </p:nvSpPr>
        <p:spPr>
          <a:xfrm>
            <a:off x="15588063" y="5796849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7842EB-463D-411D-9214-ECABF752766E}"/>
              </a:ext>
            </a:extLst>
          </p:cNvPr>
          <p:cNvSpPr txBox="1"/>
          <p:nvPr/>
        </p:nvSpPr>
        <p:spPr>
          <a:xfrm>
            <a:off x="15566798" y="7861486"/>
            <a:ext cx="1485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endParaRPr lang="en-US" sz="6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1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113453" y="320223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2. Reorder the words to have correct sentences.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2949932" y="1179571"/>
            <a:ext cx="14206654" cy="7918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food./ mother/ My/ healthy/ often/ eats/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My mother often eats healthy food.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likes/ pizzas,/ fast food/ Tom/ sandwiches./ and Linda/ such as/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Tom and Linda likes fast food such as pizzas, sandwiches.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sometimes/ We/ beef noodles./ eat/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sometimes eat beef noodles.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usually/ and fruit./ eats/ Mr. Long/ vegetables/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Mr. Long usually eats vegetables and fruit.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76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113453" y="320223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2. Reorder the words to have correct sentences.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2949932" y="1179571"/>
            <a:ext cx="14206654" cy="9180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often/ What/ breakfast?/ do/ you/ have/ for/</a:t>
            </a: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do you often have for breakfast?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hot/ today./ go out/ Don’t/ very/ because/ it’s/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Don't go out because it's very hot today.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you/ How often/ morning/ exercise?/ do/ do/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How often do you do morning exercise?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avoids/ Tuan/ and/ soft drinks./ often/ sweetened food/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Tuan often avoids sweetened food and soft drinks.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endParaRPr lang="en-US" sz="40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6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99810" y="-4309415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60384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68681" y="408756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Write complete sentences basing on the given words.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2965117" y="1101244"/>
            <a:ext cx="14206654" cy="8277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It/ cold/ outside./ Not go out.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It's cold outside. Don't go out.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Apples/ very good/ health.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Apples are very good for health.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Lots/ children/ have/ chapped lips/ this season.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Lots of children have chapped lips this season.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Long and Tuan/ not do/ morning exercise/ every day.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Long and Tuan don't do morning exercise every day.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99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99810" y="-4309415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60384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68681" y="408756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Write complete sentences basing on the given words.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1578028" y="1466449"/>
            <a:ext cx="15789168" cy="7771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You/ shouldn’t/ eat/ too much/ fast food./ You/ should/ eat/ more vegetables/ and fruit.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You shouldn't eat too much fast food. You should eat more vegetables and fruit.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We/ often/ play football/ school.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often play football after school.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friends/ love/ outdoor/ and/ indoor/ activities.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My friends love both outdoor and indoor activities.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We/ should/ wear/ hat/ and sunscreen/ avoid damage from/ sun.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should wear a hat and sunscreen to avoid damage from the sun.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44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99810" y="-4309415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60384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68681" y="408756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4. Write complete sentences basing on the given words.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4025194" y="1354939"/>
            <a:ext cx="15789168" cy="8482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362839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How/ you/ go to school/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How do you go to school? 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362839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what/ your/ job/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What's your job?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where/ John/ come from/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Where does John come from?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how long/ it/ take/ from London/ Paris/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How long does it take from London to Paris?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how often/ she/ go to the cinema/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How often does she go to the cinema?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6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99810" y="-4309415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60384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68681" y="408756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4. Write complete sentences basing on the given words.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50EA09-EFE2-4743-9DD0-31C2BF9839C3}"/>
              </a:ext>
            </a:extLst>
          </p:cNvPr>
          <p:cNvSpPr txBox="1"/>
          <p:nvPr/>
        </p:nvSpPr>
        <p:spPr>
          <a:xfrm>
            <a:off x="4572000" y="1297476"/>
            <a:ext cx="15789168" cy="8482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when/ you/ get up/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When do you get up?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how often/ you/ study English/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How often do you study English?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time/ film/ start/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time does the film start?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where/ you/ play tennis/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Where do you play tennis?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9217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sports/ Linda/ like/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870585" algn="l"/>
              </a:tabLst>
            </a:pP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sports does Linda like?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3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061514" y="-445136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4447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554976" y="274441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5. Put the verbs in brackets in the correct form.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EB606F-FC90-437B-AE3A-1D2E65074809}"/>
              </a:ext>
            </a:extLst>
          </p:cNvPr>
          <p:cNvSpPr txBox="1"/>
          <p:nvPr/>
        </p:nvSpPr>
        <p:spPr>
          <a:xfrm>
            <a:off x="3841847" y="1194693"/>
            <a:ext cx="14550390" cy="819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(be)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at school at the weekend.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She (not study)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on Friday.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students (be)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hard-working.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 (have)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 new haircut today.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852170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usually (have) __________ breakfast at 7.00.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(She/ live)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in a house?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4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Where (be)</a:t>
            </a:r>
            <a:r>
              <a:rPr lang="en-US" sz="4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your children?</a:t>
            </a:r>
            <a:endParaRPr lang="en-US" sz="4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5DA42A-D594-4C4F-9EBE-2006C13785F4}"/>
              </a:ext>
            </a:extLst>
          </p:cNvPr>
          <p:cNvSpPr txBox="1"/>
          <p:nvPr/>
        </p:nvSpPr>
        <p:spPr>
          <a:xfrm>
            <a:off x="6888765" y="1300248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EFD5E3-D8AC-4D16-8A9B-682DD9F1F2FB}"/>
              </a:ext>
            </a:extLst>
          </p:cNvPr>
          <p:cNvSpPr txBox="1"/>
          <p:nvPr/>
        </p:nvSpPr>
        <p:spPr>
          <a:xfrm>
            <a:off x="8716549" y="2514032"/>
            <a:ext cx="5203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doesn't study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065E28-2DD5-4CE1-BD10-891F935F49BF}"/>
              </a:ext>
            </a:extLst>
          </p:cNvPr>
          <p:cNvSpPr txBox="1"/>
          <p:nvPr/>
        </p:nvSpPr>
        <p:spPr>
          <a:xfrm>
            <a:off x="9815288" y="3671267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are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88178F-7550-4566-B279-1F3013EA1CD9}"/>
              </a:ext>
            </a:extLst>
          </p:cNvPr>
          <p:cNvSpPr txBox="1"/>
          <p:nvPr/>
        </p:nvSpPr>
        <p:spPr>
          <a:xfrm>
            <a:off x="7987504" y="4846527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has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A1BFDA-CBDB-4499-AFED-2877AFCE037C}"/>
              </a:ext>
            </a:extLst>
          </p:cNvPr>
          <p:cNvSpPr txBox="1"/>
          <p:nvPr/>
        </p:nvSpPr>
        <p:spPr>
          <a:xfrm>
            <a:off x="9255256" y="5979259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have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0B5574-8BFA-46B8-A514-006463E3A75D}"/>
              </a:ext>
            </a:extLst>
          </p:cNvPr>
          <p:cNvSpPr txBox="1"/>
          <p:nvPr/>
        </p:nvSpPr>
        <p:spPr>
          <a:xfrm>
            <a:off x="8058307" y="7191170"/>
            <a:ext cx="57545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Does she live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D9C926-619C-4C1D-99F4-D332E9433589}"/>
              </a:ext>
            </a:extLst>
          </p:cNvPr>
          <p:cNvSpPr txBox="1"/>
          <p:nvPr/>
        </p:nvSpPr>
        <p:spPr>
          <a:xfrm>
            <a:off x="8356463" y="8338764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are </a:t>
            </a:r>
            <a:endParaRPr lang="en-US" sz="6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7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5061514" y="-445136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4447" y="-457374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554976" y="274441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5. Put the verbs in brackets in the correct form.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EB606F-FC90-437B-AE3A-1D2E65074809}"/>
              </a:ext>
            </a:extLst>
          </p:cNvPr>
          <p:cNvSpPr txBox="1"/>
          <p:nvPr/>
        </p:nvSpPr>
        <p:spPr>
          <a:xfrm>
            <a:off x="1442805" y="1106340"/>
            <a:ext cx="16949432" cy="819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sister (work)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in a bank.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Dogs (like)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meat.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65200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She (live)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in Florida.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65200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11.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 (rain)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almost every day in Manchester.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65200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12.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(fly)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 Spain every summer.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65200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13.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 mother (fry)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eggs for breakfast every morning.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969010" algn="l"/>
              </a:tabLst>
            </a:pPr>
            <a:r>
              <a:rPr lang="en-US" sz="4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14.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The bank (close)</a:t>
            </a:r>
            <a:r>
              <a:rPr lang="en-US" sz="4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at four o'clock.</a:t>
            </a:r>
            <a:endParaRPr lang="en-US" sz="5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1409B1-96E2-44D9-8A4C-B82592C57EE0}"/>
              </a:ext>
            </a:extLst>
          </p:cNvPr>
          <p:cNvSpPr txBox="1"/>
          <p:nvPr/>
        </p:nvSpPr>
        <p:spPr>
          <a:xfrm>
            <a:off x="6858000" y="1226578"/>
            <a:ext cx="23001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works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95937B-D497-4954-A1A7-9E51FE74B031}"/>
              </a:ext>
            </a:extLst>
          </p:cNvPr>
          <p:cNvSpPr txBox="1"/>
          <p:nvPr/>
        </p:nvSpPr>
        <p:spPr>
          <a:xfrm>
            <a:off x="5502609" y="2406538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like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C69466-9ABE-4CD8-8BDC-A203E02B1CB1}"/>
              </a:ext>
            </a:extLst>
          </p:cNvPr>
          <p:cNvSpPr txBox="1"/>
          <p:nvPr/>
        </p:nvSpPr>
        <p:spPr>
          <a:xfrm>
            <a:off x="5715000" y="3590078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lives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3BF110-68FE-4841-8D06-370EA04596B7}"/>
              </a:ext>
            </a:extLst>
          </p:cNvPr>
          <p:cNvSpPr txBox="1"/>
          <p:nvPr/>
        </p:nvSpPr>
        <p:spPr>
          <a:xfrm>
            <a:off x="5048225" y="4738005"/>
            <a:ext cx="21135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rains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48B327-849E-40DD-B907-2F68CD7D937A}"/>
              </a:ext>
            </a:extLst>
          </p:cNvPr>
          <p:cNvSpPr txBox="1"/>
          <p:nvPr/>
        </p:nvSpPr>
        <p:spPr>
          <a:xfrm>
            <a:off x="5350446" y="5885932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fly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592365-03B7-4041-95B3-6B1DCBC59631}"/>
              </a:ext>
            </a:extLst>
          </p:cNvPr>
          <p:cNvSpPr txBox="1"/>
          <p:nvPr/>
        </p:nvSpPr>
        <p:spPr>
          <a:xfrm>
            <a:off x="7720356" y="7124700"/>
            <a:ext cx="1827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Times New Roman" panose="02020603050405020304" pitchFamily="18" charset="0"/>
              </a:rPr>
              <a:t>fries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5E7ADA-8C64-4F62-B430-C65CF35FC6E1}"/>
              </a:ext>
            </a:extLst>
          </p:cNvPr>
          <p:cNvSpPr txBox="1"/>
          <p:nvPr/>
        </p:nvSpPr>
        <p:spPr>
          <a:xfrm>
            <a:off x="7161784" y="8284500"/>
            <a:ext cx="2208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closes</a:t>
            </a:r>
            <a:endParaRPr lang="en-US" sz="6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0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121073" y="183150"/>
            <a:ext cx="1457024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6. Put the verbs in brackets in the correct form.</a:t>
            </a:r>
            <a:endParaRPr lang="en-US" sz="4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F509AC-8FDB-4199-B26D-171A579BAAFA}"/>
              </a:ext>
            </a:extLst>
          </p:cNvPr>
          <p:cNvSpPr txBox="1"/>
          <p:nvPr/>
        </p:nvSpPr>
        <p:spPr>
          <a:xfrm>
            <a:off x="1360071" y="982649"/>
            <a:ext cx="16791881" cy="8321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Nam looks brown. He was on holiday last week. He (get)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sunburn.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Relaxing is very good. It (help)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to avoid depression.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The Japanese (eat)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 lot of fish so they are very intelligent.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22020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If you wash your hands more, you (have)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less chance of catching flu.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Eating carrots regularly (help)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see better.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 is very hot outside. Please (wear)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 sun hat when you go out.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 more exercise and you (feel)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healthier.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don’t want (be)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tired tomorrow, so I go to bed early.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Nowadays, I don’t feel well. I often (feel)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sick and weak.</a:t>
            </a:r>
            <a:endParaRPr lang="en-US" sz="3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tabLst>
                <a:tab pos="918845" algn="l"/>
              </a:tabLst>
            </a:pPr>
            <a:r>
              <a:rPr lang="en-US" sz="38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38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People who (smile)</a:t>
            </a:r>
            <a:r>
              <a:rPr lang="en-US" sz="38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 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more are happier and live longer.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3A1B3-5400-480C-BD45-7676406203C4}"/>
              </a:ext>
            </a:extLst>
          </p:cNvPr>
          <p:cNvSpPr txBox="1"/>
          <p:nvPr/>
        </p:nvSpPr>
        <p:spPr>
          <a:xfrm>
            <a:off x="13380135" y="1003061"/>
            <a:ext cx="2208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got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94E166-108B-47D2-ADB5-6ED964B9548E}"/>
              </a:ext>
            </a:extLst>
          </p:cNvPr>
          <p:cNvSpPr txBox="1"/>
          <p:nvPr/>
        </p:nvSpPr>
        <p:spPr>
          <a:xfrm>
            <a:off x="8197964" y="1843495"/>
            <a:ext cx="2208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helps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A998C9-30C6-4C3A-BB5B-1AA516B73969}"/>
              </a:ext>
            </a:extLst>
          </p:cNvPr>
          <p:cNvSpPr txBox="1"/>
          <p:nvPr/>
        </p:nvSpPr>
        <p:spPr>
          <a:xfrm>
            <a:off x="6339927" y="2718259"/>
            <a:ext cx="1962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eat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83A883-2911-4E62-901B-D7A648AD5819}"/>
              </a:ext>
            </a:extLst>
          </p:cNvPr>
          <p:cNvSpPr txBox="1"/>
          <p:nvPr/>
        </p:nvSpPr>
        <p:spPr>
          <a:xfrm>
            <a:off x="9985730" y="3539954"/>
            <a:ext cx="2555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</a:t>
            </a:r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ill have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99AC20-CE3A-496F-BFD9-3C675244C478}"/>
              </a:ext>
            </a:extLst>
          </p:cNvPr>
          <p:cNvSpPr txBox="1"/>
          <p:nvPr/>
        </p:nvSpPr>
        <p:spPr>
          <a:xfrm>
            <a:off x="7847584" y="4331098"/>
            <a:ext cx="2896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will help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9A0FBC-892A-4FDD-8027-40632024B62E}"/>
              </a:ext>
            </a:extLst>
          </p:cNvPr>
          <p:cNvSpPr txBox="1"/>
          <p:nvPr/>
        </p:nvSpPr>
        <p:spPr>
          <a:xfrm>
            <a:off x="9302356" y="5162095"/>
            <a:ext cx="2208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wear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1BEA04-9A45-4A4D-AFB2-FEEEA8EB44EB}"/>
              </a:ext>
            </a:extLst>
          </p:cNvPr>
          <p:cNvSpPr txBox="1"/>
          <p:nvPr/>
        </p:nvSpPr>
        <p:spPr>
          <a:xfrm>
            <a:off x="8302272" y="5947200"/>
            <a:ext cx="26100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will feel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F40900-3419-44F8-AE5C-84BC1B3524EB}"/>
              </a:ext>
            </a:extLst>
          </p:cNvPr>
          <p:cNvSpPr txBox="1"/>
          <p:nvPr/>
        </p:nvSpPr>
        <p:spPr>
          <a:xfrm>
            <a:off x="5638800" y="6778197"/>
            <a:ext cx="2208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 be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9D7482-9428-4B96-9A50-5755F5A8918C}"/>
              </a:ext>
            </a:extLst>
          </p:cNvPr>
          <p:cNvSpPr txBox="1"/>
          <p:nvPr/>
        </p:nvSpPr>
        <p:spPr>
          <a:xfrm>
            <a:off x="10591800" y="7609194"/>
            <a:ext cx="19763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Times New Roman" panose="02020603050405020304" pitchFamily="18" charset="0"/>
              </a:rPr>
              <a:t>feel</a:t>
            </a:r>
            <a:endParaRPr lang="en-US" sz="4800" b="1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360668-5095-4405-A39A-9687102500B2}"/>
              </a:ext>
            </a:extLst>
          </p:cNvPr>
          <p:cNvSpPr txBox="1"/>
          <p:nvPr/>
        </p:nvSpPr>
        <p:spPr>
          <a:xfrm>
            <a:off x="6339928" y="8440191"/>
            <a:ext cx="2208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smile</a:t>
            </a:r>
            <a:endParaRPr lang="en-US" sz="4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03392" y="2094578"/>
            <a:ext cx="15622608" cy="196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11355">
                <a:solidFill>
                  <a:srgbClr val="102667"/>
                </a:solidFill>
                <a:latin typeface="Wedges Bold"/>
              </a:rPr>
              <a:t>PART 2. LANGUAGE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III. PHONETICS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4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64516" y="155511"/>
            <a:ext cx="14570242" cy="99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Listen and circle the words you hear.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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TRACK 5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3E3637-8300-4A65-82A9-34669F95DF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5936" y="1400028"/>
            <a:ext cx="11470684" cy="7823753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lum contrast="4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pic>
        <p:nvPicPr>
          <p:cNvPr id="9" name="Track 05">
            <a:hlinkClick r:id="" action="ppaction://media"/>
            <a:extLst>
              <a:ext uri="{FF2B5EF4-FFF2-40B4-BE49-F238E27FC236}">
                <a16:creationId xmlns:a16="http://schemas.microsoft.com/office/drawing/2014/main" id="{41208E29-A09E-45EC-9724-43992D5BF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654825" y="973874"/>
            <a:ext cx="1041954" cy="104195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1AF755-EA0B-46A8-BAF3-037F377CCE09}"/>
              </a:ext>
            </a:extLst>
          </p:cNvPr>
          <p:cNvSpPr/>
          <p:nvPr/>
        </p:nvSpPr>
        <p:spPr>
          <a:xfrm>
            <a:off x="5638800" y="1400028"/>
            <a:ext cx="9906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C5517C-2429-46EF-9D77-D8837AAA7A44}"/>
              </a:ext>
            </a:extLst>
          </p:cNvPr>
          <p:cNvSpPr/>
          <p:nvPr/>
        </p:nvSpPr>
        <p:spPr>
          <a:xfrm>
            <a:off x="5943600" y="2171700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7C35BBE-6F64-4B50-9403-EFD2607D15CC}"/>
              </a:ext>
            </a:extLst>
          </p:cNvPr>
          <p:cNvSpPr/>
          <p:nvPr/>
        </p:nvSpPr>
        <p:spPr>
          <a:xfrm>
            <a:off x="6324600" y="3001174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FE3BBF8-D106-4C7E-919C-90A59C2C3455}"/>
              </a:ext>
            </a:extLst>
          </p:cNvPr>
          <p:cNvSpPr/>
          <p:nvPr/>
        </p:nvSpPr>
        <p:spPr>
          <a:xfrm>
            <a:off x="4563140" y="3750597"/>
            <a:ext cx="92326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F104A20-EC9B-4272-A421-1712BEF0C09E}"/>
              </a:ext>
            </a:extLst>
          </p:cNvPr>
          <p:cNvSpPr/>
          <p:nvPr/>
        </p:nvSpPr>
        <p:spPr>
          <a:xfrm>
            <a:off x="4572000" y="4612179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C061E26-1012-4A57-879A-2170185282B6}"/>
              </a:ext>
            </a:extLst>
          </p:cNvPr>
          <p:cNvSpPr/>
          <p:nvPr/>
        </p:nvSpPr>
        <p:spPr>
          <a:xfrm>
            <a:off x="6134100" y="5395477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00A1ABA-7E6A-4E3C-98E7-67B76752543C}"/>
              </a:ext>
            </a:extLst>
          </p:cNvPr>
          <p:cNvSpPr/>
          <p:nvPr/>
        </p:nvSpPr>
        <p:spPr>
          <a:xfrm>
            <a:off x="4644656" y="6268172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3C98823-6AF0-42EE-BEEA-642BAF8CD07C}"/>
              </a:ext>
            </a:extLst>
          </p:cNvPr>
          <p:cNvSpPr/>
          <p:nvPr/>
        </p:nvSpPr>
        <p:spPr>
          <a:xfrm>
            <a:off x="4865114" y="8651875"/>
            <a:ext cx="2070858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36E0F46-5EAD-438B-A9EE-B76D8387FF34}"/>
              </a:ext>
            </a:extLst>
          </p:cNvPr>
          <p:cNvSpPr/>
          <p:nvPr/>
        </p:nvSpPr>
        <p:spPr>
          <a:xfrm>
            <a:off x="6629400" y="7821991"/>
            <a:ext cx="2070858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D8B188B-9D8E-4412-B8AF-86EE5D75AC03}"/>
              </a:ext>
            </a:extLst>
          </p:cNvPr>
          <p:cNvSpPr/>
          <p:nvPr/>
        </p:nvSpPr>
        <p:spPr>
          <a:xfrm>
            <a:off x="6052584" y="6989489"/>
            <a:ext cx="1650779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78B9BB1-8651-4C75-845C-73C1CAA570BA}"/>
              </a:ext>
            </a:extLst>
          </p:cNvPr>
          <p:cNvSpPr/>
          <p:nvPr/>
        </p:nvSpPr>
        <p:spPr>
          <a:xfrm>
            <a:off x="11814175" y="1409700"/>
            <a:ext cx="1581046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5EB872-F3BF-482E-9BAD-F752FB3175A7}"/>
              </a:ext>
            </a:extLst>
          </p:cNvPr>
          <p:cNvSpPr/>
          <p:nvPr/>
        </p:nvSpPr>
        <p:spPr>
          <a:xfrm>
            <a:off x="11517138" y="2204023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69AF228-CD1C-49BD-8FF7-006A1F421541}"/>
              </a:ext>
            </a:extLst>
          </p:cNvPr>
          <p:cNvSpPr/>
          <p:nvPr/>
        </p:nvSpPr>
        <p:spPr>
          <a:xfrm>
            <a:off x="10566622" y="3012062"/>
            <a:ext cx="121920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C1F8DDC-3F34-44AE-8001-00A0303F8D6F}"/>
              </a:ext>
            </a:extLst>
          </p:cNvPr>
          <p:cNvSpPr/>
          <p:nvPr/>
        </p:nvSpPr>
        <p:spPr>
          <a:xfrm>
            <a:off x="10700132" y="3806385"/>
            <a:ext cx="1644267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AE07DA9-82FC-4C8E-8073-66DE9E522DF4}"/>
              </a:ext>
            </a:extLst>
          </p:cNvPr>
          <p:cNvSpPr/>
          <p:nvPr/>
        </p:nvSpPr>
        <p:spPr>
          <a:xfrm>
            <a:off x="12872569" y="4612179"/>
            <a:ext cx="2291231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0369202-B7D8-498A-8CA3-07CA74706CCD}"/>
              </a:ext>
            </a:extLst>
          </p:cNvPr>
          <p:cNvSpPr/>
          <p:nvPr/>
        </p:nvSpPr>
        <p:spPr>
          <a:xfrm>
            <a:off x="10668559" y="5462868"/>
            <a:ext cx="1219201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89E864D-8256-4DB3-A367-A5471EBEBC96}"/>
              </a:ext>
            </a:extLst>
          </p:cNvPr>
          <p:cNvSpPr/>
          <p:nvPr/>
        </p:nvSpPr>
        <p:spPr>
          <a:xfrm>
            <a:off x="12249606" y="6181127"/>
            <a:ext cx="172514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0014C72-9FBF-4DA8-A42E-B17785289D60}"/>
              </a:ext>
            </a:extLst>
          </p:cNvPr>
          <p:cNvSpPr/>
          <p:nvPr/>
        </p:nvSpPr>
        <p:spPr>
          <a:xfrm>
            <a:off x="10670131" y="6963343"/>
            <a:ext cx="2202438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8F44A12-CCFE-4F96-909C-92ABF4E79C62}"/>
              </a:ext>
            </a:extLst>
          </p:cNvPr>
          <p:cNvSpPr/>
          <p:nvPr/>
        </p:nvSpPr>
        <p:spPr>
          <a:xfrm>
            <a:off x="10566622" y="7889376"/>
            <a:ext cx="182633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510F0F4-A293-44BC-9F79-D5B7834C0937}"/>
              </a:ext>
            </a:extLst>
          </p:cNvPr>
          <p:cNvSpPr/>
          <p:nvPr/>
        </p:nvSpPr>
        <p:spPr>
          <a:xfrm>
            <a:off x="11959404" y="8607981"/>
            <a:ext cx="1826330" cy="6158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0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/>
      <p:bldP spid="7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449961" y="2137430"/>
            <a:ext cx="20045318" cy="1898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8000">
                <a:solidFill>
                  <a:srgbClr val="102667"/>
                </a:solidFill>
                <a:latin typeface="Wedges Bold"/>
              </a:rPr>
              <a:t>PART 3. COMMUNICATION SKILLS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I. LISTENING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996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contrast="4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lum bright="20000" contrast="2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185854" y="525677"/>
            <a:ext cx="16821132" cy="15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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Listen and do the tasks followed.</a:t>
            </a:r>
            <a:r>
              <a:rPr lang="en-US" sz="4400" b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US" sz="4400" b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</a:t>
            </a:r>
            <a:r>
              <a:rPr lang="en-US" sz="4400" b="1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 Track 06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1. Listen and decide if each statement is True (T) or False (F).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823FE6-73B3-4044-9903-732F8DFFD56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00564" y="2561242"/>
            <a:ext cx="14907336" cy="62983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614F4D-163F-4C52-9D80-6F6D5D778255}"/>
              </a:ext>
            </a:extLst>
          </p:cNvPr>
          <p:cNvSpPr txBox="1"/>
          <p:nvPr/>
        </p:nvSpPr>
        <p:spPr>
          <a:xfrm>
            <a:off x="14276966" y="2401638"/>
            <a:ext cx="726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845499-E1C5-4400-B256-16834D1A02B3}"/>
              </a:ext>
            </a:extLst>
          </p:cNvPr>
          <p:cNvSpPr txBox="1"/>
          <p:nvPr/>
        </p:nvSpPr>
        <p:spPr>
          <a:xfrm>
            <a:off x="14276966" y="3654356"/>
            <a:ext cx="726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B93DC3-8D5A-457C-A87B-72637F21DF83}"/>
              </a:ext>
            </a:extLst>
          </p:cNvPr>
          <p:cNvSpPr txBox="1"/>
          <p:nvPr/>
        </p:nvSpPr>
        <p:spPr>
          <a:xfrm>
            <a:off x="14246536" y="4993594"/>
            <a:ext cx="726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ED64DF-DF86-4927-A2BE-804CB9C258A0}"/>
              </a:ext>
            </a:extLst>
          </p:cNvPr>
          <p:cNvSpPr txBox="1"/>
          <p:nvPr/>
        </p:nvSpPr>
        <p:spPr>
          <a:xfrm>
            <a:off x="14246536" y="6332832"/>
            <a:ext cx="726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28E15B-A8DB-48AB-A85A-0D995677A4D2}"/>
              </a:ext>
            </a:extLst>
          </p:cNvPr>
          <p:cNvSpPr txBox="1"/>
          <p:nvPr/>
        </p:nvSpPr>
        <p:spPr>
          <a:xfrm>
            <a:off x="14246536" y="7672070"/>
            <a:ext cx="7265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 </a:t>
            </a:r>
            <a:endParaRPr lang="en-US" sz="6000" b="1">
              <a:solidFill>
                <a:srgbClr val="FF0000"/>
              </a:solidFill>
            </a:endParaRPr>
          </a:p>
        </p:txBody>
      </p:sp>
      <p:pic>
        <p:nvPicPr>
          <p:cNvPr id="9" name="Track 06">
            <a:hlinkClick r:id="" action="ppaction://media"/>
            <a:extLst>
              <a:ext uri="{FF2B5EF4-FFF2-40B4-BE49-F238E27FC236}">
                <a16:creationId xmlns:a16="http://schemas.microsoft.com/office/drawing/2014/main" id="{6B144971-DA16-4A51-AAC2-73530E9A66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6387436" y="1913542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8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/>
      <p:bldP spid="16" grpId="0"/>
      <p:bldP spid="18" grpId="0"/>
      <p:bldP spid="19" grpId="0"/>
      <p:bldP spid="20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736041" y="7944589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contrast="4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lum bright="20000" contrast="2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64516" y="155511"/>
            <a:ext cx="14570242" cy="998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2. Listen again and answer the questions.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74045A-AE78-43FA-8B87-6A65163D6832}"/>
              </a:ext>
            </a:extLst>
          </p:cNvPr>
          <p:cNvSpPr txBox="1"/>
          <p:nvPr/>
        </p:nvSpPr>
        <p:spPr>
          <a:xfrm>
            <a:off x="5339771" y="1000888"/>
            <a:ext cx="16265845" cy="8877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Where does Mary study?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She studies at a high school. 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does Mary usually have for breakfast?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She usually has cereal and a glass of milk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Does Mary like milk?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No, she doesn't.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40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does Mary have for lunch?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She has a sandwich and fruits.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-US" sz="44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Does Mary do any kind of exercises?</a:t>
            </a:r>
            <a:endParaRPr lang="en-US" sz="4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  <a:tabLst>
                <a:tab pos="280035" algn="l"/>
              </a:tabLst>
            </a:pP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Yes, she does.</a:t>
            </a:r>
            <a:endParaRPr lang="en-US" sz="44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7" name="Track 06">
            <a:hlinkClick r:id="" action="ppaction://media"/>
            <a:extLst>
              <a:ext uri="{FF2B5EF4-FFF2-40B4-BE49-F238E27FC236}">
                <a16:creationId xmlns:a16="http://schemas.microsoft.com/office/drawing/2014/main" id="{13ABB107-2C38-4639-8E0D-0331CE1C06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314896" y="1154118"/>
            <a:ext cx="884675" cy="88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4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449961" y="2137430"/>
            <a:ext cx="20045318" cy="1898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8000">
                <a:solidFill>
                  <a:srgbClr val="102667"/>
                </a:solidFill>
                <a:latin typeface="Wedges Bold"/>
              </a:rPr>
              <a:t>PART 3. COMMUNICATION SKILLS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II. SPEAKING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6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800679" y="408756"/>
            <a:ext cx="14570242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1. Read the conservation and answer the questions.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4572000" y="1300248"/>
            <a:ext cx="13434986" cy="8540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time do you usually come home from school?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usually come home at 11.30.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When do you often have lunch?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often have lunch at 12 o’clock.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do you usually have for lunch?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often have fish and eggs.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What do you do after dinner?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sometimes go to the cinema, but I usually stay at home, watch TV and do my homework.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Do you often watch TV?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Yes, I do. I like watching sports very much.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Phong: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When do you go to bed?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Nick:</a:t>
            </a:r>
            <a:r>
              <a:rPr lang="en-US" sz="3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always go to bed at 9.30.1 never stay up late.</a:t>
            </a:r>
            <a:endParaRPr lang="en-US" sz="380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55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800679" y="408756"/>
            <a:ext cx="14570242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1. Read the conservation and answer the questions.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502172" y="1443002"/>
            <a:ext cx="16564181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time does Nick usually come home from school?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 usually comes home at 11.30.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 does he often have lunch?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 often has lunch at 12 o'clock.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does he usually have for lunch?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 usually has fish and eggs for lunch.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does he often do after dinner?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 sometimes goes to the cinema, but he usually stays at home, watches TV and does his homework.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What TV programme does he like watching?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79400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 likes watching sports very much.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35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790180" y="-453469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51028" y="-492740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213626" y="408756"/>
            <a:ext cx="161572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2. Rearrange the conversation in the correct order then write your answers in each blank.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276350" y="1732195"/>
            <a:ext cx="13434986" cy="694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Mary: You shouldn't eat so much in the evening.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Mary: Oh, dear. How long have you had that?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Daisy: I know. What should I do now?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Mary: You don’t look very well. Are you OK?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Daisy: No. I have a stomachache.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Mary: So take some medicine and go to bed.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Daisy: I don’t like going to the doctor.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Daisy: Good idea.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Daisy: It started last night. I ate a big Chinese meal.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Mary: You should go to the doctor.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99F554-4D8B-4603-8960-95D1478F42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70555" y="1456351"/>
            <a:ext cx="2921056" cy="8159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1170EF2-9916-4FD5-8887-1B1535CC31CC}"/>
              </a:ext>
            </a:extLst>
          </p:cNvPr>
          <p:cNvSpPr txBox="1"/>
          <p:nvPr/>
        </p:nvSpPr>
        <p:spPr>
          <a:xfrm>
            <a:off x="13817697" y="1184289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3CB1E6-B951-4260-9E20-4C8009247E96}"/>
              </a:ext>
            </a:extLst>
          </p:cNvPr>
          <p:cNvSpPr txBox="1"/>
          <p:nvPr/>
        </p:nvSpPr>
        <p:spPr>
          <a:xfrm>
            <a:off x="13817697" y="2037041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782882-3239-4231-B0A6-DD62F60F9C33}"/>
              </a:ext>
            </a:extLst>
          </p:cNvPr>
          <p:cNvSpPr txBox="1"/>
          <p:nvPr/>
        </p:nvSpPr>
        <p:spPr>
          <a:xfrm>
            <a:off x="13804759" y="2846336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74795D-6CE7-4B05-B41A-58E5B216E1AD}"/>
              </a:ext>
            </a:extLst>
          </p:cNvPr>
          <p:cNvSpPr txBox="1"/>
          <p:nvPr/>
        </p:nvSpPr>
        <p:spPr>
          <a:xfrm>
            <a:off x="13782623" y="3678881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92305D-C745-468A-8BC4-D01430D24D6B}"/>
              </a:ext>
            </a:extLst>
          </p:cNvPr>
          <p:cNvSpPr txBox="1"/>
          <p:nvPr/>
        </p:nvSpPr>
        <p:spPr>
          <a:xfrm>
            <a:off x="13803888" y="4485333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C872A2-6020-4A0A-8CA0-BE523F3FB01E}"/>
              </a:ext>
            </a:extLst>
          </p:cNvPr>
          <p:cNvSpPr txBox="1"/>
          <p:nvPr/>
        </p:nvSpPr>
        <p:spPr>
          <a:xfrm>
            <a:off x="13782623" y="5335229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B000CC-D4FE-4BDB-826C-EF31D9ECFE2F}"/>
              </a:ext>
            </a:extLst>
          </p:cNvPr>
          <p:cNvSpPr txBox="1"/>
          <p:nvPr/>
        </p:nvSpPr>
        <p:spPr>
          <a:xfrm>
            <a:off x="13803888" y="6121437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C02A18-8983-42EB-AD68-1E6E33AF8F93}"/>
              </a:ext>
            </a:extLst>
          </p:cNvPr>
          <p:cNvSpPr txBox="1"/>
          <p:nvPr/>
        </p:nvSpPr>
        <p:spPr>
          <a:xfrm>
            <a:off x="13754349" y="7012807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 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FABA76-3E29-43F9-947A-E4A839084F95}"/>
              </a:ext>
            </a:extLst>
          </p:cNvPr>
          <p:cNvSpPr txBox="1"/>
          <p:nvPr/>
        </p:nvSpPr>
        <p:spPr>
          <a:xfrm>
            <a:off x="13754349" y="7799015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endParaRPr lang="en-US" sz="6000" b="1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24904F-043A-4B87-90FA-948A7130932D}"/>
              </a:ext>
            </a:extLst>
          </p:cNvPr>
          <p:cNvSpPr txBox="1"/>
          <p:nvPr/>
        </p:nvSpPr>
        <p:spPr>
          <a:xfrm>
            <a:off x="13905460" y="8626514"/>
            <a:ext cx="20203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endParaRPr lang="en-US" sz="6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43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449961" y="2137430"/>
            <a:ext cx="20045318" cy="1898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8000">
                <a:solidFill>
                  <a:srgbClr val="102667"/>
                </a:solidFill>
                <a:latin typeface="Wedges Bold"/>
              </a:rPr>
              <a:t>PART 3. COMMUNICATION SKILLS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III. READING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06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36744" y="242555"/>
            <a:ext cx="14570242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1. Choose the word which best fits each gap.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533400" y="1118242"/>
            <a:ext cx="17288637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Breakfast is the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important meal of the day. It provides the nutrients your body needs for good health, the calories it needs for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and helps to maintain your blood sugar level. Studies have shown that people who don’t have breakfast have a low blood sugar level and are often slow, tired, hungry and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 concentrate. Surprisingly, breakfast actually plays a part in weight control. It's easier to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weight if you eat in the morning rather than later in the day. Dividing the day’s calories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three meals helps take off weight more efficiently than (</a:t>
            </a:r>
            <a:r>
              <a:rPr lang="en-US" sz="38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38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 </a:t>
            </a:r>
            <a:r>
              <a:rPr lang="en-US" sz="38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breakfast and having two larger meals a day does.</a:t>
            </a:r>
            <a:endParaRPr lang="en-US" sz="3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5824A5-C913-4E29-9D77-97596D8ABBE7}"/>
              </a:ext>
            </a:extLst>
          </p:cNvPr>
          <p:cNvSpPr txBox="1"/>
          <p:nvPr/>
        </p:nvSpPr>
        <p:spPr>
          <a:xfrm>
            <a:off x="3989489" y="5877507"/>
            <a:ext cx="14893290" cy="3929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healthy		B. tasty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main		D. most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strength		B. power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energy		D. effort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able			B. enable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unable		D. capable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lose			B. put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gain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drop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in			B. into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up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for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3600" b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skipping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making		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buying</a:t>
            </a:r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en-US" sz="36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serving</a:t>
            </a:r>
            <a:endParaRPr lang="en-US" sz="36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A1FC59-B0B0-4A75-9B8E-3F53A026AEA2}"/>
              </a:ext>
            </a:extLst>
          </p:cNvPr>
          <p:cNvSpPr/>
          <p:nvPr/>
        </p:nvSpPr>
        <p:spPr>
          <a:xfrm>
            <a:off x="13024237" y="5836348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53C6DA-E70E-40F2-BDB4-3F91219CF7FA}"/>
              </a:ext>
            </a:extLst>
          </p:cNvPr>
          <p:cNvSpPr/>
          <p:nvPr/>
        </p:nvSpPr>
        <p:spPr>
          <a:xfrm>
            <a:off x="10324193" y="648402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51F1EC7-0DF7-4D01-B8BB-B743E829AE68}"/>
              </a:ext>
            </a:extLst>
          </p:cNvPr>
          <p:cNvSpPr/>
          <p:nvPr/>
        </p:nvSpPr>
        <p:spPr>
          <a:xfrm>
            <a:off x="10322883" y="711898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08F2A4A-BB47-4FA9-9446-9A6F77F3F857}"/>
              </a:ext>
            </a:extLst>
          </p:cNvPr>
          <p:cNvSpPr/>
          <p:nvPr/>
        </p:nvSpPr>
        <p:spPr>
          <a:xfrm>
            <a:off x="4343400" y="7865836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B82E01E-DEE1-4A7E-9AE4-C4D4738F79A0}"/>
              </a:ext>
            </a:extLst>
          </p:cNvPr>
          <p:cNvSpPr/>
          <p:nvPr/>
        </p:nvSpPr>
        <p:spPr>
          <a:xfrm>
            <a:off x="7500907" y="8465671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9359F18-6029-41F3-A91B-957DE22000E4}"/>
              </a:ext>
            </a:extLst>
          </p:cNvPr>
          <p:cNvSpPr/>
          <p:nvPr/>
        </p:nvSpPr>
        <p:spPr>
          <a:xfrm>
            <a:off x="4381955" y="9144860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/>
      <p:bldP spid="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36744" y="242555"/>
            <a:ext cx="14570242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2. Read the text and choose the best option.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858576" y="1224576"/>
            <a:ext cx="17176182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It’s important to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well, especially when you are studying. If you are at primary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), 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may not go home for lunch and have a cooked meal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of meat or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and vegetables. A chicken and lettuce sandwich, with some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fruit would be a light but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 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lunch. Many people around the world eat plain, boiled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two or three times a day. Pupils and students often don’t eat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 they’re revising for an exam - they eat chocolate and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 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lots of black coffee! And by the way, doctors say everybody should start the day with healthy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It’s also good for you to drink a lot of (</a:t>
            </a: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_________ 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through the day.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55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642660" y="-4277371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3436744" y="242555"/>
            <a:ext cx="14570242" cy="916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2. Read the text and choose the best option.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2227497" y="1359920"/>
            <a:ext cx="17176182" cy="751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launching		B. emitting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eat			D. peaking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school			B. weapons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spaceships		D. rockets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to				B. towards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with			D. fish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as soon as		B. fresh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as well as		D. such as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burnt			B. explored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went off		D. healthy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rice				B. audience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observatories	D. watcher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sent back		B. returned to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well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	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except for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weightlessness	B. drink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wavelengths	D. length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space			B. atmosphere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vacant		D. breakfast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scientists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drivers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water			D. astronauts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C5EDC5-2928-4A1E-9639-F1CAFEDB2DAB}"/>
              </a:ext>
            </a:extLst>
          </p:cNvPr>
          <p:cNvSpPr/>
          <p:nvPr/>
        </p:nvSpPr>
        <p:spPr>
          <a:xfrm>
            <a:off x="10439400" y="1409700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E326577-89EB-4DF1-A5DD-16B6ED3C668E}"/>
              </a:ext>
            </a:extLst>
          </p:cNvPr>
          <p:cNvSpPr/>
          <p:nvPr/>
        </p:nvSpPr>
        <p:spPr>
          <a:xfrm>
            <a:off x="2667000" y="2171700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4D7DDE6-3ED5-437C-AC3D-78209EC8183C}"/>
              </a:ext>
            </a:extLst>
          </p:cNvPr>
          <p:cNvSpPr/>
          <p:nvPr/>
        </p:nvSpPr>
        <p:spPr>
          <a:xfrm>
            <a:off x="14020800" y="2933700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2A6C18C-C66B-43E8-BDF0-4E9876ED21AD}"/>
              </a:ext>
            </a:extLst>
          </p:cNvPr>
          <p:cNvSpPr/>
          <p:nvPr/>
        </p:nvSpPr>
        <p:spPr>
          <a:xfrm>
            <a:off x="6739776" y="3597449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395C549-9D98-48CE-8048-7854A41BB3E7}"/>
              </a:ext>
            </a:extLst>
          </p:cNvPr>
          <p:cNvSpPr/>
          <p:nvPr/>
        </p:nvSpPr>
        <p:spPr>
          <a:xfrm>
            <a:off x="14020800" y="444778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18C9F5B-BBC9-432A-9927-3D98298BA34B}"/>
              </a:ext>
            </a:extLst>
          </p:cNvPr>
          <p:cNvSpPr/>
          <p:nvPr/>
        </p:nvSpPr>
        <p:spPr>
          <a:xfrm>
            <a:off x="2619637" y="5099926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4B1C19D-F427-4ECA-8B50-C36DFEE45834}"/>
              </a:ext>
            </a:extLst>
          </p:cNvPr>
          <p:cNvSpPr/>
          <p:nvPr/>
        </p:nvSpPr>
        <p:spPr>
          <a:xfrm>
            <a:off x="10367711" y="5956966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9DAD237-7754-4CBE-8F8C-06C6E38E6D6A}"/>
              </a:ext>
            </a:extLst>
          </p:cNvPr>
          <p:cNvSpPr/>
          <p:nvPr/>
        </p:nvSpPr>
        <p:spPr>
          <a:xfrm>
            <a:off x="6739776" y="664979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6CAC664-6FEF-44EF-8595-1432B8736277}"/>
              </a:ext>
            </a:extLst>
          </p:cNvPr>
          <p:cNvSpPr/>
          <p:nvPr/>
        </p:nvSpPr>
        <p:spPr>
          <a:xfrm>
            <a:off x="14054976" y="739452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1C1B77-21C0-4E4A-8CEF-4520F34B2490}"/>
              </a:ext>
            </a:extLst>
          </p:cNvPr>
          <p:cNvSpPr/>
          <p:nvPr/>
        </p:nvSpPr>
        <p:spPr>
          <a:xfrm>
            <a:off x="6739776" y="8162505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8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790180" y="-449359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35367" y="-477500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138912" y="329065"/>
            <a:ext cx="147303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3. Choose the correct word A, B, or C for each gap to complete the following passage.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538418" y="1463427"/>
            <a:ext cx="15931374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need calories or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to do the things every day. For example, when we walk to school or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 bike to school we spend a certain amount of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and even when we sleep, we also use them. But how many calories should we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 day to stay in shape? It’s difficult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us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to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calculate. If people want to keep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they should remember that everyone should have between 1600 and 2500 calories a day.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get calories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the food we eat. If we get too many food and don’t take part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any activities, we can get fat quickly. So besides studying, we should do some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play sports or do the housework, such as cleaning the floor, cooking et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Otherwise, we don’t eat enough, we will be (</a:t>
            </a: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)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_______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and weak.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1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790180" y="-449359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4429507" y="7886120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35367" y="-4775002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33400" y="8358779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138912" y="329065"/>
            <a:ext cx="147303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3. Choose the correct word A, B, or C for each gap to complete the following passage.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3030141" y="1739013"/>
            <a:ext cx="15931374" cy="751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food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	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energy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drink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ride			B. come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drive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things			B. food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calories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do				B. spend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have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for				B. with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in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health			B. fit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Active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in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			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of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from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with			B. in	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on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exercise			B. activity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healthy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A. good			B. tired				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thirsty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90FBE4-22B3-4EE8-83A1-313449C59996}"/>
              </a:ext>
            </a:extLst>
          </p:cNvPr>
          <p:cNvSpPr/>
          <p:nvPr/>
        </p:nvSpPr>
        <p:spPr>
          <a:xfrm>
            <a:off x="7566903" y="1822573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C042B5-17C1-4EA0-98EB-E3AFA5A24EAD}"/>
              </a:ext>
            </a:extLst>
          </p:cNvPr>
          <p:cNvSpPr/>
          <p:nvPr/>
        </p:nvSpPr>
        <p:spPr>
          <a:xfrm>
            <a:off x="3463471" y="256918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6121459-7DBC-42DD-A3C7-7E63ACF2DC50}"/>
              </a:ext>
            </a:extLst>
          </p:cNvPr>
          <p:cNvSpPr/>
          <p:nvPr/>
        </p:nvSpPr>
        <p:spPr>
          <a:xfrm>
            <a:off x="12139923" y="327227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1744328-E540-46CF-81CD-80BADCB57833}"/>
              </a:ext>
            </a:extLst>
          </p:cNvPr>
          <p:cNvSpPr/>
          <p:nvPr/>
        </p:nvSpPr>
        <p:spPr>
          <a:xfrm>
            <a:off x="12139923" y="4059666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29E4EF4-1290-4AF0-A945-A0325260FADF}"/>
              </a:ext>
            </a:extLst>
          </p:cNvPr>
          <p:cNvSpPr/>
          <p:nvPr/>
        </p:nvSpPr>
        <p:spPr>
          <a:xfrm>
            <a:off x="3449091" y="4807262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42AC5CD-ABD4-4B4B-8F9F-2B4149FF08A0}"/>
              </a:ext>
            </a:extLst>
          </p:cNvPr>
          <p:cNvSpPr/>
          <p:nvPr/>
        </p:nvSpPr>
        <p:spPr>
          <a:xfrm>
            <a:off x="7566903" y="5538666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0CB39B5-2FD4-4BE4-A450-7FB4526720EE}"/>
              </a:ext>
            </a:extLst>
          </p:cNvPr>
          <p:cNvSpPr/>
          <p:nvPr/>
        </p:nvSpPr>
        <p:spPr>
          <a:xfrm>
            <a:off x="12124523" y="6304230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9FA6AE6-FDC7-4E56-86B9-107325EED572}"/>
              </a:ext>
            </a:extLst>
          </p:cNvPr>
          <p:cNvSpPr/>
          <p:nvPr/>
        </p:nvSpPr>
        <p:spPr>
          <a:xfrm>
            <a:off x="7558388" y="702518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A51B09E-23F0-4BDE-AC5F-45A30DD321E4}"/>
              </a:ext>
            </a:extLst>
          </p:cNvPr>
          <p:cNvSpPr/>
          <p:nvPr/>
        </p:nvSpPr>
        <p:spPr>
          <a:xfrm>
            <a:off x="3449091" y="7773415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861B0DE-3405-4739-82A0-339D893D4836}"/>
              </a:ext>
            </a:extLst>
          </p:cNvPr>
          <p:cNvSpPr/>
          <p:nvPr/>
        </p:nvSpPr>
        <p:spPr>
          <a:xfrm>
            <a:off x="3746112" y="851522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43786">
            <a:off x="543081" y="638651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80471" y="3858567"/>
            <a:ext cx="3531247" cy="4114800"/>
          </a:xfrm>
          <a:custGeom>
            <a:avLst/>
            <a:gdLst/>
            <a:ahLst/>
            <a:cxnLst/>
            <a:rect l="l" t="t" r="r" b="b"/>
            <a:pathLst>
              <a:path w="3531247" h="4114800">
                <a:moveTo>
                  <a:pt x="0" y="0"/>
                </a:moveTo>
                <a:lnTo>
                  <a:pt x="3531247" y="0"/>
                </a:lnTo>
                <a:lnTo>
                  <a:pt x="3531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43786">
            <a:off x="13765841" y="8247720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49961" y="3599385"/>
            <a:ext cx="2394065" cy="4114800"/>
          </a:xfrm>
          <a:custGeom>
            <a:avLst/>
            <a:gdLst/>
            <a:ahLst/>
            <a:cxnLst/>
            <a:rect l="l" t="t" r="r" b="b"/>
            <a:pathLst>
              <a:path w="2394065" h="4114800">
                <a:moveTo>
                  <a:pt x="0" y="0"/>
                </a:moveTo>
                <a:lnTo>
                  <a:pt x="2394065" y="0"/>
                </a:lnTo>
                <a:lnTo>
                  <a:pt x="23940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449961" y="2137430"/>
            <a:ext cx="20045318" cy="1898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97"/>
              </a:lnSpc>
            </a:pPr>
            <a:r>
              <a:rPr lang="en-US" sz="8000">
                <a:solidFill>
                  <a:srgbClr val="102667"/>
                </a:solidFill>
                <a:latin typeface="Wedges Bold"/>
              </a:rPr>
              <a:t>PART 3. COMMUNICATION SKILLS</a:t>
            </a:r>
          </a:p>
        </p:txBody>
      </p:sp>
      <p:sp>
        <p:nvSpPr>
          <p:cNvPr id="6" name="Freeform 6"/>
          <p:cNvSpPr/>
          <p:nvPr/>
        </p:nvSpPr>
        <p:spPr>
          <a:xfrm>
            <a:off x="5410200" y="808860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0863302-D5B9-4922-8C96-1995538B53F2}"/>
              </a:ext>
            </a:extLst>
          </p:cNvPr>
          <p:cNvGrpSpPr/>
          <p:nvPr/>
        </p:nvGrpSpPr>
        <p:grpSpPr>
          <a:xfrm>
            <a:off x="2344500" y="3969579"/>
            <a:ext cx="12939293" cy="3892776"/>
            <a:chOff x="2344500" y="3969579"/>
            <a:chExt cx="12939293" cy="3892776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68C2D968-4D6F-4C79-A628-383ADDEBF07F}"/>
                </a:ext>
              </a:extLst>
            </p:cNvPr>
            <p:cNvSpPr/>
            <p:nvPr/>
          </p:nvSpPr>
          <p:spPr>
            <a:xfrm rot="147184">
              <a:off x="3253463" y="3969579"/>
              <a:ext cx="10655630" cy="3892776"/>
            </a:xfrm>
            <a:custGeom>
              <a:avLst/>
              <a:gdLst/>
              <a:ahLst/>
              <a:cxnLst/>
              <a:rect l="l" t="t" r="r" b="b"/>
              <a:pathLst>
                <a:path w="10655630" h="4707851">
                  <a:moveTo>
                    <a:pt x="0" y="0"/>
                  </a:moveTo>
                  <a:lnTo>
                    <a:pt x="10655630" y="0"/>
                  </a:lnTo>
                  <a:lnTo>
                    <a:pt x="10655630" y="4707851"/>
                  </a:lnTo>
                  <a:lnTo>
                    <a:pt x="0" y="47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204F12-FD47-48F5-BB59-837691F64430}"/>
                </a:ext>
              </a:extLst>
            </p:cNvPr>
            <p:cNvSpPr txBox="1"/>
            <p:nvPr/>
          </p:nvSpPr>
          <p:spPr>
            <a:xfrm>
              <a:off x="2344500" y="5016747"/>
              <a:ext cx="12939293" cy="19661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5897"/>
                </a:lnSpc>
              </a:pPr>
              <a:r>
                <a:rPr lang="en-US" sz="9600">
                  <a:solidFill>
                    <a:schemeClr val="accent6">
                      <a:lumMod val="75000"/>
                    </a:schemeClr>
                  </a:solidFill>
                  <a:latin typeface="Wedges Bold"/>
                </a:rPr>
                <a:t>IV. WRITING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704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96860" y="329065"/>
            <a:ext cx="145702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l. Make sentences using the words and phrases given.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187450" algn="l"/>
              </a:tabLst>
            </a:pPr>
            <a:r>
              <a:rPr lang="en-US" sz="4000" i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Example: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Dr. Minh / diet / expert/.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i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Dr. Minh is a diet expert.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554426" y="1699794"/>
            <a:ext cx="15707527" cy="7863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Relaxing/ really/ important.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Relaxing is really important. 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It/ easy/ get/ flu/./ we/ should/ try/ avoid/ go out/ cold weather./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It is easy to get the flu. We should try to avoid going out in cold weather.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I/ have/ toothache/ yesterday/ because/1 eat/ many/ sweets/.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had a toothache yesterday because Late many sweets.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He/ has/ flu/./ he/ keep/ sneezing/ coughing/.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He has a flu. He keeps sneezing and coughing.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Which/ activity/ use/ more/ calories:/ walking/ or/ riding/ bicycle/ 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Which activity uses more calories: walking or riding a bicycle?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3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2096860" y="329065"/>
            <a:ext cx="145702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Exercise l. Make sentences using the words and phrases given.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1187450" algn="l"/>
              </a:tabLst>
            </a:pPr>
            <a:r>
              <a:rPr lang="en-US" sz="4000" i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Example: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	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Dr. Minh / diet / expert/.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i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Dr. Minh is a diet expert.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2327231" y="2023454"/>
            <a:ext cx="15707527" cy="7299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You/ not/ play/ computer games/ in/ free time.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You shouldn't play computer games so much in your free time.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Doctor/ asking/ Mai/ questions/ about/ health problems.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The doctor is asking Mal some questions about health problems.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Vitamins/ play/ important/ role/ our diet.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Vitamins play an important role in our diet.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967740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We/ keep/ our bodies/ warm/ avoid/ cold.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571500" indent="-571500" algn="just">
              <a:spcAft>
                <a:spcPts val="600"/>
              </a:spcAft>
              <a:buFont typeface="Wingdings" panose="05000000000000000000" pitchFamily="2" charset="2"/>
              <a:buChar char="à"/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should keep our bodies warm to avoid cold.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0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Getting/ enough/ rest/ help/ you/ concentrate/ school.</a:t>
            </a:r>
            <a:endParaRPr lang="en-US" sz="6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69875" algn="l"/>
              </a:tabLst>
            </a:pP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sz="44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000" b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Getting enough rest will help you to concentrate at school.</a:t>
            </a:r>
            <a:endParaRPr lang="en-US" sz="44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21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920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2. Find a mistake in the four underlined parts of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838200" y="1267709"/>
            <a:ext cx="17196558" cy="7659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Laughing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(A) is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(C)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(D).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8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(A) people have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 very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bad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(C) habit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(D) littering in publi</a:t>
            </a:r>
            <a:r>
              <a:rPr lang="en-US" sz="4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8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People who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(A) in a dusty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 often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suffer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(C)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(D) diseases.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8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(A) prevent flu, we should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 our hands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(C), and our feet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warm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(D).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80000"/>
              </a:lnSpc>
              <a:spcAft>
                <a:spcPts val="8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(A)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(B)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(C) sore throat </a:t>
            </a:r>
            <a:r>
              <a:rPr lang="en-US" sz="4400" u="sng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yesterday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(D).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1587E8-F039-4ACD-A238-035DB372A1C7}"/>
              </a:ext>
            </a:extLst>
          </p:cNvPr>
          <p:cNvSpPr/>
          <p:nvPr/>
        </p:nvSpPr>
        <p:spPr>
          <a:xfrm>
            <a:off x="7983977" y="1750264"/>
            <a:ext cx="855223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0F2181-9A01-4E67-AF16-378AA821F4E6}"/>
              </a:ext>
            </a:extLst>
          </p:cNvPr>
          <p:cNvSpPr/>
          <p:nvPr/>
        </p:nvSpPr>
        <p:spPr>
          <a:xfrm>
            <a:off x="12300018" y="3020205"/>
            <a:ext cx="855223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A9857ED-029B-43C5-8146-EEFC78CB4287}"/>
              </a:ext>
            </a:extLst>
          </p:cNvPr>
          <p:cNvSpPr/>
          <p:nvPr/>
        </p:nvSpPr>
        <p:spPr>
          <a:xfrm>
            <a:off x="14325600" y="4357313"/>
            <a:ext cx="855223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9F32FC3-2A2B-476A-BBFB-8283A7E1A907}"/>
              </a:ext>
            </a:extLst>
          </p:cNvPr>
          <p:cNvSpPr/>
          <p:nvPr/>
        </p:nvSpPr>
        <p:spPr>
          <a:xfrm>
            <a:off x="2040377" y="5671700"/>
            <a:ext cx="855223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2CA62A7-B333-4892-B00D-5A5A4AA51C10}"/>
              </a:ext>
            </a:extLst>
          </p:cNvPr>
          <p:cNvSpPr/>
          <p:nvPr/>
        </p:nvSpPr>
        <p:spPr>
          <a:xfrm>
            <a:off x="4080913" y="8198586"/>
            <a:ext cx="719688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3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Make sentences using the words and phrases given. </a:t>
            </a:r>
          </a:p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correct answer for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956576" y="2043363"/>
            <a:ext cx="17196558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1.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Do / exercise I regularly / help I you I stay I healthy.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956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Doing exercise regularly helps you stay healthy.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956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Doing exercise regularly help you stay healthy.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6668135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Do exercise regularly helps you stay healthy.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Doing exercise regularly helps you are stay healthy.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2.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I need I calories I or I energy I do / things / every day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need calories or energy do things every day.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need calories or energy doing things every day.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needs calories or energy do things every day.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We need calories or energy to do things every day.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0A6C7D-748B-4E1C-9564-E0231D0E56C1}"/>
              </a:ext>
            </a:extLst>
          </p:cNvPr>
          <p:cNvSpPr/>
          <p:nvPr/>
        </p:nvSpPr>
        <p:spPr>
          <a:xfrm>
            <a:off x="1956576" y="289077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9D825EF-A999-460C-9CBC-5055644744A3}"/>
              </a:ext>
            </a:extLst>
          </p:cNvPr>
          <p:cNvSpPr/>
          <p:nvPr/>
        </p:nvSpPr>
        <p:spPr>
          <a:xfrm>
            <a:off x="1880955" y="878095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6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Make sentences using the words and phrases given. </a:t>
            </a:r>
          </a:p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correct answer for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656977" y="2195820"/>
            <a:ext cx="17196558" cy="687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36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3.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I should I balance / calories I we I get/from/food / with / calories / we / use/physical activity.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should balance calories we get from food with calories we use physical activity.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We should balance calories we get from food with calories we use for physical activity.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We should be balance calories we get from food with calories we use physical activity.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We should balances calories we get from food with calories we use to physical activity. 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6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4.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Eat / healthy/ be / important /part / maintain / good / health.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4480" algn="l"/>
              </a:tabLs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 healthily is important part to maintain good health.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4480" algn="l"/>
              </a:tabLs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 healthily is an part important to maintain good health.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6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Eating healthily is an important part to maintain good health.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36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Eating healthily is a important part to maintain good health.</a:t>
            </a:r>
            <a:endParaRPr lang="en-US" sz="40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0A6C7D-748B-4E1C-9564-E0231D0E56C1}"/>
              </a:ext>
            </a:extLst>
          </p:cNvPr>
          <p:cNvSpPr/>
          <p:nvPr/>
        </p:nvSpPr>
        <p:spPr>
          <a:xfrm>
            <a:off x="604025" y="4028273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9D825EF-A999-460C-9CBC-5055644744A3}"/>
              </a:ext>
            </a:extLst>
          </p:cNvPr>
          <p:cNvSpPr/>
          <p:nvPr/>
        </p:nvSpPr>
        <p:spPr>
          <a:xfrm>
            <a:off x="618844" y="769063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77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Make sentences using the words and phrases given. </a:t>
            </a:r>
          </a:p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correct answer for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369914" y="2164544"/>
            <a:ext cx="17536311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 / less / sweet/food / and / eat / more/fruit / vegetables.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448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Eating less sweet food and eat more fruits and vegetables.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448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Eating less sweet food and eating more fruits and vegetables.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Eating less sweet food and to eat more fruits and vegetables.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Eat less sweet food and eat more fruits and vegetables.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6.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Drink I lots I water I be /good / our health.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Drinking lots of water is good for our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Drink lots of water is good for our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Drinking a lots of water is good for our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Drink a lots of water is good for our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0649BE1-D578-4E93-8FAF-4F2E7FA20BE0}"/>
              </a:ext>
            </a:extLst>
          </p:cNvPr>
          <p:cNvSpPr/>
          <p:nvPr/>
        </p:nvSpPr>
        <p:spPr>
          <a:xfrm>
            <a:off x="1311666" y="5168185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0FEFD79-6DEE-450C-8643-CE3736E30363}"/>
              </a:ext>
            </a:extLst>
          </p:cNvPr>
          <p:cNvSpPr/>
          <p:nvPr/>
        </p:nvSpPr>
        <p:spPr>
          <a:xfrm>
            <a:off x="1306130" y="6755947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Make sentences using the words and phrases given. </a:t>
            </a:r>
          </a:p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correct answer for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1369914" y="2164544"/>
            <a:ext cx="17536311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/ have / toothache / so /I / have to /see / dentist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have a toothache so I have to see dentist.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have toothache so I have to see dentist.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have a toothache so I have to see the dentist.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I have toothaches so I have to see the dentists.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Watch / much / TV / not/good/your eyes.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956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Watch much TV is not good for your eyes.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956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Watching much TV are not good for your eyes.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Watch too much TV is not good for your eyes.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Watching too much TV is not good for your eyes.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1EF4775-6B8D-41C0-81A1-B90171308392}"/>
              </a:ext>
            </a:extLst>
          </p:cNvPr>
          <p:cNvSpPr/>
          <p:nvPr/>
        </p:nvSpPr>
        <p:spPr>
          <a:xfrm>
            <a:off x="1346976" y="4524001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52990E5-C5C1-4CCD-AACB-88E997B425D0}"/>
              </a:ext>
            </a:extLst>
          </p:cNvPr>
          <p:cNvSpPr/>
          <p:nvPr/>
        </p:nvSpPr>
        <p:spPr>
          <a:xfrm>
            <a:off x="1279623" y="8971344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4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BA3F4F77-AE5E-4340-9061-0FB81D7CC5F0}"/>
              </a:ext>
            </a:extLst>
          </p:cNvPr>
          <p:cNvSpPr/>
          <p:nvPr/>
        </p:nvSpPr>
        <p:spPr>
          <a:xfrm>
            <a:off x="253242" y="242556"/>
            <a:ext cx="18004028" cy="9635688"/>
          </a:xfrm>
          <a:custGeom>
            <a:avLst/>
            <a:gdLst/>
            <a:ahLst/>
            <a:cxnLst/>
            <a:rect l="l" t="t" r="r" b="b"/>
            <a:pathLst>
              <a:path w="17294348" h="9711787">
                <a:moveTo>
                  <a:pt x="0" y="0"/>
                </a:moveTo>
                <a:lnTo>
                  <a:pt x="17294347" y="0"/>
                </a:lnTo>
                <a:lnTo>
                  <a:pt x="17294347" y="9711787"/>
                </a:lnTo>
                <a:lnTo>
                  <a:pt x="0" y="971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rot="-2942681">
            <a:off x="14946051" y="-420772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868020" y="827502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5540830" y="7606083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3203297" y="-4734857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817423" y="855083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70675" y="8901673"/>
            <a:ext cx="1485901" cy="1928221"/>
          </a:xfrm>
          <a:custGeom>
            <a:avLst/>
            <a:gdLst/>
            <a:ahLst/>
            <a:cxnLst/>
            <a:rect l="l" t="t" r="r" b="b"/>
            <a:pathLst>
              <a:path w="3224507" h="4114800">
                <a:moveTo>
                  <a:pt x="0" y="0"/>
                </a:moveTo>
                <a:lnTo>
                  <a:pt x="3224507" y="0"/>
                </a:lnTo>
                <a:lnTo>
                  <a:pt x="322450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lum contras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44604">
            <a:off x="16953547" y="-520909"/>
            <a:ext cx="1460297" cy="1699948"/>
          </a:xfrm>
          <a:custGeom>
            <a:avLst/>
            <a:gdLst/>
            <a:ahLst/>
            <a:cxnLst/>
            <a:rect l="l" t="t" r="r" b="b"/>
            <a:pathLst>
              <a:path w="3096295" h="3378893">
                <a:moveTo>
                  <a:pt x="0" y="0"/>
                </a:moveTo>
                <a:lnTo>
                  <a:pt x="3096295" y="0"/>
                </a:lnTo>
                <a:lnTo>
                  <a:pt x="3096295" y="3378893"/>
                </a:lnTo>
                <a:lnTo>
                  <a:pt x="0" y="33788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lum bright="20000" contrast="2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063" y="-24386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lum contras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F9B81-3B5E-419D-8C85-7B6930BBB67A}"/>
              </a:ext>
            </a:extLst>
          </p:cNvPr>
          <p:cNvSpPr txBox="1"/>
          <p:nvPr/>
        </p:nvSpPr>
        <p:spPr>
          <a:xfrm>
            <a:off x="1419359" y="536284"/>
            <a:ext cx="1590510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Exercise 3. Make sentences using the words and phrases given. </a:t>
            </a:r>
          </a:p>
          <a:p>
            <a:pPr algn="ctr">
              <a:spcAft>
                <a:spcPts val="800"/>
              </a:spcAft>
            </a:pPr>
            <a:r>
              <a:rPr lang="en-US" sz="40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the correct answer for each sentence.</a:t>
            </a:r>
            <a:endParaRPr lang="en-US" sz="3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B2C9-94C3-4AB0-A264-19E321335F3E}"/>
              </a:ext>
            </a:extLst>
          </p:cNvPr>
          <p:cNvSpPr txBox="1"/>
          <p:nvPr/>
        </p:nvSpPr>
        <p:spPr>
          <a:xfrm>
            <a:off x="3031603" y="2142322"/>
            <a:ext cx="17536311" cy="755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9.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When/I/ ten/ begin/play football.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 I was ten, I began to play football.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When I was ten, I begin to play football.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When I am ten, I began to play football.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D. When I was ten, I began play football.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 b="1">
                <a:solidFill>
                  <a:srgbClr val="0070C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US" sz="4400" b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Calories/important/human /health.</a:t>
            </a:r>
            <a:endParaRPr lang="en-US" sz="4800" b="1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Calories are important for human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  <a:tabLst>
                <a:tab pos="285750" algn="l"/>
              </a:tabLs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B. 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Calories is important for human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sz="4400"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C.</a:t>
            </a: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Calories are important with human health.</a:t>
            </a:r>
            <a:endParaRPr lang="en-US" sz="480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en-US"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 Calories is important with human health.</a:t>
            </a:r>
            <a:endParaRPr lang="en-US" sz="4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5BA7BC-C12A-4F7F-A66F-A5A9B2BB2BB0}"/>
              </a:ext>
            </a:extLst>
          </p:cNvPr>
          <p:cNvSpPr/>
          <p:nvPr/>
        </p:nvSpPr>
        <p:spPr>
          <a:xfrm>
            <a:off x="3031603" y="3013352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B0E87EB-D50E-4ED5-B5EF-D86513F5AF11}"/>
              </a:ext>
            </a:extLst>
          </p:cNvPr>
          <p:cNvSpPr/>
          <p:nvPr/>
        </p:nvSpPr>
        <p:spPr>
          <a:xfrm>
            <a:off x="3031603" y="6722093"/>
            <a:ext cx="609600" cy="7030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7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  <p:bldP spid="16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42681">
            <a:off x="14424694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01418">
            <a:off x="-3369965" y="7731386"/>
            <a:ext cx="10628138" cy="10106393"/>
          </a:xfrm>
          <a:custGeom>
            <a:avLst/>
            <a:gdLst/>
            <a:ahLst/>
            <a:cxnLst/>
            <a:rect l="l" t="t" r="r" b="b"/>
            <a:pathLst>
              <a:path w="10628138" h="10106393">
                <a:moveTo>
                  <a:pt x="0" y="0"/>
                </a:moveTo>
                <a:lnTo>
                  <a:pt x="10628139" y="0"/>
                </a:lnTo>
                <a:lnTo>
                  <a:pt x="10628139" y="10106393"/>
                </a:lnTo>
                <a:lnTo>
                  <a:pt x="0" y="10106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86969">
            <a:off x="14946050" y="7583288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900" y="0"/>
                </a:lnTo>
                <a:lnTo>
                  <a:pt x="6683900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346126">
            <a:off x="-2882523" y="-4277370"/>
            <a:ext cx="6683899" cy="6355781"/>
          </a:xfrm>
          <a:custGeom>
            <a:avLst/>
            <a:gdLst/>
            <a:ahLst/>
            <a:cxnLst/>
            <a:rect l="l" t="t" r="r" b="b"/>
            <a:pathLst>
              <a:path w="6683899" h="6355781">
                <a:moveTo>
                  <a:pt x="0" y="0"/>
                </a:moveTo>
                <a:lnTo>
                  <a:pt x="6683899" y="0"/>
                </a:lnTo>
                <a:lnTo>
                  <a:pt x="6683899" y="6355781"/>
                </a:lnTo>
                <a:lnTo>
                  <a:pt x="0" y="6355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530937">
            <a:off x="3112212" y="780937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3"/>
                </a:lnTo>
                <a:lnTo>
                  <a:pt x="0" y="14958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0309058">
            <a:off x="12546456" y="7863526"/>
            <a:ext cx="3035904" cy="1495873"/>
          </a:xfrm>
          <a:custGeom>
            <a:avLst/>
            <a:gdLst/>
            <a:ahLst/>
            <a:cxnLst/>
            <a:rect l="l" t="t" r="r" b="b"/>
            <a:pathLst>
              <a:path w="3035904" h="1495873">
                <a:moveTo>
                  <a:pt x="0" y="0"/>
                </a:moveTo>
                <a:lnTo>
                  <a:pt x="3035904" y="0"/>
                </a:lnTo>
                <a:lnTo>
                  <a:pt x="3035904" y="1495872"/>
                </a:lnTo>
                <a:lnTo>
                  <a:pt x="0" y="1495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95355" y="1556957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3" y="0"/>
                </a:lnTo>
                <a:lnTo>
                  <a:pt x="1189563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799327" y="6692901"/>
            <a:ext cx="1189563" cy="1544115"/>
          </a:xfrm>
          <a:custGeom>
            <a:avLst/>
            <a:gdLst/>
            <a:ahLst/>
            <a:cxnLst/>
            <a:rect l="l" t="t" r="r" b="b"/>
            <a:pathLst>
              <a:path w="1189563" h="1544115">
                <a:moveTo>
                  <a:pt x="0" y="0"/>
                </a:moveTo>
                <a:lnTo>
                  <a:pt x="1189562" y="0"/>
                </a:lnTo>
                <a:lnTo>
                  <a:pt x="1189562" y="1544115"/>
                </a:lnTo>
                <a:lnTo>
                  <a:pt x="0" y="15441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33087" y="2299975"/>
            <a:ext cx="12471741" cy="3855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345"/>
              </a:lnSpc>
            </a:pPr>
            <a:r>
              <a:rPr lang="en-US" sz="10961">
                <a:solidFill>
                  <a:srgbClr val="102667"/>
                </a:solidFill>
                <a:latin typeface="Wedges"/>
              </a:rPr>
              <a:t>Thank You </a:t>
            </a:r>
          </a:p>
          <a:p>
            <a:pPr algn="ctr">
              <a:lnSpc>
                <a:spcPts val="15345"/>
              </a:lnSpc>
            </a:pPr>
            <a:r>
              <a:rPr lang="en-US" sz="10961">
                <a:solidFill>
                  <a:srgbClr val="102667"/>
                </a:solidFill>
                <a:latin typeface="Wedges"/>
              </a:rPr>
              <a:t>and goodbye</a:t>
            </a:r>
          </a:p>
        </p:txBody>
      </p:sp>
      <p:sp>
        <p:nvSpPr>
          <p:cNvPr id="11" name="Freeform 11"/>
          <p:cNvSpPr/>
          <p:nvPr/>
        </p:nvSpPr>
        <p:spPr>
          <a:xfrm>
            <a:off x="246269" y="3221672"/>
            <a:ext cx="4170738" cy="4681440"/>
          </a:xfrm>
          <a:custGeom>
            <a:avLst/>
            <a:gdLst/>
            <a:ahLst/>
            <a:cxnLst/>
            <a:rect l="l" t="t" r="r" b="b"/>
            <a:pathLst>
              <a:path w="4170738" h="4681440">
                <a:moveTo>
                  <a:pt x="0" y="0"/>
                </a:moveTo>
                <a:lnTo>
                  <a:pt x="4170738" y="0"/>
                </a:lnTo>
                <a:lnTo>
                  <a:pt x="4170738" y="4681440"/>
                </a:lnTo>
                <a:lnTo>
                  <a:pt x="0" y="46814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4646386" y="3221672"/>
            <a:ext cx="4170738" cy="4681440"/>
          </a:xfrm>
          <a:custGeom>
            <a:avLst/>
            <a:gdLst/>
            <a:ahLst/>
            <a:cxnLst/>
            <a:rect l="l" t="t" r="r" b="b"/>
            <a:pathLst>
              <a:path w="4170738" h="4681440">
                <a:moveTo>
                  <a:pt x="4170738" y="0"/>
                </a:moveTo>
                <a:lnTo>
                  <a:pt x="0" y="0"/>
                </a:lnTo>
                <a:lnTo>
                  <a:pt x="0" y="4681440"/>
                </a:lnTo>
                <a:lnTo>
                  <a:pt x="4170738" y="4681440"/>
                </a:lnTo>
                <a:lnTo>
                  <a:pt x="417073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5483</Words>
  <Application>Microsoft Office PowerPoint</Application>
  <PresentationFormat>Custom</PresentationFormat>
  <Paragraphs>535</Paragraphs>
  <Slides>59</Slides>
  <Notes>0</Notes>
  <HiddenSlides>0</HiddenSlides>
  <MMClips>27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Calibri (Body)</vt:lpstr>
      <vt:lpstr>Times New Roman</vt:lpstr>
      <vt:lpstr>Calibri</vt:lpstr>
      <vt:lpstr>Wedges</vt:lpstr>
      <vt:lpstr>Cambria</vt:lpstr>
      <vt:lpstr>Wedges Bold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Blue Pastel Illustrated Cute Creative Portofolio Presentation</dc:title>
  <cp:lastModifiedBy>Hưng PQ</cp:lastModifiedBy>
  <cp:revision>16</cp:revision>
  <dcterms:created xsi:type="dcterms:W3CDTF">2006-08-16T00:00:00Z</dcterms:created>
  <dcterms:modified xsi:type="dcterms:W3CDTF">2023-07-20T23:15:03Z</dcterms:modified>
  <dc:identifier>DAFpKCeOEg0</dc:identifier>
</cp:coreProperties>
</file>