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87" r:id="rId5"/>
    <p:sldId id="261" r:id="rId6"/>
    <p:sldId id="288" r:id="rId7"/>
    <p:sldId id="262" r:id="rId8"/>
    <p:sldId id="263" r:id="rId9"/>
    <p:sldId id="264" r:id="rId10"/>
    <p:sldId id="289" r:id="rId11"/>
    <p:sldId id="265" r:id="rId12"/>
    <p:sldId id="266" r:id="rId13"/>
    <p:sldId id="290" r:id="rId14"/>
    <p:sldId id="267" r:id="rId15"/>
    <p:sldId id="291" r:id="rId16"/>
    <p:sldId id="268" r:id="rId17"/>
    <p:sldId id="269" r:id="rId18"/>
    <p:sldId id="292" r:id="rId19"/>
    <p:sldId id="293" r:id="rId20"/>
    <p:sldId id="294" r:id="rId21"/>
    <p:sldId id="295" r:id="rId22"/>
    <p:sldId id="284" r:id="rId23"/>
    <p:sldId id="285" r:id="rId24"/>
    <p:sldId id="297" r:id="rId25"/>
    <p:sldId id="296"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8DB21-3959-4557-A119-7ED2075E2898}" type="datetimeFigureOut">
              <a:rPr lang="en-US" smtClean="0"/>
              <a:t>4/2/2024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98EA0-7A85-43C7-846A-E737992EB11B}" type="slidenum">
              <a:rPr lang="en-US" smtClean="0"/>
              <a:t>‹#›</a:t>
            </a:fld>
            <a:endParaRPr lang="en-US"/>
          </a:p>
        </p:txBody>
      </p:sp>
    </p:spTree>
    <p:extLst>
      <p:ext uri="{BB962C8B-B14F-4D97-AF65-F5344CB8AC3E}">
        <p14:creationId xmlns:p14="http://schemas.microsoft.com/office/powerpoint/2010/main" val="61155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3AFDD8-DC74-4962-9031-B3DA50854C1E}"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414686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AFDD8-DC74-4962-9031-B3DA50854C1E}"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233863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AFDD8-DC74-4962-9031-B3DA50854C1E}"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375354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AFDD8-DC74-4962-9031-B3DA50854C1E}"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386698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AFDD8-DC74-4962-9031-B3DA50854C1E}"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949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3AFDD8-DC74-4962-9031-B3DA50854C1E}"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362217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3AFDD8-DC74-4962-9031-B3DA50854C1E}"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65477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3AFDD8-DC74-4962-9031-B3DA50854C1E}"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112610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AFDD8-DC74-4962-9031-B3DA50854C1E}"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182787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3AFDD8-DC74-4962-9031-B3DA50854C1E}"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268034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3AFDD8-DC74-4962-9031-B3DA50854C1E}"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D9409-6454-45F7-89C9-A8E49FFCF1BA}" type="slidenum">
              <a:rPr lang="en-US" smtClean="0"/>
              <a:t>‹#›</a:t>
            </a:fld>
            <a:endParaRPr lang="en-US"/>
          </a:p>
        </p:txBody>
      </p:sp>
    </p:spTree>
    <p:extLst>
      <p:ext uri="{BB962C8B-B14F-4D97-AF65-F5344CB8AC3E}">
        <p14:creationId xmlns:p14="http://schemas.microsoft.com/office/powerpoint/2010/main" val="6006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AFDD8-DC74-4962-9031-B3DA50854C1E}" type="datetimeFigureOut">
              <a:rPr lang="en-US" smtClean="0"/>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D9409-6454-45F7-89C9-A8E49FFCF1BA}" type="slidenum">
              <a:rPr lang="en-US" smtClean="0"/>
              <a:t>‹#›</a:t>
            </a:fld>
            <a:endParaRPr lang="en-US"/>
          </a:p>
        </p:txBody>
      </p:sp>
    </p:spTree>
    <p:extLst>
      <p:ext uri="{BB962C8B-B14F-4D97-AF65-F5344CB8AC3E}">
        <p14:creationId xmlns:p14="http://schemas.microsoft.com/office/powerpoint/2010/main" val="2175939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5.wdp"/><Relationship Id="rId4" Type="http://schemas.openxmlformats.org/officeDocument/2006/relationships/image" Target="../media/image8.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6.wdp"/><Relationship Id="rId4" Type="http://schemas.openxmlformats.org/officeDocument/2006/relationships/image" Target="../media/image8.jpe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6.wdp"/><Relationship Id="rId4" Type="http://schemas.openxmlformats.org/officeDocument/2006/relationships/image" Target="../media/image8.jpe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7.wdp"/><Relationship Id="rId4" Type="http://schemas.openxmlformats.org/officeDocument/2006/relationships/image" Target="../media/image8.jpe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7.wdp"/><Relationship Id="rId4" Type="http://schemas.openxmlformats.org/officeDocument/2006/relationships/image" Target="../media/image8.jpe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7.wdp"/><Relationship Id="rId4" Type="http://schemas.openxmlformats.org/officeDocument/2006/relationships/image" Target="../media/image8.jpe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8.wdp"/><Relationship Id="rId4" Type="http://schemas.openxmlformats.org/officeDocument/2006/relationships/image" Target="../media/image8.jpe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openxmlformats.org/officeDocument/2006/relationships/image" Target="../media/image24.png"/><Relationship Id="rId4" Type="http://schemas.openxmlformats.org/officeDocument/2006/relationships/image" Target="../media/image8.jpeg"/><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TRÒ CHƠI Ô CHỮ</a:t>
            </a: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a:solidFill>
                  <a:srgbClr val="FF0000"/>
                </a:solidFill>
                <a:latin typeface="Cambria" panose="02040503050406030204" pitchFamily="18" charset="0"/>
                <a:ea typeface="Cambria" panose="02040503050406030204" pitchFamily="18" charset="0"/>
              </a:rPr>
              <a:t>L</a:t>
            </a:r>
            <a:r>
              <a:rPr lang="vi-VN" sz="2400" b="1" dirty="0">
                <a:solidFill>
                  <a:srgbClr val="FF0000"/>
                </a:solidFill>
                <a:latin typeface="Cambria" panose="02040503050406030204" pitchFamily="18" charset="0"/>
                <a:ea typeface="Cambria" panose="02040503050406030204" pitchFamily="18" charset="0"/>
              </a:rPr>
              <a:t>UẬT CHƠI</a:t>
            </a:r>
          </a:p>
          <a:p>
            <a:pPr algn="just"/>
            <a:r>
              <a:rPr lang="vi-VN" sz="2400" b="1" dirty="0">
                <a:solidFill>
                  <a:srgbClr val="0D30DD"/>
                </a:solidFill>
                <a:latin typeface="Cambria" panose="02040503050406030204" pitchFamily="18" charset="0"/>
                <a:ea typeface="Cambria" panose="02040503050406030204" pitchFamily="18" charset="0"/>
              </a:rPr>
              <a:t>- Trò chơi ô chữ gồm </a:t>
            </a:r>
            <a:r>
              <a:rPr lang="en-US" sz="2400" b="1" dirty="0">
                <a:solidFill>
                  <a:srgbClr val="0D30DD"/>
                </a:solidFill>
                <a:latin typeface="Cambria" panose="02040503050406030204" pitchFamily="18" charset="0"/>
                <a:ea typeface="Cambria" panose="02040503050406030204" pitchFamily="18" charset="0"/>
              </a:rPr>
              <a:t>6</a:t>
            </a:r>
            <a:r>
              <a:rPr lang="vi-VN" sz="2400" b="1" dirty="0">
                <a:solidFill>
                  <a:srgbClr val="0D30DD"/>
                </a:solidFill>
                <a:latin typeface="Cambria" panose="02040503050406030204" pitchFamily="18" charset="0"/>
                <a:ea typeface="Cambria" panose="02040503050406030204" pitchFamily="18" charset="0"/>
              </a:rPr>
              <a:t> ô chữ được đánh số từ 1 đến </a:t>
            </a:r>
            <a:r>
              <a:rPr lang="en-US" sz="2400" b="1" dirty="0">
                <a:solidFill>
                  <a:srgbClr val="0D30DD"/>
                </a:solidFill>
                <a:latin typeface="Cambria" panose="02040503050406030204" pitchFamily="18" charset="0"/>
                <a:ea typeface="Cambria" panose="02040503050406030204" pitchFamily="18" charset="0"/>
              </a:rPr>
              <a:t>6</a:t>
            </a:r>
            <a:r>
              <a:rPr lang="vi-VN" sz="2400" b="1" dirty="0">
                <a:solidFill>
                  <a:srgbClr val="0D30DD"/>
                </a:solidFill>
                <a:latin typeface="Cambria" panose="02040503050406030204" pitchFamily="18" charset="0"/>
                <a:ea typeface="Cambria" panose="02040503050406030204" pitchFamily="18" charset="0"/>
              </a:rPr>
              <a:t> sẽ tương ứng với </a:t>
            </a:r>
            <a:r>
              <a:rPr lang="en-US" sz="2400" b="1" dirty="0">
                <a:solidFill>
                  <a:srgbClr val="0D30DD"/>
                </a:solidFill>
                <a:latin typeface="Cambria" panose="02040503050406030204" pitchFamily="18" charset="0"/>
                <a:ea typeface="Cambria" panose="02040503050406030204" pitchFamily="18" charset="0"/>
              </a:rPr>
              <a:t>6</a:t>
            </a:r>
            <a:r>
              <a:rPr lang="vi-VN" sz="2400" b="1" dirty="0">
                <a:solidFill>
                  <a:srgbClr val="0D30DD"/>
                </a:solidFill>
                <a:latin typeface="Cambria" panose="02040503050406030204" pitchFamily="18" charset="0"/>
                <a:ea typeface="Cambria" panose="02040503050406030204" pitchFamily="18" charset="0"/>
              </a:rPr>
              <a:t> câu hỏi</a:t>
            </a:r>
            <a:r>
              <a:rPr lang="en-US" sz="2400" b="1" dirty="0">
                <a:solidFill>
                  <a:srgbClr val="0D30DD"/>
                </a:solidFill>
                <a:latin typeface="Cambria" panose="02040503050406030204" pitchFamily="18" charset="0"/>
                <a:ea typeface="Cambria" panose="02040503050406030204" pitchFamily="18" charset="0"/>
              </a:rPr>
              <a:t>.</a:t>
            </a:r>
          </a:p>
          <a:p>
            <a:pPr algn="just"/>
            <a:r>
              <a:rPr lang="vi-VN" sz="2400" b="1" dirty="0">
                <a:solidFill>
                  <a:srgbClr val="0D30DD"/>
                </a:solidFill>
                <a:latin typeface="Cambria" panose="02040503050406030204" pitchFamily="18" charset="0"/>
                <a:ea typeface="Cambria" panose="02040503050406030204" pitchFamily="18" charset="0"/>
              </a:rPr>
              <a:t>- Các em dựa vào T</a:t>
            </a:r>
            <a:r>
              <a:rPr lang="en-US" sz="2400" b="1" dirty="0" err="1">
                <a:solidFill>
                  <a:srgbClr val="0D30DD"/>
                </a:solidFill>
                <a:latin typeface="Cambria" panose="02040503050406030204" pitchFamily="18" charset="0"/>
                <a:ea typeface="Cambria" panose="02040503050406030204" pitchFamily="18" charset="0"/>
              </a:rPr>
              <a:t>ập</a:t>
            </a:r>
            <a:r>
              <a:rPr lang="en-US" sz="2400" b="1" dirty="0">
                <a:solidFill>
                  <a:srgbClr val="0D30DD"/>
                </a:solidFill>
                <a:latin typeface="Cambria" panose="02040503050406030204" pitchFamily="18" charset="0"/>
                <a:ea typeface="Cambria" panose="02040503050406030204" pitchFamily="18" charset="0"/>
              </a:rPr>
              <a:t> </a:t>
            </a:r>
            <a:r>
              <a:rPr lang="en-US" sz="2400" b="1" dirty="0" err="1">
                <a:solidFill>
                  <a:srgbClr val="0D30DD"/>
                </a:solidFill>
                <a:latin typeface="Cambria" panose="02040503050406030204" pitchFamily="18" charset="0"/>
                <a:ea typeface="Cambria" panose="02040503050406030204" pitchFamily="18" charset="0"/>
              </a:rPr>
              <a:t>bản</a:t>
            </a:r>
            <a:r>
              <a:rPr lang="en-US" sz="2400" b="1" dirty="0">
                <a:solidFill>
                  <a:srgbClr val="0D30DD"/>
                </a:solidFill>
                <a:latin typeface="Cambria" panose="02040503050406030204" pitchFamily="18" charset="0"/>
                <a:ea typeface="Cambria" panose="02040503050406030204" pitchFamily="18" charset="0"/>
              </a:rPr>
              <a:t> </a:t>
            </a:r>
            <a:r>
              <a:rPr lang="en-US" sz="2400" b="1" dirty="0" err="1">
                <a:solidFill>
                  <a:srgbClr val="0D30DD"/>
                </a:solidFill>
                <a:latin typeface="Cambria" panose="02040503050406030204" pitchFamily="18" charset="0"/>
                <a:ea typeface="Cambria" panose="02040503050406030204" pitchFamily="18" charset="0"/>
              </a:rPr>
              <a:t>đồ</a:t>
            </a:r>
            <a:r>
              <a:rPr lang="vi-VN" sz="2400" b="1" dirty="0">
                <a:solidFill>
                  <a:srgbClr val="0D30DD"/>
                </a:solidFill>
                <a:latin typeface="Cambria" panose="02040503050406030204" pitchFamily="18" charset="0"/>
                <a:ea typeface="Cambria" panose="02040503050406030204" pitchFamily="18" charset="0"/>
              </a:rPr>
              <a:t> Địa lí 6 và kiến thức đã học để trả lời, mỗi câu hỏi có </a:t>
            </a:r>
            <a:r>
              <a:rPr lang="en-US" sz="2400" b="1" dirty="0">
                <a:solidFill>
                  <a:srgbClr val="0D30DD"/>
                </a:solidFill>
                <a:latin typeface="Cambria" panose="02040503050406030204" pitchFamily="18" charset="0"/>
                <a:ea typeface="Cambria" panose="02040503050406030204" pitchFamily="18" charset="0"/>
              </a:rPr>
              <a:t>1</a:t>
            </a:r>
            <a:r>
              <a:rPr lang="vi-VN" sz="2400" b="1" dirty="0">
                <a:solidFill>
                  <a:srgbClr val="0D30DD"/>
                </a:solidFill>
                <a:latin typeface="Cambria" panose="02040503050406030204" pitchFamily="18" charset="0"/>
                <a:ea typeface="Cambria" panose="02040503050406030204" pitchFamily="18" charset="0"/>
              </a:rPr>
              <a:t> lượt trả lời.</a:t>
            </a:r>
          </a:p>
          <a:p>
            <a:pPr algn="just"/>
            <a:r>
              <a:rPr lang="en-US" sz="2400" b="1" dirty="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Em nào trả lời đúng sẽ nhận được 1 phần quà nhỏ và ô chữ sẽ hiện ra chữ cái tương ứng, trả lời sai ô chữ sẽ bị khóa lại</a:t>
            </a:r>
            <a:r>
              <a:rPr lang="en-US" sz="2400" b="1" dirty="0">
                <a:solidFill>
                  <a:srgbClr val="0D30DD"/>
                </a:solidFill>
                <a:latin typeface="Cambria" panose="02040503050406030204" pitchFamily="18" charset="0"/>
                <a:ea typeface="Cambria" panose="02040503050406030204" pitchFamily="18" charset="0"/>
              </a:rPr>
              <a:t>.</a:t>
            </a:r>
          </a:p>
          <a:p>
            <a:pPr algn="just"/>
            <a:r>
              <a:rPr lang="en-US" sz="2400" b="1" dirty="0">
                <a:solidFill>
                  <a:srgbClr val="0D30DD"/>
                </a:solidFill>
                <a:latin typeface="Cambria" panose="02040503050406030204" pitchFamily="18" charset="0"/>
                <a:ea typeface="Cambria" panose="02040503050406030204" pitchFamily="18" charset="0"/>
              </a:rPr>
              <a:t>- T</a:t>
            </a:r>
            <a:r>
              <a:rPr lang="vi-VN" sz="2400" b="1" dirty="0">
                <a:solidFill>
                  <a:srgbClr val="0D30DD"/>
                </a:solidFill>
                <a:latin typeface="Cambria" panose="02040503050406030204" pitchFamily="18" charset="0"/>
                <a:ea typeface="Cambria" panose="02040503050406030204" pitchFamily="18" charset="0"/>
              </a:rPr>
              <a:t>rong quá trình trả lời, em nào trả lời đúng tên từ khóa thì sẽ nhận được phần quà lớn hơn</a:t>
            </a:r>
            <a:r>
              <a:rPr lang="en-US" sz="2400" b="1" dirty="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9144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0878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2613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4348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083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15824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a:t>
            </a:r>
          </a:p>
        </p:txBody>
      </p:sp>
      <p:sp>
        <p:nvSpPr>
          <p:cNvPr id="38" name="TextBox 37"/>
          <p:cNvSpPr txBox="1"/>
          <p:nvPr/>
        </p:nvSpPr>
        <p:spPr>
          <a:xfrm>
            <a:off x="228600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a:t>
            </a:r>
          </a:p>
        </p:txBody>
      </p:sp>
      <p:sp>
        <p:nvSpPr>
          <p:cNvPr id="39" name="TextBox 38"/>
          <p:cNvSpPr txBox="1"/>
          <p:nvPr/>
        </p:nvSpPr>
        <p:spPr>
          <a:xfrm>
            <a:off x="342900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a:t>
            </a:r>
          </a:p>
        </p:txBody>
      </p:sp>
      <p:sp>
        <p:nvSpPr>
          <p:cNvPr id="40" name="TextBox 39"/>
          <p:cNvSpPr txBox="1"/>
          <p:nvPr/>
        </p:nvSpPr>
        <p:spPr>
          <a:xfrm>
            <a:off x="464820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a:t>
            </a:r>
          </a:p>
        </p:txBody>
      </p:sp>
      <p:sp>
        <p:nvSpPr>
          <p:cNvPr id="41" name="TextBox 40"/>
          <p:cNvSpPr txBox="1"/>
          <p:nvPr/>
        </p:nvSpPr>
        <p:spPr>
          <a:xfrm>
            <a:off x="5791200" y="1012686"/>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5</a:t>
            </a:r>
          </a:p>
        </p:txBody>
      </p:sp>
      <p:sp>
        <p:nvSpPr>
          <p:cNvPr id="18" name="Rectangle 17"/>
          <p:cNvSpPr/>
          <p:nvPr/>
        </p:nvSpPr>
        <p:spPr>
          <a:xfrm>
            <a:off x="6781800" y="1697190"/>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9" name="TextBox 18"/>
          <p:cNvSpPr txBox="1"/>
          <p:nvPr/>
        </p:nvSpPr>
        <p:spPr>
          <a:xfrm>
            <a:off x="7010400" y="1044714"/>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6</a:t>
            </a:r>
          </a:p>
        </p:txBody>
      </p:sp>
    </p:spTree>
    <p:extLst>
      <p:ext uri="{BB962C8B-B14F-4D97-AF65-F5344CB8AC3E}">
        <p14:creationId xmlns:p14="http://schemas.microsoft.com/office/powerpoint/2010/main" val="2300360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87031"/>
            <a:ext cx="3439710" cy="2246769"/>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2,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giải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thích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vì</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sao</a:t>
            </a:r>
            <a:r>
              <a:rPr lang="en-US" sz="2300" i="1" dirty="0">
                <a:solidFill>
                  <a:srgbClr val="FF0000"/>
                </a:solidFill>
                <a:latin typeface="Cambria" panose="02040503050406030204" pitchFamily="18" charset="0"/>
                <a:ea typeface="Cambria" panose="02040503050406030204" pitchFamily="18" charset="0"/>
              </a:rPr>
              <a:t> </a:t>
            </a:r>
            <a:r>
              <a:rPr lang="vi-VN" sz="2300" i="1" dirty="0">
                <a:solidFill>
                  <a:srgbClr val="FF0000"/>
                </a:solidFill>
                <a:latin typeface="Cambria" panose="02040503050406030204" pitchFamily="18" charset="0"/>
                <a:ea typeface="Cambria" panose="02040503050406030204" pitchFamily="18" charset="0"/>
              </a:rPr>
              <a:t>nhiệt độ trung bình năm tại các nơi đó lại có sự</a:t>
            </a:r>
            <a:r>
              <a:rPr lang="en-US" sz="2300" i="1" dirty="0">
                <a:solidFill>
                  <a:srgbClr val="FF0000"/>
                </a:solidFill>
                <a:latin typeface="Cambria" panose="02040503050406030204" pitchFamily="18" charset="0"/>
                <a:ea typeface="Cambria" panose="02040503050406030204" pitchFamily="18" charset="0"/>
              </a:rPr>
              <a:t> </a:t>
            </a:r>
            <a:r>
              <a:rPr lang="vi-VN" sz="2300" i="1" dirty="0">
                <a:solidFill>
                  <a:srgbClr val="FF0000"/>
                </a:solidFill>
                <a:latin typeface="Cambria" panose="02040503050406030204" pitchFamily="18" charset="0"/>
                <a:ea typeface="Cambria" panose="02040503050406030204" pitchFamily="18" charset="0"/>
              </a:rPr>
              <a:t>khác nhau</a:t>
            </a:r>
            <a:endParaRPr lang="en-US" sz="2300" i="1" dirty="0">
              <a:solidFill>
                <a:srgbClr val="FF0000"/>
              </a:solidFill>
              <a:latin typeface="Cambria" panose="02040503050406030204" pitchFamily="18" charset="0"/>
              <a:ea typeface="Cambria" panose="02040503050406030204" pitchFamily="18" charset="0"/>
            </a:endParaRPr>
          </a:p>
          <a:p>
            <a:pPr algn="ctr"/>
            <a:r>
              <a:rPr lang="vi-VN" sz="2300" i="1" dirty="0">
                <a:solidFill>
                  <a:srgbClr val="FF0000"/>
                </a:solidFill>
                <a:latin typeface="Cambria" panose="02040503050406030204" pitchFamily="18" charset="0"/>
                <a:ea typeface="Cambria" panose="02040503050406030204" pitchFamily="18" charset="0"/>
              </a:rPr>
              <a:t> như vậy?</a:t>
            </a:r>
          </a:p>
          <a:p>
            <a:pPr algn="ct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447800"/>
            <a:ext cx="4495800" cy="1569660"/>
          </a:xfrm>
          <a:prstGeom prst="rect">
            <a:avLst/>
          </a:prstGeom>
        </p:spPr>
        <p:txBody>
          <a:bodyPr wrap="square">
            <a:spAutoFit/>
          </a:bodyPr>
          <a:lstStyle/>
          <a:p>
            <a:pPr algn="just"/>
            <a:r>
              <a:rPr lang="en-US" sz="2400" dirty="0" err="1">
                <a:latin typeface="Cambria" panose="02040503050406030204" pitchFamily="18" charset="0"/>
                <a:ea typeface="Cambria" panose="02040503050406030204" pitchFamily="18" charset="0"/>
              </a:rPr>
              <a:t>Nguyên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vi-VN" sz="2400" dirty="0">
                <a:latin typeface="Cambria" panose="02040503050406030204" pitchFamily="18" charset="0"/>
                <a:ea typeface="Cambria" panose="02040503050406030204" pitchFamily="18" charset="0"/>
              </a:rPr>
              <a:t>: Do Trái Đất hình cầu nên góc chiếu của tia sáng </a:t>
            </a:r>
            <a:r>
              <a:rPr lang="en-US" sz="2400" dirty="0">
                <a:latin typeface="Cambria" panose="02040503050406030204" pitchFamily="18" charset="0"/>
                <a:ea typeface="Cambria" panose="02040503050406030204" pitchFamily="18" charset="0"/>
              </a:rPr>
              <a:t>M</a:t>
            </a:r>
            <a:r>
              <a:rPr lang="vi-VN" sz="2400" dirty="0">
                <a:latin typeface="Cambria" panose="02040503050406030204" pitchFamily="18" charset="0"/>
                <a:ea typeface="Cambria" panose="02040503050406030204" pitchFamily="18" charset="0"/>
              </a:rPr>
              <a:t>ặt </a:t>
            </a:r>
            <a:r>
              <a:rPr lang="en-US" sz="2400" dirty="0">
                <a:latin typeface="Cambria" panose="02040503050406030204" pitchFamily="18" charset="0"/>
                <a:ea typeface="Cambria" panose="02040503050406030204" pitchFamily="18" charset="0"/>
              </a:rPr>
              <a:t>T</a:t>
            </a:r>
            <a:r>
              <a:rPr lang="vi-VN" sz="2400" dirty="0">
                <a:latin typeface="Cambria" panose="02040503050406030204" pitchFamily="18" charset="0"/>
                <a:ea typeface="Cambria" panose="02040503050406030204" pitchFamily="18" charset="0"/>
              </a:rPr>
              <a:t>rời giảm dần từ Xích đạo về phía 2 cực.</a:t>
            </a: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06980" y="3810000"/>
            <a:ext cx="4046220" cy="2592070"/>
          </a:xfrm>
          <a:prstGeom prst="rect">
            <a:avLst/>
          </a:prstGeom>
          <a:noFill/>
          <a:ln>
            <a:solidFill>
              <a:srgbClr val="66FF33"/>
            </a:solidFill>
          </a:ln>
        </p:spPr>
      </p:pic>
    </p:spTree>
    <p:extLst>
      <p:ext uri="{BB962C8B-B14F-4D97-AF65-F5344CB8AC3E}">
        <p14:creationId xmlns:p14="http://schemas.microsoft.com/office/powerpoint/2010/main" val="2290493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418545"/>
            <a:ext cx="6792509" cy="2003497"/>
          </a:xfrm>
          <a:prstGeom prst="wedgeRoundRectCallout">
            <a:avLst>
              <a:gd name="adj1" fmla="val 47715"/>
              <a:gd name="adj2" fmla="val 11889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5800" y="2932093"/>
            <a:ext cx="6362699" cy="954107"/>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Không khí ở vùng vĩ độ thấp nóng hơn không khí ở vùng vĩ độ cao.</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24"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N</a:t>
            </a:r>
            <a:r>
              <a:rPr lang="vi-VN" sz="2400" b="1" dirty="0">
                <a:solidFill>
                  <a:srgbClr val="0D30DD"/>
                </a:solidFill>
                <a:latin typeface="Cambria" pitchFamily="18" charset="0"/>
              </a:rPr>
              <a:t>hiệt độ không khí</a:t>
            </a:r>
            <a:endParaRPr lang="en-US" sz="2400" b="1" dirty="0">
              <a:solidFill>
                <a:srgbClr val="0D30DD"/>
              </a:solidFill>
              <a:latin typeface="Cambria" pitchFamily="18" charset="0"/>
            </a:endParaRPr>
          </a:p>
        </p:txBody>
      </p:sp>
      <p:sp>
        <p:nvSpPr>
          <p:cNvPr id="23" name="Text Box 9"/>
          <p:cNvSpPr txBox="1">
            <a:spLocks noChangeArrowheads="1"/>
          </p:cNvSpPr>
          <p:nvPr/>
        </p:nvSpPr>
        <p:spPr bwMode="auto">
          <a:xfrm>
            <a:off x="289263" y="1219200"/>
            <a:ext cx="8473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b. </a:t>
            </a:r>
            <a:r>
              <a:rPr lang="vi-VN" sz="2400" b="1" dirty="0">
                <a:solidFill>
                  <a:srgbClr val="CC0000"/>
                </a:solidFill>
                <a:latin typeface="Times New Roman" pitchFamily="18" charset="0"/>
                <a:cs typeface="Times New Roman" pitchFamily="18" charset="0"/>
              </a:rPr>
              <a:t>Sự thay đổi nhiệt độ không khí trên Trái Đất theo vĩ độ</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8083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600200"/>
            <a:ext cx="3439710" cy="2062103"/>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4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d</a:t>
            </a:r>
            <a:r>
              <a:rPr lang="vi-VN" sz="2200" i="1" dirty="0">
                <a:solidFill>
                  <a:srgbClr val="FF0000"/>
                </a:solidFill>
                <a:latin typeface="Cambria" panose="02040503050406030204" pitchFamily="18" charset="0"/>
                <a:ea typeface="Cambria" panose="02040503050406030204" pitchFamily="18" charset="0"/>
              </a:rPr>
              <a:t>ụng cụ đo độ ẩm là gì?</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Vì</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không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khí</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có</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độ</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ẩm</a:t>
            </a:r>
            <a:r>
              <a:rPr lang="en-US" sz="2200" i="1" dirty="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416040"/>
            <a:ext cx="4495800" cy="1708160"/>
          </a:xfrm>
          <a:prstGeom prst="rect">
            <a:avLst/>
          </a:prstGeom>
        </p:spPr>
        <p:txBody>
          <a:bodyPr wrap="square">
            <a:spAutoFit/>
          </a:bodyPr>
          <a:lstStyle/>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Dụng cụ đo độ ẩm là ẩm kế.</a:t>
            </a:r>
            <a:endParaRPr lang="en-US" sz="2100" dirty="0">
              <a:latin typeface="Cambria" panose="02040503050406030204" pitchFamily="18" charset="0"/>
              <a:ea typeface="Cambria" panose="02040503050406030204" pitchFamily="18" charset="0"/>
            </a:endParaRPr>
          </a:p>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Không khí có độ ẩm vì: Không khí bao giờ cũng chứa một lượng hơi nước nhất định, lượng hơi nước đó làm cho không khí có độ ẩm.</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Mây</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mưa</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70822" y="3505200"/>
            <a:ext cx="3477578" cy="2975541"/>
          </a:xfrm>
          <a:prstGeom prst="rect">
            <a:avLst/>
          </a:prstGeom>
          <a:noFill/>
          <a:ln>
            <a:solidFill>
              <a:srgbClr val="66FF33"/>
            </a:solidFill>
          </a:ln>
        </p:spPr>
      </p:pic>
    </p:spTree>
    <p:extLst>
      <p:ext uri="{BB962C8B-B14F-4D97-AF65-F5344CB8AC3E}">
        <p14:creationId xmlns:p14="http://schemas.microsoft.com/office/powerpoint/2010/main" val="3677561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22274"/>
            <a:ext cx="3439710" cy="1754326"/>
          </a:xfrm>
          <a:prstGeom prst="rect">
            <a:avLst/>
          </a:prstGeom>
        </p:spPr>
        <p:txBody>
          <a:bodyPr wrap="square">
            <a:spAutoFit/>
          </a:bodyPr>
          <a:lstStyle/>
          <a:p>
            <a:pPr algn="ctr"/>
            <a:r>
              <a:rPr lang="en-US" sz="2200" i="1" dirty="0">
                <a:solidFill>
                  <a:srgbClr val="FF0000"/>
                </a:solidFill>
                <a:latin typeface="Cambria" panose="02040503050406030204" pitchFamily="18" charset="0"/>
                <a:ea typeface="Cambria" panose="02040503050406030204" pitchFamily="18" charset="0"/>
              </a:rPr>
              <a:t>C</a:t>
            </a:r>
            <a:r>
              <a:rPr lang="vi-VN" sz="2200" i="1" dirty="0">
                <a:solidFill>
                  <a:srgbClr val="FF0000"/>
                </a:solidFill>
                <a:latin typeface="Cambria" panose="02040503050406030204" pitchFamily="18" charset="0"/>
                <a:ea typeface="Cambria" panose="02040503050406030204" pitchFamily="18" charset="0"/>
              </a:rPr>
              <a:t>ho biết giá trị độ ẩm không khí hiển thị trên hình 4. Còn bao nhiêu % nữa thì độ ẩm không khí bão hòa?</a:t>
            </a: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676400"/>
            <a:ext cx="4495800" cy="1200329"/>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Giá trị độ ẩm ở hình 4 là 85%</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C</a:t>
            </a:r>
            <a:r>
              <a:rPr lang="vi-VN" sz="2400" dirty="0">
                <a:latin typeface="Cambria" panose="02040503050406030204" pitchFamily="18" charset="0"/>
                <a:ea typeface="Cambria" panose="02040503050406030204" pitchFamily="18" charset="0"/>
              </a:rPr>
              <a:t>òn 15% nữa thì độ ẩm không khí sẽ đạt bão hòa.</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Mây</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mưa</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70822" y="3505200"/>
            <a:ext cx="3477578" cy="2975541"/>
          </a:xfrm>
          <a:prstGeom prst="rect">
            <a:avLst/>
          </a:prstGeom>
          <a:noFill/>
          <a:ln>
            <a:solidFill>
              <a:srgbClr val="66FF33"/>
            </a:solidFill>
          </a:ln>
        </p:spPr>
      </p:pic>
    </p:spTree>
    <p:extLst>
      <p:ext uri="{BB962C8B-B14F-4D97-AF65-F5344CB8AC3E}">
        <p14:creationId xmlns:p14="http://schemas.microsoft.com/office/powerpoint/2010/main" val="3193833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47800"/>
            <a:ext cx="3439710" cy="1754326"/>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bảng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không khí bão hòa ở nhiệt độ bao nhiêu?</a:t>
            </a:r>
            <a:r>
              <a:rPr lang="vi-VN" sz="2000" i="1" dirty="0">
                <a:solidFill>
                  <a:srgbClr val="FF0000"/>
                </a:solidFill>
                <a:latin typeface="Cambria" panose="02040503050406030204" pitchFamily="18" charset="0"/>
                <a:ea typeface="Cambria" panose="02040503050406030204" pitchFamily="18" charset="0"/>
              </a:rPr>
              <a:t> Khi nào không khí được bão hòa</a:t>
            </a: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416040"/>
            <a:ext cx="4495800" cy="1708160"/>
          </a:xfrm>
          <a:prstGeom prst="rect">
            <a:avLst/>
          </a:prstGeom>
        </p:spPr>
        <p:txBody>
          <a:bodyPr wrap="square">
            <a:spAutoFit/>
          </a:bodyPr>
          <a:lstStyle/>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Không khí bão hòa ở nhiệt độ 30</a:t>
            </a:r>
            <a:r>
              <a:rPr lang="vi-VN" sz="2100" baseline="30000" dirty="0">
                <a:latin typeface="Cambria" panose="02040503050406030204" pitchFamily="18" charset="0"/>
                <a:ea typeface="Cambria" panose="02040503050406030204" pitchFamily="18" charset="0"/>
              </a:rPr>
              <a:t>0</a:t>
            </a:r>
            <a:r>
              <a:rPr lang="vi-VN" sz="2100" dirty="0">
                <a:latin typeface="Cambria" panose="02040503050406030204" pitchFamily="18" charset="0"/>
                <a:ea typeface="Cambria" panose="02040503050406030204" pitchFamily="18" charset="0"/>
              </a:rPr>
              <a:t>C vì chứa 30g/m</a:t>
            </a:r>
            <a:r>
              <a:rPr lang="vi-VN" sz="2100" baseline="30000" dirty="0">
                <a:latin typeface="Cambria" panose="02040503050406030204" pitchFamily="18" charset="0"/>
                <a:ea typeface="Cambria" panose="02040503050406030204" pitchFamily="18" charset="0"/>
              </a:rPr>
              <a:t>3</a:t>
            </a:r>
            <a:r>
              <a:rPr lang="vi-VN" sz="2100" dirty="0">
                <a:latin typeface="Cambria" panose="02040503050406030204" pitchFamily="18" charset="0"/>
                <a:ea typeface="Cambria" panose="02040503050406030204" pitchFamily="18" charset="0"/>
              </a:rPr>
              <a:t>.</a:t>
            </a:r>
            <a:endParaRPr lang="en-US" sz="2100" dirty="0">
              <a:latin typeface="Cambria" panose="02040503050406030204" pitchFamily="18" charset="0"/>
              <a:ea typeface="Cambria" panose="02040503050406030204" pitchFamily="18" charset="0"/>
            </a:endParaRPr>
          </a:p>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Khi không khí đã chứa được lượng hơi nước tối đa thì gọi là không khí đã bão hoà hơi nước.</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M</a:t>
            </a:r>
            <a:r>
              <a:rPr lang="vi-VN" sz="2400" b="1" dirty="0">
                <a:solidFill>
                  <a:srgbClr val="0D30DD"/>
                </a:solidFill>
                <a:latin typeface="Cambria" pitchFamily="18" charset="0"/>
              </a:rPr>
              <a:t>ây và mưa</a:t>
            </a:r>
            <a:endParaRPr lang="en-US" sz="2400" b="1" dirty="0">
              <a:solidFill>
                <a:srgbClr val="0D30DD"/>
              </a:solidFill>
              <a:latin typeface="Cambria" pitchFamily="18" charset="0"/>
            </a:endParaRPr>
          </a:p>
        </p:txBody>
      </p:sp>
      <p:grpSp>
        <p:nvGrpSpPr>
          <p:cNvPr id="3" name="Group 2"/>
          <p:cNvGrpSpPr/>
          <p:nvPr/>
        </p:nvGrpSpPr>
        <p:grpSpPr>
          <a:xfrm>
            <a:off x="2043545" y="4236059"/>
            <a:ext cx="4738255" cy="1859941"/>
            <a:chOff x="2043545" y="4236059"/>
            <a:chExt cx="4738255" cy="1859941"/>
          </a:xfrm>
        </p:grpSpPr>
        <p:pic>
          <p:nvPicPr>
            <p:cNvPr id="2051" name="Picture 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43545" y="4236059"/>
              <a:ext cx="4738255" cy="185994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971800" y="4343399"/>
              <a:ext cx="381000" cy="314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31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15247"/>
          </a:xfrm>
          <a:prstGeom prst="wedgeRoundRectCallout">
            <a:avLst>
              <a:gd name="adj1" fmla="val 21949"/>
              <a:gd name="adj2" fmla="val 889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601450"/>
            <a:ext cx="34397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5,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h</a:t>
            </a:r>
            <a:r>
              <a:rPr lang="vi-VN" sz="2200" i="1" dirty="0">
                <a:solidFill>
                  <a:srgbClr val="FF0000"/>
                </a:solidFill>
                <a:latin typeface="Cambria" panose="02040503050406030204" pitchFamily="18" charset="0"/>
                <a:ea typeface="Cambria" panose="02040503050406030204" pitchFamily="18" charset="0"/>
              </a:rPr>
              <a:t>ơi nước trong không khí được cung cấp từ những nguồn nào?</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600200"/>
            <a:ext cx="4495800" cy="156966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Hơi nước được cung cấp từ các nguồn: sự đốt nóng của Mặt Trời, nước từ sông, hồ, đại dương bốc hơi cung cấp.</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M</a:t>
            </a:r>
            <a:r>
              <a:rPr lang="vi-VN" sz="2400" b="1" dirty="0">
                <a:solidFill>
                  <a:srgbClr val="0D30DD"/>
                </a:solidFill>
                <a:latin typeface="Cambria" pitchFamily="18" charset="0"/>
              </a:rPr>
              <a:t>ây và mưa</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8052" y="3733800"/>
            <a:ext cx="3872748" cy="2744073"/>
          </a:xfrm>
          <a:prstGeom prst="rect">
            <a:avLst/>
          </a:prstGeom>
          <a:noFill/>
          <a:ln>
            <a:solidFill>
              <a:srgbClr val="66FF33"/>
            </a:solidFill>
          </a:ln>
        </p:spPr>
      </p:pic>
    </p:spTree>
    <p:extLst>
      <p:ext uri="{BB962C8B-B14F-4D97-AF65-F5344CB8AC3E}">
        <p14:creationId xmlns:p14="http://schemas.microsoft.com/office/powerpoint/2010/main" val="3459992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15247"/>
          </a:xfrm>
          <a:prstGeom prst="wedgeRoundRectCallout">
            <a:avLst>
              <a:gd name="adj1" fmla="val 21949"/>
              <a:gd name="adj2" fmla="val 889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24000"/>
            <a:ext cx="34397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5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mây, mưa được hình thành như thế nào?</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71600"/>
            <a:ext cx="4495800" cy="2139047"/>
          </a:xfrm>
          <a:prstGeom prst="rect">
            <a:avLst/>
          </a:prstGeom>
        </p:spPr>
        <p:txBody>
          <a:bodyPr wrap="square">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Không khí đã bão hoà mà vẫn được cung cấp thêm hơi nước hoặc bị lạnh đi do bốc lên cao,</a:t>
            </a:r>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không khí sẽ ngưng tụ thành các hạt nước nhỏ, tạo thành mây.</a:t>
            </a:r>
            <a:endParaRPr lang="en-US" sz="1900" dirty="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a:t>
            </a:r>
            <a:r>
              <a:rPr lang="vi-VN" sz="1900" dirty="0">
                <a:latin typeface="Cambria" panose="02040503050406030204" pitchFamily="18" charset="0"/>
                <a:ea typeface="Cambria" panose="02040503050406030204" pitchFamily="18" charset="0"/>
              </a:rPr>
              <a:t> Gặp điều kiện thuận lợi, hơi nước tiếp tục ngưng tụ, làm các hạt nước to dần, rồi rơi xuống đất thành mưa.</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M</a:t>
            </a:r>
            <a:r>
              <a:rPr lang="vi-VN" sz="2400" b="1" dirty="0">
                <a:solidFill>
                  <a:srgbClr val="0D30DD"/>
                </a:solidFill>
                <a:latin typeface="Cambria" pitchFamily="18" charset="0"/>
              </a:rPr>
              <a:t>ây và mưa</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28052" y="3733800"/>
            <a:ext cx="3872748" cy="2744073"/>
          </a:xfrm>
          <a:prstGeom prst="rect">
            <a:avLst/>
          </a:prstGeom>
          <a:noFill/>
          <a:ln>
            <a:solidFill>
              <a:srgbClr val="66FF33"/>
            </a:solidFill>
          </a:ln>
        </p:spPr>
      </p:pic>
    </p:spTree>
    <p:extLst>
      <p:ext uri="{BB962C8B-B14F-4D97-AF65-F5344CB8AC3E}">
        <p14:creationId xmlns:p14="http://schemas.microsoft.com/office/powerpoint/2010/main" val="4131215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14437"/>
            <a:ext cx="6792509" cy="3395763"/>
          </a:xfrm>
          <a:prstGeom prst="wedgeRoundRectCallout">
            <a:avLst>
              <a:gd name="adj1" fmla="val 47220"/>
              <a:gd name="adj2" fmla="val 5957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133600"/>
            <a:ext cx="6629398" cy="3139321"/>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Không khí bao giờ cũng chứa một lượng hơi nước nhất định. Khi không khí đã chứa được lượng hơi nước tối đa thì gọi là không khí đã bão hoà hơi nước.</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 Dụng cụ đo độ ẩm là ẩm kế.</a:t>
            </a:r>
          </a:p>
          <a:p>
            <a:pPr algn="just"/>
            <a:r>
              <a:rPr lang="vi-VN" sz="2200" dirty="0">
                <a:latin typeface="Cambria" panose="02040503050406030204" pitchFamily="18" charset="0"/>
                <a:ea typeface="Cambria" panose="02040503050406030204" pitchFamily="18" charset="0"/>
              </a:rPr>
              <a:t> - Không khí đã bão hoà mà vẫn được cung cấp thêm hơi nước hoặc bị lạnh đi do bốc lên cao,</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không khí sẽ ngưng tụ thành các hạt nước nhỏ, tạo thành mây.</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a:t>
            </a:r>
            <a:r>
              <a:rPr lang="vi-VN" sz="2200" dirty="0">
                <a:latin typeface="Cambria" panose="02040503050406030204" pitchFamily="18" charset="0"/>
                <a:ea typeface="Cambria" panose="02040503050406030204" pitchFamily="18" charset="0"/>
              </a:rPr>
              <a:t> Gặp điều kiện thuận lợi, hơi nước tiếp tục ngưng tụ, làm các hạt nước to dần, rồi rơi xuống đất thành mưa.</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Mây</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mưa</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24" name="Text Box 9"/>
          <p:cNvSpPr txBox="1">
            <a:spLocks noChangeArrowheads="1"/>
          </p:cNvSpPr>
          <p:nvPr/>
        </p:nvSpPr>
        <p:spPr bwMode="auto">
          <a:xfrm>
            <a:off x="289263" y="1219200"/>
            <a:ext cx="8473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a. </a:t>
            </a:r>
            <a:r>
              <a:rPr lang="vi-VN" sz="2400" b="1" dirty="0">
                <a:solidFill>
                  <a:srgbClr val="CC0000"/>
                </a:solidFill>
                <a:latin typeface="Times New Roman" pitchFamily="18" charset="0"/>
                <a:cs typeface="Times New Roman" pitchFamily="18" charset="0"/>
              </a:rPr>
              <a:t>Q</a:t>
            </a:r>
            <a:r>
              <a:rPr lang="en-US" sz="2400" b="1" dirty="0" err="1">
                <a:solidFill>
                  <a:srgbClr val="CC0000"/>
                </a:solidFill>
                <a:latin typeface="Times New Roman" pitchFamily="18" charset="0"/>
                <a:cs typeface="Times New Roman" pitchFamily="18" charset="0"/>
              </a:rPr>
              <a:t>uá</a:t>
            </a:r>
            <a:r>
              <a:rPr lang="vi-VN" sz="2400" b="1" dirty="0">
                <a:solidFill>
                  <a:srgbClr val="CC0000"/>
                </a:solidFill>
                <a:latin typeface="Times New Roman" pitchFamily="18" charset="0"/>
                <a:cs typeface="Times New Roman" pitchFamily="18" charset="0"/>
              </a:rPr>
              <a:t> trình hình thành mây và mưa. Cách sử dụng ẩm kế</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6075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15247"/>
          </a:xfrm>
          <a:prstGeom prst="wedgeRoundRectCallout">
            <a:avLst>
              <a:gd name="adj1" fmla="val 21949"/>
              <a:gd name="adj2" fmla="val 889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492984"/>
            <a:ext cx="34397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6,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x</a:t>
            </a:r>
            <a:r>
              <a:rPr lang="vi-VN" sz="2000" i="1" dirty="0">
                <a:solidFill>
                  <a:srgbClr val="FF0000"/>
                </a:solidFill>
                <a:latin typeface="Cambria" panose="02040503050406030204" pitchFamily="18" charset="0"/>
                <a:ea typeface="Cambria" panose="02040503050406030204" pitchFamily="18" charset="0"/>
              </a:rPr>
              <a:t>ác định những vùng có lượng mưa trung bình năm trên 2000mm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Vì</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những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vùng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đó</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có</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mưa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nhiều</a:t>
            </a:r>
            <a:r>
              <a:rPr lang="en-US" sz="2000" i="1" dirty="0">
                <a:solidFill>
                  <a:srgbClr val="FF0000"/>
                </a:solidFill>
                <a:latin typeface="Cambria" panose="02040503050406030204" pitchFamily="18" charset="0"/>
                <a:ea typeface="Cambria" panose="02040503050406030204" pitchFamily="18" charset="0"/>
              </a:rPr>
              <a:t>?</a:t>
            </a:r>
          </a:p>
        </p:txBody>
      </p:sp>
      <p:sp>
        <p:nvSpPr>
          <p:cNvPr id="17" name="Rectangle 16"/>
          <p:cNvSpPr/>
          <p:nvPr/>
        </p:nvSpPr>
        <p:spPr>
          <a:xfrm>
            <a:off x="4343400" y="1295400"/>
            <a:ext cx="4495800" cy="2246769"/>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 vùng có lượng mưa &gt; 2000mm: vùng ven xích đạo thuộc Đông Nam Á. Nam Á, Tây Phi, Trung Mỹ, Tây bắc của Nam Mỹ…</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dân</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bao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a:t>
            </a:r>
            <a:r>
              <a:rPr lang="en-US" sz="2000" dirty="0">
                <a:latin typeface="Cambria" panose="02040503050406030204" pitchFamily="18" charset="0"/>
                <a:ea typeface="Cambria" panose="02040503050406030204" pitchFamily="18" charset="0"/>
              </a:rPr>
              <a:t> qua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M</a:t>
            </a:r>
            <a:r>
              <a:rPr lang="vi-VN" sz="2400" b="1" dirty="0">
                <a:solidFill>
                  <a:srgbClr val="0D30DD"/>
                </a:solidFill>
                <a:latin typeface="Cambria" pitchFamily="18" charset="0"/>
              </a:rPr>
              <a:t>ây và mưa</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97138" y="3733800"/>
            <a:ext cx="3979862" cy="2812119"/>
          </a:xfrm>
          <a:prstGeom prst="rect">
            <a:avLst/>
          </a:prstGeom>
          <a:noFill/>
          <a:ln>
            <a:solidFill>
              <a:srgbClr val="66FF33"/>
            </a:solidFill>
          </a:ln>
        </p:spPr>
      </p:pic>
    </p:spTree>
    <p:extLst>
      <p:ext uri="{BB962C8B-B14F-4D97-AF65-F5344CB8AC3E}">
        <p14:creationId xmlns:p14="http://schemas.microsoft.com/office/powerpoint/2010/main" val="4288834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15247"/>
          </a:xfrm>
          <a:prstGeom prst="wedgeRoundRectCallout">
            <a:avLst>
              <a:gd name="adj1" fmla="val 21949"/>
              <a:gd name="adj2" fmla="val 889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492984"/>
            <a:ext cx="34397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6,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x</a:t>
            </a:r>
            <a:r>
              <a:rPr lang="vi-VN" sz="2000" i="1" dirty="0">
                <a:solidFill>
                  <a:srgbClr val="FF0000"/>
                </a:solidFill>
                <a:latin typeface="Cambria" panose="02040503050406030204" pitchFamily="18" charset="0"/>
                <a:ea typeface="Cambria" panose="02040503050406030204" pitchFamily="18" charset="0"/>
              </a:rPr>
              <a:t>ác định những vùng có lượng mưa trung bình năm </a:t>
            </a:r>
            <a:r>
              <a:rPr lang="en-US" sz="2000" i="1" dirty="0" err="1">
                <a:solidFill>
                  <a:srgbClr val="FF0000"/>
                </a:solidFill>
                <a:latin typeface="Cambria" panose="02040503050406030204" pitchFamily="18" charset="0"/>
                <a:ea typeface="Cambria" panose="02040503050406030204" pitchFamily="18" charset="0"/>
              </a:rPr>
              <a:t>dưới</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200mm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Vì</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những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vùng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đó</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có</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mưa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ít</a:t>
            </a:r>
            <a:r>
              <a:rPr lang="en-US" sz="2000" i="1" dirty="0">
                <a:solidFill>
                  <a:srgbClr val="FF0000"/>
                </a:solidFill>
                <a:latin typeface="Cambria" panose="02040503050406030204" pitchFamily="18" charset="0"/>
                <a:ea typeface="Cambria" panose="02040503050406030204" pitchFamily="18" charset="0"/>
              </a:rPr>
              <a:t>?</a:t>
            </a:r>
          </a:p>
        </p:txBody>
      </p:sp>
      <p:sp>
        <p:nvSpPr>
          <p:cNvPr id="17" name="Rectangle 16"/>
          <p:cNvSpPr/>
          <p:nvPr/>
        </p:nvSpPr>
        <p:spPr>
          <a:xfrm>
            <a:off x="4343400" y="1371600"/>
            <a:ext cx="4495800" cy="1938992"/>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 vùng có lượng mưa dưới 200mm: Bắc Phi, Tây Nam Á, Trung Á, các đảo phía bắc của Bắc Mỹ, Nam Cực…</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dân</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cao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a:t>
            </a:r>
            <a:r>
              <a:rPr lang="en-US" sz="2000" dirty="0">
                <a:latin typeface="Cambria" panose="02040503050406030204" pitchFamily="18" charset="0"/>
                <a:ea typeface="Cambria" panose="02040503050406030204" pitchFamily="18" charset="0"/>
              </a:rPr>
              <a:t> qua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M</a:t>
            </a:r>
            <a:r>
              <a:rPr lang="vi-VN" sz="2400" b="1" dirty="0">
                <a:solidFill>
                  <a:srgbClr val="0D30DD"/>
                </a:solidFill>
                <a:latin typeface="Cambria" pitchFamily="18" charset="0"/>
              </a:rPr>
              <a:t>ây và mưa</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97138" y="3733800"/>
            <a:ext cx="3979862" cy="2812119"/>
          </a:xfrm>
          <a:prstGeom prst="rect">
            <a:avLst/>
          </a:prstGeom>
          <a:noFill/>
          <a:ln>
            <a:solidFill>
              <a:srgbClr val="66FF33"/>
            </a:solidFill>
          </a:ln>
        </p:spPr>
      </p:pic>
    </p:spTree>
    <p:extLst>
      <p:ext uri="{BB962C8B-B14F-4D97-AF65-F5344CB8AC3E}">
        <p14:creationId xmlns:p14="http://schemas.microsoft.com/office/powerpoint/2010/main" val="1779190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TRÒ CHƠI Ô CHỮ</a:t>
            </a:r>
          </a:p>
        </p:txBody>
      </p:sp>
      <p:sp>
        <p:nvSpPr>
          <p:cNvPr id="36" name="Rectangle 35"/>
          <p:cNvSpPr/>
          <p:nvPr/>
        </p:nvSpPr>
        <p:spPr>
          <a:xfrm>
            <a:off x="76200" y="2550616"/>
            <a:ext cx="9144000" cy="4247317"/>
          </a:xfrm>
          <a:prstGeom prst="rect">
            <a:avLst/>
          </a:prstGeom>
        </p:spPr>
        <p:txBody>
          <a:bodyPr wrap="square">
            <a:spAutoFit/>
          </a:bodyPr>
          <a:lstStyle/>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1.</a:t>
            </a:r>
            <a:r>
              <a:rPr lang="en-US" b="1"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Về</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mùa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đông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ôn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đới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lục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địa</a:t>
            </a:r>
            <a:r>
              <a:rPr lang="en-US" i="1" dirty="0">
                <a:solidFill>
                  <a:srgbClr val="FF0000"/>
                </a:solidFill>
                <a:latin typeface="Cambria" panose="02040503050406030204" pitchFamily="18" charset="0"/>
                <a:ea typeface="Cambria" panose="02040503050406030204" pitchFamily="18" charset="0"/>
              </a:rPr>
              <a:t> (Pc) </a:t>
            </a:r>
            <a:r>
              <a:rPr lang="en-US" i="1" dirty="0" err="1">
                <a:solidFill>
                  <a:srgbClr val="FF0000"/>
                </a:solidFill>
                <a:latin typeface="Cambria" panose="02040503050406030204" pitchFamily="18" charset="0"/>
                <a:ea typeface="Cambria" panose="02040503050406030204" pitchFamily="18" charset="0"/>
              </a:rPr>
              <a:t>phương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tràn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xuống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miền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nước</a:t>
            </a:r>
            <a:r>
              <a:rPr lang="en-US" i="1" dirty="0">
                <a:solidFill>
                  <a:srgbClr val="FF0000"/>
                </a:solidFill>
                <a:latin typeface="Cambria" panose="02040503050406030204" pitchFamily="18" charset="0"/>
                <a:ea typeface="Cambria" panose="02040503050406030204" pitchFamily="18" charset="0"/>
              </a:rPr>
              <a:t> ta </a:t>
            </a:r>
            <a:r>
              <a:rPr lang="en-US" i="1" dirty="0" err="1">
                <a:solidFill>
                  <a:srgbClr val="FF0000"/>
                </a:solidFill>
                <a:latin typeface="Cambria" panose="02040503050406030204" pitchFamily="18" charset="0"/>
                <a:ea typeface="Cambria" panose="02040503050406030204" pitchFamily="18" charset="0"/>
              </a:rPr>
              <a:t>làm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thời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tiết</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Mát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mẻ</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ôn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hòa</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Nóng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ẩm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mưa</a:t>
            </a:r>
            <a:r>
              <a:rPr lang="en-US" dirty="0">
                <a:latin typeface="Cambria" panose="02040503050406030204" pitchFamily="18" charset="0"/>
                <a:ea typeface="Cambria" panose="02040503050406030204" pitchFamily="18" charset="0"/>
              </a:rPr>
              <a:t>      C. </a:t>
            </a:r>
            <a:r>
              <a:rPr lang="en-US" dirty="0" err="1">
                <a:latin typeface="Cambria" panose="02040503050406030204" pitchFamily="18" charset="0"/>
                <a:ea typeface="Cambria" panose="02040503050406030204" pitchFamily="18" charset="0"/>
              </a:rPr>
              <a:t>Khô</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lạnh</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Khô</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nóng</a:t>
            </a:r>
            <a:r>
              <a:rPr lang="en-US" b="1"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2. </a:t>
            </a:r>
            <a:r>
              <a:rPr lang="en-US" i="1" dirty="0" err="1">
                <a:solidFill>
                  <a:srgbClr val="FF0000"/>
                </a:solidFill>
                <a:latin typeface="Cambria" panose="02040503050406030204" pitchFamily="18" charset="0"/>
                <a:ea typeface="Cambria" panose="02040503050406030204" pitchFamily="18" charset="0"/>
              </a:rPr>
              <a:t>Việc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đặt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tên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các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dựa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vào</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Nhiệt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Khí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ẩm</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 </a:t>
            </a:r>
            <a:r>
              <a:rPr lang="en-US" dirty="0" err="1">
                <a:latin typeface="Cambria" panose="02040503050406030204" pitchFamily="18" charset="0"/>
                <a:ea typeface="Cambria" panose="02040503050406030204" pitchFamily="18" charset="0"/>
              </a:rPr>
              <a:t>Vị</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hình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bề</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xúc</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cao</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3. </a:t>
            </a:r>
            <a:r>
              <a:rPr lang="en-US" i="1" dirty="0" err="1">
                <a:solidFill>
                  <a:srgbClr val="FF0000"/>
                </a:solidFill>
                <a:latin typeface="Cambria" panose="02040503050406030204" pitchFamily="18" charset="0"/>
                <a:ea typeface="Cambria" panose="02040503050406030204" pitchFamily="18" charset="0"/>
              </a:rPr>
              <a:t>Dụng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cụ</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áp</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Khí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Ẩm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 </a:t>
            </a:r>
            <a:r>
              <a:rPr lang="en-US" dirty="0" err="1">
                <a:latin typeface="Cambria" panose="02040503050406030204" pitchFamily="18" charset="0"/>
                <a:ea typeface="Cambria" panose="02040503050406030204" pitchFamily="18" charset="0"/>
              </a:rPr>
              <a:t>Nhiệt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Vũ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4. </a:t>
            </a:r>
            <a:r>
              <a:rPr lang="en-US" i="1" dirty="0" err="1">
                <a:solidFill>
                  <a:srgbClr val="FF0000"/>
                </a:solidFill>
                <a:latin typeface="Cambria" panose="02040503050406030204" pitchFamily="18" charset="0"/>
                <a:ea typeface="Cambria" panose="02040503050406030204" pitchFamily="18" charset="0"/>
              </a:rPr>
              <a:t>Hướng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gió</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Tín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phong</a:t>
            </a:r>
            <a:r>
              <a:rPr lang="en-US" i="1" dirty="0">
                <a:solidFill>
                  <a:srgbClr val="FF0000"/>
                </a:solidFill>
                <a:latin typeface="Cambria" panose="02040503050406030204" pitchFamily="18" charset="0"/>
                <a:ea typeface="Cambria" panose="02040503050406030204" pitchFamily="18" charset="0"/>
              </a:rPr>
              <a:t> ở </a:t>
            </a:r>
            <a:r>
              <a:rPr lang="en-US" i="1" dirty="0" err="1">
                <a:solidFill>
                  <a:srgbClr val="FF0000"/>
                </a:solidFill>
                <a:latin typeface="Cambria" panose="02040503050406030204" pitchFamily="18" charset="0"/>
                <a:ea typeface="Cambria" panose="02040503050406030204" pitchFamily="18" charset="0"/>
              </a:rPr>
              <a:t>bán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cầu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nam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C.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a:t>
            </a:r>
          </a:p>
          <a:p>
            <a:r>
              <a:rPr lang="it-IT" b="1" dirty="0">
                <a:solidFill>
                  <a:srgbClr val="FF0000"/>
                </a:solidFill>
                <a:latin typeface="Cambria" panose="02040503050406030204" pitchFamily="18" charset="0"/>
                <a:ea typeface="Cambria" panose="02040503050406030204" pitchFamily="18" charset="0"/>
              </a:rPr>
              <a:t>Câu 5. </a:t>
            </a:r>
            <a:r>
              <a:rPr lang="en-US" i="1" dirty="0" err="1">
                <a:solidFill>
                  <a:srgbClr val="FF0000"/>
                </a:solidFill>
                <a:latin typeface="Cambria" panose="02040503050406030204" pitchFamily="18" charset="0"/>
                <a:ea typeface="Cambria" panose="02040503050406030204" pitchFamily="18" charset="0"/>
              </a:rPr>
              <a:t>Hướng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gió</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Tây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ôn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đới</a:t>
            </a:r>
            <a:r>
              <a:rPr lang="en-US" i="1" dirty="0">
                <a:solidFill>
                  <a:srgbClr val="FF0000"/>
                </a:solidFill>
                <a:latin typeface="Cambria" panose="02040503050406030204" pitchFamily="18" charset="0"/>
                <a:ea typeface="Cambria" panose="02040503050406030204" pitchFamily="18" charset="0"/>
              </a:rPr>
              <a:t> ở </a:t>
            </a:r>
            <a:r>
              <a:rPr lang="en-US" i="1" dirty="0" err="1">
                <a:solidFill>
                  <a:srgbClr val="FF0000"/>
                </a:solidFill>
                <a:latin typeface="Cambria" panose="02040503050406030204" pitchFamily="18" charset="0"/>
                <a:ea typeface="Cambria" panose="02040503050406030204" pitchFamily="18" charset="0"/>
              </a:rPr>
              <a:t>bán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cầu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C.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a:t>
            </a:r>
          </a:p>
          <a:p>
            <a:r>
              <a:rPr lang="it-IT" b="1" dirty="0">
                <a:solidFill>
                  <a:srgbClr val="FF0000"/>
                </a:solidFill>
                <a:latin typeface="Cambria" panose="02040503050406030204" pitchFamily="18" charset="0"/>
                <a:ea typeface="Cambria" panose="02040503050406030204" pitchFamily="18" charset="0"/>
              </a:rPr>
              <a:t>Câu 6. </a:t>
            </a:r>
            <a:r>
              <a:rPr lang="en-US" i="1" dirty="0" err="1">
                <a:solidFill>
                  <a:srgbClr val="FF0000"/>
                </a:solidFill>
                <a:latin typeface="Cambria" panose="02040503050406030204" pitchFamily="18" charset="0"/>
                <a:ea typeface="Cambria" panose="02040503050406030204" pitchFamily="18" charset="0"/>
              </a:rPr>
              <a:t>Trung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cứ</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lên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cao</a:t>
            </a:r>
            <a:r>
              <a:rPr lang="en-US" i="1" dirty="0">
                <a:solidFill>
                  <a:srgbClr val="FF0000"/>
                </a:solidFill>
                <a:latin typeface="Cambria" panose="02040503050406030204" pitchFamily="18" charset="0"/>
                <a:ea typeface="Cambria" panose="02040503050406030204" pitchFamily="18" charset="0"/>
              </a:rPr>
              <a:t> 100m </a:t>
            </a:r>
            <a:r>
              <a:rPr lang="en-US" i="1" dirty="0" err="1">
                <a:solidFill>
                  <a:srgbClr val="FF0000"/>
                </a:solidFill>
                <a:latin typeface="Cambria" panose="02040503050406030204" pitchFamily="18" charset="0"/>
                <a:ea typeface="Cambria" panose="02040503050406030204" pitchFamily="18" charset="0"/>
              </a:rPr>
              <a:t>thì</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nhiệt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độ</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sẽ</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giảm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bao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nhiêu</a:t>
            </a:r>
            <a:r>
              <a:rPr lang="en-US" i="1" dirty="0">
                <a:solidFill>
                  <a:srgbClr val="FF0000"/>
                </a:solidFill>
                <a:latin typeface="Cambria" panose="02040503050406030204" pitchFamily="18" charset="0"/>
                <a:ea typeface="Cambria" panose="02040503050406030204" pitchFamily="18" charset="0"/>
              </a:rPr>
              <a:t> </a:t>
            </a:r>
            <a:r>
              <a:rPr lang="en-US" i="1" baseline="30000" dirty="0">
                <a:solidFill>
                  <a:srgbClr val="FF0000"/>
                </a:solidFill>
                <a:latin typeface="Cambria" panose="02040503050406030204" pitchFamily="18" charset="0"/>
                <a:ea typeface="Cambria" panose="02040503050406030204" pitchFamily="18" charset="0"/>
              </a:rPr>
              <a:t>0</a:t>
            </a:r>
            <a:r>
              <a:rPr lang="en-US" i="1" dirty="0">
                <a:solidFill>
                  <a:srgbClr val="FF0000"/>
                </a:solidFill>
                <a:latin typeface="Cambria" panose="02040503050406030204" pitchFamily="18" charset="0"/>
                <a:ea typeface="Cambria" panose="02040503050406030204" pitchFamily="18" charset="0"/>
              </a:rPr>
              <a:t>C:</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1</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B. 10</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C. 0,6</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D. 6</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a:t>
            </a:r>
            <a:endParaRPr lang="en-US" dirty="0">
              <a:effectLst/>
              <a:latin typeface="Cambria" panose="02040503050406030204" pitchFamily="18" charset="0"/>
              <a:ea typeface="Cambria" panose="02040503050406030204" pitchFamily="18" charset="0"/>
            </a:endParaRPr>
          </a:p>
        </p:txBody>
      </p:sp>
      <p:sp>
        <p:nvSpPr>
          <p:cNvPr id="13" name="Rectangle 12"/>
          <p:cNvSpPr/>
          <p:nvPr/>
        </p:nvSpPr>
        <p:spPr>
          <a:xfrm>
            <a:off x="1524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5908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657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7244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7912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745673" y="657447"/>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1</a:t>
            </a:r>
          </a:p>
        </p:txBody>
      </p:sp>
      <p:sp>
        <p:nvSpPr>
          <p:cNvPr id="38" name="TextBox 37"/>
          <p:cNvSpPr txBox="1"/>
          <p:nvPr/>
        </p:nvSpPr>
        <p:spPr>
          <a:xfrm>
            <a:off x="2770909" y="657447"/>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2</a:t>
            </a:r>
          </a:p>
        </p:txBody>
      </p:sp>
      <p:sp>
        <p:nvSpPr>
          <p:cNvPr id="39" name="TextBox 38"/>
          <p:cNvSpPr txBox="1"/>
          <p:nvPr/>
        </p:nvSpPr>
        <p:spPr>
          <a:xfrm>
            <a:off x="3810000" y="657447"/>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3</a:t>
            </a:r>
          </a:p>
        </p:txBody>
      </p:sp>
      <p:sp>
        <p:nvSpPr>
          <p:cNvPr id="40" name="TextBox 39"/>
          <p:cNvSpPr txBox="1"/>
          <p:nvPr/>
        </p:nvSpPr>
        <p:spPr>
          <a:xfrm>
            <a:off x="4918364" y="657447"/>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4</a:t>
            </a:r>
          </a:p>
        </p:txBody>
      </p:sp>
      <p:sp>
        <p:nvSpPr>
          <p:cNvPr id="41" name="TextBox 40"/>
          <p:cNvSpPr txBox="1"/>
          <p:nvPr/>
        </p:nvSpPr>
        <p:spPr>
          <a:xfrm>
            <a:off x="5957455" y="675590"/>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5</a:t>
            </a:r>
          </a:p>
        </p:txBody>
      </p:sp>
      <p:sp>
        <p:nvSpPr>
          <p:cNvPr id="37" name="TextBox 36"/>
          <p:cNvSpPr txBox="1"/>
          <p:nvPr/>
        </p:nvSpPr>
        <p:spPr>
          <a:xfrm>
            <a:off x="1828800" y="1383476"/>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M</a:t>
            </a:r>
          </a:p>
        </p:txBody>
      </p:sp>
      <p:sp>
        <p:nvSpPr>
          <p:cNvPr id="43" name="Oval 42"/>
          <p:cNvSpPr/>
          <p:nvPr/>
        </p:nvSpPr>
        <p:spPr>
          <a:xfrm>
            <a:off x="131619" y="3941618"/>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895600"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Â</a:t>
            </a:r>
          </a:p>
        </p:txBody>
      </p:sp>
      <p:sp>
        <p:nvSpPr>
          <p:cNvPr id="45" name="Oval 44"/>
          <p:cNvSpPr/>
          <p:nvPr/>
        </p:nvSpPr>
        <p:spPr>
          <a:xfrm>
            <a:off x="4627419" y="30861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83128" y="4483774"/>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0108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Y</a:t>
            </a:r>
          </a:p>
        </p:txBody>
      </p:sp>
      <p:sp>
        <p:nvSpPr>
          <p:cNvPr id="48" name="Oval 47"/>
          <p:cNvSpPr/>
          <p:nvPr/>
        </p:nvSpPr>
        <p:spPr>
          <a:xfrm>
            <a:off x="2840182" y="5257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0014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M</a:t>
            </a:r>
          </a:p>
        </p:txBody>
      </p:sp>
      <p:sp>
        <p:nvSpPr>
          <p:cNvPr id="50" name="Oval 49"/>
          <p:cNvSpPr/>
          <p:nvPr/>
        </p:nvSpPr>
        <p:spPr>
          <a:xfrm>
            <a:off x="7245927" y="58293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0960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Ư</a:t>
            </a:r>
          </a:p>
        </p:txBody>
      </p:sp>
      <p:sp>
        <p:nvSpPr>
          <p:cNvPr id="28" name="Rectangle 27"/>
          <p:cNvSpPr/>
          <p:nvPr/>
        </p:nvSpPr>
        <p:spPr>
          <a:xfrm>
            <a:off x="6858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9" name="TextBox 28"/>
          <p:cNvSpPr txBox="1"/>
          <p:nvPr/>
        </p:nvSpPr>
        <p:spPr>
          <a:xfrm>
            <a:off x="7072745" y="663714"/>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6</a:t>
            </a:r>
          </a:p>
        </p:txBody>
      </p:sp>
      <p:sp>
        <p:nvSpPr>
          <p:cNvPr id="30" name="Oval 29"/>
          <p:cNvSpPr/>
          <p:nvPr/>
        </p:nvSpPr>
        <p:spPr>
          <a:xfrm>
            <a:off x="4807527" y="6411191"/>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1350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A</a:t>
            </a:r>
          </a:p>
        </p:txBody>
      </p:sp>
    </p:spTree>
    <p:extLst>
      <p:ext uri="{BB962C8B-B14F-4D97-AF65-F5344CB8AC3E}">
        <p14:creationId xmlns:p14="http://schemas.microsoft.com/office/powerpoint/2010/main" val="315096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7" dur="500"/>
                                        <p:tgtEl>
                                          <p:spTgt spid="3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randombar(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7" dur="500"/>
                                        <p:tgtEl>
                                          <p:spTgt spid="3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62" dur="500"/>
                                        <p:tgtEl>
                                          <p:spTgt spid="3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randombar(horizontal)">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77" dur="500"/>
                                        <p:tgtEl>
                                          <p:spTgt spid="3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82" dur="500"/>
                                        <p:tgtEl>
                                          <p:spTgt spid="3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randombar(horizontal)">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randombar(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97" dur="500"/>
                                        <p:tgtEl>
                                          <p:spTgt spid="36">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102" dur="500"/>
                                        <p:tgtEl>
                                          <p:spTgt spid="36">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randombar(horizontal)">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randombar(horizontal)">
                                      <p:cBhvr>
                                        <p:cTn id="112" dur="500"/>
                                        <p:tgtEl>
                                          <p:spTgt spid="51"/>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nodeType="clickEffect">
                                  <p:stCondLst>
                                    <p:cond delay="0"/>
                                  </p:stCondLst>
                                  <p:childTnLst>
                                    <p:set>
                                      <p:cBhvr>
                                        <p:cTn id="116" dur="1" fill="hold">
                                          <p:stCondLst>
                                            <p:cond delay="0"/>
                                          </p:stCondLst>
                                        </p:cTn>
                                        <p:tgtEl>
                                          <p:spTgt spid="36">
                                            <p:txEl>
                                              <p:pRg st="12" end="12"/>
                                            </p:txEl>
                                          </p:spTgt>
                                        </p:tgtEl>
                                        <p:attrNameLst>
                                          <p:attrName>style.visibility</p:attrName>
                                        </p:attrNameLst>
                                      </p:cBhvr>
                                      <p:to>
                                        <p:strVal val="visible"/>
                                      </p:to>
                                    </p:set>
                                    <p:animEffect transition="in" filter="randombar(horizontal)">
                                      <p:cBhvr>
                                        <p:cTn id="117" dur="500"/>
                                        <p:tgtEl>
                                          <p:spTgt spid="36">
                                            <p:txEl>
                                              <p:pRg st="12" end="1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36">
                                            <p:txEl>
                                              <p:pRg st="13" end="13"/>
                                            </p:txEl>
                                          </p:spTgt>
                                        </p:tgtEl>
                                        <p:attrNameLst>
                                          <p:attrName>style.visibility</p:attrName>
                                        </p:attrNameLst>
                                      </p:cBhvr>
                                      <p:to>
                                        <p:strVal val="visible"/>
                                      </p:to>
                                    </p:set>
                                    <p:animEffect transition="in" filter="randombar(horizontal)">
                                      <p:cBhvr>
                                        <p:cTn id="122" dur="500"/>
                                        <p:tgtEl>
                                          <p:spTgt spid="36">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randombar(horizontal)">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randombar(horizontal)">
                                      <p:cBhvr>
                                        <p:cTn id="1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15247"/>
          </a:xfrm>
          <a:prstGeom prst="wedgeRoundRectCallout">
            <a:avLst>
              <a:gd name="adj1" fmla="val 21949"/>
              <a:gd name="adj2" fmla="val 889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92984"/>
            <a:ext cx="34397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6,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l</a:t>
            </a:r>
            <a:r>
              <a:rPr lang="vi-VN" sz="2000" i="1" dirty="0">
                <a:solidFill>
                  <a:srgbClr val="FF0000"/>
                </a:solidFill>
                <a:latin typeface="Cambria" panose="02040503050406030204" pitchFamily="18" charset="0"/>
                <a:ea typeface="Cambria" panose="02040503050406030204" pitchFamily="18" charset="0"/>
              </a:rPr>
              <a:t>ượng mưa trung bình năm của Việt Nam là bao nhiêu?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Nhận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xét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lượng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mưa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trung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năm</a:t>
            </a:r>
            <a:r>
              <a:rPr lang="en-US" sz="2000" i="1" dirty="0">
                <a:solidFill>
                  <a:srgbClr val="FF0000"/>
                </a:solidFill>
                <a:latin typeface="Cambria" panose="02040503050406030204" pitchFamily="18" charset="0"/>
                <a:ea typeface="Cambria" panose="02040503050406030204" pitchFamily="18" charset="0"/>
              </a:rPr>
              <a:t> ở </a:t>
            </a:r>
            <a:r>
              <a:rPr lang="en-US" sz="2000" i="1" dirty="0" err="1">
                <a:solidFill>
                  <a:srgbClr val="FF0000"/>
                </a:solidFill>
                <a:latin typeface="Cambria" panose="02040503050406030204" pitchFamily="18" charset="0"/>
                <a:ea typeface="Cambria" panose="02040503050406030204" pitchFamily="18" charset="0"/>
              </a:rPr>
              <a:t>nước</a:t>
            </a:r>
            <a:r>
              <a:rPr lang="en-US" sz="2000" i="1" dirty="0">
                <a:solidFill>
                  <a:srgbClr val="FF0000"/>
                </a:solidFill>
                <a:latin typeface="Cambria" panose="02040503050406030204" pitchFamily="18" charset="0"/>
                <a:ea typeface="Cambria" panose="02040503050406030204" pitchFamily="18" charset="0"/>
              </a:rPr>
              <a:t> ta.</a:t>
            </a:r>
          </a:p>
        </p:txBody>
      </p:sp>
      <p:sp>
        <p:nvSpPr>
          <p:cNvPr id="17" name="Rectangle 16"/>
          <p:cNvSpPr/>
          <p:nvPr/>
        </p:nvSpPr>
        <p:spPr>
          <a:xfrm>
            <a:off x="4343400" y="1554540"/>
            <a:ext cx="4495800" cy="1569660"/>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Việt Nam có lượng mưa </a:t>
            </a:r>
            <a:r>
              <a:rPr lang="en-US" sz="2400" dirty="0" err="1">
                <a:latin typeface="Cambria" panose="02040503050406030204" pitchFamily="18" charset="0"/>
                <a:ea typeface="Cambria" panose="02040503050406030204" pitchFamily="18" charset="0"/>
              </a:rPr>
              <a:t>trung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từ 1001-2000mm</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Nước</a:t>
            </a:r>
            <a:r>
              <a:rPr lang="en-US" sz="2400"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nước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lượng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mưa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trung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lớn</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M</a:t>
            </a:r>
            <a:r>
              <a:rPr lang="vi-VN" sz="2400" b="1" dirty="0">
                <a:solidFill>
                  <a:srgbClr val="0D30DD"/>
                </a:solidFill>
                <a:latin typeface="Cambria" pitchFamily="18" charset="0"/>
              </a:rPr>
              <a:t>ây và mưa</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97138" y="3733800"/>
            <a:ext cx="3979862" cy="2812119"/>
          </a:xfrm>
          <a:prstGeom prst="rect">
            <a:avLst/>
          </a:prstGeom>
          <a:noFill/>
          <a:ln>
            <a:solidFill>
              <a:srgbClr val="66FF33"/>
            </a:solidFill>
          </a:ln>
        </p:spPr>
      </p:pic>
    </p:spTree>
    <p:extLst>
      <p:ext uri="{BB962C8B-B14F-4D97-AF65-F5344CB8AC3E}">
        <p14:creationId xmlns:p14="http://schemas.microsoft.com/office/powerpoint/2010/main" val="3773527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667000"/>
            <a:ext cx="6792509" cy="2133600"/>
          </a:xfrm>
          <a:prstGeom prst="wedgeRoundRectCallout">
            <a:avLst>
              <a:gd name="adj1" fmla="val 46667"/>
              <a:gd name="adj2" fmla="val 9010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5800" y="3034605"/>
            <a:ext cx="6324599" cy="1384995"/>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Sự phân bố lượng mưa trung bình năm trên Trái Đất không đều từ xích đạo về cực.</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Mây</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mưa</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24" name="Text Box 9"/>
          <p:cNvSpPr txBox="1">
            <a:spLocks noChangeArrowheads="1"/>
          </p:cNvSpPr>
          <p:nvPr/>
        </p:nvSpPr>
        <p:spPr bwMode="auto">
          <a:xfrm>
            <a:off x="289263" y="1219200"/>
            <a:ext cx="8473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b. </a:t>
            </a:r>
            <a:r>
              <a:rPr lang="vi-VN" sz="2400" b="1" dirty="0">
                <a:solidFill>
                  <a:srgbClr val="CC0000"/>
                </a:solidFill>
                <a:latin typeface="Times New Roman" pitchFamily="18" charset="0"/>
                <a:cs typeface="Times New Roman" pitchFamily="18" charset="0"/>
              </a:rPr>
              <a:t>Sự phân bố lượng mưa trung bình năm trên Trái Đất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4167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 EM CÓ BIẾT?</a:t>
            </a:r>
          </a:p>
        </p:txBody>
      </p:sp>
      <p:sp>
        <p:nvSpPr>
          <p:cNvPr id="2" name="Rectangle 1"/>
          <p:cNvSpPr/>
          <p:nvPr/>
        </p:nvSpPr>
        <p:spPr>
          <a:xfrm>
            <a:off x="190298" y="228600"/>
            <a:ext cx="1295804"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 </a:t>
            </a:r>
          </a:p>
        </p:txBody>
      </p:sp>
      <p:sp>
        <p:nvSpPr>
          <p:cNvPr id="3" name="Rectangle 2"/>
          <p:cNvSpPr/>
          <p:nvPr/>
        </p:nvSpPr>
        <p:spPr>
          <a:xfrm>
            <a:off x="362185" y="1600200"/>
            <a:ext cx="3371615" cy="4893647"/>
          </a:xfrm>
          <a:prstGeom prst="rect">
            <a:avLst/>
          </a:prstGeom>
        </p:spPr>
        <p:txBody>
          <a:bodyPr wrap="square">
            <a:spAutoFit/>
          </a:bodyPr>
          <a:lstStyle/>
          <a:p>
            <a:pPr algn="just"/>
            <a:r>
              <a:rPr lang="vi-VN" sz="2400" dirty="0">
                <a:solidFill>
                  <a:srgbClr val="0D30DD"/>
                </a:solidFill>
                <a:latin typeface="Cambria" panose="02040503050406030204" pitchFamily="18" charset="0"/>
                <a:ea typeface="Cambria" panose="02040503050406030204" pitchFamily="18" charset="0"/>
              </a:rPr>
              <a:t>Về mùa hạ Mặt Trời chiếu sáng nhiều hơn, đất đá trên đất liền nhanh nóng hơn còn nước biển nóng chậm hơn vì thế nhiệt độ ở vùng gần biển mát hơn so với trong đất liền. Ngược lại, về mùa đông nước biển lạnh chậm hơn so với đất liền nên vùng ven biển ấm hơn so với trong đất liền.</a:t>
            </a:r>
          </a:p>
        </p:txBody>
      </p:sp>
      <p:pic>
        <p:nvPicPr>
          <p:cNvPr id="22" name="Picture 12" descr="Downl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5809" y="1752600"/>
            <a:ext cx="3078391" cy="457200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46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600199"/>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138571"/>
            <a:ext cx="3352800" cy="1061829"/>
          </a:xfrm>
          <a:prstGeom prst="rect">
            <a:avLst/>
          </a:prstGeom>
        </p:spPr>
        <p:txBody>
          <a:bodyPr wrap="square">
            <a:spAutoFit/>
          </a:bodyPr>
          <a:lstStyle/>
          <a:p>
            <a:pPr algn="ctr"/>
            <a:r>
              <a:rPr lang="vi-VN" sz="2100" i="1" dirty="0">
                <a:solidFill>
                  <a:srgbClr val="FF0000"/>
                </a:solidFill>
                <a:latin typeface="Cambria" panose="02040503050406030204" pitchFamily="18" charset="0"/>
                <a:ea typeface="Cambria" panose="02040503050406030204" pitchFamily="18" charset="0"/>
              </a:rPr>
              <a:t>Dựa vào </a:t>
            </a:r>
            <a:r>
              <a:rPr lang="en-US" sz="2100" i="1" dirty="0" err="1">
                <a:solidFill>
                  <a:srgbClr val="FF0000"/>
                </a:solidFill>
                <a:latin typeface="Cambria" panose="02040503050406030204" pitchFamily="18" charset="0"/>
                <a:ea typeface="Cambria" panose="02040503050406030204" pitchFamily="18" charset="0"/>
              </a:rPr>
              <a:t>bảng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số</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liệu</a:t>
            </a:r>
            <a:r>
              <a:rPr lang="en-US" sz="2100" i="1" dirty="0">
                <a:solidFill>
                  <a:srgbClr val="FF0000"/>
                </a:solidFill>
                <a:latin typeface="Cambria" panose="02040503050406030204" pitchFamily="18" charset="0"/>
                <a:ea typeface="Cambria" panose="02040503050406030204" pitchFamily="18" charset="0"/>
              </a:rPr>
              <a:t>,</a:t>
            </a:r>
            <a:r>
              <a:rPr lang="vi-VN"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t</a:t>
            </a:r>
            <a:r>
              <a:rPr lang="vi-VN" sz="2100" i="1" dirty="0">
                <a:solidFill>
                  <a:srgbClr val="FF0000"/>
                </a:solidFill>
                <a:latin typeface="Cambria" panose="02040503050406030204" pitchFamily="18" charset="0"/>
                <a:ea typeface="Cambria" panose="02040503050406030204" pitchFamily="18" charset="0"/>
              </a:rPr>
              <a:t>ính nhiệt độ trung bình năm của trạm khí tượng A.</a:t>
            </a:r>
          </a:p>
        </p:txBody>
      </p:sp>
      <p:sp>
        <p:nvSpPr>
          <p:cNvPr id="17" name="Rectangle 16"/>
          <p:cNvSpPr/>
          <p:nvPr/>
        </p:nvSpPr>
        <p:spPr>
          <a:xfrm>
            <a:off x="4364440" y="1873240"/>
            <a:ext cx="4474760" cy="1708160"/>
          </a:xfrm>
          <a:prstGeom prst="rect">
            <a:avLst/>
          </a:prstGeom>
        </p:spPr>
        <p:txBody>
          <a:bodyPr wrap="square">
            <a:spAutoFit/>
          </a:bodyPr>
          <a:lstStyle/>
          <a:p>
            <a:pPr indent="215900" algn="ctr">
              <a:spcBef>
                <a:spcPts val="600"/>
              </a:spcBef>
              <a:spcAft>
                <a:spcPts val="0"/>
              </a:spcAft>
            </a:pPr>
            <a:r>
              <a:rPr lang="en-US" sz="2100" dirty="0">
                <a:latin typeface="Cambria" panose="02040503050406030204" pitchFamily="18" charset="0"/>
                <a:ea typeface="Cambria" panose="02040503050406030204" pitchFamily="18" charset="0"/>
              </a:rPr>
              <a:t>B</a:t>
            </a:r>
            <a:r>
              <a:rPr lang="vi-VN" sz="2100" dirty="0">
                <a:latin typeface="Cambria" panose="02040503050406030204" pitchFamily="18" charset="0"/>
                <a:ea typeface="Cambria" panose="02040503050406030204" pitchFamily="18" charset="0"/>
              </a:rPr>
              <a:t>ằng trung bình cộng nhiệt độ </a:t>
            </a:r>
            <a:br>
              <a:rPr lang="en-US" sz="2100"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các tháng trong năm </a:t>
            </a:r>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(25,8+26,7+27,9+28,9+28,3+27,5+27,1+27,1+26,8+26,7+26,4+25,7) : 12 = 27,1</a:t>
            </a:r>
            <a:r>
              <a:rPr lang="vi-VN" sz="2100" baseline="30000" dirty="0">
                <a:latin typeface="Cambria" panose="02040503050406030204" pitchFamily="18" charset="0"/>
                <a:ea typeface="Cambria" panose="02040503050406030204" pitchFamily="18" charset="0"/>
              </a:rPr>
              <a:t>0</a:t>
            </a:r>
            <a:r>
              <a:rPr lang="vi-VN" sz="2100" dirty="0">
                <a:latin typeface="Cambria" panose="02040503050406030204" pitchFamily="18" charset="0"/>
                <a:ea typeface="Cambria" panose="02040503050406030204" pitchFamily="18" charset="0"/>
              </a:rPr>
              <a:t>C.</a:t>
            </a:r>
            <a:endParaRPr lang="en-US" sz="2100" dirty="0">
              <a:effectLst/>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70794" y="4570763"/>
            <a:ext cx="5187291" cy="1753837"/>
          </a:xfrm>
          <a:prstGeom prst="rect">
            <a:avLst/>
          </a:prstGeom>
          <a:noFill/>
          <a:ln w="9525">
            <a:solidFill>
              <a:srgbClr val="66FF3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5769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600199"/>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981200"/>
            <a:ext cx="3352800"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a:t>
            </a:r>
            <a:r>
              <a:rPr lang="vi-VN" sz="2000" i="1" dirty="0">
                <a:solidFill>
                  <a:srgbClr val="FF0000"/>
                </a:solidFill>
                <a:latin typeface="Cambria" panose="02040503050406030204" pitchFamily="18" charset="0"/>
                <a:ea typeface="Cambria" panose="02040503050406030204" pitchFamily="18" charset="0"/>
              </a:rPr>
              <a:t> hãy nêu ví dụ cụ thể về ảnh hưởng của mưa đến sản xuất nông nghiệp và đời sống.</a:t>
            </a:r>
          </a:p>
        </p:txBody>
      </p:sp>
      <p:sp>
        <p:nvSpPr>
          <p:cNvPr id="17" name="Rectangle 16"/>
          <p:cNvSpPr/>
          <p:nvPr/>
        </p:nvSpPr>
        <p:spPr>
          <a:xfrm>
            <a:off x="4364440" y="1981200"/>
            <a:ext cx="4474760" cy="1384995"/>
          </a:xfrm>
          <a:prstGeom prst="rect">
            <a:avLst/>
          </a:prstGeom>
        </p:spPr>
        <p:txBody>
          <a:bodyPr wrap="square">
            <a:spAutoFit/>
          </a:bodyPr>
          <a:lstStyle/>
          <a:p>
            <a:pPr indent="215900" algn="just">
              <a:spcBef>
                <a:spcPts val="600"/>
              </a:spcBef>
              <a:spcAft>
                <a:spcPts val="0"/>
              </a:spcAft>
            </a:pPr>
            <a:r>
              <a:rPr lang="en-US" sz="2100" dirty="0">
                <a:latin typeface="Cambria" panose="02040503050406030204" pitchFamily="18" charset="0"/>
                <a:ea typeface="Cambria" panose="02040503050406030204" pitchFamily="18" charset="0"/>
              </a:rPr>
              <a:t>V</a:t>
            </a:r>
            <a:r>
              <a:rPr lang="vi-VN" sz="2100" dirty="0">
                <a:latin typeface="Cambria" panose="02040503050406030204" pitchFamily="18" charset="0"/>
                <a:ea typeface="Cambria" panose="02040503050406030204" pitchFamily="18" charset="0"/>
              </a:rPr>
              <a:t>í dụ lượng mưa nhiều sẽ làm cây cối xanh tốt tuy nhiên mưa quá nhiều cũng ngây ngập úng, lũ lụt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sạt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lở</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đất</a:t>
            </a:r>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 làm chết các loại cây trồng.</a:t>
            </a:r>
            <a:endParaRPr lang="en-US" sz="2100" dirty="0">
              <a:effectLst/>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810000"/>
            <a:ext cx="2301115" cy="183837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82349" y="4429174"/>
            <a:ext cx="2371298" cy="19050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021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80">
                                          <p:stCondLst>
                                            <p:cond delay="0"/>
                                          </p:stCondLst>
                                        </p:cTn>
                                        <p:tgtEl>
                                          <p:spTgt spid="27"/>
                                        </p:tgtEl>
                                      </p:cBhvr>
                                    </p:animEffect>
                                    <p:anim calcmode="lin" valueType="num">
                                      <p:cBhvr>
                                        <p:cTn id="2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9" dur="26">
                                          <p:stCondLst>
                                            <p:cond delay="650"/>
                                          </p:stCondLst>
                                        </p:cTn>
                                        <p:tgtEl>
                                          <p:spTgt spid="27"/>
                                        </p:tgtEl>
                                      </p:cBhvr>
                                      <p:to x="100000" y="60000"/>
                                    </p:animScale>
                                    <p:animScale>
                                      <p:cBhvr>
                                        <p:cTn id="30" dur="166" decel="50000">
                                          <p:stCondLst>
                                            <p:cond delay="676"/>
                                          </p:stCondLst>
                                        </p:cTn>
                                        <p:tgtEl>
                                          <p:spTgt spid="27"/>
                                        </p:tgtEl>
                                      </p:cBhvr>
                                      <p:to x="100000" y="100000"/>
                                    </p:animScale>
                                    <p:animScale>
                                      <p:cBhvr>
                                        <p:cTn id="31" dur="26">
                                          <p:stCondLst>
                                            <p:cond delay="1312"/>
                                          </p:stCondLst>
                                        </p:cTn>
                                        <p:tgtEl>
                                          <p:spTgt spid="27"/>
                                        </p:tgtEl>
                                      </p:cBhvr>
                                      <p:to x="100000" y="80000"/>
                                    </p:animScale>
                                    <p:animScale>
                                      <p:cBhvr>
                                        <p:cTn id="32" dur="166" decel="50000">
                                          <p:stCondLst>
                                            <p:cond delay="1338"/>
                                          </p:stCondLst>
                                        </p:cTn>
                                        <p:tgtEl>
                                          <p:spTgt spid="27"/>
                                        </p:tgtEl>
                                      </p:cBhvr>
                                      <p:to x="100000" y="100000"/>
                                    </p:animScale>
                                    <p:animScale>
                                      <p:cBhvr>
                                        <p:cTn id="33" dur="26">
                                          <p:stCondLst>
                                            <p:cond delay="1642"/>
                                          </p:stCondLst>
                                        </p:cTn>
                                        <p:tgtEl>
                                          <p:spTgt spid="27"/>
                                        </p:tgtEl>
                                      </p:cBhvr>
                                      <p:to x="100000" y="90000"/>
                                    </p:animScale>
                                    <p:animScale>
                                      <p:cBhvr>
                                        <p:cTn id="34" dur="166" decel="50000">
                                          <p:stCondLst>
                                            <p:cond delay="1668"/>
                                          </p:stCondLst>
                                        </p:cTn>
                                        <p:tgtEl>
                                          <p:spTgt spid="27"/>
                                        </p:tgtEl>
                                      </p:cBhvr>
                                      <p:to x="100000" y="100000"/>
                                    </p:animScale>
                                    <p:animScale>
                                      <p:cBhvr>
                                        <p:cTn id="35" dur="26">
                                          <p:stCondLst>
                                            <p:cond delay="1808"/>
                                          </p:stCondLst>
                                        </p:cTn>
                                        <p:tgtEl>
                                          <p:spTgt spid="27"/>
                                        </p:tgtEl>
                                      </p:cBhvr>
                                      <p:to x="100000" y="95000"/>
                                    </p:animScale>
                                    <p:animScale>
                                      <p:cBhvr>
                                        <p:cTn id="36" dur="166" decel="50000">
                                          <p:stCondLst>
                                            <p:cond delay="1834"/>
                                          </p:stCondLst>
                                        </p:cTn>
                                        <p:tgtEl>
                                          <p:spTgt spid="2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80">
                                          <p:stCondLst>
                                            <p:cond delay="0"/>
                                          </p:stCondLst>
                                        </p:cTn>
                                        <p:tgtEl>
                                          <p:spTgt spid="28"/>
                                        </p:tgtEl>
                                      </p:cBhvr>
                                    </p:animEffect>
                                    <p:anim calcmode="lin" valueType="num">
                                      <p:cBhvr>
                                        <p:cTn id="4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5" dur="26">
                                          <p:stCondLst>
                                            <p:cond delay="650"/>
                                          </p:stCondLst>
                                        </p:cTn>
                                        <p:tgtEl>
                                          <p:spTgt spid="28"/>
                                        </p:tgtEl>
                                      </p:cBhvr>
                                      <p:to x="100000" y="60000"/>
                                    </p:animScale>
                                    <p:animScale>
                                      <p:cBhvr>
                                        <p:cTn id="46" dur="166" decel="50000">
                                          <p:stCondLst>
                                            <p:cond delay="676"/>
                                          </p:stCondLst>
                                        </p:cTn>
                                        <p:tgtEl>
                                          <p:spTgt spid="28"/>
                                        </p:tgtEl>
                                      </p:cBhvr>
                                      <p:to x="100000" y="100000"/>
                                    </p:animScale>
                                    <p:animScale>
                                      <p:cBhvr>
                                        <p:cTn id="47" dur="26">
                                          <p:stCondLst>
                                            <p:cond delay="1312"/>
                                          </p:stCondLst>
                                        </p:cTn>
                                        <p:tgtEl>
                                          <p:spTgt spid="28"/>
                                        </p:tgtEl>
                                      </p:cBhvr>
                                      <p:to x="100000" y="80000"/>
                                    </p:animScale>
                                    <p:animScale>
                                      <p:cBhvr>
                                        <p:cTn id="48" dur="166" decel="50000">
                                          <p:stCondLst>
                                            <p:cond delay="1338"/>
                                          </p:stCondLst>
                                        </p:cTn>
                                        <p:tgtEl>
                                          <p:spTgt spid="28"/>
                                        </p:tgtEl>
                                      </p:cBhvr>
                                      <p:to x="100000" y="100000"/>
                                    </p:animScale>
                                    <p:animScale>
                                      <p:cBhvr>
                                        <p:cTn id="49" dur="26">
                                          <p:stCondLst>
                                            <p:cond delay="1642"/>
                                          </p:stCondLst>
                                        </p:cTn>
                                        <p:tgtEl>
                                          <p:spTgt spid="28"/>
                                        </p:tgtEl>
                                      </p:cBhvr>
                                      <p:to x="100000" y="90000"/>
                                    </p:animScale>
                                    <p:animScale>
                                      <p:cBhvr>
                                        <p:cTn id="50" dur="166" decel="50000">
                                          <p:stCondLst>
                                            <p:cond delay="1668"/>
                                          </p:stCondLst>
                                        </p:cTn>
                                        <p:tgtEl>
                                          <p:spTgt spid="28"/>
                                        </p:tgtEl>
                                      </p:cBhvr>
                                      <p:to x="100000" y="100000"/>
                                    </p:animScale>
                                    <p:animScale>
                                      <p:cBhvr>
                                        <p:cTn id="51" dur="26">
                                          <p:stCondLst>
                                            <p:cond delay="1808"/>
                                          </p:stCondLst>
                                        </p:cTn>
                                        <p:tgtEl>
                                          <p:spTgt spid="28"/>
                                        </p:tgtEl>
                                      </p:cBhvr>
                                      <p:to x="100000" y="95000"/>
                                    </p:animScale>
                                    <p:animScale>
                                      <p:cBhvr>
                                        <p:cTn id="52" dur="166" decel="50000">
                                          <p:stCondLst>
                                            <p:cond delay="1834"/>
                                          </p:stCondLst>
                                        </p:cTn>
                                        <p:tgtEl>
                                          <p:spTgt spid="2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6"/>
                                        </p:tgtEl>
                                        <p:attrNameLst>
                                          <p:attrName>style.visibility</p:attrName>
                                        </p:attrNameLst>
                                      </p:cBhvr>
                                      <p:to>
                                        <p:strVal val="visible"/>
                                      </p:to>
                                    </p:set>
                                    <p:animEffect transition="in" filter="fade">
                                      <p:cBhvr>
                                        <p:cTn id="57" dur="500"/>
                                        <p:tgtEl>
                                          <p:spTgt spid="1036"/>
                                        </p:tgtEl>
                                      </p:cBhvr>
                                    </p:animEffect>
                                  </p:childTnLst>
                                </p:cTn>
                              </p:par>
                              <p:par>
                                <p:cTn id="58" presetID="10" presetClass="entr" presetSubtype="0" fill="hold" nodeType="withEffect">
                                  <p:stCondLst>
                                    <p:cond delay="0"/>
                                  </p:stCondLst>
                                  <p:childTnLst>
                                    <p:set>
                                      <p:cBhvr>
                                        <p:cTn id="59" dur="1" fill="hold">
                                          <p:stCondLst>
                                            <p:cond delay="0"/>
                                          </p:stCondLst>
                                        </p:cTn>
                                        <p:tgtEl>
                                          <p:spTgt spid="1034"/>
                                        </p:tgtEl>
                                        <p:attrNameLst>
                                          <p:attrName>style.visibility</p:attrName>
                                        </p:attrNameLst>
                                      </p:cBhvr>
                                      <p:to>
                                        <p:strVal val="visible"/>
                                      </p:to>
                                    </p:set>
                                    <p:animEffect transition="in" filter="fade">
                                      <p:cBhvr>
                                        <p:cTn id="60" dur="500"/>
                                        <p:tgtEl>
                                          <p:spTgt spid="1034"/>
                                        </p:tgtEl>
                                      </p:cBhvr>
                                    </p:animEffec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1036"/>
                                        </p:tgtEl>
                                        <p:attrNameLst>
                                          <p:attrName>r</p:attrName>
                                        </p:attrNameLst>
                                      </p:cBhvr>
                                    </p:animRot>
                                    <p:animRot by="-240000">
                                      <p:cBhvr>
                                        <p:cTn id="63" dur="200" fill="hold">
                                          <p:stCondLst>
                                            <p:cond delay="200"/>
                                          </p:stCondLst>
                                        </p:cTn>
                                        <p:tgtEl>
                                          <p:spTgt spid="1036"/>
                                        </p:tgtEl>
                                        <p:attrNameLst>
                                          <p:attrName>r</p:attrName>
                                        </p:attrNameLst>
                                      </p:cBhvr>
                                    </p:animRot>
                                    <p:animRot by="240000">
                                      <p:cBhvr>
                                        <p:cTn id="64" dur="200" fill="hold">
                                          <p:stCondLst>
                                            <p:cond delay="400"/>
                                          </p:stCondLst>
                                        </p:cTn>
                                        <p:tgtEl>
                                          <p:spTgt spid="1036"/>
                                        </p:tgtEl>
                                        <p:attrNameLst>
                                          <p:attrName>r</p:attrName>
                                        </p:attrNameLst>
                                      </p:cBhvr>
                                    </p:animRot>
                                    <p:animRot by="-240000">
                                      <p:cBhvr>
                                        <p:cTn id="65" dur="200" fill="hold">
                                          <p:stCondLst>
                                            <p:cond delay="600"/>
                                          </p:stCondLst>
                                        </p:cTn>
                                        <p:tgtEl>
                                          <p:spTgt spid="1036"/>
                                        </p:tgtEl>
                                        <p:attrNameLst>
                                          <p:attrName>r</p:attrName>
                                        </p:attrNameLst>
                                      </p:cBhvr>
                                    </p:animRot>
                                    <p:animRot by="120000">
                                      <p:cBhvr>
                                        <p:cTn id="66" dur="200" fill="hold">
                                          <p:stCondLst>
                                            <p:cond delay="800"/>
                                          </p:stCondLst>
                                        </p:cTn>
                                        <p:tgtEl>
                                          <p:spTgt spid="1036"/>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randombar(horizontal)">
                                      <p:cBhvr>
                                        <p:cTn id="71" dur="500"/>
                                        <p:tgtEl>
                                          <p:spTgt spid="2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randombar(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600199"/>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028617"/>
            <a:ext cx="3352800" cy="1323439"/>
          </a:xfrm>
          <a:prstGeom prst="rect">
            <a:avLst/>
          </a:prstGeom>
        </p:spPr>
        <p:txBody>
          <a:bodyPr wrap="square">
            <a:spAutoFit/>
          </a:bodyPr>
          <a:lstStyle/>
          <a:p>
            <a:pPr algn="ctr"/>
            <a:r>
              <a:rPr lang="vi-VN" sz="1600" i="1" dirty="0">
                <a:solidFill>
                  <a:srgbClr val="FF0000"/>
                </a:solidFill>
                <a:latin typeface="Cambria" panose="02040503050406030204" pitchFamily="18" charset="0"/>
                <a:ea typeface="Cambria" panose="02040503050406030204" pitchFamily="18" charset="0"/>
              </a:rPr>
              <a:t>Dựa vào </a:t>
            </a:r>
            <a:r>
              <a:rPr lang="en-US" sz="1600" i="1" dirty="0" err="1">
                <a:solidFill>
                  <a:srgbClr val="FF0000"/>
                </a:solidFill>
                <a:latin typeface="Cambria" panose="02040503050406030204" pitchFamily="18" charset="0"/>
                <a:ea typeface="Cambria" panose="02040503050406030204" pitchFamily="18" charset="0"/>
              </a:rPr>
              <a:t>bảng</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số</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liệu</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sau</a:t>
            </a:r>
            <a:r>
              <a:rPr lang="en-US" sz="1600" i="1" dirty="0">
                <a:solidFill>
                  <a:srgbClr val="FF0000"/>
                </a:solidFill>
                <a:latin typeface="Cambria" panose="02040503050406030204" pitchFamily="18" charset="0"/>
                <a:ea typeface="Cambria" panose="02040503050406030204" pitchFamily="18" charset="0"/>
              </a:rPr>
              <a:t>,</a:t>
            </a:r>
            <a:r>
              <a:rPr lang="vi-VN"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em</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hãy</a:t>
            </a:r>
            <a:r>
              <a:rPr lang="en-US" sz="1600" i="1" dirty="0">
                <a:solidFill>
                  <a:srgbClr val="FF0000"/>
                </a:solidFill>
                <a:latin typeface="Cambria" panose="02040503050406030204" pitchFamily="18" charset="0"/>
                <a:ea typeface="Cambria" panose="02040503050406030204" pitchFamily="18" charset="0"/>
              </a:rPr>
              <a:t> t</a:t>
            </a:r>
            <a:r>
              <a:rPr lang="vi-VN" sz="1600" i="1" dirty="0">
                <a:solidFill>
                  <a:srgbClr val="FF0000"/>
                </a:solidFill>
                <a:latin typeface="Cambria" panose="02040503050406030204" pitchFamily="18" charset="0"/>
                <a:ea typeface="Cambria" panose="02040503050406030204" pitchFamily="18" charset="0"/>
              </a:rPr>
              <a:t>ính nhiệt độ trung bình ngày trong tháng 11 ở Hà Nội. Nhiệt độ cao nhất, thấp nhất trong ngày là bao nhiêu? Chênh lệch bao nhiêu?</a:t>
            </a:r>
            <a:r>
              <a:rPr lang="en-US" sz="1600" i="1" dirty="0">
                <a:solidFill>
                  <a:srgbClr val="FF0000"/>
                </a:solidFill>
                <a:latin typeface="Cambria" panose="02040503050406030204" pitchFamily="18" charset="0"/>
                <a:ea typeface="Cambria" panose="02040503050406030204" pitchFamily="18" charset="0"/>
              </a:rPr>
              <a:t> </a:t>
            </a:r>
            <a:endParaRPr lang="vi-VN" sz="16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981200"/>
            <a:ext cx="4474760" cy="1461939"/>
          </a:xfrm>
          <a:prstGeom prst="rect">
            <a:avLst/>
          </a:prstGeom>
        </p:spPr>
        <p:txBody>
          <a:bodyPr wrap="square">
            <a:spAutoFit/>
          </a:bodyPr>
          <a:lstStyle/>
          <a:p>
            <a:pPr indent="215900">
              <a:spcBef>
                <a:spcPts val="600"/>
              </a:spcBef>
              <a:spcAft>
                <a:spcPts val="0"/>
              </a:spcAft>
            </a:pP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Nhiệt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độ</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trung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bình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ngày</a:t>
            </a:r>
            <a:r>
              <a:rPr lang="en-US" sz="2100" dirty="0">
                <a:latin typeface="Cambria" panose="02040503050406030204" pitchFamily="18" charset="0"/>
                <a:ea typeface="Cambria" panose="02040503050406030204" pitchFamily="18" charset="0"/>
              </a:rPr>
              <a:t> = (19+19+27+23) : 4 = 22</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a:t>
            </a:r>
          </a:p>
          <a:p>
            <a:pPr indent="215900">
              <a:spcBef>
                <a:spcPts val="600"/>
              </a:spcBef>
              <a:spcAft>
                <a:spcPts val="0"/>
              </a:spcAft>
            </a:pP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Nhiệt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độ</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cao</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là</a:t>
            </a:r>
            <a:r>
              <a:rPr lang="en-US" sz="2100" dirty="0">
                <a:latin typeface="Cambria" panose="02040503050406030204" pitchFamily="18" charset="0"/>
                <a:ea typeface="Cambria" panose="02040503050406030204" pitchFamily="18" charset="0"/>
              </a:rPr>
              <a:t> 27</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 </a:t>
            </a:r>
            <a:r>
              <a:rPr lang="en-US" sz="2100" dirty="0" err="1">
                <a:latin typeface="Cambria" panose="02040503050406030204" pitchFamily="18" charset="0"/>
                <a:ea typeface="Cambria" panose="02040503050406030204" pitchFamily="18" charset="0"/>
              </a:rPr>
              <a:t>thấp</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là</a:t>
            </a:r>
            <a:r>
              <a:rPr lang="en-US" sz="2100" dirty="0">
                <a:latin typeface="Cambria" panose="02040503050406030204" pitchFamily="18" charset="0"/>
                <a:ea typeface="Cambria" panose="02040503050406030204" pitchFamily="18" charset="0"/>
              </a:rPr>
              <a:t> 19</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 </a:t>
            </a:r>
            <a:r>
              <a:rPr lang="en-US" sz="2100" dirty="0" err="1">
                <a:latin typeface="Cambria" panose="02040503050406030204" pitchFamily="18" charset="0"/>
                <a:ea typeface="Cambria" panose="02040503050406030204" pitchFamily="18" charset="0"/>
              </a:rPr>
              <a:t>chênh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lệch</a:t>
            </a:r>
            <a:r>
              <a:rPr lang="en-US" sz="2100" dirty="0">
                <a:latin typeface="Cambria" panose="02040503050406030204" pitchFamily="18" charset="0"/>
                <a:ea typeface="Cambria" panose="02040503050406030204" pitchFamily="18" charset="0"/>
              </a:rPr>
              <a:t> 8</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a:t>
            </a:r>
            <a:endParaRPr lang="en-US" sz="2100" dirty="0">
              <a:effectLst/>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grpSp>
        <p:nvGrpSpPr>
          <p:cNvPr id="3" name="Group 2"/>
          <p:cNvGrpSpPr/>
          <p:nvPr/>
        </p:nvGrpSpPr>
        <p:grpSpPr>
          <a:xfrm>
            <a:off x="1981200" y="4267200"/>
            <a:ext cx="4727109" cy="1809750"/>
            <a:chOff x="1981200" y="4267200"/>
            <a:chExt cx="4727109" cy="1809750"/>
          </a:xfrm>
        </p:grpSpPr>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267200"/>
              <a:ext cx="4727109" cy="180975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503373" y="4457700"/>
              <a:ext cx="316027" cy="269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5071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828800"/>
            <a:ext cx="4474760" cy="2080390"/>
          </a:xfrm>
          <a:prstGeom prst="wedgeRoundRectCallout">
            <a:avLst>
              <a:gd name="adj1" fmla="val 21820"/>
              <a:gd name="adj2" fmla="val 7866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dirty="0">
                <a:latin typeface="Cambria" panose="02040503050406030204" pitchFamily="18" charset="0"/>
                <a:ea typeface="Cambria" panose="02040503050406030204" pitchFamily="18" charset="0"/>
              </a:rPr>
              <a:t>- Cần làm: tránh xa cửa sổ, cửa ra vào, các thiết bị điện, chổ ẩm ướt, rút phích cấm thiết bị điện, tránh xa các vật bằng kim loại, tìm nhữn chổ thấp hơn xung quanh…</a:t>
            </a:r>
          </a:p>
          <a:p>
            <a:pPr algn="just"/>
            <a:r>
              <a:rPr lang="vi-VN" dirty="0">
                <a:latin typeface="Cambria" panose="02040503050406030204" pitchFamily="18" charset="0"/>
                <a:ea typeface="Cambria" panose="02040503050406030204" pitchFamily="18" charset="0"/>
              </a:rPr>
              <a:t>- Không được làm: sử dụng điện thoại, trú mưa dưới gốc cây cao, tụ tập thành nhóm…</a:t>
            </a: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9050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4072"/>
            <a:ext cx="3352800" cy="1477328"/>
          </a:xfrm>
          <a:prstGeom prst="rect">
            <a:avLst/>
          </a:prstGeom>
        </p:spPr>
        <p:txBody>
          <a:bodyPr wrap="square">
            <a:spAutoFit/>
          </a:bodyPr>
          <a:lstStyle/>
          <a:p>
            <a:pPr algn="ctr"/>
            <a:r>
              <a:rPr lang="vi-VN" i="1" dirty="0">
                <a:solidFill>
                  <a:srgbClr val="FF0000"/>
                </a:solidFill>
                <a:latin typeface="Cambria" panose="02040503050406030204" pitchFamily="18" charset="0"/>
                <a:ea typeface="Cambria" panose="02040503050406030204" pitchFamily="18" charset="0"/>
              </a:rPr>
              <a:t>Quan sát 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ảnh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sau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hiểu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của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bản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thân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a:t>
            </a:r>
            <a:r>
              <a:rPr lang="vi-VN" i="1" dirty="0">
                <a:solidFill>
                  <a:srgbClr val="FF0000"/>
                </a:solidFill>
                <a:latin typeface="Cambria" panose="02040503050406030204" pitchFamily="18" charset="0"/>
                <a:ea typeface="Cambria" panose="02040503050406030204" pitchFamily="18" charset="0"/>
              </a:rPr>
              <a:t>khi gặp cơn dông em cần làm gì và không được làm gì để phòng tai nạn sấm sét?</a:t>
            </a:r>
            <a:endParaRPr lang="en-US"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038600"/>
            <a:ext cx="3442653" cy="248337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3BD7D6F6-A16B-8D28-2C89-21D21C780F2C}"/>
              </a:ext>
            </a:extLst>
          </p:cNvPr>
          <p:cNvSpPr txBox="1"/>
          <p:nvPr/>
        </p:nvSpPr>
        <p:spPr>
          <a:xfrm>
            <a:off x="4191000" y="1195916"/>
            <a:ext cx="4572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310595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randombar(horizontal)">
                                      <p:cBhvr>
                                        <p:cTn id="42" dur="5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5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NHIỆT ĐỘ KHÔNG KHÍ.</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MÂY VÀ MƯA</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16:</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309113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00" y="40804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7850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rgbClr val="FF0000"/>
                </a:solidFill>
                <a:effectLst>
                  <a:outerShdw blurRad="38100" dist="38100" dir="2700000" algn="tl">
                    <a:srgbClr val="000000">
                      <a:alpha val="43137"/>
                    </a:srgbClr>
                  </a:outerShdw>
                </a:effectLst>
                <a:latin typeface="Cambria" pitchFamily="18" charset="0"/>
              </a:rPr>
              <a:t>BÀI 16. NHIỆT ĐỘ KHÔNG KHÍ. MÂY VÀ MƯA</a:t>
            </a:r>
            <a:endParaRPr lang="vi-VN" sz="27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992276"/>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NHIỆT ĐỘ KHÔNG KHÍ</a:t>
            </a:r>
          </a:p>
        </p:txBody>
      </p:sp>
      <p:sp>
        <p:nvSpPr>
          <p:cNvPr id="27" name="Title 1"/>
          <p:cNvSpPr txBox="1">
            <a:spLocks/>
          </p:cNvSpPr>
          <p:nvPr/>
        </p:nvSpPr>
        <p:spPr>
          <a:xfrm>
            <a:off x="1035640" y="42709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MÂY VÀ MƯA</a:t>
            </a:r>
          </a:p>
        </p:txBody>
      </p:sp>
      <p:sp>
        <p:nvSpPr>
          <p:cNvPr id="24" name="Rectangle 23"/>
          <p:cNvSpPr/>
          <p:nvPr/>
        </p:nvSpPr>
        <p:spPr>
          <a:xfrm>
            <a:off x="210665" y="5486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6769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427763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8850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41804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988802"/>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2709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8" name="Round Same Side Corner Rectangle 47"/>
          <p:cNvSpPr/>
          <p:nvPr/>
        </p:nvSpPr>
        <p:spPr>
          <a:xfrm rot="5400000">
            <a:off x="321357" y="557314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6769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250670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100"/>
                                        <p:tgtEl>
                                          <p:spTgt spid="24"/>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250"/>
                                        <p:tgtEl>
                                          <p:spTgt spid="4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20" grpId="0"/>
      <p:bldP spid="26" grpId="0"/>
      <p:bldP spid="27" grpId="0"/>
      <p:bldP spid="24" grpId="0" animBg="1"/>
      <p:bldP spid="25" grpId="0"/>
      <p:bldP spid="37" grpId="0" animBg="1"/>
      <p:bldP spid="42" grpId="0" animBg="1"/>
      <p:bldP spid="43" grpId="0" animBg="1"/>
      <p:bldP spid="44" grpId="0"/>
      <p:bldP spid="45" grpId="0"/>
      <p:bldP spid="48"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51563"/>
            <a:ext cx="3439710" cy="1877437"/>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ảnh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sau</a:t>
            </a:r>
            <a:endParaRPr lang="en-US" sz="2400" i="1" dirty="0">
              <a:solidFill>
                <a:srgbClr val="FF0000"/>
              </a:solidFill>
              <a:latin typeface="Cambria" panose="02040503050406030204" pitchFamily="18" charset="0"/>
              <a:ea typeface="Cambria" panose="02040503050406030204" pitchFamily="18" charset="0"/>
            </a:endParaRPr>
          </a:p>
          <a:p>
            <a:pPr algn="ct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và</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thông</a:t>
            </a:r>
            <a:r>
              <a:rPr lang="en-US" sz="2400" i="1" dirty="0">
                <a:solidFill>
                  <a:srgbClr val="FF0000"/>
                </a:solidFill>
                <a:latin typeface="Cambria" panose="02040503050406030204" pitchFamily="18" charset="0"/>
                <a:ea typeface="Cambria" panose="02040503050406030204" pitchFamily="18" charset="0"/>
              </a:rPr>
              <a:t> tin </a:t>
            </a:r>
            <a:r>
              <a:rPr lang="en-US" sz="2400" i="1" dirty="0" err="1">
                <a:solidFill>
                  <a:srgbClr val="FF0000"/>
                </a:solidFill>
                <a:latin typeface="Cambria" panose="02040503050406030204" pitchFamily="18" charset="0"/>
                <a:ea typeface="Cambria" panose="02040503050406030204" pitchFamily="18" charset="0"/>
              </a:rPr>
              <a:t>trong</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bài</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cho</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biết</a:t>
            </a:r>
            <a:r>
              <a:rPr lang="en-US" sz="2400" i="1" dirty="0">
                <a:solidFill>
                  <a:srgbClr val="FF0000"/>
                </a:solidFill>
                <a:latin typeface="Cambria" panose="02040503050406030204" pitchFamily="18" charset="0"/>
                <a:ea typeface="Cambria" panose="02040503050406030204" pitchFamily="18" charset="0"/>
              </a:rPr>
              <a:t> n</a:t>
            </a:r>
            <a:r>
              <a:rPr lang="vi-VN" sz="2400" i="1" dirty="0">
                <a:solidFill>
                  <a:srgbClr val="FF0000"/>
                </a:solidFill>
                <a:latin typeface="Cambria" panose="02040503050406030204" pitchFamily="18" charset="0"/>
                <a:ea typeface="Cambria" panose="02040503050406030204" pitchFamily="18" charset="0"/>
              </a:rPr>
              <a:t>hiệt độ </a:t>
            </a:r>
            <a:endParaRPr lang="en-US" sz="2400" i="1" dirty="0">
              <a:solidFill>
                <a:srgbClr val="FF0000"/>
              </a:solidFill>
              <a:latin typeface="Cambria" panose="02040503050406030204" pitchFamily="18" charset="0"/>
              <a:ea typeface="Cambria" panose="02040503050406030204" pitchFamily="18" charset="0"/>
            </a:endParaRPr>
          </a:p>
          <a:p>
            <a:pPr algn="ctr"/>
            <a:r>
              <a:rPr lang="vi-VN" sz="2400" i="1" dirty="0">
                <a:solidFill>
                  <a:srgbClr val="FF0000"/>
                </a:solidFill>
                <a:latin typeface="Cambria" panose="02040503050406030204" pitchFamily="18" charset="0"/>
                <a:ea typeface="Cambria" panose="02040503050406030204" pitchFamily="18" charset="0"/>
              </a:rPr>
              <a:t>không khí là gì? </a:t>
            </a:r>
          </a:p>
          <a:p>
            <a:pPr algn="ct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371600"/>
            <a:ext cx="4495800"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Khi ánh sáng mặt trời chiếu xuống Trái Đất, mặt đất hấp thụ rồi bức xạ vào không khí làm cho không khí nóng lên. Độ nóng lạnh đó gọi là nhiệt độ của không khí.</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5" name="Picture 24"/>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9119"/>
          <a:stretch/>
        </p:blipFill>
        <p:spPr bwMode="auto">
          <a:xfrm>
            <a:off x="2490729" y="3810000"/>
            <a:ext cx="3986271" cy="2667000"/>
          </a:xfrm>
          <a:prstGeom prst="rect">
            <a:avLst/>
          </a:prstGeom>
          <a:noFill/>
          <a:ln>
            <a:solidFill>
              <a:srgbClr val="00FF00"/>
            </a:solidFill>
          </a:ln>
        </p:spPr>
      </p:pic>
    </p:spTree>
    <p:extLst>
      <p:ext uri="{BB962C8B-B14F-4D97-AF65-F5344CB8AC3E}">
        <p14:creationId xmlns:p14="http://schemas.microsoft.com/office/powerpoint/2010/main" val="2851821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752600"/>
            <a:ext cx="3439710" cy="1200329"/>
          </a:xfrm>
          <a:prstGeom prst="rect">
            <a:avLst/>
          </a:prstGeom>
        </p:spPr>
        <p:txBody>
          <a:bodyPr wrap="square">
            <a:spAutoFit/>
          </a:bodyPr>
          <a:lstStyle/>
          <a:p>
            <a:pPr algn="ctr"/>
            <a:r>
              <a:rPr lang="vi-VN" sz="2400" i="1" dirty="0">
                <a:solidFill>
                  <a:srgbClr val="FF0000"/>
                </a:solidFill>
                <a:latin typeface="Cambria" panose="02040503050406030204" pitchFamily="18" charset="0"/>
                <a:ea typeface="Cambria" panose="02040503050406030204" pitchFamily="18" charset="0"/>
              </a:rPr>
              <a:t>Nêu giá trị nhiệt độ không khí hiển thị trên nhiệt kế ở hình 1.</a:t>
            </a: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752600"/>
            <a:ext cx="4495800" cy="830997"/>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G</a:t>
            </a:r>
            <a:r>
              <a:rPr lang="vi-VN" sz="2400" dirty="0">
                <a:latin typeface="Cambria" panose="02040503050406030204" pitchFamily="18" charset="0"/>
                <a:ea typeface="Cambria" panose="02040503050406030204" pitchFamily="18" charset="0"/>
              </a:rPr>
              <a:t>iá trị nhiệt độ không khí hiển thị trên nhiệt kế ở hình 1</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18</a:t>
            </a:r>
            <a:r>
              <a:rPr lang="en-US" sz="2400" baseline="30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C.</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578180"/>
            <a:ext cx="2233295" cy="2898820"/>
          </a:xfrm>
          <a:prstGeom prst="rect">
            <a:avLst/>
          </a:prstGeom>
          <a:noFill/>
          <a:ln>
            <a:solidFill>
              <a:srgbClr val="66FF33"/>
            </a:solidFill>
          </a:ln>
        </p:spPr>
      </p:pic>
    </p:spTree>
    <p:extLst>
      <p:ext uri="{BB962C8B-B14F-4D97-AF65-F5344CB8AC3E}">
        <p14:creationId xmlns:p14="http://schemas.microsoft.com/office/powerpoint/2010/main" val="4235614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15"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500" b="1" dirty="0" err="1">
                <a:solidFill>
                  <a:srgbClr val="0D30DD"/>
                </a:solidFill>
                <a:effectLst>
                  <a:outerShdw blurRad="38100" dist="38100" dir="2700000" algn="tl">
                    <a:srgbClr val="000000">
                      <a:alpha val="43137"/>
                    </a:srgbClr>
                  </a:outerShdw>
                </a:effectLst>
                <a:latin typeface="Cambria" pitchFamily="18" charset="0"/>
              </a:rPr>
              <a:t>Nhiệt</a:t>
            </a:r>
            <a:r>
              <a:rPr lang="en-US" sz="2500" b="1" dirty="0">
                <a:solidFill>
                  <a:srgbClr val="0D30DD"/>
                </a:solidFill>
                <a:effectLst>
                  <a:outerShdw blurRad="38100" dist="38100" dir="2700000" algn="tl">
                    <a:srgbClr val="000000">
                      <a:alpha val="43137"/>
                    </a:srgbClr>
                  </a:outerShdw>
                </a:effectLst>
                <a:latin typeface="Cambria" pitchFamily="18" charset="0"/>
              </a:rPr>
              <a:t> </a:t>
            </a:r>
            <a:r>
              <a:rPr lang="en-US" sz="2500" b="1" dirty="0" err="1">
                <a:solidFill>
                  <a:srgbClr val="0D30DD"/>
                </a:solidFill>
                <a:effectLst>
                  <a:outerShdw blurRad="38100" dist="38100" dir="2700000" algn="tl">
                    <a:srgbClr val="000000">
                      <a:alpha val="43137"/>
                    </a:srgbClr>
                  </a:outerShdw>
                </a:effectLst>
                <a:latin typeface="Cambria" pitchFamily="18" charset="0"/>
              </a:rPr>
              <a:t>độ</a:t>
            </a:r>
            <a:r>
              <a:rPr lang="en-US" sz="2500" b="1" dirty="0">
                <a:solidFill>
                  <a:srgbClr val="0D30DD"/>
                </a:solidFill>
                <a:effectLst>
                  <a:outerShdw blurRad="38100" dist="38100" dir="2700000" algn="tl">
                    <a:srgbClr val="000000">
                      <a:alpha val="43137"/>
                    </a:srgbClr>
                  </a:outerShdw>
                </a:effectLst>
                <a:latin typeface="Cambria" pitchFamily="18" charset="0"/>
              </a:rPr>
              <a:t> </a:t>
            </a:r>
            <a:r>
              <a:rPr lang="en-US" sz="2500" b="1" dirty="0" err="1">
                <a:solidFill>
                  <a:srgbClr val="0D30DD"/>
                </a:solidFill>
                <a:effectLst>
                  <a:outerShdw blurRad="38100" dist="38100" dir="2700000" algn="tl">
                    <a:srgbClr val="000000">
                      <a:alpha val="43137"/>
                    </a:srgbClr>
                  </a:outerShdw>
                </a:effectLst>
                <a:latin typeface="Cambria" pitchFamily="18" charset="0"/>
              </a:rPr>
              <a:t>không</a:t>
            </a:r>
            <a:r>
              <a:rPr lang="en-US" sz="2500" b="1" dirty="0">
                <a:solidFill>
                  <a:srgbClr val="0D30DD"/>
                </a:solidFill>
                <a:effectLst>
                  <a:outerShdw blurRad="38100" dist="38100" dir="2700000" algn="tl">
                    <a:srgbClr val="000000">
                      <a:alpha val="43137"/>
                    </a:srgbClr>
                  </a:outerShdw>
                </a:effectLst>
                <a:latin typeface="Cambria" pitchFamily="18" charset="0"/>
              </a:rPr>
              <a:t> </a:t>
            </a:r>
            <a:r>
              <a:rPr lang="en-US" sz="2500" b="1" dirty="0" err="1">
                <a:solidFill>
                  <a:srgbClr val="0D30DD"/>
                </a:solidFill>
                <a:effectLst>
                  <a:outerShdw blurRad="38100" dist="38100" dir="2700000" algn="tl">
                    <a:srgbClr val="000000">
                      <a:alpha val="43137"/>
                    </a:srgbClr>
                  </a:outerShdw>
                </a:effectLst>
                <a:latin typeface="Cambria" pitchFamily="18" charset="0"/>
              </a:rPr>
              <a:t>khí</a:t>
            </a:r>
            <a:r>
              <a:rPr lang="en-US" sz="2500" b="1" dirty="0">
                <a:solidFill>
                  <a:srgbClr val="0D30DD"/>
                </a:solidFill>
                <a:effectLst>
                  <a:outerShdw blurRad="38100" dist="38100" dir="2700000" algn="tl">
                    <a:srgbClr val="000000">
                      <a:alpha val="43137"/>
                    </a:srgbClr>
                  </a:outerShdw>
                </a:effectLst>
                <a:latin typeface="Cambria" pitchFamily="18" charset="0"/>
              </a:rPr>
              <a:t> </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3"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389119" y="1784500"/>
            <a:ext cx="4474760" cy="2346808"/>
          </a:xfrm>
          <a:prstGeom prst="wedgeRoundRectCallout">
            <a:avLst>
              <a:gd name="adj1" fmla="val 33402"/>
              <a:gd name="adj2" fmla="val 717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p:cNvSpPr txBox="1">
            <a:spLocks/>
          </p:cNvSpPr>
          <p:nvPr/>
        </p:nvSpPr>
        <p:spPr>
          <a:xfrm>
            <a:off x="4494487" y="2254099"/>
            <a:ext cx="4192313" cy="1327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100" b="1" dirty="0">
                <a:solidFill>
                  <a:srgbClr val="002060"/>
                </a:solidFill>
                <a:latin typeface="Cambria" pitchFamily="18" charset="0"/>
              </a:rPr>
              <a:t>Ở trạm khí tượng Láng (Hà Nội), kết quả đo nhiệt độ ở bốn thời điểm trong ngày 25/7/2019 lần lượt là 27</a:t>
            </a:r>
            <a:r>
              <a:rPr lang="vi-VN" sz="2100" b="1" baseline="30000" dirty="0">
                <a:solidFill>
                  <a:srgbClr val="002060"/>
                </a:solidFill>
                <a:latin typeface="Cambria" pitchFamily="18" charset="0"/>
              </a:rPr>
              <a:t>0</a:t>
            </a:r>
            <a:r>
              <a:rPr lang="vi-VN" sz="2100" b="1" dirty="0">
                <a:solidFill>
                  <a:srgbClr val="002060"/>
                </a:solidFill>
                <a:latin typeface="Cambria" pitchFamily="18" charset="0"/>
              </a:rPr>
              <a:t>C, 27</a:t>
            </a:r>
            <a:r>
              <a:rPr lang="vi-VN" sz="2100" b="1" baseline="30000" dirty="0">
                <a:solidFill>
                  <a:srgbClr val="002060"/>
                </a:solidFill>
                <a:latin typeface="Cambria" pitchFamily="18" charset="0"/>
              </a:rPr>
              <a:t>0</a:t>
            </a:r>
            <a:r>
              <a:rPr lang="vi-VN" sz="2100" b="1" dirty="0">
                <a:solidFill>
                  <a:srgbClr val="002060"/>
                </a:solidFill>
                <a:latin typeface="Cambria" pitchFamily="18" charset="0"/>
              </a:rPr>
              <a:t>C, 32</a:t>
            </a:r>
            <a:r>
              <a:rPr lang="vi-VN" sz="2100" b="1" baseline="30000" dirty="0">
                <a:solidFill>
                  <a:srgbClr val="002060"/>
                </a:solidFill>
                <a:latin typeface="Cambria" pitchFamily="18" charset="0"/>
              </a:rPr>
              <a:t>0</a:t>
            </a:r>
            <a:r>
              <a:rPr lang="vi-VN" sz="2100" b="1" dirty="0">
                <a:solidFill>
                  <a:srgbClr val="002060"/>
                </a:solidFill>
                <a:latin typeface="Cambria" pitchFamily="18" charset="0"/>
              </a:rPr>
              <a:t>C, 30</a:t>
            </a:r>
            <a:r>
              <a:rPr lang="vi-VN" sz="2100" b="1" baseline="30000" dirty="0">
                <a:solidFill>
                  <a:srgbClr val="002060"/>
                </a:solidFill>
                <a:latin typeface="Cambria" pitchFamily="18" charset="0"/>
              </a:rPr>
              <a:t>0</a:t>
            </a:r>
            <a:r>
              <a:rPr lang="vi-VN" sz="2100" b="1" dirty="0">
                <a:solidFill>
                  <a:srgbClr val="002060"/>
                </a:solidFill>
                <a:latin typeface="Cambria" pitchFamily="18" charset="0"/>
              </a:rPr>
              <a:t>C. </a:t>
            </a:r>
            <a:r>
              <a:rPr lang="en-US" sz="2100" b="1" dirty="0">
                <a:solidFill>
                  <a:srgbClr val="002060"/>
                </a:solidFill>
                <a:latin typeface="Cambria" pitchFamily="18" charset="0"/>
              </a:rPr>
              <a:t>. </a:t>
            </a:r>
            <a:r>
              <a:rPr lang="en-US" sz="2100" b="1" dirty="0" err="1">
                <a:solidFill>
                  <a:srgbClr val="002060"/>
                </a:solidFill>
                <a:latin typeface="Cambria" pitchFamily="18" charset="0"/>
              </a:rPr>
              <a:t>Nhiệt</a:t>
            </a:r>
            <a:r>
              <a:rPr lang="en-US" sz="2100" b="1" dirty="0">
                <a:solidFill>
                  <a:srgbClr val="002060"/>
                </a:solidFill>
                <a:latin typeface="Cambria" pitchFamily="18" charset="0"/>
              </a:rPr>
              <a:t> </a:t>
            </a:r>
            <a:r>
              <a:rPr lang="en-US" sz="2100" b="1" dirty="0" err="1">
                <a:solidFill>
                  <a:srgbClr val="002060"/>
                </a:solidFill>
                <a:latin typeface="Cambria" pitchFamily="18" charset="0"/>
              </a:rPr>
              <a:t>đồ</a:t>
            </a:r>
            <a:r>
              <a:rPr lang="en-US" sz="2100" b="1" dirty="0">
                <a:solidFill>
                  <a:srgbClr val="002060"/>
                </a:solidFill>
                <a:latin typeface="Cambria" pitchFamily="18" charset="0"/>
              </a:rPr>
              <a:t> </a:t>
            </a:r>
            <a:r>
              <a:rPr lang="en-US" sz="2100" b="1" dirty="0" err="1">
                <a:solidFill>
                  <a:srgbClr val="002060"/>
                </a:solidFill>
                <a:latin typeface="Cambria" pitchFamily="18" charset="0"/>
              </a:rPr>
              <a:t>trung</a:t>
            </a:r>
            <a:r>
              <a:rPr lang="en-US" sz="2100" b="1" dirty="0">
                <a:solidFill>
                  <a:srgbClr val="002060"/>
                </a:solidFill>
                <a:latin typeface="Cambria" pitchFamily="18" charset="0"/>
              </a:rPr>
              <a:t> </a:t>
            </a:r>
            <a:r>
              <a:rPr lang="en-US" sz="2100" b="1" dirty="0" err="1">
                <a:solidFill>
                  <a:srgbClr val="002060"/>
                </a:solidFill>
                <a:latin typeface="Cambria" pitchFamily="18" charset="0"/>
              </a:rPr>
              <a:t>bình</a:t>
            </a:r>
            <a:r>
              <a:rPr lang="en-US" sz="2100" b="1" dirty="0">
                <a:solidFill>
                  <a:srgbClr val="002060"/>
                </a:solidFill>
                <a:latin typeface="Cambria" pitchFamily="18" charset="0"/>
              </a:rPr>
              <a:t> </a:t>
            </a:r>
            <a:r>
              <a:rPr lang="en-US" sz="2100" b="1" dirty="0" err="1">
                <a:solidFill>
                  <a:srgbClr val="002060"/>
                </a:solidFill>
                <a:latin typeface="Cambria" pitchFamily="18" charset="0"/>
              </a:rPr>
              <a:t>ngày</a:t>
            </a:r>
            <a:r>
              <a:rPr lang="en-US" sz="2100" b="1" dirty="0">
                <a:solidFill>
                  <a:srgbClr val="002060"/>
                </a:solidFill>
                <a:latin typeface="Cambria" pitchFamily="18" charset="0"/>
              </a:rPr>
              <a:t> </a:t>
            </a:r>
            <a:r>
              <a:rPr lang="en-US" sz="2100" b="1" dirty="0" err="1">
                <a:solidFill>
                  <a:srgbClr val="002060"/>
                </a:solidFill>
                <a:latin typeface="Cambria" pitchFamily="18" charset="0"/>
              </a:rPr>
              <a:t>hôm</a:t>
            </a:r>
            <a:r>
              <a:rPr lang="en-US" sz="2100" b="1" dirty="0">
                <a:solidFill>
                  <a:srgbClr val="002060"/>
                </a:solidFill>
                <a:latin typeface="Cambria" pitchFamily="18" charset="0"/>
              </a:rPr>
              <a:t> </a:t>
            </a:r>
            <a:r>
              <a:rPr lang="en-US" sz="2100" b="1" dirty="0" err="1">
                <a:solidFill>
                  <a:srgbClr val="002060"/>
                </a:solidFill>
                <a:latin typeface="Cambria" pitchFamily="18" charset="0"/>
              </a:rPr>
              <a:t>đó</a:t>
            </a:r>
            <a:r>
              <a:rPr lang="en-US" sz="2100" b="1" dirty="0">
                <a:solidFill>
                  <a:srgbClr val="002060"/>
                </a:solidFill>
                <a:latin typeface="Cambria" pitchFamily="18" charset="0"/>
              </a:rPr>
              <a:t> </a:t>
            </a:r>
            <a:r>
              <a:rPr lang="en-US" sz="2100" b="1" dirty="0" err="1">
                <a:solidFill>
                  <a:srgbClr val="002060"/>
                </a:solidFill>
                <a:latin typeface="Cambria" pitchFamily="18" charset="0"/>
              </a:rPr>
              <a:t>là</a:t>
            </a:r>
            <a:r>
              <a:rPr lang="en-US" sz="2100" b="1" dirty="0">
                <a:solidFill>
                  <a:srgbClr val="002060"/>
                </a:solidFill>
                <a:latin typeface="Cambria" pitchFamily="18" charset="0"/>
              </a:rPr>
              <a:t> </a:t>
            </a:r>
            <a:r>
              <a:rPr lang="en-US" sz="2100" b="1" dirty="0" err="1">
                <a:solidFill>
                  <a:srgbClr val="002060"/>
                </a:solidFill>
                <a:latin typeface="Cambria" pitchFamily="18" charset="0"/>
              </a:rPr>
              <a:t>bao</a:t>
            </a:r>
            <a:r>
              <a:rPr lang="en-US" sz="2100" b="1" dirty="0">
                <a:solidFill>
                  <a:srgbClr val="002060"/>
                </a:solidFill>
                <a:latin typeface="Cambria" pitchFamily="18" charset="0"/>
              </a:rPr>
              <a:t> </a:t>
            </a:r>
            <a:r>
              <a:rPr lang="en-US" sz="2100" b="1" dirty="0" err="1">
                <a:solidFill>
                  <a:srgbClr val="002060"/>
                </a:solidFill>
                <a:latin typeface="Cambria" pitchFamily="18" charset="0"/>
              </a:rPr>
              <a:t>nhiêu</a:t>
            </a:r>
            <a:r>
              <a:rPr lang="en-US" sz="2100" b="1" dirty="0">
                <a:solidFill>
                  <a:srgbClr val="002060"/>
                </a:solidFill>
                <a:latin typeface="Cambria" pitchFamily="18" charset="0"/>
              </a:rPr>
              <a:t>?</a:t>
            </a:r>
            <a:endParaRPr lang="en-US" sz="2100" b="1" dirty="0">
              <a:solidFill>
                <a:srgbClr val="000066"/>
              </a:solidFill>
              <a:latin typeface="Cambria" pitchFamily="18" charset="0"/>
            </a:endParaRPr>
          </a:p>
        </p:txBody>
      </p:sp>
      <p:pic>
        <p:nvPicPr>
          <p:cNvPr id="25" name="Picture 10" descr="http://thumbs.dreamstime.com/z/%E6%9C%89%E7%99%BD%E8%89%B2%E6%B3%A1%E5%BD%B1%E7%9A%84thinking%E6%95%99%E6%8E%88-36777654.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22"/>
          <p:cNvGrpSpPr>
            <a:grpSpLocks/>
          </p:cNvGrpSpPr>
          <p:nvPr/>
        </p:nvGrpSpPr>
        <p:grpSpPr bwMode="auto">
          <a:xfrm>
            <a:off x="2044414" y="4728315"/>
            <a:ext cx="4903514" cy="1325487"/>
            <a:chOff x="521" y="3077"/>
            <a:chExt cx="4379" cy="677"/>
          </a:xfrm>
        </p:grpSpPr>
        <p:sp>
          <p:nvSpPr>
            <p:cNvPr id="35" name="Rectangle 23"/>
            <p:cNvSpPr>
              <a:spLocks noChangeArrowheads="1"/>
            </p:cNvSpPr>
            <p:nvPr/>
          </p:nvSpPr>
          <p:spPr bwMode="auto">
            <a:xfrm>
              <a:off x="521" y="3168"/>
              <a:ext cx="2285"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sz="2400" b="1" dirty="0" err="1">
                  <a:solidFill>
                    <a:srgbClr val="C00000"/>
                  </a:solidFill>
                  <a:latin typeface="Times New Roman" pitchFamily="18" charset="0"/>
                </a:rPr>
                <a:t>Nhiệt</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độ</a:t>
              </a:r>
              <a:r>
                <a:rPr lang="en-US" sz="2400" b="1" dirty="0">
                  <a:solidFill>
                    <a:srgbClr val="C00000"/>
                  </a:solidFill>
                  <a:latin typeface="Times New Roman" pitchFamily="18" charset="0"/>
                </a:rPr>
                <a:t> </a:t>
              </a:r>
            </a:p>
            <a:p>
              <a:pPr algn="ctr" eaLnBrk="1" hangingPunct="1"/>
              <a:r>
                <a:rPr lang="en-US" sz="2400" b="1" dirty="0" err="1">
                  <a:solidFill>
                    <a:srgbClr val="C00000"/>
                  </a:solidFill>
                  <a:latin typeface="Times New Roman" pitchFamily="18" charset="0"/>
                </a:rPr>
                <a:t>trung</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bình</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ngày</a:t>
              </a:r>
              <a:r>
                <a:rPr lang="en-US" sz="2400" b="1" dirty="0">
                  <a:solidFill>
                    <a:srgbClr val="C00000"/>
                  </a:solidFill>
                  <a:latin typeface="Times New Roman" pitchFamily="18" charset="0"/>
                </a:rPr>
                <a:t> =</a:t>
              </a:r>
            </a:p>
          </p:txBody>
        </p:sp>
        <p:sp>
          <p:nvSpPr>
            <p:cNvPr id="36" name="Text Box 24"/>
            <p:cNvSpPr txBox="1">
              <a:spLocks noChangeArrowheads="1"/>
            </p:cNvSpPr>
            <p:nvPr/>
          </p:nvSpPr>
          <p:spPr bwMode="auto">
            <a:xfrm>
              <a:off x="2589" y="3077"/>
              <a:ext cx="2256"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b="1" dirty="0" err="1">
                  <a:solidFill>
                    <a:srgbClr val="C00000"/>
                  </a:solidFill>
                  <a:latin typeface="Times New Roman" pitchFamily="18" charset="0"/>
                </a:rPr>
                <a:t>Tổng</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nhiệt</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các</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lần</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đo</a:t>
              </a:r>
              <a:endParaRPr lang="en-US" sz="2400" b="1" dirty="0">
                <a:solidFill>
                  <a:srgbClr val="C00000"/>
                </a:solidFill>
                <a:latin typeface="Times New Roman" pitchFamily="18" charset="0"/>
              </a:endParaRPr>
            </a:p>
          </p:txBody>
        </p:sp>
        <p:sp>
          <p:nvSpPr>
            <p:cNvPr id="37" name="Line 25"/>
            <p:cNvSpPr>
              <a:spLocks noChangeShapeType="1"/>
            </p:cNvSpPr>
            <p:nvPr/>
          </p:nvSpPr>
          <p:spPr bwMode="auto">
            <a:xfrm>
              <a:off x="2836" y="3490"/>
              <a:ext cx="20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C00000"/>
                </a:solidFill>
              </a:endParaRPr>
            </a:p>
          </p:txBody>
        </p:sp>
        <p:sp>
          <p:nvSpPr>
            <p:cNvPr id="38" name="Text Box 26"/>
            <p:cNvSpPr txBox="1">
              <a:spLocks noChangeArrowheads="1"/>
            </p:cNvSpPr>
            <p:nvPr/>
          </p:nvSpPr>
          <p:spPr bwMode="auto">
            <a:xfrm>
              <a:off x="2774" y="3518"/>
              <a:ext cx="177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400" b="1" dirty="0" err="1">
                  <a:solidFill>
                    <a:srgbClr val="C00000"/>
                  </a:solidFill>
                  <a:latin typeface="Times New Roman" pitchFamily="18" charset="0"/>
                </a:rPr>
                <a:t>Số</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lần</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đo</a:t>
              </a:r>
              <a:endParaRPr lang="en-US" sz="2400" b="1" dirty="0">
                <a:solidFill>
                  <a:srgbClr val="C00000"/>
                </a:solidFill>
                <a:latin typeface="Times New Roman" pitchFamily="18" charset="0"/>
              </a:endParaRPr>
            </a:p>
          </p:txBody>
        </p:sp>
      </p:grpSp>
      <p:sp>
        <p:nvSpPr>
          <p:cNvPr id="21" name="Rounded Rectangular Callout 20"/>
          <p:cNvSpPr/>
          <p:nvPr/>
        </p:nvSpPr>
        <p:spPr>
          <a:xfrm>
            <a:off x="212142" y="1866899"/>
            <a:ext cx="4038599" cy="2438401"/>
          </a:xfrm>
          <a:prstGeom prst="wedgeRoundRectCallout">
            <a:avLst>
              <a:gd name="adj1" fmla="val -33475"/>
              <a:gd name="adj2" fmla="val 701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itle 1"/>
          <p:cNvSpPr txBox="1">
            <a:spLocks/>
          </p:cNvSpPr>
          <p:nvPr/>
        </p:nvSpPr>
        <p:spPr>
          <a:xfrm>
            <a:off x="381000" y="278368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20000"/>
              </a:spcBef>
            </a:pPr>
            <a:endParaRPr lang="en-US" sz="2400" dirty="0">
              <a:solidFill>
                <a:srgbClr val="C00000"/>
              </a:solidFill>
              <a:latin typeface="Cambria" pitchFamily="18" charset="0"/>
              <a:cs typeface="Times New Roman" pitchFamily="18" charset="0"/>
            </a:endParaRPr>
          </a:p>
        </p:txBody>
      </p:sp>
      <p:sp>
        <p:nvSpPr>
          <p:cNvPr id="39" name="Text Box 29"/>
          <p:cNvSpPr txBox="1">
            <a:spLocks noChangeArrowheads="1"/>
          </p:cNvSpPr>
          <p:nvPr/>
        </p:nvSpPr>
        <p:spPr bwMode="auto">
          <a:xfrm>
            <a:off x="115766" y="2738735"/>
            <a:ext cx="38466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C00000"/>
                </a:solidFill>
                <a:latin typeface="Cambria" pitchFamily="18" charset="0"/>
              </a:rPr>
              <a:t>27</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 + 27</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 + 32</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 + 30</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a:t>
            </a:r>
          </a:p>
        </p:txBody>
      </p:sp>
      <p:sp>
        <p:nvSpPr>
          <p:cNvPr id="40" name="Text Box 30"/>
          <p:cNvSpPr txBox="1">
            <a:spLocks noChangeArrowheads="1"/>
          </p:cNvSpPr>
          <p:nvPr/>
        </p:nvSpPr>
        <p:spPr bwMode="auto">
          <a:xfrm>
            <a:off x="1505185" y="3352800"/>
            <a:ext cx="5561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00000"/>
                </a:solidFill>
                <a:latin typeface="Cambria" pitchFamily="18" charset="0"/>
              </a:rPr>
              <a:t>4</a:t>
            </a:r>
          </a:p>
        </p:txBody>
      </p:sp>
      <p:sp>
        <p:nvSpPr>
          <p:cNvPr id="41" name="Line 31"/>
          <p:cNvSpPr>
            <a:spLocks noChangeShapeType="1"/>
          </p:cNvSpPr>
          <p:nvPr/>
        </p:nvSpPr>
        <p:spPr bwMode="auto">
          <a:xfrm>
            <a:off x="285985" y="3368675"/>
            <a:ext cx="24572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C00000"/>
              </a:solidFill>
              <a:latin typeface="Cambria" pitchFamily="18" charset="0"/>
            </a:endParaRPr>
          </a:p>
        </p:txBody>
      </p:sp>
      <p:sp>
        <p:nvSpPr>
          <p:cNvPr id="42" name="Text Box 32"/>
          <p:cNvSpPr txBox="1">
            <a:spLocks noChangeArrowheads="1"/>
          </p:cNvSpPr>
          <p:nvPr/>
        </p:nvSpPr>
        <p:spPr bwMode="auto">
          <a:xfrm>
            <a:off x="2743200" y="3048000"/>
            <a:ext cx="18935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000" b="1" dirty="0">
                <a:solidFill>
                  <a:srgbClr val="C00000"/>
                </a:solidFill>
                <a:latin typeface="Cambria" pitchFamily="18" charset="0"/>
              </a:rPr>
              <a:t>= 29</a:t>
            </a:r>
            <a:r>
              <a:rPr lang="en-US" sz="3000" b="1" baseline="30000" dirty="0">
                <a:solidFill>
                  <a:srgbClr val="C00000"/>
                </a:solidFill>
                <a:latin typeface="Cambria" pitchFamily="18" charset="0"/>
              </a:rPr>
              <a:t>0</a:t>
            </a:r>
            <a:r>
              <a:rPr lang="en-US" sz="3000" b="1" dirty="0">
                <a:solidFill>
                  <a:srgbClr val="C00000"/>
                </a:solidFill>
                <a:latin typeface="Cambria" pitchFamily="18" charset="0"/>
              </a:rPr>
              <a:t>C</a:t>
            </a:r>
          </a:p>
        </p:txBody>
      </p:sp>
      <p:sp>
        <p:nvSpPr>
          <p:cNvPr id="43" name="Title 1"/>
          <p:cNvSpPr txBox="1">
            <a:spLocks/>
          </p:cNvSpPr>
          <p:nvPr/>
        </p:nvSpPr>
        <p:spPr>
          <a:xfrm>
            <a:off x="228600" y="1676400"/>
            <a:ext cx="4192313" cy="1327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C00000"/>
                </a:solidFill>
                <a:latin typeface="Cambria" pitchFamily="18" charset="0"/>
              </a:rPr>
              <a:t>Nhiệt</a:t>
            </a:r>
            <a:r>
              <a:rPr lang="en-US" sz="2400" b="1" dirty="0">
                <a:solidFill>
                  <a:srgbClr val="C00000"/>
                </a:solidFill>
                <a:latin typeface="Cambria" pitchFamily="18" charset="0"/>
              </a:rPr>
              <a:t> </a:t>
            </a:r>
            <a:r>
              <a:rPr lang="en-US" sz="2400" b="1" dirty="0" err="1">
                <a:solidFill>
                  <a:srgbClr val="C00000"/>
                </a:solidFill>
                <a:latin typeface="Cambria" pitchFamily="18" charset="0"/>
              </a:rPr>
              <a:t>độ</a:t>
            </a:r>
            <a:r>
              <a:rPr lang="en-US" sz="2400" b="1" dirty="0">
                <a:solidFill>
                  <a:srgbClr val="C00000"/>
                </a:solidFill>
                <a:latin typeface="Cambria" pitchFamily="18" charset="0"/>
              </a:rPr>
              <a:t> </a:t>
            </a:r>
            <a:r>
              <a:rPr lang="en-US" sz="2400" b="1" dirty="0" err="1">
                <a:solidFill>
                  <a:srgbClr val="C00000"/>
                </a:solidFill>
                <a:latin typeface="Cambria" pitchFamily="18" charset="0"/>
              </a:rPr>
              <a:t>trung</a:t>
            </a:r>
            <a:r>
              <a:rPr lang="en-US" sz="2400" b="1" dirty="0">
                <a:solidFill>
                  <a:srgbClr val="C00000"/>
                </a:solidFill>
                <a:latin typeface="Cambria" pitchFamily="18" charset="0"/>
              </a:rPr>
              <a:t> </a:t>
            </a:r>
            <a:r>
              <a:rPr lang="en-US" sz="2400" b="1" dirty="0" err="1">
                <a:solidFill>
                  <a:srgbClr val="C00000"/>
                </a:solidFill>
                <a:latin typeface="Cambria" pitchFamily="18" charset="0"/>
              </a:rPr>
              <a:t>bình</a:t>
            </a:r>
            <a:r>
              <a:rPr lang="en-US" sz="2400" b="1" dirty="0">
                <a:solidFill>
                  <a:srgbClr val="C00000"/>
                </a:solidFill>
                <a:latin typeface="Cambria" pitchFamily="18" charset="0"/>
              </a:rPr>
              <a:t> </a:t>
            </a:r>
            <a:r>
              <a:rPr lang="en-US" sz="2400" b="1" dirty="0" err="1">
                <a:solidFill>
                  <a:srgbClr val="C00000"/>
                </a:solidFill>
                <a:latin typeface="Cambria" pitchFamily="18" charset="0"/>
              </a:rPr>
              <a:t>Hà</a:t>
            </a:r>
            <a:r>
              <a:rPr lang="en-US" sz="2400" b="1" dirty="0">
                <a:solidFill>
                  <a:srgbClr val="C00000"/>
                </a:solidFill>
                <a:latin typeface="Cambria" pitchFamily="18" charset="0"/>
              </a:rPr>
              <a:t> </a:t>
            </a:r>
            <a:r>
              <a:rPr lang="en-US" sz="2400" b="1" dirty="0" err="1">
                <a:solidFill>
                  <a:srgbClr val="C00000"/>
                </a:solidFill>
                <a:latin typeface="Cambria" pitchFamily="18" charset="0"/>
              </a:rPr>
              <a:t>Nội</a:t>
            </a:r>
            <a:r>
              <a:rPr lang="en-US" sz="2400" b="1" dirty="0">
                <a:solidFill>
                  <a:srgbClr val="C00000"/>
                </a:solidFill>
                <a:latin typeface="Cambria" pitchFamily="18" charset="0"/>
              </a:rPr>
              <a:t>:</a:t>
            </a:r>
          </a:p>
        </p:txBody>
      </p:sp>
      <p:pic>
        <p:nvPicPr>
          <p:cNvPr id="44" name="Picture 7" descr="ques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05913" y="2730078"/>
            <a:ext cx="1187078" cy="118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252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22" presetClass="entr" presetSubtype="4" fill="hold" grpId="0" nodeType="withEffect" nodePh="1">
                                  <p:stCondLst>
                                    <p:cond delay="0"/>
                                  </p:stCondLst>
                                  <p:endCondLst>
                                    <p:cond evt="begin" delay="0">
                                      <p:tn val="35"/>
                                    </p:cond>
                                  </p:end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par>
                                <p:cTn id="43" presetID="8"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diamond(in)">
                                      <p:cBhvr>
                                        <p:cTn id="45" dur="500"/>
                                        <p:tgtEl>
                                          <p:spTgt spid="39"/>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diamond(in)">
                                      <p:cBhvr>
                                        <p:cTn id="48" dur="500"/>
                                        <p:tgtEl>
                                          <p:spTgt spid="41"/>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diamond(in)">
                                      <p:cBhvr>
                                        <p:cTn id="51" dur="500"/>
                                        <p:tgtEl>
                                          <p:spTgt spid="40"/>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diamond(in)">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21" grpId="0" animBg="1"/>
      <p:bldP spid="22" grpId="0"/>
      <p:bldP spid="39" grpId="0"/>
      <p:bldP spid="40" grpId="0"/>
      <p:bldP spid="41" grpId="0" animBg="1"/>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133600"/>
            <a:ext cx="6792509" cy="2895600"/>
          </a:xfrm>
          <a:prstGeom prst="wedgeRoundRectCallout">
            <a:avLst>
              <a:gd name="adj1" fmla="val 47491"/>
              <a:gd name="adj2" fmla="val 744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209800"/>
            <a:ext cx="6629398" cy="2677656"/>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Khi ánh sáng mặt trời chiếu xuống Trái Đất, mặt đất hấp thụ rồi bức xạ vào không khí làm cho không khí nóng lên. Độ nóng lạnh đó gọi là nhiệt độ của không khí.</a:t>
            </a:r>
          </a:p>
          <a:p>
            <a:pPr algn="just"/>
            <a:r>
              <a:rPr lang="vi-VN" sz="2400" dirty="0">
                <a:latin typeface="Cambria" panose="02040503050406030204" pitchFamily="18" charset="0"/>
                <a:ea typeface="Cambria" panose="02040503050406030204" pitchFamily="18" charset="0"/>
              </a:rPr>
              <a:t>- Dụng cụ đo nhiệt độ: nhiệt kế</a:t>
            </a:r>
          </a:p>
          <a:p>
            <a:pPr algn="just"/>
            <a:r>
              <a:rPr lang="vi-VN" sz="2400" dirty="0">
                <a:latin typeface="Cambria" panose="02040503050406030204" pitchFamily="18" charset="0"/>
                <a:ea typeface="Cambria" panose="02040503050406030204" pitchFamily="18" charset="0"/>
              </a:rPr>
              <a:t>- Nhiệt độ không khí trung bình ngày được tính bằng </a:t>
            </a:r>
            <a:r>
              <a:rPr lang="en-US" sz="2400" dirty="0" err="1">
                <a:latin typeface="Cambria" panose="02040503050406030204" pitchFamily="18" charset="0"/>
                <a:ea typeface="Cambria" panose="02040503050406030204" pitchFamily="18" charset="0"/>
              </a:rPr>
              <a:t>tổng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lần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đo</a:t>
            </a:r>
            <a:r>
              <a:rPr lang="en-US" sz="2400" dirty="0">
                <a:latin typeface="Cambria" panose="02040503050406030204" pitchFamily="18" charset="0"/>
                <a:ea typeface="Cambria" panose="02040503050406030204" pitchFamily="18" charset="0"/>
              </a:rPr>
              <a:t> chia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lần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đo</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24" name="Text Box 9"/>
          <p:cNvSpPr txBox="1">
            <a:spLocks noChangeArrowheads="1"/>
          </p:cNvSpPr>
          <p:nvPr/>
        </p:nvSpPr>
        <p:spPr bwMode="auto">
          <a:xfrm>
            <a:off x="289263" y="1219200"/>
            <a:ext cx="8473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Nhiệt</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độ</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và</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cách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nhiệt</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kế</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83888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439710"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2,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s</a:t>
            </a:r>
            <a:r>
              <a:rPr lang="vi-VN" sz="2400" i="1" dirty="0">
                <a:solidFill>
                  <a:srgbClr val="FF0000"/>
                </a:solidFill>
                <a:latin typeface="Cambria" panose="02040503050406030204" pitchFamily="18" charset="0"/>
                <a:ea typeface="Cambria" panose="02040503050406030204" pitchFamily="18" charset="0"/>
              </a:rPr>
              <a:t>o sánh nhiệt độ trung bình năm giữa Ma-ni-la, Xê-un, Tích-xi. </a:t>
            </a:r>
            <a:endParaRPr lang="en-US"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37608"/>
            <a:ext cx="4495800" cy="1938992"/>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hiệt độ trung bình năm của các điểm giảm dần từ vĩ độ thấp lên vĩ độ cao: Ma-ni-la &gt; Xê-un &gt; Tích-xi, chênh lệch 25,4-(-12,8) = 38,2</a:t>
            </a:r>
            <a:r>
              <a:rPr lang="vi-VN" sz="2400" baseline="30000" dirty="0">
                <a:latin typeface="Cambria" panose="02040503050406030204" pitchFamily="18" charset="0"/>
                <a:ea typeface="Cambria" panose="02040503050406030204" pitchFamily="18" charset="0"/>
              </a:rPr>
              <a:t>0</a:t>
            </a:r>
            <a:r>
              <a:rPr lang="vi-VN" sz="2400" dirty="0">
                <a:latin typeface="Cambria" panose="02040503050406030204" pitchFamily="18" charset="0"/>
                <a:ea typeface="Cambria" panose="02040503050406030204" pitchFamily="18" charset="0"/>
              </a:rPr>
              <a:t>C</a:t>
            </a:r>
            <a:r>
              <a:rPr lang="en-US" sz="2400" dirty="0">
                <a:latin typeface="Cambria" panose="02040503050406030204" pitchFamily="18" charset="0"/>
                <a:ea typeface="Cambria" panose="02040503050406030204" pitchFamily="18" charset="0"/>
              </a:rPr>
              <a:t>.</a:t>
            </a: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06980" y="3810000"/>
            <a:ext cx="4046220" cy="2592070"/>
          </a:xfrm>
          <a:prstGeom prst="rect">
            <a:avLst/>
          </a:prstGeom>
          <a:noFill/>
          <a:ln>
            <a:solidFill>
              <a:srgbClr val="66FF33"/>
            </a:solidFill>
          </a:ln>
        </p:spPr>
      </p:pic>
    </p:spTree>
    <p:extLst>
      <p:ext uri="{BB962C8B-B14F-4D97-AF65-F5344CB8AC3E}">
        <p14:creationId xmlns:p14="http://schemas.microsoft.com/office/powerpoint/2010/main" val="1068597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2102</Words>
  <Application>Microsoft Office PowerPoint</Application>
  <PresentationFormat>On-screen Show (4:3)</PresentationFormat>
  <Paragraphs>196</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vt:lpstr>
      <vt:lpstr>Times New Roman</vt:lpstr>
      <vt:lpstr>Office Theme</vt:lpstr>
      <vt:lpstr>PowerPoint Presentation</vt:lpstr>
      <vt:lpstr>PowerPoint Presentation</vt:lpstr>
      <vt:lpstr>NHIỆT ĐỘ KHÔNG KHÍ. MÂY VÀ MƯA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2021-08-30T02:59:43Z</dcterms:created>
  <dcterms:modified xsi:type="dcterms:W3CDTF">2024-04-02T01:02:11Z</dcterms:modified>
</cp:coreProperties>
</file>