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7" r:id="rId5"/>
    <p:sldId id="258" r:id="rId6"/>
    <p:sldId id="285" r:id="rId7"/>
    <p:sldId id="286" r:id="rId8"/>
    <p:sldId id="283" r:id="rId9"/>
    <p:sldId id="284" r:id="rId10"/>
    <p:sldId id="282" r:id="rId11"/>
    <p:sldId id="290" r:id="rId12"/>
    <p:sldId id="263" r:id="rId13"/>
    <p:sldId id="259" r:id="rId14"/>
    <p:sldId id="287" r:id="rId15"/>
    <p:sldId id="289" r:id="rId16"/>
    <p:sldId id="269" r:id="rId17"/>
    <p:sldId id="265"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Leelawadee UI Semilight" panose="020B0402040204020203" pitchFamily="34" charset="-34"/>
      <p:regular r:id="rId23"/>
    </p:embeddedFont>
    <p:embeddedFont>
      <p:font typeface="Mitr SemiBold" panose="00000700000000000000" pitchFamily="2" charset="-34"/>
      <p:regular r:id="rId24"/>
      <p:bold r:id="rId25"/>
    </p:embeddedFont>
    <p:embeddedFont>
      <p:font typeface="Quicksand" panose="020B0604020202020204" charset="0"/>
      <p:regular r:id="rId26"/>
    </p:embeddedFont>
    <p:embeddedFont>
      <p:font typeface="Quicksand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1D8"/>
    <a:srgbClr val="E45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svg"/><Relationship Id="rId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5258"/>
        </a:solidFill>
        <a:effectLst/>
      </p:bgPr>
    </p:bg>
    <p:spTree>
      <p:nvGrpSpPr>
        <p:cNvPr id="1" name=""/>
        <p:cNvGrpSpPr/>
        <p:nvPr/>
      </p:nvGrpSpPr>
      <p:grpSpPr>
        <a:xfrm>
          <a:off x="0" y="0"/>
          <a:ext cx="0" cy="0"/>
          <a:chOff x="0" y="0"/>
          <a:chExt cx="0" cy="0"/>
        </a:xfrm>
      </p:grpSpPr>
      <p:grpSp>
        <p:nvGrpSpPr>
          <p:cNvPr id="2" name="Group 2"/>
          <p:cNvGrpSpPr/>
          <p:nvPr/>
        </p:nvGrpSpPr>
        <p:grpSpPr>
          <a:xfrm>
            <a:off x="-3215273" y="-632563"/>
            <a:ext cx="24718547" cy="4933194"/>
            <a:chOff x="0" y="0"/>
            <a:chExt cx="32958062" cy="6577592"/>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9839" b="21381"/>
            <a:stretch>
              <a:fillRect/>
            </a:stretch>
          </p:blipFill>
          <p:spPr>
            <a:xfrm>
              <a:off x="15996431" y="0"/>
              <a:ext cx="16961631" cy="657759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9839" b="21381"/>
            <a:stretch>
              <a:fillRect/>
            </a:stretch>
          </p:blipFill>
          <p:spPr>
            <a:xfrm>
              <a:off x="0" y="0"/>
              <a:ext cx="16961631" cy="6577592"/>
            </a:xfrm>
            <a:prstGeom prst="rect">
              <a:avLst/>
            </a:prstGeom>
          </p:spPr>
        </p:pic>
      </p:grpSp>
      <p:sp>
        <p:nvSpPr>
          <p:cNvPr id="5" name="AutoShape 5"/>
          <p:cNvSpPr/>
          <p:nvPr/>
        </p:nvSpPr>
        <p:spPr>
          <a:xfrm>
            <a:off x="1181100" y="1257300"/>
            <a:ext cx="15925800" cy="8229600"/>
          </a:xfrm>
          <a:prstGeom prst="rect">
            <a:avLst/>
          </a:prstGeom>
          <a:solidFill>
            <a:srgbClr val="EBE1D8"/>
          </a:solidFill>
        </p:spPr>
      </p:sp>
      <p:grpSp>
        <p:nvGrpSpPr>
          <p:cNvPr id="6" name="Group 6"/>
          <p:cNvGrpSpPr/>
          <p:nvPr/>
        </p:nvGrpSpPr>
        <p:grpSpPr>
          <a:xfrm>
            <a:off x="1985394" y="3086100"/>
            <a:ext cx="14317210" cy="3547766"/>
            <a:chOff x="-1422401" y="75813"/>
            <a:chExt cx="19089613" cy="4730354"/>
          </a:xfrm>
        </p:grpSpPr>
        <p:sp>
          <p:nvSpPr>
            <p:cNvPr id="8" name="TextBox 8"/>
            <p:cNvSpPr txBox="1"/>
            <p:nvPr/>
          </p:nvSpPr>
          <p:spPr>
            <a:xfrm>
              <a:off x="2677094" y="249870"/>
              <a:ext cx="10890624" cy="610023"/>
            </a:xfrm>
            <a:prstGeom prst="rect">
              <a:avLst/>
            </a:prstGeom>
          </p:spPr>
          <p:txBody>
            <a:bodyPr lIns="0" tIns="0" rIns="0" bIns="0" rtlCol="0" anchor="t">
              <a:spAutoFit/>
            </a:bodyPr>
            <a:lstStyle/>
            <a:p>
              <a:pPr algn="ctr">
                <a:lnSpc>
                  <a:spcPts val="3919"/>
                </a:lnSpc>
              </a:pPr>
              <a:r>
                <a:rPr lang="en-US" sz="2800" spc="560" dirty="0">
                  <a:solidFill>
                    <a:srgbClr val="EBE1D8"/>
                  </a:solidFill>
                  <a:latin typeface="Quicksand Bold"/>
                </a:rPr>
                <a:t>CỬA HÀNG BÁNH DƯƠNG THÙY</a:t>
              </a:r>
            </a:p>
          </p:txBody>
        </p:sp>
        <p:sp>
          <p:nvSpPr>
            <p:cNvPr id="9" name="TextBox 9"/>
            <p:cNvSpPr txBox="1"/>
            <p:nvPr/>
          </p:nvSpPr>
          <p:spPr>
            <a:xfrm>
              <a:off x="-1422401" y="75813"/>
              <a:ext cx="19089613" cy="4730354"/>
            </a:xfrm>
            <a:prstGeom prst="rect">
              <a:avLst/>
            </a:prstGeom>
          </p:spPr>
          <p:txBody>
            <a:bodyPr wrap="square" lIns="0" tIns="0" rIns="0" bIns="0" rtlCol="0" anchor="t">
              <a:spAutoFit/>
            </a:bodyPr>
            <a:lstStyle/>
            <a:p>
              <a:pPr algn="ctr">
                <a:lnSpc>
                  <a:spcPts val="14286"/>
                </a:lnSpc>
              </a:pPr>
              <a:r>
                <a:rPr lang="vi-VN" sz="8800" b="1" dirty="0">
                  <a:solidFill>
                    <a:srgbClr val="4B4244"/>
                  </a:solidFill>
                  <a:latin typeface="Leelawadee UI Semilight" panose="020B0402040204020203" pitchFamily="34" charset="-34"/>
                  <a:cs typeface="Leelawadee UI Semilight" panose="020B0402040204020203" pitchFamily="34" charset="-34"/>
                </a:rPr>
                <a:t>CHÀO MỪNG CÁC EM ĐẾN VỚI TIẾT HỌC HÔM NAY</a:t>
              </a:r>
              <a:endParaRPr lang="en-US" sz="8800" b="1" dirty="0">
                <a:solidFill>
                  <a:srgbClr val="4B4244"/>
                </a:solidFill>
                <a:latin typeface="Leelawadee UI Semilight" panose="020B0402040204020203" pitchFamily="34" charset="-34"/>
                <a:cs typeface="Leelawadee UI Semilight" panose="020B0402040204020203" pitchFamily="34" charset="-34"/>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304800" y="-35466"/>
            <a:ext cx="20025122" cy="1430357"/>
          </a:xfrm>
          <a:prstGeom prst="rect">
            <a:avLst/>
          </a:prstGeom>
          <a:solidFill>
            <a:srgbClr val="E45258"/>
          </a:solidFill>
        </p:spPr>
      </p:sp>
      <p:sp>
        <p:nvSpPr>
          <p:cNvPr id="10" name="TextBox 4">
            <a:extLst>
              <a:ext uri="{FF2B5EF4-FFF2-40B4-BE49-F238E27FC236}">
                <a16:creationId xmlns:a16="http://schemas.microsoft.com/office/drawing/2014/main" id="{5F3CEA82-4A8D-4096-ACC7-BF0756D9D511}"/>
              </a:ext>
            </a:extLst>
          </p:cNvPr>
          <p:cNvSpPr txBox="1"/>
          <p:nvPr/>
        </p:nvSpPr>
        <p:spPr>
          <a:xfrm>
            <a:off x="2362200" y="647700"/>
            <a:ext cx="7620000" cy="494302"/>
          </a:xfrm>
          <a:prstGeom prst="rect">
            <a:avLst/>
          </a:prstGeom>
        </p:spPr>
        <p:txBody>
          <a:bodyPr wrap="square" lIns="0" tIns="0" rIns="0" bIns="0" rtlCol="0" anchor="t">
            <a:spAutoFit/>
          </a:bodyPr>
          <a:lstStyle/>
          <a:p>
            <a:pPr algn="l">
              <a:lnSpc>
                <a:spcPts val="3519"/>
              </a:lnSpc>
            </a:pPr>
            <a:r>
              <a:rPr lang="vi-VN" sz="5400" b="1" spc="191" dirty="0">
                <a:solidFill>
                  <a:schemeClr val="bg1"/>
                </a:solidFill>
                <a:latin typeface="Arial" panose="020B0604020202020204" pitchFamily="34" charset="0"/>
                <a:cs typeface="Arial" panose="020B0604020202020204" pitchFamily="34" charset="0"/>
              </a:rPr>
              <a:t>II. Cách dẫn gián tiếp</a:t>
            </a:r>
            <a:endParaRPr lang="en-US" sz="5400" b="1" spc="191" dirty="0">
              <a:solidFill>
                <a:schemeClr val="bg1"/>
              </a:solidFill>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96980B76-CF22-49E8-8B7B-EDAFBC77A061}"/>
              </a:ext>
            </a:extLst>
          </p:cNvPr>
          <p:cNvSpPr/>
          <p:nvPr/>
        </p:nvSpPr>
        <p:spPr>
          <a:xfrm>
            <a:off x="1219200" y="3314700"/>
            <a:ext cx="8763000" cy="3352800"/>
          </a:xfrm>
          <a:prstGeom prst="cloud">
            <a:avLst/>
          </a:prstGeom>
          <a:solidFill>
            <a:srgbClr val="E45258"/>
          </a:solidFill>
          <a:ln>
            <a:solidFill>
              <a:srgbClr val="EBE1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latin typeface="Arial" panose="020B0604020202020204" pitchFamily="34" charset="0"/>
                <a:cs typeface="Arial" panose="020B0604020202020204" pitchFamily="34" charset="0"/>
              </a:rPr>
              <a:t>THẢO LUẬN NHÓM:</a:t>
            </a:r>
          </a:p>
          <a:p>
            <a:pPr algn="ctr"/>
            <a:r>
              <a:rPr lang="vi-VN" sz="3600" dirty="0">
                <a:latin typeface="Arial" panose="020B0604020202020204" pitchFamily="34" charset="0"/>
                <a:cs typeface="Arial" panose="020B0604020202020204" pitchFamily="34" charset="0"/>
              </a:rPr>
              <a:t>Hãy so sánh lời dẫn trực tiếp và lời dẫn gián tiếp</a:t>
            </a:r>
          </a:p>
          <a:p>
            <a:pPr algn="ctr"/>
            <a:endParaRPr lang="en-US" sz="3600" dirty="0">
              <a:latin typeface="Arial" panose="020B0604020202020204" pitchFamily="34" charset="0"/>
              <a:cs typeface="Arial" panose="020B0604020202020204" pitchFamily="34" charset="0"/>
            </a:endParaRPr>
          </a:p>
        </p:txBody>
      </p:sp>
      <p:pic>
        <p:nvPicPr>
          <p:cNvPr id="5122" name="Picture 2" descr="Top 9 tip cải thiện kỹ năng Teamwork và Team building">
            <a:extLst>
              <a:ext uri="{FF2B5EF4-FFF2-40B4-BE49-F238E27FC236}">
                <a16:creationId xmlns:a16="http://schemas.microsoft.com/office/drawing/2014/main" id="{EDEA8765-4311-432C-B02C-9EF512054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0" y="1943100"/>
            <a:ext cx="8105775" cy="55838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Group 31">
            <a:extLst>
              <a:ext uri="{FF2B5EF4-FFF2-40B4-BE49-F238E27FC236}">
                <a16:creationId xmlns:a16="http://schemas.microsoft.com/office/drawing/2014/main" id="{460D6507-41EE-42A8-908F-3739D0748123}"/>
              </a:ext>
            </a:extLst>
          </p:cNvPr>
          <p:cNvGraphicFramePr>
            <a:graphicFrameLocks/>
          </p:cNvGraphicFramePr>
          <p:nvPr>
            <p:extLst>
              <p:ext uri="{D42A27DB-BD31-4B8C-83A1-F6EECF244321}">
                <p14:modId xmlns:p14="http://schemas.microsoft.com/office/powerpoint/2010/main" val="2682777015"/>
              </p:ext>
            </p:extLst>
          </p:nvPr>
        </p:nvGraphicFramePr>
        <p:xfrm>
          <a:off x="3124200" y="2075250"/>
          <a:ext cx="10972800" cy="3581401"/>
        </p:xfrm>
        <a:graphic>
          <a:graphicData uri="http://schemas.openxmlformats.org/drawingml/2006/table">
            <a:tbl>
              <a:tblPr>
                <a:tableStyleId>{22838BEF-8BB2-4498-84A7-C5851F593DF1}</a:tableStyleId>
              </a:tblPr>
              <a:tblGrid>
                <a:gridCol w="5448300">
                  <a:extLst>
                    <a:ext uri="{9D8B030D-6E8A-4147-A177-3AD203B41FA5}">
                      <a16:colId xmlns:a16="http://schemas.microsoft.com/office/drawing/2014/main" val="20000"/>
                    </a:ext>
                  </a:extLst>
                </a:gridCol>
                <a:gridCol w="5524500">
                  <a:extLst>
                    <a:ext uri="{9D8B030D-6E8A-4147-A177-3AD203B41FA5}">
                      <a16:colId xmlns:a16="http://schemas.microsoft.com/office/drawing/2014/main" val="20001"/>
                    </a:ext>
                  </a:extLst>
                </a:gridCol>
              </a:tblGrid>
              <a:tr h="58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u="none" strike="noStrike" cap="none" normalizeH="0" baseline="0" dirty="0" err="1">
                          <a:ln>
                            <a:noFill/>
                          </a:ln>
                          <a:solidFill>
                            <a:srgbClr val="FF0000"/>
                          </a:solidFill>
                          <a:effectLst/>
                          <a:latin typeface="Arial" panose="020B0604020202020204" pitchFamily="34" charset="0"/>
                          <a:cs typeface="Arial" panose="020B0604020202020204" pitchFamily="34" charset="0"/>
                        </a:rPr>
                        <a:t>Dẫn</a:t>
                      </a:r>
                      <a:r>
                        <a:rPr kumimoji="0" lang="en-US" sz="3200" b="1"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3200" b="1" u="none" strike="noStrike" cap="none" normalizeH="0" baseline="0" dirty="0" err="1">
                          <a:ln>
                            <a:noFill/>
                          </a:ln>
                          <a:solidFill>
                            <a:srgbClr val="FF0000"/>
                          </a:solidFill>
                          <a:effectLst/>
                          <a:latin typeface="Arial" panose="020B0604020202020204" pitchFamily="34" charset="0"/>
                          <a:cs typeface="Arial" panose="020B0604020202020204" pitchFamily="34" charset="0"/>
                        </a:rPr>
                        <a:t>trực</a:t>
                      </a:r>
                      <a:r>
                        <a:rPr kumimoji="0" lang="en-US" sz="3200" b="1"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3200" b="1" u="none" strike="noStrike" cap="none" normalizeH="0" baseline="0" dirty="0" err="1">
                          <a:ln>
                            <a:noFill/>
                          </a:ln>
                          <a:solidFill>
                            <a:srgbClr val="FF0000"/>
                          </a:solidFill>
                          <a:effectLst/>
                          <a:latin typeface="Arial" panose="020B0604020202020204" pitchFamily="34" charset="0"/>
                          <a:cs typeface="Arial" panose="020B0604020202020204" pitchFamily="34" charset="0"/>
                        </a:rPr>
                        <a:t>tiếp</a:t>
                      </a:r>
                      <a:endParaRPr kumimoji="0" lang="en-US" sz="3200" b="1" i="1"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10" marB="4571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u="none" strike="noStrike" cap="none" normalizeH="0" baseline="0">
                          <a:ln>
                            <a:noFill/>
                          </a:ln>
                          <a:solidFill>
                            <a:srgbClr val="FF0000"/>
                          </a:solidFill>
                          <a:effectLst/>
                          <a:latin typeface="Arial" panose="020B0604020202020204" pitchFamily="34" charset="0"/>
                          <a:cs typeface="Arial" panose="020B0604020202020204" pitchFamily="34" charset="0"/>
                        </a:rPr>
                        <a:t>Dẫn gián tiếp</a:t>
                      </a:r>
                      <a:endParaRPr kumimoji="0" lang="en-US" sz="3200" b="1" i="1" u="none" strike="noStrike" cap="none" normalizeH="0" baseline="0">
                        <a:ln>
                          <a:noFill/>
                        </a:ln>
                        <a:solidFill>
                          <a:srgbClr val="FF0000"/>
                        </a:solidFill>
                        <a:effectLst/>
                        <a:latin typeface="Arial" panose="020B0604020202020204" pitchFamily="34" charset="0"/>
                        <a:cs typeface="Arial" panose="020B0604020202020204" pitchFamily="34" charset="0"/>
                      </a:endParaRPr>
                    </a:p>
                  </a:txBody>
                  <a:tcPr marT="45710" marB="45710" horzOverflow="overflow"/>
                </a:tc>
                <a:extLst>
                  <a:ext uri="{0D108BD9-81ED-4DB2-BD59-A6C34878D82A}">
                    <a16:rowId xmlns:a16="http://schemas.microsoft.com/office/drawing/2014/main" val="10000"/>
                  </a:ext>
                </a:extLst>
              </a:tr>
              <a:tr h="100240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Giống</a:t>
                      </a:r>
                      <a:r>
                        <a:rPr kumimoji="0" lang="vi-VN"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nhau </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Đều</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là</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dẫn</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lời</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nói</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hay ý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nghĩ</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của</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một</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người,một</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nhân</a:t>
                      </a:r>
                      <a:r>
                        <a:rPr kumimoji="0" lang="en-US" sz="2800" b="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rgbClr val="002060"/>
                          </a:solidFill>
                          <a:effectLst/>
                          <a:latin typeface="Arial" panose="020B0604020202020204" pitchFamily="34" charset="0"/>
                          <a:cs typeface="Arial" panose="020B0604020202020204" pitchFamily="34" charset="0"/>
                        </a:rPr>
                        <a:t>vật</a:t>
                      </a:r>
                      <a:endParaRPr kumimoji="0" lang="en-US" sz="2800" b="0"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marT="45710" marB="45710" horzOverflow="overflow"/>
                </a:tc>
                <a:tc hMerge="1">
                  <a:txBody>
                    <a:bodyPr/>
                    <a:lstStyle/>
                    <a:p>
                      <a:endParaRPr lang="en-US"/>
                    </a:p>
                  </a:txBody>
                  <a:tcPr/>
                </a:tc>
                <a:extLst>
                  <a:ext uri="{0D108BD9-81ED-4DB2-BD59-A6C34878D82A}">
                    <a16:rowId xmlns:a16="http://schemas.microsoft.com/office/drawing/2014/main" val="10001"/>
                  </a:ext>
                </a:extLst>
              </a:tr>
              <a:tr h="1992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vi-VN"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Dẫn</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nguyên</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văn</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vi-VN"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Đặt</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trong</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đấu</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ngoặc</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kép</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0" marB="45710"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vi-VN"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Thuật</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lại</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có</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điều</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chỉnh</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vi-VN"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Không</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đặt</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trong</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dấu</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ngoặc</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k</a:t>
                      </a:r>
                      <a:r>
                        <a:rPr kumimoji="0" lang="en-US" sz="32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é</a:t>
                      </a:r>
                      <a:r>
                        <a:rPr kumimoji="0" lang="en-US" sz="28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p</a:t>
                      </a:r>
                      <a:r>
                        <a:rPr kumimoji="0" lang="en-US" sz="2800" b="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0" marB="45710" horzOverflow="overflow"/>
                </a:tc>
                <a:extLst>
                  <a:ext uri="{0D108BD9-81ED-4DB2-BD59-A6C34878D82A}">
                    <a16:rowId xmlns:a16="http://schemas.microsoft.com/office/drawing/2014/main" val="10002"/>
                  </a:ext>
                </a:extLst>
              </a:tr>
            </a:tbl>
          </a:graphicData>
        </a:graphic>
      </p:graphicFrame>
      <p:sp>
        <p:nvSpPr>
          <p:cNvPr id="20" name="Text Box 32">
            <a:extLst>
              <a:ext uri="{FF2B5EF4-FFF2-40B4-BE49-F238E27FC236}">
                <a16:creationId xmlns:a16="http://schemas.microsoft.com/office/drawing/2014/main" id="{7FD2E41C-4D8D-4E10-972A-B0E90AA47248}"/>
              </a:ext>
            </a:extLst>
          </p:cNvPr>
          <p:cNvSpPr txBox="1">
            <a:spLocks noChangeArrowheads="1"/>
          </p:cNvSpPr>
          <p:nvPr/>
        </p:nvSpPr>
        <p:spPr bwMode="auto">
          <a:xfrm>
            <a:off x="2362200" y="6627456"/>
            <a:ext cx="12885738" cy="2677656"/>
          </a:xfrm>
          <a:prstGeom prst="rect">
            <a:avLst/>
          </a:prstGeom>
          <a:solidFill>
            <a:srgbClr val="EBE1D8"/>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dirty="0">
                <a:solidFill>
                  <a:srgbClr val="002060"/>
                </a:solidFill>
                <a:latin typeface="Arial" panose="020B0604020202020204" pitchFamily="34" charset="0"/>
                <a:cs typeface="Arial" panose="020B0604020202020204" pitchFamily="34" charset="0"/>
              </a:rPr>
              <a:t>*</a:t>
            </a:r>
            <a:r>
              <a:rPr lang="vi-VN"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Cách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chuyển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dẫn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trực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tiếp</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thành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dẫn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gián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tiếp</a:t>
            </a:r>
            <a:r>
              <a:rPr lang="en-US" altLang="en-US" sz="2800" dirty="0">
                <a:solidFill>
                  <a:srgbClr val="002060"/>
                </a:solidFill>
                <a:latin typeface="Arial" panose="020B0604020202020204" pitchFamily="34" charset="0"/>
                <a:cs typeface="Arial" panose="020B0604020202020204" pitchFamily="34" charset="0"/>
              </a:rPr>
              <a:t>:</a:t>
            </a:r>
          </a:p>
          <a:p>
            <a:pPr eaLnBrk="1" hangingPunct="1"/>
            <a:r>
              <a:rPr lang="en-US" altLang="en-US" sz="2800" dirty="0">
                <a:solidFill>
                  <a:srgbClr val="002060"/>
                </a:solidFill>
                <a:latin typeface="Arial" panose="020B0604020202020204" pitchFamily="34" charset="0"/>
                <a:cs typeface="Arial" panose="020B0604020202020204" pitchFamily="34" charset="0"/>
              </a:rPr>
              <a:t>             </a:t>
            </a:r>
            <a:r>
              <a:rPr lang="vi-VN" altLang="en-US" sz="2800" dirty="0">
                <a:solidFill>
                  <a:srgbClr val="002060"/>
                </a:solidFill>
                <a:latin typeface="Arial" panose="020B0604020202020204" pitchFamily="34" charset="0"/>
                <a:cs typeface="Arial" panose="020B0604020202020204" pitchFamily="34" charset="0"/>
              </a:rPr>
              <a:t>1. </a:t>
            </a:r>
            <a:r>
              <a:rPr lang="en-US" altLang="en-US" sz="2800" dirty="0" err="1">
                <a:solidFill>
                  <a:srgbClr val="002060"/>
                </a:solidFill>
                <a:latin typeface="Arial" panose="020B0604020202020204" pitchFamily="34" charset="0"/>
                <a:cs typeface="Arial" panose="020B0604020202020204" pitchFamily="34" charset="0"/>
              </a:rPr>
              <a:t>Bỏ</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dấu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hai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chấm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dấu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ngoặc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kép</a:t>
            </a:r>
            <a:r>
              <a:rPr lang="en-US" altLang="en-US" sz="2800" dirty="0">
                <a:solidFill>
                  <a:srgbClr val="002060"/>
                </a:solidFill>
                <a:latin typeface="Arial" panose="020B0604020202020204" pitchFamily="34" charset="0"/>
                <a:cs typeface="Arial" panose="020B0604020202020204" pitchFamily="34" charset="0"/>
              </a:rPr>
              <a:t>.</a:t>
            </a:r>
          </a:p>
          <a:p>
            <a:pPr eaLnBrk="1" hangingPunct="1"/>
            <a:r>
              <a:rPr lang="en-US" altLang="en-US" sz="2800" dirty="0">
                <a:solidFill>
                  <a:srgbClr val="002060"/>
                </a:solidFill>
                <a:latin typeface="Arial" panose="020B0604020202020204" pitchFamily="34" charset="0"/>
                <a:cs typeface="Arial" panose="020B0604020202020204" pitchFamily="34" charset="0"/>
              </a:rPr>
              <a:t>             </a:t>
            </a:r>
            <a:r>
              <a:rPr lang="vi-VN" altLang="en-US" sz="2800" dirty="0">
                <a:solidFill>
                  <a:srgbClr val="002060"/>
                </a:solidFill>
                <a:latin typeface="Arial" panose="020B0604020202020204" pitchFamily="34" charset="0"/>
                <a:cs typeface="Arial" panose="020B0604020202020204" pitchFamily="34" charset="0"/>
              </a:rPr>
              <a:t>2. C</a:t>
            </a:r>
            <a:r>
              <a:rPr lang="en-US" altLang="en-US" sz="2800" dirty="0" err="1">
                <a:solidFill>
                  <a:srgbClr val="002060"/>
                </a:solidFill>
                <a:latin typeface="Arial" panose="020B0604020202020204" pitchFamily="34" charset="0"/>
                <a:cs typeface="Arial" panose="020B0604020202020204" pitchFamily="34" charset="0"/>
              </a:rPr>
              <a:t>huyển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chủ</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ngữ</a:t>
            </a:r>
            <a:r>
              <a:rPr lang="en-US" altLang="en-US" sz="2800" dirty="0">
                <a:solidFill>
                  <a:srgbClr val="002060"/>
                </a:solidFill>
                <a:latin typeface="Arial" panose="020B0604020202020204" pitchFamily="34" charset="0"/>
                <a:cs typeface="Arial" panose="020B0604020202020204" pitchFamily="34" charset="0"/>
              </a:rPr>
              <a:t> ở </a:t>
            </a:r>
            <a:r>
              <a:rPr lang="en-US" altLang="en-US" sz="2800" dirty="0" err="1">
                <a:solidFill>
                  <a:srgbClr val="002060"/>
                </a:solidFill>
                <a:latin typeface="Arial" panose="020B0604020202020204" pitchFamily="34" charset="0"/>
                <a:cs typeface="Arial" panose="020B0604020202020204" pitchFamily="34" charset="0"/>
              </a:rPr>
              <a:t>lời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dẫn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trực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tiếp</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theo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ngôi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thích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hợp</a:t>
            </a:r>
            <a:r>
              <a:rPr lang="en-US" altLang="en-US" sz="2800" dirty="0">
                <a:solidFill>
                  <a:srgbClr val="002060"/>
                </a:solidFill>
                <a:latin typeface="Arial" panose="020B0604020202020204" pitchFamily="34" charset="0"/>
                <a:cs typeface="Arial" panose="020B0604020202020204" pitchFamily="34" charset="0"/>
              </a:rPr>
              <a:t>.           </a:t>
            </a:r>
          </a:p>
          <a:p>
            <a:pPr eaLnBrk="1" hangingPunct="1"/>
            <a:r>
              <a:rPr lang="en-US" altLang="en-US" sz="2800" dirty="0">
                <a:solidFill>
                  <a:srgbClr val="002060"/>
                </a:solidFill>
                <a:latin typeface="Arial" panose="020B0604020202020204" pitchFamily="34" charset="0"/>
                <a:cs typeface="Arial" panose="020B0604020202020204" pitchFamily="34" charset="0"/>
              </a:rPr>
              <a:t>*</a:t>
            </a:r>
            <a:r>
              <a:rPr lang="vi-VN"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Ví</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dụ</a:t>
            </a:r>
            <a:r>
              <a:rPr lang="en-US" altLang="en-US" sz="2800" dirty="0">
                <a:solidFill>
                  <a:srgbClr val="002060"/>
                </a:solidFill>
                <a:latin typeface="Arial" panose="020B0604020202020204" pitchFamily="34" charset="0"/>
                <a:cs typeface="Arial" panose="020B0604020202020204" pitchFamily="34" charset="0"/>
              </a:rPr>
              <a:t> :</a:t>
            </a:r>
          </a:p>
          <a:p>
            <a:pPr eaLnBrk="1" hangingPunct="1"/>
            <a:r>
              <a:rPr lang="en-US" altLang="en-US" sz="2800" dirty="0">
                <a:solidFill>
                  <a:srgbClr val="002060"/>
                </a:solidFill>
                <a:latin typeface="Arial" panose="020B0604020202020204" pitchFamily="34" charset="0"/>
                <a:cs typeface="Arial" panose="020B0604020202020204" pitchFamily="34" charset="0"/>
              </a:rPr>
              <a:t>-</a:t>
            </a:r>
            <a:r>
              <a:rPr lang="vi-VN"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Bấy</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giờ</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mẹ</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mới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vui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lòng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nói</a:t>
            </a:r>
            <a:r>
              <a:rPr lang="en-US" altLang="en-US" sz="2800" dirty="0">
                <a:solidFill>
                  <a:srgbClr val="002060"/>
                </a:solidFill>
                <a:latin typeface="Arial" panose="020B0604020202020204" pitchFamily="34" charset="0"/>
                <a:cs typeface="Arial" panose="020B0604020202020204" pitchFamily="34" charset="0"/>
              </a:rPr>
              <a:t>  : </a:t>
            </a:r>
            <a:r>
              <a:rPr lang="en-US" altLang="en-US" sz="2800" b="1" dirty="0">
                <a:solidFill>
                  <a:srgbClr val="002060"/>
                </a:solidFill>
                <a:latin typeface="Arial" panose="020B0604020202020204" pitchFamily="34" charset="0"/>
                <a:cs typeface="Arial" panose="020B0604020202020204" pitchFamily="34" charset="0"/>
              </a:rPr>
              <a:t>“</a:t>
            </a:r>
            <a:r>
              <a:rPr lang="en-US" altLang="en-US" sz="2800" b="1" dirty="0" err="1">
                <a:solidFill>
                  <a:srgbClr val="002060"/>
                </a:solidFill>
                <a:latin typeface="Arial" panose="020B0604020202020204" pitchFamily="34" charset="0"/>
                <a:cs typeface="Arial" panose="020B0604020202020204" pitchFamily="34" charset="0"/>
              </a:rPr>
              <a:t>Chỗ</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này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là</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chỗ</a:t>
            </a:r>
            <a:r>
              <a:rPr lang="en-US" altLang="en-US" sz="2800" b="1" dirty="0">
                <a:solidFill>
                  <a:srgbClr val="002060"/>
                </a:solidFill>
                <a:latin typeface="Arial" panose="020B0604020202020204" pitchFamily="34" charset="0"/>
                <a:cs typeface="Arial" panose="020B0604020202020204" pitchFamily="34" charset="0"/>
              </a:rPr>
              <a:t> con ta ở </a:t>
            </a:r>
            <a:r>
              <a:rPr lang="en-US" altLang="en-US" sz="2800" b="1" dirty="0" err="1">
                <a:solidFill>
                  <a:srgbClr val="002060"/>
                </a:solidFill>
                <a:latin typeface="Arial" panose="020B0604020202020204" pitchFamily="34" charset="0"/>
                <a:cs typeface="Arial" panose="020B0604020202020204" pitchFamily="34" charset="0"/>
              </a:rPr>
              <a:t>được</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đây</a:t>
            </a:r>
            <a:r>
              <a:rPr lang="en-US" altLang="en-US" sz="2800" b="1" dirty="0">
                <a:solidFill>
                  <a:srgbClr val="002060"/>
                </a:solidFill>
                <a:latin typeface="Arial" panose="020B0604020202020204" pitchFamily="34" charset="0"/>
                <a:cs typeface="Arial" panose="020B0604020202020204" pitchFamily="34" charset="0"/>
              </a:rPr>
              <a:t>.”</a:t>
            </a:r>
          </a:p>
          <a:p>
            <a:pPr eaLnBrk="1" hangingPunct="1"/>
            <a:r>
              <a:rPr lang="en-US" altLang="en-US" sz="2800" b="1" dirty="0">
                <a:solidFill>
                  <a:srgbClr val="C00000"/>
                </a:solidFill>
                <a:latin typeface="Arial" panose="020B0604020202020204" pitchFamily="34" charset="0"/>
                <a:cs typeface="Arial" panose="020B0604020202020204" pitchFamily="34" charset="0"/>
              </a:rPr>
              <a:t>=&gt; </a:t>
            </a:r>
            <a:r>
              <a:rPr lang="en-US" altLang="en-US" sz="2800" b="1" dirty="0" err="1">
                <a:solidFill>
                  <a:srgbClr val="C00000"/>
                </a:solidFill>
                <a:latin typeface="Arial" panose="020B0604020202020204" pitchFamily="34" charset="0"/>
                <a:cs typeface="Arial" panose="020B0604020202020204" pitchFamily="34" charset="0"/>
              </a:rPr>
              <a:t>Bấy</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giờ</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bà</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mẹ</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mới</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vui</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lòng</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nói</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rằng</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đây</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là</a:t>
            </a:r>
            <a:r>
              <a:rPr lang="en-US" altLang="en-US" sz="2800" b="1" dirty="0">
                <a:solidFill>
                  <a:srgbClr val="C00000"/>
                </a:solidFill>
                <a:latin typeface="Arial" panose="020B0604020202020204" pitchFamily="34" charset="0"/>
                <a:cs typeface="Arial" panose="020B0604020202020204" pitchFamily="34" charset="0"/>
              </a:rPr>
              <a:t> </a:t>
            </a:r>
            <a:r>
              <a:rPr lang="en-US" altLang="en-US" sz="2800" b="1" dirty="0" err="1">
                <a:solidFill>
                  <a:srgbClr val="C00000"/>
                </a:solidFill>
                <a:latin typeface="Arial" panose="020B0604020202020204" pitchFamily="34" charset="0"/>
                <a:cs typeface="Arial" panose="020B0604020202020204" pitchFamily="34" charset="0"/>
              </a:rPr>
              <a:t>chỗ</a:t>
            </a:r>
            <a:r>
              <a:rPr lang="en-US" altLang="en-US" sz="2800" b="1" dirty="0">
                <a:solidFill>
                  <a:srgbClr val="C00000"/>
                </a:solidFill>
                <a:latin typeface="Arial" panose="020B0604020202020204" pitchFamily="34" charset="0"/>
                <a:cs typeface="Arial" panose="020B0604020202020204" pitchFamily="34" charset="0"/>
              </a:rPr>
              <a:t> con </a:t>
            </a:r>
            <a:r>
              <a:rPr lang="en-US" altLang="en-US" sz="2800" b="1" dirty="0" err="1">
                <a:solidFill>
                  <a:srgbClr val="C00000"/>
                </a:solidFill>
                <a:latin typeface="Arial" panose="020B0604020202020204" pitchFamily="34" charset="0"/>
                <a:cs typeface="Arial" panose="020B0604020202020204" pitchFamily="34" charset="0"/>
              </a:rPr>
              <a:t>bà</a:t>
            </a:r>
            <a:r>
              <a:rPr lang="en-US" altLang="en-US" sz="2800" b="1" dirty="0">
                <a:solidFill>
                  <a:srgbClr val="C00000"/>
                </a:solidFill>
                <a:latin typeface="Arial" panose="020B0604020202020204" pitchFamily="34" charset="0"/>
                <a:cs typeface="Arial" panose="020B0604020202020204" pitchFamily="34" charset="0"/>
              </a:rPr>
              <a:t> ở </a:t>
            </a:r>
            <a:r>
              <a:rPr lang="en-US" altLang="en-US" sz="2800" b="1" dirty="0" err="1">
                <a:solidFill>
                  <a:srgbClr val="C00000"/>
                </a:solidFill>
                <a:latin typeface="Arial" panose="020B0604020202020204" pitchFamily="34" charset="0"/>
                <a:cs typeface="Arial" panose="020B0604020202020204" pitchFamily="34" charset="0"/>
              </a:rPr>
              <a:t>được</a:t>
            </a:r>
            <a:endParaRPr lang="en-US" alt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55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0"/>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par>
                                <p:cTn id="22" presetID="42" presetClass="exit" presetSubtype="0" fill="hold" nodeType="withEffect">
                                  <p:stCondLst>
                                    <p:cond delay="0"/>
                                  </p:stCondLst>
                                  <p:childTnLst>
                                    <p:animEffect transition="out" filter="fade">
                                      <p:cBhvr>
                                        <p:cTn id="23" dur="1000"/>
                                        <p:tgtEl>
                                          <p:spTgt spid="5122"/>
                                        </p:tgtEl>
                                      </p:cBhvr>
                                    </p:animEffect>
                                    <p:anim calcmode="lin" valueType="num">
                                      <p:cBhvr>
                                        <p:cTn id="24" dur="1000"/>
                                        <p:tgtEl>
                                          <p:spTgt spid="5122"/>
                                        </p:tgtEl>
                                        <p:attrNameLst>
                                          <p:attrName>ppt_x</p:attrName>
                                        </p:attrNameLst>
                                      </p:cBhvr>
                                      <p:tavLst>
                                        <p:tav tm="0">
                                          <p:val>
                                            <p:strVal val="ppt_x"/>
                                          </p:val>
                                        </p:tav>
                                        <p:tav tm="100000">
                                          <p:val>
                                            <p:strVal val="ppt_x"/>
                                          </p:val>
                                        </p:tav>
                                      </p:tavLst>
                                    </p:anim>
                                    <p:anim calcmode="lin" valueType="num">
                                      <p:cBhvr>
                                        <p:cTn id="25" dur="1000"/>
                                        <p:tgtEl>
                                          <p:spTgt spid="5122"/>
                                        </p:tgtEl>
                                        <p:attrNameLst>
                                          <p:attrName>ppt_y</p:attrName>
                                        </p:attrNameLst>
                                      </p:cBhvr>
                                      <p:tavLst>
                                        <p:tav tm="0">
                                          <p:val>
                                            <p:strVal val="ppt_y"/>
                                          </p:val>
                                        </p:tav>
                                        <p:tav tm="100000">
                                          <p:val>
                                            <p:strVal val="ppt_y+.1"/>
                                          </p:val>
                                        </p:tav>
                                      </p:tavLst>
                                    </p:anim>
                                    <p:set>
                                      <p:cBhvr>
                                        <p:cTn id="26" dur="1" fill="hold">
                                          <p:stCondLst>
                                            <p:cond delay="999"/>
                                          </p:stCondLst>
                                        </p:cTn>
                                        <p:tgtEl>
                                          <p:spTgt spid="51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691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5258"/>
        </a:solidFill>
        <a:effectLst/>
      </p:bgPr>
    </p:bg>
    <p:spTree>
      <p:nvGrpSpPr>
        <p:cNvPr id="1" name=""/>
        <p:cNvGrpSpPr/>
        <p:nvPr/>
      </p:nvGrpSpPr>
      <p:grpSpPr>
        <a:xfrm>
          <a:off x="0" y="0"/>
          <a:ext cx="0" cy="0"/>
          <a:chOff x="0" y="0"/>
          <a:chExt cx="0" cy="0"/>
        </a:xfrm>
      </p:grpSpPr>
      <p:sp>
        <p:nvSpPr>
          <p:cNvPr id="6" name="TextBox 6"/>
          <p:cNvSpPr txBox="1"/>
          <p:nvPr/>
        </p:nvSpPr>
        <p:spPr>
          <a:xfrm>
            <a:off x="3940062" y="3240284"/>
            <a:ext cx="10407875" cy="1803083"/>
          </a:xfrm>
          <a:prstGeom prst="rect">
            <a:avLst/>
          </a:prstGeom>
        </p:spPr>
        <p:txBody>
          <a:bodyPr lIns="0" tIns="0" rIns="0" bIns="0" rtlCol="0" anchor="t">
            <a:spAutoFit/>
          </a:bodyPr>
          <a:lstStyle/>
          <a:p>
            <a:pPr algn="ctr">
              <a:lnSpc>
                <a:spcPts val="14039"/>
              </a:lnSpc>
            </a:pPr>
            <a:r>
              <a:rPr lang="en-US" sz="12000">
                <a:solidFill>
                  <a:srgbClr val="E45258"/>
                </a:solidFill>
                <a:latin typeface="Mitr SemiBold"/>
              </a:rPr>
              <a:t>Hơn 200</a:t>
            </a:r>
          </a:p>
        </p:txBody>
      </p:sp>
      <p:pic>
        <p:nvPicPr>
          <p:cNvPr id="9" name="Picture 9"/>
          <p:cNvPicPr>
            <a:picLocks noChangeAspect="1"/>
          </p:cNvPicPr>
          <p:nvPr/>
        </p:nvPicPr>
        <p:blipFill>
          <a:blip r:embed="rId2"/>
          <a:srcRect/>
          <a:stretch>
            <a:fillRect/>
          </a:stretch>
        </p:blipFill>
        <p:spPr>
          <a:xfrm>
            <a:off x="-1568160" y="6899420"/>
            <a:ext cx="5498519" cy="5526150"/>
          </a:xfrm>
          <a:prstGeom prst="rect">
            <a:avLst/>
          </a:prstGeom>
        </p:spPr>
      </p:pic>
      <p:sp>
        <p:nvSpPr>
          <p:cNvPr id="10" name="Double Wave 9">
            <a:extLst>
              <a:ext uri="{FF2B5EF4-FFF2-40B4-BE49-F238E27FC236}">
                <a16:creationId xmlns:a16="http://schemas.microsoft.com/office/drawing/2014/main" id="{D59E956D-F192-48D2-86F7-29714AF66644}"/>
              </a:ext>
            </a:extLst>
          </p:cNvPr>
          <p:cNvSpPr/>
          <p:nvPr/>
        </p:nvSpPr>
        <p:spPr>
          <a:xfrm>
            <a:off x="5562600" y="4141825"/>
            <a:ext cx="8001000" cy="2209800"/>
          </a:xfrm>
          <a:prstGeom prst="doubleWav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b="1" dirty="0">
                <a:solidFill>
                  <a:schemeClr val="tx1"/>
                </a:solidFill>
              </a:rPr>
              <a:t>LUYỆN TẬP</a:t>
            </a:r>
            <a:endParaRPr lang="en-US" sz="96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5258"/>
        </a:solidFill>
        <a:effectLst/>
      </p:bgPr>
    </p:bg>
    <p:spTree>
      <p:nvGrpSpPr>
        <p:cNvPr id="1" name=""/>
        <p:cNvGrpSpPr/>
        <p:nvPr/>
      </p:nvGrpSpPr>
      <p:grpSpPr>
        <a:xfrm>
          <a:off x="0" y="0"/>
          <a:ext cx="0" cy="0"/>
          <a:chOff x="0" y="0"/>
          <a:chExt cx="0" cy="0"/>
        </a:xfrm>
      </p:grpSpPr>
      <p:sp>
        <p:nvSpPr>
          <p:cNvPr id="5" name="AutoShape 5"/>
          <p:cNvSpPr/>
          <p:nvPr/>
        </p:nvSpPr>
        <p:spPr>
          <a:xfrm>
            <a:off x="914400" y="723899"/>
            <a:ext cx="16992600" cy="8763001"/>
          </a:xfrm>
          <a:prstGeom prst="rect">
            <a:avLst/>
          </a:prstGeom>
          <a:solidFill>
            <a:schemeClr val="bg1"/>
          </a:solidFill>
        </p:spPr>
        <p:txBody>
          <a:bodyPr/>
          <a:lstStyle/>
          <a:p>
            <a:endParaRPr lang="en-US"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8120BE0-3116-4FC3-9084-4D9E48DEED3D}"/>
              </a:ext>
            </a:extLst>
          </p:cNvPr>
          <p:cNvSpPr txBox="1"/>
          <p:nvPr/>
        </p:nvSpPr>
        <p:spPr>
          <a:xfrm>
            <a:off x="1028700" y="723900"/>
            <a:ext cx="16764000" cy="7387728"/>
          </a:xfrm>
          <a:prstGeom prst="rect">
            <a:avLst/>
          </a:prstGeom>
          <a:noFill/>
        </p:spPr>
        <p:txBody>
          <a:bodyPr wrap="square" rtlCol="0">
            <a:spAutoFit/>
          </a:bodyPr>
          <a:lstStyle/>
          <a:p>
            <a:pPr algn="just">
              <a:lnSpc>
                <a:spcPct val="150000"/>
              </a:lnSpc>
            </a:pPr>
            <a:r>
              <a:rPr lang="vi-VN" sz="3200" b="1" dirty="0">
                <a:latin typeface="Arial" panose="020B0604020202020204" pitchFamily="34" charset="0"/>
                <a:cs typeface="Arial" panose="020B0604020202020204" pitchFamily="34" charset="0"/>
              </a:rPr>
              <a:t>Bài 1: </a:t>
            </a:r>
            <a:r>
              <a:rPr lang="vi-VN" sz="3200" b="0" i="0" dirty="0">
                <a:solidFill>
                  <a:srgbClr val="1A0DAB"/>
                </a:solidFill>
                <a:effectLst/>
                <a:latin typeface="Arial" panose="020B0604020202020204" pitchFamily="34" charset="0"/>
                <a:cs typeface="Arial" panose="020B0604020202020204" pitchFamily="34" charset="0"/>
              </a:rPr>
              <a:t>Tìm lời dẫn trong những đoạn trích sau (trích từ truyện ngắn Lão Hạc của Nam Cao). Cho biết đó là lời nói hay ý nghĩ được dẫn, là lời dẫn trực tiếp hay lời dẫn gián tiếp.</a:t>
            </a:r>
            <a:br>
              <a:rPr lang="vi-VN" sz="3200" b="0" i="0" dirty="0">
                <a:solidFill>
                  <a:srgbClr val="1A0DAB"/>
                </a:solidFill>
                <a:effectLst/>
                <a:latin typeface="Arial" panose="020B0604020202020204" pitchFamily="34" charset="0"/>
                <a:cs typeface="Arial" panose="020B0604020202020204" pitchFamily="34" charset="0"/>
              </a:rPr>
            </a:br>
            <a:r>
              <a:rPr lang="vi-VN" sz="3200" b="0" i="0" dirty="0">
                <a:solidFill>
                  <a:srgbClr val="1A0DAB"/>
                </a:solidFill>
                <a:effectLst/>
                <a:latin typeface="Arial" panose="020B0604020202020204" pitchFamily="34" charset="0"/>
                <a:cs typeface="Arial" panose="020B0604020202020204" pitchFamily="34" charset="0"/>
              </a:rPr>
              <a:t>a. Nó cứ làm in như nó trách tôi; nó kêu ư ử, nhìn tôi, như muốn bảo rằng: "A! Lão già tệ lắm! Tôi ăn ở với Lão như thế mà lão đối xử với tôi như thế này à?".</a:t>
            </a:r>
          </a:p>
          <a:p>
            <a:pPr algn="just">
              <a:lnSpc>
                <a:spcPct val="150000"/>
              </a:lnSpc>
            </a:pPr>
            <a:endParaRPr lang="vi-VN" sz="3200" b="0" i="0" dirty="0">
              <a:solidFill>
                <a:srgbClr val="1A0DAB"/>
              </a:solidFill>
              <a:effectLst/>
              <a:latin typeface="Arial" panose="020B0604020202020204" pitchFamily="34" charset="0"/>
              <a:cs typeface="Arial" panose="020B0604020202020204" pitchFamily="34" charset="0"/>
            </a:endParaRPr>
          </a:p>
          <a:p>
            <a:pPr algn="just">
              <a:lnSpc>
                <a:spcPct val="150000"/>
              </a:lnSpc>
            </a:pPr>
            <a:endParaRPr lang="vi-VN" sz="3200" dirty="0">
              <a:solidFill>
                <a:srgbClr val="1A0DAB"/>
              </a:solidFill>
              <a:latin typeface="Arial" panose="020B0604020202020204" pitchFamily="34" charset="0"/>
              <a:cs typeface="Arial" panose="020B0604020202020204" pitchFamily="34" charset="0"/>
            </a:endParaRPr>
          </a:p>
          <a:p>
            <a:pPr algn="just">
              <a:lnSpc>
                <a:spcPct val="150000"/>
              </a:lnSpc>
            </a:pPr>
            <a:r>
              <a:rPr lang="vi-VN" sz="3200" b="0" i="0" dirty="0">
                <a:solidFill>
                  <a:srgbClr val="1A0DAB"/>
                </a:solidFill>
                <a:effectLst/>
                <a:latin typeface="Arial" panose="020B0604020202020204" pitchFamily="34" charset="0"/>
                <a:cs typeface="Arial" panose="020B0604020202020204" pitchFamily="34" charset="0"/>
              </a:rPr>
              <a:t>b. Sau khi thằng con đi, lão tự bảo rằng : "Cái vườn là của con ta. Hồi còn mồ ma mẹ nó, mẹ nó cố thắt lưng buộc bụng, dè sẻn mãi, mới để ra được năm mươi đồng bạc tậu. Hồi ấy, mọi thức còn rẻ cả...”</a:t>
            </a:r>
          </a:p>
          <a:p>
            <a:pPr algn="just">
              <a:lnSpc>
                <a:spcPct val="150000"/>
              </a:lnSpc>
            </a:pPr>
            <a:endParaRPr lang="vi-VN" sz="3200" b="0" i="0" dirty="0">
              <a:solidFill>
                <a:srgbClr val="1A0DAB"/>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1DFB6DB-8BE4-4B20-B358-FB4094CC6051}"/>
              </a:ext>
            </a:extLst>
          </p:cNvPr>
          <p:cNvSpPr txBox="1"/>
          <p:nvPr/>
        </p:nvSpPr>
        <p:spPr>
          <a:xfrm>
            <a:off x="1120140" y="3848100"/>
            <a:ext cx="16154400" cy="1569660"/>
          </a:xfrm>
          <a:prstGeom prst="rect">
            <a:avLst/>
          </a:prstGeom>
          <a:noFill/>
        </p:spPr>
        <p:txBody>
          <a:bodyPr wrap="square" rtlCol="0">
            <a:spAutoFit/>
          </a:bodyPr>
          <a:lstStyle/>
          <a:p>
            <a:r>
              <a:rPr lang="vi-VN"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0" dirty="0" err="1">
                <a:solidFill>
                  <a:srgbClr val="C00000"/>
                </a:solidFill>
                <a:effectLst/>
                <a:latin typeface="Arial" panose="020B0604020202020204" pitchFamily="34" charset="0"/>
                <a:cs typeface="Arial" panose="020B0604020202020204" pitchFamily="34" charset="0"/>
              </a:rPr>
              <a:t>Lời</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dẫn</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trực</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tiếp</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là</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phần</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trong</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ngoặc</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kép</a:t>
            </a:r>
            <a:r>
              <a:rPr lang="en-US" sz="3200" b="1" i="0" dirty="0">
                <a:solidFill>
                  <a:srgbClr val="C00000"/>
                </a:solidFill>
                <a:effectLst/>
                <a:latin typeface="Arial" panose="020B0604020202020204" pitchFamily="34" charset="0"/>
                <a:cs typeface="Arial" panose="020B0604020202020204" pitchFamily="34" charset="0"/>
              </a:rPr>
              <a:t> ( "A! </a:t>
            </a:r>
            <a:r>
              <a:rPr lang="en-US" sz="3200" b="1" i="0" dirty="0" err="1">
                <a:solidFill>
                  <a:srgbClr val="C00000"/>
                </a:solidFill>
                <a:effectLst/>
                <a:latin typeface="Arial" panose="020B0604020202020204" pitchFamily="34" charset="0"/>
                <a:cs typeface="Arial" panose="020B0604020202020204" pitchFamily="34" charset="0"/>
              </a:rPr>
              <a:t>Lão</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già</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thế</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này</a:t>
            </a:r>
            <a:r>
              <a:rPr lang="en-US" sz="3200" b="1" i="0" dirty="0">
                <a:solidFill>
                  <a:srgbClr val="C00000"/>
                </a:solidFill>
                <a:effectLst/>
                <a:latin typeface="Arial" panose="020B0604020202020204" pitchFamily="34" charset="0"/>
                <a:cs typeface="Arial" panose="020B0604020202020204" pitchFamily="34" charset="0"/>
              </a:rPr>
              <a:t> ù?") - </a:t>
            </a:r>
            <a:r>
              <a:rPr lang="en-US" sz="3200" b="1" i="0" dirty="0" err="1">
                <a:solidFill>
                  <a:srgbClr val="C00000"/>
                </a:solidFill>
                <a:effectLst/>
                <a:latin typeface="Arial" panose="020B0604020202020204" pitchFamily="34" charset="0"/>
                <a:cs typeface="Arial" panose="020B0604020202020204" pitchFamily="34" charset="0"/>
              </a:rPr>
              <a:t>dẫn</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lời</a:t>
            </a:r>
            <a:r>
              <a:rPr lang="en-US" sz="3200" b="1" i="0" dirty="0">
                <a:solidFill>
                  <a:srgbClr val="C00000"/>
                </a:solidFill>
                <a:effectLst/>
                <a:latin typeface="Arial" panose="020B0604020202020204" pitchFamily="34" charset="0"/>
                <a:cs typeface="Arial" panose="020B0604020202020204" pitchFamily="34" charset="0"/>
              </a:rPr>
              <a:t> (qua ý </a:t>
            </a:r>
            <a:r>
              <a:rPr lang="en-US" sz="3200" b="1" i="0" dirty="0" err="1">
                <a:solidFill>
                  <a:srgbClr val="C00000"/>
                </a:solidFill>
                <a:effectLst/>
                <a:latin typeface="Arial" panose="020B0604020202020204" pitchFamily="34" charset="0"/>
                <a:cs typeface="Arial" panose="020B0604020202020204" pitchFamily="34" charset="0"/>
              </a:rPr>
              <a:t>nghĩ</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của</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nhân</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vật</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gán</a:t>
            </a:r>
            <a:r>
              <a:rPr lang="en-US" sz="3200" b="1" i="0" dirty="0">
                <a:solidFill>
                  <a:srgbClr val="C00000"/>
                </a:solidFill>
                <a:effectLst/>
                <a:latin typeface="Arial" panose="020B0604020202020204" pitchFamily="34" charset="0"/>
                <a:cs typeface="Arial" panose="020B0604020202020204" pitchFamily="34" charset="0"/>
              </a:rPr>
              <a:t> </a:t>
            </a:r>
            <a:r>
              <a:rPr lang="en-US" sz="3200" b="1" i="0" dirty="0" err="1">
                <a:solidFill>
                  <a:srgbClr val="C00000"/>
                </a:solidFill>
                <a:effectLst/>
                <a:latin typeface="Arial" panose="020B0604020202020204" pitchFamily="34" charset="0"/>
                <a:cs typeface="Arial" panose="020B0604020202020204" pitchFamily="34" charset="0"/>
              </a:rPr>
              <a:t>cho</a:t>
            </a:r>
            <a:r>
              <a:rPr lang="en-US" sz="3200" b="1" i="0" dirty="0">
                <a:solidFill>
                  <a:srgbClr val="C00000"/>
                </a:solidFill>
                <a:effectLst/>
                <a:latin typeface="Arial" panose="020B0604020202020204" pitchFamily="34" charset="0"/>
                <a:cs typeface="Arial" panose="020B0604020202020204" pitchFamily="34" charset="0"/>
              </a:rPr>
              <a:t> con </a:t>
            </a:r>
            <a:r>
              <a:rPr lang="en-US" sz="3200" b="1" i="0" dirty="0" err="1">
                <a:solidFill>
                  <a:srgbClr val="C00000"/>
                </a:solidFill>
                <a:effectLst/>
                <a:latin typeface="Arial" panose="020B0604020202020204" pitchFamily="34" charset="0"/>
                <a:cs typeface="Arial" panose="020B0604020202020204" pitchFamily="34" charset="0"/>
              </a:rPr>
              <a:t>chó</a:t>
            </a:r>
            <a:r>
              <a:rPr lang="en-US" sz="3200" b="1" i="0" dirty="0">
                <a:solidFill>
                  <a:srgbClr val="C00000"/>
                </a:solidFill>
                <a:effectLst/>
                <a:latin typeface="Arial" panose="020B0604020202020204" pitchFamily="34" charset="0"/>
                <a:cs typeface="Arial" panose="020B0604020202020204" pitchFamily="34" charset="0"/>
              </a:rPr>
              <a:t>).</a:t>
            </a:r>
            <a:endParaRPr lang="vi-VN" sz="3200" b="1" dirty="0">
              <a:solidFill>
                <a:srgbClr val="C00000"/>
              </a:solidFill>
              <a:latin typeface="Arial" panose="020B0604020202020204" pitchFamily="34" charset="0"/>
              <a:cs typeface="Arial" panose="020B0604020202020204" pitchFamily="34" charset="0"/>
            </a:endParaRPr>
          </a:p>
          <a:p>
            <a:endParaRPr lang="en-US" sz="3200" dirty="0"/>
          </a:p>
        </p:txBody>
      </p:sp>
      <p:sp>
        <p:nvSpPr>
          <p:cNvPr id="14" name="TextBox 13">
            <a:extLst>
              <a:ext uri="{FF2B5EF4-FFF2-40B4-BE49-F238E27FC236}">
                <a16:creationId xmlns:a16="http://schemas.microsoft.com/office/drawing/2014/main" id="{77D6D7ED-B78A-4689-B7E3-46BC294BE7D9}"/>
              </a:ext>
            </a:extLst>
          </p:cNvPr>
          <p:cNvSpPr txBox="1"/>
          <p:nvPr/>
        </p:nvSpPr>
        <p:spPr>
          <a:xfrm>
            <a:off x="1219200" y="7841646"/>
            <a:ext cx="15567660" cy="1077218"/>
          </a:xfrm>
          <a:prstGeom prst="rect">
            <a:avLst/>
          </a:prstGeom>
          <a:noFill/>
        </p:spPr>
        <p:txBody>
          <a:bodyPr wrap="square" rtlCol="0">
            <a:spAutoFit/>
          </a:bodyPr>
          <a:lstStyle/>
          <a:p>
            <a:r>
              <a:rPr lang="vi-VN" sz="3200" b="1" dirty="0">
                <a:solidFill>
                  <a:srgbClr val="C00000"/>
                </a:solidFill>
                <a:cs typeface="Arial" panose="020B0604020202020204" pitchFamily="34" charset="0"/>
                <a:sym typeface="Wingdings" panose="05000000000000000000" pitchFamily="2" charset="2"/>
              </a:rPr>
              <a:t> </a:t>
            </a:r>
            <a:r>
              <a:rPr lang="vi-VN" sz="3200" b="1" i="0" dirty="0">
                <a:solidFill>
                  <a:srgbClr val="C00000"/>
                </a:solidFill>
                <a:effectLst/>
              </a:rPr>
              <a:t>Lời dẫn trực tiếp là phần trong ngoặc kép ("Cái vườn... còn rẻ cả...") - dẫn ý.</a:t>
            </a:r>
            <a:endParaRPr lang="vi-VN" sz="3200" b="1" dirty="0">
              <a:solidFill>
                <a:srgbClr val="C00000"/>
              </a:solidFill>
              <a:cs typeface="Arial" panose="020B0604020202020204" pitchFamily="34" charset="0"/>
            </a:endParaRP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F480E1-F01C-488A-907D-67D62594EF28}"/>
              </a:ext>
            </a:extLst>
          </p:cNvPr>
          <p:cNvSpPr txBox="1"/>
          <p:nvPr/>
        </p:nvSpPr>
        <p:spPr>
          <a:xfrm>
            <a:off x="961209" y="1476862"/>
            <a:ext cx="16573500" cy="4524315"/>
          </a:xfrm>
          <a:prstGeom prst="rect">
            <a:avLst/>
          </a:prstGeom>
          <a:noFill/>
        </p:spPr>
        <p:txBody>
          <a:bodyPr wrap="square">
            <a:spAutoFit/>
          </a:bodyPr>
          <a:lstStyle/>
          <a:p>
            <a:r>
              <a:rPr lang="vi-VN" sz="3200" b="1" i="0" dirty="0">
                <a:solidFill>
                  <a:srgbClr val="002060"/>
                </a:solidFill>
                <a:effectLst/>
              </a:rPr>
              <a:t>Viết một đoạn văn nghị luận có nội dung liên quan đến một trong ba ý kiến dưới đây. Trích dẫn ý kiến đó theo hai cách: dẫn trực tiếp và dẫn gián tiếp.</a:t>
            </a:r>
            <a:br>
              <a:rPr lang="vi-VN" sz="3200" dirty="0">
                <a:solidFill>
                  <a:srgbClr val="002060"/>
                </a:solidFill>
              </a:rPr>
            </a:br>
            <a:r>
              <a:rPr lang="vi-VN" sz="3200" b="1" u="sng" dirty="0">
                <a:solidFill>
                  <a:srgbClr val="002060"/>
                </a:solidFill>
              </a:rPr>
              <a:t>Nhóm 1: </a:t>
            </a:r>
            <a:r>
              <a:rPr lang="vi-VN" sz="3200" b="0" i="0" dirty="0">
                <a:solidFill>
                  <a:srgbClr val="002060"/>
                </a:solidFill>
                <a:effectLst/>
              </a:rPr>
              <a:t>a. Chúng ta phải ghi nhớ công lao của các vị anh hùng dân tộc, vì các vị ấy là tiêu biểu của một dân tộc anh hùng.</a:t>
            </a:r>
            <a:br>
              <a:rPr lang="vi-VN" sz="3200" dirty="0">
                <a:solidFill>
                  <a:srgbClr val="002060"/>
                </a:solidFill>
              </a:rPr>
            </a:br>
            <a:r>
              <a:rPr lang="vi-VN" sz="3200" b="1" u="sng" dirty="0">
                <a:solidFill>
                  <a:srgbClr val="002060"/>
                </a:solidFill>
              </a:rPr>
              <a:t>Nhóm 2: </a:t>
            </a:r>
            <a:r>
              <a:rPr lang="vi-VN" sz="3200" b="0" i="0" dirty="0">
                <a:solidFill>
                  <a:srgbClr val="002060"/>
                </a:solidFill>
                <a:effectLst/>
              </a:rPr>
              <a:t>b. Giản dị trong đời sống trong tác phong, trong quan hệ với mọi người, trong tác phong,  Hồ Chí Minh cũng rất giản dị trong lời nói và bài viết, vì muốn cho quần chúng nhân dân hiểu được, nhớ được, làm được.</a:t>
            </a:r>
            <a:br>
              <a:rPr lang="vi-VN" sz="3200" dirty="0">
                <a:solidFill>
                  <a:srgbClr val="002060"/>
                </a:solidFill>
              </a:rPr>
            </a:br>
            <a:r>
              <a:rPr lang="vi-VN" sz="3200" b="1" u="sng" dirty="0">
                <a:solidFill>
                  <a:srgbClr val="002060"/>
                </a:solidFill>
              </a:rPr>
              <a:t>Nhóm 3: </a:t>
            </a:r>
            <a:r>
              <a:rPr lang="vi-VN" sz="3200" b="0" i="0" dirty="0">
                <a:solidFill>
                  <a:srgbClr val="002060"/>
                </a:solidFill>
                <a:effectLst/>
              </a:rPr>
              <a:t>c. Người Việt Nam ngày nay có lí do đầy đủ và vững chắc để tự hào với tiếng nói của mình.</a:t>
            </a:r>
            <a:endParaRPr lang="en-US" sz="3200" dirty="0">
              <a:solidFill>
                <a:srgbClr val="002060"/>
              </a:solidFill>
            </a:endParaRPr>
          </a:p>
        </p:txBody>
      </p:sp>
      <p:sp>
        <p:nvSpPr>
          <p:cNvPr id="4" name="AutoShape 4">
            <a:extLst>
              <a:ext uri="{FF2B5EF4-FFF2-40B4-BE49-F238E27FC236}">
                <a16:creationId xmlns:a16="http://schemas.microsoft.com/office/drawing/2014/main" id="{9BD933A7-6568-47A8-91C9-9DCE4B88C340}"/>
              </a:ext>
            </a:extLst>
          </p:cNvPr>
          <p:cNvSpPr/>
          <p:nvPr/>
        </p:nvSpPr>
        <p:spPr>
          <a:xfrm>
            <a:off x="-304800" y="-35466"/>
            <a:ext cx="20025122" cy="1430357"/>
          </a:xfrm>
          <a:prstGeom prst="rect">
            <a:avLst/>
          </a:prstGeom>
          <a:solidFill>
            <a:srgbClr val="E45258"/>
          </a:solidFill>
        </p:spPr>
      </p:sp>
      <p:sp>
        <p:nvSpPr>
          <p:cNvPr id="5" name="TextBox 4">
            <a:extLst>
              <a:ext uri="{FF2B5EF4-FFF2-40B4-BE49-F238E27FC236}">
                <a16:creationId xmlns:a16="http://schemas.microsoft.com/office/drawing/2014/main" id="{A097B004-9F6F-4429-89F5-5051E16AE9C4}"/>
              </a:ext>
            </a:extLst>
          </p:cNvPr>
          <p:cNvSpPr txBox="1"/>
          <p:nvPr/>
        </p:nvSpPr>
        <p:spPr>
          <a:xfrm>
            <a:off x="5334000" y="342259"/>
            <a:ext cx="10210800" cy="830997"/>
          </a:xfrm>
          <a:prstGeom prst="rect">
            <a:avLst/>
          </a:prstGeom>
          <a:noFill/>
        </p:spPr>
        <p:txBody>
          <a:bodyPr wrap="square" rtlCol="0">
            <a:spAutoFit/>
          </a:bodyPr>
          <a:lstStyle/>
          <a:p>
            <a:r>
              <a:rPr lang="vi-VN" sz="4800" b="1" dirty="0">
                <a:solidFill>
                  <a:schemeClr val="bg1"/>
                </a:solidFill>
              </a:rPr>
              <a:t>Bài </a:t>
            </a:r>
            <a:r>
              <a:rPr lang="vi-VN" sz="4800" b="1">
                <a:solidFill>
                  <a:schemeClr val="bg1"/>
                </a:solidFill>
              </a:rPr>
              <a:t>2: Làm việc theo nhóm</a:t>
            </a:r>
            <a:endParaRPr lang="en-US" sz="4800" b="1" dirty="0">
              <a:solidFill>
                <a:schemeClr val="bg1"/>
              </a:solidFill>
            </a:endParaRPr>
          </a:p>
        </p:txBody>
      </p:sp>
      <p:sp>
        <p:nvSpPr>
          <p:cNvPr id="6" name="Rectangle: Rounded Corners 5">
            <a:extLst>
              <a:ext uri="{FF2B5EF4-FFF2-40B4-BE49-F238E27FC236}">
                <a16:creationId xmlns:a16="http://schemas.microsoft.com/office/drawing/2014/main" id="{2D899112-2EA7-4DBA-9223-6DDB028F3D44}"/>
              </a:ext>
            </a:extLst>
          </p:cNvPr>
          <p:cNvSpPr/>
          <p:nvPr/>
        </p:nvSpPr>
        <p:spPr>
          <a:xfrm>
            <a:off x="952500" y="6083149"/>
            <a:ext cx="16840200" cy="38447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rgbClr val="002060"/>
                </a:solidFill>
                <a:latin typeface="Arial" panose="020B0604020202020204" pitchFamily="34" charset="0"/>
                <a:cs typeface="Arial" panose="020B0604020202020204" pitchFamily="34" charset="0"/>
              </a:rPr>
              <a:t>Mẫu:</a:t>
            </a:r>
          </a:p>
          <a:p>
            <a:pPr algn="just">
              <a:buFont typeface="Arial" panose="020B0604020202020204" pitchFamily="34" charset="0"/>
              <a:buChar char="•"/>
            </a:pPr>
            <a:r>
              <a:rPr lang="vi-VN" sz="2800" b="0" i="0" dirty="0">
                <a:solidFill>
                  <a:srgbClr val="000000"/>
                </a:solidFill>
                <a:effectLst/>
                <a:latin typeface="Arial" panose="020B0604020202020204" pitchFamily="34" charset="0"/>
                <a:cs typeface="Arial" panose="020B0604020202020204" pitchFamily="34" charset="0"/>
              </a:rPr>
              <a:t> Lời dẫn trực tiếp: Trong báo cáo chính trị tại Đại hội Đại biểu lần II của Đảng. Chủ tịch Hồ Chí Minh nêu rõ: "Chúng ta phải ghi nhớ công lao của các vị anh hùng dân tộc, vì các vị ấy là biểu tượng của một dân tộc anh hùng".</a:t>
            </a:r>
          </a:p>
          <a:p>
            <a:pPr algn="just">
              <a:buFont typeface="Arial" panose="020B0604020202020204" pitchFamily="34" charset="0"/>
              <a:buChar char="•"/>
            </a:pPr>
            <a:r>
              <a:rPr lang="vi-VN" sz="2800" b="0" i="0" dirty="0">
                <a:solidFill>
                  <a:srgbClr val="000000"/>
                </a:solidFill>
                <a:effectLst/>
                <a:latin typeface="Arial" panose="020B0604020202020204" pitchFamily="34" charset="0"/>
                <a:cs typeface="Arial" panose="020B0604020202020204" pitchFamily="34" charset="0"/>
              </a:rPr>
              <a:t> Lời dẫn gián tiếp: Trong báo cáo chính trị tại Đại hội Đại biểu lần thứ II của Đảng. Chủ tịch Hồ Chí Minh cho rằng chúng ta phải ghi nhớ công lao của các vị anh hùng dân tộc, vì các vị ấy tiêu biểu của một dân tộc anh hùng.</a:t>
            </a:r>
          </a:p>
        </p:txBody>
      </p:sp>
    </p:spTree>
    <p:extLst>
      <p:ext uri="{BB962C8B-B14F-4D97-AF65-F5344CB8AC3E}">
        <p14:creationId xmlns:p14="http://schemas.microsoft.com/office/powerpoint/2010/main" val="183892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5258"/>
        </a:solidFill>
        <a:effectLst/>
      </p:bgPr>
    </p:bg>
    <p:spTree>
      <p:nvGrpSpPr>
        <p:cNvPr id="1" name=""/>
        <p:cNvGrpSpPr/>
        <p:nvPr/>
      </p:nvGrpSpPr>
      <p:grpSpPr>
        <a:xfrm>
          <a:off x="0" y="0"/>
          <a:ext cx="0" cy="0"/>
          <a:chOff x="0" y="0"/>
          <a:chExt cx="0" cy="0"/>
        </a:xfrm>
      </p:grpSpPr>
      <p:sp>
        <p:nvSpPr>
          <p:cNvPr id="6" name="TextBox 6"/>
          <p:cNvSpPr txBox="1"/>
          <p:nvPr/>
        </p:nvSpPr>
        <p:spPr>
          <a:xfrm>
            <a:off x="3940062" y="3240284"/>
            <a:ext cx="10407875" cy="1803083"/>
          </a:xfrm>
          <a:prstGeom prst="rect">
            <a:avLst/>
          </a:prstGeom>
        </p:spPr>
        <p:txBody>
          <a:bodyPr lIns="0" tIns="0" rIns="0" bIns="0" rtlCol="0" anchor="t">
            <a:spAutoFit/>
          </a:bodyPr>
          <a:lstStyle/>
          <a:p>
            <a:pPr marL="0" marR="0" lvl="0" indent="0" algn="ctr" defTabSz="914400" rtl="0" eaLnBrk="1" fontAlgn="auto" latinLnBrk="0" hangingPunct="1">
              <a:lnSpc>
                <a:spcPts val="14039"/>
              </a:lnSpc>
              <a:spcBef>
                <a:spcPts val="0"/>
              </a:spcBef>
              <a:spcAft>
                <a:spcPts val="0"/>
              </a:spcAft>
              <a:buClrTx/>
              <a:buSzTx/>
              <a:buFontTx/>
              <a:buNone/>
              <a:tabLst/>
              <a:defRPr/>
            </a:pPr>
            <a:r>
              <a:rPr kumimoji="0" lang="en-US" sz="12000" b="0" i="0" u="none" strike="noStrike" kern="1200" cap="none" spc="0" normalizeH="0" baseline="0" noProof="0">
                <a:ln>
                  <a:noFill/>
                </a:ln>
                <a:solidFill>
                  <a:srgbClr val="E45258"/>
                </a:solidFill>
                <a:effectLst/>
                <a:uLnTx/>
                <a:uFillTx/>
                <a:latin typeface="Mitr SemiBold"/>
                <a:ea typeface="+mn-ea"/>
                <a:cs typeface="+mn-cs"/>
              </a:rPr>
              <a:t>Hơn 200</a:t>
            </a:r>
          </a:p>
        </p:txBody>
      </p:sp>
      <p:pic>
        <p:nvPicPr>
          <p:cNvPr id="9" name="Picture 9"/>
          <p:cNvPicPr>
            <a:picLocks noChangeAspect="1"/>
          </p:cNvPicPr>
          <p:nvPr/>
        </p:nvPicPr>
        <p:blipFill>
          <a:blip r:embed="rId2"/>
          <a:srcRect/>
          <a:stretch>
            <a:fillRect/>
          </a:stretch>
        </p:blipFill>
        <p:spPr>
          <a:xfrm>
            <a:off x="-1568160" y="6899420"/>
            <a:ext cx="5498519" cy="5526150"/>
          </a:xfrm>
          <a:prstGeom prst="rect">
            <a:avLst/>
          </a:prstGeom>
        </p:spPr>
      </p:pic>
      <p:sp>
        <p:nvSpPr>
          <p:cNvPr id="10" name="Double Wave 9">
            <a:extLst>
              <a:ext uri="{FF2B5EF4-FFF2-40B4-BE49-F238E27FC236}">
                <a16:creationId xmlns:a16="http://schemas.microsoft.com/office/drawing/2014/main" id="{D59E956D-F192-48D2-86F7-29714AF66644}"/>
              </a:ext>
            </a:extLst>
          </p:cNvPr>
          <p:cNvSpPr/>
          <p:nvPr/>
        </p:nvSpPr>
        <p:spPr>
          <a:xfrm>
            <a:off x="4800600" y="876300"/>
            <a:ext cx="8001000" cy="2209800"/>
          </a:xfrm>
          <a:prstGeom prst="doubleWav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VẬN DỤNG</a:t>
            </a:r>
            <a:endParaRPr kumimoji="0" lang="en-US" sz="9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86191687-D1B2-4C94-9954-38A594E81C9F}"/>
              </a:ext>
            </a:extLst>
          </p:cNvPr>
          <p:cNvSpPr txBox="1"/>
          <p:nvPr/>
        </p:nvSpPr>
        <p:spPr>
          <a:xfrm>
            <a:off x="2285999" y="3695700"/>
            <a:ext cx="13716000" cy="3686266"/>
          </a:xfrm>
          <a:prstGeom prst="rect">
            <a:avLst/>
          </a:prstGeom>
          <a:noFill/>
        </p:spPr>
        <p:txBody>
          <a:bodyPr wrap="square" rtlCol="0">
            <a:spAutoFit/>
          </a:bodyPr>
          <a:lstStyle/>
          <a:p>
            <a:pPr algn="ctr">
              <a:lnSpc>
                <a:spcPct val="150000"/>
              </a:lnSpc>
            </a:pPr>
            <a:r>
              <a:rPr lang="vi-VN" sz="4000" b="1" dirty="0">
                <a:solidFill>
                  <a:schemeClr val="bg1"/>
                </a:solidFill>
              </a:rPr>
              <a:t>Hãy viết đoạn văn ngắn trình bày cảm nhận của em về nhân vật Vũ Nương trong Chuyện người con gái Nam Xương. Trong đoạn văn có sử dụng lời dẫn trực tiếp hoặc lời dẫn gián tiếp. Gạch chân và chú thích rõ.</a:t>
            </a:r>
            <a:endParaRPr lang="en-US" sz="4000" b="1" dirty="0">
              <a:solidFill>
                <a:schemeClr val="bg1"/>
              </a:solidFill>
            </a:endParaRPr>
          </a:p>
        </p:txBody>
      </p:sp>
    </p:spTree>
    <p:extLst>
      <p:ext uri="{BB962C8B-B14F-4D97-AF65-F5344CB8AC3E}">
        <p14:creationId xmlns:p14="http://schemas.microsoft.com/office/powerpoint/2010/main" val="328298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sp>
        <p:nvSpPr>
          <p:cNvPr id="2" name="AutoShape 2"/>
          <p:cNvSpPr/>
          <p:nvPr/>
        </p:nvSpPr>
        <p:spPr>
          <a:xfrm>
            <a:off x="1028700" y="4724400"/>
            <a:ext cx="7848600" cy="4000500"/>
          </a:xfrm>
          <a:prstGeom prst="rect">
            <a:avLst/>
          </a:prstGeom>
          <a:solidFill>
            <a:srgbClr val="E45258">
              <a:alpha val="9804"/>
            </a:srgbClr>
          </a:solidFill>
        </p:spPr>
      </p:sp>
      <p:sp>
        <p:nvSpPr>
          <p:cNvPr id="3" name="AutoShape 3"/>
          <p:cNvSpPr/>
          <p:nvPr/>
        </p:nvSpPr>
        <p:spPr>
          <a:xfrm>
            <a:off x="1028700" y="4724400"/>
            <a:ext cx="7848600" cy="1405404"/>
          </a:xfrm>
          <a:prstGeom prst="rect">
            <a:avLst/>
          </a:prstGeom>
          <a:solidFill>
            <a:srgbClr val="E45258"/>
          </a:solidFill>
        </p:spPr>
      </p:sp>
      <p:sp>
        <p:nvSpPr>
          <p:cNvPr id="4" name="TextBox 4"/>
          <p:cNvSpPr txBox="1"/>
          <p:nvPr/>
        </p:nvSpPr>
        <p:spPr>
          <a:xfrm>
            <a:off x="1777954" y="5195446"/>
            <a:ext cx="6327509" cy="647678"/>
          </a:xfrm>
          <a:prstGeom prst="rect">
            <a:avLst/>
          </a:prstGeom>
        </p:spPr>
        <p:txBody>
          <a:bodyPr lIns="0" tIns="0" rIns="0" bIns="0" rtlCol="0" anchor="t">
            <a:spAutoFit/>
          </a:bodyPr>
          <a:lstStyle/>
          <a:p>
            <a:pPr algn="ctr">
              <a:lnSpc>
                <a:spcPct val="130000"/>
              </a:lnSpc>
            </a:pPr>
            <a:r>
              <a:rPr lang="pt-BR" sz="3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Hướng dẫn học ở nhà</a:t>
            </a:r>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5"/>
          <p:cNvSpPr txBox="1"/>
          <p:nvPr/>
        </p:nvSpPr>
        <p:spPr>
          <a:xfrm>
            <a:off x="1777953" y="6552993"/>
            <a:ext cx="6327509" cy="1415772"/>
          </a:xfrm>
          <a:prstGeom prst="rect">
            <a:avLst/>
          </a:prstGeom>
        </p:spPr>
        <p:txBody>
          <a:bodyPr wrap="square" lIns="0" tIns="0" rIns="0" bIns="0" rtlCol="0" anchor="t">
            <a:spAutoFit/>
          </a:bodyPr>
          <a:lstStyle/>
          <a:p>
            <a:pPr marL="457200" indent="-457200" algn="just">
              <a:lnSpc>
                <a:spcPct val="130000"/>
              </a:lnSpc>
              <a:buFont typeface="Arial" panose="020B0604020202020204" pitchFamily="34" charset="0"/>
              <a:buChar char="•"/>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 thuộc ghi nhớ.</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chỉnh các bài tập</a:t>
            </a:r>
            <a:endParaRPr lang="en-US" sz="4400" spc="42" dirty="0">
              <a:solidFill>
                <a:srgbClr val="4B4244"/>
              </a:solidFill>
              <a:latin typeface="Arial" panose="020B0604020202020204" pitchFamily="34" charset="0"/>
              <a:cs typeface="Arial" panose="020B0604020202020204" pitchFamily="34" charset="0"/>
            </a:endParaRPr>
          </a:p>
        </p:txBody>
      </p:sp>
      <p:sp>
        <p:nvSpPr>
          <p:cNvPr id="7" name="TextBox 7"/>
          <p:cNvSpPr txBox="1"/>
          <p:nvPr/>
        </p:nvSpPr>
        <p:spPr>
          <a:xfrm>
            <a:off x="3581400" y="2128867"/>
            <a:ext cx="14439900" cy="1154162"/>
          </a:xfrm>
          <a:prstGeom prst="rect">
            <a:avLst/>
          </a:prstGeom>
        </p:spPr>
        <p:txBody>
          <a:bodyPr wrap="square" lIns="0" tIns="0" rIns="0" bIns="0" rtlCol="0" anchor="t">
            <a:spAutoFit/>
          </a:bodyPr>
          <a:lstStyle/>
          <a:p>
            <a:pPr algn="l">
              <a:lnSpc>
                <a:spcPts val="8800"/>
              </a:lnSpc>
            </a:pPr>
            <a:r>
              <a:rPr lang="vi-VN" sz="8000" spc="80" dirty="0">
                <a:solidFill>
                  <a:srgbClr val="4B4244"/>
                </a:solidFill>
                <a:latin typeface="Mitr SemiBold"/>
              </a:rPr>
              <a:t>HƯỚNG DẪN VỀ NHÀ</a:t>
            </a:r>
            <a:endParaRPr lang="en-US" sz="8000" spc="80" dirty="0">
              <a:solidFill>
                <a:srgbClr val="4B4244"/>
              </a:solidFill>
              <a:latin typeface="Mitr SemiBold"/>
            </a:endParaRPr>
          </a:p>
        </p:txBody>
      </p:sp>
      <p:sp>
        <p:nvSpPr>
          <p:cNvPr id="9" name="AutoShape 9"/>
          <p:cNvSpPr/>
          <p:nvPr/>
        </p:nvSpPr>
        <p:spPr>
          <a:xfrm>
            <a:off x="9410700" y="4724400"/>
            <a:ext cx="7848600" cy="4000500"/>
          </a:xfrm>
          <a:prstGeom prst="rect">
            <a:avLst/>
          </a:prstGeom>
          <a:solidFill>
            <a:srgbClr val="E45258">
              <a:alpha val="9804"/>
            </a:srgbClr>
          </a:solidFill>
        </p:spPr>
      </p:sp>
      <p:sp>
        <p:nvSpPr>
          <p:cNvPr id="10" name="AutoShape 10"/>
          <p:cNvSpPr/>
          <p:nvPr/>
        </p:nvSpPr>
        <p:spPr>
          <a:xfrm>
            <a:off x="9410700" y="4656263"/>
            <a:ext cx="7848600" cy="1405404"/>
          </a:xfrm>
          <a:prstGeom prst="rect">
            <a:avLst/>
          </a:prstGeom>
          <a:solidFill>
            <a:srgbClr val="E45258"/>
          </a:solidFill>
        </p:spPr>
      </p:sp>
      <p:sp>
        <p:nvSpPr>
          <p:cNvPr id="11" name="TextBox 11"/>
          <p:cNvSpPr txBox="1"/>
          <p:nvPr/>
        </p:nvSpPr>
        <p:spPr>
          <a:xfrm>
            <a:off x="9525000" y="5093171"/>
            <a:ext cx="7432947" cy="645241"/>
          </a:xfrm>
          <a:prstGeom prst="rect">
            <a:avLst/>
          </a:prstGeom>
        </p:spPr>
        <p:txBody>
          <a:bodyPr wrap="square" lIns="0" tIns="0" rIns="0" bIns="0" rtlCol="0" anchor="t">
            <a:spAutoFit/>
          </a:bodyPr>
          <a:lstStyle/>
          <a:p>
            <a:pPr>
              <a:lnSpc>
                <a:spcPct val="130000"/>
              </a:lnSpc>
            </a:pPr>
            <a:r>
              <a:rPr lang="pt-BR" sz="3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Hướng dẫn chuẩn bị cho bài sau</a:t>
            </a:r>
            <a:r>
              <a:rPr lang="pt-BR"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2"/>
          <p:cNvSpPr txBox="1"/>
          <p:nvPr/>
        </p:nvSpPr>
        <p:spPr>
          <a:xfrm>
            <a:off x="9525000" y="6842324"/>
            <a:ext cx="7619999" cy="1315809"/>
          </a:xfrm>
          <a:prstGeom prst="rect">
            <a:avLst/>
          </a:prstGeom>
        </p:spPr>
        <p:txBody>
          <a:bodyPr wrap="square" lIns="0" tIns="0" rIns="0" bIns="0" rtlCol="0" anchor="t">
            <a:spAutoFit/>
          </a:bodyPr>
          <a:lstStyle/>
          <a:p>
            <a:pPr marL="457200" indent="-457200">
              <a:lnSpc>
                <a:spcPts val="3360"/>
              </a:lnSpc>
              <a:buFont typeface="Arial" panose="020B0604020202020204" pitchFamily="34" charset="0"/>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Đọc, trả lời câu hỏi bài:</a:t>
            </a:r>
            <a:endParaRPr lang="vi-VN" sz="4000" dirty="0">
              <a:latin typeface="Arial" panose="020B0604020202020204" pitchFamily="34" charset="0"/>
              <a:ea typeface="Times New Roman" panose="02020603050405020304" pitchFamily="18" charset="0"/>
              <a:cs typeface="Arial" panose="020B0604020202020204" pitchFamily="34" charset="0"/>
            </a:endParaRPr>
          </a:p>
          <a:p>
            <a:pPr>
              <a:lnSpc>
                <a:spcPts val="336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 Luyện tập tóm tắt văn bản tự sự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l">
              <a:lnSpc>
                <a:spcPts val="3360"/>
              </a:lnSpc>
              <a:buFont typeface="Arial" panose="020B0604020202020204" pitchFamily="34" charset="0"/>
              <a:buChar char="•"/>
            </a:pPr>
            <a:endParaRPr lang="en-US" sz="4000" spc="42" dirty="0">
              <a:solidFill>
                <a:srgbClr val="4B4244"/>
              </a:solidFill>
              <a:latin typeface="Arial" panose="020B0604020202020204" pitchFamily="34" charset="0"/>
              <a:cs typeface="Arial" panose="020B0604020202020204" pitchFamily="34" charset="0"/>
            </a:endParaRPr>
          </a:p>
        </p:txBody>
      </p:sp>
      <p:sp>
        <p:nvSpPr>
          <p:cNvPr id="14" name="AutoShape 14"/>
          <p:cNvSpPr/>
          <p:nvPr/>
        </p:nvSpPr>
        <p:spPr>
          <a:xfrm>
            <a:off x="-868561" y="9435286"/>
            <a:ext cx="20025122" cy="1430357"/>
          </a:xfrm>
          <a:prstGeom prst="rect">
            <a:avLst/>
          </a:prstGeom>
          <a:solidFill>
            <a:srgbClr val="E45258"/>
          </a:solid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sp>
        <p:nvSpPr>
          <p:cNvPr id="4" name="TextBox 4"/>
          <p:cNvSpPr txBox="1"/>
          <p:nvPr/>
        </p:nvSpPr>
        <p:spPr>
          <a:xfrm>
            <a:off x="2286000" y="3991041"/>
            <a:ext cx="14554200" cy="3411190"/>
          </a:xfrm>
          <a:prstGeom prst="rect">
            <a:avLst/>
          </a:prstGeom>
        </p:spPr>
        <p:txBody>
          <a:bodyPr wrap="square" lIns="0" tIns="0" rIns="0" bIns="0" rtlCol="0" anchor="t">
            <a:spAutoFit/>
          </a:bodyPr>
          <a:lstStyle/>
          <a:p>
            <a:pPr algn="ctr">
              <a:lnSpc>
                <a:spcPts val="8800"/>
              </a:lnSpc>
            </a:pPr>
            <a:r>
              <a:rPr lang="vi-VN" sz="8000" spc="80" dirty="0">
                <a:solidFill>
                  <a:srgbClr val="4B4244"/>
                </a:solidFill>
                <a:latin typeface="Mitr SemiBold"/>
              </a:rPr>
              <a:t>Tạm biệt và hẹn gặp lại các em trong tiết học sau!</a:t>
            </a:r>
            <a:endParaRPr lang="en-US" sz="8000" spc="80" dirty="0">
              <a:solidFill>
                <a:srgbClr val="4B4244"/>
              </a:solidFill>
              <a:latin typeface="Mitr SemiBold"/>
            </a:endParaRPr>
          </a:p>
          <a:p>
            <a:pPr algn="ctr">
              <a:lnSpc>
                <a:spcPts val="8800"/>
              </a:lnSpc>
            </a:pPr>
            <a:endParaRPr lang="en-US" sz="8000" spc="80" dirty="0">
              <a:solidFill>
                <a:srgbClr val="4B4244"/>
              </a:solidFill>
              <a:latin typeface="Mitr SemiBold"/>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238" r="22238"/>
          <a:stretch>
            <a:fillRect/>
          </a:stretch>
        </p:blipFill>
        <p:spPr>
          <a:xfrm rot="-5400000">
            <a:off x="-5272071" y="3919772"/>
            <a:ext cx="11812881" cy="2447457"/>
          </a:xfrm>
          <a:prstGeom prst="rect">
            <a:avLst/>
          </a:prstGeom>
        </p:spPr>
      </p:pic>
      <p:pic>
        <p:nvPicPr>
          <p:cNvPr id="7" name="Picture 7"/>
          <p:cNvPicPr>
            <a:picLocks noChangeAspect="1"/>
          </p:cNvPicPr>
          <p:nvPr/>
        </p:nvPicPr>
        <p:blipFill>
          <a:blip r:embed="rId4"/>
          <a:srcRect/>
          <a:stretch>
            <a:fillRect/>
          </a:stretch>
        </p:blipFill>
        <p:spPr>
          <a:xfrm rot="-586052">
            <a:off x="13013457" y="-1023305"/>
            <a:ext cx="7047777" cy="61668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238" r="22238"/>
          <a:stretch>
            <a:fillRect/>
          </a:stretch>
        </p:blipFill>
        <p:spPr>
          <a:xfrm rot="-5400000">
            <a:off x="11747191" y="3919772"/>
            <a:ext cx="11812881" cy="2447457"/>
          </a:xfrm>
          <a:prstGeom prst="rect">
            <a:avLst/>
          </a:prstGeom>
        </p:spPr>
      </p:pic>
      <p:grpSp>
        <p:nvGrpSpPr>
          <p:cNvPr id="5" name="Group 5"/>
          <p:cNvGrpSpPr/>
          <p:nvPr/>
        </p:nvGrpSpPr>
        <p:grpSpPr>
          <a:xfrm>
            <a:off x="762000" y="723900"/>
            <a:ext cx="15240000" cy="6091053"/>
            <a:chOff x="-306317" y="66675"/>
            <a:chExt cx="14894684" cy="8121403"/>
          </a:xfrm>
        </p:grpSpPr>
        <p:sp>
          <p:nvSpPr>
            <p:cNvPr id="6" name="TextBox 6"/>
            <p:cNvSpPr txBox="1"/>
            <p:nvPr/>
          </p:nvSpPr>
          <p:spPr>
            <a:xfrm>
              <a:off x="0" y="66675"/>
              <a:ext cx="14588367" cy="1190412"/>
            </a:xfrm>
            <a:prstGeom prst="rect">
              <a:avLst/>
            </a:prstGeom>
          </p:spPr>
          <p:txBody>
            <a:bodyPr lIns="0" tIns="0" rIns="0" bIns="0" rtlCol="0" anchor="t">
              <a:spAutoFit/>
            </a:bodyPr>
            <a:lstStyle/>
            <a:p>
              <a:pPr algn="ctr">
                <a:lnSpc>
                  <a:spcPts val="6827"/>
                </a:lnSpc>
              </a:pPr>
              <a:r>
                <a:rPr lang="vi-VN" sz="7200" b="1" spc="62" dirty="0">
                  <a:solidFill>
                    <a:srgbClr val="4B4244"/>
                  </a:solidFill>
                  <a:latin typeface="Arial" panose="020B0604020202020204" pitchFamily="34" charset="0"/>
                  <a:cs typeface="Arial" panose="020B0604020202020204" pitchFamily="34" charset="0"/>
                </a:rPr>
                <a:t>KHỞI ĐỘNG</a:t>
              </a:r>
              <a:endParaRPr lang="en-US" sz="7200" b="1" spc="62" dirty="0">
                <a:solidFill>
                  <a:srgbClr val="4B4244"/>
                </a:solidFill>
                <a:latin typeface="Arial" panose="020B0604020202020204" pitchFamily="34" charset="0"/>
                <a:cs typeface="Arial" panose="020B0604020202020204" pitchFamily="34" charset="0"/>
              </a:endParaRPr>
            </a:p>
          </p:txBody>
        </p:sp>
        <p:sp>
          <p:nvSpPr>
            <p:cNvPr id="8" name="TextBox 8"/>
            <p:cNvSpPr txBox="1"/>
            <p:nvPr/>
          </p:nvSpPr>
          <p:spPr>
            <a:xfrm>
              <a:off x="-306317" y="1834801"/>
              <a:ext cx="14588367" cy="6353277"/>
            </a:xfrm>
            <a:prstGeom prst="rect">
              <a:avLst/>
            </a:prstGeom>
            <a:solidFill>
              <a:schemeClr val="accent6">
                <a:lumMod val="60000"/>
                <a:lumOff val="40000"/>
              </a:schemeClr>
            </a:solidFill>
          </p:spPr>
          <p:txBody>
            <a:bodyPr wrap="square" lIns="0" tIns="0" rIns="0" bIns="0" rtlCol="0" anchor="t">
              <a:spAutoFit/>
            </a:bodyPr>
            <a:lstStyle/>
            <a:p>
              <a:pPr algn="just">
                <a:lnSpc>
                  <a:spcPct val="130000"/>
                </a:lnSpc>
              </a:pPr>
              <a:r>
                <a:rPr lang="en-US" sz="3600" dirty="0">
                  <a:effectLst/>
                  <a:latin typeface="Arial" panose="020B0604020202020204" pitchFamily="34" charset="0"/>
                  <a:ea typeface="Times New Roman" panose="02020603050405020304" pitchFamily="18" charset="0"/>
                  <a:cs typeface="Arial" panose="020B0604020202020204" pitchFamily="34" charset="0"/>
                </a:rPr>
                <a:t>Khi </a:t>
              </a:r>
              <a:r>
                <a:rPr lang="en-US" sz="3600" dirty="0" err="1">
                  <a:effectLst/>
                  <a:latin typeface="Arial" panose="020B0604020202020204" pitchFamily="34" charset="0"/>
                  <a:ea typeface="Times New Roman" panose="02020603050405020304" pitchFamily="18" charset="0"/>
                  <a:cs typeface="Arial" panose="020B0604020202020204" pitchFamily="34" charset="0"/>
                </a:rPr>
                <a:t>em</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cô</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nhắc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các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bạn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lịch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Có</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truyền</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đạt</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thông</a:t>
              </a:r>
              <a:r>
                <a:rPr lang="en-US" sz="3600" dirty="0">
                  <a:effectLst/>
                  <a:latin typeface="Arial" panose="020B0604020202020204" pitchFamily="34" charset="0"/>
                  <a:ea typeface="Times New Roman" panose="02020603050405020304" pitchFamily="18" charset="0"/>
                  <a:cs typeface="Arial" panose="020B0604020202020204" pitchFamily="34" charset="0"/>
                </a:rPr>
                <a:t> tin </a:t>
              </a:r>
              <a:r>
                <a:rPr lang="en-US" sz="3600" dirty="0" err="1">
                  <a:effectLst/>
                  <a:latin typeface="Arial" panose="020B0604020202020204" pitchFamily="34" charset="0"/>
                  <a:ea typeface="Times New Roman" panose="02020603050405020304" pitchFamily="18" charset="0"/>
                  <a:cs typeface="Arial" panose="020B0604020202020204" pitchFamily="34" charset="0"/>
                </a:rPr>
                <a:t>bằng</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hai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vi-VN" sz="3600" dirty="0">
                  <a:effectLst/>
                  <a:latin typeface="Arial" panose="020B0604020202020204" pitchFamily="34" charset="0"/>
                  <a:ea typeface="Times New Roman" panose="02020603050405020304" pitchFamily="18" charset="0"/>
                  <a:cs typeface="Arial" panose="020B0604020202020204" pitchFamily="34" charset="0"/>
                </a:rPr>
                <a:t>cách:</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30000"/>
                </a:lnSpc>
                <a:buFont typeface="Arial" panose="020B0604020202020204" pitchFamily="34" charset="0"/>
                <a:buChar char="•"/>
              </a:pPr>
              <a:r>
                <a:rPr lang="en-US" sz="3600" b="1" dirty="0" err="1">
                  <a:effectLst/>
                  <a:latin typeface="Arial" panose="020B0604020202020204" pitchFamily="34" charset="0"/>
                  <a:ea typeface="Times New Roman" panose="02020603050405020304" pitchFamily="18" charset="0"/>
                  <a:cs typeface="Arial" panose="020B0604020202020204" pitchFamily="34" charset="0"/>
                </a:rPr>
                <a:t>Cách</a:t>
              </a:r>
              <a:r>
                <a:rPr lang="en-US" sz="3600" b="1" dirty="0">
                  <a:effectLst/>
                  <a:latin typeface="Arial" panose="020B0604020202020204" pitchFamily="34" charset="0"/>
                  <a:ea typeface="Times New Roman" panose="02020603050405020304" pitchFamily="18" charset="0"/>
                  <a:cs typeface="Arial" panose="020B0604020202020204" pitchFamily="34" charset="0"/>
                </a:rPr>
                <a:t> 1:</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Cô</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nhắc</a:t>
              </a:r>
              <a:r>
                <a:rPr lang="en-US" sz="3600" dirty="0">
                  <a:effectLst/>
                  <a:latin typeface="Arial" panose="020B0604020202020204" pitchFamily="34" charset="0"/>
                  <a:ea typeface="Times New Roman" panose="02020603050405020304" pitchFamily="18" charset="0"/>
                  <a:cs typeface="Arial" panose="020B0604020202020204" pitchFamily="34" charset="0"/>
                </a:rPr>
                <a:t> : “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Đúng</a:t>
              </a:r>
              <a:r>
                <a:rPr lang="en-US" sz="3600" dirty="0">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lớp</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mình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3600" dirty="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30000"/>
                </a:lnSpc>
                <a:buFont typeface="Arial" panose="020B0604020202020204" pitchFamily="34" charset="0"/>
                <a:buChar char="•"/>
              </a:pPr>
              <a:r>
                <a:rPr lang="en-US" sz="3600" b="1" dirty="0" err="1">
                  <a:effectLst/>
                  <a:latin typeface="Arial" panose="020B0604020202020204" pitchFamily="34" charset="0"/>
                  <a:ea typeface="Times New Roman" panose="02020603050405020304" pitchFamily="18" charset="0"/>
                  <a:cs typeface="Arial" panose="020B0604020202020204" pitchFamily="34" charset="0"/>
                </a:rPr>
                <a:t>Cách</a:t>
              </a:r>
              <a:r>
                <a:rPr lang="en-US" sz="3600" b="1" dirty="0">
                  <a:effectLst/>
                  <a:latin typeface="Arial" panose="020B0604020202020204" pitchFamily="34" charset="0"/>
                  <a:ea typeface="Times New Roman" panose="02020603050405020304" pitchFamily="18" charset="0"/>
                  <a:cs typeface="Arial" panose="020B0604020202020204" pitchFamily="34" charset="0"/>
                </a:rPr>
                <a:t> 2 :</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Chiều</a:t>
              </a:r>
              <a:r>
                <a:rPr lang="en-US" sz="3600" dirty="0">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effectLst/>
                  <a:latin typeface="Arial" panose="020B0604020202020204" pitchFamily="34" charset="0"/>
                  <a:ea typeface="Times New Roman" panose="02020603050405020304" pitchFamily="18" charset="0"/>
                  <a:cs typeface="Arial" panose="020B0604020202020204" pitchFamily="34" charset="0"/>
                </a:rPr>
                <a:t>lớp</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mình</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đi</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vào</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lúc</a:t>
              </a:r>
              <a:r>
                <a:rPr lang="en-US" sz="3600" dirty="0">
                  <a:effectLst/>
                  <a:latin typeface="Arial" panose="020B0604020202020204" pitchFamily="34" charset="0"/>
                  <a:ea typeface="Times New Roman" panose="02020603050405020304" pitchFamily="18" charset="0"/>
                  <a:cs typeface="Arial" panose="020B0604020202020204" pitchFamily="34" charset="0"/>
                </a:rPr>
                <a:t> 14 </a:t>
              </a:r>
              <a:r>
                <a:rPr lang="en-US" sz="36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Cô</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nhắc</a:t>
              </a:r>
              <a:r>
                <a:rPr lang="en-US" sz="3600" dirty="0">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effectLst/>
                  <a:latin typeface="Arial" panose="020B0604020202020204" pitchFamily="34" charset="0"/>
                  <a:ea typeface="Times New Roman" panose="02020603050405020304" pitchFamily="18" charset="0"/>
                  <a:cs typeface="Arial" panose="020B0604020202020204" pitchFamily="34" charset="0"/>
                </a:rPr>
                <a:t>thế</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0000"/>
                </a:lnSpc>
              </a:pPr>
              <a:r>
                <a:rPr lang="en-US" sz="3600" i="1" dirty="0">
                  <a:effectLst/>
                  <a:latin typeface="Arial" panose="020B0604020202020204" pitchFamily="34" charset="0"/>
                  <a:ea typeface="Times New Roman" panose="02020603050405020304" pitchFamily="18" charset="0"/>
                  <a:cs typeface="Arial" panose="020B0604020202020204" pitchFamily="34" charset="0"/>
                </a:rPr>
                <a:t>Theo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em</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cách</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nào</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truyền</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đạt</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văn</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lời</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cô</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giáo</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cách</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nào</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chỉ</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truyền</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đạt</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nôi</a:t>
              </a:r>
              <a:r>
                <a:rPr lang="en-US" sz="3600" i="1" dirty="0">
                  <a:effectLst/>
                  <a:latin typeface="Arial" panose="020B0604020202020204" pitchFamily="34" charset="0"/>
                  <a:ea typeface="Times New Roman" panose="02020603050405020304" pitchFamily="18" charset="0"/>
                  <a:cs typeface="Arial" panose="020B0604020202020204" pitchFamily="34" charset="0"/>
                </a:rPr>
                <a:t> dung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chính</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mà</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cô</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giáo</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muốn</a:t>
              </a:r>
              <a:r>
                <a:rPr lang="en-US" sz="3600" i="1" dirty="0">
                  <a:effectLst/>
                  <a:latin typeface="Arial" panose="020B0604020202020204" pitchFamily="34" charset="0"/>
                  <a:ea typeface="Times New Roman" panose="02020603050405020304" pitchFamily="18" charset="0"/>
                  <a:cs typeface="Arial" panose="020B0604020202020204" pitchFamily="34" charset="0"/>
                </a:rPr>
                <a:t> </a:t>
              </a:r>
              <a:r>
                <a:rPr lang="en-US" sz="3600" i="1" dirty="0" err="1">
                  <a:effectLst/>
                  <a:latin typeface="Arial" panose="020B0604020202020204" pitchFamily="34" charset="0"/>
                  <a:ea typeface="Times New Roman" panose="02020603050405020304" pitchFamily="18" charset="0"/>
                  <a:cs typeface="Arial" panose="020B0604020202020204" pitchFamily="34" charset="0"/>
                </a:rPr>
                <a:t>nhắc</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l">
                <a:lnSpc>
                  <a:spcPts val="3359"/>
                </a:lnSpc>
              </a:pPr>
              <a:endParaRPr lang="en-US" sz="4000" spc="41" dirty="0">
                <a:solidFill>
                  <a:srgbClr val="4B4244"/>
                </a:solidFill>
                <a:latin typeface="Arial" panose="020B0604020202020204" pitchFamily="34" charset="0"/>
                <a:cs typeface="Arial" panose="020B0604020202020204" pitchFamily="34" charset="0"/>
              </a:endParaRPr>
            </a:p>
          </p:txBody>
        </p:sp>
      </p:grpSp>
      <p:sp>
        <p:nvSpPr>
          <p:cNvPr id="9" name="Rectangle 8">
            <a:extLst>
              <a:ext uri="{FF2B5EF4-FFF2-40B4-BE49-F238E27FC236}">
                <a16:creationId xmlns:a16="http://schemas.microsoft.com/office/drawing/2014/main" id="{47F0FD8F-471B-4B5C-B03A-9E0882C73F06}"/>
              </a:ext>
            </a:extLst>
          </p:cNvPr>
          <p:cNvSpPr/>
          <p:nvPr/>
        </p:nvSpPr>
        <p:spPr>
          <a:xfrm>
            <a:off x="1092836" y="7581900"/>
            <a:ext cx="13847803" cy="1752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30000"/>
              </a:lnSpc>
              <a:buFont typeface="Arial" panose="020B0604020202020204" pitchFamily="34" charset="0"/>
              <a:buChar char="•"/>
            </a:pP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Cách</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truyền</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đạt</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nguyên</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văn</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lời</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giáo</a:t>
            </a:r>
            <a:endPar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30000"/>
              </a:lnSpc>
              <a:buFont typeface="Arial" panose="020B0604020202020204" pitchFamily="34" charset="0"/>
              <a:buChar char="•"/>
            </a:pP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Cách</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chỉ</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truyền</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đạt</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nôi</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dung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chính</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mà</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giáo</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muốn</a:t>
            </a:r>
            <a:r>
              <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nhắc</a:t>
            </a:r>
            <a:endParaRPr lang="en-US" sz="3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Arrow: Curved Right 9">
            <a:extLst>
              <a:ext uri="{FF2B5EF4-FFF2-40B4-BE49-F238E27FC236}">
                <a16:creationId xmlns:a16="http://schemas.microsoft.com/office/drawing/2014/main" id="{80977A63-3223-4F45-A84D-F16CDE8BC329}"/>
              </a:ext>
            </a:extLst>
          </p:cNvPr>
          <p:cNvSpPr/>
          <p:nvPr/>
        </p:nvSpPr>
        <p:spPr>
          <a:xfrm rot="20609421">
            <a:off x="153168" y="6796861"/>
            <a:ext cx="789762" cy="1569505"/>
          </a:xfrm>
          <a:prstGeom prst="curv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sp>
        <p:nvSpPr>
          <p:cNvPr id="2" name="TextBox 2"/>
          <p:cNvSpPr txBox="1"/>
          <p:nvPr/>
        </p:nvSpPr>
        <p:spPr>
          <a:xfrm>
            <a:off x="2096211" y="1977565"/>
            <a:ext cx="14095578" cy="1000274"/>
          </a:xfrm>
          <a:prstGeom prst="rect">
            <a:avLst/>
          </a:prstGeom>
        </p:spPr>
        <p:txBody>
          <a:bodyPr lIns="0" tIns="0" rIns="0" bIns="0" rtlCol="0" anchor="t">
            <a:spAutoFit/>
          </a:bodyPr>
          <a:lstStyle/>
          <a:p>
            <a:pPr algn="ctr">
              <a:lnSpc>
                <a:spcPts val="7840"/>
              </a:lnSpc>
            </a:pPr>
            <a:r>
              <a:rPr lang="vi-VN" sz="6600" b="1" spc="168" dirty="0">
                <a:solidFill>
                  <a:srgbClr val="E45258"/>
                </a:solidFill>
                <a:latin typeface="Arial" panose="020B0604020202020204" pitchFamily="34" charset="0"/>
                <a:cs typeface="Arial" panose="020B0604020202020204" pitchFamily="34" charset="0"/>
              </a:rPr>
              <a:t>NỘI DUNG BÀI HỌC</a:t>
            </a:r>
            <a:endParaRPr lang="en-US" sz="6600" b="1" spc="168" dirty="0">
              <a:solidFill>
                <a:srgbClr val="E45258"/>
              </a:solidFill>
              <a:latin typeface="Arial" panose="020B0604020202020204" pitchFamily="34" charset="0"/>
              <a:cs typeface="Arial" panose="020B0604020202020204" pitchFamily="34" charset="0"/>
            </a:endParaRPr>
          </a:p>
        </p:txBody>
      </p:sp>
      <p:sp>
        <p:nvSpPr>
          <p:cNvPr id="4" name="TextBox 4"/>
          <p:cNvSpPr txBox="1"/>
          <p:nvPr/>
        </p:nvSpPr>
        <p:spPr>
          <a:xfrm>
            <a:off x="3356213" y="4440915"/>
            <a:ext cx="5263309" cy="448841"/>
          </a:xfrm>
          <a:prstGeom prst="rect">
            <a:avLst/>
          </a:prstGeom>
        </p:spPr>
        <p:txBody>
          <a:bodyPr lIns="0" tIns="0" rIns="0" bIns="0" rtlCol="0" anchor="t">
            <a:spAutoFit/>
          </a:bodyPr>
          <a:lstStyle/>
          <a:p>
            <a:pPr algn="l">
              <a:lnSpc>
                <a:spcPts val="3519"/>
              </a:lnSpc>
            </a:pPr>
            <a:r>
              <a:rPr lang="vi-VN" sz="3600" b="1" spc="191" dirty="0">
                <a:solidFill>
                  <a:srgbClr val="4B4244"/>
                </a:solidFill>
                <a:latin typeface="Arial" panose="020B0604020202020204" pitchFamily="34" charset="0"/>
                <a:cs typeface="Arial" panose="020B0604020202020204" pitchFamily="34" charset="0"/>
              </a:rPr>
              <a:t>Cách dẫn trực tiếp</a:t>
            </a:r>
            <a:endParaRPr lang="en-US" sz="3600" b="1" spc="191" dirty="0">
              <a:solidFill>
                <a:srgbClr val="4B4244"/>
              </a:solidFill>
              <a:latin typeface="Arial" panose="020B0604020202020204" pitchFamily="34" charset="0"/>
              <a:cs typeface="Arial" panose="020B0604020202020204" pitchFamily="34" charset="0"/>
            </a:endParaRPr>
          </a:p>
        </p:txBody>
      </p:sp>
      <p:sp>
        <p:nvSpPr>
          <p:cNvPr id="6" name="AutoShape 6"/>
          <p:cNvSpPr/>
          <p:nvPr/>
        </p:nvSpPr>
        <p:spPr>
          <a:xfrm>
            <a:off x="2096211" y="4181175"/>
            <a:ext cx="987936" cy="915999"/>
          </a:xfrm>
          <a:prstGeom prst="rect">
            <a:avLst/>
          </a:prstGeom>
          <a:solidFill>
            <a:srgbClr val="E45258"/>
          </a:solidFill>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3086" y="4403817"/>
            <a:ext cx="254186" cy="470715"/>
          </a:xfrm>
          <a:prstGeom prst="rect">
            <a:avLst/>
          </a:prstGeom>
        </p:spPr>
      </p:pic>
      <p:sp>
        <p:nvSpPr>
          <p:cNvPr id="8" name="AutoShape 8"/>
          <p:cNvSpPr/>
          <p:nvPr/>
        </p:nvSpPr>
        <p:spPr>
          <a:xfrm>
            <a:off x="2096211" y="5788523"/>
            <a:ext cx="987936" cy="915999"/>
          </a:xfrm>
          <a:prstGeom prst="rect">
            <a:avLst/>
          </a:prstGeom>
          <a:solidFill>
            <a:srgbClr val="E45258"/>
          </a:solidFill>
        </p:spPr>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80221" y="6056372"/>
            <a:ext cx="419916" cy="488275"/>
          </a:xfrm>
          <a:prstGeom prst="rect">
            <a:avLst/>
          </a:prstGeom>
        </p:spPr>
      </p:pic>
      <p:sp>
        <p:nvSpPr>
          <p:cNvPr id="13" name="AutoShape 13"/>
          <p:cNvSpPr/>
          <p:nvPr/>
        </p:nvSpPr>
        <p:spPr>
          <a:xfrm>
            <a:off x="2086403" y="7270548"/>
            <a:ext cx="987936" cy="915999"/>
          </a:xfrm>
          <a:prstGeom prst="rect">
            <a:avLst/>
          </a:prstGeom>
          <a:solidFill>
            <a:srgbClr val="E45258"/>
          </a:solidFill>
        </p:spPr>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9335" y="7533401"/>
            <a:ext cx="417300" cy="493846"/>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57207" y="7017312"/>
            <a:ext cx="475029" cy="484723"/>
          </a:xfrm>
          <a:prstGeom prst="rect">
            <a:avLst/>
          </a:prstGeom>
        </p:spPr>
      </p:pic>
      <p:grpSp>
        <p:nvGrpSpPr>
          <p:cNvPr id="23" name="Group 23"/>
          <p:cNvGrpSpPr/>
          <p:nvPr/>
        </p:nvGrpSpPr>
        <p:grpSpPr>
          <a:xfrm>
            <a:off x="-5307265" y="-427561"/>
            <a:ext cx="28902530" cy="1456261"/>
            <a:chOff x="0" y="0"/>
            <a:chExt cx="38536706" cy="1941682"/>
          </a:xfrm>
        </p:grpSpPr>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5313" r="15313" b="40498"/>
            <a:stretch>
              <a:fillRect/>
            </a:stretch>
          </p:blipFill>
          <p:spPr>
            <a:xfrm rot="-10800000">
              <a:off x="18857137" y="0"/>
              <a:ext cx="19679570" cy="1941682"/>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5313" r="15313" b="40498"/>
            <a:stretch>
              <a:fillRect/>
            </a:stretch>
          </p:blipFill>
          <p:spPr>
            <a:xfrm rot="-10800000">
              <a:off x="0" y="0"/>
              <a:ext cx="19679570" cy="1941682"/>
            </a:xfrm>
            <a:prstGeom prst="rect">
              <a:avLst/>
            </a:prstGeom>
          </p:spPr>
        </p:pic>
      </p:grpSp>
      <p:grpSp>
        <p:nvGrpSpPr>
          <p:cNvPr id="26" name="Group 26"/>
          <p:cNvGrpSpPr/>
          <p:nvPr/>
        </p:nvGrpSpPr>
        <p:grpSpPr>
          <a:xfrm>
            <a:off x="-868561" y="9435286"/>
            <a:ext cx="20025122" cy="1430357"/>
            <a:chOff x="0" y="0"/>
            <a:chExt cx="26700162" cy="1907143"/>
          </a:xfrm>
        </p:grpSpPr>
        <p:sp>
          <p:nvSpPr>
            <p:cNvPr id="27" name="AutoShape 27"/>
            <p:cNvSpPr/>
            <p:nvPr/>
          </p:nvSpPr>
          <p:spPr>
            <a:xfrm>
              <a:off x="0" y="0"/>
              <a:ext cx="26700162" cy="1907143"/>
            </a:xfrm>
            <a:prstGeom prst="rect">
              <a:avLst/>
            </a:prstGeom>
            <a:solidFill>
              <a:srgbClr val="E45258"/>
            </a:solidFill>
          </p:spPr>
        </p:sp>
        <p:sp>
          <p:nvSpPr>
            <p:cNvPr id="28" name="TextBox 28"/>
            <p:cNvSpPr txBox="1"/>
            <p:nvPr/>
          </p:nvSpPr>
          <p:spPr>
            <a:xfrm>
              <a:off x="2529681" y="377131"/>
              <a:ext cx="14564743" cy="391478"/>
            </a:xfrm>
            <a:prstGeom prst="rect">
              <a:avLst/>
            </a:prstGeom>
          </p:spPr>
          <p:txBody>
            <a:bodyPr lIns="0" tIns="0" rIns="0" bIns="0" rtlCol="0" anchor="t">
              <a:spAutoFit/>
            </a:bodyPr>
            <a:lstStyle/>
            <a:p>
              <a:pPr algn="l">
                <a:lnSpc>
                  <a:spcPts val="2520"/>
                </a:lnSpc>
              </a:pPr>
              <a:r>
                <a:rPr lang="en-US" sz="1800" spc="36">
                  <a:solidFill>
                    <a:srgbClr val="EBE1D8"/>
                  </a:solidFill>
                  <a:latin typeface="Quicksand"/>
                </a:rPr>
                <a:t>Cửa hàng Bánh donut Dương Thùy | Hè 2020</a:t>
              </a:r>
            </a:p>
          </p:txBody>
        </p:sp>
      </p:grpSp>
      <p:sp>
        <p:nvSpPr>
          <p:cNvPr id="29" name="TextBox 4">
            <a:extLst>
              <a:ext uri="{FF2B5EF4-FFF2-40B4-BE49-F238E27FC236}">
                <a16:creationId xmlns:a16="http://schemas.microsoft.com/office/drawing/2014/main" id="{5877A7FE-7791-4105-840B-A04F4C5D8E27}"/>
              </a:ext>
            </a:extLst>
          </p:cNvPr>
          <p:cNvSpPr txBox="1"/>
          <p:nvPr/>
        </p:nvSpPr>
        <p:spPr>
          <a:xfrm>
            <a:off x="3356213" y="6056372"/>
            <a:ext cx="5263309" cy="448841"/>
          </a:xfrm>
          <a:prstGeom prst="rect">
            <a:avLst/>
          </a:prstGeom>
        </p:spPr>
        <p:txBody>
          <a:bodyPr lIns="0" tIns="0" rIns="0" bIns="0" rtlCol="0" anchor="t">
            <a:spAutoFit/>
          </a:bodyPr>
          <a:lstStyle/>
          <a:p>
            <a:pPr algn="l">
              <a:lnSpc>
                <a:spcPts val="3519"/>
              </a:lnSpc>
            </a:pPr>
            <a:r>
              <a:rPr lang="vi-VN" sz="3600" b="1" spc="191" dirty="0">
                <a:solidFill>
                  <a:srgbClr val="4B4244"/>
                </a:solidFill>
                <a:latin typeface="Arial" panose="020B0604020202020204" pitchFamily="34" charset="0"/>
                <a:cs typeface="Arial" panose="020B0604020202020204" pitchFamily="34" charset="0"/>
              </a:rPr>
              <a:t>Cách dẫn gián tiếp</a:t>
            </a:r>
            <a:endParaRPr lang="en-US" sz="3600" b="1" spc="191" dirty="0">
              <a:solidFill>
                <a:srgbClr val="4B4244"/>
              </a:solidFill>
              <a:latin typeface="Arial" panose="020B0604020202020204" pitchFamily="34" charset="0"/>
              <a:cs typeface="Arial" panose="020B0604020202020204" pitchFamily="34" charset="0"/>
            </a:endParaRPr>
          </a:p>
        </p:txBody>
      </p:sp>
      <p:sp>
        <p:nvSpPr>
          <p:cNvPr id="30" name="TextBox 4">
            <a:extLst>
              <a:ext uri="{FF2B5EF4-FFF2-40B4-BE49-F238E27FC236}">
                <a16:creationId xmlns:a16="http://schemas.microsoft.com/office/drawing/2014/main" id="{5B520E4A-F91D-47D8-BFD1-C6F2D91E539E}"/>
              </a:ext>
            </a:extLst>
          </p:cNvPr>
          <p:cNvSpPr txBox="1"/>
          <p:nvPr/>
        </p:nvSpPr>
        <p:spPr>
          <a:xfrm>
            <a:off x="3356213" y="7447408"/>
            <a:ext cx="5263309" cy="448841"/>
          </a:xfrm>
          <a:prstGeom prst="rect">
            <a:avLst/>
          </a:prstGeom>
        </p:spPr>
        <p:txBody>
          <a:bodyPr lIns="0" tIns="0" rIns="0" bIns="0" rtlCol="0" anchor="t">
            <a:spAutoFit/>
          </a:bodyPr>
          <a:lstStyle/>
          <a:p>
            <a:pPr algn="l">
              <a:lnSpc>
                <a:spcPts val="3519"/>
              </a:lnSpc>
            </a:pPr>
            <a:r>
              <a:rPr lang="vi-VN" sz="3600" b="1" spc="191" dirty="0">
                <a:solidFill>
                  <a:srgbClr val="4B4244"/>
                </a:solidFill>
                <a:latin typeface="Arial" panose="020B0604020202020204" pitchFamily="34" charset="0"/>
                <a:cs typeface="Arial" panose="020B0604020202020204" pitchFamily="34" charset="0"/>
              </a:rPr>
              <a:t>Luyện tập</a:t>
            </a:r>
            <a:endParaRPr lang="en-US" sz="3600" b="1" spc="191" dirty="0">
              <a:solidFill>
                <a:srgbClr val="4B4244"/>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sp>
        <p:nvSpPr>
          <p:cNvPr id="7" name="AutoShape 7"/>
          <p:cNvSpPr/>
          <p:nvPr/>
        </p:nvSpPr>
        <p:spPr>
          <a:xfrm>
            <a:off x="0" y="-190500"/>
            <a:ext cx="18288000" cy="1676400"/>
          </a:xfrm>
          <a:prstGeom prst="rect">
            <a:avLst/>
          </a:prstGeom>
          <a:solidFill>
            <a:srgbClr val="E45258"/>
          </a:solidFill>
        </p:spPr>
      </p:sp>
      <p:sp>
        <p:nvSpPr>
          <p:cNvPr id="10" name="TextBox 4">
            <a:extLst>
              <a:ext uri="{FF2B5EF4-FFF2-40B4-BE49-F238E27FC236}">
                <a16:creationId xmlns:a16="http://schemas.microsoft.com/office/drawing/2014/main" id="{B4E9C899-9E60-46D7-B389-1752A8E87A48}"/>
              </a:ext>
            </a:extLst>
          </p:cNvPr>
          <p:cNvSpPr txBox="1"/>
          <p:nvPr/>
        </p:nvSpPr>
        <p:spPr>
          <a:xfrm>
            <a:off x="2362200" y="647700"/>
            <a:ext cx="7620000" cy="494302"/>
          </a:xfrm>
          <a:prstGeom prst="rect">
            <a:avLst/>
          </a:prstGeom>
        </p:spPr>
        <p:txBody>
          <a:bodyPr wrap="square" lIns="0" tIns="0" rIns="0" bIns="0" rtlCol="0" anchor="t">
            <a:spAutoFit/>
          </a:bodyPr>
          <a:lstStyle/>
          <a:p>
            <a:pPr algn="l">
              <a:lnSpc>
                <a:spcPts val="3519"/>
              </a:lnSpc>
            </a:pPr>
            <a:r>
              <a:rPr lang="vi-VN" sz="5400" b="1" spc="191" dirty="0">
                <a:solidFill>
                  <a:schemeClr val="bg1"/>
                </a:solidFill>
                <a:latin typeface="Arial" panose="020B0604020202020204" pitchFamily="34" charset="0"/>
                <a:cs typeface="Arial" panose="020B0604020202020204" pitchFamily="34" charset="0"/>
              </a:rPr>
              <a:t>I. Cách dẫn trực tiếp</a:t>
            </a:r>
            <a:endParaRPr lang="en-US" sz="5400" b="1" spc="191" dirty="0">
              <a:solidFill>
                <a:schemeClr val="bg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05371DC8-8719-4A49-8287-CD55962FE6B8}"/>
              </a:ext>
            </a:extLst>
          </p:cNvPr>
          <p:cNvSpPr/>
          <p:nvPr/>
        </p:nvSpPr>
        <p:spPr>
          <a:xfrm>
            <a:off x="762000" y="1714501"/>
            <a:ext cx="16535400" cy="38904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dirty="0">
                <a:solidFill>
                  <a:srgbClr val="002060"/>
                </a:solidFill>
              </a:rPr>
              <a:t>THẢO LUẬN NHÓM:</a:t>
            </a:r>
          </a:p>
          <a:p>
            <a:pPr algn="just">
              <a:lnSpc>
                <a:spcPct val="150000"/>
              </a:lnSpc>
            </a:pPr>
            <a:r>
              <a:rPr lang="vi-VN" sz="2200" dirty="0">
                <a:solidFill>
                  <a:srgbClr val="002060"/>
                </a:solidFill>
              </a:rPr>
              <a:t>1. Trong đoạn trích (a), bộ phận in đậm là lời nói hay là ý nghĩ của nhân vật? Nó được ngăn cách với bộ phận đứng trước bằng những dấu gì?</a:t>
            </a:r>
          </a:p>
          <a:p>
            <a:pPr algn="just">
              <a:lnSpc>
                <a:spcPct val="150000"/>
              </a:lnSpc>
            </a:pPr>
            <a:r>
              <a:rPr lang="vi-VN" sz="2200" dirty="0">
                <a:solidFill>
                  <a:srgbClr val="002060"/>
                </a:solidFill>
              </a:rPr>
              <a:t>2. Trong đoạn trích (b), bộ phận in đậm là lời nói hay ý nghĩa của nhân vật? Nó được ngăn cách với bộ phận đứng trước bằng những dấu gì?</a:t>
            </a:r>
          </a:p>
          <a:p>
            <a:pPr algn="just">
              <a:lnSpc>
                <a:spcPct val="150000"/>
              </a:lnSpc>
            </a:pPr>
            <a:r>
              <a:rPr lang="vi-VN" sz="2200" dirty="0">
                <a:solidFill>
                  <a:srgbClr val="002060"/>
                </a:solidFill>
              </a:rPr>
              <a:t>3. Trong cả hai đoạn trích, có thể thay đổi vị trí giữa bộ phận in đâm với bộ phận đứng trước nó được không? Nếu được thì hai bộ phận ấy ngăn cách với nhau bằng những dấu gì?</a:t>
            </a:r>
            <a:endParaRPr lang="en-US" sz="2200" dirty="0">
              <a:solidFill>
                <a:srgbClr val="002060"/>
              </a:solidFill>
            </a:endParaRPr>
          </a:p>
        </p:txBody>
      </p:sp>
      <p:sp>
        <p:nvSpPr>
          <p:cNvPr id="18" name="TextBox 17">
            <a:extLst>
              <a:ext uri="{FF2B5EF4-FFF2-40B4-BE49-F238E27FC236}">
                <a16:creationId xmlns:a16="http://schemas.microsoft.com/office/drawing/2014/main" id="{E733BAC6-49F4-4B5E-BFFD-A3FDD85B18A1}"/>
              </a:ext>
            </a:extLst>
          </p:cNvPr>
          <p:cNvSpPr txBox="1"/>
          <p:nvPr/>
        </p:nvSpPr>
        <p:spPr>
          <a:xfrm>
            <a:off x="990600" y="5833592"/>
            <a:ext cx="16078200" cy="3890489"/>
          </a:xfrm>
          <a:prstGeom prst="rect">
            <a:avLst/>
          </a:prstGeom>
          <a:solidFill>
            <a:srgbClr val="E45258"/>
          </a:solidFill>
        </p:spPr>
        <p:txBody>
          <a:bodyPr wrap="square">
            <a:spAutoFit/>
          </a:bodyPr>
          <a:lstStyle/>
          <a:p>
            <a:pPr algn="just" rtl="0">
              <a:lnSpc>
                <a:spcPct val="150000"/>
              </a:lnSpc>
            </a:pPr>
            <a:r>
              <a:rPr lang="vi-VN" sz="2800" b="0" u="none" strike="noStrike" kern="1200" baseline="0" dirty="0">
                <a:solidFill>
                  <a:schemeClr val="bg1"/>
                </a:solidFill>
                <a:latin typeface="Arial" panose="020B0604020202020204" pitchFamily="34" charset="0"/>
                <a:cs typeface="Arial" panose="020B0604020202020204" pitchFamily="34" charset="0"/>
              </a:rPr>
              <a:t>Ví dụ:</a:t>
            </a:r>
          </a:p>
          <a:p>
            <a:pPr algn="just" rtl="0">
              <a:lnSpc>
                <a:spcPct val="150000"/>
              </a:lnSpc>
            </a:pPr>
            <a:r>
              <a:rPr lang="vi-VN" sz="2800" b="0" u="none" strike="noStrike" kern="1200" baseline="0" dirty="0">
                <a:solidFill>
                  <a:schemeClr val="bg1"/>
                </a:solidFill>
                <a:latin typeface="Arial" panose="020B0604020202020204" pitchFamily="34" charset="0"/>
                <a:cs typeface="Arial" panose="020B0604020202020204" pitchFamily="34" charset="0"/>
              </a:rPr>
              <a:t>a) Cháu ở liền trong trạm hàng tháng. Bác lái xe bao lần dừng, bóp còi toe toe, mặc, cháu gan lì nhất định không xuống. Ấy thế là một hôm, bác lái phải thân hành lên trạm cháu. Cháu nói: </a:t>
            </a:r>
            <a:r>
              <a:rPr lang="vi-VN" sz="2800" b="1" u="none" strike="noStrike" kern="1200" baseline="0" dirty="0">
                <a:solidFill>
                  <a:schemeClr val="bg1"/>
                </a:solidFill>
                <a:latin typeface="Arial" panose="020B0604020202020204" pitchFamily="34" charset="0"/>
                <a:cs typeface="Arial" panose="020B0604020202020204" pitchFamily="34" charset="0"/>
              </a:rPr>
              <a:t>“Đấy, bác cũng chẳng “thèm” ngư­ời là gì?”</a:t>
            </a:r>
          </a:p>
          <a:p>
            <a:pPr algn="just" rtl="0">
              <a:lnSpc>
                <a:spcPct val="150000"/>
              </a:lnSpc>
            </a:pPr>
            <a:r>
              <a:rPr lang="vi-VN" sz="2800" b="0" u="none" strike="noStrike" kern="1200" baseline="0" dirty="0">
                <a:solidFill>
                  <a:schemeClr val="bg1"/>
                </a:solidFill>
                <a:latin typeface="Arial" panose="020B0604020202020204" pitchFamily="34" charset="0"/>
                <a:cs typeface="Arial" panose="020B0604020202020204" pitchFamily="34" charset="0"/>
              </a:rPr>
              <a:t>Hoạ sĩ nghĩ thầm: “</a:t>
            </a:r>
            <a:r>
              <a:rPr lang="vi-VN" sz="2800" b="1" u="none" strike="noStrike" kern="1200" baseline="0" dirty="0">
                <a:solidFill>
                  <a:schemeClr val="bg1"/>
                </a:solidFill>
                <a:latin typeface="Arial" panose="020B0604020202020204" pitchFamily="34" charset="0"/>
                <a:cs typeface="Arial" panose="020B0604020202020204" pitchFamily="34" charset="0"/>
              </a:rPr>
              <a:t>Khách tới bất ngờ, chắc cu cậu chưa kịp quét tưước dọn dẹp, chưa kịp gấp chăn chẳng hạn</a:t>
            </a:r>
            <a:r>
              <a:rPr lang="vi-VN" sz="2800" b="0" u="none" strike="noStrike" kern="1200" baseline="0" dirty="0">
                <a:solidFill>
                  <a:schemeClr val="bg1"/>
                </a:solidFill>
                <a:latin typeface="Arial" panose="020B0604020202020204" pitchFamily="34" charset="0"/>
                <a:cs typeface="Arial" panose="020B0604020202020204" pitchFamily="34" charset="0"/>
              </a:rPr>
              <a:t>.”</a:t>
            </a:r>
            <a:endParaRPr lang="en-US" sz="28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grpSp>
        <p:nvGrpSpPr>
          <p:cNvPr id="3" name="Group 3"/>
          <p:cNvGrpSpPr/>
          <p:nvPr/>
        </p:nvGrpSpPr>
        <p:grpSpPr>
          <a:xfrm>
            <a:off x="-304800" y="-35466"/>
            <a:ext cx="20025122" cy="10047209"/>
            <a:chOff x="751681" y="-12627672"/>
            <a:chExt cx="26700162" cy="13396281"/>
          </a:xfrm>
        </p:grpSpPr>
        <p:sp>
          <p:nvSpPr>
            <p:cNvPr id="4" name="AutoShape 4"/>
            <p:cNvSpPr/>
            <p:nvPr/>
          </p:nvSpPr>
          <p:spPr>
            <a:xfrm>
              <a:off x="751681" y="-12627672"/>
              <a:ext cx="26700162" cy="1907143"/>
            </a:xfrm>
            <a:prstGeom prst="rect">
              <a:avLst/>
            </a:prstGeom>
            <a:solidFill>
              <a:srgbClr val="E45258"/>
            </a:solidFill>
          </p:spPr>
        </p:sp>
        <p:sp>
          <p:nvSpPr>
            <p:cNvPr id="5" name="TextBox 5"/>
            <p:cNvSpPr txBox="1"/>
            <p:nvPr/>
          </p:nvSpPr>
          <p:spPr>
            <a:xfrm>
              <a:off x="2529681" y="377131"/>
              <a:ext cx="14564743" cy="391478"/>
            </a:xfrm>
            <a:prstGeom prst="rect">
              <a:avLst/>
            </a:prstGeom>
          </p:spPr>
          <p:txBody>
            <a:bodyPr lIns="0" tIns="0" rIns="0" bIns="0" rtlCol="0" anchor="t">
              <a:spAutoFit/>
            </a:bodyPr>
            <a:lstStyle/>
            <a:p>
              <a:pPr algn="l">
                <a:lnSpc>
                  <a:spcPts val="2520"/>
                </a:lnSpc>
              </a:pPr>
              <a:r>
                <a:rPr lang="en-US" sz="1800" spc="36">
                  <a:solidFill>
                    <a:srgbClr val="EBE1D8"/>
                  </a:solidFill>
                  <a:latin typeface="Quicksand"/>
                </a:rPr>
                <a:t>Cửa hàng Bánh donut Dương Thùy | Hè 2020</a:t>
              </a:r>
            </a:p>
          </p:txBody>
        </p:sp>
      </p:grpSp>
      <p:sp>
        <p:nvSpPr>
          <p:cNvPr id="10" name="TextBox 4">
            <a:extLst>
              <a:ext uri="{FF2B5EF4-FFF2-40B4-BE49-F238E27FC236}">
                <a16:creationId xmlns:a16="http://schemas.microsoft.com/office/drawing/2014/main" id="{5F3CEA82-4A8D-4096-ACC7-BF0756D9D511}"/>
              </a:ext>
            </a:extLst>
          </p:cNvPr>
          <p:cNvSpPr txBox="1"/>
          <p:nvPr/>
        </p:nvSpPr>
        <p:spPr>
          <a:xfrm>
            <a:off x="2362200" y="647700"/>
            <a:ext cx="7620000" cy="494302"/>
          </a:xfrm>
          <a:prstGeom prst="rect">
            <a:avLst/>
          </a:prstGeom>
        </p:spPr>
        <p:txBody>
          <a:bodyPr wrap="square" lIns="0" tIns="0" rIns="0" bIns="0" rtlCol="0" anchor="t">
            <a:spAutoFit/>
          </a:bodyPr>
          <a:lstStyle/>
          <a:p>
            <a:pPr algn="l">
              <a:lnSpc>
                <a:spcPts val="3519"/>
              </a:lnSpc>
            </a:pPr>
            <a:r>
              <a:rPr lang="vi-VN" sz="5400" b="1" spc="191" dirty="0">
                <a:solidFill>
                  <a:schemeClr val="bg1"/>
                </a:solidFill>
                <a:latin typeface="Arial" panose="020B0604020202020204" pitchFamily="34" charset="0"/>
                <a:cs typeface="Arial" panose="020B0604020202020204" pitchFamily="34" charset="0"/>
              </a:rPr>
              <a:t>I. Cách dẫn trực tiếp</a:t>
            </a:r>
            <a:endParaRPr lang="en-US" sz="5400" b="1" spc="191" dirty="0">
              <a:solidFill>
                <a:schemeClr val="bg1"/>
              </a:solidFill>
              <a:latin typeface="Arial" panose="020B0604020202020204" pitchFamily="34" charset="0"/>
              <a:cs typeface="Arial" panose="020B0604020202020204" pitchFamily="34" charset="0"/>
            </a:endParaRPr>
          </a:p>
        </p:txBody>
      </p:sp>
      <p:sp>
        <p:nvSpPr>
          <p:cNvPr id="13" name="Text Box 10">
            <a:extLst>
              <a:ext uri="{FF2B5EF4-FFF2-40B4-BE49-F238E27FC236}">
                <a16:creationId xmlns:a16="http://schemas.microsoft.com/office/drawing/2014/main" id="{9FCE2CE5-D40D-4C03-A1F5-B71309A525FE}"/>
              </a:ext>
            </a:extLst>
          </p:cNvPr>
          <p:cNvSpPr txBox="1">
            <a:spLocks noChangeArrowheads="1"/>
          </p:cNvSpPr>
          <p:nvPr/>
        </p:nvSpPr>
        <p:spPr bwMode="auto">
          <a:xfrm>
            <a:off x="549835" y="5143500"/>
            <a:ext cx="163139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vi-VN" sz="3200" dirty="0">
                <a:solidFill>
                  <a:srgbClr val="002060"/>
                </a:solidFill>
                <a:latin typeface="Arial" panose="020B0604020202020204" pitchFamily="34" charset="0"/>
                <a:cs typeface="Arial" panose="020B0604020202020204" pitchFamily="34" charset="0"/>
              </a:rPr>
              <a:t> b) Hoạ sĩ nghĩ thầm: “</a:t>
            </a:r>
            <a:r>
              <a:rPr lang="vi-VN" sz="3200" b="1" i="1" dirty="0">
                <a:solidFill>
                  <a:srgbClr val="002060"/>
                </a:solidFill>
                <a:latin typeface="Arial" panose="020B0604020202020204" pitchFamily="34" charset="0"/>
                <a:cs typeface="Arial" panose="020B0604020202020204" pitchFamily="34" charset="0"/>
              </a:rPr>
              <a:t>Khách tới bất ngờ, chắc cu cậu chưa kịp quét tưước dọn dẹp, chưa kịp gấp chăn chẳng hạn</a:t>
            </a:r>
            <a:r>
              <a:rPr lang="vi-VN" sz="3200" dirty="0">
                <a:solidFill>
                  <a:srgbClr val="002060"/>
                </a:solidFill>
                <a:latin typeface="Arial" panose="020B0604020202020204" pitchFamily="34" charset="0"/>
                <a:cs typeface="Arial" panose="020B0604020202020204" pitchFamily="34" charset="0"/>
              </a:rPr>
              <a:t>”</a:t>
            </a:r>
            <a:endParaRPr lang="en-US" altLang="en-US" sz="4800" dirty="0">
              <a:solidFill>
                <a:srgbClr val="002060"/>
              </a:solidFill>
              <a:latin typeface="Arial" panose="020B0604020202020204" pitchFamily="34" charset="0"/>
              <a:cs typeface="Arial" panose="020B0604020202020204" pitchFamily="34" charset="0"/>
            </a:endParaRPr>
          </a:p>
        </p:txBody>
      </p:sp>
      <p:sp>
        <p:nvSpPr>
          <p:cNvPr id="14" name="Text Box 13">
            <a:extLst>
              <a:ext uri="{FF2B5EF4-FFF2-40B4-BE49-F238E27FC236}">
                <a16:creationId xmlns:a16="http://schemas.microsoft.com/office/drawing/2014/main" id="{54E23EAD-A5C4-4B94-9B01-B5A06AAE5B3D}"/>
              </a:ext>
            </a:extLst>
          </p:cNvPr>
          <p:cNvSpPr txBox="1">
            <a:spLocks noChangeArrowheads="1"/>
          </p:cNvSpPr>
          <p:nvPr/>
        </p:nvSpPr>
        <p:spPr bwMode="auto">
          <a:xfrm>
            <a:off x="647699" y="3839542"/>
            <a:ext cx="1631398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Nhắc</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lời</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nói</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có</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từ</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nói</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được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tách</a:t>
            </a:r>
            <a:r>
              <a:rPr lang="en-US" altLang="en-US" sz="3200" dirty="0">
                <a:solidFill>
                  <a:srgbClr val="CC0000"/>
                </a:solidFill>
                <a:latin typeface="Arial" panose="020B0604020202020204" pitchFamily="34" charset="0"/>
                <a:cs typeface="Arial" panose="020B0604020202020204" pitchFamily="34" charset="0"/>
              </a:rPr>
              <a:t> ra </a:t>
            </a:r>
            <a:r>
              <a:rPr lang="en-US" altLang="en-US" sz="3200" dirty="0" err="1">
                <a:solidFill>
                  <a:srgbClr val="CC0000"/>
                </a:solidFill>
                <a:latin typeface="Arial" panose="020B0604020202020204" pitchFamily="34" charset="0"/>
                <a:cs typeface="Arial" panose="020B0604020202020204" pitchFamily="34" charset="0"/>
              </a:rPr>
              <a:t>khỏi</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phần</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câu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đứng</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trước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bằng</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dấu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hai</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chấm</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và</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dấu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ngoặc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kép</a:t>
            </a:r>
            <a:r>
              <a:rPr lang="en-US" altLang="en-US" sz="3200" dirty="0">
                <a:solidFill>
                  <a:srgbClr val="CC0000"/>
                </a:solidFill>
                <a:latin typeface="Arial" panose="020B0604020202020204" pitchFamily="34" charset="0"/>
                <a:cs typeface="Arial" panose="020B0604020202020204" pitchFamily="34" charset="0"/>
              </a:rPr>
              <a:t>.</a:t>
            </a:r>
          </a:p>
        </p:txBody>
      </p:sp>
      <p:sp>
        <p:nvSpPr>
          <p:cNvPr id="15" name="Text Box 15">
            <a:extLst>
              <a:ext uri="{FF2B5EF4-FFF2-40B4-BE49-F238E27FC236}">
                <a16:creationId xmlns:a16="http://schemas.microsoft.com/office/drawing/2014/main" id="{C1E5B223-5871-40D4-A158-4BD2BFE5D527}"/>
              </a:ext>
            </a:extLst>
          </p:cNvPr>
          <p:cNvSpPr txBox="1">
            <a:spLocks noChangeArrowheads="1"/>
          </p:cNvSpPr>
          <p:nvPr/>
        </p:nvSpPr>
        <p:spPr bwMode="auto">
          <a:xfrm>
            <a:off x="541126" y="6228667"/>
            <a:ext cx="1675627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a:solidFill>
                  <a:srgbClr val="FF66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Nhắc</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ý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nghĩ</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có</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từ</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sym typeface="Wingdings" panose="05000000000000000000" pitchFamily="2" charset="2"/>
              </a:rPr>
              <a:t>nghĩ</a:t>
            </a:r>
            <a:r>
              <a:rPr lang="en-US"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a:t>
            </a:r>
            <a:r>
              <a:rPr lang="vi-VN" altLang="en-US" sz="3200"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3200" dirty="0" err="1">
                <a:solidFill>
                  <a:srgbClr val="CC0000"/>
                </a:solidFill>
                <a:latin typeface="Arial" panose="020B0604020202020204" pitchFamily="34" charset="0"/>
                <a:cs typeface="Arial" panose="020B0604020202020204" pitchFamily="34" charset="0"/>
              </a:rPr>
              <a:t>được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tách</a:t>
            </a:r>
            <a:r>
              <a:rPr lang="en-US" altLang="en-US" sz="3200" dirty="0">
                <a:solidFill>
                  <a:srgbClr val="CC0000"/>
                </a:solidFill>
                <a:latin typeface="Arial" panose="020B0604020202020204" pitchFamily="34" charset="0"/>
                <a:cs typeface="Arial" panose="020B0604020202020204" pitchFamily="34" charset="0"/>
              </a:rPr>
              <a:t> ra </a:t>
            </a:r>
            <a:r>
              <a:rPr lang="en-US" altLang="en-US" sz="3200" dirty="0" err="1">
                <a:solidFill>
                  <a:srgbClr val="CC0000"/>
                </a:solidFill>
                <a:latin typeface="Arial" panose="020B0604020202020204" pitchFamily="34" charset="0"/>
                <a:cs typeface="Arial" panose="020B0604020202020204" pitchFamily="34" charset="0"/>
              </a:rPr>
              <a:t>khỏi</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phần</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câu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đứng</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trước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bằng</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dấu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hai</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chấm</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và</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dấu</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ngoặc</a:t>
            </a:r>
            <a:r>
              <a:rPr lang="en-US" altLang="en-US" sz="3200" dirty="0">
                <a:solidFill>
                  <a:srgbClr val="CC0000"/>
                </a:solidFill>
                <a:latin typeface="Arial" panose="020B0604020202020204" pitchFamily="34" charset="0"/>
                <a:cs typeface="Arial" panose="020B0604020202020204" pitchFamily="34" charset="0"/>
              </a:rPr>
              <a:t> </a:t>
            </a:r>
            <a:r>
              <a:rPr lang="en-US" altLang="en-US" sz="3200" dirty="0" err="1">
                <a:solidFill>
                  <a:srgbClr val="CC0000"/>
                </a:solidFill>
                <a:latin typeface="Arial" panose="020B0604020202020204" pitchFamily="34" charset="0"/>
                <a:cs typeface="Arial" panose="020B0604020202020204" pitchFamily="34" charset="0"/>
              </a:rPr>
              <a:t>kép</a:t>
            </a:r>
            <a:r>
              <a:rPr lang="en-US" altLang="en-US" sz="3200" dirty="0">
                <a:solidFill>
                  <a:srgbClr val="CC0000"/>
                </a:solidFill>
                <a:latin typeface="Arial" panose="020B0604020202020204" pitchFamily="34" charset="0"/>
                <a:cs typeface="Arial" panose="020B0604020202020204" pitchFamily="34" charset="0"/>
              </a:rPr>
              <a:t>.</a:t>
            </a:r>
          </a:p>
        </p:txBody>
      </p:sp>
      <p:sp>
        <p:nvSpPr>
          <p:cNvPr id="16" name="Text Box 17">
            <a:extLst>
              <a:ext uri="{FF2B5EF4-FFF2-40B4-BE49-F238E27FC236}">
                <a16:creationId xmlns:a16="http://schemas.microsoft.com/office/drawing/2014/main" id="{1C90DF90-82F1-43F8-BF9C-954CA206703E}"/>
              </a:ext>
            </a:extLst>
          </p:cNvPr>
          <p:cNvSpPr txBox="1">
            <a:spLocks noChangeArrowheads="1"/>
          </p:cNvSpPr>
          <p:nvPr/>
        </p:nvSpPr>
        <p:spPr bwMode="auto">
          <a:xfrm>
            <a:off x="592138" y="2105271"/>
            <a:ext cx="164394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sz="3200" dirty="0">
                <a:solidFill>
                  <a:srgbClr val="002060"/>
                </a:solidFill>
                <a:latin typeface="Arial" panose="020B0604020202020204" pitchFamily="34" charset="0"/>
                <a:cs typeface="Arial" panose="020B0604020202020204" pitchFamily="34" charset="0"/>
              </a:rPr>
              <a:t>a) Cháu ở liền trong trạm hàng tháng. Bác lái xe bao lần dừng, bóp còi toe toe, mặc, cháu gan lì nhất định không xuống. Ấy thế là một hôm, bác lái phải thân hành lên trạm cháu. Cháu nói: </a:t>
            </a:r>
            <a:r>
              <a:rPr lang="vi-VN" sz="3200" b="1" dirty="0">
                <a:solidFill>
                  <a:srgbClr val="002060"/>
                </a:solidFill>
                <a:latin typeface="Arial" panose="020B0604020202020204" pitchFamily="34" charset="0"/>
                <a:cs typeface="Arial" panose="020B0604020202020204" pitchFamily="34" charset="0"/>
              </a:rPr>
              <a:t>“</a:t>
            </a:r>
            <a:r>
              <a:rPr lang="vi-VN" sz="3200" b="1" i="1" dirty="0">
                <a:solidFill>
                  <a:srgbClr val="002060"/>
                </a:solidFill>
                <a:latin typeface="Arial" panose="020B0604020202020204" pitchFamily="34" charset="0"/>
                <a:cs typeface="Arial" panose="020B0604020202020204" pitchFamily="34" charset="0"/>
              </a:rPr>
              <a:t>Đấy, bác cũng chẳng </a:t>
            </a:r>
            <a:r>
              <a:rPr lang="vi-VN" sz="3200" b="1" dirty="0">
                <a:solidFill>
                  <a:srgbClr val="002060"/>
                </a:solidFill>
                <a:latin typeface="Arial" panose="020B0604020202020204" pitchFamily="34" charset="0"/>
                <a:cs typeface="Arial" panose="020B0604020202020204" pitchFamily="34" charset="0"/>
              </a:rPr>
              <a:t>“</a:t>
            </a:r>
            <a:r>
              <a:rPr lang="vi-VN" sz="3200" b="1" i="1" dirty="0">
                <a:solidFill>
                  <a:srgbClr val="002060"/>
                </a:solidFill>
                <a:latin typeface="Arial" panose="020B0604020202020204" pitchFamily="34" charset="0"/>
                <a:cs typeface="Arial" panose="020B0604020202020204" pitchFamily="34" charset="0"/>
              </a:rPr>
              <a:t>thèm” người là gì?</a:t>
            </a:r>
            <a:r>
              <a:rPr lang="vi-VN" sz="3200" b="1" dirty="0">
                <a:solidFill>
                  <a:srgbClr val="002060"/>
                </a:solidFill>
                <a:latin typeface="Arial" panose="020B0604020202020204" pitchFamily="34" charset="0"/>
                <a:cs typeface="Arial" panose="020B0604020202020204" pitchFamily="34" charset="0"/>
              </a:rPr>
              <a:t>”</a:t>
            </a:r>
          </a:p>
        </p:txBody>
      </p:sp>
      <p:sp>
        <p:nvSpPr>
          <p:cNvPr id="17" name="Text Box 10">
            <a:extLst>
              <a:ext uri="{FF2B5EF4-FFF2-40B4-BE49-F238E27FC236}">
                <a16:creationId xmlns:a16="http://schemas.microsoft.com/office/drawing/2014/main" id="{4AC8E2DD-4850-4A3E-A55D-845C32EB9D4B}"/>
              </a:ext>
            </a:extLst>
          </p:cNvPr>
          <p:cNvSpPr txBox="1">
            <a:spLocks noChangeArrowheads="1"/>
          </p:cNvSpPr>
          <p:nvPr/>
        </p:nvSpPr>
        <p:spPr bwMode="auto">
          <a:xfrm>
            <a:off x="682533" y="8673318"/>
            <a:ext cx="1631398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vi-VN" sz="3200" dirty="0">
                <a:solidFill>
                  <a:srgbClr val="002060"/>
                </a:solidFill>
                <a:latin typeface="Arial" panose="020B0604020202020204" pitchFamily="34" charset="0"/>
                <a:cs typeface="Arial" panose="020B0604020202020204" pitchFamily="34" charset="0"/>
              </a:rPr>
              <a:t> “</a:t>
            </a:r>
            <a:r>
              <a:rPr lang="vi-VN" sz="3200" b="1" i="1" dirty="0">
                <a:solidFill>
                  <a:srgbClr val="002060"/>
                </a:solidFill>
                <a:latin typeface="Arial" panose="020B0604020202020204" pitchFamily="34" charset="0"/>
                <a:cs typeface="Arial" panose="020B0604020202020204" pitchFamily="34" charset="0"/>
              </a:rPr>
              <a:t>Khách tới bất ngờ, chắc cu cậu chưa kịp quét tưước dọn dẹp, chưa kịp gấp chăn chẳng hạn</a:t>
            </a:r>
            <a:r>
              <a:rPr lang="vi-VN" sz="3200" dirty="0">
                <a:solidFill>
                  <a:srgbClr val="002060"/>
                </a:solidFill>
                <a:latin typeface="Arial" panose="020B0604020202020204" pitchFamily="34" charset="0"/>
                <a:cs typeface="Arial" panose="020B0604020202020204" pitchFamily="34" charset="0"/>
              </a:rPr>
              <a:t>” – Hoạ sĩ nghĩ thầm.</a:t>
            </a:r>
            <a:endParaRPr lang="en-US" altLang="en-US" sz="4800"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E4873DC-E076-4460-B670-E4D1C2302A31}"/>
              </a:ext>
            </a:extLst>
          </p:cNvPr>
          <p:cNvSpPr txBox="1"/>
          <p:nvPr/>
        </p:nvSpPr>
        <p:spPr>
          <a:xfrm>
            <a:off x="838200" y="7920119"/>
            <a:ext cx="8610600" cy="523220"/>
          </a:xfrm>
          <a:prstGeom prst="rect">
            <a:avLst/>
          </a:prstGeom>
          <a:noFill/>
        </p:spPr>
        <p:txBody>
          <a:bodyPr wrap="square" rtlCol="0">
            <a:spAutoFit/>
          </a:bodyPr>
          <a:lstStyle/>
          <a:p>
            <a:r>
              <a:rPr lang="vi-VN" sz="2800" b="1" dirty="0">
                <a:solidFill>
                  <a:srgbClr val="002060"/>
                </a:solidFill>
              </a:rPr>
              <a:t>* Khi chuyển đổi vị trí hai bộ phận ở (b), ta có:</a:t>
            </a:r>
            <a:endParaRPr lang="en-US" sz="28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amond(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lide(fromBottom)">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304800" y="-35466"/>
            <a:ext cx="20025122" cy="1430357"/>
          </a:xfrm>
          <a:prstGeom prst="rect">
            <a:avLst/>
          </a:prstGeom>
          <a:solidFill>
            <a:srgbClr val="E45258"/>
          </a:solidFill>
        </p:spPr>
      </p:sp>
      <p:sp>
        <p:nvSpPr>
          <p:cNvPr id="10" name="TextBox 4">
            <a:extLst>
              <a:ext uri="{FF2B5EF4-FFF2-40B4-BE49-F238E27FC236}">
                <a16:creationId xmlns:a16="http://schemas.microsoft.com/office/drawing/2014/main" id="{5F3CEA82-4A8D-4096-ACC7-BF0756D9D511}"/>
              </a:ext>
            </a:extLst>
          </p:cNvPr>
          <p:cNvSpPr txBox="1"/>
          <p:nvPr/>
        </p:nvSpPr>
        <p:spPr>
          <a:xfrm>
            <a:off x="2362200" y="647700"/>
            <a:ext cx="7620000" cy="494302"/>
          </a:xfrm>
          <a:prstGeom prst="rect">
            <a:avLst/>
          </a:prstGeom>
        </p:spPr>
        <p:txBody>
          <a:bodyPr wrap="square" lIns="0" tIns="0" rIns="0" bIns="0" rtlCol="0" anchor="t">
            <a:spAutoFit/>
          </a:bodyPr>
          <a:lstStyle/>
          <a:p>
            <a:pPr marL="0" marR="0" lvl="0" indent="0" algn="l" defTabSz="914400" rtl="0" eaLnBrk="1" fontAlgn="auto" latinLnBrk="0" hangingPunct="1">
              <a:lnSpc>
                <a:spcPts val="3519"/>
              </a:lnSpc>
              <a:spcBef>
                <a:spcPts val="0"/>
              </a:spcBef>
              <a:spcAft>
                <a:spcPts val="0"/>
              </a:spcAft>
              <a:buClrTx/>
              <a:buSzTx/>
              <a:buFontTx/>
              <a:buNone/>
              <a:tabLst/>
              <a:defRPr/>
            </a:pPr>
            <a:r>
              <a:rPr kumimoji="0" lang="vi-VN"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Cách dẫn trực tiếp</a:t>
            </a:r>
            <a:endParaRPr kumimoji="0" lang="en-US"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Box 4">
            <a:extLst>
              <a:ext uri="{FF2B5EF4-FFF2-40B4-BE49-F238E27FC236}">
                <a16:creationId xmlns:a16="http://schemas.microsoft.com/office/drawing/2014/main" id="{BEA51431-0DB0-4610-AB8C-9F09F3A3A018}"/>
              </a:ext>
            </a:extLst>
          </p:cNvPr>
          <p:cNvSpPr txBox="1">
            <a:spLocks noChangeArrowheads="1"/>
          </p:cNvSpPr>
          <p:nvPr/>
        </p:nvSpPr>
        <p:spPr bwMode="auto">
          <a:xfrm>
            <a:off x="990599" y="2476500"/>
            <a:ext cx="718577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Nội</a:t>
            </a:r>
            <a:r>
              <a:rPr lang="en-US" altLang="en-US" sz="3200" dirty="0">
                <a:solidFill>
                  <a:srgbClr val="002060"/>
                </a:solidFill>
                <a:latin typeface="Arial" panose="020B0604020202020204" pitchFamily="34" charset="0"/>
                <a:cs typeface="Arial" panose="020B0604020202020204" pitchFamily="34" charset="0"/>
              </a:rPr>
              <a:t> dung in </a:t>
            </a:r>
            <a:r>
              <a:rPr lang="en-US" altLang="en-US" sz="3200" dirty="0" err="1">
                <a:solidFill>
                  <a:srgbClr val="002060"/>
                </a:solidFill>
                <a:latin typeface="Arial" panose="020B0604020202020204" pitchFamily="34" charset="0"/>
                <a:cs typeface="Arial" panose="020B0604020202020204" pitchFamily="34" charset="0"/>
              </a:rPr>
              <a:t>đậm</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trong</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các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ví</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dụ</a:t>
            </a:r>
            <a:r>
              <a:rPr lang="en-US" altLang="en-US" sz="3200" dirty="0">
                <a:solidFill>
                  <a:srgbClr val="002060"/>
                </a:solidFill>
                <a:latin typeface="Arial" panose="020B0604020202020204" pitchFamily="34" charset="0"/>
                <a:cs typeface="Arial" panose="020B0604020202020204" pitchFamily="34" charset="0"/>
              </a:rPr>
              <a:t>:  </a:t>
            </a:r>
          </a:p>
          <a:p>
            <a:pPr eaLnBrk="1" hangingPunct="1">
              <a:spcBef>
                <a:spcPct val="50000"/>
              </a:spcBef>
            </a:pP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Dấu</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hiệu</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hình</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thức</a:t>
            </a:r>
            <a:r>
              <a:rPr lang="en-US" altLang="en-US" sz="3200" dirty="0">
                <a:solidFill>
                  <a:srgbClr val="002060"/>
                </a:solidFill>
                <a:latin typeface="Arial" panose="020B0604020202020204" pitchFamily="34" charset="0"/>
                <a:cs typeface="Arial" panose="020B0604020202020204" pitchFamily="34" charset="0"/>
              </a:rPr>
              <a:t>:</a:t>
            </a:r>
          </a:p>
        </p:txBody>
      </p:sp>
      <p:sp>
        <p:nvSpPr>
          <p:cNvPr id="6" name="Line 5">
            <a:extLst>
              <a:ext uri="{FF2B5EF4-FFF2-40B4-BE49-F238E27FC236}">
                <a16:creationId xmlns:a16="http://schemas.microsoft.com/office/drawing/2014/main" id="{D64ABE06-DB4D-40C0-9EB3-D829653E3009}"/>
              </a:ext>
            </a:extLst>
          </p:cNvPr>
          <p:cNvSpPr>
            <a:spLocks noChangeShapeType="1"/>
          </p:cNvSpPr>
          <p:nvPr/>
        </p:nvSpPr>
        <p:spPr bwMode="auto">
          <a:xfrm>
            <a:off x="4572000" y="4359994"/>
            <a:ext cx="1493520" cy="0"/>
          </a:xfrm>
          <a:prstGeom prst="line">
            <a:avLst/>
          </a:prstGeom>
          <a:noFill/>
          <a:ln w="1047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dirty="0">
              <a:latin typeface="Arial" panose="020B0604020202020204" pitchFamily="34" charset="0"/>
              <a:cs typeface="Arial" panose="020B0604020202020204" pitchFamily="34" charset="0"/>
            </a:endParaRPr>
          </a:p>
        </p:txBody>
      </p:sp>
      <p:sp>
        <p:nvSpPr>
          <p:cNvPr id="7" name="Text Box 13">
            <a:extLst>
              <a:ext uri="{FF2B5EF4-FFF2-40B4-BE49-F238E27FC236}">
                <a16:creationId xmlns:a16="http://schemas.microsoft.com/office/drawing/2014/main" id="{E38389CB-4208-46C6-95AF-31C066A8B4FA}"/>
              </a:ext>
            </a:extLst>
          </p:cNvPr>
          <p:cNvSpPr txBox="1">
            <a:spLocks noChangeArrowheads="1"/>
          </p:cNvSpPr>
          <p:nvPr/>
        </p:nvSpPr>
        <p:spPr bwMode="auto">
          <a:xfrm>
            <a:off x="6248400" y="4006051"/>
            <a:ext cx="5867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000" b="1" dirty="0" err="1">
                <a:solidFill>
                  <a:srgbClr val="C00000"/>
                </a:solidFill>
                <a:latin typeface="Arial" panose="020B0604020202020204" pitchFamily="34" charset="0"/>
                <a:cs typeface="Arial" panose="020B0604020202020204" pitchFamily="34" charset="0"/>
              </a:rPr>
              <a:t>Cách</a:t>
            </a:r>
            <a:r>
              <a:rPr lang="en-US" altLang="en-US" sz="4000" b="1" dirty="0">
                <a:solidFill>
                  <a:srgbClr val="C00000"/>
                </a:solidFill>
                <a:latin typeface="Arial" panose="020B0604020202020204" pitchFamily="34" charset="0"/>
                <a:cs typeface="Arial" panose="020B0604020202020204" pitchFamily="34" charset="0"/>
              </a:rPr>
              <a:t> </a:t>
            </a:r>
            <a:r>
              <a:rPr lang="en-US" altLang="en-US" sz="4000" b="1" dirty="0" err="1">
                <a:solidFill>
                  <a:srgbClr val="C00000"/>
                </a:solidFill>
                <a:latin typeface="Arial" panose="020B0604020202020204" pitchFamily="34" charset="0"/>
                <a:cs typeface="Arial" panose="020B0604020202020204" pitchFamily="34" charset="0"/>
              </a:rPr>
              <a:t>dẫn</a:t>
            </a:r>
            <a:r>
              <a:rPr lang="en-US" altLang="en-US" sz="4000" b="1" dirty="0">
                <a:solidFill>
                  <a:srgbClr val="C00000"/>
                </a:solidFill>
                <a:latin typeface="Arial" panose="020B0604020202020204" pitchFamily="34" charset="0"/>
                <a:cs typeface="Arial" panose="020B0604020202020204" pitchFamily="34" charset="0"/>
              </a:rPr>
              <a:t> </a:t>
            </a:r>
            <a:r>
              <a:rPr lang="en-US" altLang="en-US" sz="4000" b="1" dirty="0" err="1">
                <a:solidFill>
                  <a:srgbClr val="C00000"/>
                </a:solidFill>
                <a:latin typeface="Arial" panose="020B0604020202020204" pitchFamily="34" charset="0"/>
                <a:cs typeface="Arial" panose="020B0604020202020204" pitchFamily="34" charset="0"/>
              </a:rPr>
              <a:t>trực</a:t>
            </a:r>
            <a:r>
              <a:rPr lang="en-US" altLang="en-US" sz="4000" b="1" dirty="0">
                <a:solidFill>
                  <a:srgbClr val="C00000"/>
                </a:solidFill>
                <a:latin typeface="Arial" panose="020B0604020202020204" pitchFamily="34" charset="0"/>
                <a:cs typeface="Arial" panose="020B0604020202020204" pitchFamily="34" charset="0"/>
              </a:rPr>
              <a:t> </a:t>
            </a:r>
            <a:r>
              <a:rPr lang="en-US" altLang="en-US" sz="4000" b="1" dirty="0" err="1">
                <a:solidFill>
                  <a:srgbClr val="C00000"/>
                </a:solidFill>
                <a:latin typeface="Arial" panose="020B0604020202020204" pitchFamily="34" charset="0"/>
                <a:cs typeface="Arial" panose="020B0604020202020204" pitchFamily="34" charset="0"/>
              </a:rPr>
              <a:t>tiếp</a:t>
            </a:r>
            <a:endParaRPr lang="en-US" altLang="en-US" sz="4000" b="1" dirty="0">
              <a:solidFill>
                <a:srgbClr val="C00000"/>
              </a:solidFill>
              <a:latin typeface="Arial" panose="020B0604020202020204" pitchFamily="34" charset="0"/>
              <a:cs typeface="Arial" panose="020B0604020202020204" pitchFamily="34" charset="0"/>
            </a:endParaRPr>
          </a:p>
        </p:txBody>
      </p:sp>
      <p:sp>
        <p:nvSpPr>
          <p:cNvPr id="8" name="Text Box 19">
            <a:extLst>
              <a:ext uri="{FF2B5EF4-FFF2-40B4-BE49-F238E27FC236}">
                <a16:creationId xmlns:a16="http://schemas.microsoft.com/office/drawing/2014/main" id="{1A6ABEA3-0D06-4B62-9B36-8D10637492D4}"/>
              </a:ext>
            </a:extLst>
          </p:cNvPr>
          <p:cNvSpPr txBox="1">
            <a:spLocks noChangeArrowheads="1"/>
          </p:cNvSpPr>
          <p:nvPr/>
        </p:nvSpPr>
        <p:spPr bwMode="auto">
          <a:xfrm>
            <a:off x="1219200" y="5311454"/>
            <a:ext cx="1508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u="sng" dirty="0" err="1">
                <a:solidFill>
                  <a:srgbClr val="002060"/>
                </a:solidFill>
                <a:latin typeface="Arial" panose="020B0604020202020204" pitchFamily="34" charset="0"/>
                <a:cs typeface="Arial" panose="020B0604020202020204" pitchFamily="34" charset="0"/>
              </a:rPr>
              <a:t>Lưu</a:t>
            </a:r>
            <a:r>
              <a:rPr lang="en-US" altLang="en-US" sz="3200" b="1" u="sng" dirty="0">
                <a:solidFill>
                  <a:srgbClr val="002060"/>
                </a:solidFill>
                <a:latin typeface="Arial" panose="020B0604020202020204" pitchFamily="34" charset="0"/>
                <a:cs typeface="Arial" panose="020B0604020202020204" pitchFamily="34" charset="0"/>
              </a:rPr>
              <a:t> ý:</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Ngoài</a:t>
            </a:r>
            <a:r>
              <a:rPr lang="en-US" altLang="en-US" sz="3200" dirty="0">
                <a:solidFill>
                  <a:srgbClr val="002060"/>
                </a:solidFill>
                <a:latin typeface="Arial" panose="020B0604020202020204" pitchFamily="34" charset="0"/>
                <a:cs typeface="Arial" panose="020B0604020202020204" pitchFamily="34" charset="0"/>
              </a:rPr>
              <a:t> ra </a:t>
            </a:r>
            <a:r>
              <a:rPr lang="en-US" altLang="en-US" sz="3200" dirty="0" err="1">
                <a:solidFill>
                  <a:srgbClr val="002060"/>
                </a:solidFill>
                <a:latin typeface="Arial" panose="020B0604020202020204" pitchFamily="34" charset="0"/>
                <a:cs typeface="Arial" panose="020B0604020202020204" pitchFamily="34" charset="0"/>
              </a:rPr>
              <a:t>lời</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đối</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thoại</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của</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các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nhân</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vật</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cũng</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được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xem</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là</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lời</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dẫn</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trực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tiếp</a:t>
            </a:r>
            <a:endParaRPr lang="en-US" altLang="en-US" sz="3200" dirty="0">
              <a:solidFill>
                <a:srgbClr val="002060"/>
              </a:solidFill>
              <a:latin typeface="Arial" panose="020B0604020202020204" pitchFamily="34" charset="0"/>
              <a:cs typeface="Arial" panose="020B0604020202020204" pitchFamily="34" charset="0"/>
            </a:endParaRPr>
          </a:p>
        </p:txBody>
      </p:sp>
      <p:sp>
        <p:nvSpPr>
          <p:cNvPr id="9" name="Text Box 21">
            <a:extLst>
              <a:ext uri="{FF2B5EF4-FFF2-40B4-BE49-F238E27FC236}">
                <a16:creationId xmlns:a16="http://schemas.microsoft.com/office/drawing/2014/main" id="{C3F02510-6DED-48D9-8253-1D9B59552EA9}"/>
              </a:ext>
            </a:extLst>
          </p:cNvPr>
          <p:cNvSpPr txBox="1">
            <a:spLocks noChangeArrowheads="1"/>
          </p:cNvSpPr>
          <p:nvPr/>
        </p:nvSpPr>
        <p:spPr bwMode="auto">
          <a:xfrm>
            <a:off x="7315200" y="2469743"/>
            <a:ext cx="71857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err="1">
                <a:solidFill>
                  <a:srgbClr val="0000FF"/>
                </a:solidFill>
                <a:latin typeface="Arial" panose="020B0604020202020204" pitchFamily="34" charset="0"/>
                <a:cs typeface="Arial" panose="020B0604020202020204" pitchFamily="34" charset="0"/>
              </a:rPr>
              <a:t>Được</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nhắc</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lại</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một</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cách</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nguyên</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vẹn</a:t>
            </a:r>
            <a:endParaRPr lang="en-US" altLang="en-US" sz="3200" dirty="0">
              <a:solidFill>
                <a:srgbClr val="0000FF"/>
              </a:solidFill>
              <a:latin typeface="Arial" panose="020B0604020202020204" pitchFamily="34" charset="0"/>
              <a:cs typeface="Arial" panose="020B0604020202020204" pitchFamily="34" charset="0"/>
            </a:endParaRPr>
          </a:p>
        </p:txBody>
      </p:sp>
      <p:sp>
        <p:nvSpPr>
          <p:cNvPr id="11" name="Text Box 22">
            <a:extLst>
              <a:ext uri="{FF2B5EF4-FFF2-40B4-BE49-F238E27FC236}">
                <a16:creationId xmlns:a16="http://schemas.microsoft.com/office/drawing/2014/main" id="{FE56C720-285E-462D-B58C-AF30161648BF}"/>
              </a:ext>
            </a:extLst>
          </p:cNvPr>
          <p:cNvSpPr txBox="1">
            <a:spLocks noChangeArrowheads="1"/>
          </p:cNvSpPr>
          <p:nvPr/>
        </p:nvSpPr>
        <p:spPr bwMode="auto">
          <a:xfrm>
            <a:off x="5105400" y="3213211"/>
            <a:ext cx="109553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dirty="0" err="1">
                <a:solidFill>
                  <a:srgbClr val="0000FF"/>
                </a:solidFill>
                <a:latin typeface="Arial" panose="020B0604020202020204" pitchFamily="34" charset="0"/>
                <a:cs typeface="Arial" panose="020B0604020202020204" pitchFamily="34" charset="0"/>
              </a:rPr>
              <a:t>Nằm</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trong</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dấu</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ngoặc</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kép</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và</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đứng</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sau</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dấu</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hai</a:t>
            </a: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err="1">
                <a:solidFill>
                  <a:srgbClr val="0000FF"/>
                </a:solidFill>
                <a:latin typeface="Arial" panose="020B0604020202020204" pitchFamily="34" charset="0"/>
                <a:cs typeface="Arial" panose="020B0604020202020204" pitchFamily="34" charset="0"/>
              </a:rPr>
              <a:t>chấm</a:t>
            </a:r>
            <a:endParaRPr lang="en-US" altLang="en-US" sz="3200" dirty="0">
              <a:solidFill>
                <a:srgbClr val="0000FF"/>
              </a:solidFill>
              <a:latin typeface="Arial" panose="020B0604020202020204" pitchFamily="34" charset="0"/>
              <a:cs typeface="Arial" panose="020B0604020202020204" pitchFamily="34" charset="0"/>
            </a:endParaRPr>
          </a:p>
        </p:txBody>
      </p:sp>
      <p:sp>
        <p:nvSpPr>
          <p:cNvPr id="12" name="Text Box 23">
            <a:extLst>
              <a:ext uri="{FF2B5EF4-FFF2-40B4-BE49-F238E27FC236}">
                <a16:creationId xmlns:a16="http://schemas.microsoft.com/office/drawing/2014/main" id="{E7CAF3D3-23A5-47E0-B4F8-1493BF3DDB4F}"/>
              </a:ext>
            </a:extLst>
          </p:cNvPr>
          <p:cNvSpPr txBox="1">
            <a:spLocks noChangeArrowheads="1"/>
          </p:cNvSpPr>
          <p:nvPr/>
        </p:nvSpPr>
        <p:spPr bwMode="auto">
          <a:xfrm>
            <a:off x="1219200" y="6057900"/>
            <a:ext cx="101346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u="sng" dirty="0" err="1">
                <a:solidFill>
                  <a:srgbClr val="002060"/>
                </a:solidFill>
                <a:latin typeface="Arial" panose="020B0604020202020204" pitchFamily="34" charset="0"/>
                <a:cs typeface="Arial" panose="020B0604020202020204" pitchFamily="34" charset="0"/>
              </a:rPr>
              <a:t>Ví</a:t>
            </a:r>
            <a:r>
              <a:rPr lang="en-US" altLang="en-US" sz="2800" b="1" u="sng" dirty="0">
                <a:solidFill>
                  <a:srgbClr val="002060"/>
                </a:solidFill>
                <a:latin typeface="Arial" panose="020B0604020202020204" pitchFamily="34" charset="0"/>
                <a:cs typeface="Arial" panose="020B0604020202020204" pitchFamily="34" charset="0"/>
              </a:rPr>
              <a:t> </a:t>
            </a:r>
            <a:r>
              <a:rPr lang="en-US" altLang="en-US" sz="2800" b="1" u="sng" dirty="0" err="1">
                <a:solidFill>
                  <a:srgbClr val="002060"/>
                </a:solidFill>
                <a:latin typeface="Arial" panose="020B0604020202020204" pitchFamily="34" charset="0"/>
                <a:cs typeface="Arial" panose="020B0604020202020204" pitchFamily="34" charset="0"/>
              </a:rPr>
              <a:t>dụ</a:t>
            </a:r>
            <a:r>
              <a:rPr lang="en-US" altLang="en-US" sz="2800" b="1" u="sng" dirty="0">
                <a:solidFill>
                  <a:srgbClr val="002060"/>
                </a:solidFill>
                <a:latin typeface="Arial" panose="020B0604020202020204" pitchFamily="34" charset="0"/>
                <a:cs typeface="Arial" panose="020B0604020202020204" pitchFamily="34" charset="0"/>
              </a:rPr>
              <a:t>:</a:t>
            </a:r>
            <a:r>
              <a:rPr lang="en-US" altLang="en-US" sz="2800" dirty="0">
                <a:solidFill>
                  <a:srgbClr val="002060"/>
                </a:solidFill>
                <a:latin typeface="Arial" panose="020B0604020202020204" pitchFamily="34" charset="0"/>
                <a:cs typeface="Arial" panose="020B0604020202020204" pitchFamily="34" charset="0"/>
              </a:rPr>
              <a:t> </a:t>
            </a:r>
          </a:p>
          <a:p>
            <a:pPr eaLnBrk="1" hangingPunct="1"/>
            <a:r>
              <a:rPr lang="en-US" altLang="en-US" sz="2800" dirty="0">
                <a:solidFill>
                  <a:srgbClr val="002060"/>
                </a:solidFill>
                <a:latin typeface="Arial" panose="020B0604020202020204" pitchFamily="34" charset="0"/>
                <a:cs typeface="Arial" panose="020B0604020202020204" pitchFamily="34" charset="0"/>
              </a:rPr>
              <a:t>“</a:t>
            </a:r>
            <a:r>
              <a:rPr lang="en-US" altLang="en-US" sz="2800" dirty="0" err="1">
                <a:solidFill>
                  <a:srgbClr val="002060"/>
                </a:solidFill>
                <a:latin typeface="Arial" panose="020B0604020202020204" pitchFamily="34" charset="0"/>
                <a:cs typeface="Arial" panose="020B0604020202020204" pitchFamily="34" charset="0"/>
              </a:rPr>
              <a:t>Ông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lão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ôm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thằng</a:t>
            </a:r>
            <a:r>
              <a:rPr lang="en-US" altLang="en-US" sz="2800" dirty="0">
                <a:solidFill>
                  <a:srgbClr val="002060"/>
                </a:solidFill>
                <a:latin typeface="Arial" panose="020B0604020202020204" pitchFamily="34" charset="0"/>
                <a:cs typeface="Arial" panose="020B0604020202020204" pitchFamily="34" charset="0"/>
              </a:rPr>
              <a:t> con </a:t>
            </a:r>
            <a:r>
              <a:rPr lang="en-US" altLang="en-US" sz="2800" dirty="0" err="1">
                <a:solidFill>
                  <a:srgbClr val="002060"/>
                </a:solidFill>
                <a:latin typeface="Arial" panose="020B0604020202020204" pitchFamily="34" charset="0"/>
                <a:cs typeface="Arial" panose="020B0604020202020204" pitchFamily="34" charset="0"/>
              </a:rPr>
              <a:t>út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lên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lòng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vỗ</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nhè</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nhẹ</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vào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lưng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nó</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khẽ</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hỏi</a:t>
            </a:r>
            <a:r>
              <a:rPr lang="en-US" altLang="en-US" sz="2800" dirty="0">
                <a:solidFill>
                  <a:srgbClr val="002060"/>
                </a:solidFill>
                <a:latin typeface="Arial" panose="020B0604020202020204" pitchFamily="34" charset="0"/>
                <a:cs typeface="Arial" panose="020B0604020202020204" pitchFamily="34" charset="0"/>
              </a:rPr>
              <a:t>:</a:t>
            </a:r>
          </a:p>
          <a:p>
            <a:pPr eaLnBrk="1" hangingPunct="1"/>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Húc</a:t>
            </a:r>
            <a:r>
              <a:rPr lang="en-US" altLang="en-US" sz="2800" b="1" dirty="0">
                <a:solidFill>
                  <a:srgbClr val="002060"/>
                </a:solidFill>
                <a:latin typeface="Arial" panose="020B0604020202020204" pitchFamily="34" charset="0"/>
                <a:cs typeface="Arial" panose="020B0604020202020204" pitchFamily="34" charset="0"/>
              </a:rPr>
              <a:t> kia! </a:t>
            </a:r>
            <a:r>
              <a:rPr lang="en-US" altLang="en-US" sz="2800" b="1" dirty="0" err="1">
                <a:solidFill>
                  <a:srgbClr val="002060"/>
                </a:solidFill>
                <a:latin typeface="Arial" panose="020B0604020202020204" pitchFamily="34" charset="0"/>
                <a:cs typeface="Arial" panose="020B0604020202020204" pitchFamily="34" charset="0"/>
              </a:rPr>
              <a:t>Thầy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hỏi</a:t>
            </a:r>
            <a:r>
              <a:rPr lang="en-US" altLang="en-US" sz="2800" b="1" dirty="0">
                <a:solidFill>
                  <a:srgbClr val="002060"/>
                </a:solidFill>
                <a:latin typeface="Arial" panose="020B0604020202020204" pitchFamily="34" charset="0"/>
                <a:cs typeface="Arial" panose="020B0604020202020204" pitchFamily="34" charset="0"/>
              </a:rPr>
              <a:t> con </a:t>
            </a:r>
            <a:r>
              <a:rPr lang="en-US" altLang="en-US" sz="2800" b="1" dirty="0" err="1">
                <a:solidFill>
                  <a:srgbClr val="002060"/>
                </a:solidFill>
                <a:latin typeface="Arial" panose="020B0604020202020204" pitchFamily="34" charset="0"/>
                <a:cs typeface="Arial" panose="020B0604020202020204" pitchFamily="34" charset="0"/>
              </a:rPr>
              <a:t>nhé</a:t>
            </a:r>
            <a:r>
              <a:rPr lang="en-US" altLang="en-US" sz="2800" b="1" dirty="0">
                <a:solidFill>
                  <a:srgbClr val="002060"/>
                </a:solidFill>
                <a:latin typeface="Arial" panose="020B0604020202020204" pitchFamily="34" charset="0"/>
                <a:cs typeface="Arial" panose="020B0604020202020204" pitchFamily="34" charset="0"/>
              </a:rPr>
              <a:t>, con </a:t>
            </a:r>
            <a:r>
              <a:rPr lang="en-US" altLang="en-US" sz="2800" b="1" dirty="0" err="1">
                <a:solidFill>
                  <a:srgbClr val="002060"/>
                </a:solidFill>
                <a:latin typeface="Arial" panose="020B0604020202020204" pitchFamily="34" charset="0"/>
                <a:cs typeface="Arial" panose="020B0604020202020204" pitchFamily="34" charset="0"/>
              </a:rPr>
              <a:t>là</a:t>
            </a:r>
            <a:r>
              <a:rPr lang="en-US" altLang="en-US" sz="2800" b="1" dirty="0">
                <a:solidFill>
                  <a:srgbClr val="002060"/>
                </a:solidFill>
                <a:latin typeface="Arial" panose="020B0604020202020204" pitchFamily="34" charset="0"/>
                <a:cs typeface="Arial" panose="020B0604020202020204" pitchFamily="34" charset="0"/>
              </a:rPr>
              <a:t> con ai?</a:t>
            </a:r>
          </a:p>
          <a:p>
            <a:pPr eaLnBrk="1" hangingPunct="1"/>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Là</a:t>
            </a:r>
            <a:r>
              <a:rPr lang="en-US" altLang="en-US" sz="2800" b="1" dirty="0">
                <a:solidFill>
                  <a:srgbClr val="002060"/>
                </a:solidFill>
                <a:latin typeface="Arial" panose="020B0604020202020204" pitchFamily="34" charset="0"/>
                <a:cs typeface="Arial" panose="020B0604020202020204" pitchFamily="34" charset="0"/>
              </a:rPr>
              <a:t> con </a:t>
            </a:r>
            <a:r>
              <a:rPr lang="en-US" altLang="en-US" sz="2800" b="1" dirty="0" err="1">
                <a:solidFill>
                  <a:srgbClr val="002060"/>
                </a:solidFill>
                <a:latin typeface="Arial" panose="020B0604020202020204" pitchFamily="34" charset="0"/>
                <a:cs typeface="Arial" panose="020B0604020202020204" pitchFamily="34" charset="0"/>
              </a:rPr>
              <a:t>thầy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mấy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lị</a:t>
            </a:r>
            <a:r>
              <a:rPr lang="en-US" altLang="en-US" sz="2800" b="1" dirty="0">
                <a:solidFill>
                  <a:srgbClr val="002060"/>
                </a:solidFill>
                <a:latin typeface="Arial" panose="020B0604020202020204" pitchFamily="34" charset="0"/>
                <a:cs typeface="Arial" panose="020B0604020202020204" pitchFamily="34" charset="0"/>
              </a:rPr>
              <a:t> con u</a:t>
            </a:r>
          </a:p>
          <a:p>
            <a:pPr eaLnBrk="1" hangingPunct="1"/>
            <a:r>
              <a:rPr lang="en-US" altLang="en-US" sz="2800" b="1" dirty="0" err="1">
                <a:solidFill>
                  <a:srgbClr val="002060"/>
                </a:solidFill>
                <a:latin typeface="Arial" panose="020B0604020202020204" pitchFamily="34" charset="0"/>
                <a:cs typeface="Arial" panose="020B0604020202020204" pitchFamily="34" charset="0"/>
              </a:rPr>
              <a:t>Thế</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nhà</a:t>
            </a:r>
            <a:r>
              <a:rPr lang="en-US" altLang="en-US" sz="2800" b="1" dirty="0">
                <a:solidFill>
                  <a:srgbClr val="002060"/>
                </a:solidFill>
                <a:latin typeface="Arial" panose="020B0604020202020204" pitchFamily="34" charset="0"/>
                <a:cs typeface="Arial" panose="020B0604020202020204" pitchFamily="34" charset="0"/>
              </a:rPr>
              <a:t> ta ở </a:t>
            </a:r>
            <a:r>
              <a:rPr lang="en-US" altLang="en-US" sz="2800" b="1" dirty="0" err="1">
                <a:solidFill>
                  <a:srgbClr val="002060"/>
                </a:solidFill>
                <a:latin typeface="Arial" panose="020B0604020202020204" pitchFamily="34" charset="0"/>
                <a:cs typeface="Arial" panose="020B0604020202020204" pitchFamily="34" charset="0"/>
              </a:rPr>
              <a:t>đâu</a:t>
            </a:r>
            <a:r>
              <a:rPr lang="en-US" altLang="en-US" sz="2800" b="1" dirty="0">
                <a:solidFill>
                  <a:srgbClr val="002060"/>
                </a:solidFill>
                <a:latin typeface="Arial" panose="020B0604020202020204" pitchFamily="34" charset="0"/>
                <a:cs typeface="Arial" panose="020B0604020202020204" pitchFamily="34" charset="0"/>
              </a:rPr>
              <a:t>?</a:t>
            </a:r>
          </a:p>
          <a:p>
            <a:pPr eaLnBrk="1" hangingPunct="1"/>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Nhà</a:t>
            </a:r>
            <a:r>
              <a:rPr lang="en-US" altLang="en-US" sz="2800" b="1" dirty="0">
                <a:solidFill>
                  <a:srgbClr val="002060"/>
                </a:solidFill>
                <a:latin typeface="Arial" panose="020B0604020202020204" pitchFamily="34" charset="0"/>
                <a:cs typeface="Arial" panose="020B0604020202020204" pitchFamily="34" charset="0"/>
              </a:rPr>
              <a:t> ta ở </a:t>
            </a:r>
            <a:r>
              <a:rPr lang="en-US" altLang="en-US" sz="2800" b="1" dirty="0" err="1">
                <a:solidFill>
                  <a:srgbClr val="002060"/>
                </a:solidFill>
                <a:latin typeface="Arial" panose="020B0604020202020204" pitchFamily="34" charset="0"/>
                <a:cs typeface="Arial" panose="020B0604020202020204" pitchFamily="34" charset="0"/>
              </a:rPr>
              <a:t>làng</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chợ</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Dầu</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dirty="0">
                <a:solidFill>
                  <a:srgbClr val="002060"/>
                </a:solidFill>
                <a:latin typeface="Arial" panose="020B0604020202020204" pitchFamily="34" charset="0"/>
                <a:cs typeface="Arial" panose="020B0604020202020204" pitchFamily="34" charset="0"/>
              </a:rPr>
              <a:t>(</a:t>
            </a:r>
            <a:r>
              <a:rPr lang="en-US" altLang="en-US" sz="2800" dirty="0" err="1">
                <a:solidFill>
                  <a:srgbClr val="002060"/>
                </a:solidFill>
                <a:latin typeface="Arial" panose="020B0604020202020204" pitchFamily="34" charset="0"/>
                <a:cs typeface="Arial" panose="020B0604020202020204" pitchFamily="34" charset="0"/>
              </a:rPr>
              <a:t>Làng</a:t>
            </a:r>
            <a:r>
              <a:rPr lang="en-US" altLang="en-US" sz="2800" dirty="0">
                <a:solidFill>
                  <a:srgbClr val="002060"/>
                </a:solidFill>
                <a:latin typeface="Arial" panose="020B0604020202020204" pitchFamily="34" charset="0"/>
                <a:cs typeface="Arial" panose="020B0604020202020204" pitchFamily="34" charset="0"/>
              </a:rPr>
              <a:t> – Kim </a:t>
            </a:r>
            <a:r>
              <a:rPr lang="en-US" altLang="en-US" sz="2800" dirty="0" err="1">
                <a:solidFill>
                  <a:srgbClr val="002060"/>
                </a:solidFill>
                <a:latin typeface="Arial" panose="020B0604020202020204" pitchFamily="34" charset="0"/>
                <a:cs typeface="Arial" panose="020B0604020202020204" pitchFamily="34" charset="0"/>
              </a:rPr>
              <a:t>Lân</a:t>
            </a:r>
            <a:r>
              <a:rPr lang="en-US" altLang="en-US" sz="2800" dirty="0">
                <a:solidFill>
                  <a:srgbClr val="002060"/>
                </a:solidFill>
                <a:latin typeface="Arial" panose="020B0604020202020204" pitchFamily="34" charset="0"/>
                <a:cs typeface="Arial" panose="020B0604020202020204" pitchFamily="34" charset="0"/>
              </a:rPr>
              <a:t>)</a:t>
            </a:r>
          </a:p>
          <a:p>
            <a:pPr eaLnBrk="1" hangingPunct="1">
              <a:spcBef>
                <a:spcPct val="50000"/>
              </a:spcBef>
            </a:pPr>
            <a:endParaRPr lang="en-US" altLang="en-US" sz="2000" dirty="0">
              <a:solidFill>
                <a:srgbClr val="002060"/>
              </a:solidFill>
              <a:latin typeface="Arial" panose="020B0604020202020204" pitchFamily="34" charset="0"/>
              <a:cs typeface="Arial" panose="020B0604020202020204" pitchFamily="34" charset="0"/>
            </a:endParaRPr>
          </a:p>
        </p:txBody>
      </p:sp>
      <p:sp>
        <p:nvSpPr>
          <p:cNvPr id="13" name="Text Box 17">
            <a:extLst>
              <a:ext uri="{FF2B5EF4-FFF2-40B4-BE49-F238E27FC236}">
                <a16:creationId xmlns:a16="http://schemas.microsoft.com/office/drawing/2014/main" id="{B1058191-778C-4FC6-8CEA-BDB3DC36A761}"/>
              </a:ext>
            </a:extLst>
          </p:cNvPr>
          <p:cNvSpPr txBox="1">
            <a:spLocks noChangeArrowheads="1"/>
          </p:cNvSpPr>
          <p:nvPr/>
        </p:nvSpPr>
        <p:spPr bwMode="auto">
          <a:xfrm>
            <a:off x="1219200" y="4751085"/>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err="1">
                <a:solidFill>
                  <a:srgbClr val="002060"/>
                </a:solidFill>
                <a:latin typeface="Arial" panose="020B0604020202020204" pitchFamily="34" charset="0"/>
                <a:cs typeface="Arial" panose="020B0604020202020204" pitchFamily="34" charset="0"/>
              </a:rPr>
              <a:t>Ví</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dụ</a:t>
            </a:r>
            <a:r>
              <a:rPr lang="en-US" altLang="en-US" sz="2800" dirty="0">
                <a:solidFill>
                  <a:srgbClr val="002060"/>
                </a:solidFill>
                <a:latin typeface="Arial" panose="020B0604020202020204" pitchFamily="34" charset="0"/>
                <a:cs typeface="Arial" panose="020B0604020202020204" pitchFamily="34" charset="0"/>
              </a:rPr>
              <a:t>: Nam </a:t>
            </a:r>
            <a:r>
              <a:rPr lang="en-US" altLang="en-US" sz="2800" dirty="0" err="1">
                <a:solidFill>
                  <a:srgbClr val="002060"/>
                </a:solidFill>
                <a:latin typeface="Arial" panose="020B0604020202020204" pitchFamily="34" charset="0"/>
                <a:cs typeface="Arial" panose="020B0604020202020204" pitchFamily="34" charset="0"/>
              </a:rPr>
              <a:t>nói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b="1" dirty="0">
                <a:solidFill>
                  <a:srgbClr val="002060"/>
                </a:solidFill>
                <a:latin typeface="Arial" panose="020B0604020202020204" pitchFamily="34" charset="0"/>
                <a:cs typeface="Arial" panose="020B0604020202020204" pitchFamily="34" charset="0"/>
              </a:rPr>
              <a:t>“</a:t>
            </a:r>
            <a:r>
              <a:rPr lang="en-US" altLang="en-US" sz="2800" b="1" dirty="0" err="1">
                <a:solidFill>
                  <a:srgbClr val="002060"/>
                </a:solidFill>
                <a:latin typeface="Arial" panose="020B0604020202020204" pitchFamily="34" charset="0"/>
                <a:cs typeface="Arial" panose="020B0604020202020204" pitchFamily="34" charset="0"/>
              </a:rPr>
              <a:t>Ngày</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mai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tôi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đi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Hà</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Nội</a:t>
            </a:r>
            <a:r>
              <a:rPr lang="en-US" altLang="en-US" sz="28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679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from="(-#ppt_w/2)" to="(#ppt_x)" calcmode="lin" valueType="num">
                                      <p:cBhvr>
                                        <p:cTn id="44" dur="600" fill="hold">
                                          <p:stCondLst>
                                            <p:cond delay="0"/>
                                          </p:stCondLst>
                                        </p:cTn>
                                        <p:tgtEl>
                                          <p:spTgt spid="12"/>
                                        </p:tgtEl>
                                        <p:attrNameLst>
                                          <p:attrName>ppt_x</p:attrName>
                                        </p:attrNameLst>
                                      </p:cBhvr>
                                    </p:anim>
                                    <p:anim from="0" to="-1.0" calcmode="lin" valueType="num">
                                      <p:cBhvr>
                                        <p:cTn id="45" dur="200" decel="50000" autoRev="1" fill="hold">
                                          <p:stCondLst>
                                            <p:cond delay="600"/>
                                          </p:stCondLst>
                                        </p:cTn>
                                        <p:tgtEl>
                                          <p:spTgt spid="12"/>
                                        </p:tgtEl>
                                        <p:attrNameLst>
                                          <p:attrName>xshear</p:attrName>
                                        </p:attrNameLst>
                                      </p:cBhvr>
                                    </p:anim>
                                    <p:animScale>
                                      <p:cBhvr>
                                        <p:cTn id="46" dur="200" decel="100000" autoRev="1" fill="hold">
                                          <p:stCondLst>
                                            <p:cond delay="600"/>
                                          </p:stCondLst>
                                        </p:cTn>
                                        <p:tgtEl>
                                          <p:spTgt spid="12"/>
                                        </p:tgtEl>
                                      </p:cBhvr>
                                      <p:from x="100000" y="100000"/>
                                      <p:to x="80000" y="100000"/>
                                    </p:animScale>
                                    <p:anim by="(#ppt_h/3+#ppt_w*0.1)" calcmode="lin" valueType="num">
                                      <p:cBhvr additive="sum">
                                        <p:cTn id="47" dur="200" decel="100000" autoRev="1" fill="hold">
                                          <p:stCondLst>
                                            <p:cond delay="600"/>
                                          </p:stCondLst>
                                        </p:cTn>
                                        <p:tgtEl>
                                          <p:spTgt spid="12"/>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1D8"/>
        </a:solidFill>
        <a:effectLst/>
      </p:bgPr>
    </p:bg>
    <p:spTree>
      <p:nvGrpSpPr>
        <p:cNvPr id="1" name=""/>
        <p:cNvGrpSpPr/>
        <p:nvPr/>
      </p:nvGrpSpPr>
      <p:grpSpPr>
        <a:xfrm>
          <a:off x="0" y="0"/>
          <a:ext cx="0" cy="0"/>
          <a:chOff x="0" y="0"/>
          <a:chExt cx="0" cy="0"/>
        </a:xfrm>
      </p:grpSpPr>
      <p:sp>
        <p:nvSpPr>
          <p:cNvPr id="7" name="AutoShape 7"/>
          <p:cNvSpPr/>
          <p:nvPr/>
        </p:nvSpPr>
        <p:spPr>
          <a:xfrm>
            <a:off x="0" y="-190500"/>
            <a:ext cx="18288000" cy="1676400"/>
          </a:xfrm>
          <a:prstGeom prst="rect">
            <a:avLst/>
          </a:prstGeom>
          <a:solidFill>
            <a:srgbClr val="E45258"/>
          </a:solidFill>
        </p:spPr>
      </p:sp>
      <p:sp>
        <p:nvSpPr>
          <p:cNvPr id="10" name="TextBox 4">
            <a:extLst>
              <a:ext uri="{FF2B5EF4-FFF2-40B4-BE49-F238E27FC236}">
                <a16:creationId xmlns:a16="http://schemas.microsoft.com/office/drawing/2014/main" id="{B4E9C899-9E60-46D7-B389-1752A8E87A48}"/>
              </a:ext>
            </a:extLst>
          </p:cNvPr>
          <p:cNvSpPr txBox="1"/>
          <p:nvPr/>
        </p:nvSpPr>
        <p:spPr>
          <a:xfrm>
            <a:off x="2362200" y="647700"/>
            <a:ext cx="7620000" cy="494302"/>
          </a:xfrm>
          <a:prstGeom prst="rect">
            <a:avLst/>
          </a:prstGeom>
        </p:spPr>
        <p:txBody>
          <a:bodyPr wrap="square" lIns="0" tIns="0" rIns="0" bIns="0" rtlCol="0" anchor="t">
            <a:spAutoFit/>
          </a:bodyPr>
          <a:lstStyle/>
          <a:p>
            <a:pPr marL="0" marR="0" lvl="0" indent="0" algn="l" defTabSz="914400" rtl="0" eaLnBrk="1" fontAlgn="auto" latinLnBrk="0" hangingPunct="1">
              <a:lnSpc>
                <a:spcPts val="3519"/>
              </a:lnSpc>
              <a:spcBef>
                <a:spcPts val="0"/>
              </a:spcBef>
              <a:spcAft>
                <a:spcPts val="0"/>
              </a:spcAft>
              <a:buClrTx/>
              <a:buSzTx/>
              <a:buFontTx/>
              <a:buNone/>
              <a:tabLst/>
              <a:defRPr/>
            </a:pPr>
            <a:r>
              <a:rPr kumimoji="0" lang="vi-VN"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 Cách dẫn gián tiếp</a:t>
            </a:r>
            <a:endParaRPr kumimoji="0" lang="en-US"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05371DC8-8719-4A49-8287-CD55962FE6B8}"/>
              </a:ext>
            </a:extLst>
          </p:cNvPr>
          <p:cNvSpPr/>
          <p:nvPr/>
        </p:nvSpPr>
        <p:spPr>
          <a:xfrm>
            <a:off x="762000" y="1714501"/>
            <a:ext cx="16535400" cy="29717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THẢO LUẬN NHÓM:</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1. Trong đoạn trích (a), bộ phận in đậm là lời nói hay là ý nghĩ ? Nó được ngăn cách với bộ phận đứng trước bằng những dấu gì không?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2. Trong đoạn trích (b), bộ phận in đậm là lời nói hay ý nghĩa của nhân vật? Giữa bộ</a:t>
            </a:r>
            <a:r>
              <a:rPr kumimoji="0" lang="vi-VN" sz="2400" b="0" i="0" u="none" strike="noStrike" kern="1200" cap="none" spc="0" normalizeH="0" noProof="0" dirty="0">
                <a:ln>
                  <a:noFill/>
                </a:ln>
                <a:solidFill>
                  <a:srgbClr val="002060"/>
                </a:solidFill>
                <a:effectLst/>
                <a:uLnTx/>
                <a:uFillTx/>
                <a:latin typeface="Arial" panose="020B0604020202020204" pitchFamily="34" charset="0"/>
                <a:ea typeface="+mn-ea"/>
                <a:cs typeface="+mn-cs"/>
              </a:rPr>
              <a:t> phận in đậm và bộ phận đứng trước có từ gì? Có thể thay từ đó bằng từ </a:t>
            </a:r>
            <a:r>
              <a:rPr kumimoji="0" lang="vi-VN" sz="2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gì?</a:t>
            </a:r>
          </a:p>
        </p:txBody>
      </p:sp>
      <p:sp>
        <p:nvSpPr>
          <p:cNvPr id="18" name="TextBox 17">
            <a:extLst>
              <a:ext uri="{FF2B5EF4-FFF2-40B4-BE49-F238E27FC236}">
                <a16:creationId xmlns:a16="http://schemas.microsoft.com/office/drawing/2014/main" id="{E733BAC6-49F4-4B5E-BFFD-A3FDD85B18A1}"/>
              </a:ext>
            </a:extLst>
          </p:cNvPr>
          <p:cNvSpPr txBox="1"/>
          <p:nvPr/>
        </p:nvSpPr>
        <p:spPr>
          <a:xfrm>
            <a:off x="914400" y="5295900"/>
            <a:ext cx="16078200" cy="3890489"/>
          </a:xfrm>
          <a:prstGeom prst="rect">
            <a:avLst/>
          </a:prstGeom>
          <a:solidFill>
            <a:srgbClr val="E45258"/>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Ví dụ:</a:t>
            </a:r>
          </a:p>
          <a:p>
            <a:pPr marL="342900" indent="-342900">
              <a:lnSpc>
                <a:spcPct val="150000"/>
              </a:lnSpc>
              <a:buAutoNum type="alphaLcParenR"/>
            </a:pPr>
            <a:r>
              <a:rPr lang="vi-VN" sz="2800" dirty="0"/>
              <a:t> Lão tìm lời lẽ giảng giải cho con trai hiểu. Lão khuyên nó </a:t>
            </a:r>
            <a:r>
              <a:rPr lang="vi-VN" sz="2800" b="1" i="1" dirty="0"/>
              <a:t>hãy dằn lòng bỏ đám này, để dùi giắng lại ít lâu, xem có đám nào khá mà nhẹ tiền hơn sẽ liệu; chẳng lấy đứa này thì lấy đứa khác; làng này đã chết hết con gái đâu mà sợ.</a:t>
            </a:r>
          </a:p>
          <a:p>
            <a:pPr marL="342900" indent="-342900">
              <a:lnSpc>
                <a:spcPct val="150000"/>
              </a:lnSpc>
              <a:buFontTx/>
              <a:buAutoNum type="alphaLcParenR"/>
            </a:pPr>
            <a:r>
              <a:rPr lang="en-US" sz="2800" dirty="0"/>
              <a:t>Nh</a:t>
            </a:r>
            <a:r>
              <a:rPr lang="vi-VN" sz="2800" dirty="0"/>
              <a:t>ưng chớ hiểu lầm rằng </a:t>
            </a:r>
            <a:r>
              <a:rPr lang="vi-VN" sz="2800" b="1" i="1" dirty="0"/>
              <a:t>Bác sống khắc khổ theo lối nhà tu hành, thanh tao theo kiểu nhà hiền triết ẩn dật</a:t>
            </a:r>
            <a:r>
              <a:rPr lang="vi-VN" sz="2800" dirty="0"/>
              <a:t>.  </a:t>
            </a:r>
          </a:p>
        </p:txBody>
      </p:sp>
    </p:spTree>
    <p:extLst>
      <p:ext uri="{BB962C8B-B14F-4D97-AF65-F5344CB8AC3E}">
        <p14:creationId xmlns:p14="http://schemas.microsoft.com/office/powerpoint/2010/main" val="406809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304800" y="-35466"/>
            <a:ext cx="20025122" cy="1430357"/>
          </a:xfrm>
          <a:prstGeom prst="rect">
            <a:avLst/>
          </a:prstGeom>
          <a:solidFill>
            <a:srgbClr val="E45258"/>
          </a:solidFill>
        </p:spPr>
      </p:sp>
      <p:sp>
        <p:nvSpPr>
          <p:cNvPr id="10" name="TextBox 4">
            <a:extLst>
              <a:ext uri="{FF2B5EF4-FFF2-40B4-BE49-F238E27FC236}">
                <a16:creationId xmlns:a16="http://schemas.microsoft.com/office/drawing/2014/main" id="{5F3CEA82-4A8D-4096-ACC7-BF0756D9D511}"/>
              </a:ext>
            </a:extLst>
          </p:cNvPr>
          <p:cNvSpPr txBox="1"/>
          <p:nvPr/>
        </p:nvSpPr>
        <p:spPr>
          <a:xfrm>
            <a:off x="2362200" y="647700"/>
            <a:ext cx="7620000" cy="494302"/>
          </a:xfrm>
          <a:prstGeom prst="rect">
            <a:avLst/>
          </a:prstGeom>
        </p:spPr>
        <p:txBody>
          <a:bodyPr wrap="square" lIns="0" tIns="0" rIns="0" bIns="0" rtlCol="0" anchor="t">
            <a:spAutoFit/>
          </a:bodyPr>
          <a:lstStyle/>
          <a:p>
            <a:pPr marL="0" marR="0" lvl="0" indent="0" algn="l" defTabSz="914400" rtl="0" eaLnBrk="1" fontAlgn="auto" latinLnBrk="0" hangingPunct="1">
              <a:lnSpc>
                <a:spcPts val="3519"/>
              </a:lnSpc>
              <a:spcBef>
                <a:spcPts val="0"/>
              </a:spcBef>
              <a:spcAft>
                <a:spcPts val="0"/>
              </a:spcAft>
              <a:buClrTx/>
              <a:buSzTx/>
              <a:buFontTx/>
              <a:buNone/>
              <a:tabLst/>
              <a:defRPr/>
            </a:pPr>
            <a:r>
              <a:rPr kumimoji="0" lang="vi-VN"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 Cách dẫn gián tiếp</a:t>
            </a:r>
            <a:endParaRPr kumimoji="0" lang="en-US"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59C947F2-9403-4BB8-A295-FC2912EA6432}"/>
              </a:ext>
            </a:extLst>
          </p:cNvPr>
          <p:cNvSpPr>
            <a:spLocks noChangeArrowheads="1"/>
          </p:cNvSpPr>
          <p:nvPr/>
        </p:nvSpPr>
        <p:spPr bwMode="auto">
          <a:xfrm>
            <a:off x="1752600" y="4620280"/>
            <a:ext cx="13868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Thuật</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lại</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lời</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nói</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không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ngăn</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cách</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với</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bộ</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phận</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đứng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trước</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bằng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dấu</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gì</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cả</a:t>
            </a:r>
            <a:endParaRPr lang="en-US" altLang="en-US" sz="2800" b="1" dirty="0">
              <a:solidFill>
                <a:srgbClr val="CC0000"/>
              </a:solidFill>
              <a:latin typeface="Arial" panose="020B0604020202020204" pitchFamily="34" charset="0"/>
              <a:cs typeface="Arial" panose="020B0604020202020204" pitchFamily="34" charset="0"/>
            </a:endParaRPr>
          </a:p>
        </p:txBody>
      </p:sp>
      <p:sp>
        <p:nvSpPr>
          <p:cNvPr id="6" name="Rectangle 6">
            <a:extLst>
              <a:ext uri="{FF2B5EF4-FFF2-40B4-BE49-F238E27FC236}">
                <a16:creationId xmlns:a16="http://schemas.microsoft.com/office/drawing/2014/main" id="{B0BF4BDB-2C96-40C2-800A-2FED32AFD910}"/>
              </a:ext>
            </a:extLst>
          </p:cNvPr>
          <p:cNvSpPr>
            <a:spLocks noChangeArrowheads="1"/>
          </p:cNvSpPr>
          <p:nvPr/>
        </p:nvSpPr>
        <p:spPr bwMode="auto">
          <a:xfrm>
            <a:off x="1752600" y="7341556"/>
            <a:ext cx="116898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buFont typeface="Wingdings" panose="05000000000000000000" pitchFamily="2" charset="2"/>
              <a:buChar char="à"/>
            </a:pP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Thuật</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lại</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ý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nghĩ</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ngăn</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cách</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bằng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từ</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rằng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thay</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bằng</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từ</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vi-VN"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 </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a:t>
            </a:r>
            <a:r>
              <a:rPr lang="en-US" altLang="en-US" sz="2800" b="1" dirty="0" err="1">
                <a:solidFill>
                  <a:srgbClr val="CC0000"/>
                </a:solidFill>
                <a:latin typeface="Arial" panose="020B0604020202020204" pitchFamily="34" charset="0"/>
                <a:cs typeface="Arial" panose="020B0604020202020204" pitchFamily="34" charset="0"/>
                <a:sym typeface="Wingdings" panose="05000000000000000000" pitchFamily="2" charset="2"/>
              </a:rPr>
              <a:t>là</a:t>
            </a:r>
            <a:r>
              <a:rPr lang="en-US" altLang="en-US" sz="2800" b="1" dirty="0">
                <a:solidFill>
                  <a:srgbClr val="CC0000"/>
                </a:solidFill>
                <a:latin typeface="Arial" panose="020B0604020202020204" pitchFamily="34" charset="0"/>
                <a:cs typeface="Arial" panose="020B0604020202020204" pitchFamily="34" charset="0"/>
                <a:sym typeface="Wingdings" panose="05000000000000000000" pitchFamily="2" charset="2"/>
              </a:rPr>
              <a:t>”</a:t>
            </a:r>
            <a:endParaRPr lang="en-US" altLang="en-US" sz="2800" b="1" dirty="0">
              <a:solidFill>
                <a:srgbClr val="CC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B65858C-B941-4D40-B721-F77A38E4B6DF}"/>
              </a:ext>
            </a:extLst>
          </p:cNvPr>
          <p:cNvSpPr txBox="1"/>
          <p:nvPr/>
        </p:nvSpPr>
        <p:spPr>
          <a:xfrm>
            <a:off x="1591376" y="2106412"/>
            <a:ext cx="15401224" cy="1951496"/>
          </a:xfrm>
          <a:prstGeom prst="rect">
            <a:avLst/>
          </a:prstGeom>
          <a:noFill/>
        </p:spPr>
        <p:txBody>
          <a:bodyPr wrap="square">
            <a:spAutoFit/>
          </a:bodyPr>
          <a:lstStyle/>
          <a:p>
            <a:pPr marL="342900" indent="-342900" algn="just">
              <a:lnSpc>
                <a:spcPct val="150000"/>
              </a:lnSpc>
              <a:buAutoNum type="alphaLcParenR"/>
            </a:pPr>
            <a:r>
              <a:rPr lang="vi-VN" sz="2800" dirty="0">
                <a:latin typeface="Arial" panose="020B0604020202020204" pitchFamily="34" charset="0"/>
                <a:cs typeface="Arial" panose="020B0604020202020204" pitchFamily="34" charset="0"/>
              </a:rPr>
              <a:t> Lão tìm lời lẽ giảng giải cho con trai hiểu. Lão khuyên nó </a:t>
            </a:r>
            <a:r>
              <a:rPr lang="vi-VN" sz="2800" b="1" i="1" dirty="0">
                <a:latin typeface="Arial" panose="020B0604020202020204" pitchFamily="34" charset="0"/>
                <a:cs typeface="Arial" panose="020B0604020202020204" pitchFamily="34" charset="0"/>
              </a:rPr>
              <a:t>hãy dằn lòng bỏ đám này, để dùi giắng lại ít lâu, xem có đám nào khá mà nhẹ tiền hơn sẽ liệu; chẳng lấy đứa này thì lấy đứa khác; làng này đã chết hết con gái đâu mà sợ.</a:t>
            </a:r>
          </a:p>
        </p:txBody>
      </p:sp>
      <p:sp>
        <p:nvSpPr>
          <p:cNvPr id="9" name="TextBox 8">
            <a:extLst>
              <a:ext uri="{FF2B5EF4-FFF2-40B4-BE49-F238E27FC236}">
                <a16:creationId xmlns:a16="http://schemas.microsoft.com/office/drawing/2014/main" id="{BDD2795A-98B4-4826-A3B9-35C2546709B7}"/>
              </a:ext>
            </a:extLst>
          </p:cNvPr>
          <p:cNvSpPr txBox="1"/>
          <p:nvPr/>
        </p:nvSpPr>
        <p:spPr>
          <a:xfrm>
            <a:off x="1752600" y="5576510"/>
            <a:ext cx="15401224" cy="1305165"/>
          </a:xfrm>
          <a:prstGeom prst="rect">
            <a:avLst/>
          </a:prstGeom>
          <a:noFill/>
        </p:spPr>
        <p:txBody>
          <a:bodyPr wrap="square">
            <a:spAutoFit/>
          </a:bodyPr>
          <a:lstStyle/>
          <a:p>
            <a:pPr>
              <a:lnSpc>
                <a:spcPct val="150000"/>
              </a:lnSpc>
            </a:pPr>
            <a:r>
              <a:rPr lang="vi-VN" sz="2800" dirty="0">
                <a:latin typeface="Arial" panose="020B0604020202020204" pitchFamily="34" charset="0"/>
                <a:cs typeface="Arial" panose="020B0604020202020204" pitchFamily="34" charset="0"/>
              </a:rPr>
              <a:t>b) </a:t>
            </a:r>
            <a:r>
              <a:rPr lang="en-US" sz="2800" dirty="0">
                <a:latin typeface="Arial" panose="020B0604020202020204" pitchFamily="34" charset="0"/>
                <a:cs typeface="Arial" panose="020B0604020202020204" pitchFamily="34" charset="0"/>
              </a:rPr>
              <a:t>Nh</a:t>
            </a:r>
            <a:r>
              <a:rPr lang="vi-VN" sz="2800" dirty="0">
                <a:latin typeface="Arial" panose="020B0604020202020204" pitchFamily="34" charset="0"/>
                <a:cs typeface="Arial" panose="020B0604020202020204" pitchFamily="34" charset="0"/>
              </a:rPr>
              <a:t>ưng chớ hiểu lầm rằng </a:t>
            </a:r>
            <a:r>
              <a:rPr lang="vi-VN" sz="2800" b="1" i="1" dirty="0">
                <a:latin typeface="Arial" panose="020B0604020202020204" pitchFamily="34" charset="0"/>
                <a:cs typeface="Arial" panose="020B0604020202020204" pitchFamily="34" charset="0"/>
              </a:rPr>
              <a:t>Bác sống khắc khổ theo lối nhà tu hành, thanh tao theo kiểu nhà hiền triết ẩn dật</a:t>
            </a:r>
            <a:r>
              <a:rPr lang="vi-VN"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471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304800" y="-35466"/>
            <a:ext cx="20025122" cy="1430357"/>
          </a:xfrm>
          <a:prstGeom prst="rect">
            <a:avLst/>
          </a:prstGeom>
          <a:solidFill>
            <a:srgbClr val="E45258"/>
          </a:solidFill>
        </p:spPr>
      </p:sp>
      <p:sp>
        <p:nvSpPr>
          <p:cNvPr id="10" name="TextBox 4">
            <a:extLst>
              <a:ext uri="{FF2B5EF4-FFF2-40B4-BE49-F238E27FC236}">
                <a16:creationId xmlns:a16="http://schemas.microsoft.com/office/drawing/2014/main" id="{5F3CEA82-4A8D-4096-ACC7-BF0756D9D511}"/>
              </a:ext>
            </a:extLst>
          </p:cNvPr>
          <p:cNvSpPr txBox="1"/>
          <p:nvPr/>
        </p:nvSpPr>
        <p:spPr>
          <a:xfrm>
            <a:off x="2684646" y="658528"/>
            <a:ext cx="7620000" cy="494302"/>
          </a:xfrm>
          <a:prstGeom prst="rect">
            <a:avLst/>
          </a:prstGeom>
        </p:spPr>
        <p:txBody>
          <a:bodyPr wrap="square" lIns="0" tIns="0" rIns="0" bIns="0" rtlCol="0" anchor="t">
            <a:spAutoFit/>
          </a:bodyPr>
          <a:lstStyle/>
          <a:p>
            <a:pPr marL="0" marR="0" lvl="0" indent="0" algn="l" defTabSz="914400" rtl="0" eaLnBrk="1" fontAlgn="auto" latinLnBrk="0" hangingPunct="1">
              <a:lnSpc>
                <a:spcPts val="3519"/>
              </a:lnSpc>
              <a:spcBef>
                <a:spcPts val="0"/>
              </a:spcBef>
              <a:spcAft>
                <a:spcPts val="0"/>
              </a:spcAft>
              <a:buClrTx/>
              <a:buSzTx/>
              <a:buFontTx/>
              <a:buNone/>
              <a:tabLst/>
              <a:defRPr/>
            </a:pPr>
            <a:r>
              <a:rPr kumimoji="0" lang="vi-VN"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II. Cách dẫn gián tiếp</a:t>
            </a:r>
            <a:endParaRPr kumimoji="0" lang="en-US" sz="5400" b="1" i="0" u="none" strike="noStrike" kern="1200" cap="none" spc="191"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 Box 2">
            <a:extLst>
              <a:ext uri="{FF2B5EF4-FFF2-40B4-BE49-F238E27FC236}">
                <a16:creationId xmlns:a16="http://schemas.microsoft.com/office/drawing/2014/main" id="{32DBF405-851D-4E3C-9E35-FD07D9D5BAC4}"/>
              </a:ext>
            </a:extLst>
          </p:cNvPr>
          <p:cNvSpPr txBox="1">
            <a:spLocks noChangeArrowheads="1"/>
          </p:cNvSpPr>
          <p:nvPr/>
        </p:nvSpPr>
        <p:spPr bwMode="auto">
          <a:xfrm>
            <a:off x="990600" y="1714500"/>
            <a:ext cx="8915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Nội</a:t>
            </a:r>
            <a:r>
              <a:rPr lang="en-US" altLang="en-US" sz="2800" dirty="0">
                <a:latin typeface="Arial" panose="020B0604020202020204" pitchFamily="34" charset="0"/>
                <a:cs typeface="Arial" panose="020B0604020202020204" pitchFamily="34" charset="0"/>
              </a:rPr>
              <a:t> dung in </a:t>
            </a:r>
            <a:r>
              <a:rPr lang="en-US" altLang="en-US" sz="2800" dirty="0" err="1">
                <a:latin typeface="Arial" panose="020B0604020202020204" pitchFamily="34" charset="0"/>
                <a:cs typeface="Arial" panose="020B0604020202020204" pitchFamily="34" charset="0"/>
              </a:rPr>
              <a:t>đậm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trong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ví</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dụ</a:t>
            </a:r>
            <a:r>
              <a:rPr lang="en-US" altLang="en-US" sz="2800" dirty="0">
                <a:latin typeface="Arial" panose="020B0604020202020204" pitchFamily="34" charset="0"/>
                <a:cs typeface="Arial" panose="020B0604020202020204" pitchFamily="34" charset="0"/>
              </a:rPr>
              <a:t>:</a:t>
            </a:r>
          </a:p>
          <a:p>
            <a:pPr eaLnBrk="1" hangingPunct="1">
              <a:spcBef>
                <a:spcPct val="50000"/>
              </a:spcBef>
            </a:pP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Dấu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hiệu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hình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thức</a:t>
            </a:r>
            <a:r>
              <a:rPr lang="en-US" altLang="en-US" sz="2800" dirty="0">
                <a:latin typeface="Arial" panose="020B0604020202020204" pitchFamily="34" charset="0"/>
                <a:cs typeface="Arial" panose="020B0604020202020204" pitchFamily="34" charset="0"/>
              </a:rPr>
              <a:t>: </a:t>
            </a:r>
          </a:p>
        </p:txBody>
      </p:sp>
      <p:sp>
        <p:nvSpPr>
          <p:cNvPr id="6" name="Line 3">
            <a:extLst>
              <a:ext uri="{FF2B5EF4-FFF2-40B4-BE49-F238E27FC236}">
                <a16:creationId xmlns:a16="http://schemas.microsoft.com/office/drawing/2014/main" id="{157EDDD5-98B2-4F83-A285-01BDB20AA9E2}"/>
              </a:ext>
            </a:extLst>
          </p:cNvPr>
          <p:cNvSpPr>
            <a:spLocks noChangeShapeType="1"/>
          </p:cNvSpPr>
          <p:nvPr/>
        </p:nvSpPr>
        <p:spPr bwMode="auto">
          <a:xfrm>
            <a:off x="2362200" y="3314700"/>
            <a:ext cx="1066800" cy="0"/>
          </a:xfrm>
          <a:prstGeom prst="line">
            <a:avLst/>
          </a:prstGeom>
          <a:noFill/>
          <a:ln w="1047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Arial" panose="020B0604020202020204" pitchFamily="34" charset="0"/>
              <a:cs typeface="Arial" panose="020B0604020202020204" pitchFamily="34" charset="0"/>
            </a:endParaRPr>
          </a:p>
        </p:txBody>
      </p:sp>
      <p:sp>
        <p:nvSpPr>
          <p:cNvPr id="7" name="Text Box 4">
            <a:extLst>
              <a:ext uri="{FF2B5EF4-FFF2-40B4-BE49-F238E27FC236}">
                <a16:creationId xmlns:a16="http://schemas.microsoft.com/office/drawing/2014/main" id="{49F413A3-9235-48B8-9A05-4FC49CD7A300}"/>
              </a:ext>
            </a:extLst>
          </p:cNvPr>
          <p:cNvSpPr txBox="1">
            <a:spLocks noChangeArrowheads="1"/>
          </p:cNvSpPr>
          <p:nvPr/>
        </p:nvSpPr>
        <p:spPr bwMode="auto">
          <a:xfrm>
            <a:off x="2705100" y="2952403"/>
            <a:ext cx="6896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dirty="0">
                <a:solidFill>
                  <a:srgbClr val="C00000"/>
                </a:solidFill>
                <a:latin typeface="Arial" panose="020B0604020202020204" pitchFamily="34" charset="0"/>
                <a:cs typeface="Arial" panose="020B0604020202020204" pitchFamily="34" charset="0"/>
              </a:rPr>
              <a:t>                </a:t>
            </a:r>
            <a:r>
              <a:rPr lang="en-US" altLang="en-US" sz="3200" b="1" dirty="0" err="1">
                <a:solidFill>
                  <a:srgbClr val="C00000"/>
                </a:solidFill>
                <a:latin typeface="Arial" panose="020B0604020202020204" pitchFamily="34" charset="0"/>
                <a:cs typeface="Arial" panose="020B0604020202020204" pitchFamily="34" charset="0"/>
              </a:rPr>
              <a:t>Cách</a:t>
            </a:r>
            <a:r>
              <a:rPr lang="en-US" altLang="en-US" sz="3200" b="1" dirty="0">
                <a:solidFill>
                  <a:srgbClr val="C00000"/>
                </a:solidFill>
                <a:latin typeface="Arial" panose="020B0604020202020204" pitchFamily="34" charset="0"/>
                <a:cs typeface="Arial" panose="020B0604020202020204" pitchFamily="34" charset="0"/>
              </a:rPr>
              <a:t> </a:t>
            </a:r>
            <a:r>
              <a:rPr lang="en-US" altLang="en-US" sz="3200" b="1" dirty="0" err="1">
                <a:solidFill>
                  <a:srgbClr val="C00000"/>
                </a:solidFill>
                <a:latin typeface="Arial" panose="020B0604020202020204" pitchFamily="34" charset="0"/>
                <a:cs typeface="Arial" panose="020B0604020202020204" pitchFamily="34" charset="0"/>
              </a:rPr>
              <a:t>dẫn</a:t>
            </a:r>
            <a:r>
              <a:rPr lang="en-US" altLang="en-US" sz="3200" b="1" dirty="0">
                <a:solidFill>
                  <a:srgbClr val="C00000"/>
                </a:solidFill>
                <a:latin typeface="Arial" panose="020B0604020202020204" pitchFamily="34" charset="0"/>
                <a:cs typeface="Arial" panose="020B0604020202020204" pitchFamily="34" charset="0"/>
              </a:rPr>
              <a:t> </a:t>
            </a:r>
            <a:r>
              <a:rPr lang="en-US" altLang="en-US" sz="3200" b="1" dirty="0" err="1">
                <a:solidFill>
                  <a:srgbClr val="C00000"/>
                </a:solidFill>
                <a:latin typeface="Arial" panose="020B0604020202020204" pitchFamily="34" charset="0"/>
                <a:cs typeface="Arial" panose="020B0604020202020204" pitchFamily="34" charset="0"/>
              </a:rPr>
              <a:t>gián</a:t>
            </a:r>
            <a:r>
              <a:rPr lang="en-US" altLang="en-US" sz="3200" b="1" dirty="0">
                <a:solidFill>
                  <a:srgbClr val="C00000"/>
                </a:solidFill>
                <a:latin typeface="Arial" panose="020B0604020202020204" pitchFamily="34" charset="0"/>
                <a:cs typeface="Arial" panose="020B0604020202020204" pitchFamily="34" charset="0"/>
              </a:rPr>
              <a:t> </a:t>
            </a:r>
            <a:r>
              <a:rPr lang="en-US" altLang="en-US" sz="3200" b="1" dirty="0" err="1">
                <a:solidFill>
                  <a:srgbClr val="C00000"/>
                </a:solidFill>
                <a:latin typeface="Arial" panose="020B0604020202020204" pitchFamily="34" charset="0"/>
                <a:cs typeface="Arial" panose="020B0604020202020204" pitchFamily="34" charset="0"/>
              </a:rPr>
              <a:t>tiếp</a:t>
            </a:r>
            <a:endParaRPr lang="en-US" altLang="en-US" sz="3200" b="1" dirty="0">
              <a:solidFill>
                <a:srgbClr val="C00000"/>
              </a:solidFill>
              <a:latin typeface="Arial" panose="020B0604020202020204" pitchFamily="34" charset="0"/>
              <a:cs typeface="Arial" panose="020B0604020202020204" pitchFamily="34" charset="0"/>
            </a:endParaRPr>
          </a:p>
        </p:txBody>
      </p:sp>
      <p:sp>
        <p:nvSpPr>
          <p:cNvPr id="8" name="Text Box 7">
            <a:extLst>
              <a:ext uri="{FF2B5EF4-FFF2-40B4-BE49-F238E27FC236}">
                <a16:creationId xmlns:a16="http://schemas.microsoft.com/office/drawing/2014/main" id="{DB59F423-6772-4B3C-9B8C-9AFB5F3BD6B0}"/>
              </a:ext>
            </a:extLst>
          </p:cNvPr>
          <p:cNvSpPr txBox="1">
            <a:spLocks noChangeArrowheads="1"/>
          </p:cNvSpPr>
          <p:nvPr/>
        </p:nvSpPr>
        <p:spPr bwMode="auto">
          <a:xfrm>
            <a:off x="1219200" y="3836059"/>
            <a:ext cx="13563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u="sng" dirty="0" err="1">
                <a:solidFill>
                  <a:srgbClr val="CC0000"/>
                </a:solidFill>
                <a:latin typeface="Arial" panose="020B0604020202020204" pitchFamily="34" charset="0"/>
                <a:cs typeface="Arial" panose="020B0604020202020204" pitchFamily="34" charset="0"/>
              </a:rPr>
              <a:t>Lưu</a:t>
            </a:r>
            <a:r>
              <a:rPr lang="en-US" altLang="en-US" sz="2800" b="1" u="sng" dirty="0">
                <a:solidFill>
                  <a:srgbClr val="CC0000"/>
                </a:solidFill>
                <a:latin typeface="Arial" panose="020B0604020202020204" pitchFamily="34" charset="0"/>
                <a:cs typeface="Arial" panose="020B0604020202020204" pitchFamily="34" charset="0"/>
              </a:rPr>
              <a:t> ý:</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Có</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chuyển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từ</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dẫn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trực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tiếp</a:t>
            </a:r>
            <a:r>
              <a:rPr lang="en-US" altLang="en-US" sz="2800" dirty="0">
                <a:latin typeface="Arial" panose="020B0604020202020204" pitchFamily="34" charset="0"/>
                <a:cs typeface="Arial" panose="020B0604020202020204" pitchFamily="34" charset="0"/>
              </a:rPr>
              <a:t> sang </a:t>
            </a:r>
            <a:r>
              <a:rPr lang="en-US" altLang="en-US" sz="2800" dirty="0" err="1">
                <a:latin typeface="Arial" panose="020B0604020202020204" pitchFamily="34" charset="0"/>
                <a:cs typeface="Arial" panose="020B0604020202020204" pitchFamily="34" charset="0"/>
              </a:rPr>
              <a:t>lời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dẫn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gián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tiếp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hoặc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ngược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cần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chú</a:t>
            </a:r>
            <a:r>
              <a:rPr lang="en-US" altLang="en-US" sz="2800" dirty="0">
                <a:latin typeface="Arial" panose="020B0604020202020204" pitchFamily="34" charset="0"/>
                <a:cs typeface="Arial" panose="020B0604020202020204" pitchFamily="34" charset="0"/>
              </a:rPr>
              <a:t> ý </a:t>
            </a:r>
            <a:r>
              <a:rPr lang="en-US" altLang="en-US" sz="2800" dirty="0" err="1">
                <a:latin typeface="Arial" panose="020B0604020202020204" pitchFamily="34" charset="0"/>
                <a:cs typeface="Arial" panose="020B0604020202020204" pitchFamily="34" charset="0"/>
              </a:rPr>
              <a:t>điều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chỉnh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thích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hợp</a:t>
            </a:r>
            <a:endParaRPr lang="en-US" altLang="en-US" sz="2800" dirty="0">
              <a:solidFill>
                <a:srgbClr val="800080"/>
              </a:solidFill>
              <a:latin typeface="Arial" panose="020B0604020202020204" pitchFamily="34" charset="0"/>
              <a:cs typeface="Arial" panose="020B0604020202020204" pitchFamily="34" charset="0"/>
            </a:endParaRPr>
          </a:p>
        </p:txBody>
      </p:sp>
      <p:sp>
        <p:nvSpPr>
          <p:cNvPr id="9" name="Text Box 8">
            <a:extLst>
              <a:ext uri="{FF2B5EF4-FFF2-40B4-BE49-F238E27FC236}">
                <a16:creationId xmlns:a16="http://schemas.microsoft.com/office/drawing/2014/main" id="{3D5280C3-8EE7-4791-9E1B-7490A3F6F535}"/>
              </a:ext>
            </a:extLst>
          </p:cNvPr>
          <p:cNvSpPr txBox="1">
            <a:spLocks noChangeArrowheads="1"/>
          </p:cNvSpPr>
          <p:nvPr/>
        </p:nvSpPr>
        <p:spPr bwMode="auto">
          <a:xfrm>
            <a:off x="1389246" y="5144951"/>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dirty="0" err="1">
                <a:latin typeface="Arial" panose="020B0604020202020204" pitchFamily="34" charset="0"/>
                <a:cs typeface="Arial" panose="020B0604020202020204" pitchFamily="34" charset="0"/>
              </a:rPr>
              <a:t>Ví</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dụ</a:t>
            </a:r>
            <a:r>
              <a:rPr lang="en-US" altLang="en-US" sz="2800" b="1"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Nam </a:t>
            </a:r>
            <a:r>
              <a:rPr lang="en-US" altLang="en-US" sz="2800" dirty="0" err="1">
                <a:latin typeface="Arial" panose="020B0604020202020204" pitchFamily="34" charset="0"/>
                <a:cs typeface="Arial" panose="020B0604020202020204" pitchFamily="34" charset="0"/>
              </a:rPr>
              <a:t>nói</a:t>
            </a:r>
            <a:r>
              <a:rPr lang="en-US" altLang="en-US" sz="2800" dirty="0">
                <a:latin typeface="Arial" panose="020B0604020202020204" pitchFamily="34" charset="0"/>
                <a:cs typeface="Arial" panose="020B0604020202020204" pitchFamily="34" charset="0"/>
              </a:rPr>
              <a:t> </a:t>
            </a:r>
            <a:r>
              <a:rPr lang="en-US" altLang="en-US" sz="2800" dirty="0">
                <a:solidFill>
                  <a:srgbClr val="CC0000"/>
                </a:solidFill>
                <a:latin typeface="Arial" panose="020B0604020202020204" pitchFamily="34" charset="0"/>
                <a:cs typeface="Arial" panose="020B0604020202020204" pitchFamily="34" charset="0"/>
              </a:rPr>
              <a:t>“</a:t>
            </a:r>
            <a:r>
              <a:rPr lang="en-US" altLang="en-US" sz="2800" dirty="0" err="1">
                <a:solidFill>
                  <a:srgbClr val="CC0000"/>
                </a:solidFill>
                <a:latin typeface="Arial" panose="020B0604020202020204" pitchFamily="34" charset="0"/>
                <a:cs typeface="Arial" panose="020B0604020202020204" pitchFamily="34" charset="0"/>
              </a:rPr>
              <a:t>Ngày</a:t>
            </a:r>
            <a:r>
              <a:rPr lang="en-US" altLang="en-US" sz="2800" dirty="0">
                <a:solidFill>
                  <a:srgbClr val="CC0000"/>
                </a:solidFill>
                <a:latin typeface="Arial" panose="020B0604020202020204" pitchFamily="34" charset="0"/>
                <a:cs typeface="Arial" panose="020B0604020202020204" pitchFamily="34" charset="0"/>
              </a:rPr>
              <a:t> </a:t>
            </a:r>
            <a:r>
              <a:rPr lang="en-US" altLang="en-US" sz="2800" dirty="0" err="1">
                <a:solidFill>
                  <a:srgbClr val="CC0000"/>
                </a:solidFill>
                <a:latin typeface="Arial" panose="020B0604020202020204" pitchFamily="34" charset="0"/>
                <a:cs typeface="Arial" panose="020B0604020202020204" pitchFamily="34" charset="0"/>
              </a:rPr>
              <a:t>mai</a:t>
            </a:r>
            <a:r>
              <a:rPr lang="en-US" altLang="en-US" sz="2800" dirty="0">
                <a:solidFill>
                  <a:srgbClr val="CC0000"/>
                </a:solidFill>
                <a:latin typeface="Arial" panose="020B0604020202020204" pitchFamily="34" charset="0"/>
                <a:cs typeface="Arial" panose="020B0604020202020204" pitchFamily="34" charset="0"/>
              </a:rPr>
              <a:t> </a:t>
            </a:r>
            <a:r>
              <a:rPr lang="en-US" altLang="en-US" sz="2800" dirty="0" err="1">
                <a:solidFill>
                  <a:srgbClr val="CC0000"/>
                </a:solidFill>
                <a:latin typeface="Arial" panose="020B0604020202020204" pitchFamily="34" charset="0"/>
                <a:cs typeface="Arial" panose="020B0604020202020204" pitchFamily="34" charset="0"/>
              </a:rPr>
              <a:t>tôi</a:t>
            </a:r>
            <a:r>
              <a:rPr lang="en-US" altLang="en-US" sz="2800" dirty="0">
                <a:solidFill>
                  <a:srgbClr val="CC0000"/>
                </a:solidFill>
                <a:latin typeface="Arial" panose="020B0604020202020204" pitchFamily="34" charset="0"/>
                <a:cs typeface="Arial" panose="020B0604020202020204" pitchFamily="34" charset="0"/>
              </a:rPr>
              <a:t> </a:t>
            </a:r>
            <a:r>
              <a:rPr lang="en-US" altLang="en-US" sz="2800" dirty="0" err="1">
                <a:solidFill>
                  <a:srgbClr val="CC0000"/>
                </a:solidFill>
                <a:latin typeface="Arial" panose="020B0604020202020204" pitchFamily="34" charset="0"/>
                <a:cs typeface="Arial" panose="020B0604020202020204" pitchFamily="34" charset="0"/>
              </a:rPr>
              <a:t>đi</a:t>
            </a:r>
            <a:r>
              <a:rPr lang="en-US" altLang="en-US" sz="2800" dirty="0">
                <a:solidFill>
                  <a:srgbClr val="CC0000"/>
                </a:solidFill>
                <a:latin typeface="Arial" panose="020B0604020202020204" pitchFamily="34" charset="0"/>
                <a:cs typeface="Arial" panose="020B0604020202020204" pitchFamily="34" charset="0"/>
              </a:rPr>
              <a:t> </a:t>
            </a:r>
            <a:r>
              <a:rPr lang="en-US" altLang="en-US" sz="2800" dirty="0" err="1">
                <a:solidFill>
                  <a:srgbClr val="CC0000"/>
                </a:solidFill>
                <a:latin typeface="Arial" panose="020B0604020202020204" pitchFamily="34" charset="0"/>
                <a:cs typeface="Arial" panose="020B0604020202020204" pitchFamily="34" charset="0"/>
              </a:rPr>
              <a:t>Hà</a:t>
            </a:r>
            <a:r>
              <a:rPr lang="en-US" altLang="en-US" sz="2800" dirty="0">
                <a:solidFill>
                  <a:srgbClr val="CC0000"/>
                </a:solidFill>
                <a:latin typeface="Arial" panose="020B0604020202020204" pitchFamily="34" charset="0"/>
                <a:cs typeface="Arial" panose="020B0604020202020204" pitchFamily="34" charset="0"/>
              </a:rPr>
              <a:t> </a:t>
            </a:r>
            <a:r>
              <a:rPr lang="en-US" altLang="en-US" sz="2800" dirty="0" err="1">
                <a:solidFill>
                  <a:srgbClr val="CC0000"/>
                </a:solidFill>
                <a:latin typeface="Arial" panose="020B0604020202020204" pitchFamily="34" charset="0"/>
                <a:cs typeface="Arial" panose="020B0604020202020204" pitchFamily="34" charset="0"/>
              </a:rPr>
              <a:t>Nội</a:t>
            </a:r>
            <a:r>
              <a:rPr lang="en-US" altLang="en-US" sz="2800" dirty="0">
                <a:solidFill>
                  <a:srgbClr val="CC0000"/>
                </a:solidFill>
                <a:latin typeface="Arial" panose="020B0604020202020204" pitchFamily="34" charset="0"/>
                <a:cs typeface="Arial" panose="020B0604020202020204" pitchFamily="34" charset="0"/>
              </a:rPr>
              <a:t>”</a:t>
            </a:r>
          </a:p>
        </p:txBody>
      </p:sp>
      <p:sp>
        <p:nvSpPr>
          <p:cNvPr id="11" name="Line 9">
            <a:extLst>
              <a:ext uri="{FF2B5EF4-FFF2-40B4-BE49-F238E27FC236}">
                <a16:creationId xmlns:a16="http://schemas.microsoft.com/office/drawing/2014/main" id="{EC1D6936-95D7-4804-89DC-0BEED0F83DC2}"/>
              </a:ext>
            </a:extLst>
          </p:cNvPr>
          <p:cNvSpPr>
            <a:spLocks noChangeShapeType="1"/>
          </p:cNvSpPr>
          <p:nvPr/>
        </p:nvSpPr>
        <p:spPr bwMode="auto">
          <a:xfrm>
            <a:off x="5410200" y="5905500"/>
            <a:ext cx="0" cy="685800"/>
          </a:xfrm>
          <a:prstGeom prst="line">
            <a:avLst/>
          </a:prstGeom>
          <a:noFill/>
          <a:ln w="1016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latin typeface="Arial" panose="020B0604020202020204" pitchFamily="34" charset="0"/>
              <a:cs typeface="Arial" panose="020B0604020202020204" pitchFamily="34" charset="0"/>
            </a:endParaRPr>
          </a:p>
        </p:txBody>
      </p:sp>
      <p:sp>
        <p:nvSpPr>
          <p:cNvPr id="12" name="Text Box 10">
            <a:extLst>
              <a:ext uri="{FF2B5EF4-FFF2-40B4-BE49-F238E27FC236}">
                <a16:creationId xmlns:a16="http://schemas.microsoft.com/office/drawing/2014/main" id="{00F5C5A7-F042-415E-88C6-1E4814DD6D33}"/>
              </a:ext>
            </a:extLst>
          </p:cNvPr>
          <p:cNvSpPr txBox="1">
            <a:spLocks noChangeArrowheads="1"/>
          </p:cNvSpPr>
          <p:nvPr/>
        </p:nvSpPr>
        <p:spPr bwMode="auto">
          <a:xfrm>
            <a:off x="1447800" y="65913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a:latin typeface="Arial" panose="020B0604020202020204" pitchFamily="34" charset="0"/>
                <a:cs typeface="Arial" panose="020B0604020202020204" pitchFamily="34" charset="0"/>
              </a:rPr>
              <a:t>Nam nói</a:t>
            </a:r>
            <a:r>
              <a:rPr lang="en-US" altLang="en-US" sz="2800">
                <a:solidFill>
                  <a:srgbClr val="006600"/>
                </a:solidFill>
                <a:latin typeface="Arial" panose="020B0604020202020204" pitchFamily="34" charset="0"/>
                <a:cs typeface="Arial" panose="020B0604020202020204" pitchFamily="34" charset="0"/>
              </a:rPr>
              <a:t> rằng ngày mai bạn ấy đi Hà Nội</a:t>
            </a:r>
          </a:p>
        </p:txBody>
      </p:sp>
      <p:sp>
        <p:nvSpPr>
          <p:cNvPr id="13" name="Text Box 12">
            <a:extLst>
              <a:ext uri="{FF2B5EF4-FFF2-40B4-BE49-F238E27FC236}">
                <a16:creationId xmlns:a16="http://schemas.microsoft.com/office/drawing/2014/main" id="{32F66121-B1A7-459D-A37A-E7108C16A22B}"/>
              </a:ext>
            </a:extLst>
          </p:cNvPr>
          <p:cNvSpPr txBox="1">
            <a:spLocks noChangeArrowheads="1"/>
          </p:cNvSpPr>
          <p:nvPr/>
        </p:nvSpPr>
        <p:spPr bwMode="auto">
          <a:xfrm>
            <a:off x="6858000" y="1742881"/>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err="1">
                <a:solidFill>
                  <a:srgbClr val="0000FF"/>
                </a:solidFill>
                <a:latin typeface="Arial" panose="020B0604020202020204" pitchFamily="34" charset="0"/>
                <a:cs typeface="Arial" panose="020B0604020202020204" pitchFamily="34" charset="0"/>
              </a:rPr>
              <a:t>Được</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thuật</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lại</a:t>
            </a:r>
            <a:endParaRPr lang="en-US" altLang="en-US" sz="2800" dirty="0">
              <a:solidFill>
                <a:srgbClr val="0000FF"/>
              </a:solidFill>
              <a:latin typeface="Arial" panose="020B0604020202020204" pitchFamily="34" charset="0"/>
              <a:cs typeface="Arial" panose="020B0604020202020204" pitchFamily="34" charset="0"/>
            </a:endParaRPr>
          </a:p>
        </p:txBody>
      </p:sp>
      <p:sp>
        <p:nvSpPr>
          <p:cNvPr id="14" name="Text Box 13">
            <a:extLst>
              <a:ext uri="{FF2B5EF4-FFF2-40B4-BE49-F238E27FC236}">
                <a16:creationId xmlns:a16="http://schemas.microsoft.com/office/drawing/2014/main" id="{3C045754-8BC5-4BC9-A1A0-249C2C82753A}"/>
              </a:ext>
            </a:extLst>
          </p:cNvPr>
          <p:cNvSpPr txBox="1">
            <a:spLocks noChangeArrowheads="1"/>
          </p:cNvSpPr>
          <p:nvPr/>
        </p:nvSpPr>
        <p:spPr bwMode="auto">
          <a:xfrm>
            <a:off x="4794250" y="2363313"/>
            <a:ext cx="7397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err="1">
                <a:solidFill>
                  <a:srgbClr val="0000FF"/>
                </a:solidFill>
                <a:latin typeface="Arial" panose="020B0604020202020204" pitchFamily="34" charset="0"/>
                <a:cs typeface="Arial" panose="020B0604020202020204" pitchFamily="34" charset="0"/>
              </a:rPr>
              <a:t>Không</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được</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đặt</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trong</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dấu</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ngoặc</a:t>
            </a:r>
            <a:r>
              <a:rPr lang="en-US" altLang="en-US" sz="2800" dirty="0">
                <a:solidFill>
                  <a:srgbClr val="0000FF"/>
                </a:solidFill>
                <a:latin typeface="Arial" panose="020B0604020202020204" pitchFamily="34" charset="0"/>
                <a:cs typeface="Arial" panose="020B0604020202020204" pitchFamily="34" charset="0"/>
              </a:rPr>
              <a:t> </a:t>
            </a:r>
            <a:r>
              <a:rPr lang="en-US" altLang="en-US" sz="2800" dirty="0" err="1">
                <a:solidFill>
                  <a:srgbClr val="0000FF"/>
                </a:solidFill>
                <a:latin typeface="Arial" panose="020B0604020202020204" pitchFamily="34" charset="0"/>
                <a:cs typeface="Arial" panose="020B0604020202020204" pitchFamily="34" charset="0"/>
              </a:rPr>
              <a:t>kép</a:t>
            </a:r>
            <a:endParaRPr lang="en-US" altLang="en-US"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0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from="(-#ppt_w/2)" to="(#ppt_x)" calcmode="lin" valueType="num">
                                      <p:cBhvr>
                                        <p:cTn id="44" dur="600" fill="hold">
                                          <p:stCondLst>
                                            <p:cond delay="0"/>
                                          </p:stCondLst>
                                        </p:cTn>
                                        <p:tgtEl>
                                          <p:spTgt spid="8"/>
                                        </p:tgtEl>
                                        <p:attrNameLst>
                                          <p:attrName>ppt_x</p:attrName>
                                        </p:attrNameLst>
                                      </p:cBhvr>
                                    </p:anim>
                                    <p:anim from="0" to="-1.0" calcmode="lin" valueType="num">
                                      <p:cBhvr>
                                        <p:cTn id="45" dur="200" decel="50000" autoRev="1" fill="hold">
                                          <p:stCondLst>
                                            <p:cond delay="600"/>
                                          </p:stCondLst>
                                        </p:cTn>
                                        <p:tgtEl>
                                          <p:spTgt spid="8"/>
                                        </p:tgtEl>
                                        <p:attrNameLst>
                                          <p:attrName>xshear</p:attrName>
                                        </p:attrNameLst>
                                      </p:cBhvr>
                                    </p:anim>
                                    <p:animScale>
                                      <p:cBhvr>
                                        <p:cTn id="46" dur="200" decel="100000" autoRev="1" fill="hold">
                                          <p:stCondLst>
                                            <p:cond delay="600"/>
                                          </p:stCondLst>
                                        </p:cTn>
                                        <p:tgtEl>
                                          <p:spTgt spid="8"/>
                                        </p:tgtEl>
                                      </p:cBhvr>
                                      <p:from x="100000" y="100000"/>
                                      <p:to x="80000" y="100000"/>
                                    </p:animScale>
                                    <p:anim by="(#ppt_h/3+#ppt_w*0.1)" calcmode="lin" valueType="num">
                                      <p:cBhvr additive="sum">
                                        <p:cTn id="47" dur="200" decel="100000" autoRev="1" fill="hold">
                                          <p:stCondLst>
                                            <p:cond delay="600"/>
                                          </p:stCondLst>
                                        </p:cTn>
                                        <p:tgtEl>
                                          <p:spTgt spid="8"/>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1"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770" decel="100000"/>
                                        <p:tgtEl>
                                          <p:spTgt spid="11"/>
                                        </p:tgtEl>
                                      </p:cBhvr>
                                    </p:animEffect>
                                    <p:animScale>
                                      <p:cBhvr>
                                        <p:cTn id="61" dur="770" decel="100000"/>
                                        <p:tgtEl>
                                          <p:spTgt spid="11"/>
                                        </p:tgtEl>
                                      </p:cBhvr>
                                      <p:from x="10000" y="10000"/>
                                      <p:to x="200000" y="450000"/>
                                    </p:animScale>
                                    <p:animScale>
                                      <p:cBhvr>
                                        <p:cTn id="62" dur="1230" accel="100000" fill="hold">
                                          <p:stCondLst>
                                            <p:cond delay="770"/>
                                          </p:stCondLst>
                                        </p:cTn>
                                        <p:tgtEl>
                                          <p:spTgt spid="11"/>
                                        </p:tgtEl>
                                      </p:cBhvr>
                                      <p:from x="200000" y="450000"/>
                                      <p:to x="100000" y="100000"/>
                                    </p:animScale>
                                    <p:set>
                                      <p:cBhvr>
                                        <p:cTn id="63" dur="770" fill="hold"/>
                                        <p:tgtEl>
                                          <p:spTgt spid="11"/>
                                        </p:tgtEl>
                                        <p:attrNameLst>
                                          <p:attrName>ppt_x</p:attrName>
                                        </p:attrNameLst>
                                      </p:cBhvr>
                                      <p:to>
                                        <p:strVal val="(0.5)"/>
                                      </p:to>
                                    </p:set>
                                    <p:anim from="(0.5)" to="(#ppt_x)" calcmode="lin" valueType="num">
                                      <p:cBhvr>
                                        <p:cTn id="64" dur="1230" accel="100000" fill="hold">
                                          <p:stCondLst>
                                            <p:cond delay="770"/>
                                          </p:stCondLst>
                                        </p:cTn>
                                        <p:tgtEl>
                                          <p:spTgt spid="11"/>
                                        </p:tgtEl>
                                        <p:attrNameLst>
                                          <p:attrName>ppt_x</p:attrName>
                                        </p:attrNameLst>
                                      </p:cBhvr>
                                    </p:anim>
                                    <p:set>
                                      <p:cBhvr>
                                        <p:cTn id="65" dur="770" fill="hold"/>
                                        <p:tgtEl>
                                          <p:spTgt spid="11"/>
                                        </p:tgtEl>
                                        <p:attrNameLst>
                                          <p:attrName>ppt_y</p:attrName>
                                        </p:attrNameLst>
                                      </p:cBhvr>
                                      <p:to>
                                        <p:strVal val="(#ppt_y+0.4)"/>
                                      </p:to>
                                    </p:set>
                                    <p:anim from="(#ppt_y+0.4)" to="(#ppt_y)" calcmode="lin" valueType="num">
                                      <p:cBhvr>
                                        <p:cTn id="66" dur="1230" accel="100000" fill="hold">
                                          <p:stCondLst>
                                            <p:cond delay="770"/>
                                          </p:stCondLst>
                                        </p:cTn>
                                        <p:tgtEl>
                                          <p:spTgt spid="11"/>
                                        </p:tgtEl>
                                        <p:attrNameLst>
                                          <p:attrName>ppt_y</p:attrName>
                                        </p:attrNameLst>
                                      </p:cBhvr>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800" decel="100000"/>
                                        <p:tgtEl>
                                          <p:spTgt spid="12"/>
                                        </p:tgtEl>
                                      </p:cBhvr>
                                    </p:animEffect>
                                    <p:anim calcmode="lin" valueType="num">
                                      <p:cBhvr>
                                        <p:cTn id="72" dur="800" decel="100000" fill="hold"/>
                                        <p:tgtEl>
                                          <p:spTgt spid="12"/>
                                        </p:tgtEl>
                                        <p:attrNameLst>
                                          <p:attrName>style.rotation</p:attrName>
                                        </p:attrNameLst>
                                      </p:cBhvr>
                                      <p:tavLst>
                                        <p:tav tm="0">
                                          <p:val>
                                            <p:fltVal val="-90"/>
                                          </p:val>
                                        </p:tav>
                                        <p:tav tm="100000">
                                          <p:val>
                                            <p:fltVal val="0"/>
                                          </p:val>
                                        </p:tav>
                                      </p:tavLst>
                                    </p:anim>
                                    <p:anim calcmode="lin" valueType="num">
                                      <p:cBhvr>
                                        <p:cTn id="73" dur="800" decel="100000" fill="hold"/>
                                        <p:tgtEl>
                                          <p:spTgt spid="12"/>
                                        </p:tgtEl>
                                        <p:attrNameLst>
                                          <p:attrName>ppt_x</p:attrName>
                                        </p:attrNameLst>
                                      </p:cBhvr>
                                      <p:tavLst>
                                        <p:tav tm="0">
                                          <p:val>
                                            <p:strVal val="#ppt_x+0.4"/>
                                          </p:val>
                                        </p:tav>
                                        <p:tav tm="100000">
                                          <p:val>
                                            <p:strVal val="#ppt_x-0.05"/>
                                          </p:val>
                                        </p:tav>
                                      </p:tavLst>
                                    </p:anim>
                                    <p:anim calcmode="lin" valueType="num">
                                      <p:cBhvr>
                                        <p:cTn id="74" dur="800" decel="100000" fill="hold"/>
                                        <p:tgtEl>
                                          <p:spTgt spid="12"/>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1886</Words>
  <PresentationFormat>Custom</PresentationFormat>
  <Paragraphs>105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Quicksand Bold</vt:lpstr>
      <vt:lpstr>Mitr SemiBold</vt:lpstr>
      <vt:lpstr>Arial</vt:lpstr>
      <vt:lpstr>Leelawadee UI Semilight</vt:lpstr>
      <vt:lpstr>Wingdings</vt:lpstr>
      <vt:lpstr>Quicksand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2022-10-03T02:41:03Z</dcterms:modified>
  <dc:identifier>DAEowAWA15k</dc:identifier>
</cp:coreProperties>
</file>