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sldIdLst>
    <p:sldId id="260" r:id="rId4"/>
    <p:sldId id="261" r:id="rId5"/>
    <p:sldId id="262" r:id="rId6"/>
    <p:sldId id="263" r:id="rId7"/>
    <p:sldId id="266" r:id="rId8"/>
    <p:sldId id="270" r:id="rId9"/>
    <p:sldId id="267" r:id="rId10"/>
    <p:sldId id="271" r:id="rId11"/>
    <p:sldId id="273" r:id="rId12"/>
    <p:sldId id="274" r:id="rId13"/>
    <p:sldId id="276" r:id="rId14"/>
    <p:sldId id="256" r:id="rId15"/>
    <p:sldId id="257" r:id="rId16"/>
    <p:sldId id="258" r:id="rId17"/>
    <p:sldId id="259" r:id="rId18"/>
    <p:sldId id="275" r:id="rId19"/>
  </p:sldIdLst>
  <p:sldSz cx="12192000" cy="6858000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Calibri" panose="020F0502020204030204"/>
      <p:regular r:id="rId25"/>
      <p:bold r:id="rId26"/>
      <p:italic r:id="rId27"/>
      <p:boldItalic r:id="rId28"/>
    </p:embeddedFont>
    <p:embeddedFont>
      <p:font typeface="Calibri Light" panose="020F0302020204030204" charset="0"/>
      <p:regular r:id="rId29"/>
      <p:italic r:id="rId30"/>
    </p:embeddedFont>
    <p:embeddedFont>
      <p:font typeface=".VnAvant" panose="020B7200000000000000" charset="0"/>
      <p:regular r:id="rId31"/>
      <p:bold r:id="rId32"/>
      <p:italic r:id="rId33"/>
      <p:boldItalic r:id="rId34"/>
    </p:embeddedFont>
    <p:embeddedFont>
      <p:font typeface=".VnAvantH" panose="020B7200000000000000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78"/>
    <a:srgbClr val="0E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font" Target="fonts/font16.fntdata"/><Relationship Id="rId37" Type="http://schemas.openxmlformats.org/officeDocument/2006/relationships/font" Target="fonts/font15.fntdata"/><Relationship Id="rId36" Type="http://schemas.openxmlformats.org/officeDocument/2006/relationships/font" Target="fonts/font14.fntdata"/><Relationship Id="rId35" Type="http://schemas.openxmlformats.org/officeDocument/2006/relationships/font" Target="fonts/font13.fntdata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microsoft.com/office/2007/relationships/media" Target="file:///C:\Users\ACER\Downloads\S&#225;ch%20&#273;&#225;m%20m&#226;y.mp4" TargetMode="External"/><Relationship Id="rId1" Type="http://schemas.openxmlformats.org/officeDocument/2006/relationships/video" Target="file:///C:\Users\ACER\Downloads\S&#225;ch%20&#273;&#225;m%20m&#226;y.mp4" TargetMode="Externa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1" Type="http://schemas.openxmlformats.org/officeDocument/2006/relationships/slideLayout" Target="../slideLayouts/slideLayout1.xml"/><Relationship Id="rId10" Type="http://schemas.microsoft.com/office/2007/relationships/media" Target="../media/media4.mp3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1" Type="http://schemas.openxmlformats.org/officeDocument/2006/relationships/slideLayout" Target="../slideLayouts/slideLayout1.xml"/><Relationship Id="rId10" Type="http://schemas.microsoft.com/office/2007/relationships/media" Target="../media/media4.mp3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1" Type="http://schemas.openxmlformats.org/officeDocument/2006/relationships/slideLayout" Target="../slideLayouts/slideLayout1.xml"/><Relationship Id="rId10" Type="http://schemas.microsoft.com/office/2007/relationships/media" Target="../media/media4.mp3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1" Type="http://schemas.openxmlformats.org/officeDocument/2006/relationships/slideLayout" Target="../slideLayouts/slideLayout1.xml"/><Relationship Id="rId10" Type="http://schemas.microsoft.com/office/2007/relationships/media" Target="../media/media4.mp3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hinh-nen-powerpoint-mo-dau-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20" y="-12065"/>
            <a:ext cx="12186920" cy="69227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5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GhÐp ®óng</a:t>
            </a:r>
            <a:endParaRPr lang="en-US" sz="58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flipH="1">
            <a:off x="364490" y="365125"/>
            <a:ext cx="1005205" cy="714375"/>
          </a:xfrm>
        </p:spPr>
      </p:pic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rcRect l="23962" t="56432" r="69447" b="39283"/>
          <a:stretch>
            <a:fillRect/>
          </a:stretch>
        </p:blipFill>
        <p:spPr>
          <a:xfrm>
            <a:off x="768350" y="1803400"/>
            <a:ext cx="2461895" cy="1376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4703" t="60602" r="68286" b="34731"/>
          <a:stretch>
            <a:fillRect/>
          </a:stretch>
        </p:blipFill>
        <p:spPr>
          <a:xfrm>
            <a:off x="1019810" y="4123055"/>
            <a:ext cx="2715260" cy="1505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30406" t="56222" r="56797" b="39259"/>
          <a:stretch>
            <a:fillRect/>
          </a:stretch>
        </p:blipFill>
        <p:spPr>
          <a:xfrm>
            <a:off x="6250940" y="1654810"/>
            <a:ext cx="2939415" cy="1673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31984" t="60557" r="57323" b="33343"/>
          <a:stretch>
            <a:fillRect/>
          </a:stretch>
        </p:blipFill>
        <p:spPr>
          <a:xfrm>
            <a:off x="6678295" y="4123055"/>
            <a:ext cx="2512060" cy="221043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044190" y="2455545"/>
            <a:ext cx="3879215" cy="2553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72460" y="2829560"/>
            <a:ext cx="3686810" cy="2062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5400">
                <a:solidFill>
                  <a:srgbClr val="FF0000"/>
                </a:solidFill>
              </a:rPr>
              <a:t>4. Tập viết</a:t>
            </a:r>
            <a:endParaRPr lang="en-US" sz="5400">
              <a:solidFill>
                <a:srgbClr val="FF0000"/>
              </a:solidFill>
            </a:endParaRPr>
          </a:p>
        </p:txBody>
      </p:sp>
      <p:pic>
        <p:nvPicPr>
          <p:cNvPr id="6" name="Sách đám mây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Avant" panose="020B7200000000000000" charset="0"/>
                <a:cs typeface=".VnAvant" panose="020B7200000000000000" charset="0"/>
              </a:rPr>
              <a:t>ĐiÒn vào chç chấm </a:t>
            </a:r>
            <a:r>
              <a:rPr lang="en-US" sz="2400">
                <a:solidFill>
                  <a:srgbClr val="FFFF00"/>
                </a:solidFill>
                <a:latin typeface=".VnAvant" panose="020B7200000000000000" charset="0"/>
                <a:cs typeface=".VnAvant" panose="020B7200000000000000" charset="0"/>
              </a:rPr>
              <a:t>cà ch........... </a:t>
            </a:r>
            <a:r>
              <a:rPr lang="en-US" sz="2400">
                <a:solidFill>
                  <a:schemeClr val="bg1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/>
          <p:cNvSpPr txBox="1"/>
          <p:nvPr/>
        </p:nvSpPr>
        <p:spPr>
          <a:xfrm>
            <a:off x="1106008" y="5197163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000">
                <a:solidFill>
                  <a:srgbClr val="FFC000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A. </a:t>
            </a:r>
            <a:r>
              <a:rPr lang="en-US" sz="3000">
                <a:solidFill>
                  <a:schemeClr val="bg1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ua</a:t>
            </a:r>
            <a:endParaRPr lang="en-US" sz="3000">
              <a:solidFill>
                <a:schemeClr val="bg1"/>
              </a:solidFill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1106008" y="6060425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>
                <a:solidFill>
                  <a:srgbClr val="FFC000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C. </a:t>
            </a:r>
            <a:r>
              <a:rPr lang="en-US" sz="3000">
                <a:solidFill>
                  <a:schemeClr val="bg1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ia</a:t>
            </a:r>
            <a:endParaRPr lang="en-US" sz="3000">
              <a:solidFill>
                <a:schemeClr val="bg1"/>
              </a:solidFill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/>
          <p:cNvSpPr txBox="1"/>
          <p:nvPr/>
        </p:nvSpPr>
        <p:spPr>
          <a:xfrm>
            <a:off x="6435571" y="5197163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>
                <a:solidFill>
                  <a:schemeClr val="bg1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ưa</a:t>
            </a:r>
            <a:endParaRPr lang="en-US" sz="3000">
              <a:solidFill>
                <a:schemeClr val="bg1"/>
              </a:solidFill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6435571" y="6060425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>
                <a:solidFill>
                  <a:srgbClr val="FFC000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D. </a:t>
            </a:r>
            <a:r>
              <a:rPr lang="en-US" sz="3000">
                <a:solidFill>
                  <a:schemeClr val="bg1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iu</a:t>
            </a:r>
            <a:endParaRPr lang="en-US" sz="3000">
              <a:solidFill>
                <a:schemeClr val="bg1"/>
              </a:solidFill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Điền vào chỗ chấm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cơn m......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6435571" y="5202784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B.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ưa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1106008" y="6060425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iªm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797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A.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ia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D.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­¬m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40220" y="3568403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Điền vào chỗ chấm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quả d.....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106190" y="6012693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C.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ưa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2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B.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ơp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A.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em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253961" y="6061060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D.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ăc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Điền vào chỗ chấm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thi đ.......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6435571" y="6060424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D.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ua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1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B.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ăn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A.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up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1106008" y="6060424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at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8" name="Content Placeholder 7" descr="3c51a6e966e2635a7eaabd28eea4700c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8100" y="-46990"/>
            <a:ext cx="12267565" cy="69545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hinh-nen-may-tinh-don-gian-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8890" y="-29845"/>
            <a:ext cx="12175490" cy="691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210" y="2501265"/>
            <a:ext cx="5023485" cy="1325880"/>
          </a:xfrm>
        </p:spPr>
        <p:txBody>
          <a:bodyPr/>
          <a:p>
            <a:pPr algn="ctr"/>
            <a:r>
              <a:rPr 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charset="0"/>
                <a:cs typeface=".VnAvant" panose="020B7200000000000000" charset="0"/>
              </a:rPr>
              <a:t>Häc vÇn</a:t>
            </a:r>
            <a:r>
              <a:rPr lang="en-US">
                <a:latin typeface=".VnAvant" panose="020B7200000000000000" charset="0"/>
                <a:cs typeface=".VnAvant" panose="020B7200000000000000" charset="0"/>
              </a:rPr>
              <a:t> </a:t>
            </a:r>
            <a:endParaRPr lang="en-US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3850"/>
          </a:xfrm>
        </p:spPr>
        <p:txBody>
          <a:bodyPr>
            <a:normAutofit fontScale="90000"/>
          </a:bodyPr>
          <a:p>
            <a:pPr algn="ctr"/>
            <a:r>
              <a:rPr lang="en-US">
                <a:latin typeface=".VnAvant" panose="020B7200000000000000" charset="0"/>
                <a:cs typeface=".VnAvant" panose="020B7200000000000000" charset="0"/>
              </a:rPr>
              <a:t>Thø    ngµy     th¸ng    năm 2020</a:t>
            </a:r>
            <a:br>
              <a:rPr lang="en-US">
                <a:latin typeface=".VnAvant" panose="020B7200000000000000" charset="0"/>
                <a:cs typeface=".VnAvant" panose="020B7200000000000000" charset="0"/>
              </a:rPr>
            </a:br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Tiếng viÖt</a:t>
            </a:r>
            <a:b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</a:br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Bµi 31 ua - ­a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095" y="2306955"/>
            <a:ext cx="10515600" cy="4351338"/>
          </a:xfrm>
        </p:spPr>
        <p:txBody>
          <a:bodyPr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866900" y="2857500"/>
            <a:ext cx="2639695" cy="19907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68185" y="2914015"/>
            <a:ext cx="2494915" cy="20243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2470785" y="3418840"/>
            <a:ext cx="14319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ua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571740" y="3418840"/>
            <a:ext cx="14878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­a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04270" y="51118"/>
            <a:ext cx="714375" cy="7143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Lµm quen</a:t>
            </a:r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0332" t="28294" r="55385" b="50051"/>
          <a:stretch>
            <a:fillRect/>
          </a:stretch>
        </p:blipFill>
        <p:spPr>
          <a:xfrm>
            <a:off x="1789430" y="1287780"/>
            <a:ext cx="3414395" cy="26384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47733" t="16492" r="20282" b="48540"/>
          <a:stretch>
            <a:fillRect/>
          </a:stretch>
        </p:blipFill>
        <p:spPr>
          <a:xfrm>
            <a:off x="7682865" y="1287780"/>
            <a:ext cx="3424555" cy="25050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710690" y="4233545"/>
            <a:ext cx="2852420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H" panose="020B7200000000000000" charset="0"/>
                <a:cs typeface=".VnAvantH" panose="020B7200000000000000" charset="0"/>
              </a:rPr>
              <a:t>c</a:t>
            </a:r>
            <a:r>
              <a:rPr lang="en-US" sz="6000">
                <a:solidFill>
                  <a:srgbClr val="FF0000"/>
                </a:solidFill>
                <a:latin typeface=".VnAvantH" panose="020B7200000000000000" charset="0"/>
                <a:cs typeface=".VnAvantH" panose="020B7200000000000000" charset="0"/>
              </a:rPr>
              <a:t>ua</a:t>
            </a:r>
            <a:endParaRPr lang="en-US" sz="6000">
              <a:solidFill>
                <a:srgbClr val="FF0000"/>
              </a:solidFill>
              <a:latin typeface=".VnAvantH" panose="020B7200000000000000" charset="0"/>
              <a:cs typeface=".VnAvantH" panose="020B72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10690" y="5248275"/>
            <a:ext cx="1242695" cy="10147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c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953385" y="5248275"/>
            <a:ext cx="1609090" cy="10147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ua</a:t>
            </a:r>
            <a:endParaRPr lang="en-US" sz="6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840345" y="4233545"/>
            <a:ext cx="2606040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ùa</a:t>
            </a:r>
            <a:endParaRPr lang="en-US" sz="6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840980" y="5248275"/>
            <a:ext cx="1419860" cy="10147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9260840" y="5248275"/>
            <a:ext cx="1184910" cy="10147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ùa</a:t>
            </a:r>
            <a:endParaRPr lang="en-US" sz="6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0" y="104140"/>
            <a:ext cx="101282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Lµm quen</a:t>
            </a:r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0332" t="28294" r="55385" b="50051"/>
          <a:stretch>
            <a:fillRect/>
          </a:stretch>
        </p:blipFill>
        <p:spPr>
          <a:xfrm>
            <a:off x="247015" y="1440815"/>
            <a:ext cx="3414395" cy="26384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47733" t="16492" r="20282" b="48540"/>
          <a:stretch>
            <a:fillRect/>
          </a:stretch>
        </p:blipFill>
        <p:spPr>
          <a:xfrm>
            <a:off x="6171565" y="1574165"/>
            <a:ext cx="4054475" cy="25050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2065" y="4250690"/>
            <a:ext cx="3714115" cy="7067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4000">
                <a:latin typeface=".VnAvant" panose="020B7200000000000000" charset="0"/>
                <a:cs typeface=".VnAvant" panose="020B7200000000000000" charset="0"/>
              </a:rPr>
              <a:t>cê - ua - cua</a:t>
            </a:r>
            <a:endParaRPr lang="en-US" sz="4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250055" y="4175760"/>
            <a:ext cx="7919085" cy="7067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4000">
                <a:latin typeface=".VnAvant" panose="020B7200000000000000" charset="0"/>
                <a:cs typeface=".VnAvant" panose="020B7200000000000000" charset="0"/>
              </a:rPr>
              <a:t>ngê - ­a - ng­a - nÆng - ngùa</a:t>
            </a:r>
            <a:endParaRPr lang="en-US" sz="4000"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" y="40640"/>
            <a:ext cx="1141095" cy="884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1537" y="1699022"/>
            <a:ext cx="6289748" cy="384579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47905" y="114618"/>
            <a:ext cx="714375" cy="7143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70" y="365125"/>
            <a:ext cx="11060430" cy="1325880"/>
          </a:xfrm>
        </p:spPr>
        <p:txBody>
          <a:bodyPr>
            <a:normAutofit/>
          </a:bodyPr>
          <a:p>
            <a:r>
              <a:rPr lang="en-US" sz="3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2.</a:t>
            </a:r>
            <a:r>
              <a:rPr lang="en-US" sz="3800">
                <a:latin typeface=".VnAvant" panose="020B7200000000000000" charset="0"/>
                <a:cs typeface=".VnAvant" panose="020B7200000000000000" charset="0"/>
              </a:rPr>
              <a:t> TiÕng nµo cã ©m </a:t>
            </a:r>
            <a:r>
              <a:rPr lang="en-US" sz="3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ua</a:t>
            </a:r>
            <a:r>
              <a:rPr lang="en-US" sz="3800">
                <a:latin typeface=".VnAvant" panose="020B7200000000000000" charset="0"/>
                <a:cs typeface=".VnAvant" panose="020B7200000000000000" charset="0"/>
              </a:rPr>
              <a:t>? TiÕng nµo cã ©m </a:t>
            </a:r>
            <a:r>
              <a:rPr lang="en-US" sz="3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­a </a:t>
            </a:r>
            <a:r>
              <a:rPr lang="en-US" sz="380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?</a:t>
            </a:r>
            <a:endParaRPr lang="en-US" sz="3800">
              <a:solidFill>
                <a:schemeClr val="tx1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/>
          <a:srcRect l="28107" t="16212" r="62781" b="58252"/>
          <a:stretch>
            <a:fillRect/>
          </a:stretch>
        </p:blipFill>
        <p:spPr>
          <a:xfrm>
            <a:off x="405765" y="1526540"/>
            <a:ext cx="1915795" cy="205994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1"/>
          <a:srcRect l="45300" t="15403" r="43561" b="61220"/>
          <a:stretch>
            <a:fillRect/>
          </a:stretch>
        </p:blipFill>
        <p:spPr>
          <a:xfrm>
            <a:off x="5071110" y="1323975"/>
            <a:ext cx="1660525" cy="1760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rcRect l="62922" t="16361" r="28578" b="59204"/>
          <a:stretch>
            <a:fillRect/>
          </a:stretch>
        </p:blipFill>
        <p:spPr>
          <a:xfrm>
            <a:off x="9647555" y="1323975"/>
            <a:ext cx="1847850" cy="19088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28740" t="53602" r="62849" b="27111"/>
          <a:stretch>
            <a:fillRect/>
          </a:stretch>
        </p:blipFill>
        <p:spPr>
          <a:xfrm>
            <a:off x="405765" y="4819015"/>
            <a:ext cx="1646555" cy="1814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45484" t="55778" r="43568" b="25398"/>
          <a:stretch>
            <a:fillRect/>
          </a:stretch>
        </p:blipFill>
        <p:spPr>
          <a:xfrm>
            <a:off x="5055235" y="5139055"/>
            <a:ext cx="1676400" cy="14947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63099" t="54222" r="27703" b="24463"/>
          <a:stretch>
            <a:fillRect/>
          </a:stretch>
        </p:blipFill>
        <p:spPr>
          <a:xfrm>
            <a:off x="10300335" y="5086985"/>
            <a:ext cx="1548130" cy="15468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l="36276" t="38630" r="54432" b="50639"/>
          <a:stretch>
            <a:fillRect/>
          </a:stretch>
        </p:blipFill>
        <p:spPr>
          <a:xfrm>
            <a:off x="3201670" y="3382645"/>
            <a:ext cx="1853565" cy="12026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56083" t="38333" r="35500" b="50944"/>
          <a:stretch>
            <a:fillRect/>
          </a:stretch>
        </p:blipFill>
        <p:spPr>
          <a:xfrm>
            <a:off x="7766685" y="3382645"/>
            <a:ext cx="1400810" cy="120269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2189480" y="2967990"/>
            <a:ext cx="5727700" cy="791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540250" y="2765425"/>
            <a:ext cx="716280" cy="790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526145" y="2776220"/>
            <a:ext cx="1143000" cy="683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879600" y="4261485"/>
            <a:ext cx="1677670" cy="993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604385" y="4400550"/>
            <a:ext cx="918845" cy="812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8996045" y="4314825"/>
            <a:ext cx="1485265" cy="748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 descr="hinh-nen-powerpoint-dep-ve-sach_12345320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30" y="-54610"/>
            <a:ext cx="12190730" cy="69475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363210" y="2910840"/>
            <a:ext cx="50209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000">
                <a:latin typeface=".VnAvant" panose="020B7200000000000000" charset="0"/>
                <a:cs typeface=".VnAvant" panose="020B7200000000000000" charset="0"/>
              </a:rPr>
              <a:t>Th­ gi·n</a:t>
            </a:r>
            <a:endParaRPr lang="en-US" sz="8000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3515"/>
            <a:ext cx="10515600" cy="1325563"/>
          </a:xfrm>
        </p:spPr>
        <p:txBody>
          <a:bodyPr/>
          <a:p>
            <a:pPr algn="ctr"/>
            <a:r>
              <a:rPr lang="en-US" sz="5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3. TËp ®äc</a:t>
            </a:r>
            <a:endParaRPr lang="en-US" sz="58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335" t="24529" r="52906" b="32135"/>
          <a:stretch>
            <a:fillRect/>
          </a:stretch>
        </p:blipFill>
        <p:spPr>
          <a:xfrm>
            <a:off x="1592580" y="1254125"/>
            <a:ext cx="8710930" cy="5486400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475" y="93028"/>
            <a:ext cx="714375" cy="7143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WPS Presentation</Application>
  <PresentationFormat>Widescreen</PresentationFormat>
  <Paragraphs>78</Paragraphs>
  <Slides>16</Slides>
  <Notes>0</Notes>
  <HiddenSlides>0</HiddenSlides>
  <MMClips>16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SimSun</vt:lpstr>
      <vt:lpstr>Wingdings</vt:lpstr>
      <vt:lpstr>Tahoma</vt:lpstr>
      <vt:lpstr>Calibri</vt:lpstr>
      <vt:lpstr>Microsoft YaHei</vt:lpstr>
      <vt:lpstr>Arial Unicode MS</vt:lpstr>
      <vt:lpstr>Calibri Light</vt:lpstr>
      <vt:lpstr>Calibri</vt:lpstr>
      <vt:lpstr>.VnAvant</vt:lpstr>
      <vt:lpstr>.VnAvantH</vt:lpstr>
      <vt:lpstr>.VnAristote</vt:lpstr>
      <vt:lpstr>.VnTime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1. Lµm quen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ACER</cp:lastModifiedBy>
  <cp:revision>19</cp:revision>
  <dcterms:created xsi:type="dcterms:W3CDTF">2018-12-15T04:43:00Z</dcterms:created>
  <dcterms:modified xsi:type="dcterms:W3CDTF">2020-08-06T03:53:33Z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