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361" r:id="rId2"/>
    <p:sldId id="256" r:id="rId3"/>
    <p:sldId id="360" r:id="rId4"/>
    <p:sldId id="332" r:id="rId5"/>
    <p:sldId id="344" r:id="rId6"/>
    <p:sldId id="345" r:id="rId7"/>
    <p:sldId id="348" r:id="rId8"/>
    <p:sldId id="347" r:id="rId9"/>
    <p:sldId id="358" r:id="rId10"/>
    <p:sldId id="346" r:id="rId11"/>
    <p:sldId id="349" r:id="rId12"/>
    <p:sldId id="355" r:id="rId13"/>
    <p:sldId id="357" r:id="rId14"/>
    <p:sldId id="359" r:id="rId15"/>
    <p:sldId id="314" r:id="rId16"/>
    <p:sldId id="330"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702A"/>
    <a:srgbClr val="FBCDCD"/>
    <a:srgbClr val="EF4B66"/>
    <a:srgbClr val="D8E5E5"/>
    <a:srgbClr val="7192A9"/>
    <a:srgbClr val="F37D91"/>
    <a:srgbClr val="F26649"/>
    <a:srgbClr val="F7A5A5"/>
    <a:srgbClr val="F3F6F6"/>
    <a:srgbClr val="3B8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9" autoAdjust="0"/>
    <p:restoredTop sz="94660"/>
  </p:normalViewPr>
  <p:slideViewPr>
    <p:cSldViewPr snapToGrid="0" showGuides="1">
      <p:cViewPr varScale="1">
        <p:scale>
          <a:sx n="109" d="100"/>
          <a:sy n="109" d="100"/>
        </p:scale>
        <p:origin x="86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1597882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999698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456953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465851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1537125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860073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473865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906261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303841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1849613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14532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76198" y="2196481"/>
            <a:ext cx="11269345" cy="3461373"/>
          </a:xfrm>
        </p:spPr>
        <p:txBody>
          <a:bodyPr>
            <a:noAutofit/>
          </a:bodyPr>
          <a:lstStyle/>
          <a:p>
            <a:pPr marL="0" indent="0" algn="just">
              <a:lnSpc>
                <a:spcPct val="150000"/>
              </a:lnSpc>
              <a:spcBef>
                <a:spcPts val="0"/>
              </a:spcBef>
              <a:buNone/>
            </a:pPr>
            <a:r>
              <a:rPr lang="en-US" sz="3200" b="1" smtClean="0">
                <a:solidFill>
                  <a:srgbClr val="E0702A"/>
                </a:solidFill>
              </a:rPr>
              <a:t>1. </a:t>
            </a:r>
            <a:r>
              <a:rPr lang="en-US" sz="3200" smtClean="0"/>
              <a:t>You </a:t>
            </a:r>
            <a:r>
              <a:rPr lang="en-US" sz="3200" dirty="0" smtClean="0"/>
              <a:t>can buy a product or ___________ online.</a:t>
            </a:r>
          </a:p>
          <a:p>
            <a:pPr marL="0" indent="0" algn="just">
              <a:lnSpc>
                <a:spcPct val="150000"/>
              </a:lnSpc>
              <a:spcBef>
                <a:spcPts val="0"/>
              </a:spcBef>
              <a:buNone/>
            </a:pPr>
            <a:r>
              <a:rPr lang="en-US" sz="3200" b="1" smtClean="0">
                <a:solidFill>
                  <a:srgbClr val="E0702A"/>
                </a:solidFill>
              </a:rPr>
              <a:t>2. </a:t>
            </a:r>
            <a:r>
              <a:rPr lang="en-US" sz="3200" smtClean="0"/>
              <a:t>When </a:t>
            </a:r>
            <a:r>
              <a:rPr lang="en-US" sz="3200" dirty="0" smtClean="0"/>
              <a:t>shopping online, you visit a _________ website.</a:t>
            </a:r>
          </a:p>
          <a:p>
            <a:pPr marL="0" indent="0" algn="just">
              <a:lnSpc>
                <a:spcPct val="150000"/>
              </a:lnSpc>
              <a:spcBef>
                <a:spcPts val="0"/>
              </a:spcBef>
              <a:buNone/>
            </a:pPr>
            <a:r>
              <a:rPr lang="en-US" sz="3200" b="1" smtClean="0">
                <a:solidFill>
                  <a:srgbClr val="E0702A"/>
                </a:solidFill>
              </a:rPr>
              <a:t>3. </a:t>
            </a:r>
            <a:r>
              <a:rPr lang="en-US" sz="3200" smtClean="0"/>
              <a:t>Online </a:t>
            </a:r>
            <a:r>
              <a:rPr lang="en-US" sz="3200" dirty="0" smtClean="0"/>
              <a:t>shopping helps you save time and ___________.</a:t>
            </a:r>
          </a:p>
          <a:p>
            <a:pPr marL="0" indent="0" algn="just">
              <a:lnSpc>
                <a:spcPct val="150000"/>
              </a:lnSpc>
              <a:spcBef>
                <a:spcPts val="0"/>
              </a:spcBef>
              <a:buNone/>
            </a:pPr>
            <a:r>
              <a:rPr lang="en-US" sz="3200" b="1" smtClean="0">
                <a:solidFill>
                  <a:srgbClr val="E0702A"/>
                </a:solidFill>
              </a:rPr>
              <a:t>4. </a:t>
            </a:r>
            <a:r>
              <a:rPr lang="en-US" sz="3200" smtClean="0"/>
              <a:t>If </a:t>
            </a:r>
            <a:r>
              <a:rPr lang="en-US" sz="3200" dirty="0" smtClean="0"/>
              <a:t>you return a product, you still must </a:t>
            </a:r>
            <a:r>
              <a:rPr lang="en-US" sz="3200" dirty="0"/>
              <a:t>pay for the </a:t>
            </a:r>
            <a:r>
              <a:rPr lang="en-US" sz="3200" dirty="0" smtClean="0"/>
              <a:t>___________.</a:t>
            </a:r>
          </a:p>
          <a:p>
            <a:pPr marL="0" indent="0" algn="just">
              <a:lnSpc>
                <a:spcPct val="150000"/>
              </a:lnSpc>
              <a:spcBef>
                <a:spcPts val="0"/>
              </a:spcBef>
              <a:buNone/>
            </a:pPr>
            <a:r>
              <a:rPr lang="en-US" sz="3200" b="1" smtClean="0">
                <a:solidFill>
                  <a:srgbClr val="E0702A"/>
                </a:solidFill>
              </a:rPr>
              <a:t>5. </a:t>
            </a:r>
            <a:r>
              <a:rPr lang="en-US" sz="3200" smtClean="0"/>
              <a:t>Shopping </a:t>
            </a:r>
            <a:r>
              <a:rPr lang="en-US" sz="3200" dirty="0" smtClean="0"/>
              <a:t>online can make </a:t>
            </a:r>
            <a:r>
              <a:rPr lang="en-US" sz="3200" dirty="0"/>
              <a:t>you become a </a:t>
            </a:r>
            <a:r>
              <a:rPr lang="en-US" sz="3200" dirty="0" smtClean="0"/>
              <a:t>___________. </a:t>
            </a:r>
            <a:endParaRPr lang="en-US" sz="3200" dirty="0"/>
          </a:p>
        </p:txBody>
      </p:sp>
      <p:grpSp>
        <p:nvGrpSpPr>
          <p:cNvPr id="21" name="Group 20"/>
          <p:cNvGrpSpPr/>
          <p:nvPr/>
        </p:nvGrpSpPr>
        <p:grpSpPr>
          <a:xfrm>
            <a:off x="-828" y="-2299"/>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116260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10506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078803" y="1190714"/>
            <a:ext cx="11399423"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to a talk about online shopping and fill in each blank with a suitable word.</a:t>
            </a:r>
          </a:p>
        </p:txBody>
      </p:sp>
      <p:sp>
        <p:nvSpPr>
          <p:cNvPr id="12" name="Google Shape;1881;p31"/>
          <p:cNvSpPr txBox="1">
            <a:spLocks/>
          </p:cNvSpPr>
          <p:nvPr/>
        </p:nvSpPr>
        <p:spPr>
          <a:xfrm>
            <a:off x="4968847" y="2257745"/>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rgbClr val="7030A0"/>
                </a:solidFill>
              </a:rPr>
              <a:t>service</a:t>
            </a:r>
            <a:endParaRPr lang="en-US" sz="3200" b="1" dirty="0">
              <a:solidFill>
                <a:srgbClr val="7030A0"/>
              </a:solidFill>
              <a:cs typeface="Calibri" panose="020F0502020204030204" pitchFamily="34" charset="0"/>
            </a:endParaRPr>
          </a:p>
        </p:txBody>
      </p:sp>
      <p:sp>
        <p:nvSpPr>
          <p:cNvPr id="13" name="Google Shape;1881;p31"/>
          <p:cNvSpPr txBox="1">
            <a:spLocks/>
          </p:cNvSpPr>
          <p:nvPr/>
        </p:nvSpPr>
        <p:spPr>
          <a:xfrm>
            <a:off x="6243371" y="2970397"/>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7030A0"/>
                </a:solidFill>
              </a:rPr>
              <a:t>s</a:t>
            </a:r>
            <a:r>
              <a:rPr lang="en-US" sz="3200" b="1" dirty="0" smtClean="0">
                <a:solidFill>
                  <a:srgbClr val="7030A0"/>
                </a:solidFill>
              </a:rPr>
              <a:t>eller’s</a:t>
            </a:r>
            <a:endParaRPr lang="en-US" sz="3200" b="1" dirty="0">
              <a:solidFill>
                <a:srgbClr val="7030A0"/>
              </a:solidFill>
              <a:cs typeface="Calibri" panose="020F0502020204030204" pitchFamily="34" charset="0"/>
            </a:endParaRPr>
          </a:p>
        </p:txBody>
      </p:sp>
      <p:sp>
        <p:nvSpPr>
          <p:cNvPr id="14" name="Google Shape;1881;p31"/>
          <p:cNvSpPr txBox="1">
            <a:spLocks/>
          </p:cNvSpPr>
          <p:nvPr/>
        </p:nvSpPr>
        <p:spPr>
          <a:xfrm>
            <a:off x="7591766" y="3738260"/>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rgbClr val="7030A0"/>
                </a:solidFill>
              </a:rPr>
              <a:t>money</a:t>
            </a:r>
            <a:endParaRPr lang="en-US" sz="3200" b="1" dirty="0">
              <a:solidFill>
                <a:srgbClr val="7030A0"/>
              </a:solidFill>
              <a:cs typeface="Calibri" panose="020F0502020204030204" pitchFamily="34" charset="0"/>
            </a:endParaRPr>
          </a:p>
        </p:txBody>
      </p:sp>
      <p:sp>
        <p:nvSpPr>
          <p:cNvPr id="17" name="Google Shape;1881;p31"/>
          <p:cNvSpPr txBox="1">
            <a:spLocks/>
          </p:cNvSpPr>
          <p:nvPr/>
        </p:nvSpPr>
        <p:spPr>
          <a:xfrm>
            <a:off x="8771669" y="4475132"/>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rgbClr val="7030A0"/>
                </a:solidFill>
              </a:rPr>
              <a:t>shipping</a:t>
            </a:r>
            <a:endParaRPr lang="en-US" sz="3200" b="1" dirty="0">
              <a:solidFill>
                <a:srgbClr val="7030A0"/>
              </a:solidFill>
              <a:cs typeface="Calibri" panose="020F0502020204030204" pitchFamily="34" charset="0"/>
            </a:endParaRPr>
          </a:p>
        </p:txBody>
      </p:sp>
      <p:sp>
        <p:nvSpPr>
          <p:cNvPr id="18" name="Google Shape;1881;p31"/>
          <p:cNvSpPr txBox="1">
            <a:spLocks/>
          </p:cNvSpPr>
          <p:nvPr/>
        </p:nvSpPr>
        <p:spPr>
          <a:xfrm>
            <a:off x="7541464" y="5182452"/>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rgbClr val="7030A0"/>
                </a:solidFill>
              </a:rPr>
              <a:t>shopaholic</a:t>
            </a:r>
            <a:endParaRPr lang="en-US" sz="3200" b="1" dirty="0">
              <a:solidFill>
                <a:srgbClr val="7030A0"/>
              </a:solidFill>
              <a:cs typeface="Calibri" panose="020F0502020204030204" pitchFamily="34" charset="0"/>
            </a:endParaRPr>
          </a:p>
        </p:txBody>
      </p:sp>
      <p:sp>
        <p:nvSpPr>
          <p:cNvPr id="20" name="TextBox 19"/>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Track 5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6676" y="1546548"/>
            <a:ext cx="609600" cy="609600"/>
          </a:xfrm>
          <a:prstGeom prst="rect">
            <a:avLst/>
          </a:prstGeom>
        </p:spPr>
      </p:pic>
    </p:spTree>
    <p:extLst>
      <p:ext uri="{BB962C8B-B14F-4D97-AF65-F5344CB8AC3E}">
        <p14:creationId xmlns:p14="http://schemas.microsoft.com/office/powerpoint/2010/main" val="252441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87954" fill="hold"/>
                                        <p:tgtEl>
                                          <p:spTgt spid="3"/>
                                        </p:tgtEl>
                                      </p:cBhvr>
                                    </p:cmd>
                                  </p:childTnLst>
                                </p:cTn>
                              </p:par>
                            </p:childTnLst>
                          </p:cTn>
                        </p:par>
                      </p:childTnLst>
                    </p:cTn>
                  </p:par>
                </p:childTnLst>
              </p:cTn>
              <p:nextCondLst>
                <p:cond evt="onClick" delay="0">
                  <p:tgtEl>
                    <p:spTgt spid="3"/>
                  </p:tgtEl>
                </p:cond>
              </p:nextCondLst>
            </p:seq>
            <p:audio>
              <p:cMediaNode vol="80000">
                <p:cTn id="33" fill="hold" display="0">
                  <p:stCondLst>
                    <p:cond delay="indefinite"/>
                  </p:stCondLst>
                  <p:endCondLst>
                    <p:cond evt="onStopAudio" delay="0">
                      <p:tgtEl>
                        <p:sldTgt/>
                      </p:tgtEl>
                    </p:cond>
                  </p:endCondLst>
                </p:cTn>
                <p:tgtEl>
                  <p:spTgt spid="3"/>
                </p:tgtEl>
              </p:cMediaNode>
            </p:audio>
          </p:childTnLst>
        </p:cTn>
      </p:par>
    </p:tnLst>
    <p:bldLst>
      <p:bldP spid="12" grpId="0"/>
      <p:bldP spid="13" grpId="0"/>
      <p:bldP spid="14"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87067" y="1717603"/>
            <a:ext cx="11269345" cy="3265867"/>
          </a:xfrm>
        </p:spPr>
        <p:txBody>
          <a:bodyPr>
            <a:noAutofit/>
          </a:bodyPr>
          <a:lstStyle/>
          <a:p>
            <a:pPr marL="0" indent="0">
              <a:lnSpc>
                <a:spcPct val="120000"/>
              </a:lnSpc>
              <a:spcBef>
                <a:spcPts val="0"/>
              </a:spcBef>
              <a:buNone/>
            </a:pPr>
            <a:r>
              <a:rPr lang="en-US" sz="3200" b="1" dirty="0">
                <a:solidFill>
                  <a:srgbClr val="E0702A"/>
                </a:solidFill>
              </a:rPr>
              <a:t>1</a:t>
            </a:r>
            <a:r>
              <a:rPr lang="en-US" sz="3200" b="1" dirty="0" smtClean="0">
                <a:solidFill>
                  <a:srgbClr val="E0702A"/>
                </a:solidFill>
              </a:rPr>
              <a:t>.</a:t>
            </a:r>
            <a:r>
              <a:rPr lang="en-US" sz="3200" dirty="0" smtClean="0"/>
              <a:t> When you shop online, you </a:t>
            </a:r>
            <a:r>
              <a:rPr lang="en-US" sz="3200" smtClean="0"/>
              <a:t>can </a:t>
            </a:r>
            <a:r>
              <a:rPr lang="en-US" sz="3200" smtClean="0"/>
              <a:t>pay ______ </a:t>
            </a:r>
            <a:r>
              <a:rPr lang="en-US" sz="3200" dirty="0" smtClean="0"/>
              <a:t>ways.</a:t>
            </a:r>
          </a:p>
          <a:p>
            <a:pPr marL="0" indent="0">
              <a:lnSpc>
                <a:spcPct val="120000"/>
              </a:lnSpc>
              <a:spcBef>
                <a:spcPts val="0"/>
              </a:spcBef>
              <a:buNone/>
            </a:pPr>
            <a:r>
              <a:rPr lang="en-US" sz="3200" smtClean="0"/>
              <a:t>	</a:t>
            </a:r>
            <a:r>
              <a:rPr lang="en-US" sz="3200" smtClean="0">
                <a:solidFill>
                  <a:srgbClr val="00B0F0"/>
                </a:solidFill>
              </a:rPr>
              <a:t>A.</a:t>
            </a:r>
            <a:r>
              <a:rPr lang="en-US" sz="3200" smtClean="0"/>
              <a:t> one		</a:t>
            </a:r>
            <a:r>
              <a:rPr lang="en-US" sz="3200" smtClean="0">
                <a:solidFill>
                  <a:srgbClr val="00B0F0"/>
                </a:solidFill>
              </a:rPr>
              <a:t>B</a:t>
            </a:r>
            <a:r>
              <a:rPr lang="en-US" sz="3200" dirty="0" smtClean="0">
                <a:solidFill>
                  <a:srgbClr val="00B0F0"/>
                </a:solidFill>
              </a:rPr>
              <a:t>.</a:t>
            </a:r>
            <a:r>
              <a:rPr lang="en-US" sz="3200" dirty="0" smtClean="0"/>
              <a:t> two</a:t>
            </a:r>
            <a:r>
              <a:rPr lang="en-US" sz="3200" smtClean="0"/>
              <a:t>		</a:t>
            </a:r>
            <a:r>
              <a:rPr lang="en-US" sz="3200" smtClean="0">
                <a:solidFill>
                  <a:srgbClr val="00B0F0"/>
                </a:solidFill>
              </a:rPr>
              <a:t>C.</a:t>
            </a:r>
            <a:r>
              <a:rPr lang="en-US" sz="3200" smtClean="0"/>
              <a:t> three</a:t>
            </a:r>
          </a:p>
          <a:p>
            <a:pPr marL="0" indent="0">
              <a:lnSpc>
                <a:spcPct val="120000"/>
              </a:lnSpc>
              <a:spcBef>
                <a:spcPts val="0"/>
              </a:spcBef>
              <a:buNone/>
            </a:pPr>
            <a:endParaRPr lang="en-US" sz="800" dirty="0"/>
          </a:p>
          <a:p>
            <a:pPr marL="0" indent="0">
              <a:lnSpc>
                <a:spcPct val="120000"/>
              </a:lnSpc>
              <a:spcBef>
                <a:spcPts val="0"/>
              </a:spcBef>
              <a:buNone/>
            </a:pPr>
            <a:r>
              <a:rPr lang="en-US" sz="3200" b="1" dirty="0" smtClean="0">
                <a:solidFill>
                  <a:srgbClr val="E0702A"/>
                </a:solidFill>
              </a:rPr>
              <a:t>2.</a:t>
            </a:r>
            <a:r>
              <a:rPr lang="en-US" sz="3200" dirty="0" smtClean="0"/>
              <a:t> The talk does NOT describe online </a:t>
            </a:r>
            <a:r>
              <a:rPr lang="en-US" sz="3200" smtClean="0"/>
              <a:t>shopping </a:t>
            </a:r>
            <a:r>
              <a:rPr lang="en-US" sz="3200" smtClean="0"/>
              <a:t>as _______.</a:t>
            </a:r>
            <a:endParaRPr lang="en-US" sz="3200" dirty="0" smtClean="0"/>
          </a:p>
          <a:p>
            <a:pPr marL="0" indent="0">
              <a:lnSpc>
                <a:spcPct val="120000"/>
              </a:lnSpc>
              <a:spcBef>
                <a:spcPts val="0"/>
              </a:spcBef>
              <a:buNone/>
            </a:pPr>
            <a:r>
              <a:rPr lang="en-US" sz="3200" smtClean="0"/>
              <a:t>	</a:t>
            </a:r>
            <a:r>
              <a:rPr lang="en-US" sz="3200" smtClean="0">
                <a:solidFill>
                  <a:srgbClr val="00B0F0"/>
                </a:solidFill>
              </a:rPr>
              <a:t>A.</a:t>
            </a:r>
            <a:r>
              <a:rPr lang="en-US" sz="3200" smtClean="0"/>
              <a:t> convenient</a:t>
            </a:r>
            <a:r>
              <a:rPr lang="en-US" sz="3200" dirty="0" smtClean="0"/>
              <a:t>	</a:t>
            </a:r>
            <a:r>
              <a:rPr lang="en-US" sz="3200" dirty="0" smtClean="0">
                <a:solidFill>
                  <a:srgbClr val="00B0F0"/>
                </a:solidFill>
              </a:rPr>
              <a:t>B</a:t>
            </a:r>
            <a:r>
              <a:rPr lang="en-US" sz="3200" smtClean="0">
                <a:solidFill>
                  <a:srgbClr val="00B0F0"/>
                </a:solidFill>
              </a:rPr>
              <a:t>.</a:t>
            </a:r>
            <a:r>
              <a:rPr lang="en-US" sz="3200" smtClean="0"/>
              <a:t> </a:t>
            </a:r>
            <a:r>
              <a:rPr lang="en-US" sz="3200" smtClean="0"/>
              <a:t>easy</a:t>
            </a:r>
            <a:r>
              <a:rPr lang="en-US" sz="3200" dirty="0" smtClean="0"/>
              <a:t>	</a:t>
            </a:r>
            <a:r>
              <a:rPr lang="en-US" sz="3200" smtClean="0"/>
              <a:t>	</a:t>
            </a:r>
            <a:r>
              <a:rPr lang="en-US" sz="3200" smtClean="0">
                <a:solidFill>
                  <a:srgbClr val="00B0F0"/>
                </a:solidFill>
              </a:rPr>
              <a:t>C.</a:t>
            </a:r>
            <a:r>
              <a:rPr lang="en-US" sz="3200" smtClean="0"/>
              <a:t> interesting</a:t>
            </a:r>
          </a:p>
          <a:p>
            <a:pPr marL="0" indent="0">
              <a:lnSpc>
                <a:spcPct val="120000"/>
              </a:lnSpc>
              <a:spcBef>
                <a:spcPts val="0"/>
              </a:spcBef>
              <a:buNone/>
            </a:pPr>
            <a:endParaRPr lang="en-US" sz="800" dirty="0" smtClean="0"/>
          </a:p>
          <a:p>
            <a:pPr marL="0" indent="0">
              <a:lnSpc>
                <a:spcPct val="120000"/>
              </a:lnSpc>
              <a:spcBef>
                <a:spcPts val="0"/>
              </a:spcBef>
              <a:buNone/>
            </a:pPr>
            <a:r>
              <a:rPr lang="en-US" sz="3200" b="1" dirty="0" smtClean="0">
                <a:solidFill>
                  <a:srgbClr val="E0702A"/>
                </a:solidFill>
              </a:rPr>
              <a:t>3.</a:t>
            </a:r>
            <a:r>
              <a:rPr lang="en-US" sz="3200" dirty="0" smtClean="0"/>
              <a:t> The talk is mainly about _______ of </a:t>
            </a:r>
            <a:r>
              <a:rPr lang="en-US" sz="3200" smtClean="0"/>
              <a:t>online </a:t>
            </a:r>
            <a:r>
              <a:rPr lang="en-US" sz="3200" smtClean="0"/>
              <a:t>shopping.</a:t>
            </a:r>
          </a:p>
          <a:p>
            <a:pPr marL="0" indent="0">
              <a:lnSpc>
                <a:spcPct val="120000"/>
              </a:lnSpc>
              <a:spcBef>
                <a:spcPts val="0"/>
              </a:spcBef>
              <a:buNone/>
            </a:pPr>
            <a:r>
              <a:rPr lang="en-US" sz="3200">
                <a:solidFill>
                  <a:srgbClr val="00B0F0"/>
                </a:solidFill>
              </a:rPr>
              <a:t>	</a:t>
            </a:r>
            <a:r>
              <a:rPr lang="en-US" sz="3200" smtClean="0">
                <a:solidFill>
                  <a:srgbClr val="00B0F0"/>
                </a:solidFill>
              </a:rPr>
              <a:t>A</a:t>
            </a:r>
            <a:r>
              <a:rPr lang="en-US" sz="3200" smtClean="0">
                <a:solidFill>
                  <a:srgbClr val="00B0F0"/>
                </a:solidFill>
              </a:rPr>
              <a:t>.</a:t>
            </a:r>
            <a:r>
              <a:rPr lang="en-US" sz="3200" smtClean="0"/>
              <a:t> </a:t>
            </a:r>
            <a:r>
              <a:rPr lang="en-US" sz="3200" smtClean="0"/>
              <a:t>the popularity</a:t>
            </a:r>
            <a:r>
              <a:rPr lang="en-US" sz="3200" dirty="0" smtClean="0"/>
              <a:t>	</a:t>
            </a:r>
            <a:r>
              <a:rPr lang="en-US" sz="3200" smtClean="0"/>
              <a:t>	</a:t>
            </a:r>
            <a:endParaRPr lang="en-US" sz="3200" smtClean="0"/>
          </a:p>
          <a:p>
            <a:pPr marL="0" indent="0">
              <a:lnSpc>
                <a:spcPct val="120000"/>
              </a:lnSpc>
              <a:spcBef>
                <a:spcPts val="0"/>
              </a:spcBef>
              <a:buNone/>
            </a:pPr>
            <a:r>
              <a:rPr lang="en-US" sz="3200">
                <a:solidFill>
                  <a:srgbClr val="00B0F0"/>
                </a:solidFill>
              </a:rPr>
              <a:t>	</a:t>
            </a:r>
            <a:r>
              <a:rPr lang="en-US" sz="3200" smtClean="0">
                <a:solidFill>
                  <a:srgbClr val="00B0F0"/>
                </a:solidFill>
              </a:rPr>
              <a:t>B</a:t>
            </a:r>
            <a:r>
              <a:rPr lang="en-US" sz="3200" smtClean="0">
                <a:solidFill>
                  <a:srgbClr val="00B0F0"/>
                </a:solidFill>
              </a:rPr>
              <a:t>.</a:t>
            </a:r>
            <a:r>
              <a:rPr lang="en-US" sz="3200" smtClean="0"/>
              <a:t> </a:t>
            </a:r>
            <a:r>
              <a:rPr lang="en-US" sz="3200" smtClean="0"/>
              <a:t>the convenience</a:t>
            </a:r>
            <a:r>
              <a:rPr lang="en-US" sz="3200" smtClean="0"/>
              <a:t>	</a:t>
            </a:r>
            <a:r>
              <a:rPr lang="en-US" sz="3200" smtClean="0"/>
              <a:t/>
            </a:r>
            <a:br>
              <a:rPr lang="en-US" sz="3200" smtClean="0"/>
            </a:br>
            <a:r>
              <a:rPr lang="en-US" sz="3200" smtClean="0"/>
              <a:t>	</a:t>
            </a:r>
            <a:r>
              <a:rPr lang="en-US" sz="3200" smtClean="0">
                <a:solidFill>
                  <a:srgbClr val="00B0F0"/>
                </a:solidFill>
              </a:rPr>
              <a:t>C</a:t>
            </a:r>
            <a:r>
              <a:rPr lang="en-US" sz="3200" smtClean="0">
                <a:solidFill>
                  <a:srgbClr val="00B0F0"/>
                </a:solidFill>
              </a:rPr>
              <a:t>.</a:t>
            </a:r>
            <a:r>
              <a:rPr lang="en-US" sz="3200" smtClean="0"/>
              <a:t> </a:t>
            </a:r>
            <a:r>
              <a:rPr lang="en-US" sz="3200" smtClean="0"/>
              <a:t>the advantages and disadvantages </a:t>
            </a:r>
            <a:endParaRPr lang="en-US" sz="3200" dirty="0" smtClean="0"/>
          </a:p>
          <a:p>
            <a:pPr marL="0" indent="0">
              <a:lnSpc>
                <a:spcPct val="120000"/>
              </a:lnSpc>
              <a:spcBef>
                <a:spcPts val="0"/>
              </a:spcBef>
              <a:buNone/>
            </a:pPr>
            <a:endParaRPr lang="en-US" sz="3200" dirty="0"/>
          </a:p>
        </p:txBody>
      </p:sp>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66244" y="123154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19029" y="111024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9" name="TextBox 38"/>
          <p:cNvSpPr txBox="1"/>
          <p:nvPr/>
        </p:nvSpPr>
        <p:spPr>
          <a:xfrm>
            <a:off x="1121635" y="1255938"/>
            <a:ext cx="7201389" cy="461665"/>
          </a:xfrm>
          <a:prstGeom prst="rect">
            <a:avLst/>
          </a:prstGeom>
          <a:noFill/>
          <a:effectLst/>
        </p:spPr>
        <p:txBody>
          <a:bodyPr wrap="square" rtlCol="0">
            <a:spAutoFit/>
          </a:bodyPr>
          <a:lstStyle/>
          <a:p>
            <a:r>
              <a:rPr lang="en-US" sz="2400" b="1" dirty="0" smtClean="0">
                <a:effectLst>
                  <a:glow rad="88900">
                    <a:schemeClr val="bg1"/>
                  </a:glow>
                </a:effectLst>
                <a:cs typeface="Arial" panose="020B0604020202020204" pitchFamily="34" charset="0"/>
              </a:rPr>
              <a:t>Listen again and choose the correct answer A, B, or C.</a:t>
            </a:r>
            <a:endParaRPr lang="en-US" sz="2400" b="1" dirty="0">
              <a:effectLst>
                <a:glow rad="88900">
                  <a:schemeClr val="bg1"/>
                </a:glow>
              </a:effectLst>
              <a:cs typeface="Arial" panose="020B0604020202020204" pitchFamily="34" charset="0"/>
            </a:endParaRPr>
          </a:p>
        </p:txBody>
      </p:sp>
      <p:sp>
        <p:nvSpPr>
          <p:cNvPr id="13" name="Oval 12"/>
          <p:cNvSpPr/>
          <p:nvPr/>
        </p:nvSpPr>
        <p:spPr>
          <a:xfrm>
            <a:off x="4072970" y="2390739"/>
            <a:ext cx="555585" cy="534853"/>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Oval 13"/>
          <p:cNvSpPr/>
          <p:nvPr/>
        </p:nvSpPr>
        <p:spPr>
          <a:xfrm>
            <a:off x="6803032" y="3726570"/>
            <a:ext cx="555585" cy="526133"/>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Oval 16"/>
          <p:cNvSpPr/>
          <p:nvPr/>
        </p:nvSpPr>
        <p:spPr>
          <a:xfrm>
            <a:off x="1343009" y="6211772"/>
            <a:ext cx="555585" cy="526133"/>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 name="TextBox 17"/>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Track 5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35529" y="1178045"/>
            <a:ext cx="609600" cy="609600"/>
          </a:xfrm>
          <a:prstGeom prst="rect">
            <a:avLst/>
          </a:prstGeom>
        </p:spPr>
      </p:pic>
    </p:spTree>
    <p:extLst>
      <p:ext uri="{BB962C8B-B14F-4D97-AF65-F5344CB8AC3E}">
        <p14:creationId xmlns:p14="http://schemas.microsoft.com/office/powerpoint/2010/main" val="404231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87196" fill="hold"/>
                                        <p:tgtEl>
                                          <p:spTgt spid="3"/>
                                        </p:tgtEl>
                                      </p:cBhvr>
                                    </p:cmd>
                                  </p:childTnLst>
                                </p:cTn>
                              </p:par>
                            </p:childTnLst>
                          </p:cTn>
                        </p:par>
                      </p:childTnLst>
                    </p:cTn>
                  </p:par>
                </p:childTnLst>
              </p:cTn>
              <p:nextCondLst>
                <p:cond evt="onClick" delay="0">
                  <p:tgtEl>
                    <p:spTgt spid="3"/>
                  </p:tgtEl>
                </p:cond>
              </p:nextCondLst>
            </p:seq>
            <p:audio>
              <p:cMediaNode vol="80000">
                <p:cTn id="20" fill="hold" display="0">
                  <p:stCondLst>
                    <p:cond delay="indefinite"/>
                  </p:stCondLst>
                  <p:endCondLst>
                    <p:cond evt="onStopAudio" delay="0">
                      <p:tgtEl>
                        <p:sldTgt/>
                      </p:tgtEl>
                    </p:cond>
                  </p:endCondLst>
                </p:cTn>
                <p:tgtEl>
                  <p:spTgt spid="3"/>
                </p:tgtEl>
              </p:cMediaNode>
            </p:audio>
          </p:childTnLst>
        </p:cTn>
      </p:par>
    </p:tnLst>
    <p:bldLst>
      <p:bldP spid="13" grpId="0" animBg="1"/>
      <p:bldP spid="14"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84991" y="129724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37776" y="1198325"/>
            <a:ext cx="378723"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9" name="TextBox 38"/>
          <p:cNvSpPr txBox="1"/>
          <p:nvPr/>
        </p:nvSpPr>
        <p:spPr>
          <a:xfrm>
            <a:off x="1087597" y="1207578"/>
            <a:ext cx="10166557" cy="830997"/>
          </a:xfrm>
          <a:prstGeom prst="rect">
            <a:avLst/>
          </a:prstGeom>
          <a:noFill/>
          <a:effectLst/>
        </p:spPr>
        <p:txBody>
          <a:bodyPr wrap="square" rtlCol="0">
            <a:spAutoFit/>
          </a:bodyPr>
          <a:lstStyle/>
          <a:p>
            <a:r>
              <a:rPr lang="en-US" sz="2400" b="1" dirty="0" smtClean="0">
                <a:effectLst>
                  <a:glow rad="88900">
                    <a:schemeClr val="bg1"/>
                  </a:glow>
                </a:effectLst>
                <a:cs typeface="Arial" panose="020B0604020202020204" pitchFamily="34" charset="0"/>
              </a:rPr>
              <a:t>Work </a:t>
            </a:r>
            <a:r>
              <a:rPr lang="en-US" sz="2400" b="1" dirty="0">
                <a:effectLst>
                  <a:glow rad="88900">
                    <a:schemeClr val="bg1"/>
                  </a:glow>
                </a:effectLst>
                <a:cs typeface="Arial" panose="020B0604020202020204" pitchFamily="34" charset="0"/>
              </a:rPr>
              <a:t>in pairs. Choose a type of shopping from the list. Discuss and take notes of its advantages and disadvantages.</a:t>
            </a:r>
          </a:p>
        </p:txBody>
      </p:sp>
      <p:sp>
        <p:nvSpPr>
          <p:cNvPr id="12" name="TextBox 11"/>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 name="Rectangle 2"/>
          <p:cNvSpPr/>
          <p:nvPr/>
        </p:nvSpPr>
        <p:spPr>
          <a:xfrm>
            <a:off x="483615" y="1995875"/>
            <a:ext cx="11374519" cy="4678204"/>
          </a:xfrm>
          <a:prstGeom prst="rect">
            <a:avLst/>
          </a:prstGeom>
        </p:spPr>
        <p:txBody>
          <a:bodyPr wrap="square">
            <a:spAutoFit/>
          </a:bodyPr>
          <a:lstStyle/>
          <a:p>
            <a:r>
              <a:rPr lang="en-US" sz="2600" smtClean="0"/>
              <a:t>1. Shopping online</a:t>
            </a:r>
          </a:p>
          <a:p>
            <a:r>
              <a:rPr lang="en-US" sz="2000" i="1">
                <a:solidFill>
                  <a:srgbClr val="00B0F0"/>
                </a:solidFill>
              </a:rPr>
              <a:t>Advantages: </a:t>
            </a:r>
            <a:r>
              <a:rPr lang="en-US" sz="2000"/>
              <a:t>easy, convenient, save the trouble of travelling, time, and money.</a:t>
            </a:r>
          </a:p>
          <a:p>
            <a:r>
              <a:rPr lang="en-US" sz="2000" i="1">
                <a:solidFill>
                  <a:srgbClr val="E0702A"/>
                </a:solidFill>
              </a:rPr>
              <a:t>Disadvantages:</a:t>
            </a:r>
            <a:r>
              <a:rPr lang="en-US" sz="2000">
                <a:solidFill>
                  <a:srgbClr val="E0702A"/>
                </a:solidFill>
              </a:rPr>
              <a:t> </a:t>
            </a:r>
            <a:r>
              <a:rPr lang="en-US" sz="2000"/>
              <a:t>the products you receive might not exactly be what you expect, you can return an item, but you have to pay for the shipping, and you can easily become a shopaholic</a:t>
            </a:r>
            <a:r>
              <a:rPr lang="en-US" sz="2000" smtClean="0"/>
              <a:t>.</a:t>
            </a:r>
          </a:p>
          <a:p>
            <a:r>
              <a:rPr lang="en-US" sz="1000"/>
              <a:t/>
            </a:r>
            <a:br>
              <a:rPr lang="en-US" sz="1000"/>
            </a:br>
            <a:r>
              <a:rPr lang="en-US" sz="2600" smtClean="0"/>
              <a:t>2</a:t>
            </a:r>
            <a:r>
              <a:rPr lang="en-US" sz="2600"/>
              <a:t>. Shopping at a </a:t>
            </a:r>
            <a:r>
              <a:rPr lang="en-US" sz="2600" smtClean="0"/>
              <a:t>supermarket</a:t>
            </a:r>
          </a:p>
          <a:p>
            <a:r>
              <a:rPr lang="en-US" sz="2000" i="1">
                <a:solidFill>
                  <a:srgbClr val="00B0F0"/>
                </a:solidFill>
              </a:rPr>
              <a:t>Advantages: </a:t>
            </a:r>
            <a:r>
              <a:rPr lang="en-US" sz="2000"/>
              <a:t>easy, convenient, availability of many goods under one roof, a lot of  promotions, don’t have to bargain, safe from heat and rain, no need to travel to multiple shops.</a:t>
            </a:r>
          </a:p>
          <a:p>
            <a:r>
              <a:rPr lang="en-US" sz="2000" i="1">
                <a:solidFill>
                  <a:srgbClr val="E0702A"/>
                </a:solidFill>
              </a:rPr>
              <a:t>Disadvantages:</a:t>
            </a:r>
            <a:r>
              <a:rPr lang="en-US" sz="2000">
                <a:solidFill>
                  <a:srgbClr val="E0702A"/>
                </a:solidFill>
              </a:rPr>
              <a:t> </a:t>
            </a:r>
            <a:r>
              <a:rPr lang="en-US" sz="2000"/>
              <a:t>unnecessary shopping because of discounts and convenience</a:t>
            </a:r>
            <a:r>
              <a:rPr lang="en-US" sz="2000" smtClean="0"/>
              <a:t>.</a:t>
            </a:r>
          </a:p>
          <a:p>
            <a:endParaRPr lang="en-US" sz="1000"/>
          </a:p>
          <a:p>
            <a:r>
              <a:rPr lang="en-US" sz="2600" smtClean="0"/>
              <a:t>3</a:t>
            </a:r>
            <a:r>
              <a:rPr lang="en-US" sz="2600"/>
              <a:t>. Shopping at an open-air </a:t>
            </a:r>
            <a:r>
              <a:rPr lang="en-US" sz="2600" smtClean="0"/>
              <a:t>market</a:t>
            </a:r>
          </a:p>
          <a:p>
            <a:r>
              <a:rPr lang="en-US" sz="2000" i="1">
                <a:solidFill>
                  <a:srgbClr val="00B0F0"/>
                </a:solidFill>
              </a:rPr>
              <a:t>Advantages: </a:t>
            </a:r>
            <a:r>
              <a:rPr lang="en-US" sz="2000"/>
              <a:t>you can bargain, sellers can share advice about the things you buy, you can taste what you buy (bread, fruits…), develop close relations between sellers and buyers.</a:t>
            </a:r>
          </a:p>
          <a:p>
            <a:r>
              <a:rPr lang="en-US" sz="2000" i="1">
                <a:solidFill>
                  <a:srgbClr val="E0702A"/>
                </a:solidFill>
              </a:rPr>
              <a:t>Disadvantages:</a:t>
            </a:r>
            <a:r>
              <a:rPr lang="en-US" sz="2000">
                <a:solidFill>
                  <a:srgbClr val="E0702A"/>
                </a:solidFill>
              </a:rPr>
              <a:t> </a:t>
            </a:r>
            <a:r>
              <a:rPr lang="en-US" sz="2000"/>
              <a:t>limited operating hours, the number of sellers depends on weather, not easy to return items, affected by the weather (hot, rainy, snowy…), often lacks parking lots</a:t>
            </a:r>
            <a:r>
              <a:rPr lang="en-US" sz="2000" smtClean="0"/>
              <a:t>.</a:t>
            </a:r>
            <a:endParaRPr lang="en-US" sz="2000"/>
          </a:p>
        </p:txBody>
      </p:sp>
    </p:spTree>
    <p:extLst>
      <p:ext uri="{BB962C8B-B14F-4D97-AF65-F5344CB8AC3E}">
        <p14:creationId xmlns:p14="http://schemas.microsoft.com/office/powerpoint/2010/main" val="20908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58614" y="125284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11399" y="114196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9" name="TextBox 38"/>
          <p:cNvSpPr txBox="1"/>
          <p:nvPr/>
        </p:nvSpPr>
        <p:spPr>
          <a:xfrm>
            <a:off x="1131589" y="1162606"/>
            <a:ext cx="10880706"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Write a paragraph (80-100 words) about the advantages or disadvantages of a type of shopping. Use the ideas in 4.</a:t>
            </a:r>
          </a:p>
        </p:txBody>
      </p:sp>
      <p:sp>
        <p:nvSpPr>
          <p:cNvPr id="22" name="Content Placeholder 2"/>
          <p:cNvSpPr>
            <a:spLocks noGrp="1"/>
          </p:cNvSpPr>
          <p:nvPr>
            <p:ph idx="1"/>
          </p:nvPr>
        </p:nvSpPr>
        <p:spPr>
          <a:xfrm>
            <a:off x="628983" y="2191328"/>
            <a:ext cx="9487599" cy="3105190"/>
          </a:xfrm>
        </p:spPr>
        <p:txBody>
          <a:bodyPr/>
          <a:lstStyle/>
          <a:p>
            <a:pPr>
              <a:lnSpc>
                <a:spcPct val="100000"/>
              </a:lnSpc>
            </a:pPr>
            <a:r>
              <a:rPr lang="en-US" b="1" dirty="0" smtClean="0"/>
              <a:t>You can use the suggestions below:</a:t>
            </a:r>
          </a:p>
          <a:p>
            <a:pPr>
              <a:lnSpc>
                <a:spcPct val="100000"/>
              </a:lnSpc>
              <a:buFontTx/>
              <a:buChar char="-"/>
            </a:pPr>
            <a:r>
              <a:rPr lang="en-US" smtClean="0"/>
              <a:t>Shopping … </a:t>
            </a:r>
            <a:r>
              <a:rPr lang="en-US" dirty="0"/>
              <a:t>i</a:t>
            </a:r>
            <a:r>
              <a:rPr lang="en-US" dirty="0" smtClean="0"/>
              <a:t>s interesting/ convenient/ safe</a:t>
            </a:r>
            <a:r>
              <a:rPr lang="en-US" smtClean="0"/>
              <a:t>/ …</a:t>
            </a:r>
            <a:endParaRPr lang="en-US" dirty="0"/>
          </a:p>
          <a:p>
            <a:pPr marL="0" indent="0">
              <a:lnSpc>
                <a:spcPct val="100000"/>
              </a:lnSpc>
              <a:buNone/>
            </a:pPr>
            <a:r>
              <a:rPr lang="en-US" dirty="0" smtClean="0"/>
              <a:t>Firstly</a:t>
            </a:r>
            <a:r>
              <a:rPr lang="en-US" smtClean="0"/>
              <a:t>, …</a:t>
            </a:r>
            <a:endParaRPr lang="en-US" dirty="0" smtClean="0"/>
          </a:p>
          <a:p>
            <a:pPr marL="0" indent="0">
              <a:lnSpc>
                <a:spcPct val="100000"/>
              </a:lnSpc>
              <a:buNone/>
            </a:pPr>
            <a:r>
              <a:rPr lang="en-US" dirty="0" smtClean="0"/>
              <a:t>Secondly</a:t>
            </a:r>
            <a:r>
              <a:rPr lang="en-US" smtClean="0"/>
              <a:t>, …</a:t>
            </a:r>
            <a:endParaRPr lang="en-US" dirty="0"/>
          </a:p>
        </p:txBody>
      </p:sp>
      <p:pic>
        <p:nvPicPr>
          <p:cNvPr id="4" name="Picture 3"/>
          <p:cNvPicPr>
            <a:picLocks noChangeAspect="1"/>
          </p:cNvPicPr>
          <p:nvPr/>
        </p:nvPicPr>
        <p:blipFill>
          <a:blip r:embed="rId3"/>
          <a:stretch>
            <a:fillRect/>
          </a:stretch>
        </p:blipFill>
        <p:spPr>
          <a:xfrm>
            <a:off x="5673013" y="3333721"/>
            <a:ext cx="6050034" cy="3524279"/>
          </a:xfrm>
          <a:prstGeom prst="rect">
            <a:avLst/>
          </a:prstGeom>
        </p:spPr>
      </p:pic>
      <p:sp>
        <p:nvSpPr>
          <p:cNvPr id="5" name="TextBox 4"/>
          <p:cNvSpPr txBox="1"/>
          <p:nvPr/>
        </p:nvSpPr>
        <p:spPr>
          <a:xfrm>
            <a:off x="7129199" y="4478580"/>
            <a:ext cx="3597954" cy="1015663"/>
          </a:xfrm>
          <a:prstGeom prst="rect">
            <a:avLst/>
          </a:prstGeom>
          <a:noFill/>
        </p:spPr>
        <p:txBody>
          <a:bodyPr wrap="square" rtlCol="0">
            <a:spAutoFit/>
          </a:bodyPr>
          <a:lstStyle/>
          <a:p>
            <a:r>
              <a:rPr lang="en-US" sz="6000" b="1" i="1" dirty="0" smtClean="0">
                <a:solidFill>
                  <a:schemeClr val="accent6">
                    <a:lumMod val="75000"/>
                  </a:schemeClr>
                </a:solidFill>
                <a:latin typeface=".VnCommercial Script" panose="020B7200000000000000" pitchFamily="34" charset="0"/>
              </a:rPr>
              <a:t>Writing</a:t>
            </a:r>
            <a:endParaRPr lang="en-US" sz="6000" b="1" i="1" dirty="0">
              <a:solidFill>
                <a:schemeClr val="accent6">
                  <a:lumMod val="75000"/>
                </a:schemeClr>
              </a:solidFill>
              <a:latin typeface=".VnCommercial Script" panose="020B7200000000000000" pitchFamily="34" charset="0"/>
            </a:endParaRPr>
          </a:p>
        </p:txBody>
      </p:sp>
      <p:sp>
        <p:nvSpPr>
          <p:cNvPr id="14" name="TextBox 13"/>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818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Content Placeholder 1"/>
          <p:cNvSpPr>
            <a:spLocks noGrp="1"/>
          </p:cNvSpPr>
          <p:nvPr>
            <p:ph idx="1"/>
          </p:nvPr>
        </p:nvSpPr>
        <p:spPr>
          <a:xfrm>
            <a:off x="470992" y="2179626"/>
            <a:ext cx="11068406" cy="4006129"/>
          </a:xfrm>
          <a:solidFill>
            <a:srgbClr val="FBCDCD"/>
          </a:solidFill>
        </p:spPr>
        <p:txBody>
          <a:bodyPr>
            <a:normAutofit fontScale="92500" lnSpcReduction="10000"/>
          </a:bodyPr>
          <a:lstStyle/>
          <a:p>
            <a:pPr marL="0" indent="0" algn="just">
              <a:lnSpc>
                <a:spcPct val="150000"/>
              </a:lnSpc>
              <a:buNone/>
            </a:pPr>
            <a:r>
              <a:rPr lang="en-US" smtClean="0">
                <a:latin typeface=".VnMonotype corsiva" panose="020B7200000000000000" pitchFamily="34" charset="0"/>
              </a:rPr>
              <a:t>	I </a:t>
            </a:r>
            <a:r>
              <a:rPr lang="en-US">
                <a:latin typeface=".VnMonotype corsiva" panose="020B7200000000000000" pitchFamily="34" charset="0"/>
              </a:rPr>
              <a:t>often go shopping at the open-air market near my house. However, there are some things I do not like about it. Firstly, it is outdoor. On rainy or hot days, it is uncomfortable to shop. Secondly, the sellers usually ask for a higher price than the value of the goods, so you have to bargain. It is not easy if you do not know the actual price of an item. Another disadvantage is hygiene. Fresh products like vegetables are often not very clean.</a:t>
            </a:r>
            <a:endParaRPr lang="en-US" dirty="0">
              <a:latin typeface=".VnMonotype corsiva" panose="020B7200000000000000" pitchFamily="34" charset="0"/>
            </a:endParaRPr>
          </a:p>
        </p:txBody>
      </p:sp>
      <p:sp>
        <p:nvSpPr>
          <p:cNvPr id="17" name="TextBox 16"/>
          <p:cNvSpPr txBox="1"/>
          <p:nvPr/>
        </p:nvSpPr>
        <p:spPr>
          <a:xfrm>
            <a:off x="241413" y="1217504"/>
            <a:ext cx="3530487" cy="584775"/>
          </a:xfrm>
          <a:prstGeom prst="rect">
            <a:avLst/>
          </a:prstGeom>
          <a:noFill/>
        </p:spPr>
        <p:txBody>
          <a:bodyPr wrap="square" rtlCol="0">
            <a:spAutoFit/>
          </a:bodyPr>
          <a:lstStyle/>
          <a:p>
            <a:r>
              <a:rPr lang="en-US" sz="3200" b="1" i="1" dirty="0" smtClean="0">
                <a:solidFill>
                  <a:schemeClr val="accent6">
                    <a:lumMod val="75000"/>
                  </a:schemeClr>
                </a:solidFill>
                <a:latin typeface=".VnCommercial Script" panose="020B7200000000000000" pitchFamily="34" charset="0"/>
              </a:rPr>
              <a:t>Sample writing:</a:t>
            </a:r>
            <a:endParaRPr lang="en-US" sz="3200" b="1" i="1" dirty="0">
              <a:solidFill>
                <a:schemeClr val="accent6">
                  <a:lumMod val="75000"/>
                </a:schemeClr>
              </a:solidFill>
              <a:latin typeface=".VnCommercial Script" panose="020B7200000000000000" pitchFamily="34" charset="0"/>
            </a:endParaRPr>
          </a:p>
        </p:txBody>
      </p:sp>
      <p:sp>
        <p:nvSpPr>
          <p:cNvPr id="13" name="TextBox 12"/>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25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3" y="1270357"/>
            <a:ext cx="2464497" cy="523220"/>
          </a:xfrm>
          <a:prstGeom prst="rect">
            <a:avLst/>
          </a:prstGeom>
          <a:noFill/>
          <a:effectLst/>
        </p:spPr>
        <p:txBody>
          <a:bodyPr wrap="square" rtlCol="0">
            <a:spAutoFit/>
          </a:bodyPr>
          <a:lstStyle/>
          <a:p>
            <a:r>
              <a:rPr lang="en-US" sz="2800" b="1" dirty="0" smtClean="0">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487067" y="2353746"/>
            <a:ext cx="9770226" cy="3046988"/>
          </a:xfrm>
          <a:prstGeom prst="rect">
            <a:avLst/>
          </a:prstGeom>
          <a:noFill/>
        </p:spPr>
        <p:txBody>
          <a:bodyPr wrap="square" rtlCol="0">
            <a:spAutoFit/>
          </a:bodyPr>
          <a:lstStyle/>
          <a:p>
            <a:pPr>
              <a:lnSpc>
                <a:spcPct val="150000"/>
              </a:lnSpc>
            </a:pPr>
            <a:r>
              <a:rPr lang="en-US" sz="3200" dirty="0"/>
              <a:t>What have we learnt in this lesson?</a:t>
            </a:r>
          </a:p>
          <a:p>
            <a:pPr marL="457200" indent="-457200">
              <a:lnSpc>
                <a:spcPct val="150000"/>
              </a:lnSpc>
              <a:buFont typeface="Wingdings" panose="05000000000000000000" pitchFamily="2" charset="2"/>
              <a:buChar char="ü"/>
            </a:pPr>
            <a:r>
              <a:rPr lang="en-US" sz="3200" smtClean="0"/>
              <a:t>Listen about online </a:t>
            </a:r>
            <a:r>
              <a:rPr lang="en-US" sz="3200" dirty="0" smtClean="0"/>
              <a:t>shopping</a:t>
            </a:r>
            <a:endParaRPr lang="en-US" sz="3200" dirty="0"/>
          </a:p>
          <a:p>
            <a:pPr marL="457200" indent="-457200">
              <a:lnSpc>
                <a:spcPct val="150000"/>
              </a:lnSpc>
              <a:buFont typeface="Wingdings" panose="05000000000000000000" pitchFamily="2" charset="2"/>
              <a:buChar char="ü"/>
            </a:pPr>
            <a:r>
              <a:rPr lang="en-US" sz="3200" smtClean="0"/>
              <a:t>Write a paragraph about </a:t>
            </a:r>
            <a:r>
              <a:rPr lang="en-US" sz="3200"/>
              <a:t>a</a:t>
            </a:r>
            <a:r>
              <a:rPr lang="en-US" sz="3200" smtClean="0"/>
              <a:t>dvantages </a:t>
            </a:r>
            <a:r>
              <a:rPr lang="en-US" sz="3200" dirty="0" smtClean="0"/>
              <a:t>or disadvantages of a kind of shopping.</a:t>
            </a:r>
            <a:endParaRPr lang="en-US" sz="3200" dirty="0"/>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9476" y="1416769"/>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smtClean="0">
                <a:effectLst>
                  <a:glow rad="88900">
                    <a:schemeClr val="bg1"/>
                  </a:glow>
                </a:effectLst>
                <a:latin typeface="Arial" panose="020B0604020202020204" pitchFamily="34" charset="0"/>
                <a:cs typeface="Arial" panose="020B0604020202020204" pitchFamily="34" charset="0"/>
              </a:rPr>
              <a:t>Homework</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702075" y="1998857"/>
            <a:ext cx="7861634" cy="1569660"/>
          </a:xfrm>
          <a:prstGeom prst="rect">
            <a:avLst/>
          </a:prstGeom>
          <a:noFill/>
        </p:spPr>
        <p:txBody>
          <a:bodyPr wrap="square" rtlCol="0">
            <a:spAutoFit/>
          </a:bodyPr>
          <a:lstStyle/>
          <a:p>
            <a:pPr marL="457200" indent="-457200">
              <a:lnSpc>
                <a:spcPct val="150000"/>
              </a:lnSpc>
              <a:buFontTx/>
              <a:buChar char="-"/>
            </a:pPr>
            <a:r>
              <a:rPr lang="en-US" sz="3200" smtClean="0"/>
              <a:t>Do the exercises in the workbook</a:t>
            </a:r>
          </a:p>
          <a:p>
            <a:pPr marL="457200" indent="-457200">
              <a:lnSpc>
                <a:spcPct val="150000"/>
              </a:lnSpc>
              <a:buFontTx/>
              <a:buChar char="-"/>
            </a:pPr>
            <a:r>
              <a:rPr lang="en-US" sz="3200"/>
              <a:t>Rewrite the paragraph in the notebook.</a:t>
            </a:r>
          </a:p>
        </p:txBody>
      </p:sp>
      <p:pic>
        <p:nvPicPr>
          <p:cNvPr id="9" name="Picture 8">
            <a:extLst>
              <a:ext uri="{FF2B5EF4-FFF2-40B4-BE49-F238E27FC236}">
                <a16:creationId xmlns:a16="http://schemas.microsoft.com/office/drawing/2014/main" id="{03BC39F2-4045-47C3-BEE7-34D1574878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8072365" y="3583179"/>
            <a:ext cx="4249429" cy="2965261"/>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smtClean="0">
                <a:latin typeface="Calibri" panose="020F0502020204030204" pitchFamily="34" charset="0"/>
              </a:rPr>
              <a:t>hoclieu.vn</a:t>
            </a:r>
            <a:endParaRPr lang="en-GB"/>
          </a:p>
          <a:p>
            <a:pPr algn="ctr"/>
            <a:r>
              <a:rPr lang="en-GB" b="1">
                <a:latin typeface="Calibri" panose="020F0502020204030204" pitchFamily="34" charset="0"/>
              </a:rPr>
              <a:t>Fanpage: </a:t>
            </a:r>
            <a:r>
              <a:rPr lang="en-GB" b="1" i="1" smtClean="0">
                <a:latin typeface="Calibri" panose="020F0502020204030204" pitchFamily="34" charset="0"/>
              </a:rPr>
              <a:t>facebook.com/tienganhglobalsuccess.vn/</a:t>
            </a:r>
            <a:endParaRPr lang="en-GB"/>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27146" y="1788178"/>
            <a:ext cx="4257187"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2901820" y="1642754"/>
            <a:ext cx="1025326" cy="916490"/>
          </a:xfrm>
          <a:prstGeom prst="rect">
            <a:avLst/>
          </a:prstGeom>
        </p:spPr>
      </p:pic>
      <p:sp>
        <p:nvSpPr>
          <p:cNvPr id="36" name="TextBox 35"/>
          <p:cNvSpPr txBox="1"/>
          <p:nvPr/>
        </p:nvSpPr>
        <p:spPr>
          <a:xfrm>
            <a:off x="4110824" y="1813342"/>
            <a:ext cx="3669552" cy="584775"/>
          </a:xfrm>
          <a:prstGeom prst="rect">
            <a:avLst/>
          </a:prstGeom>
          <a:noFill/>
        </p:spPr>
        <p:txBody>
          <a:bodyPr wrap="square" rtlCol="0">
            <a:spAutoFit/>
          </a:bodyPr>
          <a:lstStyle/>
          <a:p>
            <a:r>
              <a:rPr lang="en-US" sz="3200" b="1" dirty="0">
                <a:solidFill>
                  <a:schemeClr val="bg1"/>
                </a:solidFill>
              </a:rPr>
              <a:t>LESSON 6</a:t>
            </a:r>
            <a:r>
              <a:rPr lang="en-US" sz="3200" b="1" dirty="0" smtClean="0">
                <a:solidFill>
                  <a:schemeClr val="bg1"/>
                </a:solidFill>
              </a:rPr>
              <a:t>:  SKILLS 2</a:t>
            </a:r>
            <a:endParaRPr lang="en-US" sz="3600" b="1" dirty="0">
              <a:solidFill>
                <a:schemeClr val="bg1"/>
              </a:solidFill>
            </a:endParaRP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dirty="0" smtClean="0">
                <a:solidFill>
                  <a:schemeClr val="bg1"/>
                </a:solidFill>
                <a:latin typeface="Myriad Pro" pitchFamily="34" charset="0"/>
              </a:rPr>
              <a:t>SHOPPING</a:t>
            </a:r>
            <a:endParaRPr lang="en-US" sz="4000" b="1" dirty="0">
              <a:solidFill>
                <a:schemeClr val="bg1"/>
              </a:solidFill>
              <a:latin typeface="Myriad Pro" pitchFamily="34" charset="0"/>
            </a:endParaRP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109060"/>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8</a:t>
            </a:r>
          </a:p>
        </p:txBody>
      </p:sp>
      <p:pic>
        <p:nvPicPr>
          <p:cNvPr id="16" name="Picture 15"/>
          <p:cNvPicPr>
            <a:picLocks noChangeAspect="1"/>
          </p:cNvPicPr>
          <p:nvPr/>
        </p:nvPicPr>
        <p:blipFill>
          <a:blip r:embed="rId4"/>
          <a:stretch>
            <a:fillRect/>
          </a:stretch>
        </p:blipFill>
        <p:spPr>
          <a:xfrm>
            <a:off x="3927147" y="2809517"/>
            <a:ext cx="3853229" cy="3629766"/>
          </a:xfrm>
          <a:prstGeom prst="rect">
            <a:avLst/>
          </a:prstGeom>
        </p:spPr>
      </p:pic>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4435147" y="379976"/>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8" name="Rounded Rectangle 17"/>
          <p:cNvSpPr/>
          <p:nvPr/>
        </p:nvSpPr>
        <p:spPr>
          <a:xfrm>
            <a:off x="2903237" y="2410544"/>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LISTENING</a:t>
            </a:r>
            <a:endParaRPr lang="en-GB" b="1" dirty="0">
              <a:solidFill>
                <a:schemeClr val="tx1"/>
              </a:solidFill>
            </a:endParaRPr>
          </a:p>
        </p:txBody>
      </p:sp>
      <p:sp>
        <p:nvSpPr>
          <p:cNvPr id="20" name="Rectangle 19"/>
          <p:cNvSpPr/>
          <p:nvPr/>
        </p:nvSpPr>
        <p:spPr>
          <a:xfrm>
            <a:off x="5588839" y="1234447"/>
            <a:ext cx="5740800" cy="521051"/>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solidFill>
                  <a:schemeClr val="tx1"/>
                </a:solidFill>
              </a:rPr>
              <a:t>Chatting</a:t>
            </a:r>
            <a:endParaRPr lang="en-GB" dirty="0">
              <a:solidFill>
                <a:schemeClr val="tx1"/>
              </a:solidFill>
            </a:endParaRPr>
          </a:p>
        </p:txBody>
      </p:sp>
      <p:sp>
        <p:nvSpPr>
          <p:cNvPr id="22" name="Rectangle 21"/>
          <p:cNvSpPr/>
          <p:nvPr/>
        </p:nvSpPr>
        <p:spPr>
          <a:xfrm>
            <a:off x="5592304" y="1993287"/>
            <a:ext cx="5755112" cy="1493790"/>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US"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vi-VN" smtClean="0">
                <a:solidFill>
                  <a:schemeClr val="tx1"/>
                </a:solidFill>
                <a:latin typeface="Calibri" panose="020F0502020204030204" pitchFamily="34" charset="0"/>
                <a:ea typeface="Calibri" panose="020F0502020204030204" pitchFamily="34" charset="0"/>
                <a:cs typeface="Calibri" panose="020F0502020204030204" pitchFamily="34" charset="0"/>
              </a:rPr>
              <a:t>Task </a:t>
            </a:r>
            <a:r>
              <a:rPr lang="vi-VN">
                <a:solidFill>
                  <a:schemeClr val="tx1"/>
                </a:solidFill>
                <a:latin typeface="Calibri" panose="020F0502020204030204" pitchFamily="34" charset="0"/>
                <a:ea typeface="Calibri" panose="020F0502020204030204" pitchFamily="34" charset="0"/>
                <a:cs typeface="Calibri" panose="020F0502020204030204" pitchFamily="34" charset="0"/>
              </a:rPr>
              <a:t>1: </a:t>
            </a:r>
            <a:r>
              <a:rPr lang="en-US" smtClean="0">
                <a:solidFill>
                  <a:schemeClr val="tx1"/>
                </a:solidFill>
                <a:latin typeface="Calibri" panose="020F0502020204030204" pitchFamily="34" charset="0"/>
                <a:ea typeface="Calibri" panose="020F0502020204030204" pitchFamily="34" charset="0"/>
                <a:cs typeface="Calibri" panose="020F0502020204030204" pitchFamily="34" charset="0"/>
              </a:rPr>
              <a:t>Discuss </a:t>
            </a:r>
            <a:r>
              <a:rPr lang="en-US">
                <a:solidFill>
                  <a:schemeClr val="tx1"/>
                </a:solidFill>
                <a:latin typeface="Calibri" panose="020F0502020204030204" pitchFamily="34" charset="0"/>
                <a:ea typeface="Calibri" panose="020F0502020204030204" pitchFamily="34" charset="0"/>
                <a:cs typeface="Calibri" panose="020F0502020204030204" pitchFamily="34" charset="0"/>
              </a:rPr>
              <a:t>and tick the things related online shopping.</a:t>
            </a:r>
          </a:p>
          <a:p>
            <a:pPr marR="0">
              <a:spcBef>
                <a:spcPts val="0"/>
              </a:spcBef>
              <a:spcAft>
                <a:spcPts val="0"/>
              </a:spcAft>
            </a:pPr>
            <a:r>
              <a:rPr lang="en-US" smtClean="0">
                <a:solidFill>
                  <a:schemeClr val="tx1"/>
                </a:solidFill>
                <a:latin typeface="Calibri" panose="020F0502020204030204" pitchFamily="34" charset="0"/>
                <a:ea typeface="Calibri" panose="020F0502020204030204" pitchFamily="34" charset="0"/>
                <a:cs typeface="Calibri" panose="020F0502020204030204" pitchFamily="34" charset="0"/>
              </a:rPr>
              <a:t>- Task </a:t>
            </a:r>
            <a:r>
              <a:rPr lang="en-US">
                <a:solidFill>
                  <a:schemeClr val="tx1"/>
                </a:solidFill>
                <a:latin typeface="Calibri" panose="020F0502020204030204" pitchFamily="34" charset="0"/>
                <a:ea typeface="Calibri" panose="020F0502020204030204" pitchFamily="34" charset="0"/>
                <a:cs typeface="Calibri" panose="020F0502020204030204" pitchFamily="34" charset="0"/>
              </a:rPr>
              <a:t>2: Listen to a talk about online shopping and fill in each blank with a suitable word.</a:t>
            </a:r>
          </a:p>
          <a:p>
            <a:pPr marR="0" algn="just">
              <a:spcBef>
                <a:spcPts val="0"/>
              </a:spcBef>
              <a:spcAft>
                <a:spcPts val="0"/>
              </a:spcAft>
            </a:pPr>
            <a:r>
              <a:rPr lang="en-US" smtClean="0">
                <a:solidFill>
                  <a:schemeClr val="tx1"/>
                </a:solidFill>
                <a:latin typeface="Calibri" panose="020F0502020204030204" pitchFamily="34" charset="0"/>
                <a:ea typeface="Calibri" panose="020F0502020204030204" pitchFamily="34" charset="0"/>
                <a:cs typeface="Calibri" panose="020F0502020204030204" pitchFamily="34" charset="0"/>
              </a:rPr>
              <a:t>- Task </a:t>
            </a:r>
            <a:r>
              <a:rPr lang="en-US">
                <a:solidFill>
                  <a:schemeClr val="tx1"/>
                </a:solidFill>
                <a:latin typeface="Calibri" panose="020F0502020204030204" pitchFamily="34" charset="0"/>
                <a:ea typeface="Calibri" panose="020F0502020204030204" pitchFamily="34" charset="0"/>
                <a:cs typeface="Calibri" panose="020F0502020204030204" pitchFamily="34" charset="0"/>
              </a:rPr>
              <a:t>3: Listen to a talk about online shopping and fill in each blank with a suitable word.</a:t>
            </a: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4" name="Curved Connector 23"/>
          <p:cNvCxnSpPr>
            <a:cxnSpLocks/>
            <a:stCxn id="16" idx="3"/>
            <a:endCxn id="18" idx="0"/>
          </p:cNvCxnSpPr>
          <p:nvPr/>
        </p:nvCxnSpPr>
        <p:spPr>
          <a:xfrm>
            <a:off x="2505075" y="1409153"/>
            <a:ext cx="1316119" cy="1001391"/>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cxnSpLocks/>
            <a:stCxn id="18" idx="1"/>
            <a:endCxn id="12" idx="0"/>
          </p:cNvCxnSpPr>
          <p:nvPr/>
        </p:nvCxnSpPr>
        <p:spPr>
          <a:xfrm rot="10800000" flipV="1">
            <a:off x="1677653" y="2711267"/>
            <a:ext cx="1225584" cy="1324401"/>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6: SKILLS 2</a:t>
            </a:r>
            <a:endParaRPr lang="en-US" sz="2000" b="1" dirty="0">
              <a:solidFill>
                <a:schemeClr val="bg1"/>
              </a:solidFill>
            </a:endParaRPr>
          </a:p>
        </p:txBody>
      </p:sp>
      <p:sp>
        <p:nvSpPr>
          <p:cNvPr id="27" name="Rounded Rectangle 26"/>
          <p:cNvSpPr/>
          <p:nvPr/>
        </p:nvSpPr>
        <p:spPr>
          <a:xfrm>
            <a:off x="2807398" y="5613033"/>
            <a:ext cx="1971297" cy="60415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sp>
        <p:nvSpPr>
          <p:cNvPr id="29" name="Rectangle 28"/>
          <p:cNvSpPr/>
          <p:nvPr/>
        </p:nvSpPr>
        <p:spPr>
          <a:xfrm>
            <a:off x="5599460" y="5597757"/>
            <a:ext cx="5740800" cy="72579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Wrap-up</a:t>
            </a:r>
          </a:p>
          <a:p>
            <a:r>
              <a:rPr lang="en-US">
                <a:solidFill>
                  <a:schemeClr val="tx1"/>
                </a:solidFill>
              </a:rPr>
              <a:t>Homework</a:t>
            </a:r>
            <a:endParaRPr lang="en-GB" dirty="0">
              <a:solidFill>
                <a:schemeClr val="tx1"/>
              </a:solidFill>
            </a:endParaRPr>
          </a:p>
        </p:txBody>
      </p:sp>
      <p:pic>
        <p:nvPicPr>
          <p:cNvPr id="30" name="Picture 29"/>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14243" y="240612"/>
            <a:ext cx="964452" cy="916490"/>
          </a:xfrm>
          <a:prstGeom prst="rect">
            <a:avLst/>
          </a:prstGeom>
        </p:spPr>
      </p:pic>
      <p:sp>
        <p:nvSpPr>
          <p:cNvPr id="12" name="Rounded Rectangle 17">
            <a:extLst>
              <a:ext uri="{FF2B5EF4-FFF2-40B4-BE49-F238E27FC236}">
                <a16:creationId xmlns:a16="http://schemas.microsoft.com/office/drawing/2014/main" id="{A83C4A68-EB73-5354-2F41-2D2269B0CBE7}"/>
              </a:ext>
            </a:extLst>
          </p:cNvPr>
          <p:cNvSpPr/>
          <p:nvPr/>
        </p:nvSpPr>
        <p:spPr>
          <a:xfrm>
            <a:off x="759696" y="4035669"/>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WRITING</a:t>
            </a:r>
            <a:endParaRPr lang="en-GB" b="1" dirty="0">
              <a:solidFill>
                <a:schemeClr val="tx1"/>
              </a:solidFill>
            </a:endParaRPr>
          </a:p>
        </p:txBody>
      </p:sp>
      <p:cxnSp>
        <p:nvCxnSpPr>
          <p:cNvPr id="14" name="Curved Connector 25">
            <a:extLst>
              <a:ext uri="{FF2B5EF4-FFF2-40B4-BE49-F238E27FC236}">
                <a16:creationId xmlns:a16="http://schemas.microsoft.com/office/drawing/2014/main" id="{07778C8C-1321-B1E6-2B97-8268069FC8FA}"/>
              </a:ext>
            </a:extLst>
          </p:cNvPr>
          <p:cNvCxnSpPr>
            <a:cxnSpLocks/>
            <a:stCxn id="12" idx="3"/>
            <a:endCxn id="27" idx="0"/>
          </p:cNvCxnSpPr>
          <p:nvPr/>
        </p:nvCxnSpPr>
        <p:spPr>
          <a:xfrm>
            <a:off x="2595610" y="4336393"/>
            <a:ext cx="1197437" cy="1276640"/>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39" name="Rectangle 21">
            <a:extLst>
              <a:ext uri="{FF2B5EF4-FFF2-40B4-BE49-F238E27FC236}">
                <a16:creationId xmlns:a16="http://schemas.microsoft.com/office/drawing/2014/main" id="{8F2A6C5B-D7AA-737A-4C14-9617164743CE}"/>
              </a:ext>
            </a:extLst>
          </p:cNvPr>
          <p:cNvSpPr/>
          <p:nvPr/>
        </p:nvSpPr>
        <p:spPr>
          <a:xfrm>
            <a:off x="5574527" y="3672791"/>
            <a:ext cx="5755112" cy="1696818"/>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US">
                <a:solidFill>
                  <a:schemeClr val="tx1"/>
                </a:solidFill>
                <a:latin typeface="Calibri" panose="020F0502020204030204" pitchFamily="34" charset="0"/>
                <a:cs typeface="Calibri" panose="020F0502020204030204" pitchFamily="34" charset="0"/>
              </a:rPr>
              <a:t>Task 4: </a:t>
            </a:r>
            <a:r>
              <a:rPr lang="en-US" smtClean="0">
                <a:solidFill>
                  <a:schemeClr val="tx1"/>
                </a:solidFill>
                <a:latin typeface="Calibri" panose="020F0502020204030204" pitchFamily="34" charset="0"/>
                <a:cs typeface="Calibri" panose="020F0502020204030204" pitchFamily="34" charset="0"/>
              </a:rPr>
              <a:t>Choose </a:t>
            </a:r>
            <a:r>
              <a:rPr lang="en-US">
                <a:solidFill>
                  <a:schemeClr val="tx1"/>
                </a:solidFill>
                <a:latin typeface="Calibri" panose="020F0502020204030204" pitchFamily="34" charset="0"/>
                <a:cs typeface="Calibri" panose="020F0502020204030204" pitchFamily="34" charset="0"/>
              </a:rPr>
              <a:t>a type of shopping from the list. Discuss and take notes of its advantages and disadvantages.</a:t>
            </a:r>
          </a:p>
          <a:p>
            <a:pPr marR="0">
              <a:spcBef>
                <a:spcPts val="0"/>
              </a:spcBef>
              <a:spcAft>
                <a:spcPts val="0"/>
              </a:spcAft>
            </a:pPr>
            <a:r>
              <a:rPr lang="en-US">
                <a:solidFill>
                  <a:schemeClr val="tx1"/>
                </a:solidFill>
                <a:latin typeface="Calibri" panose="020F0502020204030204" pitchFamily="34" charset="0"/>
                <a:cs typeface="Calibri" panose="020F0502020204030204" pitchFamily="34" charset="0"/>
              </a:rPr>
              <a:t>Task 5: Write a paragraph (80-100 words) about the advantages or disadvantages of a type of shopping. Use the ideas in 4.</a:t>
            </a:r>
            <a:endParaRPr lang="en-US"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2247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905"/>
            <a:ext cx="12192000" cy="1083309"/>
            <a:chOff x="0" y="-3"/>
            <a:chExt cx="12192000" cy="1083309"/>
          </a:xfrm>
        </p:grpSpPr>
        <p:sp>
          <p:nvSpPr>
            <p:cNvPr id="5" name="Round Single Corner Rectangle 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5"/>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5" name="Rectangle 14"/>
          <p:cNvSpPr/>
          <p:nvPr/>
        </p:nvSpPr>
        <p:spPr>
          <a:xfrm>
            <a:off x="3784922" y="7452"/>
            <a:ext cx="590638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CHATTING</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9" name="Content Placeholder 2"/>
          <p:cNvSpPr>
            <a:spLocks noGrp="1"/>
          </p:cNvSpPr>
          <p:nvPr>
            <p:ph idx="1"/>
          </p:nvPr>
        </p:nvSpPr>
        <p:spPr>
          <a:xfrm>
            <a:off x="2958424" y="1339853"/>
            <a:ext cx="6950508" cy="1248915"/>
          </a:xfrm>
        </p:spPr>
        <p:txBody>
          <a:bodyPr>
            <a:noAutofit/>
          </a:bodyPr>
          <a:lstStyle/>
          <a:p>
            <a:pPr algn="just">
              <a:lnSpc>
                <a:spcPct val="100000"/>
              </a:lnSpc>
            </a:pPr>
            <a:r>
              <a:rPr lang="en-US" sz="3600" dirty="0" smtClean="0"/>
              <a:t>Have you ever shopped online?</a:t>
            </a:r>
          </a:p>
          <a:p>
            <a:pPr algn="just">
              <a:lnSpc>
                <a:spcPct val="100000"/>
              </a:lnSpc>
            </a:pPr>
            <a:r>
              <a:rPr lang="en-US" sz="3600" dirty="0" smtClean="0"/>
              <a:t>What do you need to shop online?</a:t>
            </a:r>
            <a:endParaRPr lang="en-US" dirty="0"/>
          </a:p>
        </p:txBody>
      </p:sp>
      <p:pic>
        <p:nvPicPr>
          <p:cNvPr id="3" name="Picture 2"/>
          <p:cNvPicPr>
            <a:picLocks noChangeAspect="1"/>
          </p:cNvPicPr>
          <p:nvPr/>
        </p:nvPicPr>
        <p:blipFill>
          <a:blip r:embed="rId2"/>
          <a:stretch>
            <a:fillRect/>
          </a:stretch>
        </p:blipFill>
        <p:spPr>
          <a:xfrm>
            <a:off x="3250454" y="2743200"/>
            <a:ext cx="5915025" cy="3943350"/>
          </a:xfrm>
          <a:prstGeom prst="rect">
            <a:avLst/>
          </a:prstGeom>
        </p:spPr>
      </p:pic>
    </p:spTree>
    <p:extLst>
      <p:ext uri="{BB962C8B-B14F-4D97-AF65-F5344CB8AC3E}">
        <p14:creationId xmlns:p14="http://schemas.microsoft.com/office/powerpoint/2010/main" val="46442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87067" y="1118620"/>
            <a:ext cx="4552339"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b="1" dirty="0">
                <a:solidFill>
                  <a:srgbClr val="AD4F0F"/>
                </a:solidFill>
              </a:rPr>
              <a:t>a</a:t>
            </a:r>
            <a:r>
              <a:rPr lang="en-US" sz="8000" b="1" dirty="0" smtClean="0">
                <a:solidFill>
                  <a:srgbClr val="AD4F0F"/>
                </a:solidFill>
              </a:rPr>
              <a:t>ccess</a:t>
            </a:r>
            <a:r>
              <a:rPr lang="en-US" sz="4000" b="1" dirty="0" smtClean="0">
                <a:solidFill>
                  <a:srgbClr val="AD4F0F"/>
                </a:solidFill>
              </a:rPr>
              <a:t> </a:t>
            </a:r>
            <a:r>
              <a:rPr lang="en-US" sz="6000" b="1" dirty="0" smtClean="0">
                <a:solidFill>
                  <a:srgbClr val="AD4F0F"/>
                </a:solidFill>
              </a:rPr>
              <a:t>(n)</a:t>
            </a:r>
            <a:endParaRPr lang="en-US" sz="6000" b="1" dirty="0">
              <a:solidFill>
                <a:srgbClr val="AD4F0F"/>
              </a:solidFill>
              <a:cs typeface="Calibri" panose="020F0502020204030204" pitchFamily="34" charset="0"/>
            </a:endParaRPr>
          </a:p>
        </p:txBody>
      </p:sp>
      <p:sp>
        <p:nvSpPr>
          <p:cNvPr id="12" name="Rectangle 11"/>
          <p:cNvSpPr/>
          <p:nvPr/>
        </p:nvSpPr>
        <p:spPr>
          <a:xfrm>
            <a:off x="231769" y="4500519"/>
            <a:ext cx="4050892" cy="1569660"/>
          </a:xfrm>
          <a:prstGeom prst="rect">
            <a:avLst/>
          </a:prstGeom>
        </p:spPr>
        <p:txBody>
          <a:bodyPr wrap="square">
            <a:spAutoFit/>
          </a:bodyPr>
          <a:lstStyle/>
          <a:p>
            <a:pPr lvl="0" algn="ctr"/>
            <a:r>
              <a:rPr lang="en-US" sz="4800" smtClean="0"/>
              <a:t>quyền </a:t>
            </a:r>
            <a:r>
              <a:rPr lang="en-US" sz="4800" dirty="0" err="1" smtClean="0"/>
              <a:t>truy</a:t>
            </a:r>
            <a:r>
              <a:rPr lang="en-US" sz="4800" dirty="0" smtClean="0"/>
              <a:t> </a:t>
            </a:r>
            <a:r>
              <a:rPr lang="en-US" sz="4800" dirty="0" err="1" smtClean="0"/>
              <a:t>cập</a:t>
            </a:r>
            <a:r>
              <a:rPr lang="en-US" sz="4800" dirty="0" smtClean="0"/>
              <a:t> </a:t>
            </a:r>
            <a:r>
              <a:rPr lang="en-US" sz="4800" dirty="0" err="1" smtClean="0"/>
              <a:t>vào</a:t>
            </a:r>
            <a:endParaRPr lang="en-US" sz="4800" dirty="0"/>
          </a:p>
        </p:txBody>
      </p:sp>
      <p:sp>
        <p:nvSpPr>
          <p:cNvPr id="2" name="Rectangle 1"/>
          <p:cNvSpPr/>
          <p:nvPr/>
        </p:nvSpPr>
        <p:spPr>
          <a:xfrm>
            <a:off x="1155975" y="3115207"/>
            <a:ext cx="2459008" cy="830997"/>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ækses</a:t>
            </a:r>
            <a:r>
              <a:rPr lang="en-US" sz="4800" b="1" dirty="0">
                <a:solidFill>
                  <a:schemeClr val="accent5">
                    <a:lumMod val="50000"/>
                  </a:schemeClr>
                </a:solidFill>
              </a:rPr>
              <a:t>/</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6" name="Picture 5"/>
          <p:cNvPicPr>
            <a:picLocks noChangeAspect="1"/>
          </p:cNvPicPr>
          <p:nvPr/>
        </p:nvPicPr>
        <p:blipFill>
          <a:blip r:embed="rId5"/>
          <a:stretch>
            <a:fillRect/>
          </a:stretch>
        </p:blipFill>
        <p:spPr>
          <a:xfrm>
            <a:off x="4410925" y="2150461"/>
            <a:ext cx="7779170" cy="4377307"/>
          </a:xfrm>
          <a:prstGeom prst="rect">
            <a:avLst/>
          </a:prstGeom>
        </p:spPr>
      </p:pic>
      <p:pic>
        <p:nvPicPr>
          <p:cNvPr id="8" name="acce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1769" y="3183771"/>
            <a:ext cx="693868" cy="693868"/>
          </a:xfrm>
          <a:prstGeom prst="rect">
            <a:avLst/>
          </a:prstGeom>
        </p:spPr>
      </p:pic>
    </p:spTree>
    <p:extLst>
      <p:ext uri="{BB962C8B-B14F-4D97-AF65-F5344CB8AC3E}">
        <p14:creationId xmlns:p14="http://schemas.microsoft.com/office/powerpoint/2010/main" val="392806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104" fill="hold"/>
                                        <p:tgtEl>
                                          <p:spTgt spid="8"/>
                                        </p:tgtEl>
                                      </p:cBhvr>
                                    </p:cmd>
                                  </p:childTnLst>
                                </p:cTn>
                              </p:par>
                            </p:childTnLst>
                          </p:cTn>
                        </p:par>
                      </p:childTnLst>
                    </p:cTn>
                  </p:par>
                </p:childTnLst>
              </p:cTn>
              <p:nextCondLst>
                <p:cond evt="onClick" delay="0">
                  <p:tgtEl>
                    <p:spTgt spid="8"/>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333115" y="1131146"/>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p</a:t>
            </a:r>
            <a:r>
              <a:rPr lang="en-US" sz="8000" b="1" dirty="0" smtClean="0">
                <a:solidFill>
                  <a:srgbClr val="AD4F0F"/>
                </a:solidFill>
              </a:rPr>
              <a:t>urchase</a:t>
            </a:r>
            <a:r>
              <a:rPr lang="en-US" sz="4000" b="1" dirty="0" smtClean="0">
                <a:solidFill>
                  <a:srgbClr val="AD4F0F"/>
                </a:solidFill>
              </a:rPr>
              <a:t> </a:t>
            </a:r>
            <a:r>
              <a:rPr lang="en-US" sz="6000" b="1" dirty="0" smtClean="0">
                <a:solidFill>
                  <a:srgbClr val="AD4F0F"/>
                </a:solidFill>
                <a:cs typeface="Calibri" panose="020F0502020204030204" pitchFamily="34" charset="0"/>
              </a:rPr>
              <a:t>(v)</a:t>
            </a:r>
            <a:endParaRPr lang="en-US" sz="6000" b="1" dirty="0">
              <a:solidFill>
                <a:srgbClr val="AD4F0F"/>
              </a:solidFill>
              <a:cs typeface="Calibri" panose="020F0502020204030204" pitchFamily="34" charset="0"/>
            </a:endParaRPr>
          </a:p>
        </p:txBody>
      </p:sp>
      <p:sp>
        <p:nvSpPr>
          <p:cNvPr id="12" name="Rectangle 11"/>
          <p:cNvSpPr/>
          <p:nvPr/>
        </p:nvSpPr>
        <p:spPr>
          <a:xfrm>
            <a:off x="333115" y="4335608"/>
            <a:ext cx="4897301" cy="830997"/>
          </a:xfrm>
          <a:prstGeom prst="rect">
            <a:avLst/>
          </a:prstGeom>
        </p:spPr>
        <p:txBody>
          <a:bodyPr wrap="square">
            <a:spAutoFit/>
          </a:bodyPr>
          <a:lstStyle/>
          <a:p>
            <a:pPr lvl="0" algn="ctr"/>
            <a:r>
              <a:rPr lang="en-US" sz="4800" smtClean="0"/>
              <a:t>mua </a:t>
            </a:r>
            <a:r>
              <a:rPr lang="en-US" sz="4800" dirty="0" err="1" smtClean="0"/>
              <a:t>sắm</a:t>
            </a:r>
            <a:endParaRPr lang="en-US" sz="4800" dirty="0"/>
          </a:p>
        </p:txBody>
      </p:sp>
      <p:sp>
        <p:nvSpPr>
          <p:cNvPr id="2" name="Rectangle 1"/>
          <p:cNvSpPr/>
          <p:nvPr/>
        </p:nvSpPr>
        <p:spPr>
          <a:xfrm>
            <a:off x="1617937" y="3047828"/>
            <a:ext cx="2573141" cy="830997"/>
          </a:xfrm>
          <a:prstGeom prst="rect">
            <a:avLst/>
          </a:prstGeom>
        </p:spPr>
        <p:txBody>
          <a:bodyPr wrap="none">
            <a:spAutoFit/>
          </a:bodyPr>
          <a:lstStyle/>
          <a:p>
            <a:pPr algn="ctr"/>
            <a:r>
              <a:rPr lang="en-US" sz="4800" b="1" dirty="0" smtClean="0">
                <a:solidFill>
                  <a:schemeClr val="accent5">
                    <a:lumMod val="50000"/>
                  </a:schemeClr>
                </a:solidFill>
              </a:rPr>
              <a:t>/</a:t>
            </a:r>
            <a:r>
              <a:rPr lang="en-US" sz="4800" b="1" dirty="0">
                <a:solidFill>
                  <a:schemeClr val="accent5">
                    <a:lumMod val="50000"/>
                  </a:schemeClr>
                </a:solidFill>
              </a:rPr>
              <a:t>ˈ</a:t>
            </a:r>
            <a:r>
              <a:rPr lang="en-US" sz="4800" b="1" dirty="0" err="1">
                <a:solidFill>
                  <a:schemeClr val="accent5">
                    <a:lumMod val="50000"/>
                  </a:schemeClr>
                </a:solidFill>
              </a:rPr>
              <a:t>pɜːtʃəs</a:t>
            </a:r>
            <a:r>
              <a:rPr lang="en-US" sz="4800" b="1" dirty="0">
                <a:solidFill>
                  <a:schemeClr val="accent5">
                    <a:lumMod val="50000"/>
                  </a:schemeClr>
                </a:solidFill>
              </a:rPr>
              <a:t>/</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Picture 2"/>
          <p:cNvPicPr>
            <a:picLocks noChangeAspect="1"/>
          </p:cNvPicPr>
          <p:nvPr/>
        </p:nvPicPr>
        <p:blipFill>
          <a:blip r:embed="rId5"/>
          <a:stretch>
            <a:fillRect/>
          </a:stretch>
        </p:blipFill>
        <p:spPr>
          <a:xfrm>
            <a:off x="4371107" y="2736410"/>
            <a:ext cx="7736438" cy="4029395"/>
          </a:xfrm>
          <a:prstGeom prst="rect">
            <a:avLst/>
          </a:prstGeom>
        </p:spPr>
      </p:pic>
      <p:pic>
        <p:nvPicPr>
          <p:cNvPr id="8" name="purcha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6384" y="3121057"/>
            <a:ext cx="684537" cy="684537"/>
          </a:xfrm>
          <a:prstGeom prst="rect">
            <a:avLst/>
          </a:prstGeom>
        </p:spPr>
      </p:pic>
      <p:sp>
        <p:nvSpPr>
          <p:cNvPr id="14" name="TextBox 13"/>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179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032" fill="hold"/>
                                        <p:tgtEl>
                                          <p:spTgt spid="8"/>
                                        </p:tgtEl>
                                      </p:cBhvr>
                                    </p:cmd>
                                  </p:childTnLst>
                                </p:cTn>
                              </p:par>
                            </p:childTnLst>
                          </p:cTn>
                        </p:par>
                      </p:childTnLst>
                    </p:cTn>
                  </p:par>
                </p:childTnLst>
              </p:cTn>
              <p:nextCondLst>
                <p:cond evt="onClick" delay="0">
                  <p:tgtEl>
                    <p:spTgt spid="8"/>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158069" y="1131146"/>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smtClean="0">
                <a:solidFill>
                  <a:srgbClr val="AD4F0F"/>
                </a:solidFill>
              </a:rPr>
              <a:t>shipping</a:t>
            </a:r>
            <a:r>
              <a:rPr lang="en-US" sz="4000" b="1" dirty="0" smtClean="0">
                <a:solidFill>
                  <a:srgbClr val="AD4F0F"/>
                </a:solidFill>
              </a:rPr>
              <a:t> </a:t>
            </a:r>
            <a:r>
              <a:rPr lang="en-US" sz="6000" b="1" dirty="0" smtClean="0">
                <a:solidFill>
                  <a:srgbClr val="AD4F0F"/>
                </a:solidFill>
              </a:rPr>
              <a:t>(n</a:t>
            </a:r>
            <a:r>
              <a:rPr lang="en-US" sz="6000" b="1" dirty="0" smtClean="0">
                <a:solidFill>
                  <a:srgbClr val="AD4F0F"/>
                </a:solidFill>
                <a:cs typeface="Calibri" panose="020F0502020204030204" pitchFamily="34" charset="0"/>
              </a:rPr>
              <a:t>)</a:t>
            </a:r>
            <a:endParaRPr lang="en-US" sz="6000" b="1" dirty="0">
              <a:solidFill>
                <a:srgbClr val="AD4F0F"/>
              </a:solidFill>
              <a:cs typeface="Calibri" panose="020F0502020204030204" pitchFamily="34" charset="0"/>
            </a:endParaRPr>
          </a:p>
        </p:txBody>
      </p:sp>
      <p:sp>
        <p:nvSpPr>
          <p:cNvPr id="12" name="Rectangle 11"/>
          <p:cNvSpPr/>
          <p:nvPr/>
        </p:nvSpPr>
        <p:spPr>
          <a:xfrm>
            <a:off x="278345" y="4809742"/>
            <a:ext cx="4897301" cy="1569660"/>
          </a:xfrm>
          <a:prstGeom prst="rect">
            <a:avLst/>
          </a:prstGeom>
        </p:spPr>
        <p:txBody>
          <a:bodyPr wrap="square">
            <a:spAutoFit/>
          </a:bodyPr>
          <a:lstStyle/>
          <a:p>
            <a:pPr lvl="0" algn="ctr"/>
            <a:r>
              <a:rPr lang="en-US" sz="4800" smtClean="0"/>
              <a:t>việc </a:t>
            </a:r>
            <a:r>
              <a:rPr lang="en-US" sz="4800" dirty="0" err="1" smtClean="0"/>
              <a:t>chuyển</a:t>
            </a:r>
            <a:r>
              <a:rPr lang="en-US" sz="4800" dirty="0" smtClean="0"/>
              <a:t> </a:t>
            </a:r>
            <a:r>
              <a:rPr lang="en-US" sz="4800" dirty="0" err="1" smtClean="0"/>
              <a:t>hàng</a:t>
            </a:r>
            <a:r>
              <a:rPr lang="en-US" sz="4800" dirty="0" smtClean="0"/>
              <a:t>, </a:t>
            </a:r>
          </a:p>
          <a:p>
            <a:pPr lvl="0" algn="ctr"/>
            <a:r>
              <a:rPr lang="en-US" sz="4800" dirty="0" err="1" smtClean="0"/>
              <a:t>giao</a:t>
            </a:r>
            <a:r>
              <a:rPr lang="en-US" sz="4800" dirty="0" smtClean="0"/>
              <a:t> </a:t>
            </a:r>
            <a:r>
              <a:rPr lang="en-US" sz="4800" dirty="0" err="1" smtClean="0"/>
              <a:t>hàng</a:t>
            </a:r>
            <a:endParaRPr lang="en-US" sz="4800" dirty="0"/>
          </a:p>
        </p:txBody>
      </p:sp>
      <p:sp>
        <p:nvSpPr>
          <p:cNvPr id="2" name="Rectangle 1"/>
          <p:cNvSpPr/>
          <p:nvPr/>
        </p:nvSpPr>
        <p:spPr>
          <a:xfrm>
            <a:off x="1674463" y="3275372"/>
            <a:ext cx="2105063" cy="830997"/>
          </a:xfrm>
          <a:prstGeom prst="rect">
            <a:avLst/>
          </a:prstGeom>
        </p:spPr>
        <p:txBody>
          <a:bodyPr wrap="none">
            <a:spAutoFit/>
          </a:bodyPr>
          <a:lstStyle/>
          <a:p>
            <a:pPr algn="ctr"/>
            <a:r>
              <a:rPr lang="en-US" sz="4800" b="1" dirty="0" smtClean="0">
                <a:solidFill>
                  <a:schemeClr val="accent5">
                    <a:lumMod val="50000"/>
                  </a:schemeClr>
                </a:solidFill>
              </a:rPr>
              <a:t>/</a:t>
            </a:r>
            <a:r>
              <a:rPr lang="en-US" sz="4800" b="1" dirty="0">
                <a:solidFill>
                  <a:schemeClr val="accent5">
                    <a:lumMod val="50000"/>
                  </a:schemeClr>
                </a:solidFill>
              </a:rPr>
              <a:t>ˈ</a:t>
            </a:r>
            <a:r>
              <a:rPr lang="en-US" sz="4800" b="1" dirty="0" err="1" smtClean="0">
                <a:solidFill>
                  <a:schemeClr val="accent5">
                    <a:lumMod val="50000"/>
                  </a:schemeClr>
                </a:solidFill>
              </a:rPr>
              <a:t>ʃɪpɪŋ</a:t>
            </a:r>
            <a:r>
              <a:rPr lang="en-US" sz="4800" b="1" dirty="0" smtClean="0">
                <a:solidFill>
                  <a:schemeClr val="accent5">
                    <a:lumMod val="50000"/>
                  </a:schemeClr>
                </a:solidFill>
              </a:rPr>
              <a:t>/</a:t>
            </a:r>
            <a:endParaRPr lang="en-US" sz="4800" b="1" dirty="0">
              <a:solidFill>
                <a:schemeClr val="accent5">
                  <a:lumMod val="50000"/>
                </a:schemeClr>
              </a:solidFill>
            </a:endParaRP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6" name="Picture 5"/>
          <p:cNvPicPr>
            <a:picLocks noChangeAspect="1"/>
          </p:cNvPicPr>
          <p:nvPr/>
        </p:nvPicPr>
        <p:blipFill>
          <a:blip r:embed="rId5"/>
          <a:stretch>
            <a:fillRect/>
          </a:stretch>
        </p:blipFill>
        <p:spPr>
          <a:xfrm>
            <a:off x="5776545" y="2422702"/>
            <a:ext cx="6085303" cy="4056869"/>
          </a:xfrm>
          <a:prstGeom prst="rect">
            <a:avLst/>
          </a:prstGeom>
        </p:spPr>
      </p:pic>
      <p:pic>
        <p:nvPicPr>
          <p:cNvPr id="8" name="shipp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0273" y="3438346"/>
            <a:ext cx="581665" cy="581665"/>
          </a:xfrm>
          <a:prstGeom prst="rect">
            <a:avLst/>
          </a:prstGeom>
        </p:spPr>
      </p:pic>
      <p:sp>
        <p:nvSpPr>
          <p:cNvPr id="13" name="TextBox 12"/>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661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912" fill="hold"/>
                                        <p:tgtEl>
                                          <p:spTgt spid="8"/>
                                        </p:tgtEl>
                                      </p:cBhvr>
                                    </p:cmd>
                                  </p:childTnLst>
                                </p:cTn>
                              </p:par>
                            </p:childTnLst>
                          </p:cTn>
                        </p:par>
                      </p:childTnLst>
                    </p:cTn>
                  </p:par>
                </p:childTnLst>
              </p:cTn>
              <p:nextCondLst>
                <p:cond evt="onClick" delay="0">
                  <p:tgtEl>
                    <p:spTgt spid="8"/>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90170" y="930782"/>
            <a:ext cx="744708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err="1" smtClean="0">
                <a:solidFill>
                  <a:srgbClr val="AD4F0F"/>
                </a:solidFill>
              </a:rPr>
              <a:t>overshopping</a:t>
            </a:r>
            <a:r>
              <a:rPr lang="en-US" sz="4000" b="1" smtClean="0">
                <a:solidFill>
                  <a:srgbClr val="AD4F0F"/>
                </a:solidFill>
              </a:rPr>
              <a:t> </a:t>
            </a:r>
            <a:r>
              <a:rPr lang="en-US" sz="6000" b="1" smtClean="0">
                <a:solidFill>
                  <a:srgbClr val="AD4F0F"/>
                </a:solidFill>
              </a:rPr>
              <a:t>(v</a:t>
            </a:r>
            <a:r>
              <a:rPr lang="en-US" sz="6000" b="1" smtClean="0">
                <a:solidFill>
                  <a:srgbClr val="AD4F0F"/>
                </a:solidFill>
                <a:cs typeface="Calibri" panose="020F0502020204030204" pitchFamily="34" charset="0"/>
              </a:rPr>
              <a:t>)</a:t>
            </a:r>
            <a:endParaRPr lang="en-US" sz="6000" b="1" dirty="0">
              <a:solidFill>
                <a:srgbClr val="AD4F0F"/>
              </a:solidFill>
              <a:cs typeface="Calibri" panose="020F0502020204030204" pitchFamily="34" charset="0"/>
            </a:endParaRPr>
          </a:p>
        </p:txBody>
      </p:sp>
      <p:sp>
        <p:nvSpPr>
          <p:cNvPr id="12" name="Rectangle 11"/>
          <p:cNvSpPr/>
          <p:nvPr/>
        </p:nvSpPr>
        <p:spPr>
          <a:xfrm>
            <a:off x="60250" y="4563239"/>
            <a:ext cx="4897301" cy="830997"/>
          </a:xfrm>
          <a:prstGeom prst="rect">
            <a:avLst/>
          </a:prstGeom>
        </p:spPr>
        <p:txBody>
          <a:bodyPr wrap="square">
            <a:spAutoFit/>
          </a:bodyPr>
          <a:lstStyle/>
          <a:p>
            <a:pPr lvl="0" algn="ctr"/>
            <a:r>
              <a:rPr lang="en-US" sz="4800" smtClean="0"/>
              <a:t>mua </a:t>
            </a:r>
            <a:r>
              <a:rPr lang="en-US" sz="4800" dirty="0" err="1" smtClean="0"/>
              <a:t>sắm</a:t>
            </a:r>
            <a:r>
              <a:rPr lang="en-US" sz="4800" dirty="0" smtClean="0"/>
              <a:t> </a:t>
            </a:r>
            <a:r>
              <a:rPr lang="en-US" sz="4800" dirty="0" err="1" smtClean="0"/>
              <a:t>quá</a:t>
            </a:r>
            <a:r>
              <a:rPr lang="en-US" sz="4800" dirty="0" smtClean="0"/>
              <a:t> </a:t>
            </a:r>
            <a:r>
              <a:rPr lang="en-US" sz="4800" dirty="0" err="1" smtClean="0"/>
              <a:t>đà</a:t>
            </a:r>
            <a:r>
              <a:rPr lang="en-US" sz="4800" dirty="0" smtClean="0"/>
              <a:t> </a:t>
            </a:r>
            <a:endParaRPr lang="en-US" sz="4800" dirty="0"/>
          </a:p>
        </p:txBody>
      </p:sp>
      <p:sp>
        <p:nvSpPr>
          <p:cNvPr id="2" name="Rectangle 1"/>
          <p:cNvSpPr/>
          <p:nvPr/>
        </p:nvSpPr>
        <p:spPr>
          <a:xfrm>
            <a:off x="656658" y="2990824"/>
            <a:ext cx="3820277" cy="830997"/>
          </a:xfrm>
          <a:prstGeom prst="rect">
            <a:avLst/>
          </a:prstGeom>
        </p:spPr>
        <p:txBody>
          <a:bodyPr wrap="none">
            <a:spAutoFit/>
          </a:bodyPr>
          <a:lstStyle/>
          <a:p>
            <a:pPr algn="ctr"/>
            <a:r>
              <a:rPr lang="en-US" sz="4800" b="1" dirty="0" smtClean="0">
                <a:solidFill>
                  <a:schemeClr val="accent5">
                    <a:lumMod val="50000"/>
                  </a:schemeClr>
                </a:solidFill>
              </a:rPr>
              <a:t>/</a:t>
            </a:r>
            <a:r>
              <a:rPr lang="en-US" sz="4800" b="1" smtClean="0">
                <a:solidFill>
                  <a:schemeClr val="accent5">
                    <a:lumMod val="50000"/>
                  </a:schemeClr>
                </a:solidFill>
              </a:rPr>
              <a:t>ˈəʊvə </a:t>
            </a:r>
            <a:r>
              <a:rPr lang="en-US" sz="4800" b="1" dirty="0" smtClean="0">
                <a:solidFill>
                  <a:schemeClr val="accent5">
                    <a:lumMod val="50000"/>
                  </a:schemeClr>
                </a:solidFill>
              </a:rPr>
              <a:t>ˈ</a:t>
            </a:r>
            <a:r>
              <a:rPr lang="en-US" sz="4800" b="1" dirty="0" err="1">
                <a:solidFill>
                  <a:schemeClr val="accent5">
                    <a:lumMod val="50000"/>
                  </a:schemeClr>
                </a:solidFill>
              </a:rPr>
              <a:t>ʃɒpɪŋ</a:t>
            </a:r>
            <a:r>
              <a:rPr lang="en-US" sz="4800" b="1" dirty="0" smtClean="0">
                <a:solidFill>
                  <a:schemeClr val="accent5">
                    <a:lumMod val="50000"/>
                  </a:schemeClr>
                </a:solidFill>
              </a:rPr>
              <a:t>/</a:t>
            </a:r>
            <a:endParaRPr lang="en-US" sz="4800" b="1" dirty="0">
              <a:solidFill>
                <a:schemeClr val="accent5">
                  <a:lumMod val="50000"/>
                </a:schemeClr>
              </a:solidFill>
            </a:endParaRP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5" name="Picture 4"/>
          <p:cNvPicPr>
            <a:picLocks noChangeAspect="1"/>
          </p:cNvPicPr>
          <p:nvPr/>
        </p:nvPicPr>
        <p:blipFill>
          <a:blip r:embed="rId5"/>
          <a:stretch>
            <a:fillRect/>
          </a:stretch>
        </p:blipFill>
        <p:spPr>
          <a:xfrm>
            <a:off x="4740405" y="2242131"/>
            <a:ext cx="7271890" cy="4544931"/>
          </a:xfrm>
          <a:prstGeom prst="rect">
            <a:avLst/>
          </a:prstGeom>
        </p:spPr>
      </p:pic>
      <p:pic>
        <p:nvPicPr>
          <p:cNvPr id="6" name="overshopp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250" y="3083199"/>
            <a:ext cx="665876" cy="665876"/>
          </a:xfrm>
          <a:prstGeom prst="rect">
            <a:avLst/>
          </a:prstGeom>
        </p:spPr>
      </p:pic>
      <p:sp>
        <p:nvSpPr>
          <p:cNvPr id="13" name="TextBox 12"/>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957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248" fill="hold"/>
                                        <p:tgtEl>
                                          <p:spTgt spid="6"/>
                                        </p:tgtEl>
                                      </p:cBhvr>
                                    </p:cmd>
                                  </p:childTnLst>
                                </p:cTn>
                              </p:par>
                            </p:childTnLst>
                          </p:cTn>
                        </p:par>
                      </p:childTnLst>
                    </p:cTn>
                  </p:par>
                </p:childTnLst>
              </p:cTn>
              <p:nextCondLst>
                <p:cond evt="onClick" delay="0">
                  <p:tgtEl>
                    <p:spTgt spid="6"/>
                  </p:tgtEl>
                </p:cond>
              </p:nextCondLst>
            </p:seq>
            <p:audio>
              <p:cMediaNode vol="80000">
                <p:cTn id="18" fill="hold" display="0">
                  <p:stCondLst>
                    <p:cond delay="indefinite"/>
                  </p:stCondLst>
                  <p:endCondLst>
                    <p:cond evt="onStopAudio" delay="0">
                      <p:tgtEl>
                        <p:sldTgt/>
                      </p:tgtEl>
                    </p:cond>
                  </p:endCondLst>
                </p:cTn>
                <p:tgtEl>
                  <p:spTgt spid="6"/>
                </p:tgtEl>
              </p:cMediaNode>
            </p:audio>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4260" y="2117405"/>
            <a:ext cx="4281892" cy="4509861"/>
          </a:xfrm>
        </p:spPr>
        <p:txBody>
          <a:bodyPr>
            <a:normAutofit/>
          </a:bodyPr>
          <a:lstStyle/>
          <a:p>
            <a:pPr marL="0" indent="0" algn="just">
              <a:lnSpc>
                <a:spcPct val="150000"/>
              </a:lnSpc>
              <a:buNone/>
            </a:pPr>
            <a:r>
              <a:rPr lang="en-US" sz="3200" b="1" smtClean="0">
                <a:solidFill>
                  <a:srgbClr val="E0702A"/>
                </a:solidFill>
              </a:rPr>
              <a:t>1. </a:t>
            </a:r>
            <a:r>
              <a:rPr lang="en-US" sz="3200" smtClean="0"/>
              <a:t>Internet </a:t>
            </a:r>
            <a:r>
              <a:rPr lang="en-US" sz="3200" dirty="0" smtClean="0"/>
              <a:t>access</a:t>
            </a:r>
          </a:p>
          <a:p>
            <a:pPr marL="0" indent="0" algn="just">
              <a:lnSpc>
                <a:spcPct val="150000"/>
              </a:lnSpc>
              <a:buNone/>
            </a:pPr>
            <a:r>
              <a:rPr lang="en-US" sz="3200" b="1" smtClean="0">
                <a:solidFill>
                  <a:srgbClr val="E0702A"/>
                </a:solidFill>
              </a:rPr>
              <a:t>2.</a:t>
            </a:r>
            <a:r>
              <a:rPr lang="en-US" sz="3200" smtClean="0"/>
              <a:t> travelling </a:t>
            </a:r>
            <a:endParaRPr lang="en-US" sz="3200" dirty="0" smtClean="0"/>
          </a:p>
          <a:p>
            <a:pPr marL="0" indent="0" algn="just">
              <a:lnSpc>
                <a:spcPct val="150000"/>
              </a:lnSpc>
              <a:buNone/>
            </a:pPr>
            <a:r>
              <a:rPr lang="en-US" sz="3200" b="1" smtClean="0">
                <a:solidFill>
                  <a:srgbClr val="E0702A"/>
                </a:solidFill>
              </a:rPr>
              <a:t>3.</a:t>
            </a:r>
            <a:r>
              <a:rPr lang="en-US" sz="3200" smtClean="0"/>
              <a:t> a </a:t>
            </a:r>
            <a:r>
              <a:rPr lang="en-US" sz="3200" dirty="0" smtClean="0"/>
              <a:t>smartphone/ laptop</a:t>
            </a:r>
          </a:p>
          <a:p>
            <a:pPr marL="0" indent="0" algn="just">
              <a:lnSpc>
                <a:spcPct val="150000"/>
              </a:lnSpc>
              <a:buNone/>
            </a:pPr>
            <a:r>
              <a:rPr lang="en-US" sz="3200" b="1" smtClean="0">
                <a:solidFill>
                  <a:srgbClr val="E0702A"/>
                </a:solidFill>
              </a:rPr>
              <a:t>4.</a:t>
            </a:r>
            <a:r>
              <a:rPr lang="en-US" sz="3200" smtClean="0"/>
              <a:t> a credit card</a:t>
            </a:r>
            <a:endParaRPr lang="en-US" sz="3200" dirty="0" smtClean="0"/>
          </a:p>
        </p:txBody>
      </p:sp>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621933" y="120921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74718" y="1106575"/>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6" name="TextBox 15"/>
          <p:cNvSpPr txBox="1"/>
          <p:nvPr/>
        </p:nvSpPr>
        <p:spPr>
          <a:xfrm>
            <a:off x="1124538" y="1262463"/>
            <a:ext cx="8817029" cy="461665"/>
          </a:xfrm>
          <a:prstGeom prst="rect">
            <a:avLst/>
          </a:prstGeom>
          <a:noFill/>
          <a:effectLst/>
        </p:spPr>
        <p:txBody>
          <a:bodyPr wrap="square" rtlCol="0">
            <a:spAutoFit/>
          </a:bodyPr>
          <a:lstStyle/>
          <a:p>
            <a:r>
              <a:rPr lang="en-US" sz="2400" b="1" dirty="0" smtClean="0">
                <a:effectLst>
                  <a:glow rad="88900">
                    <a:schemeClr val="bg1"/>
                  </a:glow>
                </a:effectLst>
                <a:cs typeface="Arial" panose="020B0604020202020204" pitchFamily="34" charset="0"/>
              </a:rPr>
              <a:t>Work in pairs. Discuss </a:t>
            </a:r>
            <a:r>
              <a:rPr lang="en-US" sz="2400" b="1" smtClean="0">
                <a:effectLst>
                  <a:glow rad="88900">
                    <a:schemeClr val="bg1"/>
                  </a:glow>
                </a:effectLst>
                <a:cs typeface="Arial" panose="020B0604020202020204" pitchFamily="34" charset="0"/>
              </a:rPr>
              <a:t>and tick </a:t>
            </a:r>
            <a:r>
              <a:rPr lang="en-US" sz="2400" b="1" dirty="0" smtClean="0">
                <a:effectLst>
                  <a:glow rad="88900">
                    <a:schemeClr val="bg1"/>
                  </a:glow>
                </a:effectLst>
                <a:cs typeface="Arial" panose="020B0604020202020204" pitchFamily="34" charset="0"/>
              </a:rPr>
              <a:t>the things related to online shopping.</a:t>
            </a:r>
            <a:endParaRPr lang="en-US" sz="2400" b="1" dirty="0">
              <a:effectLst>
                <a:glow rad="88900">
                  <a:schemeClr val="bg1"/>
                </a:glow>
              </a:effectLst>
              <a:cs typeface="Arial" panose="020B0604020202020204" pitchFamily="34" charset="0"/>
            </a:endParaRPr>
          </a:p>
        </p:txBody>
      </p:sp>
      <p:sp>
        <p:nvSpPr>
          <p:cNvPr id="10" name="Rounded Rectangle 9"/>
          <p:cNvSpPr/>
          <p:nvPr/>
        </p:nvSpPr>
        <p:spPr>
          <a:xfrm>
            <a:off x="4784389" y="2418162"/>
            <a:ext cx="447869" cy="403428"/>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Rounded Rectangle 21"/>
          <p:cNvSpPr/>
          <p:nvPr/>
        </p:nvSpPr>
        <p:spPr>
          <a:xfrm>
            <a:off x="4786155" y="4946358"/>
            <a:ext cx="447869" cy="403428"/>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ounded Rectangle 23"/>
          <p:cNvSpPr/>
          <p:nvPr/>
        </p:nvSpPr>
        <p:spPr>
          <a:xfrm>
            <a:off x="4784389" y="3267646"/>
            <a:ext cx="447869" cy="403428"/>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ounded Rectangle 25"/>
          <p:cNvSpPr/>
          <p:nvPr/>
        </p:nvSpPr>
        <p:spPr>
          <a:xfrm>
            <a:off x="4786154" y="4105366"/>
            <a:ext cx="447869" cy="403428"/>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5777594" y="2183693"/>
            <a:ext cx="6329951" cy="3955135"/>
          </a:xfrm>
          <a:prstGeom prst="rect">
            <a:avLst/>
          </a:prstGeom>
        </p:spPr>
      </p:pic>
      <p:sp>
        <p:nvSpPr>
          <p:cNvPr id="27" name="TextBox 26"/>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4389" y="2183693"/>
            <a:ext cx="618087" cy="618087"/>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6152" y="3906560"/>
            <a:ext cx="618087" cy="618087"/>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6152" y="4731699"/>
            <a:ext cx="618087" cy="618087"/>
          </a:xfrm>
          <a:prstGeom prst="rect">
            <a:avLst/>
          </a:prstGeom>
        </p:spPr>
      </p:pic>
    </p:spTree>
    <p:extLst>
      <p:ext uri="{BB962C8B-B14F-4D97-AF65-F5344CB8AC3E}">
        <p14:creationId xmlns:p14="http://schemas.microsoft.com/office/powerpoint/2010/main" val="207757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4276</TotalTime>
  <Words>544</Words>
  <PresentationFormat>Widescreen</PresentationFormat>
  <Paragraphs>124</Paragraphs>
  <Slides>17</Slides>
  <Notes>12</Notes>
  <HiddenSlides>0</HiddenSlides>
  <MMClips>6</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Adobe Gothic Std B</vt:lpstr>
      <vt:lpstr>.VnCommercial Script</vt:lpstr>
      <vt:lpstr>.VnMonotype corsiva</vt:lpstr>
      <vt:lpstr>Arial</vt:lpstr>
      <vt:lpstr>Calibri</vt:lpstr>
      <vt:lpstr>Calibri Light</vt:lpstr>
      <vt:lpstr>Myriad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2023-08-03T08:47:02Z</dcterms:modified>
</cp:coreProperties>
</file>