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7" r:id="rId4"/>
    <p:sldId id="269" r:id="rId5"/>
    <p:sldId id="342" r:id="rId6"/>
    <p:sldId id="364" r:id="rId7"/>
    <p:sldId id="378" r:id="rId8"/>
    <p:sldId id="379" r:id="rId9"/>
    <p:sldId id="380" r:id="rId10"/>
    <p:sldId id="381" r:id="rId11"/>
    <p:sldId id="370" r:id="rId12"/>
    <p:sldId id="382" r:id="rId13"/>
    <p:sldId id="383" r:id="rId14"/>
    <p:sldId id="388" r:id="rId15"/>
    <p:sldId id="389" r:id="rId16"/>
    <p:sldId id="377" r:id="rId17"/>
    <p:sldId id="384" r:id="rId18"/>
    <p:sldId id="385" r:id="rId19"/>
    <p:sldId id="386" r:id="rId20"/>
    <p:sldId id="294" r:id="rId21"/>
    <p:sldId id="390" r:id="rId22"/>
    <p:sldId id="296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153400" y="44183"/>
            <a:ext cx="3989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audio" Target="../media/audio13.wav"/><Relationship Id="rId4" Type="http://schemas.openxmlformats.org/officeDocument/2006/relationships/image" Target="../media/image7.png"/><Relationship Id="rId9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2.3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Pronun &amp; Speaking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7</a:t>
            </a:r>
            <a:r>
              <a:rPr lang="en-US" sz="2400" dirty="0"/>
              <a:t>0</a:t>
            </a:r>
            <a:r>
              <a:rPr lang="en-US" sz="2400" dirty="0">
                <a:effectLst/>
              </a:rPr>
              <a:t> &amp; 7</a:t>
            </a:r>
            <a:r>
              <a:rPr lang="en-US" sz="2400" dirty="0"/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8EA2E-2940-EC1F-8AF9-73BA4B2A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574" y="-96250"/>
            <a:ext cx="1264461" cy="948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CB721-47A0-308A-FD34-C754DF80B7B0}"/>
              </a:ext>
            </a:extLst>
          </p:cNvPr>
          <p:cNvSpPr txBox="1"/>
          <p:nvPr/>
        </p:nvSpPr>
        <p:spPr>
          <a:xfrm>
            <a:off x="486176" y="1988153"/>
            <a:ext cx="1150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d. Read the words to your partner using the sound noted in "a."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A53602-DEDE-DCA7-0BFB-5EFE575E6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306" y="909314"/>
            <a:ext cx="5143387" cy="657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B5DDEF-C708-707D-D8D9-17D1E15C4072}"/>
              </a:ext>
            </a:extLst>
          </p:cNvPr>
          <p:cNvSpPr txBox="1"/>
          <p:nvPr/>
        </p:nvSpPr>
        <p:spPr>
          <a:xfrm>
            <a:off x="2209801" y="2932662"/>
            <a:ext cx="9017000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>
              <a:lnSpc>
                <a:spcPct val="150000"/>
              </a:lnSpc>
              <a:buClr>
                <a:srgbClr val="FF0000"/>
              </a:buClr>
              <a:buSzPct val="200000"/>
            </a:pPr>
            <a:r>
              <a:rPr lang="en-US" sz="3600" dirty="0">
                <a:solidFill>
                  <a:srgbClr val="0070C0"/>
                </a:solidFill>
              </a:rPr>
              <a:t>reporte</a:t>
            </a:r>
            <a:r>
              <a:rPr lang="en-US" sz="3600" u="sng" dirty="0">
                <a:solidFill>
                  <a:srgbClr val="0070C0"/>
                </a:solidFill>
              </a:rPr>
              <a:t>d</a:t>
            </a:r>
            <a:r>
              <a:rPr lang="en-US" sz="3600" dirty="0">
                <a:solidFill>
                  <a:srgbClr val="0070C0"/>
                </a:solidFill>
              </a:rPr>
              <a:t>		</a:t>
            </a:r>
            <a:r>
              <a:rPr lang="en-US" sz="3600" dirty="0">
                <a:solidFill>
                  <a:srgbClr val="0070C0"/>
                </a:solidFill>
                <a:effectLst/>
              </a:rPr>
              <a:t>had 			hat</a:t>
            </a:r>
            <a:endParaRPr lang="en-US" sz="3600" dirty="0">
              <a:solidFill>
                <a:srgbClr val="0070C0"/>
              </a:solidFill>
            </a:endParaRPr>
          </a:p>
          <a:p>
            <a:pPr marL="6350">
              <a:lnSpc>
                <a:spcPct val="150000"/>
              </a:lnSpc>
              <a:buClr>
                <a:srgbClr val="FF0000"/>
              </a:buClr>
              <a:buSzPct val="200000"/>
            </a:pPr>
            <a:r>
              <a:rPr lang="en-US" sz="3600" dirty="0">
                <a:solidFill>
                  <a:srgbClr val="0070C0"/>
                </a:solidFill>
              </a:rPr>
              <a:t>tol</a:t>
            </a:r>
            <a:r>
              <a:rPr lang="en-US" sz="3600" u="sng" dirty="0">
                <a:solidFill>
                  <a:srgbClr val="0070C0"/>
                </a:solidFill>
              </a:rPr>
              <a:t>d</a:t>
            </a:r>
            <a:r>
              <a:rPr lang="en-US" sz="3600" dirty="0">
                <a:solidFill>
                  <a:srgbClr val="0070C0"/>
                </a:solidFill>
              </a:rPr>
              <a:t>			</a:t>
            </a:r>
            <a:r>
              <a:rPr lang="en-US" sz="3600" dirty="0">
                <a:solidFill>
                  <a:srgbClr val="0070C0"/>
                </a:solidFill>
                <a:effectLst/>
              </a:rPr>
              <a:t>rode 		wrote</a:t>
            </a:r>
            <a:endParaRPr lang="en-US" sz="3600" u="sng" dirty="0">
              <a:solidFill>
                <a:srgbClr val="0070C0"/>
              </a:solidFill>
            </a:endParaRPr>
          </a:p>
          <a:p>
            <a:pPr marL="6350">
              <a:lnSpc>
                <a:spcPct val="150000"/>
              </a:lnSpc>
              <a:buClr>
                <a:srgbClr val="FF0000"/>
              </a:buClr>
              <a:buSzPct val="200000"/>
            </a:pPr>
            <a:r>
              <a:rPr lang="en-US" sz="3600" dirty="0">
                <a:solidFill>
                  <a:srgbClr val="0070C0"/>
                </a:solidFill>
              </a:rPr>
              <a:t>sai</a:t>
            </a:r>
            <a:r>
              <a:rPr lang="en-US" sz="3600" u="sng" dirty="0">
                <a:solidFill>
                  <a:srgbClr val="0070C0"/>
                </a:solidFill>
              </a:rPr>
              <a:t>d</a:t>
            </a:r>
            <a:r>
              <a:rPr lang="en-US" sz="3600" dirty="0">
                <a:solidFill>
                  <a:srgbClr val="0070C0"/>
                </a:solidFill>
              </a:rPr>
              <a:t> 			</a:t>
            </a:r>
            <a:r>
              <a:rPr lang="en-US" sz="3600" dirty="0">
                <a:solidFill>
                  <a:srgbClr val="0070C0"/>
                </a:solidFill>
                <a:effectLst/>
              </a:rPr>
              <a:t>played 		play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5168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3FF0138-F56D-4D2B-103D-B68766D8B717}"/>
              </a:ext>
            </a:extLst>
          </p:cNvPr>
          <p:cNvSpPr txBox="1"/>
          <p:nvPr/>
        </p:nvSpPr>
        <p:spPr>
          <a:xfrm>
            <a:off x="38100" y="6286501"/>
            <a:ext cx="12255500" cy="558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b="1" spc="-100" baseline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FB5D6-36E3-0C62-D9EF-0054BF72F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580" t="1753" r="72849" b="84684"/>
          <a:stretch/>
        </p:blipFill>
        <p:spPr>
          <a:xfrm>
            <a:off x="2532993" y="730328"/>
            <a:ext cx="2554016" cy="7954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E40E02-AB35-592A-D53B-E7D2384AD569}"/>
              </a:ext>
            </a:extLst>
          </p:cNvPr>
          <p:cNvSpPr txBox="1"/>
          <p:nvPr/>
        </p:nvSpPr>
        <p:spPr>
          <a:xfrm>
            <a:off x="0" y="12700"/>
            <a:ext cx="123317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i="0" spc="-100" baseline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      a. Point, ask, and answer about what the people said using reported speech.</a:t>
            </a:r>
            <a:endParaRPr lang="en-US" sz="3200" b="1" spc="-100" baseline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94BBB4-ABAE-D632-A056-395330F39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5" y="714180"/>
            <a:ext cx="2490225" cy="82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D91078-64B8-3D52-485B-BEB8EDF5C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9008" t="1753" r="55202" b="82476"/>
          <a:stretch/>
        </p:blipFill>
        <p:spPr>
          <a:xfrm>
            <a:off x="5087007" y="704635"/>
            <a:ext cx="1786759" cy="924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BB03C7-0EE5-9475-46C4-E0EF67D8A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3965" t="1753" r="4858" b="82476"/>
          <a:stretch/>
        </p:blipFill>
        <p:spPr>
          <a:xfrm>
            <a:off x="9753599" y="704635"/>
            <a:ext cx="2396358" cy="924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06FB1-8663-D073-C28E-664402F2C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6842" t="1753" r="27987" b="82476"/>
          <a:stretch/>
        </p:blipFill>
        <p:spPr>
          <a:xfrm>
            <a:off x="6894786" y="725650"/>
            <a:ext cx="2848303" cy="924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7D62D4-22A1-A104-1047-55EBD62BD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52" t="22209" r="1824" b="43634"/>
          <a:stretch/>
        </p:blipFill>
        <p:spPr>
          <a:xfrm>
            <a:off x="38100" y="1768697"/>
            <a:ext cx="12022956" cy="2257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314" t="1024" r="10089" b="-1024"/>
          <a:stretch/>
        </p:blipFill>
        <p:spPr>
          <a:xfrm>
            <a:off x="38099" y="4072011"/>
            <a:ext cx="2607817" cy="2661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481" y="4072012"/>
            <a:ext cx="2742141" cy="2661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974" y="4072011"/>
            <a:ext cx="2701456" cy="2661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3011" y="4089597"/>
            <a:ext cx="2678045" cy="26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DA3B23-0BA8-BF86-06D8-440F73052D8C}"/>
              </a:ext>
            </a:extLst>
          </p:cNvPr>
          <p:cNvSpPr txBox="1"/>
          <p:nvPr/>
        </p:nvSpPr>
        <p:spPr>
          <a:xfrm>
            <a:off x="114300" y="571500"/>
            <a:ext cx="1193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Use your own ideas to make similar sentences about yourself and tell your partner. Then, report your partner's statements to another student.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EEF30-CE57-87C8-CA33-F63557958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70" y="1622393"/>
            <a:ext cx="1168460" cy="1225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E27C7-8BC7-A9E8-6332-58D3E055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362" y="2800292"/>
            <a:ext cx="6331275" cy="22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3409554"/>
            <a:ext cx="37509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Further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8021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325F62-2009-C112-EC60-3F0647150547}"/>
              </a:ext>
            </a:extLst>
          </p:cNvPr>
          <p:cNvSpPr txBox="1"/>
          <p:nvPr/>
        </p:nvSpPr>
        <p:spPr>
          <a:xfrm>
            <a:off x="192505" y="418435"/>
            <a:ext cx="11918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		Choose the words whose main stress is placed 			differently from the others.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4D1199-7B96-2C29-5F8E-00CCC89690A4}"/>
              </a:ext>
            </a:extLst>
          </p:cNvPr>
          <p:cNvSpPr/>
          <p:nvPr/>
        </p:nvSpPr>
        <p:spPr>
          <a:xfrm>
            <a:off x="753119" y="175305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9C55F-F7AC-9D8B-28B3-E1E74A5F83DC}"/>
              </a:ext>
            </a:extLst>
          </p:cNvPr>
          <p:cNvSpPr/>
          <p:nvPr/>
        </p:nvSpPr>
        <p:spPr>
          <a:xfrm>
            <a:off x="9164751" y="3157267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1B9774-3C7D-1A33-967B-F121CD35F6BB}"/>
              </a:ext>
            </a:extLst>
          </p:cNvPr>
          <p:cNvSpPr/>
          <p:nvPr/>
        </p:nvSpPr>
        <p:spPr>
          <a:xfrm>
            <a:off x="753119" y="4721705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4A87C-4332-ACD0-C6E5-2D11CA42B2EA}"/>
              </a:ext>
            </a:extLst>
          </p:cNvPr>
          <p:cNvSpPr txBox="1"/>
          <p:nvPr/>
        </p:nvSpPr>
        <p:spPr>
          <a:xfrm>
            <a:off x="105651" y="1618764"/>
            <a:ext cx="12480440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A</a:t>
            </a:r>
            <a:r>
              <a:rPr lang="en-US" sz="3600" dirty="0">
                <a:solidFill>
                  <a:srgbClr val="002060"/>
                </a:solidFill>
              </a:rPr>
              <a:t>. engineer 	B. museum 	C. computer	D. example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	</a:t>
            </a:r>
            <a:endParaRPr lang="en-US" sz="3600" dirty="0" smtClean="0">
              <a:solidFill>
                <a:srgbClr val="002060"/>
              </a:solidFill>
            </a:endParaRPr>
          </a:p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A</a:t>
            </a:r>
            <a:r>
              <a:rPr lang="en-US" sz="3600" dirty="0">
                <a:solidFill>
                  <a:srgbClr val="002060"/>
                </a:solidFill>
              </a:rPr>
              <a:t>. director	B. designer	C. attendant	D. architect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 	</a:t>
            </a:r>
            <a:endParaRPr lang="en-US" sz="3600" dirty="0" smtClean="0">
              <a:solidFill>
                <a:srgbClr val="002060"/>
              </a:solidFill>
            </a:endParaRPr>
          </a:p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A</a:t>
            </a:r>
            <a:r>
              <a:rPr lang="en-US" sz="3600" dirty="0">
                <a:solidFill>
                  <a:srgbClr val="002060"/>
                </a:solidFill>
              </a:rPr>
              <a:t>. typhoon	B. blizzard	C. landslide	D. earthquake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>
                <a:solidFill>
                  <a:srgbClr val="00206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94A41-0049-47DB-62B2-BA0F5D936296}"/>
              </a:ext>
            </a:extLst>
          </p:cNvPr>
          <p:cNvSpPr txBox="1"/>
          <p:nvPr/>
        </p:nvSpPr>
        <p:spPr>
          <a:xfrm>
            <a:off x="66664" y="552724"/>
            <a:ext cx="166760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6288" y="2239899"/>
            <a:ext cx="10538157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/ˌ</a:t>
            </a:r>
            <a:r>
              <a:rPr lang="en-US" sz="2800" dirty="0" err="1">
                <a:solidFill>
                  <a:srgbClr val="FF0000"/>
                </a:solidFill>
              </a:rPr>
              <a:t>endʒɪˈ</a:t>
            </a:r>
            <a:r>
              <a:rPr lang="en-US" sz="2800" dirty="0" err="1" smtClean="0">
                <a:solidFill>
                  <a:srgbClr val="FF0000"/>
                </a:solidFill>
              </a:rPr>
              <a:t>nɪr</a:t>
            </a:r>
            <a:r>
              <a:rPr lang="en-US" sz="2800" dirty="0" smtClean="0">
                <a:solidFill>
                  <a:srgbClr val="FF0000"/>
                </a:solidFill>
              </a:rPr>
              <a:t>/      /</a:t>
            </a:r>
            <a:r>
              <a:rPr lang="en-US" sz="2800" dirty="0" err="1" smtClean="0">
                <a:solidFill>
                  <a:srgbClr val="FF0000"/>
                </a:solidFill>
              </a:rPr>
              <a:t>mju</a:t>
            </a:r>
            <a:r>
              <a:rPr lang="en-US" sz="2800" dirty="0" smtClean="0">
                <a:solidFill>
                  <a:srgbClr val="FF0000"/>
                </a:solidFill>
              </a:rPr>
              <a:t>ː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ziəm</a:t>
            </a:r>
            <a:r>
              <a:rPr lang="en-US" sz="2800" dirty="0" smtClean="0">
                <a:solidFill>
                  <a:srgbClr val="FF0000"/>
                </a:solidFill>
              </a:rPr>
              <a:t>/            /</a:t>
            </a:r>
            <a:r>
              <a:rPr lang="en-US" sz="2800" dirty="0" err="1" smtClean="0">
                <a:solidFill>
                  <a:srgbClr val="FF0000"/>
                </a:solidFill>
              </a:rPr>
              <a:t>kəm</a:t>
            </a:r>
            <a:r>
              <a:rPr lang="en-US" sz="2800" dirty="0" err="1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pjuːtər</a:t>
            </a:r>
            <a:r>
              <a:rPr lang="en-US" sz="2800" dirty="0" smtClean="0">
                <a:solidFill>
                  <a:srgbClr val="FF0000"/>
                </a:solidFill>
              </a:rPr>
              <a:t>/                /</a:t>
            </a:r>
            <a:r>
              <a:rPr lang="en-US" sz="2800" dirty="0" err="1" smtClean="0">
                <a:solidFill>
                  <a:srgbClr val="FF0000"/>
                </a:solidFill>
              </a:rPr>
              <a:t>ɪg</a:t>
            </a:r>
            <a:r>
              <a:rPr lang="en-US" sz="2800" dirty="0">
                <a:solidFill>
                  <a:srgbClr val="FF0000"/>
                </a:solidFill>
              </a:rPr>
              <a:t>ˈ </a:t>
            </a:r>
            <a:r>
              <a:rPr lang="en-US" sz="2800" dirty="0" err="1" smtClean="0">
                <a:solidFill>
                  <a:srgbClr val="FF0000"/>
                </a:solidFill>
              </a:rPr>
              <a:t>zæmpəl</a:t>
            </a:r>
            <a:r>
              <a:rPr lang="en-US" sz="2800" dirty="0" smtClean="0">
                <a:solidFill>
                  <a:srgbClr val="FF0000"/>
                </a:solidFill>
              </a:rPr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6288" y="3718110"/>
            <a:ext cx="1046577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</a:rPr>
              <a:t>dɪ</a:t>
            </a:r>
            <a:r>
              <a:rPr lang="en-US" sz="2800" dirty="0" err="1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rektər</a:t>
            </a:r>
            <a:r>
              <a:rPr lang="en-US" sz="2800" dirty="0" smtClean="0">
                <a:solidFill>
                  <a:srgbClr val="FF0000"/>
                </a:solidFill>
              </a:rPr>
              <a:t>/         /</a:t>
            </a:r>
            <a:r>
              <a:rPr lang="en-US" sz="2800" dirty="0" err="1" smtClean="0">
                <a:solidFill>
                  <a:srgbClr val="FF0000"/>
                </a:solidFill>
              </a:rPr>
              <a:t>dɪ</a:t>
            </a:r>
            <a:r>
              <a:rPr lang="en-US" sz="2800" dirty="0" err="1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zaɪnər</a:t>
            </a:r>
            <a:r>
              <a:rPr lang="en-US" sz="2800" dirty="0" smtClean="0">
                <a:solidFill>
                  <a:srgbClr val="FF0000"/>
                </a:solidFill>
              </a:rPr>
              <a:t>/              /</a:t>
            </a:r>
            <a:r>
              <a:rPr lang="en-US" sz="2800" dirty="0" err="1" smtClean="0">
                <a:solidFill>
                  <a:srgbClr val="FF0000"/>
                </a:solidFill>
              </a:rPr>
              <a:t>ə</a:t>
            </a:r>
            <a:r>
              <a:rPr lang="en-US" sz="2800" dirty="0" err="1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tendənt</a:t>
            </a:r>
            <a:r>
              <a:rPr lang="en-US" sz="2800" dirty="0" smtClean="0">
                <a:solidFill>
                  <a:srgbClr val="FF0000"/>
                </a:solidFill>
              </a:rPr>
              <a:t>/                   /ˈ</a:t>
            </a:r>
            <a:r>
              <a:rPr lang="en-US" sz="2800" dirty="0" err="1" smtClean="0">
                <a:solidFill>
                  <a:srgbClr val="FF0000"/>
                </a:solidFill>
              </a:rPr>
              <a:t>ɑːrkɪtekt</a:t>
            </a:r>
            <a:r>
              <a:rPr lang="en-US" sz="2800" dirty="0" smtClean="0">
                <a:solidFill>
                  <a:srgbClr val="FF0000"/>
                </a:solidFill>
              </a:rPr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6287" y="5230818"/>
            <a:ext cx="105381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>
                <a:solidFill>
                  <a:srgbClr val="FF0000"/>
                </a:solidFill>
              </a:rPr>
              <a:t>/ˌ</a:t>
            </a:r>
            <a:r>
              <a:rPr lang="en-US" sz="2800" dirty="0" err="1">
                <a:solidFill>
                  <a:srgbClr val="FF0000"/>
                </a:solidFill>
              </a:rPr>
              <a:t>taɪˈ</a:t>
            </a:r>
            <a:r>
              <a:rPr lang="en-US" sz="2800" dirty="0" err="1" smtClean="0">
                <a:solidFill>
                  <a:srgbClr val="FF0000"/>
                </a:solidFill>
              </a:rPr>
              <a:t>fuːn</a:t>
            </a:r>
            <a:r>
              <a:rPr lang="en-US" sz="2800" dirty="0" smtClean="0">
                <a:solidFill>
                  <a:srgbClr val="FF0000"/>
                </a:solidFill>
              </a:rPr>
              <a:t>/          /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blɪzərd</a:t>
            </a:r>
            <a:r>
              <a:rPr lang="en-US" sz="2800" dirty="0" smtClean="0">
                <a:solidFill>
                  <a:srgbClr val="FF0000"/>
                </a:solidFill>
              </a:rPr>
              <a:t>/               /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</a:rPr>
              <a:t>lændslaɪd</a:t>
            </a:r>
            <a:r>
              <a:rPr lang="en-US" sz="2800" dirty="0" smtClean="0">
                <a:solidFill>
                  <a:srgbClr val="FF0000"/>
                </a:solidFill>
              </a:rPr>
              <a:t>/                  / 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>
                <a:solidFill>
                  <a:srgbClr val="FF0000"/>
                </a:solidFill>
              </a:rPr>
              <a:t>əːr</a:t>
            </a:r>
            <a:r>
              <a:rPr lang="el-GR" sz="2800" dirty="0">
                <a:solidFill>
                  <a:srgbClr val="FF0000"/>
                </a:solidFill>
              </a:rPr>
              <a:t>θ </a:t>
            </a:r>
            <a:r>
              <a:rPr lang="en-US" sz="2800" dirty="0" err="1">
                <a:solidFill>
                  <a:srgbClr val="FF0000"/>
                </a:solidFill>
              </a:rPr>
              <a:t>kweɪk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519323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3861941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23153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20A26-C996-50E1-A2E4-D3770130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327" y="1120590"/>
            <a:ext cx="10073242" cy="494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E5CD7-FFB6-FDC7-FD8A-B1999537BB22}"/>
              </a:ext>
            </a:extLst>
          </p:cNvPr>
          <p:cNvSpPr txBox="1"/>
          <p:nvPr/>
        </p:nvSpPr>
        <p:spPr>
          <a:xfrm>
            <a:off x="558800" y="1927136"/>
            <a:ext cx="1197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You're a famous young celebrity with a very interesting and different life. A journalist is interviewing you at your home. </a:t>
            </a: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In pairs: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AE609-E7F7-D531-1415-EA148E27A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051" y="2892827"/>
            <a:ext cx="2812498" cy="84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9FBEC-59E3-3B9B-826D-E81E368B8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" y="9594"/>
            <a:ext cx="2049857" cy="5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20A26-C996-50E1-A2E4-D3770130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327" y="616100"/>
            <a:ext cx="10073242" cy="494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E5CD7-FFB6-FDC7-FD8A-B1999537BB22}"/>
              </a:ext>
            </a:extLst>
          </p:cNvPr>
          <p:cNvSpPr txBox="1"/>
          <p:nvPr/>
        </p:nvSpPr>
        <p:spPr>
          <a:xfrm>
            <a:off x="152400" y="1292136"/>
            <a:ext cx="11976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You're talking about the interview on TV. Join a new partner. Tell them what the famous teenage musician told you in your interview.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58A99-83FC-512C-9151-3A2FD78C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695" y="2339016"/>
            <a:ext cx="10490610" cy="3957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C36C5-6500-D054-9E23-DCCDFD18C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9" y="-3106"/>
            <a:ext cx="2049857" cy="5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20A26-C996-50E1-A2E4-D3770130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327" y="616100"/>
            <a:ext cx="10073242" cy="494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E5CD7-FFB6-FDC7-FD8A-B1999537BB22}"/>
              </a:ext>
            </a:extLst>
          </p:cNvPr>
          <p:cNvSpPr txBox="1"/>
          <p:nvPr/>
        </p:nvSpPr>
        <p:spPr>
          <a:xfrm>
            <a:off x="152400" y="1292136"/>
            <a:ext cx="11976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c. In pairs: Do you think being rich and famous is good for teenagers? Why (not)?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576BC-D8DB-F5AD-442A-6A61A841B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994" y="2803258"/>
            <a:ext cx="11770010" cy="1327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65D91-034B-9422-E106-A15DD8145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9" y="-3106"/>
            <a:ext cx="2049857" cy="5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04225" y="1346187"/>
            <a:ext cx="3180432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04225" y="2202523"/>
            <a:ext cx="3180432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04225" y="4709009"/>
            <a:ext cx="3180431" cy="7146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04226" y="5646503"/>
            <a:ext cx="3180430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04225" y="3846929"/>
            <a:ext cx="3180431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483556" y="502166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A9E997B-DC8B-0CE1-92E4-EC21247916E1}"/>
              </a:ext>
            </a:extLst>
          </p:cNvPr>
          <p:cNvSpPr/>
          <p:nvPr/>
        </p:nvSpPr>
        <p:spPr>
          <a:xfrm>
            <a:off x="4504225" y="3034230"/>
            <a:ext cx="321504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383AAF-6FD0-5B3C-0347-F994612F95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4146" y="1905799"/>
          <a:ext cx="10838047" cy="4629753"/>
        </p:xfrm>
        <a:graphic>
          <a:graphicData uri="http://schemas.openxmlformats.org/drawingml/2006/table">
            <a:tbl>
              <a:tblPr/>
              <a:tblGrid>
                <a:gridCol w="2804131">
                  <a:extLst>
                    <a:ext uri="{9D8B030D-6E8A-4147-A177-3AD203B41FA5}">
                      <a16:colId xmlns:a16="http://schemas.microsoft.com/office/drawing/2014/main" val="2477848857"/>
                    </a:ext>
                  </a:extLst>
                </a:gridCol>
                <a:gridCol w="2680929">
                  <a:extLst>
                    <a:ext uri="{9D8B030D-6E8A-4147-A177-3AD203B41FA5}">
                      <a16:colId xmlns:a16="http://schemas.microsoft.com/office/drawing/2014/main" val="3367581402"/>
                    </a:ext>
                  </a:extLst>
                </a:gridCol>
                <a:gridCol w="2780714">
                  <a:extLst>
                    <a:ext uri="{9D8B030D-6E8A-4147-A177-3AD203B41FA5}">
                      <a16:colId xmlns:a16="http://schemas.microsoft.com/office/drawing/2014/main" val="3582753339"/>
                    </a:ext>
                  </a:extLst>
                </a:gridCol>
                <a:gridCol w="2572273">
                  <a:extLst>
                    <a:ext uri="{9D8B030D-6E8A-4147-A177-3AD203B41FA5}">
                      <a16:colId xmlns:a16="http://schemas.microsoft.com/office/drawing/2014/main" val="703815683"/>
                    </a:ext>
                  </a:extLst>
                </a:gridCol>
              </a:tblGrid>
              <a:tr h="1543251"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1. A. arriv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B. believ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</a:p>
                    <a:p>
                      <a:pPr fontAlgn="t"/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C. receiv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</a:rPr>
                        <a:t>D. hop</a:t>
                      </a:r>
                      <a:r>
                        <a:rPr lang="en-US" sz="3600" u="sng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053258"/>
                  </a:ext>
                </a:extLst>
              </a:tr>
              <a:tr h="1543251"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</a:rPr>
                        <a:t>2. A. open</a:t>
                      </a:r>
                      <a:r>
                        <a:rPr lang="en-US" sz="3600" u="sng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B. knock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C. play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D. enjoy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984039"/>
                  </a:ext>
                </a:extLst>
              </a:tr>
              <a:tr h="1543251"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3. A. grabb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B. learn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C. stopp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</a:rPr>
                        <a:t>D. fill</a:t>
                      </a:r>
                      <a:r>
                        <a:rPr lang="en-US" sz="3600" u="sng" dirty="0">
                          <a:solidFill>
                            <a:srgbClr val="002060"/>
                          </a:solidFill>
                          <a:effectLst/>
                        </a:rPr>
                        <a:t>ed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9215" marR="9215" marT="9215" marB="9215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9590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469E08-8505-8125-370C-C695F6C8C7D2}"/>
              </a:ext>
            </a:extLst>
          </p:cNvPr>
          <p:cNvSpPr txBox="1"/>
          <p:nvPr/>
        </p:nvSpPr>
        <p:spPr>
          <a:xfrm>
            <a:off x="411755" y="466560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		Choose the word whose underlined part is 				pronounced differently from that of the others.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43699-C0D1-F6D2-0186-ABAC111158F8}"/>
              </a:ext>
            </a:extLst>
          </p:cNvPr>
          <p:cNvSpPr txBox="1"/>
          <p:nvPr/>
        </p:nvSpPr>
        <p:spPr>
          <a:xfrm>
            <a:off x="567893" y="2406316"/>
            <a:ext cx="12531776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4BBBF2-1CE3-F911-5E53-43712AA2DFE9}"/>
              </a:ext>
            </a:extLst>
          </p:cNvPr>
          <p:cNvSpPr/>
          <p:nvPr/>
        </p:nvSpPr>
        <p:spPr>
          <a:xfrm>
            <a:off x="8831497" y="195342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ADFE4C-89A0-620D-36D4-C02E86D6ECF5}"/>
              </a:ext>
            </a:extLst>
          </p:cNvPr>
          <p:cNvSpPr/>
          <p:nvPr/>
        </p:nvSpPr>
        <p:spPr>
          <a:xfrm>
            <a:off x="6002713" y="504399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FDEA4A-8045-2399-76ED-4C380D02AE88}"/>
              </a:ext>
            </a:extLst>
          </p:cNvPr>
          <p:cNvSpPr/>
          <p:nvPr/>
        </p:nvSpPr>
        <p:spPr>
          <a:xfrm>
            <a:off x="3338784" y="3446527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D6E2D-5E25-D250-EA24-1933E9D4F5F3}"/>
              </a:ext>
            </a:extLst>
          </p:cNvPr>
          <p:cNvSpPr txBox="1"/>
          <p:nvPr/>
        </p:nvSpPr>
        <p:spPr>
          <a:xfrm>
            <a:off x="66664" y="552724"/>
            <a:ext cx="166760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Extra 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900465" y="2530478"/>
            <a:ext cx="1049436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əˈraɪvd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bɪˈliːvd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rɪˈsiːvd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houpt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981808" y="4041278"/>
            <a:ext cx="1027234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oupənd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nɑːkt</a:t>
            </a:r>
            <a:r>
              <a:rPr lang="en-US" sz="2800" dirty="0">
                <a:solidFill>
                  <a:srgbClr val="FF0000"/>
                </a:solidFill>
              </a:rPr>
              <a:t> /   </a:t>
            </a:r>
            <a:r>
              <a:rPr lang="en-US" sz="2800" dirty="0" smtClean="0">
                <a:solidFill>
                  <a:srgbClr val="FF0000"/>
                </a:solidFill>
              </a:rPr>
              <a:t>    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pleɪd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     /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ɪnˈdʒɔɪd</a:t>
            </a:r>
            <a:r>
              <a:rPr lang="en-US" sz="2800" dirty="0">
                <a:solidFill>
                  <a:srgbClr val="FF0000"/>
                </a:solidFill>
              </a:rPr>
              <a:t> /</a:t>
            </a:r>
          </a:p>
        </p:txBody>
      </p:sp>
      <p:sp>
        <p:nvSpPr>
          <p:cNvPr id="6" name="Rectangle 5"/>
          <p:cNvSpPr/>
          <p:nvPr/>
        </p:nvSpPr>
        <p:spPr>
          <a:xfrm>
            <a:off x="981808" y="5587463"/>
            <a:ext cx="1027234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græbd</a:t>
            </a:r>
            <a:r>
              <a:rPr lang="en-US" sz="2800" dirty="0" smtClean="0">
                <a:solidFill>
                  <a:srgbClr val="FF0000"/>
                </a:solidFill>
              </a:rPr>
              <a:t>/               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ləːrnd</a:t>
            </a:r>
            <a:r>
              <a:rPr lang="en-US" sz="2800" dirty="0" smtClean="0">
                <a:solidFill>
                  <a:srgbClr val="FF0000"/>
                </a:solidFill>
              </a:rPr>
              <a:t>/                     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stɑːpt</a:t>
            </a:r>
            <a:r>
              <a:rPr lang="en-US" sz="2800" dirty="0" smtClean="0">
                <a:solidFill>
                  <a:srgbClr val="FF0000"/>
                </a:solidFill>
                <a:latin typeface="Lingoes Unicode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      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fɪld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179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2374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Pronunciation: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the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sound /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d/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Speaking: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reporting how teen celebrities live,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reported speech for statements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sound /d/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41, WB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pages 72 &amp; 73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534986"/>
            <a:ext cx="6869567" cy="558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ractice the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sound /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d/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ractice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reporting how teen celebrities live, 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reported speech for statements</a:t>
            </a:r>
            <a:endParaRPr lang="en-US" sz="36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96875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325F62-2009-C112-EC60-3F0647150547}"/>
              </a:ext>
            </a:extLst>
          </p:cNvPr>
          <p:cNvSpPr txBox="1"/>
          <p:nvPr/>
        </p:nvSpPr>
        <p:spPr>
          <a:xfrm>
            <a:off x="411755" y="418435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 whose underlined part is pronounced differently from that of the others.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6907B-7E72-06B0-2046-5F0848D291F7}"/>
              </a:ext>
            </a:extLst>
          </p:cNvPr>
          <p:cNvSpPr txBox="1"/>
          <p:nvPr/>
        </p:nvSpPr>
        <p:spPr>
          <a:xfrm>
            <a:off x="129671" y="1522342"/>
            <a:ext cx="11748738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A. f</a:t>
            </a:r>
            <a:r>
              <a:rPr lang="en-US" sz="3600" u="sng" dirty="0" smtClean="0">
                <a:solidFill>
                  <a:srgbClr val="002060"/>
                </a:solidFill>
              </a:rPr>
              <a:t>i</a:t>
            </a:r>
            <a:r>
              <a:rPr lang="en-US" sz="3600" dirty="0" smtClean="0">
                <a:solidFill>
                  <a:srgbClr val="002060"/>
                </a:solidFill>
              </a:rPr>
              <a:t>lling	B. sl</a:t>
            </a:r>
            <a:r>
              <a:rPr lang="en-US" sz="3600" u="sng" dirty="0" smtClean="0">
                <a:solidFill>
                  <a:srgbClr val="002060"/>
                </a:solidFill>
              </a:rPr>
              <a:t>i</a:t>
            </a:r>
            <a:r>
              <a:rPr lang="en-US" sz="3600" dirty="0" smtClean="0">
                <a:solidFill>
                  <a:srgbClr val="002060"/>
                </a:solidFill>
              </a:rPr>
              <a:t>ding	C. sm</a:t>
            </a:r>
            <a:r>
              <a:rPr lang="en-US" sz="3600" u="sng" dirty="0" smtClean="0">
                <a:solidFill>
                  <a:srgbClr val="002060"/>
                </a:solidFill>
              </a:rPr>
              <a:t>i</a:t>
            </a:r>
            <a:r>
              <a:rPr lang="en-US" sz="3600" dirty="0" smtClean="0">
                <a:solidFill>
                  <a:srgbClr val="002060"/>
                </a:solidFill>
              </a:rPr>
              <a:t>ling	D. f</a:t>
            </a:r>
            <a:r>
              <a:rPr lang="en-US" sz="3600" u="sng" dirty="0" smtClean="0">
                <a:solidFill>
                  <a:srgbClr val="002060"/>
                </a:solidFill>
              </a:rPr>
              <a:t>i</a:t>
            </a:r>
            <a:r>
              <a:rPr lang="en-US" sz="3600" dirty="0" smtClean="0">
                <a:solidFill>
                  <a:srgbClr val="002060"/>
                </a:solidFill>
              </a:rPr>
              <a:t>ling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	</a:t>
            </a:r>
          </a:p>
          <a:p>
            <a:pPr marL="742950" indent="-7429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A. </a:t>
            </a:r>
            <a:r>
              <a:rPr lang="en-US" sz="3600" u="sng" dirty="0" smtClean="0">
                <a:solidFill>
                  <a:srgbClr val="002060"/>
                </a:solidFill>
              </a:rPr>
              <a:t>e</a:t>
            </a:r>
            <a:r>
              <a:rPr lang="en-US" sz="3600" dirty="0" smtClean="0">
                <a:solidFill>
                  <a:srgbClr val="002060"/>
                </a:solidFill>
              </a:rPr>
              <a:t>xplain	B. </a:t>
            </a:r>
            <a:r>
              <a:rPr lang="en-US" sz="3600" u="sng" dirty="0" smtClean="0">
                <a:solidFill>
                  <a:srgbClr val="002060"/>
                </a:solidFill>
              </a:rPr>
              <a:t>e</a:t>
            </a:r>
            <a:r>
              <a:rPr lang="en-US" sz="3600" dirty="0" smtClean="0">
                <a:solidFill>
                  <a:srgbClr val="002060"/>
                </a:solidFill>
              </a:rPr>
              <a:t>xcuse        	C. </a:t>
            </a:r>
            <a:r>
              <a:rPr lang="en-US" sz="3600" u="sng" dirty="0" smtClean="0">
                <a:solidFill>
                  <a:srgbClr val="002060"/>
                </a:solidFill>
              </a:rPr>
              <a:t>e</a:t>
            </a:r>
            <a:r>
              <a:rPr lang="en-US" sz="3600" dirty="0" smtClean="0">
                <a:solidFill>
                  <a:srgbClr val="002060"/>
                </a:solidFill>
              </a:rPr>
              <a:t>xcept	D. </a:t>
            </a:r>
            <a:r>
              <a:rPr lang="en-US" sz="3600" u="sng" dirty="0" smtClean="0">
                <a:solidFill>
                  <a:srgbClr val="002060"/>
                </a:solidFill>
              </a:rPr>
              <a:t>e</a:t>
            </a:r>
            <a:r>
              <a:rPr lang="en-US" sz="3600" dirty="0" smtClean="0">
                <a:solidFill>
                  <a:srgbClr val="002060"/>
                </a:solidFill>
              </a:rPr>
              <a:t>xpert</a:t>
            </a:r>
            <a:endParaRPr lang="en-US" sz="3600" u="sng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endParaRPr lang="en-US" sz="3600" u="sng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3. A. pr</a:t>
            </a:r>
            <a:r>
              <a:rPr lang="en-US" sz="3600" u="sng" dirty="0" smtClean="0">
                <a:solidFill>
                  <a:srgbClr val="002060"/>
                </a:solidFill>
              </a:rPr>
              <a:t>o</a:t>
            </a:r>
            <a:r>
              <a:rPr lang="en-US" sz="3600" dirty="0" smtClean="0">
                <a:solidFill>
                  <a:srgbClr val="002060"/>
                </a:solidFill>
              </a:rPr>
              <a:t>mise	B. pr</a:t>
            </a:r>
            <a:r>
              <a:rPr lang="en-US" sz="3600" u="sng" dirty="0" smtClean="0">
                <a:solidFill>
                  <a:srgbClr val="002060"/>
                </a:solidFill>
              </a:rPr>
              <a:t>o</a:t>
            </a:r>
            <a:r>
              <a:rPr lang="en-US" sz="3600" dirty="0" smtClean="0">
                <a:solidFill>
                  <a:srgbClr val="002060"/>
                </a:solidFill>
              </a:rPr>
              <a:t>duct	C. pr</a:t>
            </a:r>
            <a:r>
              <a:rPr lang="en-US" sz="3600" u="sng" dirty="0" smtClean="0">
                <a:solidFill>
                  <a:srgbClr val="002060"/>
                </a:solidFill>
              </a:rPr>
              <a:t>o</a:t>
            </a:r>
            <a:r>
              <a:rPr lang="en-US" sz="3600" dirty="0" smtClean="0">
                <a:solidFill>
                  <a:srgbClr val="002060"/>
                </a:solidFill>
              </a:rPr>
              <a:t>ject	D. pr</a:t>
            </a:r>
            <a:r>
              <a:rPr lang="en-US" sz="3600" u="sng" dirty="0" smtClean="0">
                <a:solidFill>
                  <a:srgbClr val="002060"/>
                </a:solidFill>
              </a:rPr>
              <a:t>o</a:t>
            </a:r>
            <a:r>
              <a:rPr lang="en-US" sz="3600" dirty="0" smtClean="0">
                <a:solidFill>
                  <a:srgbClr val="002060"/>
                </a:solidFill>
              </a:rPr>
              <a:t>gram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600" dirty="0" smtClean="0">
                <a:solidFill>
                  <a:srgbClr val="00206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4D1199-7B96-2C29-5F8E-00CCC89690A4}"/>
              </a:ext>
            </a:extLst>
          </p:cNvPr>
          <p:cNvSpPr/>
          <p:nvPr/>
        </p:nvSpPr>
        <p:spPr>
          <a:xfrm>
            <a:off x="849553" y="1676686"/>
            <a:ext cx="534011" cy="573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E9C55F-F7AC-9D8B-28B3-E1E74A5F83DC}"/>
              </a:ext>
            </a:extLst>
          </p:cNvPr>
          <p:cNvSpPr/>
          <p:nvPr/>
        </p:nvSpPr>
        <p:spPr>
          <a:xfrm>
            <a:off x="9219543" y="310131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1B9774-3C7D-1A33-967B-F121CD35F6BB}"/>
              </a:ext>
            </a:extLst>
          </p:cNvPr>
          <p:cNvSpPr/>
          <p:nvPr/>
        </p:nvSpPr>
        <p:spPr>
          <a:xfrm>
            <a:off x="9219543" y="4694042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5270" y="2154964"/>
            <a:ext cx="1073742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 smtClean="0">
                <a:solidFill>
                  <a:srgbClr val="FF0000"/>
                </a:solidFill>
              </a:rPr>
              <a:t>fɪlɪŋ</a:t>
            </a:r>
            <a:r>
              <a:rPr lang="en-US" sz="3200" dirty="0" smtClean="0">
                <a:solidFill>
                  <a:srgbClr val="FF0000"/>
                </a:solidFill>
              </a:rPr>
              <a:t>/               /'</a:t>
            </a:r>
            <a:r>
              <a:rPr lang="en-US" sz="3200" dirty="0" err="1" smtClean="0">
                <a:solidFill>
                  <a:srgbClr val="FF0000"/>
                </a:solidFill>
              </a:rPr>
              <a:t>slaɪdɪŋ</a:t>
            </a:r>
            <a:r>
              <a:rPr lang="en-US" sz="3200" dirty="0" smtClean="0">
                <a:solidFill>
                  <a:srgbClr val="FF0000"/>
                </a:solidFill>
              </a:rPr>
              <a:t>/            /ˈ</a:t>
            </a:r>
            <a:r>
              <a:rPr lang="en-US" sz="3200" dirty="0" err="1" smtClean="0">
                <a:solidFill>
                  <a:srgbClr val="FF0000"/>
                </a:solidFill>
              </a:rPr>
              <a:t>smaɪlɪŋ</a:t>
            </a:r>
            <a:r>
              <a:rPr lang="en-US" sz="3200" dirty="0" smtClean="0">
                <a:solidFill>
                  <a:srgbClr val="FF0000"/>
                </a:solidFill>
              </a:rPr>
              <a:t>/                /ˈ</a:t>
            </a:r>
            <a:r>
              <a:rPr lang="en-US" sz="3200" dirty="0" err="1" smtClean="0">
                <a:solidFill>
                  <a:srgbClr val="FF0000"/>
                </a:solidFill>
              </a:rPr>
              <a:t>faɪlɪŋ</a:t>
            </a:r>
            <a:r>
              <a:rPr lang="en-US" sz="3200" dirty="0" smtClean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3216" y="3718789"/>
            <a:ext cx="1092153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ɪk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spleɪn</a:t>
            </a:r>
            <a:r>
              <a:rPr lang="en-US" sz="2800" dirty="0" smtClean="0">
                <a:solidFill>
                  <a:srgbClr val="FF0000"/>
                </a:solidFill>
              </a:rPr>
              <a:t>/           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ɪk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skjuːz</a:t>
            </a:r>
            <a:r>
              <a:rPr lang="en-US" sz="2800" dirty="0" smtClean="0">
                <a:solidFill>
                  <a:srgbClr val="FF0000"/>
                </a:solidFill>
              </a:rPr>
              <a:t>/                /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ɪk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sept</a:t>
            </a:r>
            <a:r>
              <a:rPr lang="en-US" sz="2800" dirty="0" smtClean="0">
                <a:solidFill>
                  <a:srgbClr val="FF0000"/>
                </a:solidFill>
              </a:rPr>
              <a:t>/                      /</a:t>
            </a:r>
            <a:r>
              <a:rPr lang="en-US" sz="2800" dirty="0" smtClean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ekspəːrt</a:t>
            </a:r>
            <a:r>
              <a:rPr lang="en-US" sz="2800" dirty="0" smtClean="0">
                <a:solidFill>
                  <a:srgbClr val="FF0000"/>
                </a:solidFill>
              </a:rPr>
              <a:t>/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5269" y="5377446"/>
            <a:ext cx="1088313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63550" algn="l"/>
                <a:tab pos="3206750" algn="l"/>
                <a:tab pos="6005513" algn="l"/>
                <a:tab pos="9144000" algn="l"/>
              </a:tabLst>
            </a:pPr>
            <a:r>
              <a:rPr lang="en-US" sz="2800" dirty="0" smtClean="0">
                <a:solidFill>
                  <a:srgbClr val="FF0000"/>
                </a:solidFill>
              </a:rPr>
              <a:t>/</a:t>
            </a:r>
            <a:r>
              <a:rPr lang="en-US" sz="2800" dirty="0" smtClean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prɑːmɪs</a:t>
            </a:r>
            <a:r>
              <a:rPr lang="en-US" sz="2800" dirty="0" smtClean="0">
                <a:solidFill>
                  <a:srgbClr val="FF0000"/>
                </a:solidFill>
              </a:rPr>
              <a:t>/            /</a:t>
            </a:r>
            <a:r>
              <a:rPr lang="en-US" sz="2800" dirty="0" smtClean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prɑ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ː </a:t>
            </a:r>
            <a:r>
              <a:rPr lang="en-US" sz="2800" dirty="0" err="1" smtClean="0">
                <a:solidFill>
                  <a:srgbClr val="FF0000"/>
                </a:solidFill>
                <a:latin typeface="Lingoes Unicode"/>
              </a:rPr>
              <a:t>dʌkt</a:t>
            </a:r>
            <a:r>
              <a:rPr lang="en-US" sz="2800" dirty="0" smtClean="0">
                <a:solidFill>
                  <a:srgbClr val="FF0000"/>
                </a:solidFill>
              </a:rPr>
              <a:t>/              /</a:t>
            </a:r>
            <a:r>
              <a:rPr lang="en-US" sz="2800" dirty="0" smtClean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prɑ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ː 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dʒekt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/            /</a:t>
            </a:r>
            <a:r>
              <a:rPr lang="en-US" sz="2800" dirty="0">
                <a:solidFill>
                  <a:srgbClr val="FF0000"/>
                </a:solidFill>
                <a:latin typeface="Lingoes Unicode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Lingoes Unicode"/>
              </a:rPr>
              <a:t>prougræm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80988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9821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39C46-4083-CA54-AAD4-43999D494DE9}"/>
              </a:ext>
            </a:extLst>
          </p:cNvPr>
          <p:cNvSpPr/>
          <p:nvPr/>
        </p:nvSpPr>
        <p:spPr>
          <a:xfrm>
            <a:off x="5330475" y="2017569"/>
            <a:ext cx="6129301" cy="40765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irector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</a:t>
            </a:r>
            <a:endParaRPr lang="en-US" sz="3400" dirty="0">
              <a:solidFill>
                <a:srgbClr val="0070C0"/>
              </a:solidFill>
              <a:latin typeface="ArialMT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entist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</a:t>
            </a:r>
            <a:endParaRPr lang="en-US" sz="3400" dirty="0">
              <a:solidFill>
                <a:srgbClr val="0070C0"/>
              </a:solidFill>
              <a:latin typeface="ArialMT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ream</a:t>
            </a: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rought</a:t>
            </a: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amage</a:t>
            </a: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isappear</a:t>
            </a: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3400" u="sng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isease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F6D3A-08E9-C5F7-5E73-497A760DDA55}"/>
              </a:ext>
            </a:extLst>
          </p:cNvPr>
          <p:cNvSpPr txBox="1"/>
          <p:nvPr/>
        </p:nvSpPr>
        <p:spPr>
          <a:xfrm>
            <a:off x="519177" y="1494099"/>
            <a:ext cx="43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48554-5E89-50D1-947B-20666AD10F72}"/>
              </a:ext>
            </a:extLst>
          </p:cNvPr>
          <p:cNvSpPr txBox="1"/>
          <p:nvPr/>
        </p:nvSpPr>
        <p:spPr>
          <a:xfrm>
            <a:off x="486176" y="1487641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8EA2E-2940-EC1F-8AF9-73BA4B2A8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4856" y="-114795"/>
            <a:ext cx="1390907" cy="104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0B5F54-8C72-244D-5B4A-63CA8932C9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2959" t="5159" r="22740"/>
          <a:stretch/>
        </p:blipFill>
        <p:spPr>
          <a:xfrm>
            <a:off x="5650999" y="1116968"/>
            <a:ext cx="890003" cy="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re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m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sapp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se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39C46-4083-CA54-AAD4-43999D494DE9}"/>
              </a:ext>
            </a:extLst>
          </p:cNvPr>
          <p:cNvSpPr/>
          <p:nvPr/>
        </p:nvSpPr>
        <p:spPr>
          <a:xfrm>
            <a:off x="3247142" y="3165210"/>
            <a:ext cx="6129301" cy="221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6075" indent="-339725">
              <a:lnSpc>
                <a:spcPct val="150000"/>
              </a:lnSpc>
              <a:buClr>
                <a:srgbClr val="FF0000"/>
              </a:buClr>
              <a:buSzPct val="200000"/>
              <a:buFont typeface="Webdings" panose="05030102010509060703" pitchFamily="18" charset="2"/>
              <a:buChar char="³"/>
            </a:pPr>
            <a:r>
              <a:rPr lang="en-US" sz="3200" dirty="0">
                <a:solidFill>
                  <a:srgbClr val="0070C0"/>
                </a:solidFill>
              </a:rPr>
              <a:t>reporte</a:t>
            </a:r>
            <a:r>
              <a:rPr lang="en-US" sz="3200" b="1" u="sng" dirty="0">
                <a:solidFill>
                  <a:srgbClr val="0070C0"/>
                </a:solidFill>
              </a:rPr>
              <a:t>d</a:t>
            </a:r>
          </a:p>
          <a:p>
            <a:pPr marL="346075" indent="-339725">
              <a:lnSpc>
                <a:spcPct val="150000"/>
              </a:lnSpc>
              <a:buClr>
                <a:srgbClr val="FF0000"/>
              </a:buClr>
              <a:buSzPct val="200000"/>
              <a:buFont typeface="Webdings" panose="05030102010509060703" pitchFamily="18" charset="2"/>
              <a:buChar char="³"/>
            </a:pPr>
            <a:r>
              <a:rPr lang="en-US" sz="3200" dirty="0">
                <a:solidFill>
                  <a:srgbClr val="0070C0"/>
                </a:solidFill>
              </a:rPr>
              <a:t>tol</a:t>
            </a:r>
            <a:r>
              <a:rPr lang="en-US" sz="3200" b="1" u="sng" dirty="0">
                <a:solidFill>
                  <a:srgbClr val="0070C0"/>
                </a:solidFill>
              </a:rPr>
              <a:t>d</a:t>
            </a:r>
          </a:p>
          <a:p>
            <a:pPr marL="346075" indent="-339725">
              <a:lnSpc>
                <a:spcPct val="150000"/>
              </a:lnSpc>
              <a:buClr>
                <a:srgbClr val="FF0000"/>
              </a:buClr>
              <a:buSzPct val="200000"/>
              <a:buFont typeface="Webdings" panose="05030102010509060703" pitchFamily="18" charset="2"/>
              <a:buChar char="³"/>
            </a:pPr>
            <a:r>
              <a:rPr lang="en-US" sz="3200" dirty="0">
                <a:solidFill>
                  <a:srgbClr val="0070C0"/>
                </a:solidFill>
              </a:rPr>
              <a:t>sai</a:t>
            </a:r>
            <a:r>
              <a:rPr lang="en-US" sz="3200" b="1" u="sng" dirty="0">
                <a:solidFill>
                  <a:srgbClr val="0070C0"/>
                </a:solidFill>
              </a:rPr>
              <a:t>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8EA2E-2940-EC1F-8AF9-73BA4B2A8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574" y="-96250"/>
            <a:ext cx="1264461" cy="948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CB721-47A0-308A-FD34-C754DF80B7B0}"/>
              </a:ext>
            </a:extLst>
          </p:cNvPr>
          <p:cNvSpPr txBox="1"/>
          <p:nvPr/>
        </p:nvSpPr>
        <p:spPr>
          <a:xfrm>
            <a:off x="486176" y="2296161"/>
            <a:ext cx="1039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Listen to the words and focus on the underlined letters.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A60486-2AB4-193E-17B5-C5805C374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047" y="2138436"/>
            <a:ext cx="944999" cy="742500"/>
          </a:xfrm>
          <a:prstGeom prst="rect">
            <a:avLst/>
          </a:prstGeom>
        </p:spPr>
      </p:pic>
      <p:pic>
        <p:nvPicPr>
          <p:cNvPr id="10" name="CD2 TRACK 22">
            <a:hlinkClick r:id="" action="ppaction://media"/>
            <a:extLst>
              <a:ext uri="{FF2B5EF4-FFF2-40B4-BE49-F238E27FC236}">
                <a16:creationId xmlns:a16="http://schemas.microsoft.com/office/drawing/2014/main" id="{0F121486-6AB0-7255-C76E-5879AB08C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73345" y="3038660"/>
            <a:ext cx="570813" cy="570813"/>
          </a:xfrm>
          <a:prstGeom prst="rect">
            <a:avLst/>
          </a:prstGeom>
        </p:spPr>
      </p:pic>
      <p:sp>
        <p:nvSpPr>
          <p:cNvPr id="11" name="Rectangle 36">
            <a:hlinkClick r:id="" action="ppaction://noaction">
              <a:snd r:embed="rId7" name="CD2 TRACK 22.wav"/>
            </a:hlinkClick>
            <a:extLst>
              <a:ext uri="{FF2B5EF4-FFF2-40B4-BE49-F238E27FC236}">
                <a16:creationId xmlns:a16="http://schemas.microsoft.com/office/drawing/2014/main" id="{689F1951-6EFA-025F-324D-ED0F234E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4130" y="1930664"/>
            <a:ext cx="959319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2" name="Rectangle 75">
            <a:hlinkClick r:id="" action="ppaction://noaction" highlightClick="1">
              <a:snd r:embed="rId8" name="reported.wav"/>
            </a:hlinkClick>
            <a:extLst>
              <a:ext uri="{FF2B5EF4-FFF2-40B4-BE49-F238E27FC236}">
                <a16:creationId xmlns:a16="http://schemas.microsoft.com/office/drawing/2014/main" id="{8D644852-5B7B-BE2B-3DBC-88C418A0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141" y="3247927"/>
            <a:ext cx="2250937" cy="584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3200" dirty="0"/>
          </a:p>
        </p:txBody>
      </p:sp>
      <p:sp>
        <p:nvSpPr>
          <p:cNvPr id="13" name="Rectangle 75">
            <a:hlinkClick r:id="" action="ppaction://noaction" highlightClick="1">
              <a:snd r:embed="rId9" name="told.wav"/>
            </a:hlinkClick>
            <a:extLst>
              <a:ext uri="{FF2B5EF4-FFF2-40B4-BE49-F238E27FC236}">
                <a16:creationId xmlns:a16="http://schemas.microsoft.com/office/drawing/2014/main" id="{3FA7052D-2EA3-E4AF-3DB3-E048BC2D9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541" y="3948968"/>
            <a:ext cx="2250937" cy="584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3200" dirty="0"/>
          </a:p>
        </p:txBody>
      </p:sp>
      <p:sp>
        <p:nvSpPr>
          <p:cNvPr id="14" name="Rectangle 75">
            <a:hlinkClick r:id="" action="ppaction://noaction" highlightClick="1">
              <a:snd r:embed="rId10" name="said.wav"/>
            </a:hlinkClick>
            <a:extLst>
              <a:ext uri="{FF2B5EF4-FFF2-40B4-BE49-F238E27FC236}">
                <a16:creationId xmlns:a16="http://schemas.microsoft.com/office/drawing/2014/main" id="{E82C5A96-BDD3-5C58-3536-F15D36FC1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541" y="4718988"/>
            <a:ext cx="2250937" cy="584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A53602-DEDE-DCA7-0BFB-5EFE575E6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306" y="909314"/>
            <a:ext cx="5143387" cy="6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43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8EA2E-2940-EC1F-8AF9-73BA4B2A8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574" y="-96250"/>
            <a:ext cx="1264461" cy="948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CB721-47A0-308A-FD34-C754DF80B7B0}"/>
              </a:ext>
            </a:extLst>
          </p:cNvPr>
          <p:cNvSpPr txBox="1"/>
          <p:nvPr/>
        </p:nvSpPr>
        <p:spPr>
          <a:xfrm>
            <a:off x="486176" y="2296161"/>
            <a:ext cx="1039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 Listen and circle the words you hear.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Rectangle 36">
            <a:hlinkClick r:id="" action="ppaction://noaction">
              <a:snd r:embed="rId6" name="CD2 TRACK 23.wav"/>
            </a:hlinkClick>
            <a:extLst>
              <a:ext uri="{FF2B5EF4-FFF2-40B4-BE49-F238E27FC236}">
                <a16:creationId xmlns:a16="http://schemas.microsoft.com/office/drawing/2014/main" id="{689F1951-6EFA-025F-324D-ED0F234E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578" y="1960598"/>
            <a:ext cx="959319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A53602-DEDE-DCA7-0BFB-5EFE575E6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306" y="909314"/>
            <a:ext cx="5143387" cy="657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5F435-21DC-C727-869C-C1FEB84AF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249" y="3561281"/>
            <a:ext cx="3352498" cy="1833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96EAC-0462-2003-56DC-5B2A1F61E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915" y="2114148"/>
            <a:ext cx="734504" cy="762397"/>
          </a:xfrm>
          <a:prstGeom prst="rect">
            <a:avLst/>
          </a:prstGeom>
        </p:spPr>
      </p:pic>
      <p:pic>
        <p:nvPicPr>
          <p:cNvPr id="18" name="CD2 TRACK 23">
            <a:hlinkClick r:id="" action="ppaction://media"/>
            <a:extLst>
              <a:ext uri="{FF2B5EF4-FFF2-40B4-BE49-F238E27FC236}">
                <a16:creationId xmlns:a16="http://schemas.microsoft.com/office/drawing/2014/main" id="{6626D86F-EF15-F20E-95A6-A0B206A16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58306" y="2296161"/>
            <a:ext cx="671936" cy="67193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EC6953F-DD84-A8FB-AFE7-258BB71C9720}"/>
              </a:ext>
            </a:extLst>
          </p:cNvPr>
          <p:cNvSpPr/>
          <p:nvPr/>
        </p:nvSpPr>
        <p:spPr>
          <a:xfrm>
            <a:off x="4169493" y="3542031"/>
            <a:ext cx="1432410" cy="693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518204-014A-77A7-52DC-7AAC171568AC}"/>
              </a:ext>
            </a:extLst>
          </p:cNvPr>
          <p:cNvSpPr/>
          <p:nvPr/>
        </p:nvSpPr>
        <p:spPr>
          <a:xfrm>
            <a:off x="6420205" y="4108321"/>
            <a:ext cx="1432410" cy="693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9F4163-FADA-D356-98ED-4AF72DF63F94}"/>
              </a:ext>
            </a:extLst>
          </p:cNvPr>
          <p:cNvSpPr/>
          <p:nvPr/>
        </p:nvSpPr>
        <p:spPr>
          <a:xfrm>
            <a:off x="4408519" y="4714708"/>
            <a:ext cx="1432410" cy="693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8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6847</TotalTime>
  <Words>530</Words>
  <Application>Microsoft Office PowerPoint</Application>
  <PresentationFormat>Widescreen</PresentationFormat>
  <Paragraphs>99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ArialMT</vt:lpstr>
      <vt:lpstr>Calibri</vt:lpstr>
      <vt:lpstr>Calibri Light</vt:lpstr>
      <vt:lpstr>Lingoes Unicode</vt:lpstr>
      <vt:lpstr>Symbol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70</cp:revision>
  <dcterms:created xsi:type="dcterms:W3CDTF">2023-02-01T04:45:54Z</dcterms:created>
  <dcterms:modified xsi:type="dcterms:W3CDTF">2023-04-19T05:10:18Z</dcterms:modified>
</cp:coreProperties>
</file>