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0" r:id="rId2"/>
    <p:sldId id="259" r:id="rId3"/>
    <p:sldId id="260" r:id="rId4"/>
    <p:sldId id="258" r:id="rId5"/>
    <p:sldId id="261" r:id="rId6"/>
    <p:sldId id="263" r:id="rId7"/>
    <p:sldId id="264" r:id="rId8"/>
    <p:sldId id="265" r:id="rId9"/>
    <p:sldId id="266" r:id="rId10"/>
    <p:sldId id="272" r:id="rId11"/>
    <p:sldId id="273" r:id="rId12"/>
    <p:sldId id="277" r:id="rId13"/>
    <p:sldId id="281" r:id="rId14"/>
    <p:sldId id="284" r:id="rId15"/>
    <p:sldId id="285" r:id="rId16"/>
    <p:sldId id="286" r:id="rId17"/>
    <p:sldId id="287" r:id="rId18"/>
    <p:sldId id="288" r:id="rId19"/>
    <p:sldId id="289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759A2-8BFB-42D6-ACD0-08B8DC5E2D49}" type="datetimeFigureOut">
              <a:rPr lang="en-US" smtClean="0"/>
              <a:t>16/08/2024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DD7E3-5C81-460D-B7F9-C52384FB7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5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2221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5B05F-8D27-A2C3-06FA-A99F0E010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BF8E55-1853-BFA0-A386-AD2F8BBEE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8002-F99D-12E1-AB1D-50DA0921A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51F3-EE06-43F9-9C24-E86CB434DD5D}" type="datetime1">
              <a:rPr lang="en-US" smtClean="0"/>
              <a:t>16/08/2024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67F1E-6841-5EBA-8EF7-5525E228A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EA19E-DD6C-7321-55B2-BCF5BA00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4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43F27-2888-B2BD-8FA5-5A631DFB9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C4E575-6CA4-23BA-CDC0-1CA70BB07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2FD3B-8E2F-D64C-289E-7E7A77FA5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98F9-06F0-440A-885F-B51E7742B421}" type="datetime1">
              <a:rPr lang="en-US" smtClean="0"/>
              <a:t>16/08/2024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BF4D5-FB91-CC22-6F41-0A4B69C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C1E23-323D-52D4-5CF2-D23CD3CCC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2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6ED811-5F10-73B0-151E-69C8717E8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59A411-0BF5-AF9E-5E14-1FECA21F7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3ADD3-68A0-C105-477A-2CDF640D3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FC88-5AD5-4C63-BF50-ACF754A4E2C9}" type="datetime1">
              <a:rPr lang="en-US" smtClean="0"/>
              <a:t>16/08/2024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94C06-23A0-9DE4-F5C1-0842055EA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96109-E9B9-9609-ECB7-B7A97798C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A55A9-A204-7BB0-168C-D2373C37B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A166B-F26A-282C-7537-318C78332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C420E-F399-88E7-7791-FA0D03B08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CD8F-975B-4412-BD89-459FCD40B3BD}" type="datetime1">
              <a:rPr lang="en-US" smtClean="0"/>
              <a:t>16/08/2024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BC25E-104C-D36F-EB1C-7D523B85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6C3C-890F-F264-4288-D16811DAA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4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7A583-D905-15B6-614F-1D9E75E81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C9042-E5A8-9EB0-12F4-50D3F6792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ED7CE-85E8-A874-9951-FB38754F7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251F5-AC78-403E-84D3-A35DB3779645}" type="datetime1">
              <a:rPr lang="en-US" smtClean="0"/>
              <a:t>16/08/2024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546C0-1E44-A732-94E8-DBF7C425D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76300-0E32-31C5-F9B5-38EDB9A4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8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C5986-55A0-5780-5EAA-716D193FD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2F294-F1F8-73FD-D71C-3DC82E5D5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36C15-33E7-E8DF-3842-27EC3C1F0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580A1-06B7-5E55-34B1-D6190AF16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004C-9F4B-4C53-99F5-F08BE3F5A979}" type="datetime1">
              <a:rPr lang="en-US" smtClean="0"/>
              <a:t>16/08/2024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12653-1062-814D-EA0E-09C625D47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4AC56-5C4C-5DDD-909A-598337FFC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1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4F71E-C527-DDBE-EEF7-26664BF57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2C2D8-192F-9765-9EA1-AE6500637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57C4B-13D0-C86B-7C4C-15EB27CFD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3D6BB5-C9F9-4E41-19B9-5D9C00A61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CF9AF-F179-F5CA-2DD6-4C1FA7286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A8D7A1-6203-6123-617A-96445080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FA88-70F1-466A-8744-BD0E18C82A83}" type="datetime1">
              <a:rPr lang="en-US" smtClean="0"/>
              <a:t>16/08/2024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374447-43BF-D458-A51C-FA6438AC3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1B990-3B23-6AA2-6658-A2A3E38D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1EDF7-786F-8F45-5B66-382A4899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3864EE-E563-B541-F8FA-C0CC2111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7AA8-5FF4-42C2-8F57-304BA619F2AE}" type="datetime1">
              <a:rPr lang="en-US" smtClean="0"/>
              <a:t>16/08/2024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977402-3DFE-B7DE-4AE7-2B20AB66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88065-3D66-8BC4-D603-96950D54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5CBECD-07C6-0CFC-4C69-FA2E90470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AA33-D417-44C9-9D70-F69EC024DBA0}" type="datetime1">
              <a:rPr lang="en-US" smtClean="0"/>
              <a:t>16/08/2024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39D48E-8282-5155-1F8B-004ACB783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3DFD3-8DB9-6161-7AFA-FE604B054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8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63F64-AB65-3DFD-363F-65A5BA3C4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428A1-2A8F-AEA1-17A8-3E26DC682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27CE89-19DE-A7E4-4E00-4317F58D7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597A4-1BC0-8F38-D236-FBDEC92C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9947-CA28-4F8F-9A6A-FAF40FA372D0}" type="datetime1">
              <a:rPr lang="en-US" smtClean="0"/>
              <a:t>16/08/2024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0487A-67E3-9ECC-4210-3F90E291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86A74-6014-8D47-A4A6-DE2B3B1AC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6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362FA-93D0-1CCA-4525-4B31D32E7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5E2646-61DD-DABA-38A4-A22ED48DD0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73271-062A-52F7-E8A3-CAD61977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1540B-60EC-9D84-C96A-D5B6DA879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719E-13FF-4C24-BCD2-EFC9D195E316}" type="datetime1">
              <a:rPr lang="en-US" smtClean="0"/>
              <a:t>16/08/2024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6D527-80B2-E198-A078-B00113DB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11D98-7BD2-0296-23A9-5C18619E7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6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E522D7-FF9D-5012-C6CA-CD37879D6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29026-9A86-600E-01AB-A920E0CAB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AA9B8-D843-5A4D-C5E9-DE3D04F81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BE902-4821-4D98-9882-4216966AD8C8}" type="datetime1">
              <a:rPr lang="en-US" smtClean="0"/>
              <a:t>16/08/2024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6AAA3-7963-1694-D0D6-8BDF41D3A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E8576-B585-39FA-5CE2-989E073B7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5728B-E59E-4B9F-AE0E-A5F1F7BB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4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tailieumoi.vn/bai-viet/103734/mot-loai-chat-doc-co-kha-nang-lam-mat-hoat-tinh-cua-thu-the-o-mang-sau-synapse-than-kinh-c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tailieumoi.vn/bai-viet/103735/phan-ung-nao-sau-day-o-dong-vat-duoc-goi-la-phan-xa-giai-thich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tailieumoi.vn/bai-viet/103736/doc-doan-thong-tin-va-tra-loi-cau-ho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F292AA-4845-88DE-E7A9-14767FB7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z="1800" smtClean="0"/>
              <a:t>1</a:t>
            </a:fld>
            <a:endParaRPr lang="en-US" sz="18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62FA201-5978-1F59-A3ED-8CD81D36D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437433"/>
              </p:ext>
            </p:extLst>
          </p:nvPr>
        </p:nvGraphicFramePr>
        <p:xfrm>
          <a:off x="670561" y="811435"/>
          <a:ext cx="11176000" cy="1988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9047">
                  <a:extLst>
                    <a:ext uri="{9D8B030D-6E8A-4147-A177-3AD203B41FA5}">
                      <a16:colId xmlns:a16="http://schemas.microsoft.com/office/drawing/2014/main" val="1164633908"/>
                    </a:ext>
                  </a:extLst>
                </a:gridCol>
                <a:gridCol w="4921815">
                  <a:extLst>
                    <a:ext uri="{9D8B030D-6E8A-4147-A177-3AD203B41FA5}">
                      <a16:colId xmlns:a16="http://schemas.microsoft.com/office/drawing/2014/main" val="2607049632"/>
                    </a:ext>
                  </a:extLst>
                </a:gridCol>
                <a:gridCol w="2595138">
                  <a:extLst>
                    <a:ext uri="{9D8B030D-6E8A-4147-A177-3AD203B41FA5}">
                      <a16:colId xmlns:a16="http://schemas.microsoft.com/office/drawing/2014/main" val="17440312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HỌ TÊN GV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TRỊNH THỊ THANH HẢI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Email: Trinhthanhhai.lim@gmail.com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Sđt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0976921920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859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HỌ TÊN GV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TRẦN THỊ KIM ÁNH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Email: Tranthikimanh1409@gmail.com</a:t>
                      </a:r>
                      <a:endParaRPr lang="en-US" sz="2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Sđt</a:t>
                      </a:r>
                      <a:endParaRPr lang="en-US" sz="2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0969956714</a:t>
                      </a:r>
                      <a:endParaRPr lang="en-US" sz="2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7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584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1D760D-EAD8-A8C6-D166-5091152B0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0"/>
            <a:ext cx="12100560" cy="6858000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2AB21C-1224-E7F5-2A27-3ECD76079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49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9C742-40E8-ACB3-E854-58030CCF4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68C587-587C-E5FF-F25F-0BE928D1E91B}"/>
              </a:ext>
            </a:extLst>
          </p:cNvPr>
          <p:cNvSpPr txBox="1"/>
          <p:nvPr/>
        </p:nvSpPr>
        <p:spPr>
          <a:xfrm>
            <a:off x="76025" y="121920"/>
            <a:ext cx="6999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2. BÀI TẬP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80635-5A77-1F44-0955-4B7CE3A17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33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496F4C-E403-B98B-C60E-8BC9CB2DBF3F}"/>
              </a:ext>
            </a:extLst>
          </p:cNvPr>
          <p:cNvSpPr txBox="1"/>
          <p:nvPr/>
        </p:nvSpPr>
        <p:spPr>
          <a:xfrm>
            <a:off x="125931" y="132080"/>
            <a:ext cx="11885327" cy="2374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GB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GB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GB" sz="2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GB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127 Sinh </a:t>
            </a:r>
            <a:r>
              <a:rPr lang="en-GB" sz="2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GB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11: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gọng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vó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Drosera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rotundifolia)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thịt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gọng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vó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sặc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sỡ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côn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lông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dính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enzyme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mồi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mồi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gọng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vó</a:t>
            </a:r>
            <a:r>
              <a:rPr lang="en-GB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E008B-0152-EE8F-396A-57533D9526D5}"/>
              </a:ext>
            </a:extLst>
          </p:cNvPr>
          <p:cNvSpPr txBox="1"/>
          <p:nvPr/>
        </p:nvSpPr>
        <p:spPr>
          <a:xfrm>
            <a:off x="81281" y="2425621"/>
            <a:ext cx="11984788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" marR="28575" algn="just"/>
            <a:r>
              <a:rPr lang="vi-VN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Trả lời: </a:t>
            </a:r>
          </a:p>
          <a:p>
            <a:pPr marL="28575" marR="28575" algn="just"/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Sự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vận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bắt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mồi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cây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gọng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vó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kết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hợp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ứng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tiếp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xúc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hóa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ứng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GB" sz="2600" dirty="0">
              <a:effectLst/>
              <a:ea typeface="Times New Roman" panose="02020603050405020304" pitchFamily="18" charset="0"/>
            </a:endParaRPr>
          </a:p>
          <a:p>
            <a:pPr marL="28575" marR="28575" algn="just"/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Ứng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tiếp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xúc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Lá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gọng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vó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nhiều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lông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tuyến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bao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phủ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khả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năng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tiết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chất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nhầy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dính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rất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nhạy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cảm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phản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ứng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tiếp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xúc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khi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côn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trùng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đậu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trên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lá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tạo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tác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cơ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học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chúng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phản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ứng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sự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tiếp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xúc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con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mồi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sự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uốn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tiết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enzyme.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Đầu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lông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nơi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tiếp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nhận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kích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thích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sau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đó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kích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thích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lan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truyền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theo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tế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bào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chất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xuống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tế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bào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phía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dưới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GB" sz="2600" dirty="0">
              <a:effectLst/>
              <a:ea typeface="Times New Roman" panose="02020603050405020304" pitchFamily="18" charset="0"/>
            </a:endParaRPr>
          </a:p>
          <a:p>
            <a:pPr marL="28575" marR="28575" algn="just"/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Hóa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ứng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Đầu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lông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tuyến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chức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năng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tiếp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nhận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kích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thích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hóa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học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Khi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côn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trùng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đậu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trên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cây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hợp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chất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chứa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nito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cơ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thể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côn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trùng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tác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nhân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kích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thích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hóa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học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làm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lông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tuyến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gập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lại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để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giữ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con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mồi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đồng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thời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tiết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dịch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tiêu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hóa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GB" sz="2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F6ABAD-BA03-CBDC-EFBA-27F49A03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9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8EBA69-DDA1-C31D-3111-BB191CC3AAD0}"/>
              </a:ext>
            </a:extLst>
          </p:cNvPr>
          <p:cNvSpPr txBox="1"/>
          <p:nvPr/>
        </p:nvSpPr>
        <p:spPr>
          <a:xfrm>
            <a:off x="142240" y="0"/>
            <a:ext cx="119176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" marR="28575" algn="just"/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effectLst/>
                <a:ea typeface="Times New Roman" panose="02020603050405020304" pitchFamily="18" charset="0"/>
              </a:rPr>
              <a:t>Bài</a:t>
            </a:r>
            <a:r>
              <a:rPr lang="en-GB" sz="2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effectLst/>
                <a:ea typeface="Times New Roman" panose="02020603050405020304" pitchFamily="18" charset="0"/>
              </a:rPr>
              <a:t>tập</a:t>
            </a:r>
            <a:r>
              <a:rPr lang="en-GB" sz="2800" b="1" dirty="0">
                <a:effectLst/>
                <a:ea typeface="Times New Roman" panose="02020603050405020304" pitchFamily="18" charset="0"/>
              </a:rPr>
              <a:t> 2 </a:t>
            </a:r>
            <a:r>
              <a:rPr lang="en-GB" sz="2800" b="1" dirty="0" err="1">
                <a:effectLst/>
                <a:ea typeface="Times New Roman" panose="02020603050405020304" pitchFamily="18" charset="0"/>
              </a:rPr>
              <a:t>trang</a:t>
            </a:r>
            <a:r>
              <a:rPr lang="en-GB" sz="2800" b="1" dirty="0">
                <a:effectLst/>
                <a:ea typeface="Times New Roman" panose="02020603050405020304" pitchFamily="18" charset="0"/>
              </a:rPr>
              <a:t> 127 Sinh </a:t>
            </a:r>
            <a:r>
              <a:rPr lang="en-GB" sz="2800" b="1" dirty="0" err="1">
                <a:effectLst/>
                <a:ea typeface="Times New Roman" panose="02020603050405020304" pitchFamily="18" charset="0"/>
              </a:rPr>
              <a:t>học</a:t>
            </a:r>
            <a:r>
              <a:rPr lang="en-GB" sz="2800" b="1" dirty="0">
                <a:effectLst/>
                <a:ea typeface="Times New Roman" panose="02020603050405020304" pitchFamily="18" charset="0"/>
              </a:rPr>
              <a:t> 11: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1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mô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tả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về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hiện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tượng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“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thức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ngủ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”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lá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cây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đậu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vào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thời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điểm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nhất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định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ngày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GB" sz="2800" dirty="0">
              <a:effectLst/>
              <a:ea typeface="Times New Roman" panose="02020603050405020304" pitchFamily="18" charset="0"/>
            </a:endParaRPr>
          </a:p>
          <a:p>
            <a:pPr marL="28575" marR="28575" algn="just"/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a.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thức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cảm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ứng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lá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cây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đậu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GB" sz="2800" dirty="0">
              <a:effectLst/>
              <a:ea typeface="Times New Roman" panose="02020603050405020304" pitchFamily="18" charset="0"/>
            </a:endParaRPr>
          </a:p>
          <a:p>
            <a:pPr marL="28575" marR="28575" algn="just"/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b.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Trình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bày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cơ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chế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thức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cảm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ứng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trên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GB" sz="2800" dirty="0">
              <a:effectLst/>
              <a:ea typeface="Times New Roman" panose="02020603050405020304" pitchFamily="18" charset="0"/>
            </a:endParaRPr>
          </a:p>
          <a:p>
            <a:pPr marL="28575" marR="28575" algn="just"/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c. Vai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trò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thức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cảm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ứng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trên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đối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cây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đậu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GB" sz="2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image93.png">
            <a:extLst>
              <a:ext uri="{FF2B5EF4-FFF2-40B4-BE49-F238E27FC236}">
                <a16:creationId xmlns:a16="http://schemas.microsoft.com/office/drawing/2014/main" id="{6274767E-73C8-C640-8DA4-28EBDB120FD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482772" y="626745"/>
            <a:ext cx="2085975" cy="1620024"/>
          </a:xfrm>
          <a:prstGeom prst="rect">
            <a:avLst/>
          </a:prstGeom>
          <a:ln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13755E-4E46-2EF3-BF4B-9FD7595D7CD7}"/>
              </a:ext>
            </a:extLst>
          </p:cNvPr>
          <p:cNvSpPr txBox="1"/>
          <p:nvPr/>
        </p:nvSpPr>
        <p:spPr>
          <a:xfrm>
            <a:off x="137160" y="2389009"/>
            <a:ext cx="11917680" cy="4232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Trả lời: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" marR="28575" algn="just">
              <a:lnSpc>
                <a:spcPct val="107000"/>
              </a:lnSpc>
              <a:spcAft>
                <a:spcPts val="800"/>
              </a:spcAft>
            </a:pP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 Khi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auxin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auxin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cụp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" marR="28575" algn="just">
              <a:lnSpc>
                <a:spcPct val="107000"/>
              </a:lnSpc>
              <a:spcAft>
                <a:spcPts val="800"/>
              </a:spcAft>
            </a:pP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c. Vai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cụp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vảo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GB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92728D-C560-906F-18B3-69C4639F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3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4C9BC0-A8E1-3A3E-E1A5-C40CCD38BFBC}"/>
              </a:ext>
            </a:extLst>
          </p:cNvPr>
          <p:cNvSpPr txBox="1"/>
          <p:nvPr/>
        </p:nvSpPr>
        <p:spPr>
          <a:xfrm>
            <a:off x="219777" y="86629"/>
            <a:ext cx="1175244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" marR="28575" algn="just"/>
            <a:r>
              <a:rPr lang="en-GB" sz="2400" b="1" dirty="0" err="1">
                <a:effectLst/>
                <a:ea typeface="Times New Roman" panose="02020603050405020304" pitchFamily="18" charset="0"/>
              </a:rPr>
              <a:t>Bài</a:t>
            </a:r>
            <a:r>
              <a:rPr lang="en-GB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effectLst/>
                <a:ea typeface="Times New Roman" panose="02020603050405020304" pitchFamily="18" charset="0"/>
              </a:rPr>
              <a:t>tập</a:t>
            </a:r>
            <a:r>
              <a:rPr lang="en-GB" sz="2400" b="1" dirty="0">
                <a:effectLst/>
                <a:ea typeface="Times New Roman" panose="02020603050405020304" pitchFamily="18" charset="0"/>
              </a:rPr>
              <a:t> 3 </a:t>
            </a:r>
            <a:r>
              <a:rPr lang="en-GB" sz="2400" b="1" dirty="0" err="1">
                <a:effectLst/>
                <a:ea typeface="Times New Roman" panose="02020603050405020304" pitchFamily="18" charset="0"/>
              </a:rPr>
              <a:t>trang</a:t>
            </a:r>
            <a:r>
              <a:rPr lang="en-GB" sz="2400" b="1" dirty="0">
                <a:effectLst/>
                <a:ea typeface="Times New Roman" panose="02020603050405020304" pitchFamily="18" charset="0"/>
              </a:rPr>
              <a:t> 127 Sinh </a:t>
            </a:r>
            <a:r>
              <a:rPr lang="en-GB" sz="2400" b="1" dirty="0" err="1">
                <a:effectLst/>
                <a:ea typeface="Times New Roman" panose="02020603050405020304" pitchFamily="18" charset="0"/>
              </a:rPr>
              <a:t>học</a:t>
            </a:r>
            <a:r>
              <a:rPr lang="en-GB" sz="2400" b="1" dirty="0">
                <a:effectLst/>
                <a:ea typeface="Times New Roman" panose="02020603050405020304" pitchFamily="18" charset="0"/>
              </a:rPr>
              <a:t> 11: 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Để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nghiên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cứu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về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tính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tha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rác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về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làm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tổ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vẹt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xanh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người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tiến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hành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thí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nghiệm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như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sau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Lai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giữa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vẹt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xanh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đầu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đỏ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cổ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đỏ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tính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tha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rác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làm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tổ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mỏ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vẹt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xanh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đực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đầu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đỏ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cổ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tính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tha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rác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nhét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chúng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vào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phần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lông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vũ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). Con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lai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sinh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ra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được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chia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làm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lô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thí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nghiệm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GB" sz="2400" dirty="0">
              <a:effectLst/>
              <a:ea typeface="Times New Roman" panose="02020603050405020304" pitchFamily="18" charset="0"/>
            </a:endParaRPr>
          </a:p>
          <a:p>
            <a:pPr marL="28575" marR="28575" algn="just"/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Lô 1: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Không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cho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sống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chung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mẹ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Kết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quả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Con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lai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chỉ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tha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rác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cố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gắng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nhét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rác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vào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lông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vũ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cho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đến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khi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đầy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GB" sz="2400" dirty="0">
              <a:effectLst/>
              <a:ea typeface="Times New Roman" panose="02020603050405020304" pitchFamily="18" charset="0"/>
            </a:endParaRPr>
          </a:p>
          <a:p>
            <a:pPr marL="28575" marR="28575" algn="just"/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Lô 2: Cho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sống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chung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mẹ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Kết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quả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Khi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tha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rác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con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lai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cố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nhét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rác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vào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dưới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lông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vũ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đến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khi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không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nhét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rác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được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nữa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thì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chúng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tha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rác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mỏ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về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tổ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GB" sz="2400" dirty="0">
              <a:effectLst/>
              <a:ea typeface="Times New Roman" panose="02020603050405020304" pitchFamily="18" charset="0"/>
            </a:endParaRPr>
          </a:p>
          <a:p>
            <a:pPr marL="28575" marR="28575" algn="just"/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a.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Giải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thích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sự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khác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biệt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về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tính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con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lai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lô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thí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nghiệm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trên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GB" sz="2400" dirty="0">
              <a:effectLst/>
              <a:ea typeface="Times New Roman" panose="02020603050405020304" pitchFamily="18" charset="0"/>
            </a:endParaRPr>
          </a:p>
          <a:p>
            <a:pPr marL="28575" marR="28575" algn="just"/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b.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thể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rút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ra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được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yếu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tổ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nào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đã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ảnh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hưởng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đến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tính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vật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từ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kết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quả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thí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nghiệm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trên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?</a:t>
            </a:r>
            <a:endParaRPr lang="vi-VN" sz="24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B1F829-EA2A-6096-B588-138FFA3D88CF}"/>
              </a:ext>
            </a:extLst>
          </p:cNvPr>
          <p:cNvSpPr txBox="1"/>
          <p:nvPr/>
        </p:nvSpPr>
        <p:spPr>
          <a:xfrm>
            <a:off x="111759" y="4093715"/>
            <a:ext cx="1186046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" marR="28575" algn="just"/>
            <a:r>
              <a:rPr lang="vi-VN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Trả lời:</a:t>
            </a:r>
            <a:r>
              <a:rPr lang="vi-VN" sz="2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a.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Sự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khác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biệt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về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tính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con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lai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lô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thí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nghiệm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trên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tính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tha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rác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gố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gắng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nhét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rác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vào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lông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vũ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tính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bẩm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sinh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sinh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ra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đã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mang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tính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bản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năng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được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di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truyền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từ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thế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hệ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trước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Do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đó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con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lai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cả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lô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thí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nghiệm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đều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tính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này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Tuy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nhiên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lô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2, con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lai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được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sống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chung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mẹ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nên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ngoài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tính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bẩm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sinh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chúng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quan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sát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học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từ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mẹ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tính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tha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rác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mỏ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về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tổ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GB" sz="2400" dirty="0">
              <a:effectLst/>
              <a:ea typeface="Times New Roman" panose="02020603050405020304" pitchFamily="18" charset="0"/>
            </a:endParaRPr>
          </a:p>
          <a:p>
            <a:pPr marL="28575" marR="28575" algn="just"/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b.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yếu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tố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ảnh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hưởng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đến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tính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vật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Yếu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tố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di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truyền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điều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kiện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môi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trường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hoàn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cảnh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sống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GB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734F06-B1A1-EB31-FCBF-BA273183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4C9BC0-A8E1-3A3E-E1A5-C40CCD38BFBC}"/>
              </a:ext>
            </a:extLst>
          </p:cNvPr>
          <p:cNvSpPr txBox="1"/>
          <p:nvPr/>
        </p:nvSpPr>
        <p:spPr>
          <a:xfrm>
            <a:off x="144380" y="73018"/>
            <a:ext cx="11874900" cy="200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 err="1">
                <a:effectLst/>
                <a:ea typeface="Times New Roman" panose="02020603050405020304" pitchFamily="18" charset="0"/>
              </a:rPr>
              <a:t>Bài</a:t>
            </a:r>
            <a:r>
              <a:rPr lang="en-GB" sz="2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effectLst/>
                <a:ea typeface="Times New Roman" panose="02020603050405020304" pitchFamily="18" charset="0"/>
              </a:rPr>
              <a:t>tập</a:t>
            </a:r>
            <a:r>
              <a:rPr lang="en-GB" sz="2800" b="1" dirty="0">
                <a:effectLst/>
                <a:ea typeface="Times New Roman" panose="02020603050405020304" pitchFamily="18" charset="0"/>
              </a:rPr>
              <a:t> 4 </a:t>
            </a:r>
            <a:r>
              <a:rPr lang="en-GB" sz="2800" b="1" dirty="0" err="1">
                <a:effectLst/>
                <a:ea typeface="Times New Roman" panose="02020603050405020304" pitchFamily="18" charset="0"/>
              </a:rPr>
              <a:t>trang</a:t>
            </a:r>
            <a:r>
              <a:rPr lang="en-GB" sz="2800" b="1" dirty="0">
                <a:effectLst/>
                <a:ea typeface="Times New Roman" panose="02020603050405020304" pitchFamily="18" charset="0"/>
              </a:rPr>
              <a:t> 127 Sinh </a:t>
            </a:r>
            <a:r>
              <a:rPr lang="en-GB" sz="2800" b="1" dirty="0" err="1">
                <a:effectLst/>
                <a:ea typeface="Times New Roman" panose="02020603050405020304" pitchFamily="18" charset="0"/>
              </a:rPr>
              <a:t>học</a:t>
            </a:r>
            <a:r>
              <a:rPr lang="en-GB" sz="2800" b="1" dirty="0">
                <a:effectLst/>
                <a:ea typeface="Times New Roman" panose="02020603050405020304" pitchFamily="18" charset="0"/>
              </a:rPr>
              <a:t> 11: 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Vào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ngày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mùa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đông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chim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cánh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cụt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thường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có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tập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tính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quần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tụ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lại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với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nhau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thành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một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vòng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tròn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và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di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chuyển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liên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tục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.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Đây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loại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tập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tính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gì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?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Tập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tính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này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có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ý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nghĩa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gì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đối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với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chim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cánh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cụt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28575" marR="28575" algn="just"/>
            <a:endParaRPr lang="vi-VN" sz="2800" b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4782B-4A90-06D4-7DB5-B0AAB1E85BF4}"/>
              </a:ext>
            </a:extLst>
          </p:cNvPr>
          <p:cNvSpPr txBox="1"/>
          <p:nvPr/>
        </p:nvSpPr>
        <p:spPr>
          <a:xfrm>
            <a:off x="73260" y="1759339"/>
            <a:ext cx="11874900" cy="2379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Trả lời: </a:t>
            </a:r>
          </a:p>
          <a:p>
            <a:pPr marL="28575" marR="28575" algn="just"/>
            <a:r>
              <a:rPr lang="en-GB" sz="2800" dirty="0" err="1">
                <a:effectLst/>
                <a:ea typeface="Times New Roman" panose="02020603050405020304" pitchFamily="18" charset="0"/>
              </a:rPr>
              <a:t>Đây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loại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tập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tính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bẩm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sinh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.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Tập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tính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này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có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ý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nghĩa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quan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trọng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trong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việc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hỗ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trợ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cá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thể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trong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đàn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: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nhằm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chắn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gió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giúp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chúng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sưởi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ấm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lẫn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nhau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giữ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ấm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và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bảo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vệ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con non,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hạn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chế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mối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đe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dọa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từ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kẻ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thù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tăng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khả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năng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sống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sót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trong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điều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kiện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môi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trường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khắc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ea typeface="Times New Roman" panose="02020603050405020304" pitchFamily="18" charset="0"/>
              </a:rPr>
              <a:t>nghiệt</a:t>
            </a:r>
            <a:r>
              <a:rPr lang="en-GB" sz="2800" dirty="0">
                <a:effectLst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6EADD-A18F-3EEA-2BDC-C0E4FB176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2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4C9BC0-A8E1-3A3E-E1A5-C40CCD38BFBC}"/>
              </a:ext>
            </a:extLst>
          </p:cNvPr>
          <p:cNvSpPr txBox="1"/>
          <p:nvPr/>
        </p:nvSpPr>
        <p:spPr>
          <a:xfrm>
            <a:off x="439020" y="164458"/>
            <a:ext cx="11482938" cy="1905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Câu</a:t>
            </a:r>
            <a:r>
              <a:rPr lang="en-GB" sz="2800" b="1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hỏi</a:t>
            </a:r>
            <a:r>
              <a:rPr lang="en-GB" sz="2800" b="1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5 </a:t>
            </a:r>
            <a:r>
              <a:rPr lang="en-GB" sz="2800" b="1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trang</a:t>
            </a:r>
            <a:r>
              <a:rPr lang="en-GB" sz="2800" b="1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127 Sinh </a:t>
            </a:r>
            <a:r>
              <a:rPr lang="en-GB" sz="2800" b="1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học</a:t>
            </a:r>
            <a:r>
              <a:rPr lang="en-GB" sz="2800" b="1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11: 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Một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loại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chất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độc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có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khả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năng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làm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mất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hoạt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tính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của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thụ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thể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ở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màng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sau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synapse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thần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kinh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cơ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Nếu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con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người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bị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nhiễm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chất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độc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này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cơ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thể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có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giảm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giác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đau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khi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bị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thương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không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Khả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năng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phản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ứng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của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cơ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thể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sẽ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thay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đổi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như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thế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nào</a:t>
            </a:r>
            <a:r>
              <a:rPr lang="en-GB" sz="2800" b="1" u="sng" strike="noStrike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 Giải </a:t>
            </a:r>
            <a:r>
              <a:rPr lang="en-GB" sz="2800" b="1" u="sng" strike="noStrike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thích</a:t>
            </a:r>
            <a:endParaRPr lang="vi-VN" sz="2800" b="1" dirty="0">
              <a:solidFill>
                <a:srgbClr val="0070C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AB82CC-E90A-5673-15E2-91D09D3FDFBB}"/>
              </a:ext>
            </a:extLst>
          </p:cNvPr>
          <p:cNvSpPr txBox="1"/>
          <p:nvPr/>
        </p:nvSpPr>
        <p:spPr>
          <a:xfrm>
            <a:off x="439020" y="2767858"/>
            <a:ext cx="11482938" cy="1948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Trả lời: </a:t>
            </a:r>
          </a:p>
          <a:p>
            <a:pPr marL="28575" marR="28575" algn="just"/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Cơ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thể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này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thể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mất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cảm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giác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đau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vận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khi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bị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thương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do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chất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độc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làm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mất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hoạt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tính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thụ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thể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ở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màng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sau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xinap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làm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xung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thần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kinh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không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thể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truyền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0A8AF6-417A-2189-DBE1-2F86885C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3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E67F1A-2418-7D4E-A131-C702DBF0F7E7}"/>
              </a:ext>
            </a:extLst>
          </p:cNvPr>
          <p:cNvSpPr txBox="1"/>
          <p:nvPr/>
        </p:nvSpPr>
        <p:spPr>
          <a:xfrm>
            <a:off x="182879" y="86629"/>
            <a:ext cx="11978167" cy="2835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GB" sz="2800" b="1" u="none" strike="noStrike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Câu</a:t>
            </a:r>
            <a:r>
              <a:rPr lang="en-GB" sz="2800" b="1" u="none" strike="noStrik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800" b="1" u="none" strike="noStrike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hỏi</a:t>
            </a:r>
            <a:r>
              <a:rPr lang="en-GB" sz="2800" b="1" u="none" strike="noStrik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6 </a:t>
            </a:r>
            <a:r>
              <a:rPr lang="en-GB" sz="2800" b="1" u="none" strike="noStrike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trang</a:t>
            </a:r>
            <a:r>
              <a:rPr lang="en-GB" sz="2800" b="1" u="none" strike="noStrik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127 Sinh </a:t>
            </a:r>
            <a:r>
              <a:rPr lang="en-GB" sz="2800" b="1" u="none" strike="noStrike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học</a:t>
            </a:r>
            <a:r>
              <a:rPr lang="en-GB" sz="2800" b="1" u="none" strike="noStrik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11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  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Phản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ứng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nào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sau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đây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ở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động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vật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được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gọi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là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phản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xạ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?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Giải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thích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rụt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Toát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d, Vi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enzyme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8D4DDC-9E16-2E64-BF4F-5A1CC9AC5AA8}"/>
              </a:ext>
            </a:extLst>
          </p:cNvPr>
          <p:cNvSpPr txBox="1"/>
          <p:nvPr/>
        </p:nvSpPr>
        <p:spPr>
          <a:xfrm>
            <a:off x="182879" y="2922342"/>
            <a:ext cx="11826242" cy="3296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GB" sz="28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sz="2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2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n-GB" sz="28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rụt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Toát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GB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5EBD48-77E3-B43D-00E9-79D34EA48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5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52D536-C193-4DD2-BB08-E28300EC4D84}"/>
              </a:ext>
            </a:extLst>
          </p:cNvPr>
          <p:cNvSpPr txBox="1"/>
          <p:nvPr/>
        </p:nvSpPr>
        <p:spPr>
          <a:xfrm>
            <a:off x="106680" y="81289"/>
            <a:ext cx="11877040" cy="4005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200" b="1" u="none" strike="noStrike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Câu</a:t>
            </a:r>
            <a:r>
              <a:rPr lang="en-GB" sz="2200" b="1" u="none" strike="noStrik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200" b="1" u="none" strike="noStrike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hỏi</a:t>
            </a:r>
            <a:r>
              <a:rPr lang="en-GB" sz="2200" b="1" u="none" strike="noStrik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7 </a:t>
            </a:r>
            <a:r>
              <a:rPr lang="en-GB" sz="2200" b="1" u="none" strike="noStrike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trang</a:t>
            </a:r>
            <a:r>
              <a:rPr lang="en-GB" sz="2200" b="1" u="none" strike="noStrik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127 Sinh </a:t>
            </a:r>
            <a:r>
              <a:rPr lang="en-GB" sz="2200" b="1" u="none" strike="noStrike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học</a:t>
            </a:r>
            <a:r>
              <a:rPr lang="en-GB" sz="2200" b="1" u="none" strike="noStrik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11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 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Đọc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đoạn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thông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tin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và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trả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lời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câu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hỏi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endParaRPr lang="en-GB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methysalicylic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acid,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salicylic acid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salicin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salicylic acid.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0BD5F7-9D82-1C42-F170-EF0506371432}"/>
              </a:ext>
            </a:extLst>
          </p:cNvPr>
          <p:cNvSpPr txBox="1"/>
          <p:nvPr/>
        </p:nvSpPr>
        <p:spPr>
          <a:xfrm>
            <a:off x="182880" y="3986787"/>
            <a:ext cx="11724640" cy="2803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1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sz="21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21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n-GB" sz="21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methysalicylic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acid, protein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GB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endParaRPr lang="en-GB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salicin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acid salicylic,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cyclo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oxyase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 ( COX - 1)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cyclo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oxyase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 ( COX - 2).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NSAIDs (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aspirin)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GB" sz="2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endParaRPr lang="en-GB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40B785-35B4-E4AB-C967-7217F61B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5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E67F1A-2418-7D4E-A131-C702DBF0F7E7}"/>
              </a:ext>
            </a:extLst>
          </p:cNvPr>
          <p:cNvSpPr txBox="1"/>
          <p:nvPr/>
        </p:nvSpPr>
        <p:spPr>
          <a:xfrm>
            <a:off x="182879" y="86629"/>
            <a:ext cx="11978167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HƯỚNG DẪN VỀ NHÀ</a:t>
            </a: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Hoàn thiện nội dung ôn tập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HS về nhà hoàn thành bài tập 5, 6, 7 vào vở bài tập (Nếu hoàn thành trên lớp không kịp).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HS chuẩn bị bài mới: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+ Khái niệm sinh trưởng và phát triển ở sinh vật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+ Các đặc trưng của sinh trưởng và phát triển ở sinh vật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+ Phân tích mối quan hệ giữa sinh trưởng và phát triển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+ Nêu được khái niệm vòng đời và tuổi thọ của sinh vật.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+ Một số yếu tố ảnh hưởng đến tuổi thọ của con người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C89C5C-49D7-614E-7402-98F7308E1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3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1C13E-D22E-DD32-8033-E68B32B7C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0CD575A-7DC1-0B4E-5F1E-9D3C4084E3B7}"/>
              </a:ext>
            </a:extLst>
          </p:cNvPr>
          <p:cNvSpPr txBox="1">
            <a:spLocks/>
          </p:cNvSpPr>
          <p:nvPr/>
        </p:nvSpPr>
        <p:spPr>
          <a:xfrm>
            <a:off x="1524000" y="2529839"/>
            <a:ext cx="9144000" cy="1655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39EAD9-9158-DA54-E9EA-D87C15A32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7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0+ Hình Nền Powerpoint Đơn Giản Màu Xanh Lá Cây Đẹp, Chuyên Nghiệ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" y="-23463"/>
            <a:ext cx="12161046" cy="685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0 Mẫu lời cảm ơn tiểu luận, luận văn ấn tượng nhất | Luận Văn 2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2" y="-1"/>
            <a:ext cx="12161046" cy="682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6C364E-0342-0944-1081-AB2FCD63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5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86F0F0-B7EA-0746-E03F-54F30FBC3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" y="0"/>
            <a:ext cx="12059920" cy="54721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C72F20-D3AA-F050-4DF5-DCDFFE3FCE3B}"/>
              </a:ext>
            </a:extLst>
          </p:cNvPr>
          <p:cNvSpPr txBox="1"/>
          <p:nvPr/>
        </p:nvSpPr>
        <p:spPr>
          <a:xfrm>
            <a:off x="213360" y="5659120"/>
            <a:ext cx="1169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nhớ</a:t>
            </a:r>
            <a:r>
              <a:rPr lang="en-US" sz="3600" dirty="0"/>
              <a:t> </a:t>
            </a:r>
            <a:r>
              <a:rPr lang="en-US" sz="3600" dirty="0" err="1"/>
              <a:t>tớ</a:t>
            </a:r>
            <a:r>
              <a:rPr lang="en-US" sz="3600" dirty="0"/>
              <a:t> </a:t>
            </a:r>
            <a:r>
              <a:rPr lang="en-US" sz="3600" dirty="0" err="1"/>
              <a:t>đặc</a:t>
            </a:r>
            <a:r>
              <a:rPr lang="en-US" sz="3600" dirty="0"/>
              <a:t> </a:t>
            </a:r>
            <a:r>
              <a:rPr lang="en-US" sz="3600" dirty="0" err="1"/>
              <a:t>trưng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cơ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sống</a:t>
            </a:r>
            <a:r>
              <a:rPr lang="en-US" sz="3600" dirty="0"/>
              <a:t>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9476E-328A-6C9F-44C4-E16659DD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8" name="Google Shape;1078;p2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7812" r="500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551492" y="2129513"/>
            <a:ext cx="7313092" cy="223445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tabLst>
                <a:tab pos="900430" algn="l"/>
                <a:tab pos="1890395" algn="l"/>
                <a:tab pos="3870960" algn="l"/>
              </a:tabLst>
            </a:pPr>
            <a:r>
              <a:rPr lang="de-DE" sz="6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ÔN TẬP CHƯƠNG 2 </a:t>
            </a: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900430" algn="l"/>
                <a:tab pos="1890395" algn="l"/>
                <a:tab pos="3870960" algn="l"/>
              </a:tabLst>
            </a:pPr>
            <a:r>
              <a:rPr lang="de-DE" sz="6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CẢM ỨNG Ở SINH VẬT</a:t>
            </a:r>
            <a:endParaRPr lang="en-US" sz="6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AA2EFE-A827-5B89-04A5-4CB4A03C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1881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9C742-40E8-ACB3-E854-58030CCF4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68C587-587C-E5FF-F25F-0BE928D1E91B}"/>
              </a:ext>
            </a:extLst>
          </p:cNvPr>
          <p:cNvSpPr txBox="1"/>
          <p:nvPr/>
        </p:nvSpPr>
        <p:spPr>
          <a:xfrm>
            <a:off x="2890345" y="336331"/>
            <a:ext cx="6999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NỘI DUNG ÔN TẬP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A7B90BF-FD3B-4E51-698F-92B66E1EF7D6}"/>
              </a:ext>
            </a:extLst>
          </p:cNvPr>
          <p:cNvSpPr/>
          <p:nvPr/>
        </p:nvSpPr>
        <p:spPr>
          <a:xfrm>
            <a:off x="1148080" y="1986455"/>
            <a:ext cx="4947920" cy="212309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1. HỆ THỐNG HÓA KIẾN THỨC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A7B8E6-63AB-C70B-C84C-168C9B54D0A4}"/>
              </a:ext>
            </a:extLst>
          </p:cNvPr>
          <p:cNvSpPr/>
          <p:nvPr/>
        </p:nvSpPr>
        <p:spPr>
          <a:xfrm>
            <a:off x="6910552" y="1907627"/>
            <a:ext cx="4624552" cy="212309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2. BÀI TẬP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F21152-1559-CF9A-143B-BF93E724A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7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9C742-40E8-ACB3-E854-58030CCF4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68C587-587C-E5FF-F25F-0BE928D1E91B}"/>
              </a:ext>
            </a:extLst>
          </p:cNvPr>
          <p:cNvSpPr txBox="1"/>
          <p:nvPr/>
        </p:nvSpPr>
        <p:spPr>
          <a:xfrm>
            <a:off x="157305" y="88612"/>
            <a:ext cx="6999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1. HỆ THỐNG HÓA KIẾN THỨC</a:t>
            </a:r>
          </a:p>
        </p:txBody>
      </p:sp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593E8224-BB3B-E462-99CE-3B0C10984119}"/>
              </a:ext>
            </a:extLst>
          </p:cNvPr>
          <p:cNvSpPr/>
          <p:nvPr/>
        </p:nvSpPr>
        <p:spPr>
          <a:xfrm>
            <a:off x="3070597" y="1346775"/>
            <a:ext cx="6431280" cy="108712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HOẠT ĐỘNG NHÓM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659796-C973-F50C-F31D-DE04105B0BE4}"/>
              </a:ext>
            </a:extLst>
          </p:cNvPr>
          <p:cNvSpPr txBox="1"/>
          <p:nvPr/>
        </p:nvSpPr>
        <p:spPr>
          <a:xfrm>
            <a:off x="1124957" y="2855824"/>
            <a:ext cx="10627360" cy="2369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742950" algn="l"/>
              </a:tabLst>
            </a:pP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742950" algn="l"/>
              </a:tabLst>
            </a:pPr>
            <a:r>
              <a:rPr lang="en-US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742950" algn="l"/>
              </a:tabLst>
            </a:pP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71F70-764E-8833-3F22-ADF194635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78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569517-8485-3770-1907-7A2E134D9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985887-5386-85D0-3089-51479D6A5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81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A4C69E-6190-CE6D-B376-27C9EE356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42240"/>
            <a:ext cx="11917680" cy="652271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CEAFFD-D344-AA06-0B0D-5B9CE33AB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59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5C866E-639D-5772-9BFE-44D48974F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38100"/>
            <a:ext cx="11958320" cy="6781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2BDA4D-71E8-AA18-15AC-25C2AA526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5728B-E59E-4B9F-AE0E-A5F1F7BB11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20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1816</Words>
  <PresentationFormat>Widescreen</PresentationFormat>
  <Paragraphs>97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2024-08-14T16:03:20Z</dcterms:created>
  <dcterms:modified xsi:type="dcterms:W3CDTF">2024-08-16T04:16:05Z</dcterms:modified>
</cp:coreProperties>
</file>