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3" r:id="rId3"/>
    <p:sldId id="260" r:id="rId4"/>
    <p:sldId id="257" r:id="rId5"/>
    <p:sldId id="259" r:id="rId6"/>
    <p:sldId id="261" r:id="rId7"/>
    <p:sldId id="274" r:id="rId8"/>
    <p:sldId id="275" r:id="rId9"/>
    <p:sldId id="277" r:id="rId10"/>
    <p:sldId id="271" r:id="rId11"/>
    <p:sldId id="279" r:id="rId12"/>
    <p:sldId id="262" r:id="rId13"/>
    <p:sldId id="280" r:id="rId14"/>
    <p:sldId id="265" r:id="rId15"/>
    <p:sldId id="282" r:id="rId16"/>
    <p:sldId id="283" r:id="rId17"/>
    <p:sldId id="284" r:id="rId18"/>
    <p:sldId id="285" r:id="rId19"/>
    <p:sldId id="266" r:id="rId20"/>
    <p:sldId id="281" r:id="rId21"/>
    <p:sldId id="268" r:id="rId22"/>
    <p:sldId id="267" r:id="rId23"/>
  </p:sldIdLst>
  <p:sldSz cx="18288000" cy="10287000"/>
  <p:notesSz cx="6858000" cy="9144000"/>
  <p:embeddedFontLs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9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0" autoAdjust="0"/>
    <p:restoredTop sz="94622" autoAdjust="0"/>
  </p:normalViewPr>
  <p:slideViewPr>
    <p:cSldViewPr>
      <p:cViewPr varScale="1">
        <p:scale>
          <a:sx n="72" d="100"/>
          <a:sy n="72" d="100"/>
        </p:scale>
        <p:origin x="64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3.mp3"/><Relationship Id="rId7"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5" Type="http://schemas.openxmlformats.org/officeDocument/2006/relationships/slideLayout" Target="../slideLayouts/slideLayout7.xml"/><Relationship Id="rId10" Type="http://schemas.openxmlformats.org/officeDocument/2006/relationships/image" Target="../media/image49.svg"/><Relationship Id="rId4" Type="http://schemas.openxmlformats.org/officeDocument/2006/relationships/audio" Target="../media/media3.mp3"/><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3.mp3"/><Relationship Id="rId7"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5" Type="http://schemas.openxmlformats.org/officeDocument/2006/relationships/slideLayout" Target="../slideLayouts/slideLayout7.xml"/><Relationship Id="rId10" Type="http://schemas.openxmlformats.org/officeDocument/2006/relationships/image" Target="../media/image49.svg"/><Relationship Id="rId4" Type="http://schemas.openxmlformats.org/officeDocument/2006/relationships/audio" Target="../media/media3.mp3"/><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3.mp3"/><Relationship Id="rId7"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5" Type="http://schemas.openxmlformats.org/officeDocument/2006/relationships/slideLayout" Target="../slideLayouts/slideLayout7.xml"/><Relationship Id="rId10" Type="http://schemas.openxmlformats.org/officeDocument/2006/relationships/image" Target="../media/image49.svg"/><Relationship Id="rId4" Type="http://schemas.openxmlformats.org/officeDocument/2006/relationships/audio" Target="../media/media3.mp3"/><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8603" y="1477524"/>
            <a:ext cx="14350795" cy="733195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80202" y="5026801"/>
            <a:ext cx="3278390" cy="808571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5450" y="4777248"/>
            <a:ext cx="2933052" cy="896210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03024" y="-1197272"/>
            <a:ext cx="2437194" cy="2394543"/>
          </a:xfrm>
          <a:prstGeom prst="rect">
            <a:avLst/>
          </a:prstGeom>
        </p:spPr>
      </p:pic>
      <p:sp>
        <p:nvSpPr>
          <p:cNvPr id="10" name="TextBox 9"/>
          <p:cNvSpPr txBox="1"/>
          <p:nvPr/>
        </p:nvSpPr>
        <p:spPr>
          <a:xfrm>
            <a:off x="3390900" y="2718239"/>
            <a:ext cx="11506200" cy="3557512"/>
          </a:xfrm>
          <a:prstGeom prst="rect">
            <a:avLst/>
          </a:prstGeom>
          <a:noFill/>
        </p:spPr>
        <p:txBody>
          <a:bodyPr wrap="square" rtlCol="0">
            <a:spAutoFit/>
          </a:bodyPr>
          <a:lstStyle/>
          <a:p>
            <a:pPr algn="ctr">
              <a:lnSpc>
                <a:spcPct val="150000"/>
              </a:lnSpc>
            </a:pPr>
            <a:r>
              <a:rPr lang="en-US" sz="8000" b="1" dirty="0">
                <a:solidFill>
                  <a:schemeClr val="bg1"/>
                </a:solidFill>
                <a:latin typeface="Arial" panose="020B0604020202020204" pitchFamily="34" charset="0"/>
                <a:cs typeface="Arial" panose="020B0604020202020204" pitchFamily="34" charset="0"/>
              </a:rPr>
              <a:t>CHÀO MỪNG CÁC EM ĐẾN VỚI BÀI HỌC MỚI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3049262"/>
            <a:ext cx="9601200" cy="6524863"/>
          </a:xfrm>
          <a:prstGeom prst="rect">
            <a:avLst/>
          </a:prstGeom>
        </p:spPr>
        <p:txBody>
          <a:bodyPr wrap="square">
            <a:spAutoFit/>
          </a:bodyPr>
          <a:lstStyle/>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Dừng những việc đang làm để tập trung nghe người thân nói, chia sẻ.</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Dõi theo cảm xúc của người nói</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Đặt mình vào vị trí người thân để thấu hiểu.</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Nghe với thiện chí và suy nghĩ tích cực là người thân luôn muốn tốt cho mình và họ cần được chia sẻ, cảm thông.</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
        <p:nvSpPr>
          <p:cNvPr id="8" name="TextBox 7"/>
          <p:cNvSpPr txBox="1"/>
          <p:nvPr/>
        </p:nvSpPr>
        <p:spPr>
          <a:xfrm>
            <a:off x="5333999" y="647700"/>
            <a:ext cx="8001000" cy="1077218"/>
          </a:xfrm>
          <a:prstGeom prst="rect">
            <a:avLst/>
          </a:prstGeom>
          <a:noFill/>
        </p:spPr>
        <p:txBody>
          <a:bodyPr wrap="square" rtlCol="0">
            <a:spAutoFit/>
          </a:bodyPr>
          <a:lstStyle/>
          <a:p>
            <a:pPr algn="ctr"/>
            <a:r>
              <a:rPr lang="en-US" sz="6400" b="1" dirty="0">
                <a:solidFill>
                  <a:srgbClr val="FF0000"/>
                </a:solidFill>
                <a:latin typeface="Arial" panose="020B0604020202020204" pitchFamily="34" charset="0"/>
                <a:cs typeface="Arial" panose="020B0604020202020204" pitchFamily="34" charset="0"/>
              </a:rPr>
              <a:t>KẾT LUẬN</a:t>
            </a:r>
          </a:p>
        </p:txBody>
      </p:sp>
      <p:sp>
        <p:nvSpPr>
          <p:cNvPr id="3" name="Rectangle 2"/>
          <p:cNvSpPr/>
          <p:nvPr/>
        </p:nvSpPr>
        <p:spPr>
          <a:xfrm>
            <a:off x="1565386" y="1801118"/>
            <a:ext cx="15538228" cy="982513"/>
          </a:xfrm>
          <a:prstGeom prst="rect">
            <a:avLst/>
          </a:prstGeom>
        </p:spPr>
        <p:txBody>
          <a:bodyPr wrap="none">
            <a:spAutoFit/>
          </a:bodyPr>
          <a:lstStyle/>
          <a:p>
            <a:pPr algn="ctr">
              <a:lnSpc>
                <a:spcPct val="150000"/>
              </a:lnSpc>
              <a:spcBef>
                <a:spcPts val="600"/>
              </a:spcBef>
              <a:spcAft>
                <a:spcPts val="1000"/>
              </a:spcAft>
              <a:tabLst>
                <a:tab pos="90170" algn="l"/>
                <a:tab pos="180340" algn="l"/>
              </a:tabLst>
            </a:pPr>
            <a:r>
              <a:rPr lang="de-DE" sz="4400" dirty="0">
                <a:solidFill>
                  <a:srgbClr val="0070C0"/>
                </a:solidFill>
                <a:latin typeface="Arial" panose="020B0604020202020204" pitchFamily="34" charset="0"/>
                <a:ea typeface="Calibri" panose="020F0502020204030204" pitchFamily="34" charset="0"/>
                <a:cs typeface="Arial" panose="020B0604020202020204" pitchFamily="34" charset="0"/>
              </a:rPr>
              <a:t>Những yêu cầu lắng nghe tích cực người thân trong gia đình:</a:t>
            </a:r>
            <a:endParaRPr lang="en-US" sz="44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0972800" y="3239761"/>
            <a:ext cx="6553199" cy="6143863"/>
          </a:xfrm>
          <a:prstGeom prst="rect">
            <a:avLst/>
          </a:prstGeom>
        </p:spPr>
      </p:pic>
    </p:spTree>
    <p:extLst>
      <p:ext uri="{BB962C8B-B14F-4D97-AF65-F5344CB8AC3E}">
        <p14:creationId xmlns:p14="http://schemas.microsoft.com/office/powerpoint/2010/main" val="2679908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495300"/>
            <a:ext cx="16459200" cy="3826689"/>
          </a:xfrm>
          <a:prstGeom prst="rect">
            <a:avLst/>
          </a:prstGeom>
        </p:spPr>
        <p:txBody>
          <a:bodyPr wrap="square">
            <a:spAutoFit/>
          </a:bodyPr>
          <a:lstStyle/>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Chỗ nào chưa chắc chắn hiểu đúng cần hỏi lại cho rõ, tránh hiểu lầm.</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Sau khi nghe người thân nói hết hãy chia sẻ suy nghĩ và cảm xúc của mình một cách chân thành và thiện chí.</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Nếu có gì còn khúc mắc nên thật lòng giải bày.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88492" y="4762500"/>
            <a:ext cx="5448300" cy="5029200"/>
          </a:xfrm>
          <a:prstGeom prst="rect">
            <a:avLst/>
          </a:prstGeom>
        </p:spPr>
      </p:pic>
      <p:pic>
        <p:nvPicPr>
          <p:cNvPr id="2052" name="Picture 4" descr="9 bước nói chuyện với con có thể thay đổi cả cuộc đời trẻ | Tin tức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4092" y="4762500"/>
            <a:ext cx="5669708" cy="502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8603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barn(inVertical)">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53" y="190500"/>
            <a:ext cx="2667000" cy="1614747"/>
          </a:xfrm>
          <a:prstGeom prst="rect">
            <a:avLst/>
          </a:prstGeom>
        </p:spPr>
      </p:pic>
      <p:sp>
        <p:nvSpPr>
          <p:cNvPr id="24" name="Rectangle 23"/>
          <p:cNvSpPr/>
          <p:nvPr/>
        </p:nvSpPr>
        <p:spPr>
          <a:xfrm>
            <a:off x="3124200" y="1521127"/>
            <a:ext cx="13140136" cy="1200329"/>
          </a:xfrm>
          <a:prstGeom prst="rect">
            <a:avLst/>
          </a:prstGeom>
        </p:spPr>
        <p:txBody>
          <a:bodyPr wrap="none">
            <a:spAutoFit/>
          </a:bodyPr>
          <a:lstStyle/>
          <a:p>
            <a:pPr algn="ctr">
              <a:lnSpc>
                <a:spcPct val="150000"/>
              </a:lnSpc>
              <a:spcBef>
                <a:spcPts val="300"/>
              </a:spcBef>
              <a:spcAft>
                <a:spcPts val="300"/>
              </a:spcAft>
            </a:pP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2.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Sắm</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vai</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thể</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hiện</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cách</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lắng</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nghe</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tích</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cực</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48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685800" y="2888726"/>
            <a:ext cx="10210800" cy="6683881"/>
          </a:xfrm>
          <a:prstGeom prst="rect">
            <a:avLst/>
          </a:prstGeom>
        </p:spPr>
        <p:txBody>
          <a:bodyPr wrap="square">
            <a:spAutoFit/>
          </a:bodyPr>
          <a:lstStyle/>
          <a:p>
            <a:pPr algn="ctr">
              <a:lnSpc>
                <a:spcPct val="150000"/>
              </a:lnSpc>
              <a:spcAft>
                <a:spcPts val="1000"/>
              </a:spcAft>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huống</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1:</a:t>
            </a:r>
          </a:p>
          <a:p>
            <a:pPr algn="just">
              <a:lnSpc>
                <a:spcPct val="150000"/>
              </a:lnSpc>
              <a:spcAft>
                <a:spcPts val="1000"/>
              </a:spcAft>
            </a:pPr>
            <a:r>
              <a:rPr lang="en-US" sz="4000" dirty="0">
                <a:latin typeface="Arial" panose="020B0604020202020204" pitchFamily="34" charset="0"/>
                <a:ea typeface="Calibri" panose="020F0502020204030204" pitchFamily="34" charset="0"/>
                <a:cs typeface="Arial" panose="020B0604020202020204" pitchFamily="34" charset="0"/>
              </a:rPr>
              <a:t>Do ham </a:t>
            </a:r>
            <a:r>
              <a:rPr lang="en-US" sz="4000" dirty="0" err="1">
                <a:latin typeface="Arial" panose="020B0604020202020204" pitchFamily="34" charset="0"/>
                <a:ea typeface="Calibri" panose="020F0502020204030204" pitchFamily="34" charset="0"/>
                <a:cs typeface="Arial" panose="020B0604020202020204" pitchFamily="34" charset="0"/>
              </a:rPr>
              <a:t>chơi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trò</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Hảo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giúp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a:t>
            </a:r>
            <a:r>
              <a:rPr lang="en-US" sz="4000" dirty="0">
                <a:latin typeface="Arial" panose="020B0604020202020204" pitchFamily="34" charset="0"/>
                <a:ea typeface="Calibri" panose="020F0502020204030204" pitchFamily="34" charset="0"/>
                <a:cs typeface="Arial" panose="020B0604020202020204" pitchFamily="34" charset="0"/>
              </a:rPr>
              <a:t> lo </a:t>
            </a:r>
            <a:r>
              <a:rPr lang="en-US" sz="4000" dirty="0" err="1">
                <a:latin typeface="Arial" panose="020B0604020202020204" pitchFamily="34" charset="0"/>
                <a:ea typeface="Calibri" panose="020F0502020204030204" pitchFamily="34" charset="0"/>
                <a:cs typeface="Arial" panose="020B0604020202020204" pitchFamily="34" charset="0"/>
              </a:rPr>
              <a:t>lắng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Hảo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đây</a:t>
            </a:r>
            <a:r>
              <a:rPr lang="en-US" sz="4000" dirty="0">
                <a:latin typeface="Arial" panose="020B0604020202020204" pitchFamily="34" charset="0"/>
                <a:ea typeface="Calibri" panose="020F0502020204030204" pitchFamily="34" charset="0"/>
                <a:cs typeface="Arial" panose="020B0604020202020204" pitchFamily="34" charset="0"/>
              </a:rPr>
              <a:t> con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buồn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Từ</a:t>
            </a:r>
            <a:r>
              <a:rPr lang="en-US" sz="4000" dirty="0">
                <a:latin typeface="Arial" panose="020B0604020202020204" pitchFamily="34" charset="0"/>
                <a:ea typeface="Calibri" panose="020F0502020204030204" pitchFamily="34" charset="0"/>
                <a:cs typeface="Arial" panose="020B0604020202020204" pitchFamily="34" charset="0"/>
              </a:rPr>
              <a:t> nay, con </a:t>
            </a:r>
            <a:r>
              <a:rPr lang="en-US" sz="4000" dirty="0" err="1">
                <a:latin typeface="Arial" panose="020B0604020202020204" pitchFamily="34" charset="0"/>
                <a:ea typeface="Calibri" panose="020F0502020204030204" pitchFamily="34" charset="0"/>
                <a:cs typeface="Arial" panose="020B0604020202020204" pitchFamily="34" charset="0"/>
              </a:rPr>
              <a:t>chỉ</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trỏ</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hoàn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xong</a:t>
            </a:r>
            <a:r>
              <a:rPr lang="en-US" sz="4000" dirty="0">
                <a:latin typeface="Arial" panose="020B0604020202020204" pitchFamily="34" charset="0"/>
                <a:ea typeface="Calibri" panose="020F0502020204030204" pitchFamily="34" charset="0"/>
                <a:cs typeface="Arial" panose="020B0604020202020204" pitchFamily="34" charset="0"/>
              </a:rPr>
              <a:t>”.</a:t>
            </a:r>
          </a:p>
        </p:txBody>
      </p:sp>
      <p:pic>
        <p:nvPicPr>
          <p:cNvPr id="3074" name="Picture 2" descr="Bạn lo lắng về việc con mình nghiện game? Chuyên gia: Bạn có thể thử ba  phương pháp sau"/>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430000" y="4381500"/>
            <a:ext cx="6365715" cy="43131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72200" y="381897"/>
            <a:ext cx="6096000" cy="1077218"/>
          </a:xfrm>
          <a:prstGeom prst="rect">
            <a:avLst/>
          </a:prstGeom>
          <a:noFill/>
        </p:spPr>
        <p:txBody>
          <a:bodyPr wrap="square" rtlCol="0">
            <a:spAutoFit/>
          </a:bodyPr>
          <a:lstStyle/>
          <a:p>
            <a:pPr algn="ctr"/>
            <a:r>
              <a:rPr lang="vi-VN" sz="6400" b="1" dirty="0">
                <a:solidFill>
                  <a:schemeClr val="accent6">
                    <a:lumMod val="75000"/>
                  </a:schemeClr>
                </a:solidFill>
                <a:latin typeface="Arial" panose="020B0604020202020204" pitchFamily="34" charset="0"/>
                <a:cs typeface="Arial" panose="020B0604020202020204" pitchFamily="34" charset="0"/>
              </a:rPr>
              <a:t>LUYỆN TẬP</a:t>
            </a:r>
            <a:endParaRPr lang="en-US" sz="6400" b="1" dirty="0">
              <a:solidFill>
                <a:schemeClr val="accent6">
                  <a:lumMod val="75000"/>
                </a:schemeClr>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wipe(down)">
                                      <p:cBhvr>
                                        <p:cTn id="3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4400" y="419100"/>
            <a:ext cx="11963400" cy="4837222"/>
          </a:xfrm>
          <a:prstGeom prst="rect">
            <a:avLst/>
          </a:prstGeom>
        </p:spPr>
        <p:txBody>
          <a:bodyPr wrap="square">
            <a:spAutoFit/>
          </a:bodyPr>
          <a:lstStyle/>
          <a:p>
            <a:pPr algn="just">
              <a:lnSpc>
                <a:spcPct val="150000"/>
              </a:lnSpc>
              <a:spcAft>
                <a:spcPts val="1000"/>
              </a:spcAft>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huống</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2:</a:t>
            </a:r>
          </a:p>
          <a:p>
            <a:pPr algn="just">
              <a:lnSpc>
                <a:spcPct val="150000"/>
              </a:lnSpc>
              <a:spcAft>
                <a:spcPts val="1000"/>
              </a:spcAft>
            </a:pPr>
            <a:r>
              <a:rPr lang="en-US" sz="4000" dirty="0" err="1">
                <a:latin typeface="Arial" panose="020B0604020202020204" pitchFamily="34" charset="0"/>
                <a:ea typeface="Calibri" panose="020F0502020204030204" pitchFamily="34" charset="0"/>
                <a:cs typeface="Arial" panose="020B0604020202020204" pitchFamily="34" charset="0"/>
              </a:rPr>
              <a:t>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muốn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trở</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công</a:t>
            </a:r>
            <a:r>
              <a:rPr lang="en-US" sz="4000" dirty="0">
                <a:latin typeface="Arial" panose="020B0604020202020204" pitchFamily="34" charset="0"/>
                <a:ea typeface="Calibri" panose="020F0502020204030204" pitchFamily="34" charset="0"/>
                <a:cs typeface="Arial" panose="020B0604020202020204" pitchFamily="34" charset="0"/>
              </a:rPr>
              <a:t> an </a:t>
            </a:r>
            <a:r>
              <a:rPr lang="en-US" sz="4000" dirty="0" err="1">
                <a:latin typeface="Arial" panose="020B0604020202020204" pitchFamily="34" charset="0"/>
                <a:ea typeface="Calibri" panose="020F0502020204030204" pitchFamily="34" charset="0"/>
                <a:cs typeface="Arial" panose="020B0604020202020204" pitchFamily="34" charset="0"/>
              </a:rPr>
              <a:t>nhưng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rằng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hợp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khuyên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theo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thây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áp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đặt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tỏ</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chịu</a:t>
            </a:r>
            <a:r>
              <a:rPr lang="en-US" sz="4000" dirty="0">
                <a:latin typeface="Arial" panose="020B0604020202020204" pitchFamily="34" charset="0"/>
                <a:ea typeface="Calibri" panose="020F0502020204030204" pitchFamily="34" charset="0"/>
                <a:cs typeface="Arial" panose="020B0604020202020204" pitchFamily="34" charset="0"/>
              </a:rPr>
              <a:t>.</a:t>
            </a:r>
          </a:p>
        </p:txBody>
      </p:sp>
      <p:pic>
        <p:nvPicPr>
          <p:cNvPr id="6"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9200" y="190500"/>
            <a:ext cx="3048000" cy="4936032"/>
          </a:xfrm>
          <a:prstGeom prst="rect">
            <a:avLst/>
          </a:prstGeom>
        </p:spPr>
      </p:pic>
      <p:pic>
        <p:nvPicPr>
          <p:cNvPr id="4098" name="Picture 2" descr="Trẻ không chào hỏi mọi người có phải là trẻ hư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0796" y="5753100"/>
            <a:ext cx="5486400" cy="40208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l="11259"/>
          <a:stretch/>
        </p:blipFill>
        <p:spPr>
          <a:xfrm>
            <a:off x="604796" y="5753100"/>
            <a:ext cx="5405396" cy="4020856"/>
          </a:xfrm>
          <a:prstGeom prst="rect">
            <a:avLst/>
          </a:prstGeom>
        </p:spPr>
      </p:pic>
      <p:pic>
        <p:nvPicPr>
          <p:cNvPr id="4102" name="Picture 6" descr="Bộ tranh vẽ đa sắc màu về Công an nhân dân Việt Nam"/>
          <p:cNvPicPr>
            <a:picLocks noChangeAspect="1" noChangeArrowheads="1"/>
          </p:cNvPicPr>
          <p:nvPr/>
        </p:nvPicPr>
        <p:blipFill rotWithShape="1">
          <a:blip r:embed="rId6">
            <a:extLst>
              <a:ext uri="{28A0092B-C50C-407E-A947-70E740481C1C}">
                <a14:useLocalDpi xmlns:a14="http://schemas.microsoft.com/office/drawing/2010/main" val="0"/>
              </a:ext>
            </a:extLst>
          </a:blip>
          <a:srcRect l="6942" r="6766"/>
          <a:stretch/>
        </p:blipFill>
        <p:spPr bwMode="auto">
          <a:xfrm>
            <a:off x="12877800" y="5753100"/>
            <a:ext cx="4795796" cy="402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838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wipe(down)">
                                      <p:cBhvr>
                                        <p:cTn id="22" dur="500"/>
                                        <p:tgtEl>
                                          <p:spTgt spid="409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barn(inVertical)">
                                      <p:cBhvr>
                                        <p:cTn id="2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200" y="342900"/>
            <a:ext cx="13944600" cy="4006225"/>
          </a:xfrm>
          <a:prstGeom prst="rect">
            <a:avLst/>
          </a:prstGeom>
        </p:spPr>
        <p:txBody>
          <a:bodyPr wrap="square">
            <a:spAutoFit/>
          </a:bodyPr>
          <a:lstStyle/>
          <a:p>
            <a:pPr algn="ctr">
              <a:lnSpc>
                <a:spcPct val="150000"/>
              </a:lnSpc>
              <a:spcAft>
                <a:spcPts val="1000"/>
              </a:spcAft>
            </a:pP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Xử</a:t>
            </a:r>
            <a:r>
              <a:rPr lang="en-US" sz="4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lí</a:t>
            </a:r>
            <a:r>
              <a:rPr lang="en-US" sz="4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tình</a:t>
            </a:r>
            <a:r>
              <a:rPr lang="en-US" sz="4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huống</a:t>
            </a:r>
            <a:endParaRPr lang="en-US" sz="4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1000"/>
              </a:spcAft>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huống</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1: </a:t>
            </a:r>
            <a:r>
              <a:rPr lang="en-US" sz="4000" dirty="0" err="1">
                <a:latin typeface="Arial" panose="020B0604020202020204" pitchFamily="34" charset="0"/>
                <a:ea typeface="Calibri" panose="020F0502020204030204" pitchFamily="34" charset="0"/>
                <a:cs typeface="Arial" panose="020B0604020202020204" pitchFamily="34" charset="0"/>
              </a:rPr>
              <a:t>Hảo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xin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đây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quá</a:t>
            </a:r>
            <a:r>
              <a:rPr lang="en-US" sz="4000" dirty="0">
                <a:latin typeface="Arial" panose="020B0604020202020204" pitchFamily="34" charset="0"/>
                <a:ea typeface="Calibri" panose="020F0502020204030204" pitchFamily="34" charset="0"/>
                <a:cs typeface="Arial" panose="020B0604020202020204" pitchFamily="34" charset="0"/>
              </a:rPr>
              <a:t> ham </a:t>
            </a:r>
            <a:r>
              <a:rPr lang="en-US" sz="4000" dirty="0" err="1">
                <a:latin typeface="Arial" panose="020B0604020202020204" pitchFamily="34" charset="0"/>
                <a:ea typeface="Calibri" panose="020F0502020204030204" pitchFamily="34" charset="0"/>
                <a:cs typeface="Arial" panose="020B0604020202020204" pitchFamily="34" charset="0"/>
              </a:rPr>
              <a:t>chơi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bỏ</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bê</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sẽ</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chỉ</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phép</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126" name="Picture 6" descr="Những câu khẩu hiệu hay về học tập - QuanTriMa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914900"/>
            <a:ext cx="5160420" cy="480605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ách xử lý khi con không chịu học mà bố mẹ cần biết | Blacasa Edu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4914900"/>
            <a:ext cx="6629400" cy="48063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barn(inVertical)">
                                      <p:cBhvr>
                                        <p:cTn id="19" dur="500"/>
                                        <p:tgtEl>
                                          <p:spTgt spid="512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128"/>
                                        </p:tgtEl>
                                        <p:attrNameLst>
                                          <p:attrName>style.visibility</p:attrName>
                                        </p:attrNameLst>
                                      </p:cBhvr>
                                      <p:to>
                                        <p:strVal val="visible"/>
                                      </p:to>
                                    </p:set>
                                    <p:animEffect transition="in" filter="randombar(horizontal)">
                                      <p:cBhvr>
                                        <p:cTn id="24"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00707" y="6171507"/>
            <a:ext cx="3487293" cy="4114800"/>
          </a:xfrm>
          <a:prstGeom prst="rect">
            <a:avLst/>
          </a:prstGeom>
        </p:spPr>
      </p:pic>
      <p:sp>
        <p:nvSpPr>
          <p:cNvPr id="4" name="Rectangle 3"/>
          <p:cNvSpPr/>
          <p:nvPr/>
        </p:nvSpPr>
        <p:spPr>
          <a:xfrm>
            <a:off x="1447800" y="651300"/>
            <a:ext cx="15392400" cy="2862322"/>
          </a:xfrm>
          <a:prstGeom prst="rect">
            <a:avLst/>
          </a:prstGeom>
        </p:spPr>
        <p:txBody>
          <a:bodyPr wrap="square">
            <a:spAutoFit/>
          </a:bodyPr>
          <a:lstStyle/>
          <a:p>
            <a:pPr algn="just">
              <a:lnSpc>
                <a:spcPct val="150000"/>
              </a:lnSpc>
              <a:spcAft>
                <a:spcPts val="1000"/>
              </a:spcAft>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huống</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2: </a:t>
            </a:r>
            <a:r>
              <a:rPr lang="en-US" sz="4000" dirty="0" err="1">
                <a:latin typeface="Arial" panose="020B0604020202020204" pitchFamily="34" charset="0"/>
                <a:ea typeface="Calibri" panose="020F0502020204030204" pitchFamily="34" charset="0"/>
                <a:cs typeface="Arial" panose="020B0604020202020204" pitchFamily="34" charset="0"/>
              </a:rPr>
              <a:t>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thẳng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thắn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tỏ</a:t>
            </a:r>
            <a:r>
              <a:rPr lang="en-US" sz="4000" dirty="0">
                <a:latin typeface="Arial" panose="020B0604020202020204" pitchFamily="34" charset="0"/>
                <a:ea typeface="Calibri" panose="020F0502020204030204" pitchFamily="34" charset="0"/>
                <a:cs typeface="Arial" panose="020B0604020202020204" pitchFamily="34" charset="0"/>
              </a:rPr>
              <a:t> ý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bản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nghiệp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muốn</a:t>
            </a:r>
            <a:r>
              <a:rPr lang="en-US" sz="4000" dirty="0">
                <a:latin typeface="Arial" panose="020B0604020202020204" pitchFamily="34" charset="0"/>
                <a:ea typeface="Calibri" panose="020F0502020204030204" pitchFamily="34" charset="0"/>
                <a:cs typeface="Arial" panose="020B0604020202020204" pitchFamily="34" charset="0"/>
              </a:rPr>
              <a:t>, hi </a:t>
            </a:r>
            <a:r>
              <a:rPr lang="en-US" sz="4000" dirty="0" err="1">
                <a:latin typeface="Arial" panose="020B0604020202020204" pitchFamily="34" charset="0"/>
                <a:ea typeface="Calibri" panose="020F0502020204030204" pitchFamily="34" charset="0"/>
                <a:cs typeface="Arial" panose="020B0604020202020204" pitchFamily="34" charset="0"/>
              </a:rPr>
              <a:t>vọng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ủng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quyết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định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mình</a:t>
            </a:r>
            <a:r>
              <a:rPr lang="en-US" sz="4000" dirty="0">
                <a:latin typeface="Arial" panose="020B0604020202020204" pitchFamily="34" charset="0"/>
                <a:ea typeface="Calibri" panose="020F0502020204030204" pitchFamily="34" charset="0"/>
                <a:cs typeface="Arial" panose="020B0604020202020204" pitchFamily="34" charset="0"/>
              </a:rPr>
              <a:t>.</a:t>
            </a:r>
          </a:p>
        </p:txBody>
      </p:sp>
      <p:pic>
        <p:nvPicPr>
          <p:cNvPr id="6146" name="Picture 2" descr="Phạm Hoan: Tranh minh họa : Bé Mai ở nhà- Chú giải phóng quân."/>
          <p:cNvPicPr>
            <a:picLocks noChangeAspect="1" noChangeArrowheads="1"/>
          </p:cNvPicPr>
          <p:nvPr/>
        </p:nvPicPr>
        <p:blipFill rotWithShape="1">
          <a:blip r:embed="rId4">
            <a:extLst>
              <a:ext uri="{28A0092B-C50C-407E-A947-70E740481C1C}">
                <a14:useLocalDpi xmlns:a14="http://schemas.microsoft.com/office/drawing/2010/main" val="0"/>
              </a:ext>
            </a:extLst>
          </a:blip>
          <a:srcRect r="-197" b="6250"/>
          <a:stretch/>
        </p:blipFill>
        <p:spPr bwMode="auto">
          <a:xfrm>
            <a:off x="4495800" y="3775500"/>
            <a:ext cx="8382000" cy="59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9090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barn(inVertical)">
                                      <p:cBhvr>
                                        <p:cTn id="1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A19ECB77-B032-4E88-B15F-FDAE0101D1A8}"/>
              </a:ext>
            </a:extLst>
          </p:cNvPr>
          <p:cNvSpPr txBox="1"/>
          <p:nvPr/>
        </p:nvSpPr>
        <p:spPr>
          <a:xfrm>
            <a:off x="4543538" y="855903"/>
            <a:ext cx="9200925" cy="1025922"/>
          </a:xfrm>
          <a:prstGeom prst="rect">
            <a:avLst/>
          </a:prstGeom>
        </p:spPr>
        <p:txBody>
          <a:bodyPr wrap="square" lIns="0" tIns="0" rIns="0" bIns="0" rtlCol="0" anchor="t">
            <a:spAutoFit/>
          </a:bodyPr>
          <a:lstStyle/>
          <a:p>
            <a:pPr algn="ctr" defTabSz="914445">
              <a:lnSpc>
                <a:spcPts val="8001"/>
              </a:lnSpc>
              <a:spcBef>
                <a:spcPct val="0"/>
              </a:spcBef>
            </a:pPr>
            <a:r>
              <a:rPr lang="en-US" sz="6000" b="1" spc="-80" dirty="0">
                <a:solidFill>
                  <a:srgbClr val="000000"/>
                </a:solidFill>
                <a:latin typeface="Arial" panose="020B0604020202020204" pitchFamily="34" charset="0"/>
                <a:cs typeface="Arial" panose="020B0604020202020204" pitchFamily="34" charset="0"/>
              </a:rPr>
              <a:t>TRÒ CHƠI TRẮC NGHIỆM</a:t>
            </a:r>
          </a:p>
        </p:txBody>
      </p:sp>
      <p:sp>
        <p:nvSpPr>
          <p:cNvPr id="2" name="Câu hỏi">
            <a:extLst>
              <a:ext uri="{FF2B5EF4-FFF2-40B4-BE49-F238E27FC236}">
                <a16:creationId xmlns:a16="http://schemas.microsoft.com/office/drawing/2014/main" id="{4ADFFF1A-F500-CC57-185E-00F4826D0836}"/>
              </a:ext>
            </a:extLst>
          </p:cNvPr>
          <p:cNvSpPr/>
          <p:nvPr/>
        </p:nvSpPr>
        <p:spPr>
          <a:xfrm>
            <a:off x="1821872" y="209896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noProof="1">
                <a:solidFill>
                  <a:srgbClr val="FF0000"/>
                </a:solidFill>
                <a:latin typeface="Arial" panose="020B0604020202020204" pitchFamily="34" charset="0"/>
                <a:cs typeface="Arial" panose="020B0604020202020204" pitchFamily="34" charset="0"/>
              </a:rPr>
              <a:t>Câu hỏi 1: </a:t>
            </a:r>
            <a:r>
              <a:rPr lang="vi-VN" sz="4400" noProof="1">
                <a:solidFill>
                  <a:schemeClr val="tx1"/>
                </a:solidFill>
                <a:latin typeface="Arial" panose="020B0604020202020204" pitchFamily="34" charset="0"/>
                <a:cs typeface="Arial" panose="020B0604020202020204" pitchFamily="34" charset="0"/>
              </a:rPr>
              <a:t>Việc nên làm khi lắng nghe tích cực ý kiến của người thân.</a:t>
            </a:r>
          </a:p>
        </p:txBody>
      </p:sp>
      <p:sp>
        <p:nvSpPr>
          <p:cNvPr id="5" name="Đáp án đúng">
            <a:extLst>
              <a:ext uri="{FF2B5EF4-FFF2-40B4-BE49-F238E27FC236}">
                <a16:creationId xmlns:a16="http://schemas.microsoft.com/office/drawing/2014/main" id="{8B66CBE4-2DB9-BCF7-D1C4-281B894BFE17}"/>
              </a:ext>
            </a:extLst>
          </p:cNvPr>
          <p:cNvSpPr/>
          <p:nvPr/>
        </p:nvSpPr>
        <p:spPr>
          <a:xfrm>
            <a:off x="1302327" y="5524500"/>
            <a:ext cx="7851292"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noProof="1">
                <a:solidFill>
                  <a:schemeClr val="tx1"/>
                </a:solidFill>
                <a:latin typeface="Arial" panose="020B0604020202020204" pitchFamily="34" charset="0"/>
                <a:cs typeface="Arial" panose="020B0604020202020204" pitchFamily="34" charset="0"/>
              </a:rPr>
              <a:t>A.</a:t>
            </a:r>
            <a:r>
              <a:rPr lang="vi-VN" sz="3600" noProof="1">
                <a:solidFill>
                  <a:schemeClr val="tx1"/>
                </a:solidFill>
                <a:latin typeface="Arial" panose="020B0604020202020204" pitchFamily="34" charset="0"/>
                <a:cs typeface="Arial" panose="020B0604020202020204" pitchFamily="34" charset="0"/>
              </a:rPr>
              <a:t> Dừng việc đang làm tập trung nghe người thân chia sẻ.</a:t>
            </a:r>
          </a:p>
        </p:txBody>
      </p:sp>
      <p:sp>
        <p:nvSpPr>
          <p:cNvPr id="6" name="Đáp án sai 1">
            <a:extLst>
              <a:ext uri="{FF2B5EF4-FFF2-40B4-BE49-F238E27FC236}">
                <a16:creationId xmlns:a16="http://schemas.microsoft.com/office/drawing/2014/main" id="{3FCD9830-5FD1-BD44-878B-228BD96CE996}"/>
              </a:ext>
            </a:extLst>
          </p:cNvPr>
          <p:cNvSpPr/>
          <p:nvPr/>
        </p:nvSpPr>
        <p:spPr>
          <a:xfrm>
            <a:off x="1302327" y="7976751"/>
            <a:ext cx="7851292"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noProof="1">
                <a:solidFill>
                  <a:schemeClr val="tx1"/>
                </a:solidFill>
                <a:latin typeface="Arial" panose="020B0604020202020204" pitchFamily="34" charset="0"/>
                <a:cs typeface="Arial" panose="020B0604020202020204" pitchFamily="34" charset="0"/>
              </a:rPr>
              <a:t>B. </a:t>
            </a:r>
            <a:r>
              <a:rPr lang="vi-VN" sz="3600" noProof="1">
                <a:solidFill>
                  <a:schemeClr val="tx1"/>
                </a:solidFill>
                <a:latin typeface="Arial" panose="020B0604020202020204" pitchFamily="34" charset="0"/>
                <a:cs typeface="Arial" panose="020B0604020202020204" pitchFamily="34" charset="0"/>
              </a:rPr>
              <a:t>Nghe cho có và không quan tâm</a:t>
            </a:r>
          </a:p>
        </p:txBody>
      </p:sp>
      <p:sp>
        <p:nvSpPr>
          <p:cNvPr id="7" name="Đáp án sai 2">
            <a:extLst>
              <a:ext uri="{FF2B5EF4-FFF2-40B4-BE49-F238E27FC236}">
                <a16:creationId xmlns:a16="http://schemas.microsoft.com/office/drawing/2014/main" id="{6A919885-0285-0403-1E09-FA94D8BC080B}"/>
              </a:ext>
            </a:extLst>
          </p:cNvPr>
          <p:cNvSpPr/>
          <p:nvPr/>
        </p:nvSpPr>
        <p:spPr>
          <a:xfrm>
            <a:off x="9144000" y="5524500"/>
            <a:ext cx="7851292"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noProof="1">
                <a:solidFill>
                  <a:schemeClr val="tx1"/>
                </a:solidFill>
                <a:latin typeface="Arial" panose="020B0604020202020204" pitchFamily="34" charset="0"/>
                <a:cs typeface="Arial" panose="020B0604020202020204" pitchFamily="34" charset="0"/>
              </a:rPr>
              <a:t>C. </a:t>
            </a:r>
            <a:r>
              <a:rPr lang="vi-VN" sz="3600" noProof="1">
                <a:solidFill>
                  <a:schemeClr val="tx1"/>
                </a:solidFill>
                <a:latin typeface="Arial" panose="020B0604020202020204" pitchFamily="34" charset="0"/>
                <a:cs typeface="Arial" panose="020B0604020202020204" pitchFamily="34" charset="0"/>
              </a:rPr>
              <a:t>Vừa nghe vừa chơi điện thoại</a:t>
            </a:r>
          </a:p>
        </p:txBody>
      </p:sp>
      <p:sp>
        <p:nvSpPr>
          <p:cNvPr id="8" name="Đáp án sai 3">
            <a:extLst>
              <a:ext uri="{FF2B5EF4-FFF2-40B4-BE49-F238E27FC236}">
                <a16:creationId xmlns:a16="http://schemas.microsoft.com/office/drawing/2014/main" id="{2E7D83A4-3758-8699-4DD0-010A80780539}"/>
              </a:ext>
            </a:extLst>
          </p:cNvPr>
          <p:cNvSpPr/>
          <p:nvPr/>
        </p:nvSpPr>
        <p:spPr>
          <a:xfrm>
            <a:off x="9143999" y="7976751"/>
            <a:ext cx="7851292"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D. </a:t>
            </a:r>
            <a:r>
              <a:rPr lang="vi-VN" sz="3600" noProof="1">
                <a:solidFill>
                  <a:schemeClr val="tx1"/>
                </a:solidFill>
                <a:latin typeface="Arial" panose="020B0604020202020204" pitchFamily="34" charset="0"/>
                <a:cs typeface="Arial" panose="020B0604020202020204" pitchFamily="34" charset="0"/>
              </a:rPr>
              <a:t>Bỏ đi và không nghe</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66410" y="5965154"/>
            <a:ext cx="1476832"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232358" y="5931475"/>
            <a:ext cx="1471769"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232358" y="8406240"/>
            <a:ext cx="1471769"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270448" y="8406240"/>
            <a:ext cx="1471769"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1825355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noProof="1">
                <a:solidFill>
                  <a:schemeClr val="tx1"/>
                </a:solidFill>
                <a:latin typeface="Arial" panose="020B0604020202020204" pitchFamily="34" charset="0"/>
                <a:cs typeface="Arial" panose="020B0604020202020204" pitchFamily="34" charset="0"/>
              </a:rPr>
              <a:t>Câu hỏi 2: Việc không nên làm khi lắng nghe tích cực ý kiến người thân.</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Vừa nghe vừa xem tivi</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Chăm chú lắng nghe</a:t>
            </a: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Thấu hiểu, quan tâm</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Thật lòng giãi bày</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50" y="7508202"/>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02227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9743076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noProof="1">
                <a:solidFill>
                  <a:schemeClr val="tx1"/>
                </a:solidFill>
                <a:latin typeface="Arial" panose="020B0604020202020204" pitchFamily="34" charset="0"/>
                <a:cs typeface="Arial" panose="020B0604020202020204" pitchFamily="34" charset="0"/>
              </a:rPr>
              <a:t>Câu hỏi 3: Bạn Nam lấy tiền mẹ cho đóng tiền học để đi chơi điện tử và bị bố mẹ phát hiện. Bạn Nam cần phải làm gì trong tình huống này.</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Ăn năn, xin lỗi bố mẹ và hứa không tái phạm.</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Bức xúc, khó chịu vì bị phát hiện</a:t>
            </a: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Bỏ trốn</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Giận dỗi không ăn cơm</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76643" y="505595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0371011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054573" y="627446"/>
            <a:ext cx="6096000" cy="1077218"/>
          </a:xfrm>
          <a:prstGeom prst="rect">
            <a:avLst/>
          </a:prstGeom>
          <a:noFill/>
        </p:spPr>
        <p:txBody>
          <a:bodyPr wrap="square" rtlCol="0">
            <a:spAutoFit/>
          </a:bodyPr>
          <a:lstStyle/>
          <a:p>
            <a:pPr algn="ctr"/>
            <a:r>
              <a:rPr lang="en-US" sz="6400" b="1" dirty="0">
                <a:solidFill>
                  <a:schemeClr val="accent6">
                    <a:lumMod val="75000"/>
                  </a:schemeClr>
                </a:solidFill>
                <a:latin typeface="Arial" panose="020B0604020202020204" pitchFamily="34" charset="0"/>
                <a:cs typeface="Arial" panose="020B0604020202020204" pitchFamily="34" charset="0"/>
              </a:rPr>
              <a:t>VẬN DỤNG</a:t>
            </a:r>
          </a:p>
        </p:txBody>
      </p:sp>
      <p:sp>
        <p:nvSpPr>
          <p:cNvPr id="5" name="Rectangle 4"/>
          <p:cNvSpPr/>
          <p:nvPr/>
        </p:nvSpPr>
        <p:spPr>
          <a:xfrm>
            <a:off x="1060147" y="3309265"/>
            <a:ext cx="7601852" cy="5929828"/>
          </a:xfrm>
          <a:prstGeom prst="rect">
            <a:avLst/>
          </a:prstGeom>
        </p:spPr>
        <p:txBody>
          <a:bodyPr wrap="square">
            <a:spAutoFit/>
          </a:bodyPr>
          <a:lstStyle/>
          <a:p>
            <a:pPr algn="ctr">
              <a:lnSpc>
                <a:spcPct val="150000"/>
              </a:lnSpc>
              <a:spcBef>
                <a:spcPts val="600"/>
              </a:spcBef>
              <a:spcAft>
                <a:spcPts val="1000"/>
              </a:spcAft>
              <a:tabLst>
                <a:tab pos="90170" algn="l"/>
                <a:tab pos="180340" algn="l"/>
              </a:tabLst>
            </a:pPr>
            <a:r>
              <a:rPr lang="de-DE" sz="4400" b="1" dirty="0">
                <a:solidFill>
                  <a:srgbClr val="FF0000"/>
                </a:solidFill>
                <a:latin typeface="Arial" panose="020B0604020202020204" pitchFamily="34" charset="0"/>
                <a:ea typeface="Calibri" panose="020F0502020204030204" pitchFamily="34" charset="0"/>
                <a:cs typeface="Arial" panose="020B0604020202020204" pitchFamily="34" charset="0"/>
              </a:rPr>
              <a:t>Hoạt động về nhà:</a:t>
            </a:r>
          </a:p>
          <a:p>
            <a:pPr algn="just">
              <a:lnSpc>
                <a:spcPct val="150000"/>
              </a:lnSpc>
              <a:spcBef>
                <a:spcPts val="600"/>
              </a:spcBef>
              <a:spcAft>
                <a:spcPts val="1000"/>
              </a:spcAft>
              <a:tabLst>
                <a:tab pos="90170" algn="l"/>
                <a:tab pos="180340" algn="l"/>
              </a:tabLst>
            </a:pP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Thực hiện lắng nghe tích cực người thân trong các tình huống hằng ngày, tiếp thu ý kiến xách đáng của họ và thay đổi những hành vi chưa phù hợp.</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1101573" y="1870267"/>
            <a:ext cx="16084853" cy="1063433"/>
          </a:xfrm>
          <a:prstGeom prst="rect">
            <a:avLst/>
          </a:prstGeom>
        </p:spPr>
        <p:txBody>
          <a:bodyPr wrap="none">
            <a:spAutoFit/>
          </a:bodyPr>
          <a:lstStyle/>
          <a:p>
            <a:pPr algn="just">
              <a:lnSpc>
                <a:spcPct val="150000"/>
              </a:lnSpc>
              <a:spcBef>
                <a:spcPts val="600"/>
              </a:spcBef>
              <a:spcAft>
                <a:spcPts val="1000"/>
              </a:spcAft>
              <a:tabLst>
                <a:tab pos="90170" algn="l"/>
                <a:tab pos="180340" algn="l"/>
              </a:tabLst>
            </a:pPr>
            <a:r>
              <a:rPr lang="de-DE" sz="4800" b="1" dirty="0">
                <a:solidFill>
                  <a:srgbClr val="0070C0"/>
                </a:solidFill>
                <a:latin typeface="Arial" panose="020B0604020202020204" pitchFamily="34" charset="0"/>
                <a:ea typeface="Calibri" panose="020F0502020204030204" pitchFamily="34" charset="0"/>
                <a:cs typeface="Arial" panose="020B0604020202020204" pitchFamily="34" charset="0"/>
              </a:rPr>
              <a:t>3. Rèn luyện kĩ năng lắng nghe tích cực trong gia đình</a:t>
            </a:r>
            <a:endParaRPr lang="en-US" sz="48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3467100"/>
            <a:ext cx="7755901" cy="610143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barn(inVertic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6019800" y="266700"/>
            <a:ext cx="6096000" cy="1077218"/>
          </a:xfrm>
          <a:prstGeom prst="rect">
            <a:avLst/>
          </a:prstGeom>
          <a:noFill/>
        </p:spPr>
        <p:txBody>
          <a:bodyPr wrap="square" rtlCol="0">
            <a:spAutoFit/>
          </a:bodyPr>
          <a:lstStyle/>
          <a:p>
            <a:pPr algn="ctr"/>
            <a:r>
              <a:rPr lang="vi-VN" sz="6400" b="1" dirty="0">
                <a:solidFill>
                  <a:srgbClr val="0070C0"/>
                </a:solidFill>
                <a:latin typeface="Arial" panose="020B0604020202020204" pitchFamily="34" charset="0"/>
                <a:cs typeface="Arial" panose="020B0604020202020204" pitchFamily="34" charset="0"/>
              </a:rPr>
              <a:t>KHỞI ĐỘNG</a:t>
            </a:r>
            <a:endParaRPr lang="en-US" sz="6400" b="1" dirty="0">
              <a:solidFill>
                <a:srgbClr val="0070C0"/>
              </a:solidFill>
              <a:latin typeface="Arial" panose="020B0604020202020204" pitchFamily="34" charset="0"/>
              <a:cs typeface="Arial" panose="020B0604020202020204" pitchFamily="34" charset="0"/>
            </a:endParaRPr>
          </a:p>
        </p:txBody>
      </p:sp>
      <p:pic>
        <p:nvPicPr>
          <p:cNvPr id="2" name="TÌNH HUỐNG - KĨ NĂNG LẮNG NGH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0600" y="1638300"/>
            <a:ext cx="16306800" cy="8628846"/>
          </a:xfrm>
          <a:prstGeom prst="rect">
            <a:avLst/>
          </a:prstGeom>
        </p:spPr>
      </p:pic>
    </p:spTree>
    <p:extLst>
      <p:ext uri="{BB962C8B-B14F-4D97-AF65-F5344CB8AC3E}">
        <p14:creationId xmlns:p14="http://schemas.microsoft.com/office/powerpoint/2010/main" val="32975991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641" y="1943100"/>
            <a:ext cx="4485559" cy="8343900"/>
          </a:xfrm>
          <a:prstGeom prst="rect">
            <a:avLst/>
          </a:prstGeom>
        </p:spPr>
      </p:pic>
      <p:sp>
        <p:nvSpPr>
          <p:cNvPr id="2" name="Rectangle 1"/>
          <p:cNvSpPr/>
          <p:nvPr/>
        </p:nvSpPr>
        <p:spPr>
          <a:xfrm>
            <a:off x="5410200" y="1565960"/>
            <a:ext cx="12115800" cy="8530540"/>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Lắng nghe tích cực là một kĩ năng cần thiết trong giao tiếp hằng ngày với người thân trong gia đình. Nó giúp mọi thành viên trong gia đình thấu hiểu, chia sẻ và đồng cảm với nhau, tạo nên sự gắn bó chặt chẽ và tạo dựng hạnh phúc bền vững của gia đình.</a:t>
            </a:r>
            <a:endParaRPr lang="en-US" sz="400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de-DE" sz="4000" i="1" dirty="0">
                <a:solidFill>
                  <a:srgbClr val="FF0000"/>
                </a:solidFill>
                <a:latin typeface="Arial" panose="020B0604020202020204" pitchFamily="34" charset="0"/>
                <a:ea typeface="Calibri" panose="020F0502020204030204" pitchFamily="34" charset="0"/>
                <a:cs typeface="Arial" panose="020B0604020202020204" pitchFamily="34" charset="0"/>
              </a:rPr>
              <a:t>Vì vậy, các em cẩn thường xuyên thực hiện các yêu cầu thể hiện sự lắng nghe tích cực và thường xuyên rên luyện để có kĩ năng lắng nghe tích cực các thành viên trong gia đình.</a:t>
            </a:r>
            <a:endParaRPr lang="en-US" sz="4000" i="1"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7924800" y="419100"/>
            <a:ext cx="7658100" cy="1077218"/>
          </a:xfrm>
          <a:prstGeom prst="rect">
            <a:avLst/>
          </a:prstGeom>
          <a:noFill/>
        </p:spPr>
        <p:txBody>
          <a:bodyPr wrap="square" rtlCol="0">
            <a:spAutoFit/>
          </a:bodyPr>
          <a:lstStyle/>
          <a:p>
            <a:pPr algn="ctr"/>
            <a:r>
              <a:rPr lang="en-US" sz="6400" b="1" dirty="0">
                <a:solidFill>
                  <a:schemeClr val="accent6">
                    <a:lumMod val="75000"/>
                  </a:schemeClr>
                </a:solidFill>
                <a:latin typeface="Arial" panose="020B0604020202020204" pitchFamily="34" charset="0"/>
                <a:cs typeface="Arial" panose="020B0604020202020204" pitchFamily="34" charset="0"/>
              </a:rPr>
              <a:t>KẾT LUẬN CHUNG</a:t>
            </a:r>
          </a:p>
        </p:txBody>
      </p:sp>
    </p:spTree>
    <p:extLst>
      <p:ext uri="{BB962C8B-B14F-4D97-AF65-F5344CB8AC3E}">
        <p14:creationId xmlns:p14="http://schemas.microsoft.com/office/powerpoint/2010/main" val="10329311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28177" y="1905908"/>
            <a:ext cx="5089405" cy="7648012"/>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22" y="81957"/>
            <a:ext cx="2437194" cy="2394543"/>
          </a:xfrm>
          <a:prstGeom prst="rect">
            <a:avLst/>
          </a:prstGeom>
        </p:spPr>
      </p:pic>
      <p:sp>
        <p:nvSpPr>
          <p:cNvPr id="22" name="Google Shape;2902;p52"/>
          <p:cNvSpPr txBox="1">
            <a:spLocks/>
          </p:cNvSpPr>
          <p:nvPr/>
        </p:nvSpPr>
        <p:spPr>
          <a:xfrm>
            <a:off x="2257742" y="1392844"/>
            <a:ext cx="12595584" cy="822388"/>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6400" b="1" dirty="0">
                <a:latin typeface="Arial" panose="020B0604020202020204" pitchFamily="34" charset="0"/>
                <a:cs typeface="Arial" panose="020B0604020202020204" pitchFamily="34" charset="0"/>
              </a:rPr>
              <a:t>HƯỚNG DẪN VỀ NHÀ</a:t>
            </a:r>
          </a:p>
        </p:txBody>
      </p:sp>
      <p:grpSp>
        <p:nvGrpSpPr>
          <p:cNvPr id="23" name="Google Shape;2907;p52"/>
          <p:cNvGrpSpPr/>
          <p:nvPr/>
        </p:nvGrpSpPr>
        <p:grpSpPr>
          <a:xfrm>
            <a:off x="3093340" y="4597850"/>
            <a:ext cx="697607" cy="934072"/>
            <a:chOff x="3601939" y="4161192"/>
            <a:chExt cx="275178" cy="388912"/>
          </a:xfrm>
        </p:grpSpPr>
        <p:sp>
          <p:nvSpPr>
            <p:cNvPr id="24" name="Google Shape;2908;p52"/>
            <p:cNvSpPr/>
            <p:nvPr/>
          </p:nvSpPr>
          <p:spPr>
            <a:xfrm>
              <a:off x="3601939" y="4161192"/>
              <a:ext cx="195546" cy="388912"/>
            </a:xfrm>
            <a:custGeom>
              <a:avLst/>
              <a:gdLst/>
              <a:ahLst/>
              <a:cxnLst/>
              <a:rect l="l" t="t" r="r" b="b"/>
              <a:pathLst>
                <a:path w="7443" h="14803" extrusionOk="0">
                  <a:moveTo>
                    <a:pt x="3725" y="0"/>
                  </a:moveTo>
                  <a:cubicBezTo>
                    <a:pt x="2608" y="0"/>
                    <a:pt x="1714" y="916"/>
                    <a:pt x="1734" y="2033"/>
                  </a:cubicBezTo>
                  <a:lnTo>
                    <a:pt x="1734" y="8580"/>
                  </a:lnTo>
                  <a:cubicBezTo>
                    <a:pt x="521" y="9440"/>
                    <a:pt x="0" y="10994"/>
                    <a:pt x="458" y="12416"/>
                  </a:cubicBezTo>
                  <a:cubicBezTo>
                    <a:pt x="909" y="13838"/>
                    <a:pt x="2227" y="14802"/>
                    <a:pt x="3725" y="14802"/>
                  </a:cubicBezTo>
                  <a:cubicBezTo>
                    <a:pt x="5216" y="14802"/>
                    <a:pt x="6534" y="13838"/>
                    <a:pt x="6992" y="12416"/>
                  </a:cubicBezTo>
                  <a:cubicBezTo>
                    <a:pt x="7443" y="10994"/>
                    <a:pt x="6930" y="9440"/>
                    <a:pt x="5709" y="8580"/>
                  </a:cubicBezTo>
                  <a:lnTo>
                    <a:pt x="5709" y="2033"/>
                  </a:lnTo>
                  <a:cubicBezTo>
                    <a:pt x="5737" y="916"/>
                    <a:pt x="4835" y="0"/>
                    <a:pt x="3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5" name="Google Shape;2909;p52"/>
            <p:cNvSpPr/>
            <p:nvPr/>
          </p:nvSpPr>
          <p:spPr>
            <a:xfrm>
              <a:off x="3630182" y="4193980"/>
              <a:ext cx="128131" cy="324597"/>
            </a:xfrm>
            <a:custGeom>
              <a:avLst/>
              <a:gdLst/>
              <a:ahLst/>
              <a:cxnLst/>
              <a:rect l="l" t="t" r="r" b="b"/>
              <a:pathLst>
                <a:path w="4877" h="12355" extrusionOk="0">
                  <a:moveTo>
                    <a:pt x="2650" y="1"/>
                  </a:moveTo>
                  <a:cubicBezTo>
                    <a:pt x="2213" y="1"/>
                    <a:pt x="1866" y="348"/>
                    <a:pt x="1866" y="785"/>
                  </a:cubicBezTo>
                  <a:lnTo>
                    <a:pt x="1866" y="7950"/>
                  </a:lnTo>
                  <a:lnTo>
                    <a:pt x="1360" y="8310"/>
                  </a:lnTo>
                  <a:cubicBezTo>
                    <a:pt x="0" y="9274"/>
                    <a:pt x="146" y="11341"/>
                    <a:pt x="1624" y="12104"/>
                  </a:cubicBezTo>
                  <a:cubicBezTo>
                    <a:pt x="1957" y="12276"/>
                    <a:pt x="2305" y="12354"/>
                    <a:pt x="2643" y="12354"/>
                  </a:cubicBezTo>
                  <a:cubicBezTo>
                    <a:pt x="3811" y="12354"/>
                    <a:pt x="4871" y="11418"/>
                    <a:pt x="4877" y="10128"/>
                  </a:cubicBezTo>
                  <a:cubicBezTo>
                    <a:pt x="4870" y="9406"/>
                    <a:pt x="4523" y="8733"/>
                    <a:pt x="3933" y="8310"/>
                  </a:cubicBezTo>
                  <a:lnTo>
                    <a:pt x="3434" y="7950"/>
                  </a:lnTo>
                  <a:lnTo>
                    <a:pt x="3434" y="785"/>
                  </a:lnTo>
                  <a:cubicBezTo>
                    <a:pt x="3434" y="348"/>
                    <a:pt x="3080" y="1"/>
                    <a:pt x="26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6" name="Google Shape;2910;p52"/>
            <p:cNvSpPr/>
            <p:nvPr/>
          </p:nvSpPr>
          <p:spPr>
            <a:xfrm>
              <a:off x="3636383" y="4193980"/>
              <a:ext cx="63448" cy="324597"/>
            </a:xfrm>
            <a:custGeom>
              <a:avLst/>
              <a:gdLst/>
              <a:ahLst/>
              <a:cxnLst/>
              <a:rect l="l" t="t" r="r" b="b"/>
              <a:pathLst>
                <a:path w="2415" h="12355" extrusionOk="0">
                  <a:moveTo>
                    <a:pt x="2407" y="1"/>
                  </a:moveTo>
                  <a:cubicBezTo>
                    <a:pt x="1977" y="1"/>
                    <a:pt x="1630" y="354"/>
                    <a:pt x="1630" y="785"/>
                  </a:cubicBezTo>
                  <a:lnTo>
                    <a:pt x="1630" y="7950"/>
                  </a:lnTo>
                  <a:lnTo>
                    <a:pt x="1124" y="8310"/>
                  </a:lnTo>
                  <a:cubicBezTo>
                    <a:pt x="333" y="8872"/>
                    <a:pt x="0" y="9878"/>
                    <a:pt x="292" y="10800"/>
                  </a:cubicBezTo>
                  <a:cubicBezTo>
                    <a:pt x="590" y="11723"/>
                    <a:pt x="1443" y="12354"/>
                    <a:pt x="2414" y="12354"/>
                  </a:cubicBezTo>
                  <a:cubicBezTo>
                    <a:pt x="1714" y="12354"/>
                    <a:pt x="1145" y="11355"/>
                    <a:pt x="1138" y="10128"/>
                  </a:cubicBezTo>
                  <a:cubicBezTo>
                    <a:pt x="1138" y="9295"/>
                    <a:pt x="1492" y="8504"/>
                    <a:pt x="2116" y="7950"/>
                  </a:cubicBezTo>
                  <a:lnTo>
                    <a:pt x="2116" y="785"/>
                  </a:lnTo>
                  <a:cubicBezTo>
                    <a:pt x="2116" y="354"/>
                    <a:pt x="2164" y="1"/>
                    <a:pt x="2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7" name="Google Shape;2911;p52"/>
            <p:cNvSpPr/>
            <p:nvPr/>
          </p:nvSpPr>
          <p:spPr>
            <a:xfrm>
              <a:off x="3679207" y="4193980"/>
              <a:ext cx="41195" cy="89326"/>
            </a:xfrm>
            <a:custGeom>
              <a:avLst/>
              <a:gdLst/>
              <a:ahLst/>
              <a:cxnLst/>
              <a:rect l="l" t="t" r="r" b="b"/>
              <a:pathLst>
                <a:path w="1568" h="3400" extrusionOk="0">
                  <a:moveTo>
                    <a:pt x="784" y="1"/>
                  </a:moveTo>
                  <a:cubicBezTo>
                    <a:pt x="347" y="1"/>
                    <a:pt x="0" y="348"/>
                    <a:pt x="0" y="785"/>
                  </a:cubicBezTo>
                  <a:lnTo>
                    <a:pt x="0" y="3399"/>
                  </a:lnTo>
                  <a:lnTo>
                    <a:pt x="1568" y="3399"/>
                  </a:lnTo>
                  <a:lnTo>
                    <a:pt x="1568" y="785"/>
                  </a:lnTo>
                  <a:cubicBezTo>
                    <a:pt x="1568" y="348"/>
                    <a:pt x="1214" y="1"/>
                    <a:pt x="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8" name="Google Shape;2912;p52"/>
            <p:cNvSpPr/>
            <p:nvPr/>
          </p:nvSpPr>
          <p:spPr>
            <a:xfrm>
              <a:off x="3679207" y="4368010"/>
              <a:ext cx="41195" cy="11875"/>
            </a:xfrm>
            <a:custGeom>
              <a:avLst/>
              <a:gdLst/>
              <a:ahLst/>
              <a:cxnLst/>
              <a:rect l="l" t="t" r="r" b="b"/>
              <a:pathLst>
                <a:path w="1568" h="452" extrusionOk="0">
                  <a:moveTo>
                    <a:pt x="0" y="1"/>
                  </a:moveTo>
                  <a:lnTo>
                    <a:pt x="0" y="452"/>
                  </a:lnTo>
                  <a:lnTo>
                    <a:pt x="1568" y="452"/>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9" name="Google Shape;2913;p52"/>
            <p:cNvSpPr/>
            <p:nvPr/>
          </p:nvSpPr>
          <p:spPr>
            <a:xfrm>
              <a:off x="3679207" y="4322637"/>
              <a:ext cx="41195" cy="12059"/>
            </a:xfrm>
            <a:custGeom>
              <a:avLst/>
              <a:gdLst/>
              <a:ahLst/>
              <a:cxnLst/>
              <a:rect l="l" t="t" r="r" b="b"/>
              <a:pathLst>
                <a:path w="1568" h="459" extrusionOk="0">
                  <a:moveTo>
                    <a:pt x="0" y="1"/>
                  </a:moveTo>
                  <a:lnTo>
                    <a:pt x="0" y="458"/>
                  </a:lnTo>
                  <a:lnTo>
                    <a:pt x="1568" y="458"/>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0" name="Google Shape;2914;p52"/>
            <p:cNvSpPr/>
            <p:nvPr/>
          </p:nvSpPr>
          <p:spPr>
            <a:xfrm>
              <a:off x="3679207" y="4277448"/>
              <a:ext cx="41195" cy="11875"/>
            </a:xfrm>
            <a:custGeom>
              <a:avLst/>
              <a:gdLst/>
              <a:ahLst/>
              <a:cxnLst/>
              <a:rect l="l" t="t" r="r" b="b"/>
              <a:pathLst>
                <a:path w="1568" h="452" extrusionOk="0">
                  <a:moveTo>
                    <a:pt x="0" y="1"/>
                  </a:moveTo>
                  <a:lnTo>
                    <a:pt x="0" y="451"/>
                  </a:lnTo>
                  <a:lnTo>
                    <a:pt x="1568" y="451"/>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1" name="Google Shape;2915;p52"/>
            <p:cNvSpPr/>
            <p:nvPr/>
          </p:nvSpPr>
          <p:spPr>
            <a:xfrm>
              <a:off x="3679207" y="4232076"/>
              <a:ext cx="41195" cy="11875"/>
            </a:xfrm>
            <a:custGeom>
              <a:avLst/>
              <a:gdLst/>
              <a:ahLst/>
              <a:cxnLst/>
              <a:rect l="l" t="t" r="r" b="b"/>
              <a:pathLst>
                <a:path w="1568" h="452" extrusionOk="0">
                  <a:moveTo>
                    <a:pt x="0" y="0"/>
                  </a:moveTo>
                  <a:lnTo>
                    <a:pt x="0" y="451"/>
                  </a:lnTo>
                  <a:lnTo>
                    <a:pt x="1568" y="451"/>
                  </a:lnTo>
                  <a:lnTo>
                    <a:pt x="1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2" name="Google Shape;2916;p52"/>
            <p:cNvSpPr/>
            <p:nvPr/>
          </p:nvSpPr>
          <p:spPr>
            <a:xfrm>
              <a:off x="3811489" y="4211846"/>
              <a:ext cx="65629" cy="111921"/>
            </a:xfrm>
            <a:custGeom>
              <a:avLst/>
              <a:gdLst/>
              <a:ahLst/>
              <a:cxnLst/>
              <a:rect l="l" t="t" r="r" b="b"/>
              <a:pathLst>
                <a:path w="2498" h="4260" extrusionOk="0">
                  <a:moveTo>
                    <a:pt x="1243" y="0"/>
                  </a:moveTo>
                  <a:cubicBezTo>
                    <a:pt x="452" y="0"/>
                    <a:pt x="1" y="465"/>
                    <a:pt x="1" y="1270"/>
                  </a:cubicBezTo>
                  <a:lnTo>
                    <a:pt x="1" y="2990"/>
                  </a:lnTo>
                  <a:cubicBezTo>
                    <a:pt x="1" y="3427"/>
                    <a:pt x="119" y="3753"/>
                    <a:pt x="362" y="3968"/>
                  </a:cubicBezTo>
                  <a:cubicBezTo>
                    <a:pt x="577" y="4155"/>
                    <a:pt x="875" y="4259"/>
                    <a:pt x="1243" y="4259"/>
                  </a:cubicBezTo>
                  <a:cubicBezTo>
                    <a:pt x="1978" y="4259"/>
                    <a:pt x="2498" y="3836"/>
                    <a:pt x="2498" y="3226"/>
                  </a:cubicBezTo>
                  <a:cubicBezTo>
                    <a:pt x="2498" y="2990"/>
                    <a:pt x="2401" y="2941"/>
                    <a:pt x="2241" y="2941"/>
                  </a:cubicBezTo>
                  <a:cubicBezTo>
                    <a:pt x="2082" y="2941"/>
                    <a:pt x="1999" y="3004"/>
                    <a:pt x="1985" y="3122"/>
                  </a:cubicBezTo>
                  <a:cubicBezTo>
                    <a:pt x="1950" y="3385"/>
                    <a:pt x="1901" y="3788"/>
                    <a:pt x="1270" y="3788"/>
                  </a:cubicBezTo>
                  <a:cubicBezTo>
                    <a:pt x="757" y="3788"/>
                    <a:pt x="507" y="3531"/>
                    <a:pt x="507" y="2990"/>
                  </a:cubicBezTo>
                  <a:lnTo>
                    <a:pt x="507" y="1270"/>
                  </a:lnTo>
                  <a:cubicBezTo>
                    <a:pt x="507" y="736"/>
                    <a:pt x="757" y="465"/>
                    <a:pt x="1256" y="465"/>
                  </a:cubicBezTo>
                  <a:cubicBezTo>
                    <a:pt x="1832" y="465"/>
                    <a:pt x="1971" y="812"/>
                    <a:pt x="1985" y="1110"/>
                  </a:cubicBezTo>
                  <a:cubicBezTo>
                    <a:pt x="1992" y="1228"/>
                    <a:pt x="2082" y="1291"/>
                    <a:pt x="2241" y="1291"/>
                  </a:cubicBezTo>
                  <a:cubicBezTo>
                    <a:pt x="2401" y="1291"/>
                    <a:pt x="2498" y="1249"/>
                    <a:pt x="2498" y="1013"/>
                  </a:cubicBezTo>
                  <a:cubicBezTo>
                    <a:pt x="2498" y="417"/>
                    <a:pt x="1985" y="0"/>
                    <a:pt x="1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3" name="Google Shape;2917;p52"/>
            <p:cNvSpPr/>
            <p:nvPr/>
          </p:nvSpPr>
          <p:spPr>
            <a:xfrm>
              <a:off x="3774497" y="4175485"/>
              <a:ext cx="45241" cy="38936"/>
            </a:xfrm>
            <a:custGeom>
              <a:avLst/>
              <a:gdLst/>
              <a:ahLst/>
              <a:cxnLst/>
              <a:rect l="l" t="t" r="r" b="b"/>
              <a:pathLst>
                <a:path w="1722" h="1482" extrusionOk="0">
                  <a:moveTo>
                    <a:pt x="986" y="453"/>
                  </a:moveTo>
                  <a:cubicBezTo>
                    <a:pt x="1131" y="453"/>
                    <a:pt x="1270" y="566"/>
                    <a:pt x="1270" y="739"/>
                  </a:cubicBezTo>
                  <a:cubicBezTo>
                    <a:pt x="1270" y="899"/>
                    <a:pt x="1145" y="1031"/>
                    <a:pt x="986" y="1031"/>
                  </a:cubicBezTo>
                  <a:cubicBezTo>
                    <a:pt x="729" y="1031"/>
                    <a:pt x="604" y="719"/>
                    <a:pt x="785" y="538"/>
                  </a:cubicBezTo>
                  <a:cubicBezTo>
                    <a:pt x="843" y="480"/>
                    <a:pt x="915" y="453"/>
                    <a:pt x="986" y="453"/>
                  </a:cubicBezTo>
                  <a:close/>
                  <a:moveTo>
                    <a:pt x="983" y="1"/>
                  </a:moveTo>
                  <a:cubicBezTo>
                    <a:pt x="801" y="1"/>
                    <a:pt x="616" y="68"/>
                    <a:pt x="466" y="219"/>
                  </a:cubicBezTo>
                  <a:cubicBezTo>
                    <a:pt x="1" y="684"/>
                    <a:pt x="327" y="1482"/>
                    <a:pt x="986" y="1482"/>
                  </a:cubicBezTo>
                  <a:cubicBezTo>
                    <a:pt x="1395" y="1482"/>
                    <a:pt x="1721" y="1149"/>
                    <a:pt x="1721" y="739"/>
                  </a:cubicBezTo>
                  <a:cubicBezTo>
                    <a:pt x="1721" y="294"/>
                    <a:pt x="1360"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grpSp>
        <p:nvGrpSpPr>
          <p:cNvPr id="34" name="Google Shape;2918;p52"/>
          <p:cNvGrpSpPr/>
          <p:nvPr/>
        </p:nvGrpSpPr>
        <p:grpSpPr>
          <a:xfrm>
            <a:off x="8056296" y="4614199"/>
            <a:ext cx="999873" cy="911306"/>
            <a:chOff x="5812588" y="2708991"/>
            <a:chExt cx="612637" cy="597721"/>
          </a:xfrm>
        </p:grpSpPr>
        <p:sp>
          <p:nvSpPr>
            <p:cNvPr id="35" name="Google Shape;2919;p52"/>
            <p:cNvSpPr/>
            <p:nvPr/>
          </p:nvSpPr>
          <p:spPr>
            <a:xfrm>
              <a:off x="6287588" y="2932772"/>
              <a:ext cx="90301" cy="149811"/>
            </a:xfrm>
            <a:custGeom>
              <a:avLst/>
              <a:gdLst/>
              <a:ahLst/>
              <a:cxnLst/>
              <a:rect l="l" t="t" r="r" b="b"/>
              <a:pathLst>
                <a:path w="2101" h="3536" extrusionOk="0">
                  <a:moveTo>
                    <a:pt x="1784" y="1"/>
                  </a:moveTo>
                  <a:cubicBezTo>
                    <a:pt x="1732" y="1"/>
                    <a:pt x="1677" y="21"/>
                    <a:pt x="1628" y="70"/>
                  </a:cubicBezTo>
                  <a:lnTo>
                    <a:pt x="82" y="1616"/>
                  </a:lnTo>
                  <a:cubicBezTo>
                    <a:pt x="0" y="1698"/>
                    <a:pt x="0" y="1840"/>
                    <a:pt x="82" y="1928"/>
                  </a:cubicBezTo>
                  <a:lnTo>
                    <a:pt x="1628" y="3468"/>
                  </a:lnTo>
                  <a:cubicBezTo>
                    <a:pt x="1668" y="3508"/>
                    <a:pt x="1723" y="3535"/>
                    <a:pt x="1784" y="3535"/>
                  </a:cubicBezTo>
                  <a:cubicBezTo>
                    <a:pt x="1980" y="3535"/>
                    <a:pt x="2082" y="3298"/>
                    <a:pt x="1940" y="3156"/>
                  </a:cubicBezTo>
                  <a:lnTo>
                    <a:pt x="550" y="1772"/>
                  </a:lnTo>
                  <a:lnTo>
                    <a:pt x="1940" y="382"/>
                  </a:lnTo>
                  <a:cubicBezTo>
                    <a:pt x="2101" y="221"/>
                    <a:pt x="1955" y="1"/>
                    <a:pt x="1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nvGrpSpPr>
            <p:cNvPr id="36" name="Google Shape;2920;p52"/>
            <p:cNvGrpSpPr/>
            <p:nvPr/>
          </p:nvGrpSpPr>
          <p:grpSpPr>
            <a:xfrm>
              <a:off x="5812588" y="2708991"/>
              <a:ext cx="612637" cy="597721"/>
              <a:chOff x="5802038" y="2708991"/>
              <a:chExt cx="612637" cy="597721"/>
            </a:xfrm>
          </p:grpSpPr>
          <p:sp>
            <p:nvSpPr>
              <p:cNvPr id="37" name="Google Shape;2921;p52"/>
              <p:cNvSpPr/>
              <p:nvPr/>
            </p:nvSpPr>
            <p:spPr>
              <a:xfrm>
                <a:off x="5867927" y="3130497"/>
                <a:ext cx="116003" cy="111215"/>
              </a:xfrm>
              <a:custGeom>
                <a:avLst/>
                <a:gdLst/>
                <a:ahLst/>
                <a:cxnLst/>
                <a:rect l="l" t="t" r="r" b="b"/>
                <a:pathLst>
                  <a:path w="2699" h="2625" extrusionOk="0">
                    <a:moveTo>
                      <a:pt x="299" y="1"/>
                    </a:moveTo>
                    <a:cubicBezTo>
                      <a:pt x="0" y="1"/>
                      <a:pt x="0" y="441"/>
                      <a:pt x="299" y="441"/>
                    </a:cubicBezTo>
                    <a:lnTo>
                      <a:pt x="2258" y="441"/>
                    </a:lnTo>
                    <a:lnTo>
                      <a:pt x="2258" y="2401"/>
                    </a:lnTo>
                    <a:cubicBezTo>
                      <a:pt x="2258" y="2523"/>
                      <a:pt x="2353" y="2625"/>
                      <a:pt x="2475" y="2625"/>
                    </a:cubicBezTo>
                    <a:cubicBezTo>
                      <a:pt x="2597" y="2625"/>
                      <a:pt x="2699" y="2523"/>
                      <a:pt x="2699" y="2401"/>
                    </a:cubicBezTo>
                    <a:lnTo>
                      <a:pt x="2699" y="224"/>
                    </a:lnTo>
                    <a:cubicBezTo>
                      <a:pt x="2699" y="102"/>
                      <a:pt x="2597" y="1"/>
                      <a:pt x="2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8" name="Google Shape;2922;p52"/>
              <p:cNvSpPr/>
              <p:nvPr/>
            </p:nvSpPr>
            <p:spPr>
              <a:xfrm>
                <a:off x="6232788" y="2773939"/>
                <a:ext cx="116046" cy="111003"/>
              </a:xfrm>
              <a:custGeom>
                <a:avLst/>
                <a:gdLst/>
                <a:ahLst/>
                <a:cxnLst/>
                <a:rect l="l" t="t" r="r" b="b"/>
                <a:pathLst>
                  <a:path w="2700" h="2620" extrusionOk="0">
                    <a:moveTo>
                      <a:pt x="221" y="0"/>
                    </a:moveTo>
                    <a:cubicBezTo>
                      <a:pt x="111" y="0"/>
                      <a:pt x="1" y="73"/>
                      <a:pt x="1" y="219"/>
                    </a:cubicBezTo>
                    <a:lnTo>
                      <a:pt x="1" y="2402"/>
                    </a:lnTo>
                    <a:cubicBezTo>
                      <a:pt x="1" y="2524"/>
                      <a:pt x="102" y="2619"/>
                      <a:pt x="224" y="2619"/>
                    </a:cubicBezTo>
                    <a:lnTo>
                      <a:pt x="2408" y="2619"/>
                    </a:lnTo>
                    <a:cubicBezTo>
                      <a:pt x="2699" y="2619"/>
                      <a:pt x="2699" y="2179"/>
                      <a:pt x="2408" y="2179"/>
                    </a:cubicBezTo>
                    <a:lnTo>
                      <a:pt x="441" y="2179"/>
                    </a:lnTo>
                    <a:lnTo>
                      <a:pt x="441" y="219"/>
                    </a:lnTo>
                    <a:cubicBezTo>
                      <a:pt x="441" y="73"/>
                      <a:pt x="331" y="0"/>
                      <a:pt x="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9" name="Google Shape;2923;p52"/>
              <p:cNvSpPr/>
              <p:nvPr/>
            </p:nvSpPr>
            <p:spPr>
              <a:xfrm>
                <a:off x="6028588" y="2746062"/>
                <a:ext cx="159628" cy="84269"/>
              </a:xfrm>
              <a:custGeom>
                <a:avLst/>
                <a:gdLst/>
                <a:ahLst/>
                <a:cxnLst/>
                <a:rect l="l" t="t" r="r" b="b"/>
                <a:pathLst>
                  <a:path w="3714" h="1989" extrusionOk="0">
                    <a:moveTo>
                      <a:pt x="314" y="0"/>
                    </a:moveTo>
                    <a:cubicBezTo>
                      <a:pt x="145" y="0"/>
                      <a:pt x="0" y="221"/>
                      <a:pt x="161" y="382"/>
                    </a:cubicBezTo>
                    <a:lnTo>
                      <a:pt x="1700" y="1928"/>
                    </a:lnTo>
                    <a:cubicBezTo>
                      <a:pt x="1741" y="1969"/>
                      <a:pt x="1795" y="1989"/>
                      <a:pt x="1856" y="1989"/>
                    </a:cubicBezTo>
                    <a:cubicBezTo>
                      <a:pt x="1917" y="1989"/>
                      <a:pt x="1971" y="1969"/>
                      <a:pt x="2012" y="1928"/>
                    </a:cubicBezTo>
                    <a:lnTo>
                      <a:pt x="3558" y="382"/>
                    </a:lnTo>
                    <a:cubicBezTo>
                      <a:pt x="3714" y="221"/>
                      <a:pt x="3567" y="0"/>
                      <a:pt x="3399" y="0"/>
                    </a:cubicBezTo>
                    <a:cubicBezTo>
                      <a:pt x="3347" y="0"/>
                      <a:pt x="3294" y="21"/>
                      <a:pt x="3246" y="70"/>
                    </a:cubicBezTo>
                    <a:lnTo>
                      <a:pt x="1856" y="1460"/>
                    </a:lnTo>
                    <a:lnTo>
                      <a:pt x="466" y="70"/>
                    </a:lnTo>
                    <a:cubicBezTo>
                      <a:pt x="419" y="21"/>
                      <a:pt x="365"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0" name="Google Shape;2924;p52"/>
              <p:cNvSpPr/>
              <p:nvPr/>
            </p:nvSpPr>
            <p:spPr>
              <a:xfrm>
                <a:off x="6028502" y="3185447"/>
                <a:ext cx="158854" cy="84142"/>
              </a:xfrm>
              <a:custGeom>
                <a:avLst/>
                <a:gdLst/>
                <a:ahLst/>
                <a:cxnLst/>
                <a:rect l="l" t="t" r="r" b="b"/>
                <a:pathLst>
                  <a:path w="3696" h="1986" extrusionOk="0">
                    <a:moveTo>
                      <a:pt x="1858" y="0"/>
                    </a:moveTo>
                    <a:cubicBezTo>
                      <a:pt x="1802" y="0"/>
                      <a:pt x="1746" y="23"/>
                      <a:pt x="1702" y="67"/>
                    </a:cubicBezTo>
                    <a:lnTo>
                      <a:pt x="163" y="1606"/>
                    </a:lnTo>
                    <a:cubicBezTo>
                      <a:pt x="1" y="1763"/>
                      <a:pt x="149" y="1984"/>
                      <a:pt x="322" y="1984"/>
                    </a:cubicBezTo>
                    <a:cubicBezTo>
                      <a:pt x="373" y="1984"/>
                      <a:pt x="427" y="1964"/>
                      <a:pt x="475" y="1918"/>
                    </a:cubicBezTo>
                    <a:lnTo>
                      <a:pt x="1858" y="528"/>
                    </a:lnTo>
                    <a:lnTo>
                      <a:pt x="3248" y="1918"/>
                    </a:lnTo>
                    <a:cubicBezTo>
                      <a:pt x="3289" y="1958"/>
                      <a:pt x="3343" y="1979"/>
                      <a:pt x="3404" y="1979"/>
                    </a:cubicBezTo>
                    <a:lnTo>
                      <a:pt x="3404" y="1985"/>
                    </a:lnTo>
                    <a:cubicBezTo>
                      <a:pt x="3601" y="1985"/>
                      <a:pt x="3696" y="1748"/>
                      <a:pt x="3560" y="1606"/>
                    </a:cubicBezTo>
                    <a:lnTo>
                      <a:pt x="2014" y="67"/>
                    </a:lnTo>
                    <a:cubicBezTo>
                      <a:pt x="1970" y="23"/>
                      <a:pt x="1914" y="0"/>
                      <a:pt x="1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1" name="Google Shape;2925;p52"/>
              <p:cNvSpPr/>
              <p:nvPr/>
            </p:nvSpPr>
            <p:spPr>
              <a:xfrm>
                <a:off x="5839130" y="2932772"/>
                <a:ext cx="90301" cy="149811"/>
              </a:xfrm>
              <a:custGeom>
                <a:avLst/>
                <a:gdLst/>
                <a:ahLst/>
                <a:cxnLst/>
                <a:rect l="l" t="t" r="r" b="b"/>
                <a:pathLst>
                  <a:path w="2101" h="3536" extrusionOk="0">
                    <a:moveTo>
                      <a:pt x="314" y="1"/>
                    </a:moveTo>
                    <a:cubicBezTo>
                      <a:pt x="146" y="1"/>
                      <a:pt x="1" y="221"/>
                      <a:pt x="162" y="382"/>
                    </a:cubicBezTo>
                    <a:lnTo>
                      <a:pt x="1545" y="1772"/>
                    </a:lnTo>
                    <a:lnTo>
                      <a:pt x="155" y="3156"/>
                    </a:lnTo>
                    <a:cubicBezTo>
                      <a:pt x="19" y="3298"/>
                      <a:pt x="114" y="3535"/>
                      <a:pt x="311" y="3535"/>
                    </a:cubicBezTo>
                    <a:cubicBezTo>
                      <a:pt x="372" y="3535"/>
                      <a:pt x="426" y="3508"/>
                      <a:pt x="467" y="3468"/>
                    </a:cubicBezTo>
                    <a:lnTo>
                      <a:pt x="2013" y="1928"/>
                    </a:lnTo>
                    <a:cubicBezTo>
                      <a:pt x="2101" y="1840"/>
                      <a:pt x="2101" y="1698"/>
                      <a:pt x="2013" y="1616"/>
                    </a:cubicBezTo>
                    <a:lnTo>
                      <a:pt x="467" y="70"/>
                    </a:lnTo>
                    <a:cubicBezTo>
                      <a:pt x="419" y="21"/>
                      <a:pt x="366"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2" name="Google Shape;2926;p52"/>
              <p:cNvSpPr/>
              <p:nvPr/>
            </p:nvSpPr>
            <p:spPr>
              <a:xfrm>
                <a:off x="6232788" y="3130497"/>
                <a:ext cx="116046" cy="111215"/>
              </a:xfrm>
              <a:custGeom>
                <a:avLst/>
                <a:gdLst/>
                <a:ahLst/>
                <a:cxnLst/>
                <a:rect l="l" t="t" r="r" b="b"/>
                <a:pathLst>
                  <a:path w="2700" h="2625" extrusionOk="0">
                    <a:moveTo>
                      <a:pt x="224" y="1"/>
                    </a:moveTo>
                    <a:cubicBezTo>
                      <a:pt x="102" y="1"/>
                      <a:pt x="7" y="102"/>
                      <a:pt x="7" y="224"/>
                    </a:cubicBezTo>
                    <a:lnTo>
                      <a:pt x="7" y="2401"/>
                    </a:lnTo>
                    <a:cubicBezTo>
                      <a:pt x="1" y="2523"/>
                      <a:pt x="102" y="2625"/>
                      <a:pt x="224" y="2625"/>
                    </a:cubicBezTo>
                    <a:cubicBezTo>
                      <a:pt x="346" y="2625"/>
                      <a:pt x="448" y="2523"/>
                      <a:pt x="448" y="2401"/>
                    </a:cubicBezTo>
                    <a:lnTo>
                      <a:pt x="448" y="441"/>
                    </a:lnTo>
                    <a:lnTo>
                      <a:pt x="2408" y="441"/>
                    </a:lnTo>
                    <a:cubicBezTo>
                      <a:pt x="2699" y="441"/>
                      <a:pt x="2699" y="1"/>
                      <a:pt x="24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3" name="Google Shape;2927;p52"/>
              <p:cNvSpPr/>
              <p:nvPr/>
            </p:nvSpPr>
            <p:spPr>
              <a:xfrm>
                <a:off x="5867927" y="2773939"/>
                <a:ext cx="116003" cy="111003"/>
              </a:xfrm>
              <a:custGeom>
                <a:avLst/>
                <a:gdLst/>
                <a:ahLst/>
                <a:cxnLst/>
                <a:rect l="l" t="t" r="r" b="b"/>
                <a:pathLst>
                  <a:path w="2699" h="2620" extrusionOk="0">
                    <a:moveTo>
                      <a:pt x="2478" y="0"/>
                    </a:moveTo>
                    <a:cubicBezTo>
                      <a:pt x="2368" y="0"/>
                      <a:pt x="2258" y="73"/>
                      <a:pt x="2258" y="219"/>
                    </a:cubicBezTo>
                    <a:lnTo>
                      <a:pt x="2258" y="2179"/>
                    </a:lnTo>
                    <a:lnTo>
                      <a:pt x="299" y="2179"/>
                    </a:lnTo>
                    <a:cubicBezTo>
                      <a:pt x="0" y="2179"/>
                      <a:pt x="0" y="2619"/>
                      <a:pt x="299" y="2619"/>
                    </a:cubicBezTo>
                    <a:lnTo>
                      <a:pt x="2475" y="2619"/>
                    </a:lnTo>
                    <a:cubicBezTo>
                      <a:pt x="2597" y="2619"/>
                      <a:pt x="2699" y="2524"/>
                      <a:pt x="2699" y="2402"/>
                    </a:cubicBezTo>
                    <a:lnTo>
                      <a:pt x="2699" y="219"/>
                    </a:lnTo>
                    <a:cubicBezTo>
                      <a:pt x="2699" y="73"/>
                      <a:pt x="2589" y="0"/>
                      <a:pt x="2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4" name="Google Shape;2928;p52"/>
              <p:cNvSpPr/>
              <p:nvPr/>
            </p:nvSpPr>
            <p:spPr>
              <a:xfrm>
                <a:off x="5802038" y="2708991"/>
                <a:ext cx="612637" cy="597721"/>
              </a:xfrm>
              <a:custGeom>
                <a:avLst/>
                <a:gdLst/>
                <a:ahLst/>
                <a:cxnLst/>
                <a:rect l="l" t="t" r="r" b="b"/>
                <a:pathLst>
                  <a:path w="14254" h="14108" extrusionOk="0">
                    <a:moveTo>
                      <a:pt x="7131" y="1"/>
                    </a:moveTo>
                    <a:cubicBezTo>
                      <a:pt x="7020" y="1"/>
                      <a:pt x="6910" y="74"/>
                      <a:pt x="6910" y="220"/>
                    </a:cubicBezTo>
                    <a:lnTo>
                      <a:pt x="6910" y="6519"/>
                    </a:lnTo>
                    <a:lnTo>
                      <a:pt x="2455" y="2064"/>
                    </a:lnTo>
                    <a:cubicBezTo>
                      <a:pt x="2406" y="2015"/>
                      <a:pt x="2351" y="1994"/>
                      <a:pt x="2299" y="1994"/>
                    </a:cubicBezTo>
                    <a:cubicBezTo>
                      <a:pt x="2128" y="1994"/>
                      <a:pt x="1982" y="2215"/>
                      <a:pt x="2143" y="2376"/>
                    </a:cubicBezTo>
                    <a:lnTo>
                      <a:pt x="6598" y="6831"/>
                    </a:lnTo>
                    <a:lnTo>
                      <a:pt x="292" y="6831"/>
                    </a:lnTo>
                    <a:cubicBezTo>
                      <a:pt x="1" y="6831"/>
                      <a:pt x="1" y="7271"/>
                      <a:pt x="292" y="7271"/>
                    </a:cubicBezTo>
                    <a:lnTo>
                      <a:pt x="6598" y="7271"/>
                    </a:lnTo>
                    <a:lnTo>
                      <a:pt x="2143" y="11726"/>
                    </a:lnTo>
                    <a:cubicBezTo>
                      <a:pt x="1982" y="11887"/>
                      <a:pt x="2128" y="12108"/>
                      <a:pt x="2299" y="12108"/>
                    </a:cubicBezTo>
                    <a:cubicBezTo>
                      <a:pt x="2351" y="12108"/>
                      <a:pt x="2406" y="12087"/>
                      <a:pt x="2455" y="12038"/>
                    </a:cubicBezTo>
                    <a:lnTo>
                      <a:pt x="6910" y="7583"/>
                    </a:lnTo>
                    <a:lnTo>
                      <a:pt x="6910" y="13889"/>
                    </a:lnTo>
                    <a:cubicBezTo>
                      <a:pt x="6910" y="14035"/>
                      <a:pt x="7020" y="14108"/>
                      <a:pt x="7131" y="14108"/>
                    </a:cubicBezTo>
                    <a:cubicBezTo>
                      <a:pt x="7241" y="14108"/>
                      <a:pt x="7351" y="14035"/>
                      <a:pt x="7351" y="13889"/>
                    </a:cubicBezTo>
                    <a:lnTo>
                      <a:pt x="7351" y="7583"/>
                    </a:lnTo>
                    <a:lnTo>
                      <a:pt x="11806" y="12038"/>
                    </a:lnTo>
                    <a:cubicBezTo>
                      <a:pt x="11853" y="12087"/>
                      <a:pt x="11907" y="12108"/>
                      <a:pt x="11958" y="12108"/>
                    </a:cubicBezTo>
                    <a:cubicBezTo>
                      <a:pt x="12127" y="12108"/>
                      <a:pt x="12274" y="11887"/>
                      <a:pt x="12118" y="11726"/>
                    </a:cubicBezTo>
                    <a:lnTo>
                      <a:pt x="7663" y="7271"/>
                    </a:lnTo>
                    <a:lnTo>
                      <a:pt x="13962" y="7271"/>
                    </a:lnTo>
                    <a:cubicBezTo>
                      <a:pt x="14254" y="7271"/>
                      <a:pt x="14254" y="6831"/>
                      <a:pt x="13962" y="6831"/>
                    </a:cubicBezTo>
                    <a:lnTo>
                      <a:pt x="7663" y="6831"/>
                    </a:lnTo>
                    <a:lnTo>
                      <a:pt x="12118" y="2376"/>
                    </a:lnTo>
                    <a:cubicBezTo>
                      <a:pt x="12274" y="2215"/>
                      <a:pt x="12127" y="1994"/>
                      <a:pt x="11958" y="1994"/>
                    </a:cubicBezTo>
                    <a:cubicBezTo>
                      <a:pt x="11907" y="1994"/>
                      <a:pt x="11853" y="2015"/>
                      <a:pt x="11806" y="2064"/>
                    </a:cubicBezTo>
                    <a:lnTo>
                      <a:pt x="7351" y="6519"/>
                    </a:lnTo>
                    <a:lnTo>
                      <a:pt x="7351" y="220"/>
                    </a:lnTo>
                    <a:cubicBezTo>
                      <a:pt x="7351" y="74"/>
                      <a:pt x="7241" y="1"/>
                      <a:pt x="7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5" name="Google Shape;2929;p52"/>
              <p:cNvSpPr/>
              <p:nvPr/>
            </p:nvSpPr>
            <p:spPr>
              <a:xfrm>
                <a:off x="5965836" y="2867866"/>
                <a:ext cx="285043" cy="279922"/>
              </a:xfrm>
              <a:custGeom>
                <a:avLst/>
                <a:gdLst/>
                <a:ahLst/>
                <a:cxnLst/>
                <a:rect l="l" t="t" r="r" b="b"/>
                <a:pathLst>
                  <a:path w="6632" h="6607" extrusionOk="0">
                    <a:moveTo>
                      <a:pt x="3316" y="457"/>
                    </a:moveTo>
                    <a:lnTo>
                      <a:pt x="5330" y="1291"/>
                    </a:lnTo>
                    <a:lnTo>
                      <a:pt x="6164" y="3304"/>
                    </a:lnTo>
                    <a:lnTo>
                      <a:pt x="5330" y="5318"/>
                    </a:lnTo>
                    <a:lnTo>
                      <a:pt x="3316" y="6152"/>
                    </a:lnTo>
                    <a:lnTo>
                      <a:pt x="1302" y="5318"/>
                    </a:lnTo>
                    <a:lnTo>
                      <a:pt x="468" y="3304"/>
                    </a:lnTo>
                    <a:lnTo>
                      <a:pt x="1302" y="1291"/>
                    </a:lnTo>
                    <a:lnTo>
                      <a:pt x="3316" y="457"/>
                    </a:lnTo>
                    <a:close/>
                    <a:moveTo>
                      <a:pt x="3320" y="1"/>
                    </a:moveTo>
                    <a:cubicBezTo>
                      <a:pt x="3291" y="1"/>
                      <a:pt x="3262" y="6"/>
                      <a:pt x="3235" y="16"/>
                    </a:cubicBezTo>
                    <a:lnTo>
                      <a:pt x="1051" y="911"/>
                    </a:lnTo>
                    <a:cubicBezTo>
                      <a:pt x="997" y="938"/>
                      <a:pt x="957" y="979"/>
                      <a:pt x="929" y="1033"/>
                    </a:cubicBezTo>
                    <a:lnTo>
                      <a:pt x="28" y="3216"/>
                    </a:lnTo>
                    <a:cubicBezTo>
                      <a:pt x="0" y="3270"/>
                      <a:pt x="0" y="3332"/>
                      <a:pt x="28" y="3386"/>
                    </a:cubicBezTo>
                    <a:lnTo>
                      <a:pt x="929" y="5569"/>
                    </a:lnTo>
                    <a:cubicBezTo>
                      <a:pt x="950" y="5623"/>
                      <a:pt x="997" y="5664"/>
                      <a:pt x="1051" y="5691"/>
                    </a:cubicBezTo>
                    <a:lnTo>
                      <a:pt x="3235" y="6593"/>
                    </a:lnTo>
                    <a:cubicBezTo>
                      <a:pt x="3262" y="6607"/>
                      <a:pt x="3289" y="6607"/>
                      <a:pt x="3316" y="6607"/>
                    </a:cubicBezTo>
                    <a:cubicBezTo>
                      <a:pt x="3343" y="6607"/>
                      <a:pt x="3370" y="6600"/>
                      <a:pt x="3398" y="6593"/>
                    </a:cubicBezTo>
                    <a:lnTo>
                      <a:pt x="5588" y="5691"/>
                    </a:lnTo>
                    <a:cubicBezTo>
                      <a:pt x="5642" y="5671"/>
                      <a:pt x="5683" y="5630"/>
                      <a:pt x="5703" y="5576"/>
                    </a:cubicBezTo>
                    <a:lnTo>
                      <a:pt x="6612" y="3393"/>
                    </a:lnTo>
                    <a:cubicBezTo>
                      <a:pt x="6632" y="3338"/>
                      <a:pt x="6632" y="3277"/>
                      <a:pt x="6612" y="3223"/>
                    </a:cubicBezTo>
                    <a:lnTo>
                      <a:pt x="5703" y="1040"/>
                    </a:lnTo>
                    <a:cubicBezTo>
                      <a:pt x="5683" y="985"/>
                      <a:pt x="5642" y="945"/>
                      <a:pt x="5588" y="918"/>
                    </a:cubicBezTo>
                    <a:lnTo>
                      <a:pt x="3404" y="16"/>
                    </a:lnTo>
                    <a:cubicBezTo>
                      <a:pt x="3377" y="6"/>
                      <a:pt x="3348" y="1"/>
                      <a:pt x="3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grpSp>
      <p:grpSp>
        <p:nvGrpSpPr>
          <p:cNvPr id="46" name="Google Shape;3053;p54"/>
          <p:cNvGrpSpPr/>
          <p:nvPr/>
        </p:nvGrpSpPr>
        <p:grpSpPr>
          <a:xfrm>
            <a:off x="13392394" y="4598658"/>
            <a:ext cx="999868" cy="934073"/>
            <a:chOff x="3508282" y="3810341"/>
            <a:chExt cx="351644" cy="351959"/>
          </a:xfrm>
        </p:grpSpPr>
        <p:sp>
          <p:nvSpPr>
            <p:cNvPr id="47" name="Google Shape;3054;p54"/>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8" name="Google Shape;3055;p54"/>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9" name="Google Shape;3056;p54"/>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0" name="Google Shape;3057;p54"/>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1" name="Google Shape;3058;p54"/>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2" name="Google Shape;3059;p54"/>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3" name="Google Shape;3060;p54"/>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4" name="Google Shape;3061;p54"/>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5" name="Google Shape;3062;p54"/>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6" name="Google Shape;3063;p54"/>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7" name="Google Shape;3064;p54"/>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8" name="Google Shape;3065;p54"/>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9" name="Google Shape;3066;p54"/>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sp>
        <p:nvSpPr>
          <p:cNvPr id="60" name="Rectangle 59"/>
          <p:cNvSpPr/>
          <p:nvPr/>
        </p:nvSpPr>
        <p:spPr>
          <a:xfrm>
            <a:off x="1295400" y="5995341"/>
            <a:ext cx="4293488" cy="193899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sp>
        <p:nvSpPr>
          <p:cNvPr id="61" name="Rectangle 60"/>
          <p:cNvSpPr/>
          <p:nvPr/>
        </p:nvSpPr>
        <p:spPr>
          <a:xfrm>
            <a:off x="6588596" y="5984512"/>
            <a:ext cx="4235769" cy="193899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SBT</a:t>
            </a:r>
          </a:p>
        </p:txBody>
      </p:sp>
      <p:sp>
        <p:nvSpPr>
          <p:cNvPr id="62" name="Rectangle 61"/>
          <p:cNvSpPr/>
          <p:nvPr/>
        </p:nvSpPr>
        <p:spPr>
          <a:xfrm>
            <a:off x="11283529" y="6023908"/>
            <a:ext cx="4916863" cy="193899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chuẩn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endParaRPr lang="en-US" sz="4000" dirty="0">
              <a:latin typeface="Arial" panose="020B0604020202020204" pitchFamily="34" charset="0"/>
              <a:cs typeface="Arial" panose="020B0604020202020204" pitchFamily="34" charset="0"/>
            </a:endParaRPr>
          </a:p>
        </p:txBody>
      </p:sp>
      <p:sp>
        <p:nvSpPr>
          <p:cNvPr id="63" name="TextBox 62"/>
          <p:cNvSpPr txBox="1"/>
          <p:nvPr/>
        </p:nvSpPr>
        <p:spPr>
          <a:xfrm>
            <a:off x="2657608" y="2920172"/>
            <a:ext cx="1569071" cy="1477328"/>
          </a:xfrm>
          <a:prstGeom prst="rect">
            <a:avLst/>
          </a:prstGeom>
          <a:noFill/>
        </p:spPr>
        <p:txBody>
          <a:bodyPr wrap="square" rtlCol="0">
            <a:spAutoFit/>
          </a:bodyPr>
          <a:lstStyle/>
          <a:p>
            <a:pPr algn="ctr">
              <a:lnSpc>
                <a:spcPct val="150000"/>
              </a:lnSpc>
            </a:pPr>
            <a:r>
              <a:rPr lang="en-US" sz="6000" b="1" dirty="0">
                <a:solidFill>
                  <a:srgbClr val="FF0000"/>
                </a:solidFill>
                <a:latin typeface="Arial" panose="020B0604020202020204" pitchFamily="34" charset="0"/>
                <a:cs typeface="Arial" panose="020B0604020202020204" pitchFamily="34" charset="0"/>
              </a:rPr>
              <a:t>01</a:t>
            </a:r>
          </a:p>
        </p:txBody>
      </p:sp>
      <p:sp>
        <p:nvSpPr>
          <p:cNvPr id="64" name="TextBox 63"/>
          <p:cNvSpPr txBox="1"/>
          <p:nvPr/>
        </p:nvSpPr>
        <p:spPr>
          <a:xfrm>
            <a:off x="7770999" y="2972628"/>
            <a:ext cx="1569071" cy="1306255"/>
          </a:xfrm>
          <a:prstGeom prst="rect">
            <a:avLst/>
          </a:prstGeom>
          <a:noFill/>
        </p:spPr>
        <p:txBody>
          <a:bodyPr wrap="square" rtlCol="0">
            <a:spAutoFit/>
          </a:bodyPr>
          <a:lstStyle/>
          <a:p>
            <a:pPr algn="ctr">
              <a:lnSpc>
                <a:spcPct val="150000"/>
              </a:lnSpc>
            </a:pPr>
            <a:r>
              <a:rPr lang="en-US" sz="6000" b="1" dirty="0">
                <a:solidFill>
                  <a:srgbClr val="00B0F0"/>
                </a:solidFill>
                <a:latin typeface="Arial" panose="020B0604020202020204" pitchFamily="34" charset="0"/>
                <a:cs typeface="Arial" panose="020B0604020202020204" pitchFamily="34" charset="0"/>
              </a:rPr>
              <a:t>02</a:t>
            </a:r>
          </a:p>
        </p:txBody>
      </p:sp>
      <p:sp>
        <p:nvSpPr>
          <p:cNvPr id="65" name="TextBox 64"/>
          <p:cNvSpPr txBox="1"/>
          <p:nvPr/>
        </p:nvSpPr>
        <p:spPr>
          <a:xfrm>
            <a:off x="13043784" y="2958380"/>
            <a:ext cx="1569071" cy="1306255"/>
          </a:xfrm>
          <a:prstGeom prst="rect">
            <a:avLst/>
          </a:prstGeom>
          <a:noFill/>
        </p:spPr>
        <p:txBody>
          <a:bodyPr wrap="square" rtlCol="0">
            <a:spAutoFit/>
          </a:bodyPr>
          <a:lstStyle/>
          <a:p>
            <a:pPr algn="ctr">
              <a:lnSpc>
                <a:spcPct val="150000"/>
              </a:lnSpc>
            </a:pPr>
            <a:r>
              <a:rPr lang="en-US" sz="6000" b="1" dirty="0">
                <a:solidFill>
                  <a:srgbClr val="00B050"/>
                </a:solidFill>
                <a:latin typeface="Arial" panose="020B0604020202020204" pitchFamily="34" charset="0"/>
                <a:cs typeface="Arial" panose="020B0604020202020204" pitchFamily="34" charset="0"/>
              </a:rPr>
              <a:t>03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down)">
                                      <p:cBhvr>
                                        <p:cTn id="15" dur="500"/>
                                        <p:tgtEl>
                                          <p:spTgt spid="60"/>
                                        </p:tgtEl>
                                      </p:cBhvr>
                                    </p:animEffect>
                                  </p:childTnLst>
                                </p:cTn>
                              </p:par>
                              <p:par>
                                <p:cTn id="16" presetID="22" presetClass="entr" presetSubtype="4"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down)">
                                      <p:cBhvr>
                                        <p:cTn id="21" dur="500"/>
                                        <p:tgtEl>
                                          <p:spTgt spid="61"/>
                                        </p:tgtEl>
                                      </p:cBhvr>
                                    </p:animEffect>
                                  </p:childTnLst>
                                </p:cTn>
                              </p:par>
                              <p:par>
                                <p:cTn id="22" presetID="22" presetClass="entr" presetSubtype="4"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down)">
                                      <p:cBhvr>
                                        <p:cTn id="24" dur="500"/>
                                        <p:tgtEl>
                                          <p:spTgt spid="4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down)">
                                      <p:cBhvr>
                                        <p:cTn id="27" dur="500"/>
                                        <p:tgtEl>
                                          <p:spTgt spid="6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down)">
                                      <p:cBhvr>
                                        <p:cTn id="30" dur="500"/>
                                        <p:tgtEl>
                                          <p:spTgt spid="6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wipe(down)">
                                      <p:cBhvr>
                                        <p:cTn id="33" dur="500"/>
                                        <p:tgtEl>
                                          <p:spTgt spid="6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wipe(down)">
                                      <p:cBhvr>
                                        <p:cTn id="3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0" grpId="0"/>
      <p:bldP spid="61" grpId="0"/>
      <p:bldP spid="62" grpId="0"/>
      <p:bldP spid="63" grpId="0"/>
      <p:bldP spid="64" grpId="0"/>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1409700"/>
            <a:ext cx="18897600" cy="7493032"/>
          </a:xfrm>
          <a:prstGeom prst="rect">
            <a:avLst/>
          </a:prstGeom>
        </p:spPr>
      </p:pic>
      <p:sp>
        <p:nvSpPr>
          <p:cNvPr id="6" name="TextBox 5"/>
          <p:cNvSpPr txBox="1"/>
          <p:nvPr/>
        </p:nvSpPr>
        <p:spPr>
          <a:xfrm>
            <a:off x="3390900" y="3009900"/>
            <a:ext cx="115062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a:t>
            </a:r>
          </a:p>
          <a:p>
            <a:pPr algn="ctr">
              <a:lnSpc>
                <a:spcPct val="150000"/>
              </a:lnSpc>
            </a:pPr>
            <a:r>
              <a:rPr lang="en-US" sz="8000" b="1" dirty="0">
                <a:latin typeface="Arial" panose="020B0604020202020204" pitchFamily="34" charset="0"/>
                <a:cs typeface="Arial" panose="020B0604020202020204" pitchFamily="34" charset="0"/>
              </a:rPr>
              <a:t>ĐÃ CHÚ Ý LẮNG NGHE</a:t>
            </a:r>
          </a:p>
        </p:txBody>
      </p:sp>
      <p:sp>
        <p:nvSpPr>
          <p:cNvPr id="4" name="TextBox 3">
            <a:extLst>
              <a:ext uri="{FF2B5EF4-FFF2-40B4-BE49-F238E27FC236}">
                <a16:creationId xmlns:a16="http://schemas.microsoft.com/office/drawing/2014/main" id="{F1625151-0FEB-9D49-702F-F969925F2CC7}"/>
              </a:ext>
            </a:extLst>
          </p:cNvPr>
          <p:cNvSpPr txBox="1"/>
          <p:nvPr/>
        </p:nvSpPr>
        <p:spPr>
          <a:xfrm>
            <a:off x="4419600" y="6567412"/>
            <a:ext cx="9448800" cy="1754326"/>
          </a:xfrm>
          <a:prstGeom prst="rect">
            <a:avLst/>
          </a:prstGeom>
          <a:noFill/>
        </p:spPr>
        <p:txBody>
          <a:bodyPr wrap="square">
            <a:spAutoFit/>
          </a:bodyPr>
          <a:lstStyle/>
          <a:p>
            <a:endParaRPr lang="en-US"/>
          </a:p>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15600722" y="693"/>
            <a:ext cx="2687278" cy="2094807"/>
          </a:xfrm>
          <a:prstGeom prst="rect">
            <a:avLst/>
          </a:prstGeom>
        </p:spPr>
      </p:pic>
      <p:pic>
        <p:nvPicPr>
          <p:cNvPr id="30"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33401"/>
            <a:ext cx="4565097" cy="9753600"/>
          </a:xfrm>
          <a:prstGeom prst="rect">
            <a:avLst/>
          </a:prstGeom>
        </p:spPr>
      </p:pic>
      <p:pic>
        <p:nvPicPr>
          <p:cNvPr id="11" name="Picture 4"/>
          <p:cNvPicPr>
            <a:picLocks noChangeAspect="1"/>
          </p:cNvPicPr>
          <p:nvPr/>
        </p:nvPicPr>
        <p:blipFill>
          <a:blip r:embed="rId5"/>
          <a:srcRect/>
          <a:stretch>
            <a:fillRect/>
          </a:stretch>
        </p:blipFill>
        <p:spPr>
          <a:xfrm>
            <a:off x="12662637" y="6057900"/>
            <a:ext cx="5625363" cy="4197927"/>
          </a:xfrm>
          <a:prstGeom prst="rect">
            <a:avLst/>
          </a:prstGeom>
        </p:spPr>
      </p:pic>
      <p:sp>
        <p:nvSpPr>
          <p:cNvPr id="4" name="Rectangle 3"/>
          <p:cNvSpPr/>
          <p:nvPr/>
        </p:nvSpPr>
        <p:spPr>
          <a:xfrm>
            <a:off x="3210803" y="1257300"/>
            <a:ext cx="12337032" cy="1015663"/>
          </a:xfrm>
          <a:prstGeom prst="rect">
            <a:avLst/>
          </a:prstGeom>
        </p:spPr>
        <p:style>
          <a:lnRef idx="2">
            <a:schemeClr val="accent5"/>
          </a:lnRef>
          <a:fillRef idx="1">
            <a:schemeClr val="lt1"/>
          </a:fillRef>
          <a:effectRef idx="0">
            <a:schemeClr val="accent5"/>
          </a:effectRef>
          <a:fontRef idx="minor">
            <a:schemeClr val="dk1"/>
          </a:fontRef>
        </p:style>
        <p:txBody>
          <a:bodyPr wrap="none" anchor="ctr">
            <a:spAutoFit/>
          </a:bodyPr>
          <a:lstStyle/>
          <a:p>
            <a:pPr>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Hãy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nêu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nội</a:t>
            </a:r>
            <a:r>
              <a:rPr lang="en-US" sz="4000" dirty="0">
                <a:latin typeface="Arial" panose="020B0604020202020204" pitchFamily="34" charset="0"/>
                <a:ea typeface="Times New Roman" panose="02020603050405020304" pitchFamily="18" charset="0"/>
                <a:cs typeface="Arial" panose="020B0604020202020204" pitchFamily="34" charset="0"/>
              </a:rPr>
              <a:t> dung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ý </a:t>
            </a:r>
            <a:r>
              <a:rPr lang="en-US" sz="4000" dirty="0" err="1">
                <a:latin typeface="Arial" panose="020B0604020202020204" pitchFamily="34" charset="0"/>
                <a:ea typeface="Times New Roman" panose="02020603050405020304" pitchFamily="18" charset="0"/>
                <a:cs typeface="Arial" panose="020B0604020202020204" pitchFamily="34" charset="0"/>
              </a:rPr>
              <a:t>nghĩa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video </a:t>
            </a:r>
            <a:r>
              <a:rPr lang="en-US" sz="4000" dirty="0" err="1">
                <a:latin typeface="Arial" panose="020B0604020202020204" pitchFamily="34" charset="0"/>
                <a:ea typeface="Times New Roman" panose="02020603050405020304" pitchFamily="18" charset="0"/>
                <a:cs typeface="Arial" panose="020B0604020202020204" pitchFamily="34" charset="0"/>
              </a:rPr>
              <a:t>em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vừa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xem</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6" name="Rectangle 5"/>
          <p:cNvSpPr/>
          <p:nvPr/>
        </p:nvSpPr>
        <p:spPr>
          <a:xfrm>
            <a:off x="4367443" y="3292644"/>
            <a:ext cx="10023752" cy="54322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571500" indent="-571500" algn="just">
              <a:lnSpc>
                <a:spcPct val="150000"/>
              </a:lnSpc>
              <a:spcBef>
                <a:spcPts val="600"/>
              </a:spcBef>
              <a:spcAft>
                <a:spcPts val="0"/>
              </a:spcAft>
              <a:buFont typeface="Arial" panose="020B0604020202020204" pitchFamily="34" charset="0"/>
              <a:buChar char="•"/>
              <a:tabLst>
                <a:tab pos="90170" algn="l"/>
                <a:tab pos="180340" algn="l"/>
              </a:tabLst>
            </a:pP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dung: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Kể</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chuyện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mua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giày</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phụ</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nữ</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xử</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cửa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khi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phản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hồi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tốt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0"/>
              </a:spcAft>
              <a:buFont typeface="Arial" panose="020B0604020202020204" pitchFamily="34" charset="0"/>
              <a:buChar char="•"/>
              <a:tabLst>
                <a:tab pos="90170" algn="l"/>
                <a:tab pos="180340" algn="l"/>
              </a:tabLst>
            </a:pP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Ý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nghĩa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Chúng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ta </a:t>
            </a:r>
            <a:r>
              <a:rPr lang="en-US" sz="3800" dirty="0" err="1">
                <a:latin typeface="Arial" panose="020B0604020202020204" pitchFamily="34" charset="0"/>
                <a:ea typeface="Calibri" panose="020F0502020204030204" pitchFamily="34" charset="0"/>
                <a:cs typeface="Arial" panose="020B0604020202020204" pitchFamily="34" charset="0"/>
              </a:rPr>
              <a:t>cần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phải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nghe</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tích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cực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tiếp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nhận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ý </a:t>
            </a:r>
            <a:r>
              <a:rPr lang="en-US" sz="3800" dirty="0" err="1">
                <a:latin typeface="Arial" panose="020B0604020202020204" pitchFamily="34" charset="0"/>
                <a:ea typeface="Calibri" panose="020F0502020204030204" pitchFamily="34" charset="0"/>
                <a:cs typeface="Arial" panose="020B0604020202020204" pitchFamily="34" charset="0"/>
              </a:rPr>
              <a:t>kiến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đóng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góp</a:t>
            </a:r>
            <a:r>
              <a:rPr lang="en-US" sz="3800" dirty="0">
                <a:latin typeface="Arial" panose="020B0604020202020204" pitchFamily="34" charset="0"/>
                <a:ea typeface="Calibri" panose="020F0502020204030204" pitchFamily="34" charset="0"/>
                <a:cs typeface="Arial" panose="020B0604020202020204" pitchFamily="34" charset="0"/>
              </a:rPr>
              <a:t>, chia </a:t>
            </a:r>
            <a:r>
              <a:rPr lang="en-US" sz="3800" dirty="0" err="1">
                <a:latin typeface="Arial" panose="020B0604020202020204" pitchFamily="34" charset="0"/>
                <a:ea typeface="Calibri" panose="020F0502020204030204" pitchFamily="34" charset="0"/>
                <a:cs typeface="Arial" panose="020B0604020202020204" pitchFamily="34" charset="0"/>
              </a:rPr>
              <a:t>sẻ</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từ</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khác</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bg/>
                                          </p:spTgt>
                                        </p:tgtEl>
                                        <p:attrNameLst>
                                          <p:attrName>style.visibility</p:attrName>
                                        </p:attrNameLst>
                                      </p:cBhvr>
                                      <p:to>
                                        <p:strVal val="visible"/>
                                      </p:to>
                                    </p:set>
                                    <p:animEffect transition="in" filter="fade">
                                      <p:cBhvr>
                                        <p:cTn id="20" dur="500"/>
                                        <p:tgtEl>
                                          <p:spTgt spid="6">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015612"/>
            <a:ext cx="18288000" cy="1478932"/>
          </a:xfrm>
          <a:prstGeom prst="rect">
            <a:avLst/>
          </a:prstGeom>
          <a:solidFill>
            <a:srgbClr val="84653C"/>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32209" y="6388752"/>
            <a:ext cx="8223582" cy="530794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81388" y="5456587"/>
            <a:ext cx="3525224" cy="715451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25403" y="-882519"/>
            <a:ext cx="2437194" cy="2394543"/>
          </a:xfrm>
          <a:prstGeom prst="rect">
            <a:avLst/>
          </a:prstGeom>
        </p:spPr>
      </p:pic>
      <p:sp>
        <p:nvSpPr>
          <p:cNvPr id="8" name="Rectangle 7"/>
          <p:cNvSpPr/>
          <p:nvPr/>
        </p:nvSpPr>
        <p:spPr>
          <a:xfrm>
            <a:off x="1220974" y="1568719"/>
            <a:ext cx="15846052" cy="3862596"/>
          </a:xfrm>
          <a:prstGeom prst="rect">
            <a:avLst/>
          </a:prstGeom>
        </p:spPr>
        <p:txBody>
          <a:bodyPr wrap="square">
            <a:spAutoFit/>
          </a:bodyPr>
          <a:lstStyle/>
          <a:p>
            <a:pPr algn="ctr">
              <a:lnSpc>
                <a:spcPct val="150000"/>
              </a:lnSpc>
              <a:spcBef>
                <a:spcPts val="300"/>
              </a:spcBef>
              <a:spcAft>
                <a:spcPts val="300"/>
              </a:spcAft>
            </a:pPr>
            <a:r>
              <a:rPr lang="en-US" sz="8000" b="1" kern="0" dirty="0" err="1">
                <a:solidFill>
                  <a:srgbClr val="2E74B5"/>
                </a:solidFill>
                <a:latin typeface="Arial" panose="020B0604020202020204" pitchFamily="34" charset="0"/>
                <a:ea typeface="Times New Roman" panose="02020603050405020304" pitchFamily="18" charset="0"/>
                <a:cs typeface="Arial" panose="020B0604020202020204" pitchFamily="34" charset="0"/>
              </a:rPr>
              <a:t>Tuần</a:t>
            </a:r>
            <a:r>
              <a:rPr lang="en-US" sz="8000" b="1" kern="0" dirty="0">
                <a:solidFill>
                  <a:srgbClr val="2E74B5"/>
                </a:solidFill>
                <a:latin typeface="Arial" panose="020B0604020202020204" pitchFamily="34" charset="0"/>
                <a:ea typeface="Times New Roman" panose="02020603050405020304" pitchFamily="18" charset="0"/>
                <a:cs typeface="Arial" panose="020B0604020202020204" pitchFamily="34" charset="0"/>
              </a:rPr>
              <a:t> 20 – </a:t>
            </a:r>
            <a:r>
              <a:rPr lang="en-US" sz="8000" b="1" kern="0" dirty="0" err="1">
                <a:solidFill>
                  <a:srgbClr val="2E74B5"/>
                </a:solidFill>
                <a:latin typeface="Arial" panose="020B0604020202020204" pitchFamily="34" charset="0"/>
                <a:ea typeface="Times New Roman" panose="02020603050405020304" pitchFamily="18" charset="0"/>
                <a:cs typeface="Arial" panose="020B0604020202020204" pitchFamily="34" charset="0"/>
              </a:rPr>
              <a:t>Lắng</a:t>
            </a:r>
            <a:r>
              <a:rPr lang="en-US" sz="8000" b="1" kern="0" dirty="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a:solidFill>
                  <a:srgbClr val="2E74B5"/>
                </a:solidFill>
                <a:latin typeface="Arial" panose="020B0604020202020204" pitchFamily="34" charset="0"/>
                <a:ea typeface="Times New Roman" panose="02020603050405020304" pitchFamily="18" charset="0"/>
                <a:cs typeface="Arial" panose="020B0604020202020204" pitchFamily="34" charset="0"/>
              </a:rPr>
              <a:t>nghe</a:t>
            </a:r>
            <a:r>
              <a:rPr lang="en-US" sz="8000" b="1" kern="0" dirty="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a:solidFill>
                  <a:srgbClr val="2E74B5"/>
                </a:solidFill>
                <a:latin typeface="Arial" panose="020B0604020202020204" pitchFamily="34" charset="0"/>
                <a:ea typeface="Times New Roman" panose="02020603050405020304" pitchFamily="18" charset="0"/>
                <a:cs typeface="Arial" panose="020B0604020202020204" pitchFamily="34" charset="0"/>
              </a:rPr>
              <a:t>tích</a:t>
            </a:r>
            <a:r>
              <a:rPr lang="en-US" sz="8000" b="1" kern="0" dirty="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a:solidFill>
                  <a:srgbClr val="2E74B5"/>
                </a:solidFill>
                <a:latin typeface="Arial" panose="020B0604020202020204" pitchFamily="34" charset="0"/>
                <a:ea typeface="Times New Roman" panose="02020603050405020304" pitchFamily="18" charset="0"/>
                <a:cs typeface="Arial" panose="020B0604020202020204" pitchFamily="34" charset="0"/>
              </a:rPr>
              <a:t>cực</a:t>
            </a:r>
            <a:r>
              <a:rPr lang="en-US" sz="8000" b="1" kern="0" dirty="0">
                <a:solidFill>
                  <a:srgbClr val="2E74B5"/>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spcBef>
                <a:spcPts val="300"/>
              </a:spcBef>
              <a:spcAft>
                <a:spcPts val="300"/>
              </a:spcAft>
            </a:pPr>
            <a:r>
              <a:rPr lang="en-US" sz="8000" b="1" kern="0" dirty="0">
                <a:solidFill>
                  <a:srgbClr val="2E74B5"/>
                </a:solidFill>
                <a:latin typeface="Arial" panose="020B0604020202020204" pitchFamily="34" charset="0"/>
                <a:ea typeface="Times New Roman" panose="02020603050405020304" pitchFamily="18" charset="0"/>
                <a:cs typeface="Arial" panose="020B0604020202020204" pitchFamily="34" charset="0"/>
              </a:rPr>
              <a:t>ý </a:t>
            </a:r>
            <a:r>
              <a:rPr lang="en-US" sz="8000" b="1" kern="0" dirty="0" err="1">
                <a:solidFill>
                  <a:srgbClr val="2E74B5"/>
                </a:solidFill>
                <a:latin typeface="Arial" panose="020B0604020202020204" pitchFamily="34" charset="0"/>
                <a:ea typeface="Times New Roman" panose="02020603050405020304" pitchFamily="18" charset="0"/>
                <a:cs typeface="Arial" panose="020B0604020202020204" pitchFamily="34" charset="0"/>
              </a:rPr>
              <a:t>kiến</a:t>
            </a:r>
            <a:r>
              <a:rPr lang="en-US" sz="8000" b="1" kern="0" dirty="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a:solidFill>
                  <a:srgbClr val="2E74B5"/>
                </a:solidFill>
                <a:latin typeface="Arial" panose="020B0604020202020204" pitchFamily="34" charset="0"/>
                <a:ea typeface="Times New Roman" panose="02020603050405020304" pitchFamily="18" charset="0"/>
                <a:cs typeface="Arial" panose="020B0604020202020204" pitchFamily="34" charset="0"/>
              </a:rPr>
              <a:t>người</a:t>
            </a:r>
            <a:r>
              <a:rPr lang="en-US" sz="8000" b="1" kern="0" dirty="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a:solidFill>
                  <a:srgbClr val="2E74B5"/>
                </a:solidFill>
                <a:latin typeface="Arial" panose="020B0604020202020204" pitchFamily="34" charset="0"/>
                <a:ea typeface="Times New Roman" panose="02020603050405020304" pitchFamily="18" charset="0"/>
                <a:cs typeface="Arial" panose="020B0604020202020204" pitchFamily="34" charset="0"/>
              </a:rPr>
              <a:t>thân</a:t>
            </a:r>
            <a:r>
              <a:rPr lang="en-US" sz="8000" b="1" kern="0" dirty="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a:solidFill>
                  <a:srgbClr val="2E74B5"/>
                </a:solidFill>
                <a:latin typeface="Arial" panose="020B0604020202020204" pitchFamily="34" charset="0"/>
                <a:ea typeface="Times New Roman" panose="02020603050405020304" pitchFamily="18" charset="0"/>
                <a:cs typeface="Arial" panose="020B0604020202020204" pitchFamily="34" charset="0"/>
              </a:rPr>
              <a:t>trong</a:t>
            </a:r>
            <a:r>
              <a:rPr lang="en-US" sz="8000" b="1" kern="0" dirty="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a:solidFill>
                  <a:srgbClr val="2E74B5"/>
                </a:solidFill>
                <a:latin typeface="Arial" panose="020B0604020202020204" pitchFamily="34" charset="0"/>
                <a:ea typeface="Times New Roman" panose="02020603050405020304" pitchFamily="18" charset="0"/>
                <a:cs typeface="Arial" panose="020B0604020202020204" pitchFamily="34" charset="0"/>
              </a:rPr>
              <a:t>gia</a:t>
            </a:r>
            <a:r>
              <a:rPr lang="en-US" sz="8000" b="1" kern="0" dirty="0">
                <a:solidFill>
                  <a:srgbClr val="2E74B5"/>
                </a:solidFill>
                <a:latin typeface="Arial" panose="020B0604020202020204" pitchFamily="34" charset="0"/>
                <a:ea typeface="Times New Roman" panose="02020603050405020304" pitchFamily="18" charset="0"/>
                <a:cs typeface="Arial" panose="020B0604020202020204" pitchFamily="34" charset="0"/>
              </a:rPr>
              <a:t> </a:t>
            </a:r>
            <a:r>
              <a:rPr lang="en-US" sz="8000" b="1" kern="0" dirty="0" err="1">
                <a:solidFill>
                  <a:srgbClr val="2E74B5"/>
                </a:solidFill>
                <a:latin typeface="Arial" panose="020B0604020202020204" pitchFamily="34" charset="0"/>
                <a:ea typeface="Times New Roman" panose="02020603050405020304" pitchFamily="18" charset="0"/>
                <a:cs typeface="Arial" panose="020B0604020202020204" pitchFamily="34" charset="0"/>
              </a:rPr>
              <a:t>đình</a:t>
            </a:r>
            <a:endParaRPr lang="en-US" sz="8000" b="1" kern="0" dirty="0">
              <a:solidFill>
                <a:srgbClr val="2E74B5"/>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219200" y="876300"/>
            <a:ext cx="12801600" cy="7239000"/>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p:cNvSpPr/>
          <p:nvPr/>
        </p:nvSpPr>
        <p:spPr>
          <a:xfrm>
            <a:off x="0" y="8808068"/>
            <a:ext cx="18288000" cy="1478932"/>
          </a:xfrm>
          <a:prstGeom prst="rect">
            <a:avLst/>
          </a:prstGeom>
          <a:solidFill>
            <a:srgbClr val="84653C"/>
          </a:solidFill>
        </p:spPr>
      </p:sp>
      <p:sp>
        <p:nvSpPr>
          <p:cNvPr id="10" name="TextBox 9"/>
          <p:cNvSpPr txBox="1"/>
          <p:nvPr/>
        </p:nvSpPr>
        <p:spPr>
          <a:xfrm>
            <a:off x="3912680" y="1462220"/>
            <a:ext cx="8001000" cy="1077218"/>
          </a:xfrm>
          <a:prstGeom prst="rect">
            <a:avLst/>
          </a:prstGeom>
          <a:noFill/>
        </p:spPr>
        <p:txBody>
          <a:bodyPr wrap="square" rtlCol="0">
            <a:spAutoFit/>
          </a:bodyPr>
          <a:lstStyle/>
          <a:p>
            <a:pPr algn="ctr"/>
            <a:r>
              <a:rPr lang="en-US" sz="6400" b="1" dirty="0">
                <a:solidFill>
                  <a:srgbClr val="0070C0"/>
                </a:solidFill>
                <a:latin typeface="Arial" panose="020B0604020202020204" pitchFamily="34" charset="0"/>
                <a:cs typeface="Arial" panose="020B0604020202020204" pitchFamily="34" charset="0"/>
              </a:rPr>
              <a:t>NỘI DUNG BÀI HỌC</a:t>
            </a:r>
          </a:p>
        </p:txBody>
      </p:sp>
      <p:sp>
        <p:nvSpPr>
          <p:cNvPr id="11" name="TextBox 10"/>
          <p:cNvSpPr txBox="1"/>
          <p:nvPr/>
        </p:nvSpPr>
        <p:spPr>
          <a:xfrm>
            <a:off x="1828800" y="2783022"/>
            <a:ext cx="1383920" cy="1015663"/>
          </a:xfrm>
          <a:prstGeom prst="rect">
            <a:avLst/>
          </a:prstGeom>
          <a:noFill/>
        </p:spPr>
        <p:txBody>
          <a:bodyPr wrap="square" rtlCol="0">
            <a:spAutoFit/>
          </a:bodyPr>
          <a:lstStyle/>
          <a:p>
            <a:pPr algn="ctr"/>
            <a:r>
              <a:rPr lang="en-US" sz="6000" b="1" dirty="0">
                <a:solidFill>
                  <a:schemeClr val="accent4">
                    <a:lumMod val="50000"/>
                  </a:schemeClr>
                </a:solidFill>
                <a:latin typeface="Arial" panose="020B0604020202020204" pitchFamily="34" charset="0"/>
                <a:cs typeface="Arial" panose="020B0604020202020204" pitchFamily="34" charset="0"/>
              </a:rPr>
              <a:t>01</a:t>
            </a:r>
          </a:p>
        </p:txBody>
      </p:sp>
      <p:sp>
        <p:nvSpPr>
          <p:cNvPr id="12" name="TextBox 11"/>
          <p:cNvSpPr txBox="1"/>
          <p:nvPr/>
        </p:nvSpPr>
        <p:spPr>
          <a:xfrm>
            <a:off x="1828800" y="4678121"/>
            <a:ext cx="1383920" cy="1015663"/>
          </a:xfrm>
          <a:prstGeom prst="rect">
            <a:avLst/>
          </a:prstGeom>
          <a:noFill/>
        </p:spPr>
        <p:txBody>
          <a:bodyPr wrap="square" rtlCol="0">
            <a:spAutoFit/>
          </a:bodyPr>
          <a:lstStyle/>
          <a:p>
            <a:pPr algn="ctr"/>
            <a:r>
              <a:rPr lang="en-US" sz="6000" b="1" dirty="0">
                <a:solidFill>
                  <a:srgbClr val="00B050"/>
                </a:solidFill>
                <a:latin typeface="Arial" panose="020B0604020202020204" pitchFamily="34" charset="0"/>
                <a:cs typeface="Arial" panose="020B0604020202020204" pitchFamily="34" charset="0"/>
              </a:rPr>
              <a:t>02</a:t>
            </a:r>
          </a:p>
        </p:txBody>
      </p:sp>
      <p:sp>
        <p:nvSpPr>
          <p:cNvPr id="13" name="Rectangle 12"/>
          <p:cNvSpPr/>
          <p:nvPr/>
        </p:nvSpPr>
        <p:spPr>
          <a:xfrm>
            <a:off x="3161725" y="2693597"/>
            <a:ext cx="10097075" cy="1938992"/>
          </a:xfrm>
          <a:prstGeom prst="rect">
            <a:avLst/>
          </a:prstGeom>
        </p:spPr>
        <p:txBody>
          <a:bodyPr wrap="square">
            <a:spAutoFit/>
          </a:bodyPr>
          <a:lstStyle/>
          <a:p>
            <a:pPr>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Tìm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hiểu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về</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sự</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lắng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nghe</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tích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cực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ý </a:t>
            </a:r>
            <a:r>
              <a:rPr lang="en-US" sz="4000" dirty="0" err="1">
                <a:latin typeface="Arial" panose="020B0604020202020204" pitchFamily="34" charset="0"/>
                <a:ea typeface="Times New Roman" panose="02020603050405020304" pitchFamily="18" charset="0"/>
                <a:cs typeface="Arial" panose="020B0604020202020204" pitchFamily="34" charset="0"/>
              </a:rPr>
              <a:t>kiến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người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thân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đình</a:t>
            </a:r>
            <a:endParaRPr lang="en-US" sz="4000" dirty="0">
              <a:latin typeface="Arial" panose="020B0604020202020204" pitchFamily="34" charset="0"/>
              <a:cs typeface="Arial" panose="020B0604020202020204" pitchFamily="34" charset="0"/>
            </a:endParaRPr>
          </a:p>
        </p:txBody>
      </p:sp>
      <p:sp>
        <p:nvSpPr>
          <p:cNvPr id="19" name="Rectangle 18"/>
          <p:cNvSpPr/>
          <p:nvPr/>
        </p:nvSpPr>
        <p:spPr>
          <a:xfrm>
            <a:off x="3212720" y="4665115"/>
            <a:ext cx="9597499" cy="901593"/>
          </a:xfrm>
          <a:prstGeom prst="rect">
            <a:avLst/>
          </a:prstGeom>
        </p:spPr>
        <p:txBody>
          <a:bodyPr wrap="none">
            <a:spAutoFit/>
          </a:bodyPr>
          <a:lstStyle/>
          <a:p>
            <a:pPr algn="just">
              <a:lnSpc>
                <a:spcPct val="150000"/>
              </a:lnSpc>
              <a:spcBef>
                <a:spcPts val="300"/>
              </a:spcBef>
              <a:spcAft>
                <a:spcPts val="3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Sắm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vai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lắng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nghe</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tích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cực</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3114431" y="5795308"/>
            <a:ext cx="9597498" cy="1938992"/>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Rèn luyện kĩ năng lắng nghe tích cực trong gia đình</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p:cNvSpPr txBox="1"/>
          <p:nvPr/>
        </p:nvSpPr>
        <p:spPr>
          <a:xfrm>
            <a:off x="1739137" y="6277954"/>
            <a:ext cx="1383920" cy="1015663"/>
          </a:xfrm>
          <a:prstGeom prst="rect">
            <a:avLst/>
          </a:prstGeom>
          <a:noFill/>
        </p:spPr>
        <p:txBody>
          <a:bodyPr wrap="square" rtlCol="0">
            <a:spAutoFit/>
          </a:bodyPr>
          <a:lstStyle/>
          <a:p>
            <a:pPr algn="ctr"/>
            <a:r>
              <a:rPr lang="en-US" sz="6000" b="1" dirty="0">
                <a:solidFill>
                  <a:schemeClr val="accent6">
                    <a:lumMod val="75000"/>
                  </a:schemeClr>
                </a:solidFill>
                <a:latin typeface="Arial" panose="020B0604020202020204" pitchFamily="34" charset="0"/>
                <a:cs typeface="Arial" panose="020B0604020202020204" pitchFamily="34" charset="0"/>
              </a:rPr>
              <a:t>03</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96420" y="3645447"/>
            <a:ext cx="6902200" cy="526501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9" grpId="0"/>
      <p:bldP spid="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955646"/>
            <a:ext cx="3581400" cy="8311265"/>
          </a:xfrm>
          <a:prstGeom prst="rect">
            <a:avLst/>
          </a:prstGeom>
        </p:spPr>
      </p:pic>
      <p:sp>
        <p:nvSpPr>
          <p:cNvPr id="17" name="Rectangle 16"/>
          <p:cNvSpPr/>
          <p:nvPr/>
        </p:nvSpPr>
        <p:spPr>
          <a:xfrm>
            <a:off x="838200" y="112140"/>
            <a:ext cx="16493836" cy="2308324"/>
          </a:xfrm>
          <a:prstGeom prst="rect">
            <a:avLst/>
          </a:prstGeom>
        </p:spPr>
        <p:txBody>
          <a:bodyPr wrap="square">
            <a:spAutoFit/>
          </a:bodyPr>
          <a:lstStyle/>
          <a:p>
            <a:pPr algn="ctr">
              <a:lnSpc>
                <a:spcPct val="150000"/>
              </a:lnSpc>
            </a:pP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1.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Tìm</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hiểu</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về</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lắng</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nghe</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tích</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cực</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ý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kiến</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người</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thân</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trong</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gia</a:t>
            </a:r>
            <a:r>
              <a:rPr lang="en-US" sz="4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đình</a:t>
            </a:r>
            <a:endParaRPr lang="en-US" sz="4800" dirty="0">
              <a:solidFill>
                <a:srgbClr val="0070C0"/>
              </a:solidFill>
              <a:latin typeface="Arial" panose="020B0604020202020204" pitchFamily="34" charset="0"/>
              <a:cs typeface="Arial" panose="020B0604020202020204" pitchFamily="34" charset="0"/>
            </a:endParaRPr>
          </a:p>
        </p:txBody>
      </p:sp>
      <p:sp>
        <p:nvSpPr>
          <p:cNvPr id="6" name="Rectangle 5"/>
          <p:cNvSpPr/>
          <p:nvPr/>
        </p:nvSpPr>
        <p:spPr>
          <a:xfrm>
            <a:off x="3810000" y="2628900"/>
            <a:ext cx="13792200" cy="7150675"/>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Bef>
                <a:spcPts val="600"/>
              </a:spcBef>
              <a:spcAft>
                <a:spcPts val="1000"/>
              </a:spcAft>
              <a:tabLst>
                <a:tab pos="90170" algn="l"/>
                <a:tab pos="180340" algn="l"/>
              </a:tabLst>
            </a:pP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Thời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gian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gằn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đây</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Hiếu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dành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nhiều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thời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gian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chơi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với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bạn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và</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ít</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quan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tâm</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đến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gia</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đình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hơn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Nhiều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khi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mải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chơi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với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bạn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Hiếu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sao</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nhãng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cả</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việc</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học</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và</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bỏ</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mặc</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em</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ốm</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nằm</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ở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nhả</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Bố</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nhận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thấy</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rõ</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sự</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thay</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đổi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này</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nên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đã</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dành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thời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gian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góp</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ý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để</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Hiểu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điều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chỉnh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lại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1000"/>
              </a:spcAft>
              <a:tabLst>
                <a:tab pos="90170" algn="l"/>
                <a:tab pos="180340" algn="l"/>
              </a:tabLst>
            </a:pP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Trong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khi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bố</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nỏi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chuyện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với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Hiếu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Hiếu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không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nhìn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bố</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hay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mà</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mắt</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vẫn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không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rời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mân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vi.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Vì</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cho</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răng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mình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đã</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lớn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mà</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bó</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vẫn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muốn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can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thiệp</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vào</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quan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hệ</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bạn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bè</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của</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mình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nên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chưa</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chờ</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bố</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nói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xong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Hiếu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đã</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cãi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lại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"Sao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bố</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ứ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thích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can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thiệp</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vào</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cuộc</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sống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của</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con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thế</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1000"/>
              </a:spcAft>
              <a:tabLst>
                <a:tab pos="90170" algn="l"/>
                <a:tab pos="180340" algn="l"/>
              </a:tabLst>
            </a:pP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Bố</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mẹ</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nhìn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Hiếu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với</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ánh</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mắt</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buôn</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rầu</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và</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thất</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vọng</a:t>
            </a:r>
            <a:r>
              <a:rPr lang="en-US" sz="3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a:t>
            </a:r>
            <a:endParaRPr lang="en-US" sz="3200" dirty="0">
              <a:solidFill>
                <a:schemeClr val="accent4">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bg/>
                                          </p:spTgt>
                                        </p:tgtEl>
                                        <p:attrNameLst>
                                          <p:attrName>style.visibility</p:attrName>
                                        </p:attrNameLst>
                                      </p:cBhvr>
                                      <p:to>
                                        <p:strVal val="visible"/>
                                      </p:to>
                                    </p:set>
                                    <p:anim calcmode="lin" valueType="num">
                                      <p:cBhvr additive="base">
                                        <p:cTn id="1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additive="base">
                                        <p:cTn id="2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 calcmode="lin" valueType="num">
                                      <p:cBhvr additive="base">
                                        <p:cTn id="3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21000" y="23553"/>
            <a:ext cx="2667000" cy="1614747"/>
          </a:xfrm>
          <a:prstGeom prst="rect">
            <a:avLst/>
          </a:prstGeom>
        </p:spPr>
      </p:pic>
      <p:sp>
        <p:nvSpPr>
          <p:cNvPr id="4" name="Rectangle 3"/>
          <p:cNvSpPr/>
          <p:nvPr/>
        </p:nvSpPr>
        <p:spPr>
          <a:xfrm>
            <a:off x="1471699" y="1638300"/>
            <a:ext cx="15468599" cy="4196020"/>
          </a:xfrm>
          <a:prstGeom prst="rect">
            <a:avLst/>
          </a:prstGeom>
        </p:spPr>
        <p:txBody>
          <a:bodyPr wrap="square">
            <a:spAutoFit/>
          </a:bodyPr>
          <a:lstStyle/>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en-US" sz="4000" dirty="0" err="1">
                <a:latin typeface="Arial" panose="020B0604020202020204" pitchFamily="34" charset="0"/>
                <a:ea typeface="Calibri" panose="020F0502020204030204" pitchFamily="34" charset="0"/>
                <a:cs typeface="Arial" panose="020B0604020202020204" pitchFamily="34" charset="0"/>
              </a:rPr>
              <a:t>Nhận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xét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nhận</a:t>
            </a:r>
            <a:r>
              <a:rPr lang="en-US" sz="4000" dirty="0">
                <a:latin typeface="Arial" panose="020B0604020202020204" pitchFamily="34" charset="0"/>
                <a:ea typeface="Calibri" panose="020F0502020204030204" pitchFamily="34" charset="0"/>
                <a:cs typeface="Arial" panose="020B0604020202020204" pitchFamily="34" charset="0"/>
              </a:rPr>
              <a:t> ý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Hiếu</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en-US" sz="4000" dirty="0" err="1">
                <a:latin typeface="Arial" panose="020B0604020202020204" pitchFamily="34" charset="0"/>
                <a:ea typeface="Calibri" panose="020F0502020204030204" pitchFamily="34" charset="0"/>
                <a:cs typeface="Arial" panose="020B0604020202020204" pitchFamily="34" charset="0"/>
              </a:rPr>
              <a:t>Đưa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nghe</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cực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huống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này</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en-US" sz="4000" dirty="0" err="1">
                <a:latin typeface="Arial" panose="020B0604020202020204" pitchFamily="34" charset="0"/>
                <a:ea typeface="Calibri" panose="020F0502020204030204" pitchFamily="34" charset="0"/>
                <a:cs typeface="Arial" panose="020B0604020202020204" pitchFamily="34" charset="0"/>
              </a:rPr>
              <a:t>Chỉ</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ý </a:t>
            </a:r>
            <a:r>
              <a:rPr lang="en-US" sz="4000" dirty="0" err="1">
                <a:latin typeface="Arial" panose="020B0604020202020204" pitchFamily="34" charset="0"/>
                <a:ea typeface="Calibri" panose="020F0502020204030204" pitchFamily="34" charset="0"/>
                <a:cs typeface="Arial" panose="020B0604020202020204" pitchFamily="34" charset="0"/>
              </a:rPr>
              <a:t>nghĩa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nghe</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cực</a:t>
            </a:r>
            <a:r>
              <a:rPr lang="en-US" sz="4000" dirty="0">
                <a:latin typeface="Arial" panose="020B0604020202020204" pitchFamily="34" charset="0"/>
                <a:ea typeface="Calibri" panose="020F0502020204030204" pitchFamily="34" charset="0"/>
                <a:cs typeface="Arial" panose="020B0604020202020204" pitchFamily="34" charset="0"/>
              </a:rPr>
              <a:t> ý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đình</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p:cNvSpPr txBox="1"/>
          <p:nvPr/>
        </p:nvSpPr>
        <p:spPr>
          <a:xfrm>
            <a:off x="6157999" y="578703"/>
            <a:ext cx="6096000" cy="830997"/>
          </a:xfrm>
          <a:prstGeom prst="rect">
            <a:avLst/>
          </a:prstGeom>
          <a:noFill/>
        </p:spPr>
        <p:txBody>
          <a:bodyPr wrap="square" rtlCol="0">
            <a:spAutoFit/>
          </a:bodyPr>
          <a:lstStyle/>
          <a:p>
            <a:pPr algn="ctr"/>
            <a:r>
              <a:rPr lang="en-US" sz="4800" b="1" dirty="0" err="1">
                <a:solidFill>
                  <a:schemeClr val="accent6">
                    <a:lumMod val="75000"/>
                  </a:schemeClr>
                </a:solidFill>
                <a:latin typeface="Arial" panose="020B0604020202020204" pitchFamily="34" charset="0"/>
                <a:cs typeface="Arial" panose="020B0604020202020204" pitchFamily="34" charset="0"/>
              </a:rPr>
              <a:t>Hoạt</a:t>
            </a:r>
            <a:r>
              <a:rPr lang="en-US" sz="4800" b="1" dirty="0">
                <a:solidFill>
                  <a:schemeClr val="accent6">
                    <a:lumMod val="75000"/>
                  </a:schemeClr>
                </a:solidFill>
                <a:latin typeface="Arial" panose="020B0604020202020204" pitchFamily="34" charset="0"/>
                <a:cs typeface="Arial" panose="020B0604020202020204" pitchFamily="34" charset="0"/>
              </a:rPr>
              <a:t> </a:t>
            </a:r>
            <a:r>
              <a:rPr lang="en-US" sz="4800" b="1" dirty="0" err="1">
                <a:solidFill>
                  <a:schemeClr val="accent6">
                    <a:lumMod val="75000"/>
                  </a:schemeClr>
                </a:solidFill>
                <a:latin typeface="Arial" panose="020B0604020202020204" pitchFamily="34" charset="0"/>
                <a:cs typeface="Arial" panose="020B0604020202020204" pitchFamily="34" charset="0"/>
              </a:rPr>
              <a:t>động</a:t>
            </a:r>
            <a:r>
              <a:rPr lang="en-US" sz="4800" b="1" dirty="0">
                <a:solidFill>
                  <a:schemeClr val="accent6">
                    <a:lumMod val="75000"/>
                  </a:schemeClr>
                </a:solidFill>
                <a:latin typeface="Arial" panose="020B0604020202020204" pitchFamily="34" charset="0"/>
                <a:cs typeface="Arial" panose="020B0604020202020204" pitchFamily="34" charset="0"/>
              </a:rPr>
              <a:t> </a:t>
            </a:r>
            <a:r>
              <a:rPr lang="en-US" sz="4800" b="1" dirty="0" err="1">
                <a:solidFill>
                  <a:schemeClr val="accent6">
                    <a:lumMod val="75000"/>
                  </a:schemeClr>
                </a:solidFill>
                <a:latin typeface="Arial" panose="020B0604020202020204" pitchFamily="34" charset="0"/>
                <a:cs typeface="Arial" panose="020B0604020202020204" pitchFamily="34" charset="0"/>
              </a:rPr>
              <a:t>nhóm</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pic>
        <p:nvPicPr>
          <p:cNvPr id="1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86600" y="5093503"/>
            <a:ext cx="4929100" cy="5193497"/>
          </a:xfrm>
          <a:prstGeom prst="rect">
            <a:avLst/>
          </a:prstGeom>
        </p:spPr>
      </p:pic>
    </p:spTree>
    <p:extLst>
      <p:ext uri="{BB962C8B-B14F-4D97-AF65-F5344CB8AC3E}">
        <p14:creationId xmlns:p14="http://schemas.microsoft.com/office/powerpoint/2010/main" val="10528305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16201" y="4348794"/>
            <a:ext cx="2362200" cy="5959680"/>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42881" y="7227418"/>
            <a:ext cx="4045119" cy="3059582"/>
          </a:xfrm>
          <a:prstGeom prst="rect">
            <a:avLst/>
          </a:prstGeom>
        </p:spPr>
      </p:pic>
      <p:sp>
        <p:nvSpPr>
          <p:cNvPr id="3" name="Rectangle 2"/>
          <p:cNvSpPr/>
          <p:nvPr/>
        </p:nvSpPr>
        <p:spPr>
          <a:xfrm>
            <a:off x="762000" y="800100"/>
            <a:ext cx="13713229" cy="8181727"/>
          </a:xfrm>
          <a:prstGeom prst="rect">
            <a:avLst/>
          </a:prstGeom>
        </p:spPr>
        <p:txBody>
          <a:bodyPr wrap="square">
            <a:spAutoFit/>
          </a:bodyPr>
          <a:lstStyle/>
          <a:p>
            <a:pPr algn="ctr">
              <a:lnSpc>
                <a:spcPct val="150000"/>
              </a:lnSpc>
              <a:spcBef>
                <a:spcPts val="600"/>
              </a:spcBef>
              <a:spcAft>
                <a:spcPts val="1000"/>
              </a:spcAft>
              <a:tabLst>
                <a:tab pos="90170" algn="l"/>
                <a:tab pos="180340" algn="l"/>
              </a:tabLst>
            </a:pP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Nhận</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xét</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en-US" sz="3400" dirty="0" err="1">
                <a:latin typeface="Arial" panose="020B0604020202020204" pitchFamily="34" charset="0"/>
                <a:ea typeface="Calibri" panose="020F0502020204030204" pitchFamily="34" charset="0"/>
                <a:cs typeface="Arial" panose="020B0604020202020204" pitchFamily="34" charset="0"/>
              </a:rPr>
              <a:t>Thái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độ</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của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Hiếu</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chưa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thể</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hiện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sự</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tôn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trọng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muốn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lắng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nghe</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sự</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góp</a:t>
            </a:r>
            <a:r>
              <a:rPr lang="en-US" sz="3400" dirty="0">
                <a:latin typeface="Arial" panose="020B0604020202020204" pitchFamily="34" charset="0"/>
                <a:ea typeface="Calibri" panose="020F0502020204030204" pitchFamily="34" charset="0"/>
                <a:cs typeface="Arial" panose="020B0604020202020204" pitchFamily="34" charset="0"/>
              </a:rPr>
              <a:t> ý, </a:t>
            </a:r>
            <a:r>
              <a:rPr lang="en-US" sz="3400" dirty="0" err="1">
                <a:latin typeface="Arial" panose="020B0604020202020204" pitchFamily="34" charset="0"/>
                <a:ea typeface="Calibri" panose="020F0502020204030204" pitchFamily="34" charset="0"/>
                <a:cs typeface="Arial" panose="020B0604020202020204" pitchFamily="34" charset="0"/>
              </a:rPr>
              <a:t>khuyên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bảo</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của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bố</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mẹ</a:t>
            </a:r>
            <a:r>
              <a:rPr lang="en-US" sz="34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en-US" sz="3400" dirty="0" err="1">
                <a:latin typeface="Arial" panose="020B0604020202020204" pitchFamily="34" charset="0"/>
                <a:ea typeface="Calibri" panose="020F0502020204030204" pitchFamily="34" charset="0"/>
                <a:cs typeface="Arial" panose="020B0604020202020204" pitchFamily="34" charset="0"/>
              </a:rPr>
              <a:t>Trong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tình</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huống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này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để</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thể</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hiện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sự</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lắng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nghe</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tích</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cực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Hiếu</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phải</a:t>
            </a:r>
            <a:r>
              <a:rPr lang="en-US" sz="3400" dirty="0">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1000"/>
              </a:spcAft>
              <a:tabLst>
                <a:tab pos="90170" algn="l"/>
                <a:tab pos="180340" algn="l"/>
              </a:tabLst>
            </a:pP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Dừng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xem</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tivi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tập</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trung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nghe</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bố</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mẹ</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nói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để</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hiểu</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cảm</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xúc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tâm</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trạng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cũng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như</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mong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muốn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của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bố</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mẹ</a:t>
            </a:r>
            <a:r>
              <a:rPr lang="en-US" sz="34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1000"/>
              </a:spcAft>
              <a:tabLst>
                <a:tab pos="90170" algn="l"/>
                <a:tab pos="180340" algn="l"/>
              </a:tabLst>
            </a:pP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Chờ</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bố</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mẹ</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nói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xong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mới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trình</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bày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suy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nghĩ</a:t>
            </a:r>
            <a:r>
              <a:rPr lang="en-US" sz="3400" dirty="0">
                <a:latin typeface="Arial" panose="020B0604020202020204" pitchFamily="34" charset="0"/>
                <a:ea typeface="Calibri" panose="020F0502020204030204" pitchFamily="34" charset="0"/>
                <a:cs typeface="Arial" panose="020B0604020202020204" pitchFamily="34" charset="0"/>
              </a:rPr>
              <a:t>, ý </a:t>
            </a:r>
            <a:r>
              <a:rPr lang="en-US" sz="3400" dirty="0" err="1">
                <a:latin typeface="Arial" panose="020B0604020202020204" pitchFamily="34" charset="0"/>
                <a:ea typeface="Calibri" panose="020F0502020204030204" pitchFamily="34" charset="0"/>
                <a:cs typeface="Arial" panose="020B0604020202020204" pitchFamily="34" charset="0"/>
              </a:rPr>
              <a:t>kiến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của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mình</a:t>
            </a:r>
            <a:r>
              <a:rPr lang="en-US" sz="34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1000"/>
              </a:spcAft>
              <a:tabLst>
                <a:tab pos="90170" algn="l"/>
                <a:tab pos="180340" algn="l"/>
              </a:tabLst>
            </a:pP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Không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nên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cãi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lại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bố</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mẹ</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phải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đặt</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mình</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vào</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vị</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trí</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của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bố</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mẹ</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để</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thấu</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hiểu</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nỗi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lòng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của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họ</a:t>
            </a:r>
            <a:r>
              <a:rPr lang="en-US" sz="3400" dirty="0">
                <a:latin typeface="Arial" panose="020B0604020202020204" pitchFamily="34" charset="0"/>
                <a:ea typeface="Calibri" panose="020F0502020204030204" pitchFamily="34" charset="0"/>
                <a:cs typeface="Arial" panose="020B0604020202020204" pitchFamily="34" charset="0"/>
              </a:rPr>
              <a:t>.</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40DE09B-7223-3171-D806-E9BCA8D4C4A9}"/>
              </a:ext>
            </a:extLst>
          </p:cNvPr>
          <p:cNvPicPr>
            <a:picLocks noChangeAspect="1"/>
          </p:cNvPicPr>
          <p:nvPr/>
        </p:nvPicPr>
        <p:blipFill rotWithShape="1">
          <a:blip r:embed="rId6">
            <a:extLst>
              <a:ext uri="{28A0092B-C50C-407E-A947-70E740481C1C}">
                <a14:useLocalDpi xmlns:a14="http://schemas.microsoft.com/office/drawing/2010/main" val="0"/>
              </a:ext>
            </a:extLst>
          </a:blip>
          <a:srcRect l="5920" t="12560" r="63009" b="44953"/>
          <a:stretch/>
        </p:blipFill>
        <p:spPr>
          <a:xfrm>
            <a:off x="0" y="33944"/>
            <a:ext cx="2476634" cy="1905000"/>
          </a:xfrm>
          <a:prstGeom prst="rect">
            <a:avLst/>
          </a:prstGeom>
        </p:spPr>
      </p:pic>
    </p:spTree>
    <p:extLst>
      <p:ext uri="{BB962C8B-B14F-4D97-AF65-F5344CB8AC3E}">
        <p14:creationId xmlns:p14="http://schemas.microsoft.com/office/powerpoint/2010/main" val="2760742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06400" y="5143500"/>
            <a:ext cx="6902200" cy="5265014"/>
          </a:xfrm>
          <a:prstGeom prst="rect">
            <a:avLst/>
          </a:prstGeom>
        </p:spPr>
      </p:pic>
      <p:sp>
        <p:nvSpPr>
          <p:cNvPr id="2" name="Rectangle 1"/>
          <p:cNvSpPr/>
          <p:nvPr/>
        </p:nvSpPr>
        <p:spPr>
          <a:xfrm>
            <a:off x="1143000" y="1257300"/>
            <a:ext cx="12954000" cy="7520007"/>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en-US" sz="3800" dirty="0" err="1">
                <a:latin typeface="Arial" panose="020B0604020202020204" pitchFamily="34" charset="0"/>
                <a:ea typeface="Calibri" panose="020F0502020204030204" pitchFamily="34" charset="0"/>
                <a:cs typeface="Arial" panose="020B0604020202020204" pitchFamily="34" charset="0"/>
              </a:rPr>
              <a:t>Chúng</a:t>
            </a:r>
            <a:r>
              <a:rPr lang="en-US" sz="3800" dirty="0">
                <a:latin typeface="Arial" panose="020B0604020202020204" pitchFamily="34" charset="0"/>
                <a:ea typeface="Calibri" panose="020F0502020204030204" pitchFamily="34" charset="0"/>
                <a:cs typeface="Arial" panose="020B0604020202020204" pitchFamily="34" charset="0"/>
              </a:rPr>
              <a:t> ta </a:t>
            </a:r>
            <a:r>
              <a:rPr lang="en-US" sz="3800" dirty="0" err="1">
                <a:latin typeface="Arial" panose="020B0604020202020204" pitchFamily="34" charset="0"/>
                <a:ea typeface="Calibri" panose="020F0502020204030204" pitchFamily="34" charset="0"/>
                <a:cs typeface="Arial" panose="020B0604020202020204" pitchFamily="34" charset="0"/>
              </a:rPr>
              <a:t>cần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phải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nghe</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tích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cực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tiếp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nhận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ý </a:t>
            </a:r>
            <a:r>
              <a:rPr lang="en-US" sz="3800" dirty="0" err="1">
                <a:latin typeface="Arial" panose="020B0604020202020204" pitchFamily="34" charset="0"/>
                <a:ea typeface="Calibri" panose="020F0502020204030204" pitchFamily="34" charset="0"/>
                <a:cs typeface="Arial" panose="020B0604020202020204" pitchFamily="34" charset="0"/>
              </a:rPr>
              <a:t>kiến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đóng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góp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sự</a:t>
            </a:r>
            <a:r>
              <a:rPr lang="en-US" sz="3800" dirty="0">
                <a:latin typeface="Arial" panose="020B0604020202020204" pitchFamily="34" charset="0"/>
                <a:ea typeface="Calibri" panose="020F0502020204030204" pitchFamily="34" charset="0"/>
                <a:cs typeface="Arial" panose="020B0604020202020204" pitchFamily="34" charset="0"/>
              </a:rPr>
              <a:t> chia </a:t>
            </a:r>
            <a:r>
              <a:rPr lang="en-US" sz="3800" dirty="0" err="1">
                <a:latin typeface="Arial" panose="020B0604020202020204" pitchFamily="34" charset="0"/>
                <a:ea typeface="Calibri" panose="020F0502020204030204" pitchFamily="34" charset="0"/>
                <a:cs typeface="Arial" panose="020B0604020202020204" pitchFamily="34" charset="0"/>
              </a:rPr>
              <a:t>sẻ</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từ</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vì</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họ</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luôn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muốn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điều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tốt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nhất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chúng</a:t>
            </a:r>
            <a:r>
              <a:rPr lang="en-US" sz="3800" dirty="0">
                <a:latin typeface="Arial" panose="020B0604020202020204" pitchFamily="34" charset="0"/>
                <a:ea typeface="Calibri" panose="020F0502020204030204" pitchFamily="34" charset="0"/>
                <a:cs typeface="Arial" panose="020B0604020202020204" pitchFamily="34" charset="0"/>
              </a:rPr>
              <a:t> ta.</a:t>
            </a: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en-US" sz="3800" dirty="0" err="1">
                <a:latin typeface="Arial" panose="020B0604020202020204" pitchFamily="34" charset="0"/>
                <a:ea typeface="Calibri" panose="020F0502020204030204" pitchFamily="34" charset="0"/>
                <a:cs typeface="Arial" panose="020B0604020202020204" pitchFamily="34" charset="0"/>
              </a:rPr>
              <a:t>Cần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tránh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việc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yêu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tổn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thương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họ</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góp</a:t>
            </a:r>
            <a:r>
              <a:rPr lang="en-US" sz="3800" dirty="0">
                <a:latin typeface="Arial" panose="020B0604020202020204" pitchFamily="34" charset="0"/>
                <a:ea typeface="Calibri" panose="020F0502020204030204" pitchFamily="34" charset="0"/>
                <a:cs typeface="Arial" panose="020B0604020202020204" pitchFamily="34" charset="0"/>
              </a:rPr>
              <a:t> ý </a:t>
            </a:r>
            <a:r>
              <a:rPr lang="en-US" sz="3800" dirty="0" err="1">
                <a:latin typeface="Arial" panose="020B0604020202020204" pitchFamily="34" charset="0"/>
                <a:ea typeface="Calibri" panose="020F0502020204030204" pitchFamily="34" charset="0"/>
                <a:cs typeface="Arial" panose="020B0604020202020204" pitchFamily="34" charset="0"/>
              </a:rPr>
              <a:t>với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muốn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tốt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hơn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chúng</a:t>
            </a:r>
            <a:r>
              <a:rPr lang="en-US" sz="3800" dirty="0">
                <a:latin typeface="Arial" panose="020B0604020202020204" pitchFamily="34" charset="0"/>
                <a:ea typeface="Calibri" panose="020F0502020204030204" pitchFamily="34" charset="0"/>
                <a:cs typeface="Arial" panose="020B0604020202020204" pitchFamily="34" charset="0"/>
              </a:rPr>
              <a:t> ta. </a:t>
            </a: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en-US" sz="3800" dirty="0" err="1">
                <a:latin typeface="Arial" panose="020B0604020202020204" pitchFamily="34" charset="0"/>
                <a:ea typeface="Calibri" panose="020F0502020204030204" pitchFamily="34" charset="0"/>
                <a:cs typeface="Arial" panose="020B0604020202020204" pitchFamily="34" charset="0"/>
              </a:rPr>
              <a:t>Mặt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cũng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cần</a:t>
            </a:r>
            <a:r>
              <a:rPr lang="en-US" sz="3800" dirty="0">
                <a:latin typeface="Arial" panose="020B0604020202020204" pitchFamily="34" charset="0"/>
                <a:ea typeface="Calibri" panose="020F0502020204030204" pitchFamily="34" charset="0"/>
                <a:cs typeface="Arial" panose="020B0604020202020204" pitchFamily="34" charset="0"/>
              </a:rPr>
              <a:t> chia </a:t>
            </a:r>
            <a:r>
              <a:rPr lang="en-US" sz="3800" dirty="0" err="1">
                <a:latin typeface="Arial" panose="020B0604020202020204" pitchFamily="34" charset="0"/>
                <a:ea typeface="Calibri" panose="020F0502020204030204" pitchFamily="34" charset="0"/>
                <a:cs typeface="Arial" panose="020B0604020202020204" pitchFamily="34" charset="0"/>
              </a:rPr>
              <a:t>sẻ</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đồng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cảm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thấu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hiểu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nhau</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649447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851</TotalTime>
  <Words>1345</Words>
  <Application>Microsoft Office PowerPoint</Application>
  <PresentationFormat>Custom</PresentationFormat>
  <Paragraphs>87</Paragraphs>
  <Slides>22</Slides>
  <Notes>0</Notes>
  <HiddenSlides>0</HiddenSlides>
  <MMClips>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2023-09-05T05:38:50Z</dcterms:modified>
  <dc:identifier>DAFO_71ThXY</dc:identifier>
</cp:coreProperties>
</file>