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61" r:id="rId2"/>
    <p:sldId id="257" r:id="rId3"/>
    <p:sldId id="273" r:id="rId4"/>
    <p:sldId id="274" r:id="rId5"/>
    <p:sldId id="256" r:id="rId6"/>
    <p:sldId id="283" r:id="rId7"/>
    <p:sldId id="284" r:id="rId8"/>
    <p:sldId id="285" r:id="rId9"/>
    <p:sldId id="288" r:id="rId10"/>
    <p:sldId id="286" r:id="rId11"/>
    <p:sldId id="287" r:id="rId12"/>
    <p:sldId id="289" r:id="rId13"/>
    <p:sldId id="290" r:id="rId14"/>
    <p:sldId id="291" r:id="rId15"/>
    <p:sldId id="292" r:id="rId16"/>
    <p:sldId id="293" r:id="rId17"/>
    <p:sldId id="294" r:id="rId18"/>
    <p:sldId id="295" r:id="rId19"/>
    <p:sldId id="296" r:id="rId20"/>
    <p:sldId id="298" r:id="rId21"/>
    <p:sldId id="297" r:id="rId22"/>
    <p:sldId id="299" r:id="rId23"/>
    <p:sldId id="300" r:id="rId24"/>
    <p:sldId id="302" r:id="rId25"/>
    <p:sldId id="303" r:id="rId26"/>
    <p:sldId id="304" r:id="rId27"/>
    <p:sldId id="305" r:id="rId28"/>
    <p:sldId id="306" r:id="rId29"/>
    <p:sldId id="307" r:id="rId30"/>
    <p:sldId id="301" r:id="rId31"/>
    <p:sldId id="308" r:id="rId32"/>
    <p:sldId id="309" r:id="rId33"/>
    <p:sldId id="310" r:id="rId34"/>
    <p:sldId id="311" r:id="rId35"/>
    <p:sldId id="312" r:id="rId36"/>
    <p:sldId id="313" r:id="rId37"/>
    <p:sldId id="314" r:id="rId38"/>
    <p:sldId id="315" r:id="rId39"/>
    <p:sldId id="316" r:id="rId40"/>
    <p:sldId id="318" r:id="rId41"/>
    <p:sldId id="319" r:id="rId42"/>
    <p:sldId id="279" r:id="rId43"/>
    <p:sldId id="270" r:id="rId44"/>
    <p:sldId id="277" r:id="rId45"/>
    <p:sldId id="278" r:id="rId46"/>
    <p:sldId id="272" r:id="rId47"/>
    <p:sldId id="320"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2" clrIdx="0">
    <p:extLst>
      <p:ext uri="{19B8F6BF-5375-455C-9EA6-DF929625EA0E}">
        <p15:presenceInfo xmlns:p15="http://schemas.microsoft.com/office/powerpoint/2012/main" userId="Administra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0000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4" d="100"/>
          <a:sy n="64" d="100"/>
        </p:scale>
        <p:origin x="18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45880B-18DE-4460-8E23-355A61A2CC43}"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67585D97-0E61-465B-9840-BF4318152C26}">
      <dgm:prSet phldrT="[Text]"/>
      <dgm:spPr>
        <a:solidFill>
          <a:srgbClr val="002060"/>
        </a:solidFill>
      </dgm:spPr>
      <dgm:t>
        <a:bodyPr/>
        <a:lstStyle/>
        <a:p>
          <a:r>
            <a:rPr lang="en-US" dirty="0" smtClean="0"/>
            <a:t>Sản phẩm nhóm 1</a:t>
          </a:r>
          <a:endParaRPr lang="en-US" dirty="0"/>
        </a:p>
      </dgm:t>
    </dgm:pt>
    <dgm:pt modelId="{E4E000BC-9EB1-422B-AE33-D9B538395E66}" type="parTrans" cxnId="{C270F933-A7E3-4B44-8CE6-8A3DFFF90908}">
      <dgm:prSet/>
      <dgm:spPr/>
      <dgm:t>
        <a:bodyPr/>
        <a:lstStyle/>
        <a:p>
          <a:endParaRPr lang="en-US"/>
        </a:p>
      </dgm:t>
    </dgm:pt>
    <dgm:pt modelId="{930A9CD0-0BD1-4B2D-B7FA-15CC84025E3C}" type="sibTrans" cxnId="{C270F933-A7E3-4B44-8CE6-8A3DFFF90908}">
      <dgm:prSet/>
      <dgm:spPr/>
      <dgm:t>
        <a:bodyPr/>
        <a:lstStyle/>
        <a:p>
          <a:endParaRPr lang="en-US"/>
        </a:p>
      </dgm:t>
    </dgm:pt>
    <dgm:pt modelId="{826F5215-B6EC-4720-9B53-98EF98ABAAAF}">
      <dgm:prSet phldrT="[Text]"/>
      <dgm:spPr>
        <a:solidFill>
          <a:srgbClr val="002060"/>
        </a:solidFill>
      </dgm:spPr>
      <dgm:t>
        <a:bodyPr/>
        <a:lstStyle/>
        <a:p>
          <a:r>
            <a:rPr lang="en-US" dirty="0" smtClean="0"/>
            <a:t>Sản phẩm nhóm 3</a:t>
          </a:r>
          <a:endParaRPr lang="en-US" dirty="0"/>
        </a:p>
      </dgm:t>
    </dgm:pt>
    <dgm:pt modelId="{D66C80D4-C399-49E0-84E7-0E6A92CDDA47}" type="parTrans" cxnId="{91901E71-57F7-46D7-8317-1E3998946852}">
      <dgm:prSet/>
      <dgm:spPr/>
      <dgm:t>
        <a:bodyPr/>
        <a:lstStyle/>
        <a:p>
          <a:endParaRPr lang="en-US"/>
        </a:p>
      </dgm:t>
    </dgm:pt>
    <dgm:pt modelId="{4FE439B5-C81B-45CD-B366-DC22A9006849}" type="sibTrans" cxnId="{91901E71-57F7-46D7-8317-1E3998946852}">
      <dgm:prSet/>
      <dgm:spPr/>
      <dgm:t>
        <a:bodyPr/>
        <a:lstStyle/>
        <a:p>
          <a:endParaRPr lang="en-US"/>
        </a:p>
      </dgm:t>
    </dgm:pt>
    <dgm:pt modelId="{ED33D8EF-A1EA-4495-A183-31989ADEF2DB}">
      <dgm:prSet phldrT="[Text]"/>
      <dgm:spPr>
        <a:solidFill>
          <a:srgbClr val="002060"/>
        </a:solidFill>
      </dgm:spPr>
      <dgm:t>
        <a:bodyPr/>
        <a:lstStyle/>
        <a:p>
          <a:r>
            <a:rPr lang="en-US" dirty="0" smtClean="0"/>
            <a:t>Sản phẩm nhóm 2</a:t>
          </a:r>
          <a:endParaRPr lang="en-US" dirty="0"/>
        </a:p>
      </dgm:t>
    </dgm:pt>
    <dgm:pt modelId="{F0C23041-7D51-44BA-8A0E-12469B270677}" type="parTrans" cxnId="{2759AE72-8970-48D0-B379-6FCDF66B8B74}">
      <dgm:prSet/>
      <dgm:spPr/>
      <dgm:t>
        <a:bodyPr/>
        <a:lstStyle/>
        <a:p>
          <a:endParaRPr lang="en-US"/>
        </a:p>
      </dgm:t>
    </dgm:pt>
    <dgm:pt modelId="{EF97A359-57FD-461F-814F-F0A4F66BEE49}" type="sibTrans" cxnId="{2759AE72-8970-48D0-B379-6FCDF66B8B74}">
      <dgm:prSet/>
      <dgm:spPr/>
      <dgm:t>
        <a:bodyPr/>
        <a:lstStyle/>
        <a:p>
          <a:endParaRPr lang="en-US"/>
        </a:p>
      </dgm:t>
    </dgm:pt>
    <dgm:pt modelId="{8D655F48-59C2-48AC-AF0B-2A9F6D9392DF}">
      <dgm:prSet phldrT="[Text]"/>
      <dgm:spPr>
        <a:solidFill>
          <a:srgbClr val="002060"/>
        </a:solidFill>
      </dgm:spPr>
      <dgm:t>
        <a:bodyPr/>
        <a:lstStyle/>
        <a:p>
          <a:r>
            <a:rPr lang="en-US" dirty="0" smtClean="0"/>
            <a:t>Sản phẩm nhóm 4</a:t>
          </a:r>
          <a:endParaRPr lang="en-US" dirty="0"/>
        </a:p>
      </dgm:t>
    </dgm:pt>
    <dgm:pt modelId="{48DCFBD4-3AFF-4CE3-896B-771557A1C381}" type="parTrans" cxnId="{7149866D-9771-491F-801C-5546A7A4B9BF}">
      <dgm:prSet/>
      <dgm:spPr/>
      <dgm:t>
        <a:bodyPr/>
        <a:lstStyle/>
        <a:p>
          <a:endParaRPr lang="en-US"/>
        </a:p>
      </dgm:t>
    </dgm:pt>
    <dgm:pt modelId="{F56D0E35-12D4-4251-B7D8-DFBA00D2C408}" type="sibTrans" cxnId="{7149866D-9771-491F-801C-5546A7A4B9BF}">
      <dgm:prSet/>
      <dgm:spPr/>
      <dgm:t>
        <a:bodyPr/>
        <a:lstStyle/>
        <a:p>
          <a:endParaRPr lang="en-US"/>
        </a:p>
      </dgm:t>
    </dgm:pt>
    <dgm:pt modelId="{5678BE5F-0977-4CC1-B9E7-A0CFF9D3D544}" type="pres">
      <dgm:prSet presAssocID="{8545880B-18DE-4460-8E23-355A61A2CC43}" presName="diagram" presStyleCnt="0">
        <dgm:presLayoutVars>
          <dgm:dir/>
          <dgm:resizeHandles val="exact"/>
        </dgm:presLayoutVars>
      </dgm:prSet>
      <dgm:spPr/>
      <dgm:t>
        <a:bodyPr/>
        <a:lstStyle/>
        <a:p>
          <a:endParaRPr lang="en-US"/>
        </a:p>
      </dgm:t>
    </dgm:pt>
    <dgm:pt modelId="{B6A5BF7F-8029-4340-94A9-59DDA967E4D4}" type="pres">
      <dgm:prSet presAssocID="{67585D97-0E61-465B-9840-BF4318152C26}" presName="node" presStyleLbl="node1" presStyleIdx="0" presStyleCnt="4">
        <dgm:presLayoutVars>
          <dgm:bulletEnabled val="1"/>
        </dgm:presLayoutVars>
      </dgm:prSet>
      <dgm:spPr/>
      <dgm:t>
        <a:bodyPr/>
        <a:lstStyle/>
        <a:p>
          <a:endParaRPr lang="en-US"/>
        </a:p>
      </dgm:t>
    </dgm:pt>
    <dgm:pt modelId="{CC1B42DD-8868-4AD4-BFD6-790A37510CEB}" type="pres">
      <dgm:prSet presAssocID="{930A9CD0-0BD1-4B2D-B7FA-15CC84025E3C}" presName="sibTrans" presStyleCnt="0"/>
      <dgm:spPr/>
    </dgm:pt>
    <dgm:pt modelId="{07FCCB1E-1E84-4FED-B803-58ADFD48B062}" type="pres">
      <dgm:prSet presAssocID="{ED33D8EF-A1EA-4495-A183-31989ADEF2DB}" presName="node" presStyleLbl="node1" presStyleIdx="1" presStyleCnt="4" custLinFactNeighborX="388" custLinFactNeighborY="-202">
        <dgm:presLayoutVars>
          <dgm:bulletEnabled val="1"/>
        </dgm:presLayoutVars>
      </dgm:prSet>
      <dgm:spPr/>
      <dgm:t>
        <a:bodyPr/>
        <a:lstStyle/>
        <a:p>
          <a:endParaRPr lang="en-US"/>
        </a:p>
      </dgm:t>
    </dgm:pt>
    <dgm:pt modelId="{C38E2629-FC54-4060-89DA-2DC7A9958A0C}" type="pres">
      <dgm:prSet presAssocID="{EF97A359-57FD-461F-814F-F0A4F66BEE49}" presName="sibTrans" presStyleCnt="0"/>
      <dgm:spPr/>
    </dgm:pt>
    <dgm:pt modelId="{920710B7-5972-488D-ADA9-020AF2EDD9ED}" type="pres">
      <dgm:prSet presAssocID="{826F5215-B6EC-4720-9B53-98EF98ABAAAF}" presName="node" presStyleLbl="node1" presStyleIdx="2" presStyleCnt="4">
        <dgm:presLayoutVars>
          <dgm:bulletEnabled val="1"/>
        </dgm:presLayoutVars>
      </dgm:prSet>
      <dgm:spPr/>
      <dgm:t>
        <a:bodyPr/>
        <a:lstStyle/>
        <a:p>
          <a:endParaRPr lang="en-US"/>
        </a:p>
      </dgm:t>
    </dgm:pt>
    <dgm:pt modelId="{7806F191-1215-4A87-9F50-E9705DAD03D0}" type="pres">
      <dgm:prSet presAssocID="{4FE439B5-C81B-45CD-B366-DC22A9006849}" presName="sibTrans" presStyleCnt="0"/>
      <dgm:spPr/>
    </dgm:pt>
    <dgm:pt modelId="{A0074ADF-B99F-4618-BED4-A1594CD3E0BB}" type="pres">
      <dgm:prSet presAssocID="{8D655F48-59C2-48AC-AF0B-2A9F6D9392DF}" presName="node" presStyleLbl="node1" presStyleIdx="3" presStyleCnt="4">
        <dgm:presLayoutVars>
          <dgm:bulletEnabled val="1"/>
        </dgm:presLayoutVars>
      </dgm:prSet>
      <dgm:spPr/>
      <dgm:t>
        <a:bodyPr/>
        <a:lstStyle/>
        <a:p>
          <a:endParaRPr lang="en-US"/>
        </a:p>
      </dgm:t>
    </dgm:pt>
  </dgm:ptLst>
  <dgm:cxnLst>
    <dgm:cxn modelId="{5904D8BD-8C24-4AB4-9DDC-0629289DD556}" type="presOf" srcId="{826F5215-B6EC-4720-9B53-98EF98ABAAAF}" destId="{920710B7-5972-488D-ADA9-020AF2EDD9ED}" srcOrd="0" destOrd="0" presId="urn:microsoft.com/office/officeart/2005/8/layout/default"/>
    <dgm:cxn modelId="{1F8AD801-D200-4BAF-9A7A-D76A3C0ACAC5}" type="presOf" srcId="{ED33D8EF-A1EA-4495-A183-31989ADEF2DB}" destId="{07FCCB1E-1E84-4FED-B803-58ADFD48B062}" srcOrd="0" destOrd="0" presId="urn:microsoft.com/office/officeart/2005/8/layout/default"/>
    <dgm:cxn modelId="{C270F933-A7E3-4B44-8CE6-8A3DFFF90908}" srcId="{8545880B-18DE-4460-8E23-355A61A2CC43}" destId="{67585D97-0E61-465B-9840-BF4318152C26}" srcOrd="0" destOrd="0" parTransId="{E4E000BC-9EB1-422B-AE33-D9B538395E66}" sibTransId="{930A9CD0-0BD1-4B2D-B7FA-15CC84025E3C}"/>
    <dgm:cxn modelId="{89064119-E461-4A14-B07F-C79AF3D01BAB}" type="presOf" srcId="{8D655F48-59C2-48AC-AF0B-2A9F6D9392DF}" destId="{A0074ADF-B99F-4618-BED4-A1594CD3E0BB}" srcOrd="0" destOrd="0" presId="urn:microsoft.com/office/officeart/2005/8/layout/default"/>
    <dgm:cxn modelId="{E08D27CC-B31A-4BF5-BA66-2E3C20709B2B}" type="presOf" srcId="{8545880B-18DE-4460-8E23-355A61A2CC43}" destId="{5678BE5F-0977-4CC1-B9E7-A0CFF9D3D544}" srcOrd="0" destOrd="0" presId="urn:microsoft.com/office/officeart/2005/8/layout/default"/>
    <dgm:cxn modelId="{7149866D-9771-491F-801C-5546A7A4B9BF}" srcId="{8545880B-18DE-4460-8E23-355A61A2CC43}" destId="{8D655F48-59C2-48AC-AF0B-2A9F6D9392DF}" srcOrd="3" destOrd="0" parTransId="{48DCFBD4-3AFF-4CE3-896B-771557A1C381}" sibTransId="{F56D0E35-12D4-4251-B7D8-DFBA00D2C408}"/>
    <dgm:cxn modelId="{2759AE72-8970-48D0-B379-6FCDF66B8B74}" srcId="{8545880B-18DE-4460-8E23-355A61A2CC43}" destId="{ED33D8EF-A1EA-4495-A183-31989ADEF2DB}" srcOrd="1" destOrd="0" parTransId="{F0C23041-7D51-44BA-8A0E-12469B270677}" sibTransId="{EF97A359-57FD-461F-814F-F0A4F66BEE49}"/>
    <dgm:cxn modelId="{E301F877-9BFB-45CB-B7DB-77608D08475C}" type="presOf" srcId="{67585D97-0E61-465B-9840-BF4318152C26}" destId="{B6A5BF7F-8029-4340-94A9-59DDA967E4D4}" srcOrd="0" destOrd="0" presId="urn:microsoft.com/office/officeart/2005/8/layout/default"/>
    <dgm:cxn modelId="{91901E71-57F7-46D7-8317-1E3998946852}" srcId="{8545880B-18DE-4460-8E23-355A61A2CC43}" destId="{826F5215-B6EC-4720-9B53-98EF98ABAAAF}" srcOrd="2" destOrd="0" parTransId="{D66C80D4-C399-49E0-84E7-0E6A92CDDA47}" sibTransId="{4FE439B5-C81B-45CD-B366-DC22A9006849}"/>
    <dgm:cxn modelId="{511771BF-2D5E-4E4B-95EE-BCF6F0A346C6}" type="presParOf" srcId="{5678BE5F-0977-4CC1-B9E7-A0CFF9D3D544}" destId="{B6A5BF7F-8029-4340-94A9-59DDA967E4D4}" srcOrd="0" destOrd="0" presId="urn:microsoft.com/office/officeart/2005/8/layout/default"/>
    <dgm:cxn modelId="{D329E284-D5AA-4B52-962C-DCA53F3144B3}" type="presParOf" srcId="{5678BE5F-0977-4CC1-B9E7-A0CFF9D3D544}" destId="{CC1B42DD-8868-4AD4-BFD6-790A37510CEB}" srcOrd="1" destOrd="0" presId="urn:microsoft.com/office/officeart/2005/8/layout/default"/>
    <dgm:cxn modelId="{62FC8489-3647-4718-ABE1-0C8E9FA83CE6}" type="presParOf" srcId="{5678BE5F-0977-4CC1-B9E7-A0CFF9D3D544}" destId="{07FCCB1E-1E84-4FED-B803-58ADFD48B062}" srcOrd="2" destOrd="0" presId="urn:microsoft.com/office/officeart/2005/8/layout/default"/>
    <dgm:cxn modelId="{CDA98149-CC45-48DB-AEF4-D68C0F3C7A14}" type="presParOf" srcId="{5678BE5F-0977-4CC1-B9E7-A0CFF9D3D544}" destId="{C38E2629-FC54-4060-89DA-2DC7A9958A0C}" srcOrd="3" destOrd="0" presId="urn:microsoft.com/office/officeart/2005/8/layout/default"/>
    <dgm:cxn modelId="{0D64F100-3D0C-4777-A8ED-17376C1F1C3F}" type="presParOf" srcId="{5678BE5F-0977-4CC1-B9E7-A0CFF9D3D544}" destId="{920710B7-5972-488D-ADA9-020AF2EDD9ED}" srcOrd="4" destOrd="0" presId="urn:microsoft.com/office/officeart/2005/8/layout/default"/>
    <dgm:cxn modelId="{366A7F0E-4D84-4620-9286-1F08D59D0B6A}" type="presParOf" srcId="{5678BE5F-0977-4CC1-B9E7-A0CFF9D3D544}" destId="{7806F191-1215-4A87-9F50-E9705DAD03D0}" srcOrd="5" destOrd="0" presId="urn:microsoft.com/office/officeart/2005/8/layout/default"/>
    <dgm:cxn modelId="{FD3A54FD-EB64-4586-9A9F-604426921FAB}" type="presParOf" srcId="{5678BE5F-0977-4CC1-B9E7-A0CFF9D3D544}" destId="{A0074ADF-B99F-4618-BED4-A1594CD3E0BB}"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45880B-18DE-4460-8E23-355A61A2CC43}"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67585D97-0E61-465B-9840-BF4318152C26}">
      <dgm:prSet phldrT="[Text]"/>
      <dgm:spPr>
        <a:solidFill>
          <a:srgbClr val="002060"/>
        </a:solidFill>
      </dgm:spPr>
      <dgm:t>
        <a:bodyPr/>
        <a:lstStyle/>
        <a:p>
          <a:r>
            <a:rPr lang="en-US" dirty="0" smtClean="0"/>
            <a:t>Sản phẩm nhóm 1</a:t>
          </a:r>
          <a:endParaRPr lang="en-US" dirty="0"/>
        </a:p>
      </dgm:t>
    </dgm:pt>
    <dgm:pt modelId="{E4E000BC-9EB1-422B-AE33-D9B538395E66}" type="parTrans" cxnId="{C270F933-A7E3-4B44-8CE6-8A3DFFF90908}">
      <dgm:prSet/>
      <dgm:spPr/>
      <dgm:t>
        <a:bodyPr/>
        <a:lstStyle/>
        <a:p>
          <a:endParaRPr lang="en-US"/>
        </a:p>
      </dgm:t>
    </dgm:pt>
    <dgm:pt modelId="{930A9CD0-0BD1-4B2D-B7FA-15CC84025E3C}" type="sibTrans" cxnId="{C270F933-A7E3-4B44-8CE6-8A3DFFF90908}">
      <dgm:prSet/>
      <dgm:spPr/>
      <dgm:t>
        <a:bodyPr/>
        <a:lstStyle/>
        <a:p>
          <a:endParaRPr lang="en-US"/>
        </a:p>
      </dgm:t>
    </dgm:pt>
    <dgm:pt modelId="{826F5215-B6EC-4720-9B53-98EF98ABAAAF}">
      <dgm:prSet phldrT="[Text]"/>
      <dgm:spPr>
        <a:solidFill>
          <a:srgbClr val="002060"/>
        </a:solidFill>
      </dgm:spPr>
      <dgm:t>
        <a:bodyPr/>
        <a:lstStyle/>
        <a:p>
          <a:r>
            <a:rPr lang="en-US" dirty="0" smtClean="0"/>
            <a:t>Sản phẩm nhóm 3</a:t>
          </a:r>
          <a:endParaRPr lang="en-US" dirty="0"/>
        </a:p>
      </dgm:t>
    </dgm:pt>
    <dgm:pt modelId="{D66C80D4-C399-49E0-84E7-0E6A92CDDA47}" type="parTrans" cxnId="{91901E71-57F7-46D7-8317-1E3998946852}">
      <dgm:prSet/>
      <dgm:spPr/>
      <dgm:t>
        <a:bodyPr/>
        <a:lstStyle/>
        <a:p>
          <a:endParaRPr lang="en-US"/>
        </a:p>
      </dgm:t>
    </dgm:pt>
    <dgm:pt modelId="{4FE439B5-C81B-45CD-B366-DC22A9006849}" type="sibTrans" cxnId="{91901E71-57F7-46D7-8317-1E3998946852}">
      <dgm:prSet/>
      <dgm:spPr/>
      <dgm:t>
        <a:bodyPr/>
        <a:lstStyle/>
        <a:p>
          <a:endParaRPr lang="en-US"/>
        </a:p>
      </dgm:t>
    </dgm:pt>
    <dgm:pt modelId="{ED33D8EF-A1EA-4495-A183-31989ADEF2DB}">
      <dgm:prSet phldrT="[Text]"/>
      <dgm:spPr>
        <a:solidFill>
          <a:srgbClr val="002060"/>
        </a:solidFill>
      </dgm:spPr>
      <dgm:t>
        <a:bodyPr/>
        <a:lstStyle/>
        <a:p>
          <a:r>
            <a:rPr lang="en-US" dirty="0" smtClean="0"/>
            <a:t>Sản phẩm nhóm 2</a:t>
          </a:r>
          <a:endParaRPr lang="en-US" dirty="0"/>
        </a:p>
      </dgm:t>
    </dgm:pt>
    <dgm:pt modelId="{F0C23041-7D51-44BA-8A0E-12469B270677}" type="parTrans" cxnId="{2759AE72-8970-48D0-B379-6FCDF66B8B74}">
      <dgm:prSet/>
      <dgm:spPr/>
      <dgm:t>
        <a:bodyPr/>
        <a:lstStyle/>
        <a:p>
          <a:endParaRPr lang="en-US"/>
        </a:p>
      </dgm:t>
    </dgm:pt>
    <dgm:pt modelId="{EF97A359-57FD-461F-814F-F0A4F66BEE49}" type="sibTrans" cxnId="{2759AE72-8970-48D0-B379-6FCDF66B8B74}">
      <dgm:prSet/>
      <dgm:spPr/>
      <dgm:t>
        <a:bodyPr/>
        <a:lstStyle/>
        <a:p>
          <a:endParaRPr lang="en-US"/>
        </a:p>
      </dgm:t>
    </dgm:pt>
    <dgm:pt modelId="{8D655F48-59C2-48AC-AF0B-2A9F6D9392DF}">
      <dgm:prSet phldrT="[Text]"/>
      <dgm:spPr>
        <a:solidFill>
          <a:srgbClr val="002060"/>
        </a:solidFill>
      </dgm:spPr>
      <dgm:t>
        <a:bodyPr/>
        <a:lstStyle/>
        <a:p>
          <a:r>
            <a:rPr lang="en-US" dirty="0" smtClean="0"/>
            <a:t>Sản phẩm nhóm 4</a:t>
          </a:r>
          <a:endParaRPr lang="en-US" dirty="0"/>
        </a:p>
      </dgm:t>
    </dgm:pt>
    <dgm:pt modelId="{48DCFBD4-3AFF-4CE3-896B-771557A1C381}" type="parTrans" cxnId="{7149866D-9771-491F-801C-5546A7A4B9BF}">
      <dgm:prSet/>
      <dgm:spPr/>
      <dgm:t>
        <a:bodyPr/>
        <a:lstStyle/>
        <a:p>
          <a:endParaRPr lang="en-US"/>
        </a:p>
      </dgm:t>
    </dgm:pt>
    <dgm:pt modelId="{F56D0E35-12D4-4251-B7D8-DFBA00D2C408}" type="sibTrans" cxnId="{7149866D-9771-491F-801C-5546A7A4B9BF}">
      <dgm:prSet/>
      <dgm:spPr/>
      <dgm:t>
        <a:bodyPr/>
        <a:lstStyle/>
        <a:p>
          <a:endParaRPr lang="en-US"/>
        </a:p>
      </dgm:t>
    </dgm:pt>
    <dgm:pt modelId="{5678BE5F-0977-4CC1-B9E7-A0CFF9D3D544}" type="pres">
      <dgm:prSet presAssocID="{8545880B-18DE-4460-8E23-355A61A2CC43}" presName="diagram" presStyleCnt="0">
        <dgm:presLayoutVars>
          <dgm:dir/>
          <dgm:resizeHandles val="exact"/>
        </dgm:presLayoutVars>
      </dgm:prSet>
      <dgm:spPr/>
      <dgm:t>
        <a:bodyPr/>
        <a:lstStyle/>
        <a:p>
          <a:endParaRPr lang="en-US"/>
        </a:p>
      </dgm:t>
    </dgm:pt>
    <dgm:pt modelId="{B6A5BF7F-8029-4340-94A9-59DDA967E4D4}" type="pres">
      <dgm:prSet presAssocID="{67585D97-0E61-465B-9840-BF4318152C26}" presName="node" presStyleLbl="node1" presStyleIdx="0" presStyleCnt="4">
        <dgm:presLayoutVars>
          <dgm:bulletEnabled val="1"/>
        </dgm:presLayoutVars>
      </dgm:prSet>
      <dgm:spPr/>
      <dgm:t>
        <a:bodyPr/>
        <a:lstStyle/>
        <a:p>
          <a:endParaRPr lang="en-US"/>
        </a:p>
      </dgm:t>
    </dgm:pt>
    <dgm:pt modelId="{CC1B42DD-8868-4AD4-BFD6-790A37510CEB}" type="pres">
      <dgm:prSet presAssocID="{930A9CD0-0BD1-4B2D-B7FA-15CC84025E3C}" presName="sibTrans" presStyleCnt="0"/>
      <dgm:spPr/>
    </dgm:pt>
    <dgm:pt modelId="{07FCCB1E-1E84-4FED-B803-58ADFD48B062}" type="pres">
      <dgm:prSet presAssocID="{ED33D8EF-A1EA-4495-A183-31989ADEF2DB}" presName="node" presStyleLbl="node1" presStyleIdx="1" presStyleCnt="4" custLinFactNeighborX="388" custLinFactNeighborY="-202">
        <dgm:presLayoutVars>
          <dgm:bulletEnabled val="1"/>
        </dgm:presLayoutVars>
      </dgm:prSet>
      <dgm:spPr/>
      <dgm:t>
        <a:bodyPr/>
        <a:lstStyle/>
        <a:p>
          <a:endParaRPr lang="en-US"/>
        </a:p>
      </dgm:t>
    </dgm:pt>
    <dgm:pt modelId="{C38E2629-FC54-4060-89DA-2DC7A9958A0C}" type="pres">
      <dgm:prSet presAssocID="{EF97A359-57FD-461F-814F-F0A4F66BEE49}" presName="sibTrans" presStyleCnt="0"/>
      <dgm:spPr/>
    </dgm:pt>
    <dgm:pt modelId="{920710B7-5972-488D-ADA9-020AF2EDD9ED}" type="pres">
      <dgm:prSet presAssocID="{826F5215-B6EC-4720-9B53-98EF98ABAAAF}" presName="node" presStyleLbl="node1" presStyleIdx="2" presStyleCnt="4">
        <dgm:presLayoutVars>
          <dgm:bulletEnabled val="1"/>
        </dgm:presLayoutVars>
      </dgm:prSet>
      <dgm:spPr/>
      <dgm:t>
        <a:bodyPr/>
        <a:lstStyle/>
        <a:p>
          <a:endParaRPr lang="en-US"/>
        </a:p>
      </dgm:t>
    </dgm:pt>
    <dgm:pt modelId="{7806F191-1215-4A87-9F50-E9705DAD03D0}" type="pres">
      <dgm:prSet presAssocID="{4FE439B5-C81B-45CD-B366-DC22A9006849}" presName="sibTrans" presStyleCnt="0"/>
      <dgm:spPr/>
    </dgm:pt>
    <dgm:pt modelId="{A0074ADF-B99F-4618-BED4-A1594CD3E0BB}" type="pres">
      <dgm:prSet presAssocID="{8D655F48-59C2-48AC-AF0B-2A9F6D9392DF}" presName="node" presStyleLbl="node1" presStyleIdx="3" presStyleCnt="4">
        <dgm:presLayoutVars>
          <dgm:bulletEnabled val="1"/>
        </dgm:presLayoutVars>
      </dgm:prSet>
      <dgm:spPr/>
      <dgm:t>
        <a:bodyPr/>
        <a:lstStyle/>
        <a:p>
          <a:endParaRPr lang="en-US"/>
        </a:p>
      </dgm:t>
    </dgm:pt>
  </dgm:ptLst>
  <dgm:cxnLst>
    <dgm:cxn modelId="{5904D8BD-8C24-4AB4-9DDC-0629289DD556}" type="presOf" srcId="{826F5215-B6EC-4720-9B53-98EF98ABAAAF}" destId="{920710B7-5972-488D-ADA9-020AF2EDD9ED}" srcOrd="0" destOrd="0" presId="urn:microsoft.com/office/officeart/2005/8/layout/default"/>
    <dgm:cxn modelId="{1F8AD801-D200-4BAF-9A7A-D76A3C0ACAC5}" type="presOf" srcId="{ED33D8EF-A1EA-4495-A183-31989ADEF2DB}" destId="{07FCCB1E-1E84-4FED-B803-58ADFD48B062}" srcOrd="0" destOrd="0" presId="urn:microsoft.com/office/officeart/2005/8/layout/default"/>
    <dgm:cxn modelId="{C270F933-A7E3-4B44-8CE6-8A3DFFF90908}" srcId="{8545880B-18DE-4460-8E23-355A61A2CC43}" destId="{67585D97-0E61-465B-9840-BF4318152C26}" srcOrd="0" destOrd="0" parTransId="{E4E000BC-9EB1-422B-AE33-D9B538395E66}" sibTransId="{930A9CD0-0BD1-4B2D-B7FA-15CC84025E3C}"/>
    <dgm:cxn modelId="{89064119-E461-4A14-B07F-C79AF3D01BAB}" type="presOf" srcId="{8D655F48-59C2-48AC-AF0B-2A9F6D9392DF}" destId="{A0074ADF-B99F-4618-BED4-A1594CD3E0BB}" srcOrd="0" destOrd="0" presId="urn:microsoft.com/office/officeart/2005/8/layout/default"/>
    <dgm:cxn modelId="{E08D27CC-B31A-4BF5-BA66-2E3C20709B2B}" type="presOf" srcId="{8545880B-18DE-4460-8E23-355A61A2CC43}" destId="{5678BE5F-0977-4CC1-B9E7-A0CFF9D3D544}" srcOrd="0" destOrd="0" presId="urn:microsoft.com/office/officeart/2005/8/layout/default"/>
    <dgm:cxn modelId="{7149866D-9771-491F-801C-5546A7A4B9BF}" srcId="{8545880B-18DE-4460-8E23-355A61A2CC43}" destId="{8D655F48-59C2-48AC-AF0B-2A9F6D9392DF}" srcOrd="3" destOrd="0" parTransId="{48DCFBD4-3AFF-4CE3-896B-771557A1C381}" sibTransId="{F56D0E35-12D4-4251-B7D8-DFBA00D2C408}"/>
    <dgm:cxn modelId="{2759AE72-8970-48D0-B379-6FCDF66B8B74}" srcId="{8545880B-18DE-4460-8E23-355A61A2CC43}" destId="{ED33D8EF-A1EA-4495-A183-31989ADEF2DB}" srcOrd="1" destOrd="0" parTransId="{F0C23041-7D51-44BA-8A0E-12469B270677}" sibTransId="{EF97A359-57FD-461F-814F-F0A4F66BEE49}"/>
    <dgm:cxn modelId="{E301F877-9BFB-45CB-B7DB-77608D08475C}" type="presOf" srcId="{67585D97-0E61-465B-9840-BF4318152C26}" destId="{B6A5BF7F-8029-4340-94A9-59DDA967E4D4}" srcOrd="0" destOrd="0" presId="urn:microsoft.com/office/officeart/2005/8/layout/default"/>
    <dgm:cxn modelId="{91901E71-57F7-46D7-8317-1E3998946852}" srcId="{8545880B-18DE-4460-8E23-355A61A2CC43}" destId="{826F5215-B6EC-4720-9B53-98EF98ABAAAF}" srcOrd="2" destOrd="0" parTransId="{D66C80D4-C399-49E0-84E7-0E6A92CDDA47}" sibTransId="{4FE439B5-C81B-45CD-B366-DC22A9006849}"/>
    <dgm:cxn modelId="{511771BF-2D5E-4E4B-95EE-BCF6F0A346C6}" type="presParOf" srcId="{5678BE5F-0977-4CC1-B9E7-A0CFF9D3D544}" destId="{B6A5BF7F-8029-4340-94A9-59DDA967E4D4}" srcOrd="0" destOrd="0" presId="urn:microsoft.com/office/officeart/2005/8/layout/default"/>
    <dgm:cxn modelId="{D329E284-D5AA-4B52-962C-DCA53F3144B3}" type="presParOf" srcId="{5678BE5F-0977-4CC1-B9E7-A0CFF9D3D544}" destId="{CC1B42DD-8868-4AD4-BFD6-790A37510CEB}" srcOrd="1" destOrd="0" presId="urn:microsoft.com/office/officeart/2005/8/layout/default"/>
    <dgm:cxn modelId="{62FC8489-3647-4718-ABE1-0C8E9FA83CE6}" type="presParOf" srcId="{5678BE5F-0977-4CC1-B9E7-A0CFF9D3D544}" destId="{07FCCB1E-1E84-4FED-B803-58ADFD48B062}" srcOrd="2" destOrd="0" presId="urn:microsoft.com/office/officeart/2005/8/layout/default"/>
    <dgm:cxn modelId="{CDA98149-CC45-48DB-AEF4-D68C0F3C7A14}" type="presParOf" srcId="{5678BE5F-0977-4CC1-B9E7-A0CFF9D3D544}" destId="{C38E2629-FC54-4060-89DA-2DC7A9958A0C}" srcOrd="3" destOrd="0" presId="urn:microsoft.com/office/officeart/2005/8/layout/default"/>
    <dgm:cxn modelId="{0D64F100-3D0C-4777-A8ED-17376C1F1C3F}" type="presParOf" srcId="{5678BE5F-0977-4CC1-B9E7-A0CFF9D3D544}" destId="{920710B7-5972-488D-ADA9-020AF2EDD9ED}" srcOrd="4" destOrd="0" presId="urn:microsoft.com/office/officeart/2005/8/layout/default"/>
    <dgm:cxn modelId="{366A7F0E-4D84-4620-9286-1F08D59D0B6A}" type="presParOf" srcId="{5678BE5F-0977-4CC1-B9E7-A0CFF9D3D544}" destId="{7806F191-1215-4A87-9F50-E9705DAD03D0}" srcOrd="5" destOrd="0" presId="urn:microsoft.com/office/officeart/2005/8/layout/default"/>
    <dgm:cxn modelId="{FD3A54FD-EB64-4586-9A9F-604426921FAB}" type="presParOf" srcId="{5678BE5F-0977-4CC1-B9E7-A0CFF9D3D544}" destId="{A0074ADF-B99F-4618-BED4-A1594CD3E0BB}"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545880B-18DE-4460-8E23-355A61A2CC43}"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67585D97-0E61-465B-9840-BF4318152C26}">
      <dgm:prSet phldrT="[Text]"/>
      <dgm:spPr>
        <a:solidFill>
          <a:srgbClr val="002060"/>
        </a:solidFill>
      </dgm:spPr>
      <dgm:t>
        <a:bodyPr/>
        <a:lstStyle/>
        <a:p>
          <a:r>
            <a:rPr lang="en-US" dirty="0" smtClean="0"/>
            <a:t>Sản phẩm nhóm 1</a:t>
          </a:r>
          <a:endParaRPr lang="en-US" dirty="0"/>
        </a:p>
      </dgm:t>
    </dgm:pt>
    <dgm:pt modelId="{E4E000BC-9EB1-422B-AE33-D9B538395E66}" type="parTrans" cxnId="{C270F933-A7E3-4B44-8CE6-8A3DFFF90908}">
      <dgm:prSet/>
      <dgm:spPr/>
      <dgm:t>
        <a:bodyPr/>
        <a:lstStyle/>
        <a:p>
          <a:endParaRPr lang="en-US"/>
        </a:p>
      </dgm:t>
    </dgm:pt>
    <dgm:pt modelId="{930A9CD0-0BD1-4B2D-B7FA-15CC84025E3C}" type="sibTrans" cxnId="{C270F933-A7E3-4B44-8CE6-8A3DFFF90908}">
      <dgm:prSet/>
      <dgm:spPr/>
      <dgm:t>
        <a:bodyPr/>
        <a:lstStyle/>
        <a:p>
          <a:endParaRPr lang="en-US"/>
        </a:p>
      </dgm:t>
    </dgm:pt>
    <dgm:pt modelId="{826F5215-B6EC-4720-9B53-98EF98ABAAAF}">
      <dgm:prSet phldrT="[Text]"/>
      <dgm:spPr>
        <a:solidFill>
          <a:srgbClr val="002060"/>
        </a:solidFill>
      </dgm:spPr>
      <dgm:t>
        <a:bodyPr/>
        <a:lstStyle/>
        <a:p>
          <a:r>
            <a:rPr lang="en-US" dirty="0" smtClean="0"/>
            <a:t>Sản phẩm nhóm 3</a:t>
          </a:r>
          <a:endParaRPr lang="en-US" dirty="0"/>
        </a:p>
      </dgm:t>
    </dgm:pt>
    <dgm:pt modelId="{D66C80D4-C399-49E0-84E7-0E6A92CDDA47}" type="parTrans" cxnId="{91901E71-57F7-46D7-8317-1E3998946852}">
      <dgm:prSet/>
      <dgm:spPr/>
      <dgm:t>
        <a:bodyPr/>
        <a:lstStyle/>
        <a:p>
          <a:endParaRPr lang="en-US"/>
        </a:p>
      </dgm:t>
    </dgm:pt>
    <dgm:pt modelId="{4FE439B5-C81B-45CD-B366-DC22A9006849}" type="sibTrans" cxnId="{91901E71-57F7-46D7-8317-1E3998946852}">
      <dgm:prSet/>
      <dgm:spPr/>
      <dgm:t>
        <a:bodyPr/>
        <a:lstStyle/>
        <a:p>
          <a:endParaRPr lang="en-US"/>
        </a:p>
      </dgm:t>
    </dgm:pt>
    <dgm:pt modelId="{ED33D8EF-A1EA-4495-A183-31989ADEF2DB}">
      <dgm:prSet phldrT="[Text]"/>
      <dgm:spPr>
        <a:solidFill>
          <a:srgbClr val="002060"/>
        </a:solidFill>
      </dgm:spPr>
      <dgm:t>
        <a:bodyPr/>
        <a:lstStyle/>
        <a:p>
          <a:r>
            <a:rPr lang="en-US" dirty="0" smtClean="0"/>
            <a:t>Sản phẩm nhóm 2</a:t>
          </a:r>
          <a:endParaRPr lang="en-US" dirty="0"/>
        </a:p>
      </dgm:t>
    </dgm:pt>
    <dgm:pt modelId="{F0C23041-7D51-44BA-8A0E-12469B270677}" type="parTrans" cxnId="{2759AE72-8970-48D0-B379-6FCDF66B8B74}">
      <dgm:prSet/>
      <dgm:spPr/>
      <dgm:t>
        <a:bodyPr/>
        <a:lstStyle/>
        <a:p>
          <a:endParaRPr lang="en-US"/>
        </a:p>
      </dgm:t>
    </dgm:pt>
    <dgm:pt modelId="{EF97A359-57FD-461F-814F-F0A4F66BEE49}" type="sibTrans" cxnId="{2759AE72-8970-48D0-B379-6FCDF66B8B74}">
      <dgm:prSet/>
      <dgm:spPr/>
      <dgm:t>
        <a:bodyPr/>
        <a:lstStyle/>
        <a:p>
          <a:endParaRPr lang="en-US"/>
        </a:p>
      </dgm:t>
    </dgm:pt>
    <dgm:pt modelId="{8D655F48-59C2-48AC-AF0B-2A9F6D9392DF}">
      <dgm:prSet phldrT="[Text]"/>
      <dgm:spPr>
        <a:solidFill>
          <a:srgbClr val="002060"/>
        </a:solidFill>
      </dgm:spPr>
      <dgm:t>
        <a:bodyPr/>
        <a:lstStyle/>
        <a:p>
          <a:r>
            <a:rPr lang="en-US" dirty="0" smtClean="0"/>
            <a:t>Sản phẩm nhóm 4</a:t>
          </a:r>
          <a:endParaRPr lang="en-US" dirty="0"/>
        </a:p>
      </dgm:t>
    </dgm:pt>
    <dgm:pt modelId="{48DCFBD4-3AFF-4CE3-896B-771557A1C381}" type="parTrans" cxnId="{7149866D-9771-491F-801C-5546A7A4B9BF}">
      <dgm:prSet/>
      <dgm:spPr/>
      <dgm:t>
        <a:bodyPr/>
        <a:lstStyle/>
        <a:p>
          <a:endParaRPr lang="en-US"/>
        </a:p>
      </dgm:t>
    </dgm:pt>
    <dgm:pt modelId="{F56D0E35-12D4-4251-B7D8-DFBA00D2C408}" type="sibTrans" cxnId="{7149866D-9771-491F-801C-5546A7A4B9BF}">
      <dgm:prSet/>
      <dgm:spPr/>
      <dgm:t>
        <a:bodyPr/>
        <a:lstStyle/>
        <a:p>
          <a:endParaRPr lang="en-US"/>
        </a:p>
      </dgm:t>
    </dgm:pt>
    <dgm:pt modelId="{5678BE5F-0977-4CC1-B9E7-A0CFF9D3D544}" type="pres">
      <dgm:prSet presAssocID="{8545880B-18DE-4460-8E23-355A61A2CC43}" presName="diagram" presStyleCnt="0">
        <dgm:presLayoutVars>
          <dgm:dir/>
          <dgm:resizeHandles val="exact"/>
        </dgm:presLayoutVars>
      </dgm:prSet>
      <dgm:spPr/>
      <dgm:t>
        <a:bodyPr/>
        <a:lstStyle/>
        <a:p>
          <a:endParaRPr lang="en-US"/>
        </a:p>
      </dgm:t>
    </dgm:pt>
    <dgm:pt modelId="{B6A5BF7F-8029-4340-94A9-59DDA967E4D4}" type="pres">
      <dgm:prSet presAssocID="{67585D97-0E61-465B-9840-BF4318152C26}" presName="node" presStyleLbl="node1" presStyleIdx="0" presStyleCnt="4">
        <dgm:presLayoutVars>
          <dgm:bulletEnabled val="1"/>
        </dgm:presLayoutVars>
      </dgm:prSet>
      <dgm:spPr/>
      <dgm:t>
        <a:bodyPr/>
        <a:lstStyle/>
        <a:p>
          <a:endParaRPr lang="en-US"/>
        </a:p>
      </dgm:t>
    </dgm:pt>
    <dgm:pt modelId="{CC1B42DD-8868-4AD4-BFD6-790A37510CEB}" type="pres">
      <dgm:prSet presAssocID="{930A9CD0-0BD1-4B2D-B7FA-15CC84025E3C}" presName="sibTrans" presStyleCnt="0"/>
      <dgm:spPr/>
    </dgm:pt>
    <dgm:pt modelId="{07FCCB1E-1E84-4FED-B803-58ADFD48B062}" type="pres">
      <dgm:prSet presAssocID="{ED33D8EF-A1EA-4495-A183-31989ADEF2DB}" presName="node" presStyleLbl="node1" presStyleIdx="1" presStyleCnt="4" custLinFactNeighborX="388" custLinFactNeighborY="-202">
        <dgm:presLayoutVars>
          <dgm:bulletEnabled val="1"/>
        </dgm:presLayoutVars>
      </dgm:prSet>
      <dgm:spPr/>
      <dgm:t>
        <a:bodyPr/>
        <a:lstStyle/>
        <a:p>
          <a:endParaRPr lang="en-US"/>
        </a:p>
      </dgm:t>
    </dgm:pt>
    <dgm:pt modelId="{C38E2629-FC54-4060-89DA-2DC7A9958A0C}" type="pres">
      <dgm:prSet presAssocID="{EF97A359-57FD-461F-814F-F0A4F66BEE49}" presName="sibTrans" presStyleCnt="0"/>
      <dgm:spPr/>
    </dgm:pt>
    <dgm:pt modelId="{920710B7-5972-488D-ADA9-020AF2EDD9ED}" type="pres">
      <dgm:prSet presAssocID="{826F5215-B6EC-4720-9B53-98EF98ABAAAF}" presName="node" presStyleLbl="node1" presStyleIdx="2" presStyleCnt="4">
        <dgm:presLayoutVars>
          <dgm:bulletEnabled val="1"/>
        </dgm:presLayoutVars>
      </dgm:prSet>
      <dgm:spPr/>
      <dgm:t>
        <a:bodyPr/>
        <a:lstStyle/>
        <a:p>
          <a:endParaRPr lang="en-US"/>
        </a:p>
      </dgm:t>
    </dgm:pt>
    <dgm:pt modelId="{7806F191-1215-4A87-9F50-E9705DAD03D0}" type="pres">
      <dgm:prSet presAssocID="{4FE439B5-C81B-45CD-B366-DC22A9006849}" presName="sibTrans" presStyleCnt="0"/>
      <dgm:spPr/>
    </dgm:pt>
    <dgm:pt modelId="{A0074ADF-B99F-4618-BED4-A1594CD3E0BB}" type="pres">
      <dgm:prSet presAssocID="{8D655F48-59C2-48AC-AF0B-2A9F6D9392DF}" presName="node" presStyleLbl="node1" presStyleIdx="3" presStyleCnt="4">
        <dgm:presLayoutVars>
          <dgm:bulletEnabled val="1"/>
        </dgm:presLayoutVars>
      </dgm:prSet>
      <dgm:spPr/>
      <dgm:t>
        <a:bodyPr/>
        <a:lstStyle/>
        <a:p>
          <a:endParaRPr lang="en-US"/>
        </a:p>
      </dgm:t>
    </dgm:pt>
  </dgm:ptLst>
  <dgm:cxnLst>
    <dgm:cxn modelId="{5904D8BD-8C24-4AB4-9DDC-0629289DD556}" type="presOf" srcId="{826F5215-B6EC-4720-9B53-98EF98ABAAAF}" destId="{920710B7-5972-488D-ADA9-020AF2EDD9ED}" srcOrd="0" destOrd="0" presId="urn:microsoft.com/office/officeart/2005/8/layout/default"/>
    <dgm:cxn modelId="{1F8AD801-D200-4BAF-9A7A-D76A3C0ACAC5}" type="presOf" srcId="{ED33D8EF-A1EA-4495-A183-31989ADEF2DB}" destId="{07FCCB1E-1E84-4FED-B803-58ADFD48B062}" srcOrd="0" destOrd="0" presId="urn:microsoft.com/office/officeart/2005/8/layout/default"/>
    <dgm:cxn modelId="{C270F933-A7E3-4B44-8CE6-8A3DFFF90908}" srcId="{8545880B-18DE-4460-8E23-355A61A2CC43}" destId="{67585D97-0E61-465B-9840-BF4318152C26}" srcOrd="0" destOrd="0" parTransId="{E4E000BC-9EB1-422B-AE33-D9B538395E66}" sibTransId="{930A9CD0-0BD1-4B2D-B7FA-15CC84025E3C}"/>
    <dgm:cxn modelId="{89064119-E461-4A14-B07F-C79AF3D01BAB}" type="presOf" srcId="{8D655F48-59C2-48AC-AF0B-2A9F6D9392DF}" destId="{A0074ADF-B99F-4618-BED4-A1594CD3E0BB}" srcOrd="0" destOrd="0" presId="urn:microsoft.com/office/officeart/2005/8/layout/default"/>
    <dgm:cxn modelId="{E08D27CC-B31A-4BF5-BA66-2E3C20709B2B}" type="presOf" srcId="{8545880B-18DE-4460-8E23-355A61A2CC43}" destId="{5678BE5F-0977-4CC1-B9E7-A0CFF9D3D544}" srcOrd="0" destOrd="0" presId="urn:microsoft.com/office/officeart/2005/8/layout/default"/>
    <dgm:cxn modelId="{7149866D-9771-491F-801C-5546A7A4B9BF}" srcId="{8545880B-18DE-4460-8E23-355A61A2CC43}" destId="{8D655F48-59C2-48AC-AF0B-2A9F6D9392DF}" srcOrd="3" destOrd="0" parTransId="{48DCFBD4-3AFF-4CE3-896B-771557A1C381}" sibTransId="{F56D0E35-12D4-4251-B7D8-DFBA00D2C408}"/>
    <dgm:cxn modelId="{2759AE72-8970-48D0-B379-6FCDF66B8B74}" srcId="{8545880B-18DE-4460-8E23-355A61A2CC43}" destId="{ED33D8EF-A1EA-4495-A183-31989ADEF2DB}" srcOrd="1" destOrd="0" parTransId="{F0C23041-7D51-44BA-8A0E-12469B270677}" sibTransId="{EF97A359-57FD-461F-814F-F0A4F66BEE49}"/>
    <dgm:cxn modelId="{E301F877-9BFB-45CB-B7DB-77608D08475C}" type="presOf" srcId="{67585D97-0E61-465B-9840-BF4318152C26}" destId="{B6A5BF7F-8029-4340-94A9-59DDA967E4D4}" srcOrd="0" destOrd="0" presId="urn:microsoft.com/office/officeart/2005/8/layout/default"/>
    <dgm:cxn modelId="{91901E71-57F7-46D7-8317-1E3998946852}" srcId="{8545880B-18DE-4460-8E23-355A61A2CC43}" destId="{826F5215-B6EC-4720-9B53-98EF98ABAAAF}" srcOrd="2" destOrd="0" parTransId="{D66C80D4-C399-49E0-84E7-0E6A92CDDA47}" sibTransId="{4FE439B5-C81B-45CD-B366-DC22A9006849}"/>
    <dgm:cxn modelId="{511771BF-2D5E-4E4B-95EE-BCF6F0A346C6}" type="presParOf" srcId="{5678BE5F-0977-4CC1-B9E7-A0CFF9D3D544}" destId="{B6A5BF7F-8029-4340-94A9-59DDA967E4D4}" srcOrd="0" destOrd="0" presId="urn:microsoft.com/office/officeart/2005/8/layout/default"/>
    <dgm:cxn modelId="{D329E284-D5AA-4B52-962C-DCA53F3144B3}" type="presParOf" srcId="{5678BE5F-0977-4CC1-B9E7-A0CFF9D3D544}" destId="{CC1B42DD-8868-4AD4-BFD6-790A37510CEB}" srcOrd="1" destOrd="0" presId="urn:microsoft.com/office/officeart/2005/8/layout/default"/>
    <dgm:cxn modelId="{62FC8489-3647-4718-ABE1-0C8E9FA83CE6}" type="presParOf" srcId="{5678BE5F-0977-4CC1-B9E7-A0CFF9D3D544}" destId="{07FCCB1E-1E84-4FED-B803-58ADFD48B062}" srcOrd="2" destOrd="0" presId="urn:microsoft.com/office/officeart/2005/8/layout/default"/>
    <dgm:cxn modelId="{CDA98149-CC45-48DB-AEF4-D68C0F3C7A14}" type="presParOf" srcId="{5678BE5F-0977-4CC1-B9E7-A0CFF9D3D544}" destId="{C38E2629-FC54-4060-89DA-2DC7A9958A0C}" srcOrd="3" destOrd="0" presId="urn:microsoft.com/office/officeart/2005/8/layout/default"/>
    <dgm:cxn modelId="{0D64F100-3D0C-4777-A8ED-17376C1F1C3F}" type="presParOf" srcId="{5678BE5F-0977-4CC1-B9E7-A0CFF9D3D544}" destId="{920710B7-5972-488D-ADA9-020AF2EDD9ED}" srcOrd="4" destOrd="0" presId="urn:microsoft.com/office/officeart/2005/8/layout/default"/>
    <dgm:cxn modelId="{366A7F0E-4D84-4620-9286-1F08D59D0B6A}" type="presParOf" srcId="{5678BE5F-0977-4CC1-B9E7-A0CFF9D3D544}" destId="{7806F191-1215-4A87-9F50-E9705DAD03D0}" srcOrd="5" destOrd="0" presId="urn:microsoft.com/office/officeart/2005/8/layout/default"/>
    <dgm:cxn modelId="{FD3A54FD-EB64-4586-9A9F-604426921FAB}" type="presParOf" srcId="{5678BE5F-0977-4CC1-B9E7-A0CFF9D3D544}" destId="{A0074ADF-B99F-4618-BED4-A1594CD3E0BB}"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A5BF7F-8029-4340-94A9-59DDA967E4D4}">
      <dsp:nvSpPr>
        <dsp:cNvPr id="0" name=""/>
        <dsp:cNvSpPr/>
      </dsp:nvSpPr>
      <dsp:spPr>
        <a:xfrm>
          <a:off x="783" y="470803"/>
          <a:ext cx="3056140" cy="1833684"/>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ctr" anchorCtr="0">
          <a:noAutofit/>
        </a:bodyPr>
        <a:lstStyle/>
        <a:p>
          <a:pPr lvl="0" algn="ctr" defTabSz="2266950">
            <a:lnSpc>
              <a:spcPct val="90000"/>
            </a:lnSpc>
            <a:spcBef>
              <a:spcPct val="0"/>
            </a:spcBef>
            <a:spcAft>
              <a:spcPct val="35000"/>
            </a:spcAft>
          </a:pPr>
          <a:r>
            <a:rPr lang="en-US" sz="5100" kern="1200" dirty="0" smtClean="0"/>
            <a:t>Sản phẩm nhóm 1</a:t>
          </a:r>
          <a:endParaRPr lang="en-US" sz="5100" kern="1200" dirty="0"/>
        </a:p>
      </dsp:txBody>
      <dsp:txXfrm>
        <a:off x="783" y="470803"/>
        <a:ext cx="3056140" cy="1833684"/>
      </dsp:txXfrm>
    </dsp:sp>
    <dsp:sp modelId="{07FCCB1E-1E84-4FED-B803-58ADFD48B062}">
      <dsp:nvSpPr>
        <dsp:cNvPr id="0" name=""/>
        <dsp:cNvSpPr/>
      </dsp:nvSpPr>
      <dsp:spPr>
        <a:xfrm>
          <a:off x="3363321" y="467099"/>
          <a:ext cx="3056140" cy="1833684"/>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ctr" anchorCtr="0">
          <a:noAutofit/>
        </a:bodyPr>
        <a:lstStyle/>
        <a:p>
          <a:pPr lvl="0" algn="ctr" defTabSz="2266950">
            <a:lnSpc>
              <a:spcPct val="90000"/>
            </a:lnSpc>
            <a:spcBef>
              <a:spcPct val="0"/>
            </a:spcBef>
            <a:spcAft>
              <a:spcPct val="35000"/>
            </a:spcAft>
          </a:pPr>
          <a:r>
            <a:rPr lang="en-US" sz="5100" kern="1200" dirty="0" smtClean="0"/>
            <a:t>Sản phẩm nhóm 2</a:t>
          </a:r>
          <a:endParaRPr lang="en-US" sz="5100" kern="1200" dirty="0"/>
        </a:p>
      </dsp:txBody>
      <dsp:txXfrm>
        <a:off x="3363321" y="467099"/>
        <a:ext cx="3056140" cy="1833684"/>
      </dsp:txXfrm>
    </dsp:sp>
    <dsp:sp modelId="{920710B7-5972-488D-ADA9-020AF2EDD9ED}">
      <dsp:nvSpPr>
        <dsp:cNvPr id="0" name=""/>
        <dsp:cNvSpPr/>
      </dsp:nvSpPr>
      <dsp:spPr>
        <a:xfrm>
          <a:off x="783" y="2610102"/>
          <a:ext cx="3056140" cy="1833684"/>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ctr" anchorCtr="0">
          <a:noAutofit/>
        </a:bodyPr>
        <a:lstStyle/>
        <a:p>
          <a:pPr lvl="0" algn="ctr" defTabSz="2266950">
            <a:lnSpc>
              <a:spcPct val="90000"/>
            </a:lnSpc>
            <a:spcBef>
              <a:spcPct val="0"/>
            </a:spcBef>
            <a:spcAft>
              <a:spcPct val="35000"/>
            </a:spcAft>
          </a:pPr>
          <a:r>
            <a:rPr lang="en-US" sz="5100" kern="1200" dirty="0" smtClean="0"/>
            <a:t>Sản phẩm nhóm 3</a:t>
          </a:r>
          <a:endParaRPr lang="en-US" sz="5100" kern="1200" dirty="0"/>
        </a:p>
      </dsp:txBody>
      <dsp:txXfrm>
        <a:off x="783" y="2610102"/>
        <a:ext cx="3056140" cy="1833684"/>
      </dsp:txXfrm>
    </dsp:sp>
    <dsp:sp modelId="{A0074ADF-B99F-4618-BED4-A1594CD3E0BB}">
      <dsp:nvSpPr>
        <dsp:cNvPr id="0" name=""/>
        <dsp:cNvSpPr/>
      </dsp:nvSpPr>
      <dsp:spPr>
        <a:xfrm>
          <a:off x="3362538" y="2610102"/>
          <a:ext cx="3056140" cy="1833684"/>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ctr" anchorCtr="0">
          <a:noAutofit/>
        </a:bodyPr>
        <a:lstStyle/>
        <a:p>
          <a:pPr lvl="0" algn="ctr" defTabSz="2266950">
            <a:lnSpc>
              <a:spcPct val="90000"/>
            </a:lnSpc>
            <a:spcBef>
              <a:spcPct val="0"/>
            </a:spcBef>
            <a:spcAft>
              <a:spcPct val="35000"/>
            </a:spcAft>
          </a:pPr>
          <a:r>
            <a:rPr lang="en-US" sz="5100" kern="1200" dirty="0" smtClean="0"/>
            <a:t>Sản phẩm nhóm 4</a:t>
          </a:r>
          <a:endParaRPr lang="en-US" sz="5100" kern="1200" dirty="0"/>
        </a:p>
      </dsp:txBody>
      <dsp:txXfrm>
        <a:off x="3362538" y="2610102"/>
        <a:ext cx="3056140" cy="18336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A5BF7F-8029-4340-94A9-59DDA967E4D4}">
      <dsp:nvSpPr>
        <dsp:cNvPr id="0" name=""/>
        <dsp:cNvSpPr/>
      </dsp:nvSpPr>
      <dsp:spPr>
        <a:xfrm>
          <a:off x="783" y="470803"/>
          <a:ext cx="3056140" cy="1833684"/>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ctr" anchorCtr="0">
          <a:noAutofit/>
        </a:bodyPr>
        <a:lstStyle/>
        <a:p>
          <a:pPr lvl="0" algn="ctr" defTabSz="2266950">
            <a:lnSpc>
              <a:spcPct val="90000"/>
            </a:lnSpc>
            <a:spcBef>
              <a:spcPct val="0"/>
            </a:spcBef>
            <a:spcAft>
              <a:spcPct val="35000"/>
            </a:spcAft>
          </a:pPr>
          <a:r>
            <a:rPr lang="en-US" sz="5100" kern="1200" dirty="0" smtClean="0"/>
            <a:t>Sản phẩm nhóm 1</a:t>
          </a:r>
          <a:endParaRPr lang="en-US" sz="5100" kern="1200" dirty="0"/>
        </a:p>
      </dsp:txBody>
      <dsp:txXfrm>
        <a:off x="783" y="470803"/>
        <a:ext cx="3056140" cy="1833684"/>
      </dsp:txXfrm>
    </dsp:sp>
    <dsp:sp modelId="{07FCCB1E-1E84-4FED-B803-58ADFD48B062}">
      <dsp:nvSpPr>
        <dsp:cNvPr id="0" name=""/>
        <dsp:cNvSpPr/>
      </dsp:nvSpPr>
      <dsp:spPr>
        <a:xfrm>
          <a:off x="3363321" y="467099"/>
          <a:ext cx="3056140" cy="1833684"/>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ctr" anchorCtr="0">
          <a:noAutofit/>
        </a:bodyPr>
        <a:lstStyle/>
        <a:p>
          <a:pPr lvl="0" algn="ctr" defTabSz="2266950">
            <a:lnSpc>
              <a:spcPct val="90000"/>
            </a:lnSpc>
            <a:spcBef>
              <a:spcPct val="0"/>
            </a:spcBef>
            <a:spcAft>
              <a:spcPct val="35000"/>
            </a:spcAft>
          </a:pPr>
          <a:r>
            <a:rPr lang="en-US" sz="5100" kern="1200" dirty="0" smtClean="0"/>
            <a:t>Sản phẩm nhóm 2</a:t>
          </a:r>
          <a:endParaRPr lang="en-US" sz="5100" kern="1200" dirty="0"/>
        </a:p>
      </dsp:txBody>
      <dsp:txXfrm>
        <a:off x="3363321" y="467099"/>
        <a:ext cx="3056140" cy="1833684"/>
      </dsp:txXfrm>
    </dsp:sp>
    <dsp:sp modelId="{920710B7-5972-488D-ADA9-020AF2EDD9ED}">
      <dsp:nvSpPr>
        <dsp:cNvPr id="0" name=""/>
        <dsp:cNvSpPr/>
      </dsp:nvSpPr>
      <dsp:spPr>
        <a:xfrm>
          <a:off x="783" y="2610102"/>
          <a:ext cx="3056140" cy="1833684"/>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ctr" anchorCtr="0">
          <a:noAutofit/>
        </a:bodyPr>
        <a:lstStyle/>
        <a:p>
          <a:pPr lvl="0" algn="ctr" defTabSz="2266950">
            <a:lnSpc>
              <a:spcPct val="90000"/>
            </a:lnSpc>
            <a:spcBef>
              <a:spcPct val="0"/>
            </a:spcBef>
            <a:spcAft>
              <a:spcPct val="35000"/>
            </a:spcAft>
          </a:pPr>
          <a:r>
            <a:rPr lang="en-US" sz="5100" kern="1200" dirty="0" smtClean="0"/>
            <a:t>Sản phẩm nhóm 3</a:t>
          </a:r>
          <a:endParaRPr lang="en-US" sz="5100" kern="1200" dirty="0"/>
        </a:p>
      </dsp:txBody>
      <dsp:txXfrm>
        <a:off x="783" y="2610102"/>
        <a:ext cx="3056140" cy="1833684"/>
      </dsp:txXfrm>
    </dsp:sp>
    <dsp:sp modelId="{A0074ADF-B99F-4618-BED4-A1594CD3E0BB}">
      <dsp:nvSpPr>
        <dsp:cNvPr id="0" name=""/>
        <dsp:cNvSpPr/>
      </dsp:nvSpPr>
      <dsp:spPr>
        <a:xfrm>
          <a:off x="3362538" y="2610102"/>
          <a:ext cx="3056140" cy="1833684"/>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ctr" anchorCtr="0">
          <a:noAutofit/>
        </a:bodyPr>
        <a:lstStyle/>
        <a:p>
          <a:pPr lvl="0" algn="ctr" defTabSz="2266950">
            <a:lnSpc>
              <a:spcPct val="90000"/>
            </a:lnSpc>
            <a:spcBef>
              <a:spcPct val="0"/>
            </a:spcBef>
            <a:spcAft>
              <a:spcPct val="35000"/>
            </a:spcAft>
          </a:pPr>
          <a:r>
            <a:rPr lang="en-US" sz="5100" kern="1200" dirty="0" smtClean="0"/>
            <a:t>Sản phẩm nhóm 4</a:t>
          </a:r>
          <a:endParaRPr lang="en-US" sz="5100" kern="1200" dirty="0"/>
        </a:p>
      </dsp:txBody>
      <dsp:txXfrm>
        <a:off x="3362538" y="2610102"/>
        <a:ext cx="3056140" cy="183368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A5BF7F-8029-4340-94A9-59DDA967E4D4}">
      <dsp:nvSpPr>
        <dsp:cNvPr id="0" name=""/>
        <dsp:cNvSpPr/>
      </dsp:nvSpPr>
      <dsp:spPr>
        <a:xfrm>
          <a:off x="783" y="470803"/>
          <a:ext cx="3056140" cy="1833684"/>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ctr" anchorCtr="0">
          <a:noAutofit/>
        </a:bodyPr>
        <a:lstStyle/>
        <a:p>
          <a:pPr lvl="0" algn="ctr" defTabSz="2266950">
            <a:lnSpc>
              <a:spcPct val="90000"/>
            </a:lnSpc>
            <a:spcBef>
              <a:spcPct val="0"/>
            </a:spcBef>
            <a:spcAft>
              <a:spcPct val="35000"/>
            </a:spcAft>
          </a:pPr>
          <a:r>
            <a:rPr lang="en-US" sz="5100" kern="1200" dirty="0" smtClean="0"/>
            <a:t>Sản phẩm nhóm 1</a:t>
          </a:r>
          <a:endParaRPr lang="en-US" sz="5100" kern="1200" dirty="0"/>
        </a:p>
      </dsp:txBody>
      <dsp:txXfrm>
        <a:off x="783" y="470803"/>
        <a:ext cx="3056140" cy="1833684"/>
      </dsp:txXfrm>
    </dsp:sp>
    <dsp:sp modelId="{07FCCB1E-1E84-4FED-B803-58ADFD48B062}">
      <dsp:nvSpPr>
        <dsp:cNvPr id="0" name=""/>
        <dsp:cNvSpPr/>
      </dsp:nvSpPr>
      <dsp:spPr>
        <a:xfrm>
          <a:off x="3363321" y="467099"/>
          <a:ext cx="3056140" cy="1833684"/>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ctr" anchorCtr="0">
          <a:noAutofit/>
        </a:bodyPr>
        <a:lstStyle/>
        <a:p>
          <a:pPr lvl="0" algn="ctr" defTabSz="2266950">
            <a:lnSpc>
              <a:spcPct val="90000"/>
            </a:lnSpc>
            <a:spcBef>
              <a:spcPct val="0"/>
            </a:spcBef>
            <a:spcAft>
              <a:spcPct val="35000"/>
            </a:spcAft>
          </a:pPr>
          <a:r>
            <a:rPr lang="en-US" sz="5100" kern="1200" dirty="0" smtClean="0"/>
            <a:t>Sản phẩm nhóm 2</a:t>
          </a:r>
          <a:endParaRPr lang="en-US" sz="5100" kern="1200" dirty="0"/>
        </a:p>
      </dsp:txBody>
      <dsp:txXfrm>
        <a:off x="3363321" y="467099"/>
        <a:ext cx="3056140" cy="1833684"/>
      </dsp:txXfrm>
    </dsp:sp>
    <dsp:sp modelId="{920710B7-5972-488D-ADA9-020AF2EDD9ED}">
      <dsp:nvSpPr>
        <dsp:cNvPr id="0" name=""/>
        <dsp:cNvSpPr/>
      </dsp:nvSpPr>
      <dsp:spPr>
        <a:xfrm>
          <a:off x="783" y="2610102"/>
          <a:ext cx="3056140" cy="1833684"/>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ctr" anchorCtr="0">
          <a:noAutofit/>
        </a:bodyPr>
        <a:lstStyle/>
        <a:p>
          <a:pPr lvl="0" algn="ctr" defTabSz="2266950">
            <a:lnSpc>
              <a:spcPct val="90000"/>
            </a:lnSpc>
            <a:spcBef>
              <a:spcPct val="0"/>
            </a:spcBef>
            <a:spcAft>
              <a:spcPct val="35000"/>
            </a:spcAft>
          </a:pPr>
          <a:r>
            <a:rPr lang="en-US" sz="5100" kern="1200" dirty="0" smtClean="0"/>
            <a:t>Sản phẩm nhóm 3</a:t>
          </a:r>
          <a:endParaRPr lang="en-US" sz="5100" kern="1200" dirty="0"/>
        </a:p>
      </dsp:txBody>
      <dsp:txXfrm>
        <a:off x="783" y="2610102"/>
        <a:ext cx="3056140" cy="1833684"/>
      </dsp:txXfrm>
    </dsp:sp>
    <dsp:sp modelId="{A0074ADF-B99F-4618-BED4-A1594CD3E0BB}">
      <dsp:nvSpPr>
        <dsp:cNvPr id="0" name=""/>
        <dsp:cNvSpPr/>
      </dsp:nvSpPr>
      <dsp:spPr>
        <a:xfrm>
          <a:off x="3362538" y="2610102"/>
          <a:ext cx="3056140" cy="1833684"/>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ctr" anchorCtr="0">
          <a:noAutofit/>
        </a:bodyPr>
        <a:lstStyle/>
        <a:p>
          <a:pPr lvl="0" algn="ctr" defTabSz="2266950">
            <a:lnSpc>
              <a:spcPct val="90000"/>
            </a:lnSpc>
            <a:spcBef>
              <a:spcPct val="0"/>
            </a:spcBef>
            <a:spcAft>
              <a:spcPct val="35000"/>
            </a:spcAft>
          </a:pPr>
          <a:r>
            <a:rPr lang="en-US" sz="5100" kern="1200" dirty="0" smtClean="0"/>
            <a:t>Sản phẩm nhóm 4</a:t>
          </a:r>
          <a:endParaRPr lang="en-US" sz="5100" kern="1200" dirty="0"/>
        </a:p>
      </dsp:txBody>
      <dsp:txXfrm>
        <a:off x="3362538" y="2610102"/>
        <a:ext cx="3056140" cy="183368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2DDCC2-A967-4611-8A8D-2026991629B1}" type="datetimeFigureOut">
              <a:rPr lang="en-US" smtClean="0"/>
              <a:t>26/7/2024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B69C0F-143B-4567-B41E-EA54C8807559}" type="slidenum">
              <a:rPr lang="en-US" smtClean="0"/>
              <a:t>‹#›</a:t>
            </a:fld>
            <a:endParaRPr lang="en-US"/>
          </a:p>
        </p:txBody>
      </p:sp>
    </p:spTree>
    <p:extLst>
      <p:ext uri="{BB962C8B-B14F-4D97-AF65-F5344CB8AC3E}">
        <p14:creationId xmlns:p14="http://schemas.microsoft.com/office/powerpoint/2010/main" val="2687680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1" kern="1200" smtClean="0">
                <a:solidFill>
                  <a:schemeClr val="tx1"/>
                </a:solidFill>
                <a:effectLst/>
                <a:latin typeface="+mn-lt"/>
                <a:ea typeface="+mn-ea"/>
                <a:cs typeface="+mn-cs"/>
              </a:rPr>
              <a:t>- </a:t>
            </a:r>
            <a:r>
              <a:rPr lang="vi-VN" sz="1200" kern="1200" smtClean="0">
                <a:solidFill>
                  <a:schemeClr val="tx1"/>
                </a:solidFill>
                <a:effectLst/>
                <a:latin typeface="+mn-lt"/>
                <a:ea typeface="+mn-ea"/>
                <a:cs typeface="+mn-cs"/>
              </a:rPr>
              <a:t>HS hoạt động nhóm để trả lời các câu hỏi sau:</a:t>
            </a:r>
            <a:endParaRPr lang="en-US" sz="1200" kern="1200" smtClean="0">
              <a:solidFill>
                <a:schemeClr val="tx1"/>
              </a:solidFill>
              <a:effectLst/>
              <a:latin typeface="+mn-lt"/>
              <a:ea typeface="+mn-ea"/>
              <a:cs typeface="+mn-cs"/>
            </a:endParaRPr>
          </a:p>
          <a:p>
            <a:r>
              <a:rPr lang="vi-VN" sz="1200" b="1" kern="1200" smtClean="0">
                <a:solidFill>
                  <a:schemeClr val="tx1"/>
                </a:solidFill>
                <a:effectLst/>
                <a:latin typeface="+mn-lt"/>
                <a:ea typeface="+mn-ea"/>
                <a:cs typeface="+mn-cs"/>
              </a:rPr>
              <a:t>Câu 1:</a:t>
            </a:r>
            <a:r>
              <a:rPr lang="vi-VN" sz="1200" kern="1200" smtClean="0">
                <a:solidFill>
                  <a:schemeClr val="tx1"/>
                </a:solidFill>
                <a:effectLst/>
                <a:latin typeface="+mn-lt"/>
                <a:ea typeface="+mn-ea"/>
                <a:cs typeface="+mn-cs"/>
              </a:rPr>
              <a:t> Dựa vào sự vận động của nhiễm sắc thể, hãy giải thích sự hình thành các biến dị tổ hợp ở đời con.</a:t>
            </a:r>
            <a:endParaRPr lang="en-US" sz="1200" kern="1200" smtClean="0">
              <a:solidFill>
                <a:schemeClr val="tx1"/>
              </a:solidFill>
              <a:effectLst/>
              <a:latin typeface="+mn-lt"/>
              <a:ea typeface="+mn-ea"/>
              <a:cs typeface="+mn-cs"/>
            </a:endParaRPr>
          </a:p>
          <a:p>
            <a:r>
              <a:rPr lang="vi-VN" sz="1200" b="1" kern="1200" smtClean="0">
                <a:solidFill>
                  <a:schemeClr val="tx1"/>
                </a:solidFill>
                <a:effectLst/>
                <a:latin typeface="+mn-lt"/>
                <a:ea typeface="+mn-ea"/>
                <a:cs typeface="+mn-cs"/>
              </a:rPr>
              <a:t>Câu 2:</a:t>
            </a:r>
            <a:r>
              <a:rPr lang="vi-VN" sz="1200" kern="1200" smtClean="0">
                <a:solidFill>
                  <a:schemeClr val="tx1"/>
                </a:solidFill>
                <a:effectLst/>
                <a:latin typeface="+mn-lt"/>
                <a:ea typeface="+mn-ea"/>
                <a:cs typeface="+mn-cs"/>
              </a:rPr>
              <a:t> Hãy trình bày cơ chế phát sinh một hội chứng di truyền do đột biến lệch bội ở người.</a:t>
            </a:r>
            <a:endParaRPr lang="en-US" sz="1200" kern="1200" smtClean="0">
              <a:solidFill>
                <a:schemeClr val="tx1"/>
              </a:solidFill>
              <a:effectLst/>
              <a:latin typeface="+mn-lt"/>
              <a:ea typeface="+mn-ea"/>
              <a:cs typeface="+mn-cs"/>
            </a:endParaRPr>
          </a:p>
          <a:p>
            <a:r>
              <a:rPr lang="en-US" sz="1200" b="1" kern="1200" smtClean="0">
                <a:solidFill>
                  <a:schemeClr val="tx1"/>
                </a:solidFill>
                <a:effectLst/>
                <a:latin typeface="+mn-lt"/>
                <a:ea typeface="+mn-ea"/>
                <a:cs typeface="+mn-cs"/>
              </a:rPr>
              <a:t>Câu 3:</a:t>
            </a:r>
            <a:r>
              <a:rPr lang="en-US" sz="1200" kern="1200" smtClean="0">
                <a:solidFill>
                  <a:schemeClr val="tx1"/>
                </a:solidFill>
                <a:effectLst/>
                <a:latin typeface="+mn-lt"/>
                <a:ea typeface="+mn-ea"/>
                <a:cs typeface="+mn-cs"/>
              </a:rPr>
              <a:t> Phân biệt đột biến lệch bội và đột biến đa bội.</a:t>
            </a:r>
            <a:endParaRPr lang="en-US"/>
          </a:p>
        </p:txBody>
      </p:sp>
      <p:sp>
        <p:nvSpPr>
          <p:cNvPr id="4" name="Slide Number Placeholder 3"/>
          <p:cNvSpPr>
            <a:spLocks noGrp="1"/>
          </p:cNvSpPr>
          <p:nvPr>
            <p:ph type="sldNum" sz="quarter" idx="10"/>
          </p:nvPr>
        </p:nvSpPr>
        <p:spPr/>
        <p:txBody>
          <a:bodyPr/>
          <a:lstStyle/>
          <a:p>
            <a:fld id="{86A362C1-4FB4-4E05-A14A-8F5B7051C4DF}" type="slidenum">
              <a:rPr lang="en-US" smtClean="0"/>
              <a:t>23</a:t>
            </a:fld>
            <a:endParaRPr lang="en-US"/>
          </a:p>
        </p:txBody>
      </p:sp>
    </p:spTree>
    <p:extLst>
      <p:ext uri="{BB962C8B-B14F-4D97-AF65-F5344CB8AC3E}">
        <p14:creationId xmlns:p14="http://schemas.microsoft.com/office/powerpoint/2010/main" val="38268531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1" kern="1200" smtClean="0">
                <a:solidFill>
                  <a:schemeClr val="tx1"/>
                </a:solidFill>
                <a:effectLst/>
                <a:latin typeface="+mn-lt"/>
                <a:ea typeface="+mn-ea"/>
                <a:cs typeface="+mn-cs"/>
              </a:rPr>
              <a:t>- </a:t>
            </a:r>
            <a:r>
              <a:rPr lang="vi-VN" sz="1200" kern="1200" smtClean="0">
                <a:solidFill>
                  <a:schemeClr val="tx1"/>
                </a:solidFill>
                <a:effectLst/>
                <a:latin typeface="+mn-lt"/>
                <a:ea typeface="+mn-ea"/>
                <a:cs typeface="+mn-cs"/>
              </a:rPr>
              <a:t>HS hoạt động nhóm để trả lời các câu hỏi sau:</a:t>
            </a:r>
            <a:endParaRPr lang="en-US" sz="1200" kern="1200" smtClean="0">
              <a:solidFill>
                <a:schemeClr val="tx1"/>
              </a:solidFill>
              <a:effectLst/>
              <a:latin typeface="+mn-lt"/>
              <a:ea typeface="+mn-ea"/>
              <a:cs typeface="+mn-cs"/>
            </a:endParaRPr>
          </a:p>
          <a:p>
            <a:r>
              <a:rPr lang="vi-VN" sz="1200" b="1" kern="1200" smtClean="0">
                <a:solidFill>
                  <a:schemeClr val="tx1"/>
                </a:solidFill>
                <a:effectLst/>
                <a:latin typeface="+mn-lt"/>
                <a:ea typeface="+mn-ea"/>
                <a:cs typeface="+mn-cs"/>
              </a:rPr>
              <a:t>Câu 1:</a:t>
            </a:r>
            <a:r>
              <a:rPr lang="vi-VN" sz="1200" kern="1200" smtClean="0">
                <a:solidFill>
                  <a:schemeClr val="tx1"/>
                </a:solidFill>
                <a:effectLst/>
                <a:latin typeface="+mn-lt"/>
                <a:ea typeface="+mn-ea"/>
                <a:cs typeface="+mn-cs"/>
              </a:rPr>
              <a:t> Dựa vào sự vận động của nhiễm sắc thể, hãy giải thích sự hình thành các biến dị tổ hợp ở đời con.</a:t>
            </a:r>
            <a:endParaRPr lang="en-US" sz="1200" kern="1200" smtClean="0">
              <a:solidFill>
                <a:schemeClr val="tx1"/>
              </a:solidFill>
              <a:effectLst/>
              <a:latin typeface="+mn-lt"/>
              <a:ea typeface="+mn-ea"/>
              <a:cs typeface="+mn-cs"/>
            </a:endParaRPr>
          </a:p>
          <a:p>
            <a:r>
              <a:rPr lang="vi-VN" sz="1200" b="1" kern="1200" smtClean="0">
                <a:solidFill>
                  <a:schemeClr val="tx1"/>
                </a:solidFill>
                <a:effectLst/>
                <a:latin typeface="+mn-lt"/>
                <a:ea typeface="+mn-ea"/>
                <a:cs typeface="+mn-cs"/>
              </a:rPr>
              <a:t>Câu 2:</a:t>
            </a:r>
            <a:r>
              <a:rPr lang="vi-VN" sz="1200" kern="1200" smtClean="0">
                <a:solidFill>
                  <a:schemeClr val="tx1"/>
                </a:solidFill>
                <a:effectLst/>
                <a:latin typeface="+mn-lt"/>
                <a:ea typeface="+mn-ea"/>
                <a:cs typeface="+mn-cs"/>
              </a:rPr>
              <a:t> Hãy trình bày cơ chế phát sinh một hội chứng di truyền do đột biến lệch bội ở người.</a:t>
            </a:r>
            <a:endParaRPr lang="en-US" sz="1200" kern="1200" smtClean="0">
              <a:solidFill>
                <a:schemeClr val="tx1"/>
              </a:solidFill>
              <a:effectLst/>
              <a:latin typeface="+mn-lt"/>
              <a:ea typeface="+mn-ea"/>
              <a:cs typeface="+mn-cs"/>
            </a:endParaRPr>
          </a:p>
          <a:p>
            <a:r>
              <a:rPr lang="en-US" sz="1200" b="1" kern="1200" smtClean="0">
                <a:solidFill>
                  <a:schemeClr val="tx1"/>
                </a:solidFill>
                <a:effectLst/>
                <a:latin typeface="+mn-lt"/>
                <a:ea typeface="+mn-ea"/>
                <a:cs typeface="+mn-cs"/>
              </a:rPr>
              <a:t>Câu 3:</a:t>
            </a:r>
            <a:r>
              <a:rPr lang="en-US" sz="1200" kern="1200" smtClean="0">
                <a:solidFill>
                  <a:schemeClr val="tx1"/>
                </a:solidFill>
                <a:effectLst/>
                <a:latin typeface="+mn-lt"/>
                <a:ea typeface="+mn-ea"/>
                <a:cs typeface="+mn-cs"/>
              </a:rPr>
              <a:t> Phân biệt đột biến lệch bội và đột biến đa bội.</a:t>
            </a:r>
            <a:endParaRPr lang="en-US"/>
          </a:p>
        </p:txBody>
      </p:sp>
      <p:sp>
        <p:nvSpPr>
          <p:cNvPr id="4" name="Slide Number Placeholder 3"/>
          <p:cNvSpPr>
            <a:spLocks noGrp="1"/>
          </p:cNvSpPr>
          <p:nvPr>
            <p:ph type="sldNum" sz="quarter" idx="10"/>
          </p:nvPr>
        </p:nvSpPr>
        <p:spPr/>
        <p:txBody>
          <a:bodyPr/>
          <a:lstStyle/>
          <a:p>
            <a:fld id="{86A362C1-4FB4-4E05-A14A-8F5B7051C4DF}" type="slidenum">
              <a:rPr lang="en-US" smtClean="0"/>
              <a:t>32</a:t>
            </a:fld>
            <a:endParaRPr lang="en-US"/>
          </a:p>
        </p:txBody>
      </p:sp>
    </p:spTree>
    <p:extLst>
      <p:ext uri="{BB962C8B-B14F-4D97-AF65-F5344CB8AC3E}">
        <p14:creationId xmlns:p14="http://schemas.microsoft.com/office/powerpoint/2010/main" val="10206375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1" kern="1200" smtClean="0">
                <a:solidFill>
                  <a:schemeClr val="tx1"/>
                </a:solidFill>
                <a:effectLst/>
                <a:latin typeface="+mn-lt"/>
                <a:ea typeface="+mn-ea"/>
                <a:cs typeface="+mn-cs"/>
              </a:rPr>
              <a:t>- </a:t>
            </a:r>
            <a:r>
              <a:rPr lang="vi-VN" sz="1200" kern="1200" smtClean="0">
                <a:solidFill>
                  <a:schemeClr val="tx1"/>
                </a:solidFill>
                <a:effectLst/>
                <a:latin typeface="+mn-lt"/>
                <a:ea typeface="+mn-ea"/>
                <a:cs typeface="+mn-cs"/>
              </a:rPr>
              <a:t>HS hoạt động nhóm để trả lời các câu hỏi sau:</a:t>
            </a:r>
            <a:endParaRPr lang="en-US" sz="1200" kern="1200" smtClean="0">
              <a:solidFill>
                <a:schemeClr val="tx1"/>
              </a:solidFill>
              <a:effectLst/>
              <a:latin typeface="+mn-lt"/>
              <a:ea typeface="+mn-ea"/>
              <a:cs typeface="+mn-cs"/>
            </a:endParaRPr>
          </a:p>
          <a:p>
            <a:r>
              <a:rPr lang="vi-VN" sz="1200" b="1" kern="1200" smtClean="0">
                <a:solidFill>
                  <a:schemeClr val="tx1"/>
                </a:solidFill>
                <a:effectLst/>
                <a:latin typeface="+mn-lt"/>
                <a:ea typeface="+mn-ea"/>
                <a:cs typeface="+mn-cs"/>
              </a:rPr>
              <a:t>Câu 1:</a:t>
            </a:r>
            <a:r>
              <a:rPr lang="vi-VN" sz="1200" kern="1200" smtClean="0">
                <a:solidFill>
                  <a:schemeClr val="tx1"/>
                </a:solidFill>
                <a:effectLst/>
                <a:latin typeface="+mn-lt"/>
                <a:ea typeface="+mn-ea"/>
                <a:cs typeface="+mn-cs"/>
              </a:rPr>
              <a:t> Dựa vào sự vận động của nhiễm sắc thể, hãy giải thích sự hình thành các biến dị tổ hợp ở đời con.</a:t>
            </a:r>
            <a:endParaRPr lang="en-US" sz="1200" kern="1200" smtClean="0">
              <a:solidFill>
                <a:schemeClr val="tx1"/>
              </a:solidFill>
              <a:effectLst/>
              <a:latin typeface="+mn-lt"/>
              <a:ea typeface="+mn-ea"/>
              <a:cs typeface="+mn-cs"/>
            </a:endParaRPr>
          </a:p>
          <a:p>
            <a:r>
              <a:rPr lang="vi-VN" sz="1200" b="1" kern="1200" smtClean="0">
                <a:solidFill>
                  <a:schemeClr val="tx1"/>
                </a:solidFill>
                <a:effectLst/>
                <a:latin typeface="+mn-lt"/>
                <a:ea typeface="+mn-ea"/>
                <a:cs typeface="+mn-cs"/>
              </a:rPr>
              <a:t>Câu 2:</a:t>
            </a:r>
            <a:r>
              <a:rPr lang="vi-VN" sz="1200" kern="1200" smtClean="0">
                <a:solidFill>
                  <a:schemeClr val="tx1"/>
                </a:solidFill>
                <a:effectLst/>
                <a:latin typeface="+mn-lt"/>
                <a:ea typeface="+mn-ea"/>
                <a:cs typeface="+mn-cs"/>
              </a:rPr>
              <a:t> Hãy trình bày cơ chế phát sinh một hội chứng di truyền do đột biến lệch bội ở người.</a:t>
            </a:r>
            <a:endParaRPr lang="en-US" sz="1200" kern="1200" smtClean="0">
              <a:solidFill>
                <a:schemeClr val="tx1"/>
              </a:solidFill>
              <a:effectLst/>
              <a:latin typeface="+mn-lt"/>
              <a:ea typeface="+mn-ea"/>
              <a:cs typeface="+mn-cs"/>
            </a:endParaRPr>
          </a:p>
          <a:p>
            <a:r>
              <a:rPr lang="en-US" sz="1200" b="1" kern="1200" smtClean="0">
                <a:solidFill>
                  <a:schemeClr val="tx1"/>
                </a:solidFill>
                <a:effectLst/>
                <a:latin typeface="+mn-lt"/>
                <a:ea typeface="+mn-ea"/>
                <a:cs typeface="+mn-cs"/>
              </a:rPr>
              <a:t>Câu 3:</a:t>
            </a:r>
            <a:r>
              <a:rPr lang="en-US" sz="1200" kern="1200" smtClean="0">
                <a:solidFill>
                  <a:schemeClr val="tx1"/>
                </a:solidFill>
                <a:effectLst/>
                <a:latin typeface="+mn-lt"/>
                <a:ea typeface="+mn-ea"/>
                <a:cs typeface="+mn-cs"/>
              </a:rPr>
              <a:t> Phân biệt đột biến lệch bội và đột biến đa bội.</a:t>
            </a:r>
            <a:endParaRPr lang="en-US"/>
          </a:p>
        </p:txBody>
      </p:sp>
      <p:sp>
        <p:nvSpPr>
          <p:cNvPr id="4" name="Slide Number Placeholder 3"/>
          <p:cNvSpPr>
            <a:spLocks noGrp="1"/>
          </p:cNvSpPr>
          <p:nvPr>
            <p:ph type="sldNum" sz="quarter" idx="10"/>
          </p:nvPr>
        </p:nvSpPr>
        <p:spPr/>
        <p:txBody>
          <a:bodyPr/>
          <a:lstStyle/>
          <a:p>
            <a:fld id="{86A362C1-4FB4-4E05-A14A-8F5B7051C4DF}" type="slidenum">
              <a:rPr lang="en-US" smtClean="0"/>
              <a:t>33</a:t>
            </a:fld>
            <a:endParaRPr lang="en-US"/>
          </a:p>
        </p:txBody>
      </p:sp>
    </p:spTree>
    <p:extLst>
      <p:ext uri="{BB962C8B-B14F-4D97-AF65-F5344CB8AC3E}">
        <p14:creationId xmlns:p14="http://schemas.microsoft.com/office/powerpoint/2010/main" val="809719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1" kern="1200" smtClean="0">
                <a:solidFill>
                  <a:schemeClr val="tx1"/>
                </a:solidFill>
                <a:effectLst/>
                <a:latin typeface="+mn-lt"/>
                <a:ea typeface="+mn-ea"/>
                <a:cs typeface="+mn-cs"/>
              </a:rPr>
              <a:t>- </a:t>
            </a:r>
            <a:r>
              <a:rPr lang="vi-VN" sz="1200" kern="1200" smtClean="0">
                <a:solidFill>
                  <a:schemeClr val="tx1"/>
                </a:solidFill>
                <a:effectLst/>
                <a:latin typeface="+mn-lt"/>
                <a:ea typeface="+mn-ea"/>
                <a:cs typeface="+mn-cs"/>
              </a:rPr>
              <a:t>HS hoạt động nhóm để trả lời các câu hỏi sau:</a:t>
            </a:r>
            <a:endParaRPr lang="en-US" sz="1200" kern="1200" smtClean="0">
              <a:solidFill>
                <a:schemeClr val="tx1"/>
              </a:solidFill>
              <a:effectLst/>
              <a:latin typeface="+mn-lt"/>
              <a:ea typeface="+mn-ea"/>
              <a:cs typeface="+mn-cs"/>
            </a:endParaRPr>
          </a:p>
          <a:p>
            <a:r>
              <a:rPr lang="vi-VN" sz="1200" b="1" kern="1200" smtClean="0">
                <a:solidFill>
                  <a:schemeClr val="tx1"/>
                </a:solidFill>
                <a:effectLst/>
                <a:latin typeface="+mn-lt"/>
                <a:ea typeface="+mn-ea"/>
                <a:cs typeface="+mn-cs"/>
              </a:rPr>
              <a:t>Câu 1:</a:t>
            </a:r>
            <a:r>
              <a:rPr lang="vi-VN" sz="1200" kern="1200" smtClean="0">
                <a:solidFill>
                  <a:schemeClr val="tx1"/>
                </a:solidFill>
                <a:effectLst/>
                <a:latin typeface="+mn-lt"/>
                <a:ea typeface="+mn-ea"/>
                <a:cs typeface="+mn-cs"/>
              </a:rPr>
              <a:t> Dựa vào sự vận động của nhiễm sắc thể, hãy giải thích sự hình thành các biến dị tổ hợp ở đời con.</a:t>
            </a:r>
            <a:endParaRPr lang="en-US" sz="1200" kern="1200" smtClean="0">
              <a:solidFill>
                <a:schemeClr val="tx1"/>
              </a:solidFill>
              <a:effectLst/>
              <a:latin typeface="+mn-lt"/>
              <a:ea typeface="+mn-ea"/>
              <a:cs typeface="+mn-cs"/>
            </a:endParaRPr>
          </a:p>
          <a:p>
            <a:r>
              <a:rPr lang="vi-VN" sz="1200" b="1" kern="1200" smtClean="0">
                <a:solidFill>
                  <a:schemeClr val="tx1"/>
                </a:solidFill>
                <a:effectLst/>
                <a:latin typeface="+mn-lt"/>
                <a:ea typeface="+mn-ea"/>
                <a:cs typeface="+mn-cs"/>
              </a:rPr>
              <a:t>Câu 2:</a:t>
            </a:r>
            <a:r>
              <a:rPr lang="vi-VN" sz="1200" kern="1200" smtClean="0">
                <a:solidFill>
                  <a:schemeClr val="tx1"/>
                </a:solidFill>
                <a:effectLst/>
                <a:latin typeface="+mn-lt"/>
                <a:ea typeface="+mn-ea"/>
                <a:cs typeface="+mn-cs"/>
              </a:rPr>
              <a:t> Hãy trình bày cơ chế phát sinh một hội chứng di truyền do đột biến lệch bội ở người.</a:t>
            </a:r>
            <a:endParaRPr lang="en-US" sz="1200" kern="1200" smtClean="0">
              <a:solidFill>
                <a:schemeClr val="tx1"/>
              </a:solidFill>
              <a:effectLst/>
              <a:latin typeface="+mn-lt"/>
              <a:ea typeface="+mn-ea"/>
              <a:cs typeface="+mn-cs"/>
            </a:endParaRPr>
          </a:p>
          <a:p>
            <a:r>
              <a:rPr lang="en-US" sz="1200" b="1" kern="1200" smtClean="0">
                <a:solidFill>
                  <a:schemeClr val="tx1"/>
                </a:solidFill>
                <a:effectLst/>
                <a:latin typeface="+mn-lt"/>
                <a:ea typeface="+mn-ea"/>
                <a:cs typeface="+mn-cs"/>
              </a:rPr>
              <a:t>Câu 3:</a:t>
            </a:r>
            <a:r>
              <a:rPr lang="en-US" sz="1200" kern="1200" smtClean="0">
                <a:solidFill>
                  <a:schemeClr val="tx1"/>
                </a:solidFill>
                <a:effectLst/>
                <a:latin typeface="+mn-lt"/>
                <a:ea typeface="+mn-ea"/>
                <a:cs typeface="+mn-cs"/>
              </a:rPr>
              <a:t> Phân biệt đột biến lệch bội và đột biến đa bội.</a:t>
            </a:r>
            <a:endParaRPr lang="en-US"/>
          </a:p>
        </p:txBody>
      </p:sp>
      <p:sp>
        <p:nvSpPr>
          <p:cNvPr id="4" name="Slide Number Placeholder 3"/>
          <p:cNvSpPr>
            <a:spLocks noGrp="1"/>
          </p:cNvSpPr>
          <p:nvPr>
            <p:ph type="sldNum" sz="quarter" idx="10"/>
          </p:nvPr>
        </p:nvSpPr>
        <p:spPr/>
        <p:txBody>
          <a:bodyPr/>
          <a:lstStyle/>
          <a:p>
            <a:fld id="{86A362C1-4FB4-4E05-A14A-8F5B7051C4DF}" type="slidenum">
              <a:rPr lang="en-US" smtClean="0"/>
              <a:t>34</a:t>
            </a:fld>
            <a:endParaRPr lang="en-US"/>
          </a:p>
        </p:txBody>
      </p:sp>
    </p:spTree>
    <p:extLst>
      <p:ext uri="{BB962C8B-B14F-4D97-AF65-F5344CB8AC3E}">
        <p14:creationId xmlns:p14="http://schemas.microsoft.com/office/powerpoint/2010/main" val="23660074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1" kern="1200" smtClean="0">
                <a:solidFill>
                  <a:schemeClr val="tx1"/>
                </a:solidFill>
                <a:effectLst/>
                <a:latin typeface="+mn-lt"/>
                <a:ea typeface="+mn-ea"/>
                <a:cs typeface="+mn-cs"/>
              </a:rPr>
              <a:t>- </a:t>
            </a:r>
            <a:r>
              <a:rPr lang="vi-VN" sz="1200" kern="1200" smtClean="0">
                <a:solidFill>
                  <a:schemeClr val="tx1"/>
                </a:solidFill>
                <a:effectLst/>
                <a:latin typeface="+mn-lt"/>
                <a:ea typeface="+mn-ea"/>
                <a:cs typeface="+mn-cs"/>
              </a:rPr>
              <a:t>HS hoạt động nhóm để trả lời các câu hỏi sau:</a:t>
            </a:r>
            <a:endParaRPr lang="en-US" sz="1200" kern="1200" smtClean="0">
              <a:solidFill>
                <a:schemeClr val="tx1"/>
              </a:solidFill>
              <a:effectLst/>
              <a:latin typeface="+mn-lt"/>
              <a:ea typeface="+mn-ea"/>
              <a:cs typeface="+mn-cs"/>
            </a:endParaRPr>
          </a:p>
          <a:p>
            <a:r>
              <a:rPr lang="vi-VN" sz="1200" b="1" kern="1200" smtClean="0">
                <a:solidFill>
                  <a:schemeClr val="tx1"/>
                </a:solidFill>
                <a:effectLst/>
                <a:latin typeface="+mn-lt"/>
                <a:ea typeface="+mn-ea"/>
                <a:cs typeface="+mn-cs"/>
              </a:rPr>
              <a:t>Câu 1:</a:t>
            </a:r>
            <a:r>
              <a:rPr lang="vi-VN" sz="1200" kern="1200" smtClean="0">
                <a:solidFill>
                  <a:schemeClr val="tx1"/>
                </a:solidFill>
                <a:effectLst/>
                <a:latin typeface="+mn-lt"/>
                <a:ea typeface="+mn-ea"/>
                <a:cs typeface="+mn-cs"/>
              </a:rPr>
              <a:t> Dựa vào sự vận động của nhiễm sắc thể, hãy giải thích sự hình thành các biến dị tổ hợp ở đời con.</a:t>
            </a:r>
            <a:endParaRPr lang="en-US" sz="1200" kern="1200" smtClean="0">
              <a:solidFill>
                <a:schemeClr val="tx1"/>
              </a:solidFill>
              <a:effectLst/>
              <a:latin typeface="+mn-lt"/>
              <a:ea typeface="+mn-ea"/>
              <a:cs typeface="+mn-cs"/>
            </a:endParaRPr>
          </a:p>
          <a:p>
            <a:r>
              <a:rPr lang="vi-VN" sz="1200" b="1" kern="1200" smtClean="0">
                <a:solidFill>
                  <a:schemeClr val="tx1"/>
                </a:solidFill>
                <a:effectLst/>
                <a:latin typeface="+mn-lt"/>
                <a:ea typeface="+mn-ea"/>
                <a:cs typeface="+mn-cs"/>
              </a:rPr>
              <a:t>Câu 2:</a:t>
            </a:r>
            <a:r>
              <a:rPr lang="vi-VN" sz="1200" kern="1200" smtClean="0">
                <a:solidFill>
                  <a:schemeClr val="tx1"/>
                </a:solidFill>
                <a:effectLst/>
                <a:latin typeface="+mn-lt"/>
                <a:ea typeface="+mn-ea"/>
                <a:cs typeface="+mn-cs"/>
              </a:rPr>
              <a:t> Hãy trình bày cơ chế phát sinh một hội chứng di truyền do đột biến lệch bội ở người.</a:t>
            </a:r>
            <a:endParaRPr lang="en-US" sz="1200" kern="1200" smtClean="0">
              <a:solidFill>
                <a:schemeClr val="tx1"/>
              </a:solidFill>
              <a:effectLst/>
              <a:latin typeface="+mn-lt"/>
              <a:ea typeface="+mn-ea"/>
              <a:cs typeface="+mn-cs"/>
            </a:endParaRPr>
          </a:p>
          <a:p>
            <a:r>
              <a:rPr lang="en-US" sz="1200" b="1" kern="1200" smtClean="0">
                <a:solidFill>
                  <a:schemeClr val="tx1"/>
                </a:solidFill>
                <a:effectLst/>
                <a:latin typeface="+mn-lt"/>
                <a:ea typeface="+mn-ea"/>
                <a:cs typeface="+mn-cs"/>
              </a:rPr>
              <a:t>Câu 3:</a:t>
            </a:r>
            <a:r>
              <a:rPr lang="en-US" sz="1200" kern="1200" smtClean="0">
                <a:solidFill>
                  <a:schemeClr val="tx1"/>
                </a:solidFill>
                <a:effectLst/>
                <a:latin typeface="+mn-lt"/>
                <a:ea typeface="+mn-ea"/>
                <a:cs typeface="+mn-cs"/>
              </a:rPr>
              <a:t> Phân biệt đột biến lệch bội và đột biến đa bội.</a:t>
            </a:r>
            <a:endParaRPr lang="en-US"/>
          </a:p>
        </p:txBody>
      </p:sp>
      <p:sp>
        <p:nvSpPr>
          <p:cNvPr id="4" name="Slide Number Placeholder 3"/>
          <p:cNvSpPr>
            <a:spLocks noGrp="1"/>
          </p:cNvSpPr>
          <p:nvPr>
            <p:ph type="sldNum" sz="quarter" idx="10"/>
          </p:nvPr>
        </p:nvSpPr>
        <p:spPr/>
        <p:txBody>
          <a:bodyPr/>
          <a:lstStyle/>
          <a:p>
            <a:fld id="{86A362C1-4FB4-4E05-A14A-8F5B7051C4DF}" type="slidenum">
              <a:rPr lang="en-US" smtClean="0"/>
              <a:t>35</a:t>
            </a:fld>
            <a:endParaRPr lang="en-US"/>
          </a:p>
        </p:txBody>
      </p:sp>
    </p:spTree>
    <p:extLst>
      <p:ext uri="{BB962C8B-B14F-4D97-AF65-F5344CB8AC3E}">
        <p14:creationId xmlns:p14="http://schemas.microsoft.com/office/powerpoint/2010/main" val="13057438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1" kern="1200" smtClean="0">
                <a:solidFill>
                  <a:schemeClr val="tx1"/>
                </a:solidFill>
                <a:effectLst/>
                <a:latin typeface="+mn-lt"/>
                <a:ea typeface="+mn-ea"/>
                <a:cs typeface="+mn-cs"/>
              </a:rPr>
              <a:t>- </a:t>
            </a:r>
            <a:r>
              <a:rPr lang="vi-VN" sz="1200" kern="1200" smtClean="0">
                <a:solidFill>
                  <a:schemeClr val="tx1"/>
                </a:solidFill>
                <a:effectLst/>
                <a:latin typeface="+mn-lt"/>
                <a:ea typeface="+mn-ea"/>
                <a:cs typeface="+mn-cs"/>
              </a:rPr>
              <a:t>HS hoạt động nhóm để trả lời các câu hỏi sau:</a:t>
            </a:r>
            <a:endParaRPr lang="en-US" sz="1200" kern="1200" smtClean="0">
              <a:solidFill>
                <a:schemeClr val="tx1"/>
              </a:solidFill>
              <a:effectLst/>
              <a:latin typeface="+mn-lt"/>
              <a:ea typeface="+mn-ea"/>
              <a:cs typeface="+mn-cs"/>
            </a:endParaRPr>
          </a:p>
          <a:p>
            <a:r>
              <a:rPr lang="vi-VN" sz="1200" b="1" kern="1200" smtClean="0">
                <a:solidFill>
                  <a:schemeClr val="tx1"/>
                </a:solidFill>
                <a:effectLst/>
                <a:latin typeface="+mn-lt"/>
                <a:ea typeface="+mn-ea"/>
                <a:cs typeface="+mn-cs"/>
              </a:rPr>
              <a:t>Câu 1:</a:t>
            </a:r>
            <a:r>
              <a:rPr lang="vi-VN" sz="1200" kern="1200" smtClean="0">
                <a:solidFill>
                  <a:schemeClr val="tx1"/>
                </a:solidFill>
                <a:effectLst/>
                <a:latin typeface="+mn-lt"/>
                <a:ea typeface="+mn-ea"/>
                <a:cs typeface="+mn-cs"/>
              </a:rPr>
              <a:t> Dựa vào sự vận động của nhiễm sắc thể, hãy giải thích sự hình thành các biến dị tổ hợp ở đời con.</a:t>
            </a:r>
            <a:endParaRPr lang="en-US" sz="1200" kern="1200" smtClean="0">
              <a:solidFill>
                <a:schemeClr val="tx1"/>
              </a:solidFill>
              <a:effectLst/>
              <a:latin typeface="+mn-lt"/>
              <a:ea typeface="+mn-ea"/>
              <a:cs typeface="+mn-cs"/>
            </a:endParaRPr>
          </a:p>
          <a:p>
            <a:r>
              <a:rPr lang="vi-VN" sz="1200" b="1" kern="1200" smtClean="0">
                <a:solidFill>
                  <a:schemeClr val="tx1"/>
                </a:solidFill>
                <a:effectLst/>
                <a:latin typeface="+mn-lt"/>
                <a:ea typeface="+mn-ea"/>
                <a:cs typeface="+mn-cs"/>
              </a:rPr>
              <a:t>Câu 2:</a:t>
            </a:r>
            <a:r>
              <a:rPr lang="vi-VN" sz="1200" kern="1200" smtClean="0">
                <a:solidFill>
                  <a:schemeClr val="tx1"/>
                </a:solidFill>
                <a:effectLst/>
                <a:latin typeface="+mn-lt"/>
                <a:ea typeface="+mn-ea"/>
                <a:cs typeface="+mn-cs"/>
              </a:rPr>
              <a:t> Hãy trình bày cơ chế phát sinh một hội chứng di truyền do đột biến lệch bội ở người.</a:t>
            </a:r>
            <a:endParaRPr lang="en-US" sz="1200" kern="1200" smtClean="0">
              <a:solidFill>
                <a:schemeClr val="tx1"/>
              </a:solidFill>
              <a:effectLst/>
              <a:latin typeface="+mn-lt"/>
              <a:ea typeface="+mn-ea"/>
              <a:cs typeface="+mn-cs"/>
            </a:endParaRPr>
          </a:p>
          <a:p>
            <a:r>
              <a:rPr lang="en-US" sz="1200" b="1" kern="1200" smtClean="0">
                <a:solidFill>
                  <a:schemeClr val="tx1"/>
                </a:solidFill>
                <a:effectLst/>
                <a:latin typeface="+mn-lt"/>
                <a:ea typeface="+mn-ea"/>
                <a:cs typeface="+mn-cs"/>
              </a:rPr>
              <a:t>Câu 3:</a:t>
            </a:r>
            <a:r>
              <a:rPr lang="en-US" sz="1200" kern="1200" smtClean="0">
                <a:solidFill>
                  <a:schemeClr val="tx1"/>
                </a:solidFill>
                <a:effectLst/>
                <a:latin typeface="+mn-lt"/>
                <a:ea typeface="+mn-ea"/>
                <a:cs typeface="+mn-cs"/>
              </a:rPr>
              <a:t> Phân biệt đột biến lệch bội và đột biến đa bội.</a:t>
            </a:r>
            <a:endParaRPr lang="en-US"/>
          </a:p>
        </p:txBody>
      </p:sp>
      <p:sp>
        <p:nvSpPr>
          <p:cNvPr id="4" name="Slide Number Placeholder 3"/>
          <p:cNvSpPr>
            <a:spLocks noGrp="1"/>
          </p:cNvSpPr>
          <p:nvPr>
            <p:ph type="sldNum" sz="quarter" idx="10"/>
          </p:nvPr>
        </p:nvSpPr>
        <p:spPr/>
        <p:txBody>
          <a:bodyPr/>
          <a:lstStyle/>
          <a:p>
            <a:fld id="{86A362C1-4FB4-4E05-A14A-8F5B7051C4DF}" type="slidenum">
              <a:rPr lang="en-US" smtClean="0"/>
              <a:t>36</a:t>
            </a:fld>
            <a:endParaRPr lang="en-US"/>
          </a:p>
        </p:txBody>
      </p:sp>
    </p:spTree>
    <p:extLst>
      <p:ext uri="{BB962C8B-B14F-4D97-AF65-F5344CB8AC3E}">
        <p14:creationId xmlns:p14="http://schemas.microsoft.com/office/powerpoint/2010/main" val="31478652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1" kern="1200" smtClean="0">
                <a:solidFill>
                  <a:schemeClr val="tx1"/>
                </a:solidFill>
                <a:effectLst/>
                <a:latin typeface="+mn-lt"/>
                <a:ea typeface="+mn-ea"/>
                <a:cs typeface="+mn-cs"/>
              </a:rPr>
              <a:t>- </a:t>
            </a:r>
            <a:r>
              <a:rPr lang="vi-VN" sz="1200" kern="1200" smtClean="0">
                <a:solidFill>
                  <a:schemeClr val="tx1"/>
                </a:solidFill>
                <a:effectLst/>
                <a:latin typeface="+mn-lt"/>
                <a:ea typeface="+mn-ea"/>
                <a:cs typeface="+mn-cs"/>
              </a:rPr>
              <a:t>HS hoạt động nhóm để trả lời các câu hỏi sau:</a:t>
            </a:r>
            <a:endParaRPr lang="en-US" sz="1200" kern="1200" smtClean="0">
              <a:solidFill>
                <a:schemeClr val="tx1"/>
              </a:solidFill>
              <a:effectLst/>
              <a:latin typeface="+mn-lt"/>
              <a:ea typeface="+mn-ea"/>
              <a:cs typeface="+mn-cs"/>
            </a:endParaRPr>
          </a:p>
          <a:p>
            <a:r>
              <a:rPr lang="vi-VN" sz="1200" b="1" kern="1200" smtClean="0">
                <a:solidFill>
                  <a:schemeClr val="tx1"/>
                </a:solidFill>
                <a:effectLst/>
                <a:latin typeface="+mn-lt"/>
                <a:ea typeface="+mn-ea"/>
                <a:cs typeface="+mn-cs"/>
              </a:rPr>
              <a:t>Câu 1:</a:t>
            </a:r>
            <a:r>
              <a:rPr lang="vi-VN" sz="1200" kern="1200" smtClean="0">
                <a:solidFill>
                  <a:schemeClr val="tx1"/>
                </a:solidFill>
                <a:effectLst/>
                <a:latin typeface="+mn-lt"/>
                <a:ea typeface="+mn-ea"/>
                <a:cs typeface="+mn-cs"/>
              </a:rPr>
              <a:t> Dựa vào sự vận động của nhiễm sắc thể, hãy giải thích sự hình thành các biến dị tổ hợp ở đời con.</a:t>
            </a:r>
            <a:endParaRPr lang="en-US" sz="1200" kern="1200" smtClean="0">
              <a:solidFill>
                <a:schemeClr val="tx1"/>
              </a:solidFill>
              <a:effectLst/>
              <a:latin typeface="+mn-lt"/>
              <a:ea typeface="+mn-ea"/>
              <a:cs typeface="+mn-cs"/>
            </a:endParaRPr>
          </a:p>
          <a:p>
            <a:r>
              <a:rPr lang="vi-VN" sz="1200" b="1" kern="1200" smtClean="0">
                <a:solidFill>
                  <a:schemeClr val="tx1"/>
                </a:solidFill>
                <a:effectLst/>
                <a:latin typeface="+mn-lt"/>
                <a:ea typeface="+mn-ea"/>
                <a:cs typeface="+mn-cs"/>
              </a:rPr>
              <a:t>Câu 2:</a:t>
            </a:r>
            <a:r>
              <a:rPr lang="vi-VN" sz="1200" kern="1200" smtClean="0">
                <a:solidFill>
                  <a:schemeClr val="tx1"/>
                </a:solidFill>
                <a:effectLst/>
                <a:latin typeface="+mn-lt"/>
                <a:ea typeface="+mn-ea"/>
                <a:cs typeface="+mn-cs"/>
              </a:rPr>
              <a:t> Hãy trình bày cơ chế phát sinh một hội chứng di truyền do đột biến lệch bội ở người.</a:t>
            </a:r>
            <a:endParaRPr lang="en-US" sz="1200" kern="1200" smtClean="0">
              <a:solidFill>
                <a:schemeClr val="tx1"/>
              </a:solidFill>
              <a:effectLst/>
              <a:latin typeface="+mn-lt"/>
              <a:ea typeface="+mn-ea"/>
              <a:cs typeface="+mn-cs"/>
            </a:endParaRPr>
          </a:p>
          <a:p>
            <a:r>
              <a:rPr lang="en-US" sz="1200" b="1" kern="1200" smtClean="0">
                <a:solidFill>
                  <a:schemeClr val="tx1"/>
                </a:solidFill>
                <a:effectLst/>
                <a:latin typeface="+mn-lt"/>
                <a:ea typeface="+mn-ea"/>
                <a:cs typeface="+mn-cs"/>
              </a:rPr>
              <a:t>Câu 3:</a:t>
            </a:r>
            <a:r>
              <a:rPr lang="en-US" sz="1200" kern="1200" smtClean="0">
                <a:solidFill>
                  <a:schemeClr val="tx1"/>
                </a:solidFill>
                <a:effectLst/>
                <a:latin typeface="+mn-lt"/>
                <a:ea typeface="+mn-ea"/>
                <a:cs typeface="+mn-cs"/>
              </a:rPr>
              <a:t> Phân biệt đột biến lệch bội và đột biến đa bội.</a:t>
            </a:r>
            <a:endParaRPr lang="en-US"/>
          </a:p>
        </p:txBody>
      </p:sp>
      <p:sp>
        <p:nvSpPr>
          <p:cNvPr id="4" name="Slide Number Placeholder 3"/>
          <p:cNvSpPr>
            <a:spLocks noGrp="1"/>
          </p:cNvSpPr>
          <p:nvPr>
            <p:ph type="sldNum" sz="quarter" idx="10"/>
          </p:nvPr>
        </p:nvSpPr>
        <p:spPr/>
        <p:txBody>
          <a:bodyPr/>
          <a:lstStyle/>
          <a:p>
            <a:fld id="{86A362C1-4FB4-4E05-A14A-8F5B7051C4DF}" type="slidenum">
              <a:rPr lang="en-US" smtClean="0"/>
              <a:t>37</a:t>
            </a:fld>
            <a:endParaRPr lang="en-US"/>
          </a:p>
        </p:txBody>
      </p:sp>
    </p:spTree>
    <p:extLst>
      <p:ext uri="{BB962C8B-B14F-4D97-AF65-F5344CB8AC3E}">
        <p14:creationId xmlns:p14="http://schemas.microsoft.com/office/powerpoint/2010/main" val="40685173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1" kern="1200" smtClean="0">
                <a:solidFill>
                  <a:schemeClr val="tx1"/>
                </a:solidFill>
                <a:effectLst/>
                <a:latin typeface="+mn-lt"/>
                <a:ea typeface="+mn-ea"/>
                <a:cs typeface="+mn-cs"/>
              </a:rPr>
              <a:t>- </a:t>
            </a:r>
            <a:r>
              <a:rPr lang="vi-VN" sz="1200" kern="1200" smtClean="0">
                <a:solidFill>
                  <a:schemeClr val="tx1"/>
                </a:solidFill>
                <a:effectLst/>
                <a:latin typeface="+mn-lt"/>
                <a:ea typeface="+mn-ea"/>
                <a:cs typeface="+mn-cs"/>
              </a:rPr>
              <a:t>HS hoạt động nhóm để trả lời các câu hỏi sau:</a:t>
            </a:r>
            <a:endParaRPr lang="en-US" sz="1200" kern="1200" smtClean="0">
              <a:solidFill>
                <a:schemeClr val="tx1"/>
              </a:solidFill>
              <a:effectLst/>
              <a:latin typeface="+mn-lt"/>
              <a:ea typeface="+mn-ea"/>
              <a:cs typeface="+mn-cs"/>
            </a:endParaRPr>
          </a:p>
          <a:p>
            <a:r>
              <a:rPr lang="vi-VN" sz="1200" b="1" kern="1200" smtClean="0">
                <a:solidFill>
                  <a:schemeClr val="tx1"/>
                </a:solidFill>
                <a:effectLst/>
                <a:latin typeface="+mn-lt"/>
                <a:ea typeface="+mn-ea"/>
                <a:cs typeface="+mn-cs"/>
              </a:rPr>
              <a:t>Câu 1:</a:t>
            </a:r>
            <a:r>
              <a:rPr lang="vi-VN" sz="1200" kern="1200" smtClean="0">
                <a:solidFill>
                  <a:schemeClr val="tx1"/>
                </a:solidFill>
                <a:effectLst/>
                <a:latin typeface="+mn-lt"/>
                <a:ea typeface="+mn-ea"/>
                <a:cs typeface="+mn-cs"/>
              </a:rPr>
              <a:t> Dựa vào sự vận động của nhiễm sắc thể, hãy giải thích sự hình thành các biến dị tổ hợp ở đời con.</a:t>
            </a:r>
            <a:endParaRPr lang="en-US" sz="1200" kern="1200" smtClean="0">
              <a:solidFill>
                <a:schemeClr val="tx1"/>
              </a:solidFill>
              <a:effectLst/>
              <a:latin typeface="+mn-lt"/>
              <a:ea typeface="+mn-ea"/>
              <a:cs typeface="+mn-cs"/>
            </a:endParaRPr>
          </a:p>
          <a:p>
            <a:r>
              <a:rPr lang="vi-VN" sz="1200" b="1" kern="1200" smtClean="0">
                <a:solidFill>
                  <a:schemeClr val="tx1"/>
                </a:solidFill>
                <a:effectLst/>
                <a:latin typeface="+mn-lt"/>
                <a:ea typeface="+mn-ea"/>
                <a:cs typeface="+mn-cs"/>
              </a:rPr>
              <a:t>Câu 2:</a:t>
            </a:r>
            <a:r>
              <a:rPr lang="vi-VN" sz="1200" kern="1200" smtClean="0">
                <a:solidFill>
                  <a:schemeClr val="tx1"/>
                </a:solidFill>
                <a:effectLst/>
                <a:latin typeface="+mn-lt"/>
                <a:ea typeface="+mn-ea"/>
                <a:cs typeface="+mn-cs"/>
              </a:rPr>
              <a:t> Hãy trình bày cơ chế phát sinh một hội chứng di truyền do đột biến lệch bội ở người.</a:t>
            </a:r>
            <a:endParaRPr lang="en-US" sz="1200" kern="1200" smtClean="0">
              <a:solidFill>
                <a:schemeClr val="tx1"/>
              </a:solidFill>
              <a:effectLst/>
              <a:latin typeface="+mn-lt"/>
              <a:ea typeface="+mn-ea"/>
              <a:cs typeface="+mn-cs"/>
            </a:endParaRPr>
          </a:p>
          <a:p>
            <a:r>
              <a:rPr lang="en-US" sz="1200" b="1" kern="1200" smtClean="0">
                <a:solidFill>
                  <a:schemeClr val="tx1"/>
                </a:solidFill>
                <a:effectLst/>
                <a:latin typeface="+mn-lt"/>
                <a:ea typeface="+mn-ea"/>
                <a:cs typeface="+mn-cs"/>
              </a:rPr>
              <a:t>Câu 3:</a:t>
            </a:r>
            <a:r>
              <a:rPr lang="en-US" sz="1200" kern="1200" smtClean="0">
                <a:solidFill>
                  <a:schemeClr val="tx1"/>
                </a:solidFill>
                <a:effectLst/>
                <a:latin typeface="+mn-lt"/>
                <a:ea typeface="+mn-ea"/>
                <a:cs typeface="+mn-cs"/>
              </a:rPr>
              <a:t> Phân biệt đột biến lệch bội và đột biến đa bội.</a:t>
            </a:r>
            <a:endParaRPr lang="en-US"/>
          </a:p>
        </p:txBody>
      </p:sp>
      <p:sp>
        <p:nvSpPr>
          <p:cNvPr id="4" name="Slide Number Placeholder 3"/>
          <p:cNvSpPr>
            <a:spLocks noGrp="1"/>
          </p:cNvSpPr>
          <p:nvPr>
            <p:ph type="sldNum" sz="quarter" idx="10"/>
          </p:nvPr>
        </p:nvSpPr>
        <p:spPr/>
        <p:txBody>
          <a:bodyPr/>
          <a:lstStyle/>
          <a:p>
            <a:fld id="{86A362C1-4FB4-4E05-A14A-8F5B7051C4DF}" type="slidenum">
              <a:rPr lang="en-US" smtClean="0"/>
              <a:t>38</a:t>
            </a:fld>
            <a:endParaRPr lang="en-US"/>
          </a:p>
        </p:txBody>
      </p:sp>
    </p:spTree>
    <p:extLst>
      <p:ext uri="{BB962C8B-B14F-4D97-AF65-F5344CB8AC3E}">
        <p14:creationId xmlns:p14="http://schemas.microsoft.com/office/powerpoint/2010/main" val="548528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1" kern="1200" smtClean="0">
                <a:solidFill>
                  <a:schemeClr val="tx1"/>
                </a:solidFill>
                <a:effectLst/>
                <a:latin typeface="+mn-lt"/>
                <a:ea typeface="+mn-ea"/>
                <a:cs typeface="+mn-cs"/>
              </a:rPr>
              <a:t>- </a:t>
            </a:r>
            <a:r>
              <a:rPr lang="vi-VN" sz="1200" kern="1200" smtClean="0">
                <a:solidFill>
                  <a:schemeClr val="tx1"/>
                </a:solidFill>
                <a:effectLst/>
                <a:latin typeface="+mn-lt"/>
                <a:ea typeface="+mn-ea"/>
                <a:cs typeface="+mn-cs"/>
              </a:rPr>
              <a:t>HS hoạt động nhóm để trả lời các câu hỏi sau:</a:t>
            </a:r>
            <a:endParaRPr lang="en-US" sz="1200" kern="1200" smtClean="0">
              <a:solidFill>
                <a:schemeClr val="tx1"/>
              </a:solidFill>
              <a:effectLst/>
              <a:latin typeface="+mn-lt"/>
              <a:ea typeface="+mn-ea"/>
              <a:cs typeface="+mn-cs"/>
            </a:endParaRPr>
          </a:p>
          <a:p>
            <a:r>
              <a:rPr lang="vi-VN" sz="1200" b="1" kern="1200" smtClean="0">
                <a:solidFill>
                  <a:schemeClr val="tx1"/>
                </a:solidFill>
                <a:effectLst/>
                <a:latin typeface="+mn-lt"/>
                <a:ea typeface="+mn-ea"/>
                <a:cs typeface="+mn-cs"/>
              </a:rPr>
              <a:t>Câu 1:</a:t>
            </a:r>
            <a:r>
              <a:rPr lang="vi-VN" sz="1200" kern="1200" smtClean="0">
                <a:solidFill>
                  <a:schemeClr val="tx1"/>
                </a:solidFill>
                <a:effectLst/>
                <a:latin typeface="+mn-lt"/>
                <a:ea typeface="+mn-ea"/>
                <a:cs typeface="+mn-cs"/>
              </a:rPr>
              <a:t> Dựa vào sự vận động của nhiễm sắc thể, hãy giải thích sự hình thành các biến dị tổ hợp ở đời con.</a:t>
            </a:r>
            <a:endParaRPr lang="en-US" sz="1200" kern="1200" smtClean="0">
              <a:solidFill>
                <a:schemeClr val="tx1"/>
              </a:solidFill>
              <a:effectLst/>
              <a:latin typeface="+mn-lt"/>
              <a:ea typeface="+mn-ea"/>
              <a:cs typeface="+mn-cs"/>
            </a:endParaRPr>
          </a:p>
          <a:p>
            <a:r>
              <a:rPr lang="vi-VN" sz="1200" b="1" kern="1200" smtClean="0">
                <a:solidFill>
                  <a:schemeClr val="tx1"/>
                </a:solidFill>
                <a:effectLst/>
                <a:latin typeface="+mn-lt"/>
                <a:ea typeface="+mn-ea"/>
                <a:cs typeface="+mn-cs"/>
              </a:rPr>
              <a:t>Câu 2:</a:t>
            </a:r>
            <a:r>
              <a:rPr lang="vi-VN" sz="1200" kern="1200" smtClean="0">
                <a:solidFill>
                  <a:schemeClr val="tx1"/>
                </a:solidFill>
                <a:effectLst/>
                <a:latin typeface="+mn-lt"/>
                <a:ea typeface="+mn-ea"/>
                <a:cs typeface="+mn-cs"/>
              </a:rPr>
              <a:t> Hãy trình bày cơ chế phát sinh một hội chứng di truyền do đột biến lệch bội ở người.</a:t>
            </a:r>
            <a:endParaRPr lang="en-US" sz="1200" kern="1200" smtClean="0">
              <a:solidFill>
                <a:schemeClr val="tx1"/>
              </a:solidFill>
              <a:effectLst/>
              <a:latin typeface="+mn-lt"/>
              <a:ea typeface="+mn-ea"/>
              <a:cs typeface="+mn-cs"/>
            </a:endParaRPr>
          </a:p>
          <a:p>
            <a:r>
              <a:rPr lang="en-US" sz="1200" b="1" kern="1200" smtClean="0">
                <a:solidFill>
                  <a:schemeClr val="tx1"/>
                </a:solidFill>
                <a:effectLst/>
                <a:latin typeface="+mn-lt"/>
                <a:ea typeface="+mn-ea"/>
                <a:cs typeface="+mn-cs"/>
              </a:rPr>
              <a:t>Câu 3:</a:t>
            </a:r>
            <a:r>
              <a:rPr lang="en-US" sz="1200" kern="1200" smtClean="0">
                <a:solidFill>
                  <a:schemeClr val="tx1"/>
                </a:solidFill>
                <a:effectLst/>
                <a:latin typeface="+mn-lt"/>
                <a:ea typeface="+mn-ea"/>
                <a:cs typeface="+mn-cs"/>
              </a:rPr>
              <a:t> Phân biệt đột biến lệch bội và đột biến đa bội.</a:t>
            </a:r>
            <a:endParaRPr lang="en-US"/>
          </a:p>
        </p:txBody>
      </p:sp>
      <p:sp>
        <p:nvSpPr>
          <p:cNvPr id="4" name="Slide Number Placeholder 3"/>
          <p:cNvSpPr>
            <a:spLocks noGrp="1"/>
          </p:cNvSpPr>
          <p:nvPr>
            <p:ph type="sldNum" sz="quarter" idx="10"/>
          </p:nvPr>
        </p:nvSpPr>
        <p:spPr/>
        <p:txBody>
          <a:bodyPr/>
          <a:lstStyle/>
          <a:p>
            <a:fld id="{86A362C1-4FB4-4E05-A14A-8F5B7051C4DF}" type="slidenum">
              <a:rPr lang="en-US" smtClean="0"/>
              <a:t>24</a:t>
            </a:fld>
            <a:endParaRPr lang="en-US"/>
          </a:p>
        </p:txBody>
      </p:sp>
    </p:spTree>
    <p:extLst>
      <p:ext uri="{BB962C8B-B14F-4D97-AF65-F5344CB8AC3E}">
        <p14:creationId xmlns:p14="http://schemas.microsoft.com/office/powerpoint/2010/main" val="1334128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1" kern="1200" smtClean="0">
                <a:solidFill>
                  <a:schemeClr val="tx1"/>
                </a:solidFill>
                <a:effectLst/>
                <a:latin typeface="+mn-lt"/>
                <a:ea typeface="+mn-ea"/>
                <a:cs typeface="+mn-cs"/>
              </a:rPr>
              <a:t>- </a:t>
            </a:r>
            <a:r>
              <a:rPr lang="vi-VN" sz="1200" kern="1200" smtClean="0">
                <a:solidFill>
                  <a:schemeClr val="tx1"/>
                </a:solidFill>
                <a:effectLst/>
                <a:latin typeface="+mn-lt"/>
                <a:ea typeface="+mn-ea"/>
                <a:cs typeface="+mn-cs"/>
              </a:rPr>
              <a:t>HS hoạt động nhóm để trả lời các câu hỏi sau:</a:t>
            </a:r>
            <a:endParaRPr lang="en-US" sz="1200" kern="1200" smtClean="0">
              <a:solidFill>
                <a:schemeClr val="tx1"/>
              </a:solidFill>
              <a:effectLst/>
              <a:latin typeface="+mn-lt"/>
              <a:ea typeface="+mn-ea"/>
              <a:cs typeface="+mn-cs"/>
            </a:endParaRPr>
          </a:p>
          <a:p>
            <a:r>
              <a:rPr lang="vi-VN" sz="1200" b="1" kern="1200" smtClean="0">
                <a:solidFill>
                  <a:schemeClr val="tx1"/>
                </a:solidFill>
                <a:effectLst/>
                <a:latin typeface="+mn-lt"/>
                <a:ea typeface="+mn-ea"/>
                <a:cs typeface="+mn-cs"/>
              </a:rPr>
              <a:t>Câu 1:</a:t>
            </a:r>
            <a:r>
              <a:rPr lang="vi-VN" sz="1200" kern="1200" smtClean="0">
                <a:solidFill>
                  <a:schemeClr val="tx1"/>
                </a:solidFill>
                <a:effectLst/>
                <a:latin typeface="+mn-lt"/>
                <a:ea typeface="+mn-ea"/>
                <a:cs typeface="+mn-cs"/>
              </a:rPr>
              <a:t> Dựa vào sự vận động của nhiễm sắc thể, hãy giải thích sự hình thành các biến dị tổ hợp ở đời con.</a:t>
            </a:r>
            <a:endParaRPr lang="en-US" sz="1200" kern="1200" smtClean="0">
              <a:solidFill>
                <a:schemeClr val="tx1"/>
              </a:solidFill>
              <a:effectLst/>
              <a:latin typeface="+mn-lt"/>
              <a:ea typeface="+mn-ea"/>
              <a:cs typeface="+mn-cs"/>
            </a:endParaRPr>
          </a:p>
          <a:p>
            <a:r>
              <a:rPr lang="vi-VN" sz="1200" b="1" kern="1200" smtClean="0">
                <a:solidFill>
                  <a:schemeClr val="tx1"/>
                </a:solidFill>
                <a:effectLst/>
                <a:latin typeface="+mn-lt"/>
                <a:ea typeface="+mn-ea"/>
                <a:cs typeface="+mn-cs"/>
              </a:rPr>
              <a:t>Câu 2:</a:t>
            </a:r>
            <a:r>
              <a:rPr lang="vi-VN" sz="1200" kern="1200" smtClean="0">
                <a:solidFill>
                  <a:schemeClr val="tx1"/>
                </a:solidFill>
                <a:effectLst/>
                <a:latin typeface="+mn-lt"/>
                <a:ea typeface="+mn-ea"/>
                <a:cs typeface="+mn-cs"/>
              </a:rPr>
              <a:t> Hãy trình bày cơ chế phát sinh một hội chứng di truyền do đột biến lệch bội ở người.</a:t>
            </a:r>
            <a:endParaRPr lang="en-US" sz="1200" kern="1200" smtClean="0">
              <a:solidFill>
                <a:schemeClr val="tx1"/>
              </a:solidFill>
              <a:effectLst/>
              <a:latin typeface="+mn-lt"/>
              <a:ea typeface="+mn-ea"/>
              <a:cs typeface="+mn-cs"/>
            </a:endParaRPr>
          </a:p>
          <a:p>
            <a:r>
              <a:rPr lang="en-US" sz="1200" b="1" kern="1200" smtClean="0">
                <a:solidFill>
                  <a:schemeClr val="tx1"/>
                </a:solidFill>
                <a:effectLst/>
                <a:latin typeface="+mn-lt"/>
                <a:ea typeface="+mn-ea"/>
                <a:cs typeface="+mn-cs"/>
              </a:rPr>
              <a:t>Câu 3:</a:t>
            </a:r>
            <a:r>
              <a:rPr lang="en-US" sz="1200" kern="1200" smtClean="0">
                <a:solidFill>
                  <a:schemeClr val="tx1"/>
                </a:solidFill>
                <a:effectLst/>
                <a:latin typeface="+mn-lt"/>
                <a:ea typeface="+mn-ea"/>
                <a:cs typeface="+mn-cs"/>
              </a:rPr>
              <a:t> Phân biệt đột biến lệch bội và đột biến đa bội.</a:t>
            </a:r>
            <a:endParaRPr lang="en-US"/>
          </a:p>
        </p:txBody>
      </p:sp>
      <p:sp>
        <p:nvSpPr>
          <p:cNvPr id="4" name="Slide Number Placeholder 3"/>
          <p:cNvSpPr>
            <a:spLocks noGrp="1"/>
          </p:cNvSpPr>
          <p:nvPr>
            <p:ph type="sldNum" sz="quarter" idx="10"/>
          </p:nvPr>
        </p:nvSpPr>
        <p:spPr/>
        <p:txBody>
          <a:bodyPr/>
          <a:lstStyle/>
          <a:p>
            <a:fld id="{86A362C1-4FB4-4E05-A14A-8F5B7051C4DF}" type="slidenum">
              <a:rPr lang="en-US" smtClean="0"/>
              <a:t>25</a:t>
            </a:fld>
            <a:endParaRPr lang="en-US"/>
          </a:p>
        </p:txBody>
      </p:sp>
    </p:spTree>
    <p:extLst>
      <p:ext uri="{BB962C8B-B14F-4D97-AF65-F5344CB8AC3E}">
        <p14:creationId xmlns:p14="http://schemas.microsoft.com/office/powerpoint/2010/main" val="1423706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1" kern="1200" smtClean="0">
                <a:solidFill>
                  <a:schemeClr val="tx1"/>
                </a:solidFill>
                <a:effectLst/>
                <a:latin typeface="+mn-lt"/>
                <a:ea typeface="+mn-ea"/>
                <a:cs typeface="+mn-cs"/>
              </a:rPr>
              <a:t>- </a:t>
            </a:r>
            <a:r>
              <a:rPr lang="vi-VN" sz="1200" kern="1200" smtClean="0">
                <a:solidFill>
                  <a:schemeClr val="tx1"/>
                </a:solidFill>
                <a:effectLst/>
                <a:latin typeface="+mn-lt"/>
                <a:ea typeface="+mn-ea"/>
                <a:cs typeface="+mn-cs"/>
              </a:rPr>
              <a:t>HS hoạt động nhóm để trả lời các câu hỏi sau:</a:t>
            </a:r>
            <a:endParaRPr lang="en-US" sz="1200" kern="1200" smtClean="0">
              <a:solidFill>
                <a:schemeClr val="tx1"/>
              </a:solidFill>
              <a:effectLst/>
              <a:latin typeface="+mn-lt"/>
              <a:ea typeface="+mn-ea"/>
              <a:cs typeface="+mn-cs"/>
            </a:endParaRPr>
          </a:p>
          <a:p>
            <a:r>
              <a:rPr lang="vi-VN" sz="1200" b="1" kern="1200" smtClean="0">
                <a:solidFill>
                  <a:schemeClr val="tx1"/>
                </a:solidFill>
                <a:effectLst/>
                <a:latin typeface="+mn-lt"/>
                <a:ea typeface="+mn-ea"/>
                <a:cs typeface="+mn-cs"/>
              </a:rPr>
              <a:t>Câu 1:</a:t>
            </a:r>
            <a:r>
              <a:rPr lang="vi-VN" sz="1200" kern="1200" smtClean="0">
                <a:solidFill>
                  <a:schemeClr val="tx1"/>
                </a:solidFill>
                <a:effectLst/>
                <a:latin typeface="+mn-lt"/>
                <a:ea typeface="+mn-ea"/>
                <a:cs typeface="+mn-cs"/>
              </a:rPr>
              <a:t> Dựa vào sự vận động của nhiễm sắc thể, hãy giải thích sự hình thành các biến dị tổ hợp ở đời con.</a:t>
            </a:r>
            <a:endParaRPr lang="en-US" sz="1200" kern="1200" smtClean="0">
              <a:solidFill>
                <a:schemeClr val="tx1"/>
              </a:solidFill>
              <a:effectLst/>
              <a:latin typeface="+mn-lt"/>
              <a:ea typeface="+mn-ea"/>
              <a:cs typeface="+mn-cs"/>
            </a:endParaRPr>
          </a:p>
          <a:p>
            <a:r>
              <a:rPr lang="vi-VN" sz="1200" b="1" kern="1200" smtClean="0">
                <a:solidFill>
                  <a:schemeClr val="tx1"/>
                </a:solidFill>
                <a:effectLst/>
                <a:latin typeface="+mn-lt"/>
                <a:ea typeface="+mn-ea"/>
                <a:cs typeface="+mn-cs"/>
              </a:rPr>
              <a:t>Câu 2:</a:t>
            </a:r>
            <a:r>
              <a:rPr lang="vi-VN" sz="1200" kern="1200" smtClean="0">
                <a:solidFill>
                  <a:schemeClr val="tx1"/>
                </a:solidFill>
                <a:effectLst/>
                <a:latin typeface="+mn-lt"/>
                <a:ea typeface="+mn-ea"/>
                <a:cs typeface="+mn-cs"/>
              </a:rPr>
              <a:t> Hãy trình bày cơ chế phát sinh một hội chứng di truyền do đột biến lệch bội ở người.</a:t>
            </a:r>
            <a:endParaRPr lang="en-US" sz="1200" kern="1200" smtClean="0">
              <a:solidFill>
                <a:schemeClr val="tx1"/>
              </a:solidFill>
              <a:effectLst/>
              <a:latin typeface="+mn-lt"/>
              <a:ea typeface="+mn-ea"/>
              <a:cs typeface="+mn-cs"/>
            </a:endParaRPr>
          </a:p>
          <a:p>
            <a:r>
              <a:rPr lang="en-US" sz="1200" b="1" kern="1200" smtClean="0">
                <a:solidFill>
                  <a:schemeClr val="tx1"/>
                </a:solidFill>
                <a:effectLst/>
                <a:latin typeface="+mn-lt"/>
                <a:ea typeface="+mn-ea"/>
                <a:cs typeface="+mn-cs"/>
              </a:rPr>
              <a:t>Câu 3:</a:t>
            </a:r>
            <a:r>
              <a:rPr lang="en-US" sz="1200" kern="1200" smtClean="0">
                <a:solidFill>
                  <a:schemeClr val="tx1"/>
                </a:solidFill>
                <a:effectLst/>
                <a:latin typeface="+mn-lt"/>
                <a:ea typeface="+mn-ea"/>
                <a:cs typeface="+mn-cs"/>
              </a:rPr>
              <a:t> Phân biệt đột biến lệch bội và đột biến đa bội.</a:t>
            </a:r>
            <a:endParaRPr lang="en-US"/>
          </a:p>
        </p:txBody>
      </p:sp>
      <p:sp>
        <p:nvSpPr>
          <p:cNvPr id="4" name="Slide Number Placeholder 3"/>
          <p:cNvSpPr>
            <a:spLocks noGrp="1"/>
          </p:cNvSpPr>
          <p:nvPr>
            <p:ph type="sldNum" sz="quarter" idx="10"/>
          </p:nvPr>
        </p:nvSpPr>
        <p:spPr/>
        <p:txBody>
          <a:bodyPr/>
          <a:lstStyle/>
          <a:p>
            <a:fld id="{86A362C1-4FB4-4E05-A14A-8F5B7051C4DF}" type="slidenum">
              <a:rPr lang="en-US" smtClean="0"/>
              <a:t>26</a:t>
            </a:fld>
            <a:endParaRPr lang="en-US"/>
          </a:p>
        </p:txBody>
      </p:sp>
    </p:spTree>
    <p:extLst>
      <p:ext uri="{BB962C8B-B14F-4D97-AF65-F5344CB8AC3E}">
        <p14:creationId xmlns:p14="http://schemas.microsoft.com/office/powerpoint/2010/main" val="3994833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1" kern="1200" smtClean="0">
                <a:solidFill>
                  <a:schemeClr val="tx1"/>
                </a:solidFill>
                <a:effectLst/>
                <a:latin typeface="+mn-lt"/>
                <a:ea typeface="+mn-ea"/>
                <a:cs typeface="+mn-cs"/>
              </a:rPr>
              <a:t>- </a:t>
            </a:r>
            <a:r>
              <a:rPr lang="vi-VN" sz="1200" kern="1200" smtClean="0">
                <a:solidFill>
                  <a:schemeClr val="tx1"/>
                </a:solidFill>
                <a:effectLst/>
                <a:latin typeface="+mn-lt"/>
                <a:ea typeface="+mn-ea"/>
                <a:cs typeface="+mn-cs"/>
              </a:rPr>
              <a:t>HS hoạt động nhóm để trả lời các câu hỏi sau:</a:t>
            </a:r>
            <a:endParaRPr lang="en-US" sz="1200" kern="1200" smtClean="0">
              <a:solidFill>
                <a:schemeClr val="tx1"/>
              </a:solidFill>
              <a:effectLst/>
              <a:latin typeface="+mn-lt"/>
              <a:ea typeface="+mn-ea"/>
              <a:cs typeface="+mn-cs"/>
            </a:endParaRPr>
          </a:p>
          <a:p>
            <a:r>
              <a:rPr lang="vi-VN" sz="1200" b="1" kern="1200" smtClean="0">
                <a:solidFill>
                  <a:schemeClr val="tx1"/>
                </a:solidFill>
                <a:effectLst/>
                <a:latin typeface="+mn-lt"/>
                <a:ea typeface="+mn-ea"/>
                <a:cs typeface="+mn-cs"/>
              </a:rPr>
              <a:t>Câu 1:</a:t>
            </a:r>
            <a:r>
              <a:rPr lang="vi-VN" sz="1200" kern="1200" smtClean="0">
                <a:solidFill>
                  <a:schemeClr val="tx1"/>
                </a:solidFill>
                <a:effectLst/>
                <a:latin typeface="+mn-lt"/>
                <a:ea typeface="+mn-ea"/>
                <a:cs typeface="+mn-cs"/>
              </a:rPr>
              <a:t> Dựa vào sự vận động của nhiễm sắc thể, hãy giải thích sự hình thành các biến dị tổ hợp ở đời con.</a:t>
            </a:r>
            <a:endParaRPr lang="en-US" sz="1200" kern="1200" smtClean="0">
              <a:solidFill>
                <a:schemeClr val="tx1"/>
              </a:solidFill>
              <a:effectLst/>
              <a:latin typeface="+mn-lt"/>
              <a:ea typeface="+mn-ea"/>
              <a:cs typeface="+mn-cs"/>
            </a:endParaRPr>
          </a:p>
          <a:p>
            <a:r>
              <a:rPr lang="vi-VN" sz="1200" b="1" kern="1200" smtClean="0">
                <a:solidFill>
                  <a:schemeClr val="tx1"/>
                </a:solidFill>
                <a:effectLst/>
                <a:latin typeface="+mn-lt"/>
                <a:ea typeface="+mn-ea"/>
                <a:cs typeface="+mn-cs"/>
              </a:rPr>
              <a:t>Câu 2:</a:t>
            </a:r>
            <a:r>
              <a:rPr lang="vi-VN" sz="1200" kern="1200" smtClean="0">
                <a:solidFill>
                  <a:schemeClr val="tx1"/>
                </a:solidFill>
                <a:effectLst/>
                <a:latin typeface="+mn-lt"/>
                <a:ea typeface="+mn-ea"/>
                <a:cs typeface="+mn-cs"/>
              </a:rPr>
              <a:t> Hãy trình bày cơ chế phát sinh một hội chứng di truyền do đột biến lệch bội ở người.</a:t>
            </a:r>
            <a:endParaRPr lang="en-US" sz="1200" kern="1200" smtClean="0">
              <a:solidFill>
                <a:schemeClr val="tx1"/>
              </a:solidFill>
              <a:effectLst/>
              <a:latin typeface="+mn-lt"/>
              <a:ea typeface="+mn-ea"/>
              <a:cs typeface="+mn-cs"/>
            </a:endParaRPr>
          </a:p>
          <a:p>
            <a:r>
              <a:rPr lang="en-US" sz="1200" b="1" kern="1200" smtClean="0">
                <a:solidFill>
                  <a:schemeClr val="tx1"/>
                </a:solidFill>
                <a:effectLst/>
                <a:latin typeface="+mn-lt"/>
                <a:ea typeface="+mn-ea"/>
                <a:cs typeface="+mn-cs"/>
              </a:rPr>
              <a:t>Câu 3:</a:t>
            </a:r>
            <a:r>
              <a:rPr lang="en-US" sz="1200" kern="1200" smtClean="0">
                <a:solidFill>
                  <a:schemeClr val="tx1"/>
                </a:solidFill>
                <a:effectLst/>
                <a:latin typeface="+mn-lt"/>
                <a:ea typeface="+mn-ea"/>
                <a:cs typeface="+mn-cs"/>
              </a:rPr>
              <a:t> Phân biệt đột biến lệch bội và đột biến đa bội.</a:t>
            </a:r>
            <a:endParaRPr lang="en-US"/>
          </a:p>
        </p:txBody>
      </p:sp>
      <p:sp>
        <p:nvSpPr>
          <p:cNvPr id="4" name="Slide Number Placeholder 3"/>
          <p:cNvSpPr>
            <a:spLocks noGrp="1"/>
          </p:cNvSpPr>
          <p:nvPr>
            <p:ph type="sldNum" sz="quarter" idx="10"/>
          </p:nvPr>
        </p:nvSpPr>
        <p:spPr/>
        <p:txBody>
          <a:bodyPr/>
          <a:lstStyle/>
          <a:p>
            <a:fld id="{86A362C1-4FB4-4E05-A14A-8F5B7051C4DF}" type="slidenum">
              <a:rPr lang="en-US" smtClean="0"/>
              <a:t>27</a:t>
            </a:fld>
            <a:endParaRPr lang="en-US"/>
          </a:p>
        </p:txBody>
      </p:sp>
    </p:spTree>
    <p:extLst>
      <p:ext uri="{BB962C8B-B14F-4D97-AF65-F5344CB8AC3E}">
        <p14:creationId xmlns:p14="http://schemas.microsoft.com/office/powerpoint/2010/main" val="2841152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1" kern="1200" smtClean="0">
                <a:solidFill>
                  <a:schemeClr val="tx1"/>
                </a:solidFill>
                <a:effectLst/>
                <a:latin typeface="+mn-lt"/>
                <a:ea typeface="+mn-ea"/>
                <a:cs typeface="+mn-cs"/>
              </a:rPr>
              <a:t>- </a:t>
            </a:r>
            <a:r>
              <a:rPr lang="vi-VN" sz="1200" kern="1200" smtClean="0">
                <a:solidFill>
                  <a:schemeClr val="tx1"/>
                </a:solidFill>
                <a:effectLst/>
                <a:latin typeface="+mn-lt"/>
                <a:ea typeface="+mn-ea"/>
                <a:cs typeface="+mn-cs"/>
              </a:rPr>
              <a:t>HS hoạt động nhóm để trả lời các câu hỏi sau:</a:t>
            </a:r>
            <a:endParaRPr lang="en-US" sz="1200" kern="1200" smtClean="0">
              <a:solidFill>
                <a:schemeClr val="tx1"/>
              </a:solidFill>
              <a:effectLst/>
              <a:latin typeface="+mn-lt"/>
              <a:ea typeface="+mn-ea"/>
              <a:cs typeface="+mn-cs"/>
            </a:endParaRPr>
          </a:p>
          <a:p>
            <a:r>
              <a:rPr lang="vi-VN" sz="1200" b="1" kern="1200" smtClean="0">
                <a:solidFill>
                  <a:schemeClr val="tx1"/>
                </a:solidFill>
                <a:effectLst/>
                <a:latin typeface="+mn-lt"/>
                <a:ea typeface="+mn-ea"/>
                <a:cs typeface="+mn-cs"/>
              </a:rPr>
              <a:t>Câu 1:</a:t>
            </a:r>
            <a:r>
              <a:rPr lang="vi-VN" sz="1200" kern="1200" smtClean="0">
                <a:solidFill>
                  <a:schemeClr val="tx1"/>
                </a:solidFill>
                <a:effectLst/>
                <a:latin typeface="+mn-lt"/>
                <a:ea typeface="+mn-ea"/>
                <a:cs typeface="+mn-cs"/>
              </a:rPr>
              <a:t> Dựa vào sự vận động của nhiễm sắc thể, hãy giải thích sự hình thành các biến dị tổ hợp ở đời con.</a:t>
            </a:r>
            <a:endParaRPr lang="en-US" sz="1200" kern="1200" smtClean="0">
              <a:solidFill>
                <a:schemeClr val="tx1"/>
              </a:solidFill>
              <a:effectLst/>
              <a:latin typeface="+mn-lt"/>
              <a:ea typeface="+mn-ea"/>
              <a:cs typeface="+mn-cs"/>
            </a:endParaRPr>
          </a:p>
          <a:p>
            <a:r>
              <a:rPr lang="vi-VN" sz="1200" b="1" kern="1200" smtClean="0">
                <a:solidFill>
                  <a:schemeClr val="tx1"/>
                </a:solidFill>
                <a:effectLst/>
                <a:latin typeface="+mn-lt"/>
                <a:ea typeface="+mn-ea"/>
                <a:cs typeface="+mn-cs"/>
              </a:rPr>
              <a:t>Câu 2:</a:t>
            </a:r>
            <a:r>
              <a:rPr lang="vi-VN" sz="1200" kern="1200" smtClean="0">
                <a:solidFill>
                  <a:schemeClr val="tx1"/>
                </a:solidFill>
                <a:effectLst/>
                <a:latin typeface="+mn-lt"/>
                <a:ea typeface="+mn-ea"/>
                <a:cs typeface="+mn-cs"/>
              </a:rPr>
              <a:t> Hãy trình bày cơ chế phát sinh một hội chứng di truyền do đột biến lệch bội ở người.</a:t>
            </a:r>
            <a:endParaRPr lang="en-US" sz="1200" kern="1200" smtClean="0">
              <a:solidFill>
                <a:schemeClr val="tx1"/>
              </a:solidFill>
              <a:effectLst/>
              <a:latin typeface="+mn-lt"/>
              <a:ea typeface="+mn-ea"/>
              <a:cs typeface="+mn-cs"/>
            </a:endParaRPr>
          </a:p>
          <a:p>
            <a:r>
              <a:rPr lang="en-US" sz="1200" b="1" kern="1200" smtClean="0">
                <a:solidFill>
                  <a:schemeClr val="tx1"/>
                </a:solidFill>
                <a:effectLst/>
                <a:latin typeface="+mn-lt"/>
                <a:ea typeface="+mn-ea"/>
                <a:cs typeface="+mn-cs"/>
              </a:rPr>
              <a:t>Câu 3:</a:t>
            </a:r>
            <a:r>
              <a:rPr lang="en-US" sz="1200" kern="1200" smtClean="0">
                <a:solidFill>
                  <a:schemeClr val="tx1"/>
                </a:solidFill>
                <a:effectLst/>
                <a:latin typeface="+mn-lt"/>
                <a:ea typeface="+mn-ea"/>
                <a:cs typeface="+mn-cs"/>
              </a:rPr>
              <a:t> Phân biệt đột biến lệch bội và đột biến đa bội.</a:t>
            </a:r>
            <a:endParaRPr lang="en-US"/>
          </a:p>
        </p:txBody>
      </p:sp>
      <p:sp>
        <p:nvSpPr>
          <p:cNvPr id="4" name="Slide Number Placeholder 3"/>
          <p:cNvSpPr>
            <a:spLocks noGrp="1"/>
          </p:cNvSpPr>
          <p:nvPr>
            <p:ph type="sldNum" sz="quarter" idx="10"/>
          </p:nvPr>
        </p:nvSpPr>
        <p:spPr/>
        <p:txBody>
          <a:bodyPr/>
          <a:lstStyle/>
          <a:p>
            <a:fld id="{86A362C1-4FB4-4E05-A14A-8F5B7051C4DF}" type="slidenum">
              <a:rPr lang="en-US" smtClean="0"/>
              <a:t>28</a:t>
            </a:fld>
            <a:endParaRPr lang="en-US"/>
          </a:p>
        </p:txBody>
      </p:sp>
    </p:spTree>
    <p:extLst>
      <p:ext uri="{BB962C8B-B14F-4D97-AF65-F5344CB8AC3E}">
        <p14:creationId xmlns:p14="http://schemas.microsoft.com/office/powerpoint/2010/main" val="226323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1" kern="1200" smtClean="0">
                <a:solidFill>
                  <a:schemeClr val="tx1"/>
                </a:solidFill>
                <a:effectLst/>
                <a:latin typeface="+mn-lt"/>
                <a:ea typeface="+mn-ea"/>
                <a:cs typeface="+mn-cs"/>
              </a:rPr>
              <a:t>- </a:t>
            </a:r>
            <a:r>
              <a:rPr lang="vi-VN" sz="1200" kern="1200" smtClean="0">
                <a:solidFill>
                  <a:schemeClr val="tx1"/>
                </a:solidFill>
                <a:effectLst/>
                <a:latin typeface="+mn-lt"/>
                <a:ea typeface="+mn-ea"/>
                <a:cs typeface="+mn-cs"/>
              </a:rPr>
              <a:t>HS hoạt động nhóm để trả lời các câu hỏi sau:</a:t>
            </a:r>
            <a:endParaRPr lang="en-US" sz="1200" kern="1200" smtClean="0">
              <a:solidFill>
                <a:schemeClr val="tx1"/>
              </a:solidFill>
              <a:effectLst/>
              <a:latin typeface="+mn-lt"/>
              <a:ea typeface="+mn-ea"/>
              <a:cs typeface="+mn-cs"/>
            </a:endParaRPr>
          </a:p>
          <a:p>
            <a:r>
              <a:rPr lang="vi-VN" sz="1200" b="1" kern="1200" smtClean="0">
                <a:solidFill>
                  <a:schemeClr val="tx1"/>
                </a:solidFill>
                <a:effectLst/>
                <a:latin typeface="+mn-lt"/>
                <a:ea typeface="+mn-ea"/>
                <a:cs typeface="+mn-cs"/>
              </a:rPr>
              <a:t>Câu 1:</a:t>
            </a:r>
            <a:r>
              <a:rPr lang="vi-VN" sz="1200" kern="1200" smtClean="0">
                <a:solidFill>
                  <a:schemeClr val="tx1"/>
                </a:solidFill>
                <a:effectLst/>
                <a:latin typeface="+mn-lt"/>
                <a:ea typeface="+mn-ea"/>
                <a:cs typeface="+mn-cs"/>
              </a:rPr>
              <a:t> Dựa vào sự vận động của nhiễm sắc thể, hãy giải thích sự hình thành các biến dị tổ hợp ở đời con.</a:t>
            </a:r>
            <a:endParaRPr lang="en-US" sz="1200" kern="1200" smtClean="0">
              <a:solidFill>
                <a:schemeClr val="tx1"/>
              </a:solidFill>
              <a:effectLst/>
              <a:latin typeface="+mn-lt"/>
              <a:ea typeface="+mn-ea"/>
              <a:cs typeface="+mn-cs"/>
            </a:endParaRPr>
          </a:p>
          <a:p>
            <a:r>
              <a:rPr lang="vi-VN" sz="1200" b="1" kern="1200" smtClean="0">
                <a:solidFill>
                  <a:schemeClr val="tx1"/>
                </a:solidFill>
                <a:effectLst/>
                <a:latin typeface="+mn-lt"/>
                <a:ea typeface="+mn-ea"/>
                <a:cs typeface="+mn-cs"/>
              </a:rPr>
              <a:t>Câu 2:</a:t>
            </a:r>
            <a:r>
              <a:rPr lang="vi-VN" sz="1200" kern="1200" smtClean="0">
                <a:solidFill>
                  <a:schemeClr val="tx1"/>
                </a:solidFill>
                <a:effectLst/>
                <a:latin typeface="+mn-lt"/>
                <a:ea typeface="+mn-ea"/>
                <a:cs typeface="+mn-cs"/>
              </a:rPr>
              <a:t> Hãy trình bày cơ chế phát sinh một hội chứng di truyền do đột biến lệch bội ở người.</a:t>
            </a:r>
            <a:endParaRPr lang="en-US" sz="1200" kern="1200" smtClean="0">
              <a:solidFill>
                <a:schemeClr val="tx1"/>
              </a:solidFill>
              <a:effectLst/>
              <a:latin typeface="+mn-lt"/>
              <a:ea typeface="+mn-ea"/>
              <a:cs typeface="+mn-cs"/>
            </a:endParaRPr>
          </a:p>
          <a:p>
            <a:r>
              <a:rPr lang="en-US" sz="1200" b="1" kern="1200" smtClean="0">
                <a:solidFill>
                  <a:schemeClr val="tx1"/>
                </a:solidFill>
                <a:effectLst/>
                <a:latin typeface="+mn-lt"/>
                <a:ea typeface="+mn-ea"/>
                <a:cs typeface="+mn-cs"/>
              </a:rPr>
              <a:t>Câu 3:</a:t>
            </a:r>
            <a:r>
              <a:rPr lang="en-US" sz="1200" kern="1200" smtClean="0">
                <a:solidFill>
                  <a:schemeClr val="tx1"/>
                </a:solidFill>
                <a:effectLst/>
                <a:latin typeface="+mn-lt"/>
                <a:ea typeface="+mn-ea"/>
                <a:cs typeface="+mn-cs"/>
              </a:rPr>
              <a:t> Phân biệt đột biến lệch bội và đột biến đa bội.</a:t>
            </a:r>
            <a:endParaRPr lang="en-US"/>
          </a:p>
        </p:txBody>
      </p:sp>
      <p:sp>
        <p:nvSpPr>
          <p:cNvPr id="4" name="Slide Number Placeholder 3"/>
          <p:cNvSpPr>
            <a:spLocks noGrp="1"/>
          </p:cNvSpPr>
          <p:nvPr>
            <p:ph type="sldNum" sz="quarter" idx="10"/>
          </p:nvPr>
        </p:nvSpPr>
        <p:spPr/>
        <p:txBody>
          <a:bodyPr/>
          <a:lstStyle/>
          <a:p>
            <a:fld id="{86A362C1-4FB4-4E05-A14A-8F5B7051C4DF}" type="slidenum">
              <a:rPr lang="en-US" smtClean="0"/>
              <a:t>29</a:t>
            </a:fld>
            <a:endParaRPr lang="en-US"/>
          </a:p>
        </p:txBody>
      </p:sp>
    </p:spTree>
    <p:extLst>
      <p:ext uri="{BB962C8B-B14F-4D97-AF65-F5344CB8AC3E}">
        <p14:creationId xmlns:p14="http://schemas.microsoft.com/office/powerpoint/2010/main" val="2236846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Tx/>
              <a:buNone/>
            </a:pPr>
            <a:r>
              <a:rPr lang="en-US" sz="1200" kern="1200" smtClean="0">
                <a:solidFill>
                  <a:schemeClr val="tx1"/>
                </a:solidFill>
                <a:effectLst/>
                <a:latin typeface="+mn-lt"/>
                <a:ea typeface="+mn-ea"/>
                <a:cs typeface="+mn-cs"/>
              </a:rPr>
              <a:t>GV gọi đại diện 3 nhóm để trả lời 3 câu hỏi</a:t>
            </a:r>
          </a:p>
          <a:p>
            <a:r>
              <a:rPr lang="vi-VN" sz="1200" kern="1200" smtClean="0">
                <a:solidFill>
                  <a:schemeClr val="tx1"/>
                </a:solidFill>
                <a:effectLst/>
                <a:latin typeface="+mn-lt"/>
                <a:ea typeface="+mn-ea"/>
                <a:cs typeface="+mn-cs"/>
              </a:rPr>
              <a:t>- Đại diện nhóm trình bày.</a:t>
            </a:r>
            <a:endParaRPr lang="en-US" sz="1200" kern="1200" smtClean="0">
              <a:solidFill>
                <a:schemeClr val="tx1"/>
              </a:solidFill>
              <a:effectLst/>
              <a:latin typeface="+mn-lt"/>
              <a:ea typeface="+mn-ea"/>
              <a:cs typeface="+mn-cs"/>
            </a:endParaRPr>
          </a:p>
          <a:p>
            <a:r>
              <a:rPr lang="en-US" sz="1200" kern="1200" smtClean="0">
                <a:solidFill>
                  <a:schemeClr val="tx1"/>
                </a:solidFill>
                <a:effectLst/>
                <a:latin typeface="+mn-lt"/>
                <a:ea typeface="+mn-ea"/>
                <a:cs typeface="+mn-cs"/>
              </a:rPr>
              <a:t>- Nhóm khác lắng nghe, nhận xét và bổ sung</a:t>
            </a:r>
            <a:endParaRPr lang="en-US"/>
          </a:p>
        </p:txBody>
      </p:sp>
      <p:sp>
        <p:nvSpPr>
          <p:cNvPr id="4" name="Slide Number Placeholder 3"/>
          <p:cNvSpPr>
            <a:spLocks noGrp="1"/>
          </p:cNvSpPr>
          <p:nvPr>
            <p:ph type="sldNum" sz="quarter" idx="10"/>
          </p:nvPr>
        </p:nvSpPr>
        <p:spPr/>
        <p:txBody>
          <a:bodyPr/>
          <a:lstStyle/>
          <a:p>
            <a:fld id="{86A362C1-4FB4-4E05-A14A-8F5B7051C4DF}" type="slidenum">
              <a:rPr lang="en-US" smtClean="0"/>
              <a:t>30</a:t>
            </a:fld>
            <a:endParaRPr lang="en-US"/>
          </a:p>
        </p:txBody>
      </p:sp>
    </p:spTree>
    <p:extLst>
      <p:ext uri="{BB962C8B-B14F-4D97-AF65-F5344CB8AC3E}">
        <p14:creationId xmlns:p14="http://schemas.microsoft.com/office/powerpoint/2010/main" val="34176845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1" kern="1200" smtClean="0">
                <a:solidFill>
                  <a:schemeClr val="tx1"/>
                </a:solidFill>
                <a:effectLst/>
                <a:latin typeface="+mn-lt"/>
                <a:ea typeface="+mn-ea"/>
                <a:cs typeface="+mn-cs"/>
              </a:rPr>
              <a:t>- </a:t>
            </a:r>
            <a:r>
              <a:rPr lang="vi-VN" sz="1200" kern="1200" smtClean="0">
                <a:solidFill>
                  <a:schemeClr val="tx1"/>
                </a:solidFill>
                <a:effectLst/>
                <a:latin typeface="+mn-lt"/>
                <a:ea typeface="+mn-ea"/>
                <a:cs typeface="+mn-cs"/>
              </a:rPr>
              <a:t>HS hoạt động nhóm để trả lời các câu hỏi sau:</a:t>
            </a:r>
            <a:endParaRPr lang="en-US" sz="1200" kern="1200" smtClean="0">
              <a:solidFill>
                <a:schemeClr val="tx1"/>
              </a:solidFill>
              <a:effectLst/>
              <a:latin typeface="+mn-lt"/>
              <a:ea typeface="+mn-ea"/>
              <a:cs typeface="+mn-cs"/>
            </a:endParaRPr>
          </a:p>
          <a:p>
            <a:r>
              <a:rPr lang="vi-VN" sz="1200" b="1" kern="1200" smtClean="0">
                <a:solidFill>
                  <a:schemeClr val="tx1"/>
                </a:solidFill>
                <a:effectLst/>
                <a:latin typeface="+mn-lt"/>
                <a:ea typeface="+mn-ea"/>
                <a:cs typeface="+mn-cs"/>
              </a:rPr>
              <a:t>Câu 1:</a:t>
            </a:r>
            <a:r>
              <a:rPr lang="vi-VN" sz="1200" kern="1200" smtClean="0">
                <a:solidFill>
                  <a:schemeClr val="tx1"/>
                </a:solidFill>
                <a:effectLst/>
                <a:latin typeface="+mn-lt"/>
                <a:ea typeface="+mn-ea"/>
                <a:cs typeface="+mn-cs"/>
              </a:rPr>
              <a:t> Dựa vào sự vận động của nhiễm sắc thể, hãy giải thích sự hình thành các biến dị tổ hợp ở đời con.</a:t>
            </a:r>
            <a:endParaRPr lang="en-US" sz="1200" kern="1200" smtClean="0">
              <a:solidFill>
                <a:schemeClr val="tx1"/>
              </a:solidFill>
              <a:effectLst/>
              <a:latin typeface="+mn-lt"/>
              <a:ea typeface="+mn-ea"/>
              <a:cs typeface="+mn-cs"/>
            </a:endParaRPr>
          </a:p>
          <a:p>
            <a:r>
              <a:rPr lang="vi-VN" sz="1200" b="1" kern="1200" smtClean="0">
                <a:solidFill>
                  <a:schemeClr val="tx1"/>
                </a:solidFill>
                <a:effectLst/>
                <a:latin typeface="+mn-lt"/>
                <a:ea typeface="+mn-ea"/>
                <a:cs typeface="+mn-cs"/>
              </a:rPr>
              <a:t>Câu 2:</a:t>
            </a:r>
            <a:r>
              <a:rPr lang="vi-VN" sz="1200" kern="1200" smtClean="0">
                <a:solidFill>
                  <a:schemeClr val="tx1"/>
                </a:solidFill>
                <a:effectLst/>
                <a:latin typeface="+mn-lt"/>
                <a:ea typeface="+mn-ea"/>
                <a:cs typeface="+mn-cs"/>
              </a:rPr>
              <a:t> Hãy trình bày cơ chế phát sinh một hội chứng di truyền do đột biến lệch bội ở người.</a:t>
            </a:r>
            <a:endParaRPr lang="en-US" sz="1200" kern="1200" smtClean="0">
              <a:solidFill>
                <a:schemeClr val="tx1"/>
              </a:solidFill>
              <a:effectLst/>
              <a:latin typeface="+mn-lt"/>
              <a:ea typeface="+mn-ea"/>
              <a:cs typeface="+mn-cs"/>
            </a:endParaRPr>
          </a:p>
          <a:p>
            <a:r>
              <a:rPr lang="en-US" sz="1200" b="1" kern="1200" smtClean="0">
                <a:solidFill>
                  <a:schemeClr val="tx1"/>
                </a:solidFill>
                <a:effectLst/>
                <a:latin typeface="+mn-lt"/>
                <a:ea typeface="+mn-ea"/>
                <a:cs typeface="+mn-cs"/>
              </a:rPr>
              <a:t>Câu 3:</a:t>
            </a:r>
            <a:r>
              <a:rPr lang="en-US" sz="1200" kern="1200" smtClean="0">
                <a:solidFill>
                  <a:schemeClr val="tx1"/>
                </a:solidFill>
                <a:effectLst/>
                <a:latin typeface="+mn-lt"/>
                <a:ea typeface="+mn-ea"/>
                <a:cs typeface="+mn-cs"/>
              </a:rPr>
              <a:t> Phân biệt đột biến lệch bội và đột biến đa bội.</a:t>
            </a:r>
            <a:endParaRPr lang="en-US"/>
          </a:p>
        </p:txBody>
      </p:sp>
      <p:sp>
        <p:nvSpPr>
          <p:cNvPr id="4" name="Slide Number Placeholder 3"/>
          <p:cNvSpPr>
            <a:spLocks noGrp="1"/>
          </p:cNvSpPr>
          <p:nvPr>
            <p:ph type="sldNum" sz="quarter" idx="10"/>
          </p:nvPr>
        </p:nvSpPr>
        <p:spPr/>
        <p:txBody>
          <a:bodyPr/>
          <a:lstStyle/>
          <a:p>
            <a:fld id="{86A362C1-4FB4-4E05-A14A-8F5B7051C4DF}" type="slidenum">
              <a:rPr lang="en-US" smtClean="0"/>
              <a:t>31</a:t>
            </a:fld>
            <a:endParaRPr lang="en-US"/>
          </a:p>
        </p:txBody>
      </p:sp>
    </p:spTree>
    <p:extLst>
      <p:ext uri="{BB962C8B-B14F-4D97-AF65-F5344CB8AC3E}">
        <p14:creationId xmlns:p14="http://schemas.microsoft.com/office/powerpoint/2010/main" val="1007250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326C8-7D99-44D3-8143-86CB55A463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A51DCE8-456D-41F9-92C7-038F1358E6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79EBB3F-D31A-4DDD-B7AD-3B7E8CE68D05}"/>
              </a:ext>
            </a:extLst>
          </p:cNvPr>
          <p:cNvSpPr>
            <a:spLocks noGrp="1"/>
          </p:cNvSpPr>
          <p:nvPr>
            <p:ph type="dt" sz="half" idx="10"/>
          </p:nvPr>
        </p:nvSpPr>
        <p:spPr/>
        <p:txBody>
          <a:bodyPr/>
          <a:lstStyle/>
          <a:p>
            <a:fld id="{ECC25525-9C65-4127-AEE8-B50BB766CEBE}" type="datetimeFigureOut">
              <a:rPr lang="en-US" smtClean="0"/>
              <a:t>26/7/2024</a:t>
            </a:fld>
            <a:endParaRPr lang="en-US"/>
          </a:p>
        </p:txBody>
      </p:sp>
      <p:sp>
        <p:nvSpPr>
          <p:cNvPr id="5" name="Footer Placeholder 4">
            <a:extLst>
              <a:ext uri="{FF2B5EF4-FFF2-40B4-BE49-F238E27FC236}">
                <a16:creationId xmlns:a16="http://schemas.microsoft.com/office/drawing/2014/main" id="{76FD5345-9671-4BAB-BFE2-781CF8A224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3D27CC-3051-496E-A7B2-F4896DE9606B}"/>
              </a:ext>
            </a:extLst>
          </p:cNvPr>
          <p:cNvSpPr>
            <a:spLocks noGrp="1"/>
          </p:cNvSpPr>
          <p:nvPr>
            <p:ph type="sldNum" sz="quarter" idx="12"/>
          </p:nvPr>
        </p:nvSpPr>
        <p:spPr/>
        <p:txBody>
          <a:bodyPr/>
          <a:lstStyle/>
          <a:p>
            <a:fld id="{E509B8A4-F624-4347-BF71-97F669E7ACE7}" type="slidenum">
              <a:rPr lang="en-US" smtClean="0"/>
              <a:t>‹#›</a:t>
            </a:fld>
            <a:endParaRPr lang="en-US"/>
          </a:p>
        </p:txBody>
      </p:sp>
    </p:spTree>
    <p:extLst>
      <p:ext uri="{BB962C8B-B14F-4D97-AF65-F5344CB8AC3E}">
        <p14:creationId xmlns:p14="http://schemas.microsoft.com/office/powerpoint/2010/main" val="16742914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05381-FD3E-4698-8977-739202132A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B5977D-E082-4A96-BC87-AF4B456F3A8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407B2B-81AF-4D6A-ABE7-04876C7A9EC1}"/>
              </a:ext>
            </a:extLst>
          </p:cNvPr>
          <p:cNvSpPr>
            <a:spLocks noGrp="1"/>
          </p:cNvSpPr>
          <p:nvPr>
            <p:ph type="dt" sz="half" idx="10"/>
          </p:nvPr>
        </p:nvSpPr>
        <p:spPr/>
        <p:txBody>
          <a:bodyPr/>
          <a:lstStyle/>
          <a:p>
            <a:fld id="{ECC25525-9C65-4127-AEE8-B50BB766CEBE}" type="datetimeFigureOut">
              <a:rPr lang="en-US" smtClean="0"/>
              <a:t>26/7/2024</a:t>
            </a:fld>
            <a:endParaRPr lang="en-US"/>
          </a:p>
        </p:txBody>
      </p:sp>
      <p:sp>
        <p:nvSpPr>
          <p:cNvPr id="5" name="Footer Placeholder 4">
            <a:extLst>
              <a:ext uri="{FF2B5EF4-FFF2-40B4-BE49-F238E27FC236}">
                <a16:creationId xmlns:a16="http://schemas.microsoft.com/office/drawing/2014/main" id="{321BC621-4232-47C0-831E-DA240AE0B0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FCDEA8-7319-4458-9956-666E0B2E078E}"/>
              </a:ext>
            </a:extLst>
          </p:cNvPr>
          <p:cNvSpPr>
            <a:spLocks noGrp="1"/>
          </p:cNvSpPr>
          <p:nvPr>
            <p:ph type="sldNum" sz="quarter" idx="12"/>
          </p:nvPr>
        </p:nvSpPr>
        <p:spPr/>
        <p:txBody>
          <a:bodyPr/>
          <a:lstStyle/>
          <a:p>
            <a:fld id="{E509B8A4-F624-4347-BF71-97F669E7ACE7}" type="slidenum">
              <a:rPr lang="en-US" smtClean="0"/>
              <a:t>‹#›</a:t>
            </a:fld>
            <a:endParaRPr lang="en-US"/>
          </a:p>
        </p:txBody>
      </p:sp>
    </p:spTree>
    <p:extLst>
      <p:ext uri="{BB962C8B-B14F-4D97-AF65-F5344CB8AC3E}">
        <p14:creationId xmlns:p14="http://schemas.microsoft.com/office/powerpoint/2010/main" val="1186807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D86A33B-DBF3-40BD-9B32-A4F8CE39393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D495C7-BAD9-421D-800B-A5B7103AB12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93CD57-18B9-4B9C-B00A-AC7FABE6AA1C}"/>
              </a:ext>
            </a:extLst>
          </p:cNvPr>
          <p:cNvSpPr>
            <a:spLocks noGrp="1"/>
          </p:cNvSpPr>
          <p:nvPr>
            <p:ph type="dt" sz="half" idx="10"/>
          </p:nvPr>
        </p:nvSpPr>
        <p:spPr/>
        <p:txBody>
          <a:bodyPr/>
          <a:lstStyle/>
          <a:p>
            <a:fld id="{ECC25525-9C65-4127-AEE8-B50BB766CEBE}" type="datetimeFigureOut">
              <a:rPr lang="en-US" smtClean="0"/>
              <a:t>26/7/2024</a:t>
            </a:fld>
            <a:endParaRPr lang="en-US"/>
          </a:p>
        </p:txBody>
      </p:sp>
      <p:sp>
        <p:nvSpPr>
          <p:cNvPr id="5" name="Footer Placeholder 4">
            <a:extLst>
              <a:ext uri="{FF2B5EF4-FFF2-40B4-BE49-F238E27FC236}">
                <a16:creationId xmlns:a16="http://schemas.microsoft.com/office/drawing/2014/main" id="{37B71A0C-7DFA-47BF-90DF-3A023D73E1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003340-B17D-4FC2-9770-6367C5B8ADA8}"/>
              </a:ext>
            </a:extLst>
          </p:cNvPr>
          <p:cNvSpPr>
            <a:spLocks noGrp="1"/>
          </p:cNvSpPr>
          <p:nvPr>
            <p:ph type="sldNum" sz="quarter" idx="12"/>
          </p:nvPr>
        </p:nvSpPr>
        <p:spPr/>
        <p:txBody>
          <a:bodyPr/>
          <a:lstStyle/>
          <a:p>
            <a:fld id="{E509B8A4-F624-4347-BF71-97F669E7ACE7}" type="slidenum">
              <a:rPr lang="en-US" smtClean="0"/>
              <a:t>‹#›</a:t>
            </a:fld>
            <a:endParaRPr lang="en-US"/>
          </a:p>
        </p:txBody>
      </p:sp>
    </p:spTree>
    <p:extLst>
      <p:ext uri="{BB962C8B-B14F-4D97-AF65-F5344CB8AC3E}">
        <p14:creationId xmlns:p14="http://schemas.microsoft.com/office/powerpoint/2010/main" val="1981906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D0E3B-A47B-41D9-9BD6-998344764E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E0E344-8FEC-4766-841E-4CF323E8BDF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F354BB-4F15-4196-B0CA-A92EA87CB5E6}"/>
              </a:ext>
            </a:extLst>
          </p:cNvPr>
          <p:cNvSpPr>
            <a:spLocks noGrp="1"/>
          </p:cNvSpPr>
          <p:nvPr>
            <p:ph type="dt" sz="half" idx="10"/>
          </p:nvPr>
        </p:nvSpPr>
        <p:spPr/>
        <p:txBody>
          <a:bodyPr/>
          <a:lstStyle/>
          <a:p>
            <a:fld id="{ECC25525-9C65-4127-AEE8-B50BB766CEBE}" type="datetimeFigureOut">
              <a:rPr lang="en-US" smtClean="0"/>
              <a:t>26/7/2024</a:t>
            </a:fld>
            <a:endParaRPr lang="en-US"/>
          </a:p>
        </p:txBody>
      </p:sp>
      <p:sp>
        <p:nvSpPr>
          <p:cNvPr id="5" name="Footer Placeholder 4">
            <a:extLst>
              <a:ext uri="{FF2B5EF4-FFF2-40B4-BE49-F238E27FC236}">
                <a16:creationId xmlns:a16="http://schemas.microsoft.com/office/drawing/2014/main" id="{DB8F88EF-B46E-44DC-8FBA-C491CEE62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ED72B1-E455-4DEA-9734-850BCCE72083}"/>
              </a:ext>
            </a:extLst>
          </p:cNvPr>
          <p:cNvSpPr>
            <a:spLocks noGrp="1"/>
          </p:cNvSpPr>
          <p:nvPr>
            <p:ph type="sldNum" sz="quarter" idx="12"/>
          </p:nvPr>
        </p:nvSpPr>
        <p:spPr/>
        <p:txBody>
          <a:bodyPr/>
          <a:lstStyle/>
          <a:p>
            <a:fld id="{E509B8A4-F624-4347-BF71-97F669E7ACE7}" type="slidenum">
              <a:rPr lang="en-US" smtClean="0"/>
              <a:t>‹#›</a:t>
            </a:fld>
            <a:endParaRPr lang="en-US"/>
          </a:p>
        </p:txBody>
      </p:sp>
    </p:spTree>
    <p:extLst>
      <p:ext uri="{BB962C8B-B14F-4D97-AF65-F5344CB8AC3E}">
        <p14:creationId xmlns:p14="http://schemas.microsoft.com/office/powerpoint/2010/main" val="2592657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E2601-F6F6-414C-B528-D1456DAAECE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6689BB-29E4-4E5E-902C-284AB928F3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6A6E6B3-3853-4450-A0A5-1E0673A3E0C2}"/>
              </a:ext>
            </a:extLst>
          </p:cNvPr>
          <p:cNvSpPr>
            <a:spLocks noGrp="1"/>
          </p:cNvSpPr>
          <p:nvPr>
            <p:ph type="dt" sz="half" idx="10"/>
          </p:nvPr>
        </p:nvSpPr>
        <p:spPr/>
        <p:txBody>
          <a:bodyPr/>
          <a:lstStyle/>
          <a:p>
            <a:fld id="{ECC25525-9C65-4127-AEE8-B50BB766CEBE}" type="datetimeFigureOut">
              <a:rPr lang="en-US" smtClean="0"/>
              <a:t>26/7/2024</a:t>
            </a:fld>
            <a:endParaRPr lang="en-US"/>
          </a:p>
        </p:txBody>
      </p:sp>
      <p:sp>
        <p:nvSpPr>
          <p:cNvPr id="5" name="Footer Placeholder 4">
            <a:extLst>
              <a:ext uri="{FF2B5EF4-FFF2-40B4-BE49-F238E27FC236}">
                <a16:creationId xmlns:a16="http://schemas.microsoft.com/office/drawing/2014/main" id="{33573C93-16E3-4167-93DE-A0F5FBCBBA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4D233E-CBBF-4CF3-B29F-2C15E8A9E1F5}"/>
              </a:ext>
            </a:extLst>
          </p:cNvPr>
          <p:cNvSpPr>
            <a:spLocks noGrp="1"/>
          </p:cNvSpPr>
          <p:nvPr>
            <p:ph type="sldNum" sz="quarter" idx="12"/>
          </p:nvPr>
        </p:nvSpPr>
        <p:spPr/>
        <p:txBody>
          <a:bodyPr/>
          <a:lstStyle/>
          <a:p>
            <a:fld id="{E509B8A4-F624-4347-BF71-97F669E7ACE7}" type="slidenum">
              <a:rPr lang="en-US" smtClean="0"/>
              <a:t>‹#›</a:t>
            </a:fld>
            <a:endParaRPr lang="en-US"/>
          </a:p>
        </p:txBody>
      </p:sp>
    </p:spTree>
    <p:extLst>
      <p:ext uri="{BB962C8B-B14F-4D97-AF65-F5344CB8AC3E}">
        <p14:creationId xmlns:p14="http://schemas.microsoft.com/office/powerpoint/2010/main" val="4106175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C18AD-263B-48EF-86B7-11FDA6FE58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1449AB-F4EB-4216-A262-CD97DCB9D0D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5FF9F4-24D0-4488-981B-3297FF28512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9AF6FC-8BBC-4856-A59A-313397896078}"/>
              </a:ext>
            </a:extLst>
          </p:cNvPr>
          <p:cNvSpPr>
            <a:spLocks noGrp="1"/>
          </p:cNvSpPr>
          <p:nvPr>
            <p:ph type="dt" sz="half" idx="10"/>
          </p:nvPr>
        </p:nvSpPr>
        <p:spPr/>
        <p:txBody>
          <a:bodyPr/>
          <a:lstStyle/>
          <a:p>
            <a:fld id="{ECC25525-9C65-4127-AEE8-B50BB766CEBE}" type="datetimeFigureOut">
              <a:rPr lang="en-US" smtClean="0"/>
              <a:t>26/7/2024</a:t>
            </a:fld>
            <a:endParaRPr lang="en-US"/>
          </a:p>
        </p:txBody>
      </p:sp>
      <p:sp>
        <p:nvSpPr>
          <p:cNvPr id="6" name="Footer Placeholder 5">
            <a:extLst>
              <a:ext uri="{FF2B5EF4-FFF2-40B4-BE49-F238E27FC236}">
                <a16:creationId xmlns:a16="http://schemas.microsoft.com/office/drawing/2014/main" id="{0B7F08B0-3308-4D6C-BA9B-D8728C30BC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B36380-8FC0-4578-8756-ACF01246799B}"/>
              </a:ext>
            </a:extLst>
          </p:cNvPr>
          <p:cNvSpPr>
            <a:spLocks noGrp="1"/>
          </p:cNvSpPr>
          <p:nvPr>
            <p:ph type="sldNum" sz="quarter" idx="12"/>
          </p:nvPr>
        </p:nvSpPr>
        <p:spPr/>
        <p:txBody>
          <a:bodyPr/>
          <a:lstStyle/>
          <a:p>
            <a:fld id="{E509B8A4-F624-4347-BF71-97F669E7ACE7}" type="slidenum">
              <a:rPr lang="en-US" smtClean="0"/>
              <a:t>‹#›</a:t>
            </a:fld>
            <a:endParaRPr lang="en-US"/>
          </a:p>
        </p:txBody>
      </p:sp>
    </p:spTree>
    <p:extLst>
      <p:ext uri="{BB962C8B-B14F-4D97-AF65-F5344CB8AC3E}">
        <p14:creationId xmlns:p14="http://schemas.microsoft.com/office/powerpoint/2010/main" val="3915458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881D1-F652-4DD8-836A-EF5C07387E3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1362A92-30FB-42DA-866A-864F36B6E9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3C62229-8A10-4833-A4D8-256ED6033D9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2ACF79-6774-41E0-93CE-1521472CEB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27FF79F-B5B9-423B-9AF9-C2FF95F52BD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F7294BF-652E-4EC7-8990-C0DFD70C47B9}"/>
              </a:ext>
            </a:extLst>
          </p:cNvPr>
          <p:cNvSpPr>
            <a:spLocks noGrp="1"/>
          </p:cNvSpPr>
          <p:nvPr>
            <p:ph type="dt" sz="half" idx="10"/>
          </p:nvPr>
        </p:nvSpPr>
        <p:spPr/>
        <p:txBody>
          <a:bodyPr/>
          <a:lstStyle/>
          <a:p>
            <a:fld id="{ECC25525-9C65-4127-AEE8-B50BB766CEBE}" type="datetimeFigureOut">
              <a:rPr lang="en-US" smtClean="0"/>
              <a:t>26/7/2024</a:t>
            </a:fld>
            <a:endParaRPr lang="en-US"/>
          </a:p>
        </p:txBody>
      </p:sp>
      <p:sp>
        <p:nvSpPr>
          <p:cNvPr id="8" name="Footer Placeholder 7">
            <a:extLst>
              <a:ext uri="{FF2B5EF4-FFF2-40B4-BE49-F238E27FC236}">
                <a16:creationId xmlns:a16="http://schemas.microsoft.com/office/drawing/2014/main" id="{E2D6160A-0561-46A2-B353-4381497A0AD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A498876-65ED-48E1-9EFD-3D41C065E1B9}"/>
              </a:ext>
            </a:extLst>
          </p:cNvPr>
          <p:cNvSpPr>
            <a:spLocks noGrp="1"/>
          </p:cNvSpPr>
          <p:nvPr>
            <p:ph type="sldNum" sz="quarter" idx="12"/>
          </p:nvPr>
        </p:nvSpPr>
        <p:spPr/>
        <p:txBody>
          <a:bodyPr/>
          <a:lstStyle/>
          <a:p>
            <a:fld id="{E509B8A4-F624-4347-BF71-97F669E7ACE7}" type="slidenum">
              <a:rPr lang="en-US" smtClean="0"/>
              <a:t>‹#›</a:t>
            </a:fld>
            <a:endParaRPr lang="en-US"/>
          </a:p>
        </p:txBody>
      </p:sp>
    </p:spTree>
    <p:extLst>
      <p:ext uri="{BB962C8B-B14F-4D97-AF65-F5344CB8AC3E}">
        <p14:creationId xmlns:p14="http://schemas.microsoft.com/office/powerpoint/2010/main" val="2918956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C68DB-3C9C-4FCE-A789-6EE82D405E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9EC04AE-591E-4B24-8051-835D523C3091}"/>
              </a:ext>
            </a:extLst>
          </p:cNvPr>
          <p:cNvSpPr>
            <a:spLocks noGrp="1"/>
          </p:cNvSpPr>
          <p:nvPr>
            <p:ph type="dt" sz="half" idx="10"/>
          </p:nvPr>
        </p:nvSpPr>
        <p:spPr/>
        <p:txBody>
          <a:bodyPr/>
          <a:lstStyle/>
          <a:p>
            <a:fld id="{ECC25525-9C65-4127-AEE8-B50BB766CEBE}" type="datetimeFigureOut">
              <a:rPr lang="en-US" smtClean="0"/>
              <a:t>26/7/2024</a:t>
            </a:fld>
            <a:endParaRPr lang="en-US"/>
          </a:p>
        </p:txBody>
      </p:sp>
      <p:sp>
        <p:nvSpPr>
          <p:cNvPr id="4" name="Footer Placeholder 3">
            <a:extLst>
              <a:ext uri="{FF2B5EF4-FFF2-40B4-BE49-F238E27FC236}">
                <a16:creationId xmlns:a16="http://schemas.microsoft.com/office/drawing/2014/main" id="{9AFABBDC-21E4-4840-A100-A42EC56784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E9AA999-BEA7-44D6-BA8B-45D030AEBF20}"/>
              </a:ext>
            </a:extLst>
          </p:cNvPr>
          <p:cNvSpPr>
            <a:spLocks noGrp="1"/>
          </p:cNvSpPr>
          <p:nvPr>
            <p:ph type="sldNum" sz="quarter" idx="12"/>
          </p:nvPr>
        </p:nvSpPr>
        <p:spPr/>
        <p:txBody>
          <a:bodyPr/>
          <a:lstStyle/>
          <a:p>
            <a:fld id="{E509B8A4-F624-4347-BF71-97F669E7ACE7}" type="slidenum">
              <a:rPr lang="en-US" smtClean="0"/>
              <a:t>‹#›</a:t>
            </a:fld>
            <a:endParaRPr lang="en-US"/>
          </a:p>
        </p:txBody>
      </p:sp>
    </p:spTree>
    <p:extLst>
      <p:ext uri="{BB962C8B-B14F-4D97-AF65-F5344CB8AC3E}">
        <p14:creationId xmlns:p14="http://schemas.microsoft.com/office/powerpoint/2010/main" val="1878833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FA1723-835D-4ABA-AD9E-45E622E89A35}"/>
              </a:ext>
            </a:extLst>
          </p:cNvPr>
          <p:cNvSpPr>
            <a:spLocks noGrp="1"/>
          </p:cNvSpPr>
          <p:nvPr>
            <p:ph type="dt" sz="half" idx="10"/>
          </p:nvPr>
        </p:nvSpPr>
        <p:spPr/>
        <p:txBody>
          <a:bodyPr/>
          <a:lstStyle/>
          <a:p>
            <a:fld id="{ECC25525-9C65-4127-AEE8-B50BB766CEBE}" type="datetimeFigureOut">
              <a:rPr lang="en-US" smtClean="0"/>
              <a:t>26/7/2024</a:t>
            </a:fld>
            <a:endParaRPr lang="en-US"/>
          </a:p>
        </p:txBody>
      </p:sp>
      <p:sp>
        <p:nvSpPr>
          <p:cNvPr id="3" name="Footer Placeholder 2">
            <a:extLst>
              <a:ext uri="{FF2B5EF4-FFF2-40B4-BE49-F238E27FC236}">
                <a16:creationId xmlns:a16="http://schemas.microsoft.com/office/drawing/2014/main" id="{5DFC415C-50CF-4EEC-8CDB-FF66C4ECFFE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B8B25D-E47F-41FD-9012-C22ECB40A54A}"/>
              </a:ext>
            </a:extLst>
          </p:cNvPr>
          <p:cNvSpPr>
            <a:spLocks noGrp="1"/>
          </p:cNvSpPr>
          <p:nvPr>
            <p:ph type="sldNum" sz="quarter" idx="12"/>
          </p:nvPr>
        </p:nvSpPr>
        <p:spPr/>
        <p:txBody>
          <a:bodyPr/>
          <a:lstStyle/>
          <a:p>
            <a:fld id="{E509B8A4-F624-4347-BF71-97F669E7ACE7}" type="slidenum">
              <a:rPr lang="en-US" smtClean="0"/>
              <a:t>‹#›</a:t>
            </a:fld>
            <a:endParaRPr lang="en-US"/>
          </a:p>
        </p:txBody>
      </p:sp>
    </p:spTree>
    <p:extLst>
      <p:ext uri="{BB962C8B-B14F-4D97-AF65-F5344CB8AC3E}">
        <p14:creationId xmlns:p14="http://schemas.microsoft.com/office/powerpoint/2010/main" val="2109937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73998-7EB8-4C1B-BC14-5E226D0881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62CAC8-A9AE-4C36-9BAA-4F1AA3AB30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59FEDF-19AD-4E9E-84CB-763095034D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0F2612B-50D1-4092-B70D-F56B4D63DF8C}"/>
              </a:ext>
            </a:extLst>
          </p:cNvPr>
          <p:cNvSpPr>
            <a:spLocks noGrp="1"/>
          </p:cNvSpPr>
          <p:nvPr>
            <p:ph type="dt" sz="half" idx="10"/>
          </p:nvPr>
        </p:nvSpPr>
        <p:spPr/>
        <p:txBody>
          <a:bodyPr/>
          <a:lstStyle/>
          <a:p>
            <a:fld id="{ECC25525-9C65-4127-AEE8-B50BB766CEBE}" type="datetimeFigureOut">
              <a:rPr lang="en-US" smtClean="0"/>
              <a:t>26/7/2024</a:t>
            </a:fld>
            <a:endParaRPr lang="en-US"/>
          </a:p>
        </p:txBody>
      </p:sp>
      <p:sp>
        <p:nvSpPr>
          <p:cNvPr id="6" name="Footer Placeholder 5">
            <a:extLst>
              <a:ext uri="{FF2B5EF4-FFF2-40B4-BE49-F238E27FC236}">
                <a16:creationId xmlns:a16="http://schemas.microsoft.com/office/drawing/2014/main" id="{E0CAA076-7A42-4ABD-B4DF-94CBB84F1E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AE861C-0ED4-455F-A3D5-7FEBC491C99D}"/>
              </a:ext>
            </a:extLst>
          </p:cNvPr>
          <p:cNvSpPr>
            <a:spLocks noGrp="1"/>
          </p:cNvSpPr>
          <p:nvPr>
            <p:ph type="sldNum" sz="quarter" idx="12"/>
          </p:nvPr>
        </p:nvSpPr>
        <p:spPr/>
        <p:txBody>
          <a:bodyPr/>
          <a:lstStyle/>
          <a:p>
            <a:fld id="{E509B8A4-F624-4347-BF71-97F669E7ACE7}" type="slidenum">
              <a:rPr lang="en-US" smtClean="0"/>
              <a:t>‹#›</a:t>
            </a:fld>
            <a:endParaRPr lang="en-US"/>
          </a:p>
        </p:txBody>
      </p:sp>
    </p:spTree>
    <p:extLst>
      <p:ext uri="{BB962C8B-B14F-4D97-AF65-F5344CB8AC3E}">
        <p14:creationId xmlns:p14="http://schemas.microsoft.com/office/powerpoint/2010/main" val="1949692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445D7-8073-4258-99DD-8C64D16C33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2EF935-FC42-4068-907A-E4B496D078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A89EC3-5C03-4BEC-82DE-1E26CD7DDA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AA61686-83CE-4B64-BC27-657461A874FF}"/>
              </a:ext>
            </a:extLst>
          </p:cNvPr>
          <p:cNvSpPr>
            <a:spLocks noGrp="1"/>
          </p:cNvSpPr>
          <p:nvPr>
            <p:ph type="dt" sz="half" idx="10"/>
          </p:nvPr>
        </p:nvSpPr>
        <p:spPr/>
        <p:txBody>
          <a:bodyPr/>
          <a:lstStyle/>
          <a:p>
            <a:fld id="{ECC25525-9C65-4127-AEE8-B50BB766CEBE}" type="datetimeFigureOut">
              <a:rPr lang="en-US" smtClean="0"/>
              <a:t>26/7/2024</a:t>
            </a:fld>
            <a:endParaRPr lang="en-US"/>
          </a:p>
        </p:txBody>
      </p:sp>
      <p:sp>
        <p:nvSpPr>
          <p:cNvPr id="6" name="Footer Placeholder 5">
            <a:extLst>
              <a:ext uri="{FF2B5EF4-FFF2-40B4-BE49-F238E27FC236}">
                <a16:creationId xmlns:a16="http://schemas.microsoft.com/office/drawing/2014/main" id="{C0EA5C98-35EF-4797-970F-347B26DE48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1AC713-2196-4ECD-91CF-2FA8C747C0A4}"/>
              </a:ext>
            </a:extLst>
          </p:cNvPr>
          <p:cNvSpPr>
            <a:spLocks noGrp="1"/>
          </p:cNvSpPr>
          <p:nvPr>
            <p:ph type="sldNum" sz="quarter" idx="12"/>
          </p:nvPr>
        </p:nvSpPr>
        <p:spPr/>
        <p:txBody>
          <a:bodyPr/>
          <a:lstStyle/>
          <a:p>
            <a:fld id="{E509B8A4-F624-4347-BF71-97F669E7ACE7}" type="slidenum">
              <a:rPr lang="en-US" smtClean="0"/>
              <a:t>‹#›</a:t>
            </a:fld>
            <a:endParaRPr lang="en-US"/>
          </a:p>
        </p:txBody>
      </p:sp>
    </p:spTree>
    <p:extLst>
      <p:ext uri="{BB962C8B-B14F-4D97-AF65-F5344CB8AC3E}">
        <p14:creationId xmlns:p14="http://schemas.microsoft.com/office/powerpoint/2010/main" val="23927552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752C09-BAB6-4B02-8A5E-35D43898AE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A80505-BE68-464A-9900-EA7546A5E4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68F4D6-F638-4723-82C7-B1D4E5857B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C25525-9C65-4127-AEE8-B50BB766CEBE}" type="datetimeFigureOut">
              <a:rPr lang="en-US" smtClean="0"/>
              <a:t>26/7/2024</a:t>
            </a:fld>
            <a:endParaRPr lang="en-US"/>
          </a:p>
        </p:txBody>
      </p:sp>
      <p:sp>
        <p:nvSpPr>
          <p:cNvPr id="5" name="Footer Placeholder 4">
            <a:extLst>
              <a:ext uri="{FF2B5EF4-FFF2-40B4-BE49-F238E27FC236}">
                <a16:creationId xmlns:a16="http://schemas.microsoft.com/office/drawing/2014/main" id="{442BDE51-3E38-4369-932A-2B8D19D9FE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F42B8D-1FF6-45D2-8666-D18413CD37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09B8A4-F624-4347-BF71-97F669E7ACE7}" type="slidenum">
              <a:rPr lang="en-US" smtClean="0"/>
              <a:t>‹#›</a:t>
            </a:fld>
            <a:endParaRPr lang="en-US"/>
          </a:p>
        </p:txBody>
      </p:sp>
    </p:spTree>
    <p:extLst>
      <p:ext uri="{BB962C8B-B14F-4D97-AF65-F5344CB8AC3E}">
        <p14:creationId xmlns:p14="http://schemas.microsoft.com/office/powerpoint/2010/main" val="11419017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8.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8.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0" Type="http://schemas.openxmlformats.org/officeDocument/2006/relationships/image" Target="NUL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3.png"/><Relationship Id="rId7" Type="http://schemas.openxmlformats.org/officeDocument/2006/relationships/diagramColors" Target="../diagrams/colors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18.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0" Type="http://schemas.openxmlformats.org/officeDocument/2006/relationships/image" Target="NUL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0" Type="http://schemas.openxmlformats.org/officeDocument/2006/relationships/image" Target="NULL"/></Relationships>
</file>

<file path=ppt/slides/_rels/slide4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56" Type="http://schemas.openxmlformats.org/officeDocument/2006/relationships/image" Target="NUL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8E37685-1790-4596-940A-35B71949B606}"/>
              </a:ext>
            </a:extLst>
          </p:cNvPr>
          <p:cNvSpPr>
            <a:spLocks noGrp="1"/>
          </p:cNvSpPr>
          <p:nvPr>
            <p:ph type="subTitle" idx="1"/>
          </p:nvPr>
        </p:nvSpPr>
        <p:spPr>
          <a:xfrm>
            <a:off x="1344706" y="3668775"/>
            <a:ext cx="9144000" cy="625319"/>
          </a:xfrm>
        </p:spPr>
        <p:txBody>
          <a:bodyPr>
            <a:normAutofit lnSpcReduction="10000"/>
          </a:bodyPr>
          <a:lstStyle/>
          <a:p>
            <a:r>
              <a:rPr lang="en-US" sz="4000" dirty="0">
                <a:latin typeface="Times New Roman" panose="02020603050405020304" pitchFamily="18" charset="0"/>
                <a:cs typeface="Times New Roman" panose="02020603050405020304" pitchFamily="18" charset="0"/>
              </a:rPr>
              <a:t>HS </a:t>
            </a:r>
            <a:r>
              <a:rPr lang="en-US" sz="4000" dirty="0" err="1">
                <a:latin typeface="Times New Roman" panose="02020603050405020304" pitchFamily="18" charset="0"/>
                <a:cs typeface="Times New Roman" panose="02020603050405020304" pitchFamily="18" charset="0"/>
              </a:rPr>
              <a:t>quan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ảnh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sau</a:t>
            </a:r>
            <a:r>
              <a:rPr lang="en-US" sz="4000" dirty="0">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0749CC06-4E61-4D53-B78F-4EFEEEB111E6}"/>
              </a:ext>
            </a:extLst>
          </p:cNvPr>
          <p:cNvSpPr txBox="1"/>
          <p:nvPr/>
        </p:nvSpPr>
        <p:spPr>
          <a:xfrm>
            <a:off x="1129553" y="672352"/>
            <a:ext cx="9932893" cy="2123658"/>
          </a:xfrm>
          <a:prstGeom prst="rect">
            <a:avLst/>
          </a:prstGeom>
          <a:noFill/>
        </p:spPr>
        <p:txBody>
          <a:bodyPr wrap="square" rtlCol="0">
            <a:spAutoFit/>
          </a:bodyPr>
          <a:lstStyle/>
          <a:p>
            <a:pPr algn="ctr"/>
            <a:r>
              <a:rPr lang="en-US" sz="6600" b="1" dirty="0">
                <a:solidFill>
                  <a:srgbClr val="FF0000"/>
                </a:solidFill>
              </a:rPr>
              <a:t>CHÀO MỪNG CÁC EM ĐẾN VỚI BÀI HỌC HÔM NAY</a:t>
            </a:r>
            <a:endParaRPr lang="vi-VN" sz="6600" b="1" dirty="0">
              <a:solidFill>
                <a:srgbClr val="FF0000"/>
              </a:solidFill>
            </a:endParaRPr>
          </a:p>
        </p:txBody>
      </p:sp>
    </p:spTree>
    <p:extLst>
      <p:ext uri="{BB962C8B-B14F-4D97-AF65-F5344CB8AC3E}">
        <p14:creationId xmlns:p14="http://schemas.microsoft.com/office/powerpoint/2010/main" val="23344250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8561" y="133387"/>
            <a:ext cx="6337569" cy="584775"/>
          </a:xfrm>
          <a:prstGeom prst="rect">
            <a:avLst/>
          </a:prstGeom>
        </p:spPr>
        <p:txBody>
          <a:bodyPr wrap="none">
            <a:spAutoFit/>
          </a:bodyPr>
          <a:lstStyle/>
          <a:p>
            <a:r>
              <a:rPr lang="en-US" sz="3200" b="1" dirty="0">
                <a:latin typeface="Times New Roman" panose="02020603050405020304" pitchFamily="18" charset="0"/>
                <a:cs typeface="Times New Roman" panose="02020603050405020304" pitchFamily="18" charset="0"/>
              </a:rPr>
              <a:t>I</a:t>
            </a:r>
            <a:r>
              <a:rPr lang="en-US" sz="3200" b="1" dirty="0" smtClean="0">
                <a:latin typeface="Times New Roman" panose="02020603050405020304" pitchFamily="18" charset="0"/>
                <a:cs typeface="Times New Roman" panose="02020603050405020304" pitchFamily="18" charset="0"/>
              </a:rPr>
              <a:t>. KHÁI </a:t>
            </a:r>
            <a:r>
              <a:rPr lang="en-US" sz="3200" b="1" dirty="0" err="1">
                <a:latin typeface="Times New Roman" panose="02020603050405020304" pitchFamily="18" charset="0"/>
                <a:cs typeface="Times New Roman" panose="02020603050405020304" pitchFamily="18" charset="0"/>
              </a:rPr>
              <a:t>NIỆM</a:t>
            </a:r>
            <a:r>
              <a:rPr lang="en-US" sz="3200" b="1">
                <a:latin typeface="Times New Roman" panose="02020603050405020304" pitchFamily="18" charset="0"/>
                <a:cs typeface="Times New Roman" panose="02020603050405020304" pitchFamily="18" charset="0"/>
              </a:rPr>
              <a:t> BỆNH THUỶ SẢN</a:t>
            </a:r>
            <a:endParaRPr lang="en-US" sz="3200"/>
          </a:p>
        </p:txBody>
      </p:sp>
      <p:graphicFrame>
        <p:nvGraphicFramePr>
          <p:cNvPr id="7" name="Diagram 6"/>
          <p:cNvGraphicFramePr/>
          <p:nvPr>
            <p:extLst>
              <p:ext uri="{D42A27DB-BD31-4B8C-83A1-F6EECF244321}">
                <p14:modId xmlns:p14="http://schemas.microsoft.com/office/powerpoint/2010/main" val="2289566304"/>
              </p:ext>
            </p:extLst>
          </p:nvPr>
        </p:nvGraphicFramePr>
        <p:xfrm>
          <a:off x="5012396" y="1240797"/>
          <a:ext cx="6419462" cy="49145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8" name="Group 7"/>
          <p:cNvGrpSpPr/>
          <p:nvPr/>
        </p:nvGrpSpPr>
        <p:grpSpPr>
          <a:xfrm>
            <a:off x="687436" y="1218929"/>
            <a:ext cx="3820529" cy="4914590"/>
            <a:chOff x="1041239" y="2330027"/>
            <a:chExt cx="2693565" cy="3223048"/>
          </a:xfrm>
        </p:grpSpPr>
        <p:pic>
          <p:nvPicPr>
            <p:cNvPr id="9" name="Picture 2" descr="Vai trò của trưởng nhóm trong các doanh nghiệp hiện na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9760" y="2330027"/>
              <a:ext cx="2676525" cy="171012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041239" y="3952875"/>
              <a:ext cx="2693565" cy="16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Các nhóm nộp sản phẩm và trình bày</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42940134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8561" y="133387"/>
            <a:ext cx="6337569" cy="584775"/>
          </a:xfrm>
          <a:prstGeom prst="rect">
            <a:avLst/>
          </a:prstGeom>
        </p:spPr>
        <p:txBody>
          <a:bodyPr wrap="none">
            <a:spAutoFit/>
          </a:bodyPr>
          <a:lstStyle/>
          <a:p>
            <a:r>
              <a:rPr lang="en-US" sz="3200" b="1">
                <a:latin typeface="Times New Roman" panose="02020603050405020304" pitchFamily="18" charset="0"/>
                <a:cs typeface="Times New Roman" panose="02020603050405020304" pitchFamily="18" charset="0"/>
              </a:rPr>
              <a:t>I</a:t>
            </a:r>
            <a:r>
              <a:rPr lang="en-US" sz="3200" b="1" smtClean="0">
                <a:latin typeface="Times New Roman" panose="02020603050405020304" pitchFamily="18" charset="0"/>
                <a:cs typeface="Times New Roman" panose="02020603050405020304" pitchFamily="18" charset="0"/>
              </a:rPr>
              <a:t>. KHÁI </a:t>
            </a:r>
            <a:r>
              <a:rPr lang="en-US" sz="3200" b="1">
                <a:latin typeface="Times New Roman" panose="02020603050405020304" pitchFamily="18" charset="0"/>
                <a:cs typeface="Times New Roman" panose="02020603050405020304" pitchFamily="18" charset="0"/>
              </a:rPr>
              <a:t>NIỆM BỆNH THUỶ SẢN</a:t>
            </a:r>
            <a:endParaRPr lang="en-US" sz="3200"/>
          </a:p>
        </p:txBody>
      </p:sp>
      <p:sp>
        <p:nvSpPr>
          <p:cNvPr id="7" name="Text Box 24"/>
          <p:cNvSpPr txBox="1">
            <a:spLocks noChangeArrowheads="1"/>
          </p:cNvSpPr>
          <p:nvPr/>
        </p:nvSpPr>
        <p:spPr bwMode="auto">
          <a:xfrm>
            <a:off x="3973427" y="1063172"/>
            <a:ext cx="4296621" cy="523220"/>
          </a:xfrm>
          <a:prstGeom prst="rect">
            <a:avLst/>
          </a:prstGeom>
          <a:noFill/>
          <a:ln w="28575">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smtClean="0">
                <a:solidFill>
                  <a:srgbClr val="FF0066"/>
                </a:solidFill>
                <a:cs typeface="Arial" panose="020B0604020202020204" pitchFamily="34" charset="0"/>
              </a:rPr>
              <a:t>KIẾN THỨC CẦN NẮM</a:t>
            </a:r>
            <a:endParaRPr lang="en-US" altLang="en-US" sz="2800" b="1">
              <a:solidFill>
                <a:srgbClr val="FF0066"/>
              </a:solidFill>
              <a:cs typeface="Arial" panose="020B0604020202020204" pitchFamily="34" charset="0"/>
            </a:endParaRPr>
          </a:p>
        </p:txBody>
      </p:sp>
      <p:sp>
        <p:nvSpPr>
          <p:cNvPr id="9" name="Rounded Rectangle 8">
            <a:extLst>
              <a:ext uri="{FF2B5EF4-FFF2-40B4-BE49-F238E27FC236}">
                <a16:creationId xmlns:a16="http://schemas.microsoft.com/office/drawing/2014/main" id="{E92C252E-C775-F9B0-B991-3B3EBB17DD86}"/>
              </a:ext>
            </a:extLst>
          </p:cNvPr>
          <p:cNvSpPr/>
          <p:nvPr/>
        </p:nvSpPr>
        <p:spPr>
          <a:xfrm>
            <a:off x="860304" y="2103928"/>
            <a:ext cx="10231765" cy="13093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defRPr/>
            </a:pPr>
            <a:endParaRPr lang="vi-VN" sz="3200" b="1" dirty="0">
              <a:solidFill>
                <a:srgbClr val="FF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1093303" y="2163562"/>
            <a:ext cx="9909313" cy="1077218"/>
          </a:xfrm>
          <a:prstGeom prst="rect">
            <a:avLst/>
          </a:prstGeom>
        </p:spPr>
        <p:txBody>
          <a:bodyPr wrap="square">
            <a:spAutoFit/>
          </a:bodyPr>
          <a:lstStyle/>
          <a:p>
            <a:pPr algn="just">
              <a:spcAft>
                <a:spcPts val="0"/>
              </a:spcAft>
            </a:pPr>
            <a:r>
              <a:rPr lang="en-US" sz="3200">
                <a:solidFill>
                  <a:srgbClr val="7030A0"/>
                </a:solidFill>
                <a:latin typeface="Times New Roman" panose="02020603050405020304" pitchFamily="18" charset="0"/>
                <a:ea typeface="Times New Roman" panose="02020603050405020304" pitchFamily="18" charset="0"/>
              </a:rPr>
              <a:t>- Khái niệm: </a:t>
            </a:r>
            <a:r>
              <a:rPr lang="vi-VN" sz="3200">
                <a:solidFill>
                  <a:srgbClr val="7030A0"/>
                </a:solidFill>
                <a:latin typeface="Times New Roman" panose="02020603050405020304" pitchFamily="18" charset="0"/>
                <a:ea typeface="Times New Roman" panose="02020603050405020304" pitchFamily="18" charset="0"/>
              </a:rPr>
              <a:t>Bệnh thuỷ sản là trạng thái không bình thường của các loài thuỷ sản khi có nguyên nhân tác động </a:t>
            </a:r>
            <a:endParaRPr lang="en-US" sz="3200">
              <a:solidFill>
                <a:srgbClr val="7030A0"/>
              </a:solidFill>
              <a:latin typeface="Times New Roman" panose="02020603050405020304" pitchFamily="18" charset="0"/>
              <a:ea typeface="Times New Roman" panose="02020603050405020304" pitchFamily="18" charset="0"/>
            </a:endParaRPr>
          </a:p>
        </p:txBody>
      </p:sp>
      <p:sp>
        <p:nvSpPr>
          <p:cNvPr id="12" name="Rounded Rectangle 11">
            <a:extLst>
              <a:ext uri="{FF2B5EF4-FFF2-40B4-BE49-F238E27FC236}">
                <a16:creationId xmlns:a16="http://schemas.microsoft.com/office/drawing/2014/main" id="{E92C252E-C775-F9B0-B991-3B3EBB17DD86}"/>
              </a:ext>
            </a:extLst>
          </p:cNvPr>
          <p:cNvSpPr/>
          <p:nvPr/>
        </p:nvSpPr>
        <p:spPr>
          <a:xfrm>
            <a:off x="860304" y="3942665"/>
            <a:ext cx="10231765" cy="22195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defRPr/>
            </a:pPr>
            <a:endParaRPr lang="vi-VN" sz="3200" b="1" dirty="0">
              <a:solidFill>
                <a:srgbClr val="FF0000"/>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1093302" y="3942666"/>
            <a:ext cx="9909313" cy="2062103"/>
          </a:xfrm>
          <a:prstGeom prst="rect">
            <a:avLst/>
          </a:prstGeom>
        </p:spPr>
        <p:txBody>
          <a:bodyPr wrap="square">
            <a:spAutoFit/>
          </a:bodyPr>
          <a:lstStyle/>
          <a:p>
            <a:pPr algn="just">
              <a:spcAft>
                <a:spcPts val="0"/>
              </a:spcAft>
            </a:pPr>
            <a:r>
              <a:rPr lang="en-US" sz="3200" smtClean="0">
                <a:solidFill>
                  <a:srgbClr val="0033CC"/>
                </a:solidFill>
                <a:latin typeface="Times New Roman" panose="02020603050405020304" pitchFamily="18" charset="0"/>
                <a:ea typeface="Times New Roman" panose="02020603050405020304" pitchFamily="18" charset="0"/>
              </a:rPr>
              <a:t>- </a:t>
            </a:r>
            <a:r>
              <a:rPr lang="en-US" sz="3200">
                <a:solidFill>
                  <a:srgbClr val="0033CC"/>
                </a:solidFill>
                <a:latin typeface="Times New Roman" panose="02020603050405020304" pitchFamily="18" charset="0"/>
                <a:ea typeface="Times New Roman" panose="02020603050405020304" pitchFamily="18" charset="0"/>
              </a:rPr>
              <a:t>Biểu hiện của thuỷ sản khi bị bệnh: </a:t>
            </a:r>
            <a:r>
              <a:rPr lang="vi-VN" sz="3200">
                <a:solidFill>
                  <a:srgbClr val="0033CC"/>
                </a:solidFill>
                <a:latin typeface="Times New Roman" panose="02020603050405020304" pitchFamily="18" charset="0"/>
                <a:ea typeface="Times New Roman" panose="02020603050405020304" pitchFamily="18" charset="0"/>
              </a:rPr>
              <a:t>phản xạ chậm, b</a:t>
            </a:r>
            <a:r>
              <a:rPr lang="en-US" sz="3200">
                <a:solidFill>
                  <a:srgbClr val="0033CC"/>
                </a:solidFill>
                <a:latin typeface="Times New Roman" panose="02020603050405020304" pitchFamily="18" charset="0"/>
                <a:ea typeface="Times New Roman" panose="02020603050405020304" pitchFamily="18" charset="0"/>
              </a:rPr>
              <a:t>ơ</a:t>
            </a:r>
            <a:r>
              <a:rPr lang="vi-VN" sz="3200">
                <a:solidFill>
                  <a:srgbClr val="0033CC"/>
                </a:solidFill>
                <a:latin typeface="Times New Roman" panose="02020603050405020304" pitchFamily="18" charset="0"/>
                <a:ea typeface="Times New Roman" panose="02020603050405020304" pitchFamily="18" charset="0"/>
              </a:rPr>
              <a:t>i tách đàn, mất thăng bằng, giảm ăn hoặc bỏ ăn, chậm lớn, xuất hiện các tổn thương trên cơ thể, bệnh nặng có thể gây chết</a:t>
            </a:r>
            <a:r>
              <a:rPr lang="en-US" sz="3200">
                <a:solidFill>
                  <a:srgbClr val="0033CC"/>
                </a:solidFill>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25682187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9081" y="591743"/>
            <a:ext cx="4218878" cy="584775"/>
          </a:xfrm>
          <a:prstGeom prst="rect">
            <a:avLst/>
          </a:prstGeom>
        </p:spPr>
        <p:txBody>
          <a:bodyPr wrap="square">
            <a:spAutoFit/>
          </a:bodyPr>
          <a:lstStyle/>
          <a:p>
            <a:pPr indent="180340" algn="just">
              <a:spcAft>
                <a:spcPts val="0"/>
              </a:spcAft>
            </a:pPr>
            <a:r>
              <a:rPr lang="en-US" sz="3200" smtClean="0">
                <a:solidFill>
                  <a:srgbClr val="CC0066"/>
                </a:solidFill>
                <a:latin typeface="Times New Roman" panose="02020603050405020304" pitchFamily="18" charset="0"/>
                <a:ea typeface="Calibri" panose="020F0502020204030204" pitchFamily="34" charset="0"/>
                <a:cs typeface="Arial" panose="020B0604020202020204" pitchFamily="34" charset="0"/>
              </a:rPr>
              <a:t>* </a:t>
            </a:r>
            <a:r>
              <a:rPr lang="en-US" sz="3200">
                <a:solidFill>
                  <a:srgbClr val="CC0066"/>
                </a:solidFill>
                <a:latin typeface="Times New Roman" panose="02020603050405020304" pitchFamily="18" charset="0"/>
                <a:ea typeface="Calibri" panose="020F0502020204030204" pitchFamily="34" charset="0"/>
                <a:cs typeface="Arial" panose="020B0604020202020204" pitchFamily="34" charset="0"/>
              </a:rPr>
              <a:t>Nhóm chuyên </a:t>
            </a:r>
            <a:r>
              <a:rPr lang="en-US" sz="3200" smtClean="0">
                <a:solidFill>
                  <a:srgbClr val="CC0066"/>
                </a:solidFill>
                <a:latin typeface="Times New Roman" panose="02020603050405020304" pitchFamily="18" charset="0"/>
                <a:ea typeface="Calibri" panose="020F0502020204030204" pitchFamily="34" charset="0"/>
                <a:cs typeface="Arial" panose="020B0604020202020204" pitchFamily="34" charset="0"/>
              </a:rPr>
              <a:t>gia</a:t>
            </a:r>
            <a:endParaRPr lang="en-US" sz="3200">
              <a:solidFill>
                <a:srgbClr val="CC0066"/>
              </a:solidFill>
              <a:latin typeface="Times New Roman" panose="02020603050405020304" pitchFamily="18" charset="0"/>
              <a:ea typeface="Calibri" panose="020F0502020204030204" pitchFamily="34" charset="0"/>
              <a:cs typeface="Arial" panose="020B0604020202020204" pitchFamily="34" charset="0"/>
            </a:endParaRPr>
          </a:p>
        </p:txBody>
      </p:sp>
      <p:sp>
        <p:nvSpPr>
          <p:cNvPr id="5" name="Rounded Rectangle 4">
            <a:extLst>
              <a:ext uri="{FF2B5EF4-FFF2-40B4-BE49-F238E27FC236}">
                <a16:creationId xmlns:a16="http://schemas.microsoft.com/office/drawing/2014/main" id="{E92C252E-C775-F9B0-B991-3B3EBB17DD86}"/>
              </a:ext>
            </a:extLst>
          </p:cNvPr>
          <p:cNvSpPr/>
          <p:nvPr/>
        </p:nvSpPr>
        <p:spPr>
          <a:xfrm>
            <a:off x="39755" y="1183486"/>
            <a:ext cx="8766313" cy="5416097"/>
          </a:xfrm>
          <a:prstGeom prst="roundRect">
            <a:avLst>
              <a:gd name="adj" fmla="val 896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defRPr/>
            </a:pPr>
            <a:endParaRPr lang="vi-VN" sz="3200" b="1"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79081" y="1184215"/>
            <a:ext cx="8545795" cy="5262979"/>
          </a:xfrm>
          <a:prstGeom prst="rect">
            <a:avLst/>
          </a:prstGeom>
        </p:spPr>
        <p:txBody>
          <a:bodyPr wrap="square">
            <a:spAutoFit/>
          </a:bodyPr>
          <a:lstStyle/>
          <a:p>
            <a:r>
              <a:rPr lang="vi-VN" sz="2800" smtClean="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vi-VN" sz="2800">
                <a:solidFill>
                  <a:srgbClr val="0033CC"/>
                </a:solidFill>
                <a:latin typeface="Times New Roman" panose="02020603050405020304" pitchFamily="18" charset="0"/>
                <a:ea typeface="Calibri" panose="020F0502020204030204" pitchFamily="34" charset="0"/>
                <a:cs typeface="Times New Roman" panose="02020603050405020304" pitchFamily="18" charset="0"/>
              </a:rPr>
              <a:t>Nhóm 1: </a:t>
            </a:r>
            <a:r>
              <a:rPr lang="de-DE" sz="2800">
                <a:solidFill>
                  <a:srgbClr val="0033CC"/>
                </a:solidFill>
                <a:latin typeface="Times New Roman" panose="02020603050405020304" pitchFamily="18" charset="0"/>
                <a:cs typeface="Times New Roman" panose="02020603050405020304" pitchFamily="18" charset="0"/>
              </a:rPr>
              <a:t>Câu 1: a. Quan sát hình 23.3, </a:t>
            </a:r>
            <a:r>
              <a:rPr lang="en-US" sz="2800">
                <a:solidFill>
                  <a:srgbClr val="0033CC"/>
                </a:solidFill>
                <a:latin typeface="Times New Roman" panose="02020603050405020304" pitchFamily="18" charset="0"/>
                <a:cs typeface="Times New Roman" panose="02020603050405020304" pitchFamily="18" charset="0"/>
              </a:rPr>
              <a:t>nêu tác hại của bệnh đối với động vật thuỷ sản.</a:t>
            </a:r>
          </a:p>
          <a:p>
            <a:r>
              <a:rPr lang="en-US" sz="2800">
                <a:solidFill>
                  <a:srgbClr val="0033CC"/>
                </a:solidFill>
                <a:latin typeface="Times New Roman" panose="02020603050405020304" pitchFamily="18" charset="0"/>
                <a:cs typeface="Times New Roman" panose="02020603050405020304" pitchFamily="18" charset="0"/>
              </a:rPr>
              <a:t>             b. Phòng, trị bệnh có vai trò như thế nào đối với các loài thuỷ sản? Liên hệ thực tiễn địa phương em?</a:t>
            </a:r>
            <a:endParaRPr lang="en-US" sz="2800">
              <a:solidFill>
                <a:srgbClr val="0033CC"/>
              </a:solidFill>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vi-VN" sz="280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Nhóm </a:t>
            </a:r>
            <a:r>
              <a:rPr lang="vi-VN" sz="2800">
                <a:solidFill>
                  <a:srgbClr val="7030A0"/>
                </a:solidFill>
                <a:latin typeface="Times New Roman" panose="02020603050405020304" pitchFamily="18" charset="0"/>
                <a:ea typeface="Calibri" panose="020F0502020204030204" pitchFamily="34" charset="0"/>
                <a:cs typeface="Times New Roman" panose="02020603050405020304" pitchFamily="18" charset="0"/>
              </a:rPr>
              <a:t>2: </a:t>
            </a:r>
            <a:r>
              <a:rPr lang="en-US" sz="2800">
                <a:solidFill>
                  <a:srgbClr val="7030A0"/>
                </a:solidFill>
                <a:latin typeface="Times New Roman" panose="02020603050405020304" pitchFamily="18" charset="0"/>
                <a:cs typeface="Times New Roman" panose="02020603050405020304" pitchFamily="18" charset="0"/>
              </a:rPr>
              <a:t>Câu 2: Nêu vai trò của phòng, trị bệnh thuỷ sản đối với sức khoẻ con người</a:t>
            </a:r>
            <a:r>
              <a:rPr lang="en-US" sz="2800" smtClean="0">
                <a:solidFill>
                  <a:srgbClr val="7030A0"/>
                </a:solidFill>
                <a:latin typeface="Times New Roman" panose="02020603050405020304" pitchFamily="18" charset="0"/>
                <a:cs typeface="Times New Roman" panose="02020603050405020304" pitchFamily="18" charset="0"/>
              </a:rPr>
              <a:t>?</a:t>
            </a:r>
          </a:p>
          <a:p>
            <a:pPr algn="just">
              <a:spcAft>
                <a:spcPts val="0"/>
              </a:spcAft>
            </a:pPr>
            <a:r>
              <a:rPr lang="vi-VN" sz="2800" smtClean="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vi-VN" sz="280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Nhóm 3: </a:t>
            </a:r>
            <a:r>
              <a:rPr lang="en-US" sz="2800">
                <a:solidFill>
                  <a:schemeClr val="accent6">
                    <a:lumMod val="50000"/>
                  </a:schemeClr>
                </a:solidFill>
                <a:latin typeface="Times New Roman" panose="02020603050405020304" pitchFamily="18" charset="0"/>
                <a:cs typeface="Times New Roman" panose="02020603050405020304" pitchFamily="18" charset="0"/>
              </a:rPr>
              <a:t>Câu 3: Nêu vai trò của phòng, trị bệnh thuỷ sản đối với hiệu quả nuôi trồng thuỷ sản. Liên hệ thực tiễn địa phương em?</a:t>
            </a:r>
            <a:endParaRPr lang="en-US" sz="280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vi-VN" sz="280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Nhóm 4: </a:t>
            </a:r>
            <a:r>
              <a:rPr lang="en-US" sz="2800">
                <a:solidFill>
                  <a:schemeClr val="accent1">
                    <a:lumMod val="75000"/>
                  </a:schemeClr>
                </a:solidFill>
                <a:latin typeface="Times New Roman" panose="02020603050405020304" pitchFamily="18" charset="0"/>
                <a:cs typeface="Times New Roman" panose="02020603050405020304" pitchFamily="18" charset="0"/>
              </a:rPr>
              <a:t>Câu 4: Nêu vai trò của phòng, trị bệnh thuỷ sản đối với môi trường sinh thái. Liên hệ với thực tiễn nuôi trồng thuỷ sản ở địa phương em?</a:t>
            </a:r>
            <a:endParaRPr lang="en-US" sz="280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89170" y="0"/>
            <a:ext cx="9363974" cy="584775"/>
          </a:xfrm>
          <a:prstGeom prst="rect">
            <a:avLst/>
          </a:prstGeom>
        </p:spPr>
        <p:txBody>
          <a:bodyPr wrap="none">
            <a:spAutoFit/>
          </a:bodyPr>
          <a:lstStyle/>
          <a:p>
            <a:r>
              <a:rPr lang="en-US" sz="3200" b="1" smtClean="0">
                <a:latin typeface="Times New Roman" panose="02020603050405020304" pitchFamily="18" charset="0"/>
                <a:cs typeface="Times New Roman" panose="02020603050405020304" pitchFamily="18" charset="0"/>
              </a:rPr>
              <a:t>II. VAI TRÒ CỦA PHÒNG, TRỊ BỆNH </a:t>
            </a:r>
            <a:r>
              <a:rPr lang="en-US" sz="3200" b="1">
                <a:latin typeface="Times New Roman" panose="02020603050405020304" pitchFamily="18" charset="0"/>
                <a:cs typeface="Times New Roman" panose="02020603050405020304" pitchFamily="18" charset="0"/>
              </a:rPr>
              <a:t>THUỶ SẢN</a:t>
            </a:r>
            <a:endParaRPr lang="en-US" sz="3200"/>
          </a:p>
        </p:txBody>
      </p:sp>
      <p:pic>
        <p:nvPicPr>
          <p:cNvPr id="8" name="Picture 4" descr="Các phương pháp đánh giá làm việc nhóm | Trung tâm Hỗ trợ Giảng dạy -  Center for Teaching Excellence"/>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8845394" y="2435817"/>
            <a:ext cx="3239015" cy="2414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6178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par>
                                <p:cTn id="14" presetID="16" presetClass="entr" presetSubtype="2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9170" y="0"/>
            <a:ext cx="9363974" cy="584775"/>
          </a:xfrm>
          <a:prstGeom prst="rect">
            <a:avLst/>
          </a:prstGeom>
        </p:spPr>
        <p:txBody>
          <a:bodyPr wrap="none">
            <a:spAutoFit/>
          </a:bodyPr>
          <a:lstStyle/>
          <a:p>
            <a:r>
              <a:rPr lang="en-US" sz="3200" b="1" smtClean="0">
                <a:latin typeface="Times New Roman" panose="02020603050405020304" pitchFamily="18" charset="0"/>
                <a:cs typeface="Times New Roman" panose="02020603050405020304" pitchFamily="18" charset="0"/>
              </a:rPr>
              <a:t>II. VAI TRÒ CỦA PHÒNG, TRỊ BỆNH </a:t>
            </a:r>
            <a:r>
              <a:rPr lang="en-US" sz="3200" b="1">
                <a:latin typeface="Times New Roman" panose="02020603050405020304" pitchFamily="18" charset="0"/>
                <a:cs typeface="Times New Roman" panose="02020603050405020304" pitchFamily="18" charset="0"/>
              </a:rPr>
              <a:t>THUỶ SẢN</a:t>
            </a:r>
            <a:endParaRPr lang="en-US" sz="3200"/>
          </a:p>
        </p:txBody>
      </p:sp>
      <p:sp>
        <p:nvSpPr>
          <p:cNvPr id="9" name="Rectangle 8"/>
          <p:cNvSpPr/>
          <p:nvPr/>
        </p:nvSpPr>
        <p:spPr>
          <a:xfrm>
            <a:off x="193288" y="1044652"/>
            <a:ext cx="11887200" cy="584775"/>
          </a:xfrm>
          <a:prstGeom prst="rect">
            <a:avLst/>
          </a:prstGeom>
        </p:spPr>
        <p:txBody>
          <a:bodyPr wrap="square">
            <a:spAutoFit/>
          </a:bodyPr>
          <a:lstStyle/>
          <a:p>
            <a:pPr indent="180340" algn="just">
              <a:spcAft>
                <a:spcPts val="0"/>
              </a:spcAft>
            </a:pPr>
            <a:r>
              <a:rPr lang="en-US" sz="3200" b="1" smtClean="0">
                <a:solidFill>
                  <a:srgbClr val="CC0066"/>
                </a:solidFill>
                <a:latin typeface="Times New Roman" panose="02020603050405020304" pitchFamily="18" charset="0"/>
                <a:ea typeface="Calibri" panose="020F0502020204030204" pitchFamily="34" charset="0"/>
                <a:cs typeface="Arial" panose="020B0604020202020204" pitchFamily="34" charset="0"/>
              </a:rPr>
              <a:t>* </a:t>
            </a:r>
            <a:r>
              <a:rPr lang="en-US" sz="3200" b="1">
                <a:solidFill>
                  <a:srgbClr val="CC0066"/>
                </a:solidFill>
                <a:latin typeface="Times New Roman" panose="02020603050405020304" pitchFamily="18" charset="0"/>
                <a:ea typeface="Calibri" panose="020F0502020204030204" pitchFamily="34" charset="0"/>
                <a:cs typeface="Arial" panose="020B0604020202020204" pitchFamily="34" charset="0"/>
              </a:rPr>
              <a:t>Nhóm mảnh </a:t>
            </a:r>
            <a:r>
              <a:rPr lang="en-US" sz="3200" b="1" smtClean="0">
                <a:solidFill>
                  <a:srgbClr val="CC0066"/>
                </a:solidFill>
                <a:latin typeface="Times New Roman" panose="02020603050405020304" pitchFamily="18" charset="0"/>
                <a:ea typeface="Calibri" panose="020F0502020204030204" pitchFamily="34" charset="0"/>
                <a:cs typeface="Arial" panose="020B0604020202020204" pitchFamily="34" charset="0"/>
              </a:rPr>
              <a:t>ghép</a:t>
            </a:r>
            <a:endParaRPr lang="en-US" sz="3200" b="1">
              <a:solidFill>
                <a:srgbClr val="CC0066"/>
              </a:solidFill>
              <a:latin typeface="Times New Roman" panose="02020603050405020304" pitchFamily="18" charset="0"/>
              <a:ea typeface="Calibri" panose="020F0502020204030204" pitchFamily="34" charset="0"/>
              <a:cs typeface="Arial" panose="020B0604020202020204" pitchFamily="34" charset="0"/>
            </a:endParaRPr>
          </a:p>
        </p:txBody>
      </p:sp>
      <p:pic>
        <p:nvPicPr>
          <p:cNvPr id="10" name="Picture 9"/>
          <p:cNvPicPr>
            <a:picLocks noChangeAspect="1"/>
          </p:cNvPicPr>
          <p:nvPr/>
        </p:nvPicPr>
        <p:blipFill>
          <a:blip r:embed="rId2"/>
          <a:stretch>
            <a:fillRect/>
          </a:stretch>
        </p:blipFill>
        <p:spPr>
          <a:xfrm>
            <a:off x="89170" y="1821398"/>
            <a:ext cx="3634032" cy="3342353"/>
          </a:xfrm>
          <a:prstGeom prst="rect">
            <a:avLst/>
          </a:prstGeom>
        </p:spPr>
      </p:pic>
      <p:pic>
        <p:nvPicPr>
          <p:cNvPr id="11" name="Picture 10"/>
          <p:cNvPicPr>
            <a:picLocks noChangeAspect="1"/>
          </p:cNvPicPr>
          <p:nvPr/>
        </p:nvPicPr>
        <p:blipFill>
          <a:blip r:embed="rId3"/>
          <a:stretch>
            <a:fillRect/>
          </a:stretch>
        </p:blipFill>
        <p:spPr>
          <a:xfrm>
            <a:off x="4056553" y="2089304"/>
            <a:ext cx="8023935" cy="2787394"/>
          </a:xfrm>
          <a:prstGeom prst="rect">
            <a:avLst/>
          </a:prstGeom>
        </p:spPr>
      </p:pic>
      <p:sp>
        <p:nvSpPr>
          <p:cNvPr id="2" name="Rectangle 1"/>
          <p:cNvSpPr/>
          <p:nvPr/>
        </p:nvSpPr>
        <p:spPr>
          <a:xfrm>
            <a:off x="1470991" y="5739260"/>
            <a:ext cx="9809922" cy="1015663"/>
          </a:xfrm>
          <a:prstGeom prst="rect">
            <a:avLst/>
          </a:prstGeom>
        </p:spPr>
        <p:txBody>
          <a:bodyPr wrap="square">
            <a:spAutoFit/>
          </a:bodyPr>
          <a:lstStyle/>
          <a:p>
            <a:pPr algn="ctr"/>
            <a:r>
              <a:rPr lang="nl-NL" sz="3000" i="1" kern="0">
                <a:solidFill>
                  <a:schemeClr val="accent1">
                    <a:lumMod val="75000"/>
                  </a:schemeClr>
                </a:solidFill>
                <a:latin typeface="Times New Roman" panose="02020603050405020304" pitchFamily="18" charset="0"/>
                <a:ea typeface="Calibri" panose="020F0502020204030204" pitchFamily="34" charset="0"/>
              </a:rPr>
              <a:t>Tạo 4 nhóm mảnh ghép mới là A, B, C, D. Mỗi nhóm mảnh ghép được tổ hợp từ 3- 4 thành viên của mỗi nhóm chuyên gia</a:t>
            </a:r>
            <a:endParaRPr lang="en-US" sz="3000" i="1">
              <a:solidFill>
                <a:schemeClr val="accent1">
                  <a:lumMod val="75000"/>
                </a:schemeClr>
              </a:solidFill>
            </a:endParaRPr>
          </a:p>
        </p:txBody>
      </p:sp>
    </p:spTree>
    <p:extLst>
      <p:ext uri="{BB962C8B-B14F-4D97-AF65-F5344CB8AC3E}">
        <p14:creationId xmlns:p14="http://schemas.microsoft.com/office/powerpoint/2010/main" val="27051724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9170" y="0"/>
            <a:ext cx="9363974" cy="584775"/>
          </a:xfrm>
          <a:prstGeom prst="rect">
            <a:avLst/>
          </a:prstGeom>
        </p:spPr>
        <p:txBody>
          <a:bodyPr wrap="none">
            <a:spAutoFit/>
          </a:bodyPr>
          <a:lstStyle/>
          <a:p>
            <a:r>
              <a:rPr lang="en-US" sz="3200" b="1" smtClean="0">
                <a:latin typeface="Times New Roman" panose="02020603050405020304" pitchFamily="18" charset="0"/>
                <a:cs typeface="Times New Roman" panose="02020603050405020304" pitchFamily="18" charset="0"/>
              </a:rPr>
              <a:t>II. VAI TRÒ CỦA PHÒNG, TRỊ BỆNH </a:t>
            </a:r>
            <a:r>
              <a:rPr lang="en-US" sz="3200" b="1">
                <a:latin typeface="Times New Roman" panose="02020603050405020304" pitchFamily="18" charset="0"/>
                <a:cs typeface="Times New Roman" panose="02020603050405020304" pitchFamily="18" charset="0"/>
              </a:rPr>
              <a:t>THUỶ SẢN</a:t>
            </a:r>
            <a:endParaRPr lang="en-US" sz="3200"/>
          </a:p>
        </p:txBody>
      </p:sp>
      <p:graphicFrame>
        <p:nvGraphicFramePr>
          <p:cNvPr id="8" name="Diagram 7"/>
          <p:cNvGraphicFramePr/>
          <p:nvPr>
            <p:extLst>
              <p:ext uri="{D42A27DB-BD31-4B8C-83A1-F6EECF244321}">
                <p14:modId xmlns:p14="http://schemas.microsoft.com/office/powerpoint/2010/main" val="1827991345"/>
              </p:ext>
            </p:extLst>
          </p:nvPr>
        </p:nvGraphicFramePr>
        <p:xfrm>
          <a:off x="5012396" y="1240797"/>
          <a:ext cx="6419462" cy="49145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2" name="Group 11"/>
          <p:cNvGrpSpPr/>
          <p:nvPr/>
        </p:nvGrpSpPr>
        <p:grpSpPr>
          <a:xfrm>
            <a:off x="687436" y="1218929"/>
            <a:ext cx="3820529" cy="4914590"/>
            <a:chOff x="1041239" y="2330027"/>
            <a:chExt cx="2693565" cy="3223048"/>
          </a:xfrm>
        </p:grpSpPr>
        <p:pic>
          <p:nvPicPr>
            <p:cNvPr id="13" name="Picture 2" descr="Vai trò của trưởng nhóm trong các doanh nghiệp hiện na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9760" y="2330027"/>
              <a:ext cx="2676525" cy="171012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041239" y="3952875"/>
              <a:ext cx="2693565" cy="16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Các nhóm nộp sản phẩm và trình bày</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29318693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9170" y="0"/>
            <a:ext cx="9363974" cy="584775"/>
          </a:xfrm>
          <a:prstGeom prst="rect">
            <a:avLst/>
          </a:prstGeom>
        </p:spPr>
        <p:txBody>
          <a:bodyPr wrap="none">
            <a:spAutoFit/>
          </a:bodyPr>
          <a:lstStyle/>
          <a:p>
            <a:r>
              <a:rPr lang="en-US" sz="3200" b="1" smtClean="0">
                <a:latin typeface="Times New Roman" panose="02020603050405020304" pitchFamily="18" charset="0"/>
                <a:cs typeface="Times New Roman" panose="02020603050405020304" pitchFamily="18" charset="0"/>
              </a:rPr>
              <a:t>II. VAI TRÒ CỦA PHÒNG, TRỊ BỆNH </a:t>
            </a:r>
            <a:r>
              <a:rPr lang="en-US" sz="3200" b="1">
                <a:latin typeface="Times New Roman" panose="02020603050405020304" pitchFamily="18" charset="0"/>
                <a:cs typeface="Times New Roman" panose="02020603050405020304" pitchFamily="18" charset="0"/>
              </a:rPr>
              <a:t>THUỶ SẢN</a:t>
            </a:r>
            <a:endParaRPr lang="en-US" sz="3200"/>
          </a:p>
        </p:txBody>
      </p:sp>
      <p:sp>
        <p:nvSpPr>
          <p:cNvPr id="8" name="Rounded Rectangle 7">
            <a:extLst>
              <a:ext uri="{FF2B5EF4-FFF2-40B4-BE49-F238E27FC236}">
                <a16:creationId xmlns:a16="http://schemas.microsoft.com/office/drawing/2014/main" id="{E92C252E-C775-F9B0-B991-3B3EBB17DD86}"/>
              </a:ext>
            </a:extLst>
          </p:cNvPr>
          <p:cNvSpPr/>
          <p:nvPr/>
        </p:nvSpPr>
        <p:spPr>
          <a:xfrm>
            <a:off x="77716" y="556591"/>
            <a:ext cx="6589926" cy="282895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defRPr/>
            </a:pPr>
            <a:endParaRPr lang="vi-VN" sz="3200" b="1"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225288" y="554001"/>
            <a:ext cx="6096000" cy="2862322"/>
          </a:xfrm>
          <a:prstGeom prst="rect">
            <a:avLst/>
          </a:prstGeom>
        </p:spPr>
        <p:txBody>
          <a:bodyPr>
            <a:spAutoFit/>
          </a:bodyPr>
          <a:lstStyle/>
          <a:p>
            <a:pPr indent="180340" algn="just">
              <a:spcAft>
                <a:spcPts val="0"/>
              </a:spcAft>
            </a:pPr>
            <a:r>
              <a:rPr lang="de-DE" sz="3000" b="1">
                <a:latin typeface="Times New Roman" panose="02020603050405020304" pitchFamily="18" charset="0"/>
                <a:ea typeface="Calibri" panose="020F0502020204030204" pitchFamily="34" charset="0"/>
                <a:cs typeface="Times New Roman" panose="02020603050405020304" pitchFamily="18" charset="0"/>
              </a:rPr>
              <a:t>Câu 1:</a:t>
            </a:r>
            <a:r>
              <a:rPr lang="de-DE" sz="3000">
                <a:latin typeface="Times New Roman" panose="02020603050405020304" pitchFamily="18" charset="0"/>
                <a:ea typeface="Calibri" panose="020F0502020204030204" pitchFamily="34" charset="0"/>
                <a:cs typeface="Times New Roman" panose="02020603050405020304" pitchFamily="18" charset="0"/>
              </a:rPr>
              <a:t> </a:t>
            </a:r>
            <a:endParaRPr lang="de-DE" sz="3000" smtClean="0">
              <a:latin typeface="Times New Roman" panose="02020603050405020304" pitchFamily="18" charset="0"/>
              <a:ea typeface="Calibri" panose="020F0502020204030204" pitchFamily="34" charset="0"/>
              <a:cs typeface="Times New Roman" panose="02020603050405020304" pitchFamily="18" charset="0"/>
            </a:endParaRPr>
          </a:p>
          <a:p>
            <a:pPr indent="180340" algn="just">
              <a:spcAft>
                <a:spcPts val="0"/>
              </a:spcAft>
            </a:pPr>
            <a:r>
              <a:rPr lang="de-DE" sz="3000" smtClean="0">
                <a:latin typeface="Times New Roman" panose="02020603050405020304" pitchFamily="18" charset="0"/>
                <a:ea typeface="Calibri" panose="020F0502020204030204" pitchFamily="34" charset="0"/>
                <a:cs typeface="Times New Roman" panose="02020603050405020304" pitchFamily="18" charset="0"/>
              </a:rPr>
              <a:t>a</a:t>
            </a:r>
            <a:r>
              <a:rPr lang="de-DE" sz="3000">
                <a:latin typeface="Times New Roman" panose="02020603050405020304" pitchFamily="18" charset="0"/>
                <a:ea typeface="Calibri" panose="020F0502020204030204" pitchFamily="34" charset="0"/>
                <a:cs typeface="Times New Roman" panose="02020603050405020304" pitchFamily="18" charset="0"/>
              </a:rPr>
              <a:t>. Quan sát hình 23.3, </a:t>
            </a:r>
            <a:r>
              <a:rPr lang="en-US" sz="3000">
                <a:latin typeface="Times New Roman" panose="02020603050405020304" pitchFamily="18" charset="0"/>
                <a:ea typeface="Calibri" panose="020F0502020204030204" pitchFamily="34" charset="0"/>
                <a:cs typeface="Times New Roman" panose="02020603050405020304" pitchFamily="18" charset="0"/>
              </a:rPr>
              <a:t>nêu tác hại của bệnh đối với động vật thuỷ sản</a:t>
            </a:r>
            <a:r>
              <a:rPr lang="en-US" sz="3000" smtClean="0">
                <a:latin typeface="Times New Roman" panose="02020603050405020304" pitchFamily="18" charset="0"/>
                <a:ea typeface="Calibri" panose="020F0502020204030204" pitchFamily="34" charset="0"/>
                <a:cs typeface="Times New Roman" panose="02020603050405020304" pitchFamily="18" charset="0"/>
              </a:rPr>
              <a:t>.</a:t>
            </a:r>
          </a:p>
          <a:p>
            <a:pPr indent="180340">
              <a:spcAft>
                <a:spcPts val="0"/>
              </a:spcAft>
            </a:pPr>
            <a:r>
              <a:rPr lang="en-US" sz="3000" smtClean="0">
                <a:latin typeface="Times New Roman" panose="02020603050405020304" pitchFamily="18" charset="0"/>
                <a:ea typeface="Calibri" panose="020F0502020204030204" pitchFamily="34" charset="0"/>
                <a:cs typeface="Times New Roman" panose="02020603050405020304" pitchFamily="18" charset="0"/>
              </a:rPr>
              <a:t>b</a:t>
            </a:r>
            <a:r>
              <a:rPr lang="en-US" sz="3000">
                <a:latin typeface="Times New Roman" panose="02020603050405020304" pitchFamily="18" charset="0"/>
                <a:ea typeface="Calibri" panose="020F0502020204030204" pitchFamily="34" charset="0"/>
                <a:cs typeface="Times New Roman" panose="02020603050405020304" pitchFamily="18" charset="0"/>
              </a:rPr>
              <a:t>. Phòng, trị bệnh có vai trò như thế nào đối với các loài thuỷ sản? </a:t>
            </a:r>
            <a:br>
              <a:rPr lang="en-US" sz="3000">
                <a:latin typeface="Times New Roman" panose="02020603050405020304" pitchFamily="18" charset="0"/>
                <a:ea typeface="Calibri" panose="020F0502020204030204" pitchFamily="34" charset="0"/>
                <a:cs typeface="Times New Roman" panose="02020603050405020304" pitchFamily="18" charset="0"/>
              </a:rPr>
            </a:br>
            <a:r>
              <a:rPr lang="en-US" sz="3000" smtClean="0">
                <a:latin typeface="Times New Roman" panose="02020603050405020304" pitchFamily="18" charset="0"/>
                <a:ea typeface="Calibri" panose="020F0502020204030204" pitchFamily="34" charset="0"/>
                <a:cs typeface="Times New Roman" panose="02020603050405020304" pitchFamily="18" charset="0"/>
              </a:rPr>
              <a:t>    Liên </a:t>
            </a:r>
            <a:r>
              <a:rPr lang="en-US" sz="3000">
                <a:latin typeface="Times New Roman" panose="02020603050405020304" pitchFamily="18" charset="0"/>
                <a:ea typeface="Calibri" panose="020F0502020204030204" pitchFamily="34" charset="0"/>
                <a:cs typeface="Times New Roman" panose="02020603050405020304" pitchFamily="18" charset="0"/>
              </a:rPr>
              <a:t>hệ thực tiễn địa phương em?</a:t>
            </a:r>
            <a:endParaRPr lang="en-US" sz="3000">
              <a:latin typeface="Times New Roman" panose="02020603050405020304" pitchFamily="18"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6789504" y="465438"/>
            <a:ext cx="5327279" cy="3917720"/>
          </a:xfrm>
          <a:prstGeom prst="rect">
            <a:avLst/>
          </a:prstGeom>
        </p:spPr>
      </p:pic>
      <p:sp>
        <p:nvSpPr>
          <p:cNvPr id="5" name="Rectangle 4"/>
          <p:cNvSpPr/>
          <p:nvPr/>
        </p:nvSpPr>
        <p:spPr>
          <a:xfrm>
            <a:off x="89170" y="3568147"/>
            <a:ext cx="5198447" cy="1384995"/>
          </a:xfrm>
          <a:prstGeom prst="rect">
            <a:avLst/>
          </a:prstGeom>
        </p:spPr>
        <p:txBody>
          <a:bodyPr wrap="square">
            <a:spAutoFit/>
          </a:bodyPr>
          <a:lstStyle/>
          <a:p>
            <a:pPr indent="90170" algn="just">
              <a:spcAft>
                <a:spcPts val="0"/>
              </a:spcAft>
            </a:pPr>
            <a:r>
              <a:rPr lang="de-DE" sz="2800">
                <a:solidFill>
                  <a:srgbClr val="FF0066"/>
                </a:solidFill>
                <a:latin typeface="Times New Roman" panose="02020603050405020304" pitchFamily="18" charset="0"/>
                <a:ea typeface="Calibri" panose="020F0502020204030204" pitchFamily="34" charset="0"/>
                <a:cs typeface="Times New Roman" panose="02020603050405020304" pitchFamily="18" charset="0"/>
              </a:rPr>
              <a:t>Bệnh lở loét trên cá mú: </a:t>
            </a:r>
            <a:r>
              <a:rPr lang="en-US" sz="2800">
                <a:solidFill>
                  <a:srgbClr val="FF0066"/>
                </a:solidFill>
                <a:latin typeface="Times New Roman" panose="02020603050405020304" pitchFamily="18" charset="0"/>
                <a:ea typeface="Calibri" panose="020F0502020204030204" pitchFamily="34" charset="0"/>
                <a:cs typeface="Times New Roman" panose="02020603050405020304" pitchFamily="18" charset="0"/>
              </a:rPr>
              <a:t>thay đổi màu sắc, kết cấu da sần sùi, loét da</a:t>
            </a:r>
          </a:p>
          <a:p>
            <a:pPr indent="90170" algn="just">
              <a:spcAft>
                <a:spcPts val="0"/>
              </a:spcAft>
            </a:pPr>
            <a:r>
              <a:rPr lang="en-US" sz="2800">
                <a:latin typeface="Times New Roman" panose="02020603050405020304" pitchFamily="18" charset="0"/>
                <a:ea typeface="Calibri" panose="020F0502020204030204" pitchFamily="34" charset="0"/>
                <a:cs typeface="Times New Roman" panose="02020603050405020304" pitchFamily="18" charset="0"/>
              </a:rPr>
              <a:t>    </a:t>
            </a:r>
            <a:endParaRPr lang="en-US" sz="2800">
              <a:latin typeface="Times New Roman" panose="02020603050405020304" pitchFamily="18" charset="0"/>
              <a:cs typeface="Times New Roman" panose="02020603050405020304" pitchFamily="18" charset="0"/>
            </a:endParaRPr>
          </a:p>
        </p:txBody>
      </p:sp>
      <p:sp>
        <p:nvSpPr>
          <p:cNvPr id="12" name="Rectangle 11"/>
          <p:cNvSpPr/>
          <p:nvPr/>
        </p:nvSpPr>
        <p:spPr>
          <a:xfrm>
            <a:off x="77716" y="4746161"/>
            <a:ext cx="5478258" cy="1815882"/>
          </a:xfrm>
          <a:prstGeom prst="rect">
            <a:avLst/>
          </a:prstGeom>
        </p:spPr>
        <p:txBody>
          <a:bodyPr wrap="square">
            <a:spAutoFit/>
          </a:bodyPr>
          <a:lstStyle/>
          <a:p>
            <a:pPr indent="90170" algn="just">
              <a:spcAft>
                <a:spcPts val="0"/>
              </a:spcAft>
            </a:pPr>
            <a:r>
              <a:rPr lang="en-US" sz="280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Bệnh </a:t>
            </a:r>
            <a:r>
              <a:rPr lang="en-US" sz="2800">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đốm trắng trên ba ba: </a:t>
            </a:r>
            <a:r>
              <a:rPr lang="en-US" sz="280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4 </a:t>
            </a:r>
            <a:r>
              <a:rPr lang="en-US" sz="2800">
                <a:solidFill>
                  <a:srgbClr val="0070C0"/>
                </a:solidFill>
                <a:latin typeface="Times New Roman" panose="02020603050405020304" pitchFamily="18" charset="0"/>
                <a:ea typeface="Calibri" panose="020F0502020204030204" pitchFamily="34" charset="0"/>
                <a:cs typeface="Times New Roman" panose="02020603050405020304" pitchFamily="18" charset="0"/>
              </a:rPr>
              <a:t>chân và viền mép có đốm, lúc đầu xuất hiện ở viền áo, sau đó lan rộng thành đốm trắng, làm cho da bị thối </a:t>
            </a:r>
            <a:r>
              <a:rPr lang="en-US" sz="280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rữa</a:t>
            </a:r>
            <a:endParaRPr lang="en-US" sz="280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p:cNvSpPr/>
          <p:nvPr/>
        </p:nvSpPr>
        <p:spPr>
          <a:xfrm>
            <a:off x="5588855" y="4515330"/>
            <a:ext cx="6527928" cy="2246769"/>
          </a:xfrm>
          <a:prstGeom prst="rect">
            <a:avLst/>
          </a:prstGeom>
        </p:spPr>
        <p:txBody>
          <a:bodyPr wrap="square">
            <a:spAutoFit/>
          </a:bodyPr>
          <a:lstStyle/>
          <a:p>
            <a:pPr indent="90170" algn="just">
              <a:spcAft>
                <a:spcPts val="0"/>
              </a:spcAft>
            </a:pPr>
            <a:r>
              <a:rPr lang="en-US" sz="2800" smtClean="0">
                <a:solidFill>
                  <a:srgbClr val="00B050"/>
                </a:solidFill>
                <a:latin typeface="Times New Roman" panose="02020603050405020304" pitchFamily="18" charset="0"/>
                <a:ea typeface="Calibri" panose="020F0502020204030204" pitchFamily="34" charset="0"/>
                <a:cs typeface="Times New Roman" panose="02020603050405020304" pitchFamily="18" charset="0"/>
              </a:rPr>
              <a:t>Bệnh </a:t>
            </a:r>
            <a:r>
              <a:rPr lang="en-US" sz="2800">
                <a:solidFill>
                  <a:srgbClr val="00B050"/>
                </a:solidFill>
                <a:latin typeface="Times New Roman" panose="02020603050405020304" pitchFamily="18" charset="0"/>
                <a:ea typeface="Calibri" panose="020F0502020204030204" pitchFamily="34" charset="0"/>
                <a:cs typeface="Times New Roman" panose="02020603050405020304" pitchFamily="18" charset="0"/>
              </a:rPr>
              <a:t>đốm đen trên tôm: xuất hiện nhiều đốm nhỏ li ti màu đen trên cơ thể và phụ bộ của tôm hoặc tạo thành từng đốm lớn tối màu hoặc có màu đen, đuôi tôm mỏng và bị ăn mòn, phụ bộ bị tổn thương, râu </a:t>
            </a:r>
            <a:r>
              <a:rPr lang="en-US" sz="2800" smtClean="0">
                <a:solidFill>
                  <a:srgbClr val="00B050"/>
                </a:solidFill>
                <a:latin typeface="Times New Roman" panose="02020603050405020304" pitchFamily="18" charset="0"/>
                <a:ea typeface="Calibri" panose="020F0502020204030204" pitchFamily="34" charset="0"/>
                <a:cs typeface="Times New Roman" panose="02020603050405020304" pitchFamily="18" charset="0"/>
              </a:rPr>
              <a:t>cụt</a:t>
            </a:r>
            <a:endParaRPr lang="en-US" sz="2800">
              <a:solidFill>
                <a:srgbClr val="00B05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Rectangle 14"/>
          <p:cNvSpPr/>
          <p:nvPr/>
        </p:nvSpPr>
        <p:spPr>
          <a:xfrm>
            <a:off x="623267" y="4142815"/>
            <a:ext cx="11118823" cy="2246769"/>
          </a:xfrm>
          <a:prstGeom prst="rect">
            <a:avLst/>
          </a:prstGeom>
        </p:spPr>
        <p:txBody>
          <a:bodyPr wrap="square">
            <a:spAutoFit/>
          </a:bodyPr>
          <a:lstStyle/>
          <a:p>
            <a:pPr indent="90170" algn="just">
              <a:spcAft>
                <a:spcPts val="0"/>
              </a:spcAft>
            </a:pPr>
            <a:r>
              <a:rPr lang="en-US" sz="2800" b="1" smtClean="0">
                <a:solidFill>
                  <a:srgbClr val="00B050"/>
                </a:solidFill>
                <a:latin typeface="Times New Roman" panose="02020603050405020304" pitchFamily="18" charset="0"/>
                <a:ea typeface="Calibri" panose="020F0502020204030204" pitchFamily="34" charset="0"/>
                <a:cs typeface="Times New Roman" panose="02020603050405020304" pitchFamily="18" charset="0"/>
              </a:rPr>
              <a:t>Kết </a:t>
            </a:r>
            <a:r>
              <a:rPr lang="en-US" sz="2800" b="1">
                <a:solidFill>
                  <a:srgbClr val="00B050"/>
                </a:solidFill>
                <a:latin typeface="Times New Roman" panose="02020603050405020304" pitchFamily="18" charset="0"/>
                <a:ea typeface="Calibri" panose="020F0502020204030204" pitchFamily="34" charset="0"/>
                <a:cs typeface="Times New Roman" panose="02020603050405020304" pitchFamily="18" charset="0"/>
              </a:rPr>
              <a:t>luận chung:</a:t>
            </a:r>
          </a:p>
          <a:p>
            <a:pPr indent="180340" algn="just">
              <a:spcAft>
                <a:spcPts val="0"/>
              </a:spcAft>
            </a:pPr>
            <a:r>
              <a:rPr lang="en-US" sz="2800">
                <a:solidFill>
                  <a:srgbClr val="FF0066"/>
                </a:solidFill>
                <a:latin typeface="Times New Roman" panose="02020603050405020304" pitchFamily="18" charset="0"/>
                <a:ea typeface="Calibri" panose="020F0502020204030204" pitchFamily="34" charset="0"/>
                <a:cs typeface="Times New Roman" panose="02020603050405020304" pitchFamily="18" charset="0"/>
              </a:rPr>
              <a:t>   - Gây</a:t>
            </a:r>
            <a:r>
              <a:rPr lang="en-US" sz="2800" spc="-50">
                <a:solidFill>
                  <a:srgbClr val="FF006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a:solidFill>
                  <a:srgbClr val="FF0066"/>
                </a:solidFill>
                <a:latin typeface="Times New Roman" panose="02020603050405020304" pitchFamily="18" charset="0"/>
                <a:ea typeface="Calibri" panose="020F0502020204030204" pitchFamily="34" charset="0"/>
                <a:cs typeface="Times New Roman" panose="02020603050405020304" pitchFamily="18" charset="0"/>
              </a:rPr>
              <a:t>ra</a:t>
            </a:r>
            <a:r>
              <a:rPr lang="en-US" sz="2800" spc="-45">
                <a:solidFill>
                  <a:srgbClr val="FF006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a:solidFill>
                  <a:srgbClr val="FF0066"/>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spc="-50">
                <a:solidFill>
                  <a:srgbClr val="FF006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a:solidFill>
                  <a:srgbClr val="FF0066"/>
                </a:solidFill>
                <a:latin typeface="Times New Roman" panose="02020603050405020304" pitchFamily="18" charset="0"/>
                <a:ea typeface="Calibri" panose="020F0502020204030204" pitchFamily="34" charset="0"/>
                <a:cs typeface="Times New Roman" panose="02020603050405020304" pitchFamily="18" charset="0"/>
              </a:rPr>
              <a:t>tổn</a:t>
            </a:r>
            <a:r>
              <a:rPr lang="en-US" sz="2800" spc="-45">
                <a:solidFill>
                  <a:srgbClr val="FF006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a:solidFill>
                  <a:srgbClr val="FF0066"/>
                </a:solidFill>
                <a:latin typeface="Times New Roman" panose="02020603050405020304" pitchFamily="18" charset="0"/>
                <a:ea typeface="Calibri" panose="020F0502020204030204" pitchFamily="34" charset="0"/>
                <a:cs typeface="Times New Roman" panose="02020603050405020304" pitchFamily="18" charset="0"/>
              </a:rPr>
              <a:t>thương</a:t>
            </a:r>
            <a:r>
              <a:rPr lang="en-US" sz="2800" spc="-45">
                <a:solidFill>
                  <a:srgbClr val="FF006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a:solidFill>
                  <a:srgbClr val="FF0066"/>
                </a:solidFill>
                <a:latin typeface="Times New Roman" panose="02020603050405020304" pitchFamily="18" charset="0"/>
                <a:ea typeface="Calibri" panose="020F0502020204030204" pitchFamily="34" charset="0"/>
                <a:cs typeface="Times New Roman" panose="02020603050405020304" pitchFamily="18" charset="0"/>
              </a:rPr>
              <a:t>cho</a:t>
            </a:r>
            <a:r>
              <a:rPr lang="en-US" sz="2800" spc="-50">
                <a:solidFill>
                  <a:srgbClr val="FF006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a:solidFill>
                  <a:srgbClr val="FF0066"/>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800" spc="-45">
                <a:solidFill>
                  <a:srgbClr val="FF006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a:solidFill>
                  <a:srgbClr val="FF0066"/>
                </a:solidFill>
                <a:latin typeface="Times New Roman" panose="02020603050405020304" pitchFamily="18" charset="0"/>
                <a:ea typeface="Calibri" panose="020F0502020204030204" pitchFamily="34" charset="0"/>
                <a:cs typeface="Times New Roman" panose="02020603050405020304" pitchFamily="18" charset="0"/>
              </a:rPr>
              <a:t>vật</a:t>
            </a:r>
            <a:r>
              <a:rPr lang="en-US" sz="2800" spc="-45">
                <a:solidFill>
                  <a:srgbClr val="FF006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a:solidFill>
                  <a:srgbClr val="FF0066"/>
                </a:solidFill>
                <a:latin typeface="Times New Roman" panose="02020603050405020304" pitchFamily="18" charset="0"/>
                <a:ea typeface="Calibri" panose="020F0502020204030204" pitchFamily="34" charset="0"/>
                <a:cs typeface="Times New Roman" panose="02020603050405020304" pitchFamily="18" charset="0"/>
              </a:rPr>
              <a:t>thuỷ</a:t>
            </a:r>
            <a:r>
              <a:rPr lang="en-US" sz="2800" spc="-50">
                <a:solidFill>
                  <a:srgbClr val="FF006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a:solidFill>
                  <a:srgbClr val="FF0066"/>
                </a:solidFill>
                <a:latin typeface="Times New Roman" panose="02020603050405020304" pitchFamily="18" charset="0"/>
                <a:ea typeface="Calibri" panose="020F0502020204030204" pitchFamily="34" charset="0"/>
                <a:cs typeface="Times New Roman" panose="02020603050405020304" pitchFamily="18" charset="0"/>
              </a:rPr>
              <a:t>sản như</a:t>
            </a:r>
            <a:r>
              <a:rPr lang="en-US" sz="2800" spc="-35">
                <a:solidFill>
                  <a:srgbClr val="FF006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a:solidFill>
                  <a:srgbClr val="FF0066"/>
                </a:solidFill>
                <a:latin typeface="Times New Roman" panose="02020603050405020304" pitchFamily="18" charset="0"/>
                <a:ea typeface="Calibri" panose="020F0502020204030204" pitchFamily="34" charset="0"/>
                <a:cs typeface="Times New Roman" panose="02020603050405020304" pitchFamily="18" charset="0"/>
              </a:rPr>
              <a:t>lồi</a:t>
            </a:r>
            <a:r>
              <a:rPr lang="en-US" sz="2800" spc="-30">
                <a:solidFill>
                  <a:srgbClr val="FF006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a:solidFill>
                  <a:srgbClr val="FF0066"/>
                </a:solidFill>
                <a:latin typeface="Times New Roman" panose="02020603050405020304" pitchFamily="18" charset="0"/>
                <a:ea typeface="Calibri" panose="020F0502020204030204" pitchFamily="34" charset="0"/>
                <a:cs typeface="Times New Roman" panose="02020603050405020304" pitchFamily="18" charset="0"/>
              </a:rPr>
              <a:t>mắt,</a:t>
            </a:r>
            <a:r>
              <a:rPr lang="en-US" sz="2800" spc="-35">
                <a:solidFill>
                  <a:srgbClr val="FF006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a:solidFill>
                  <a:srgbClr val="FF0066"/>
                </a:solidFill>
                <a:latin typeface="Times New Roman" panose="02020603050405020304" pitchFamily="18" charset="0"/>
                <a:ea typeface="Calibri" panose="020F0502020204030204" pitchFamily="34" charset="0"/>
                <a:cs typeface="Times New Roman" panose="02020603050405020304" pitchFamily="18" charset="0"/>
              </a:rPr>
              <a:t>xuất</a:t>
            </a:r>
            <a:r>
              <a:rPr lang="en-US" sz="2800" spc="-30">
                <a:solidFill>
                  <a:srgbClr val="FF006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a:solidFill>
                  <a:srgbClr val="FF0066"/>
                </a:solidFill>
                <a:latin typeface="Times New Roman" panose="02020603050405020304" pitchFamily="18" charset="0"/>
                <a:ea typeface="Calibri" panose="020F0502020204030204" pitchFamily="34" charset="0"/>
                <a:cs typeface="Times New Roman" panose="02020603050405020304" pitchFamily="18" charset="0"/>
              </a:rPr>
              <a:t>huyết,</a:t>
            </a:r>
            <a:r>
              <a:rPr lang="en-US" sz="2800" spc="-30">
                <a:solidFill>
                  <a:srgbClr val="FF006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a:solidFill>
                  <a:srgbClr val="FF0066"/>
                </a:solidFill>
                <a:latin typeface="Times New Roman" panose="02020603050405020304" pitchFamily="18" charset="0"/>
                <a:ea typeface="Calibri" panose="020F0502020204030204" pitchFamily="34" charset="0"/>
                <a:cs typeface="Times New Roman" panose="02020603050405020304" pitchFamily="18" charset="0"/>
              </a:rPr>
              <a:t>đục</a:t>
            </a:r>
            <a:r>
              <a:rPr lang="en-US" sz="2800" spc="-35">
                <a:solidFill>
                  <a:srgbClr val="FF006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a:solidFill>
                  <a:srgbClr val="FF0066"/>
                </a:solidFill>
                <a:latin typeface="Times New Roman" panose="02020603050405020304" pitchFamily="18" charset="0"/>
                <a:ea typeface="Calibri" panose="020F0502020204030204" pitchFamily="34" charset="0"/>
                <a:cs typeface="Times New Roman" panose="02020603050405020304" pitchFamily="18" charset="0"/>
              </a:rPr>
              <a:t>cơ,</a:t>
            </a:r>
            <a:r>
              <a:rPr lang="en-US" sz="2800" spc="-30">
                <a:solidFill>
                  <a:srgbClr val="FF006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a:solidFill>
                  <a:srgbClr val="FF0066"/>
                </a:solidFill>
                <a:latin typeface="Times New Roman" panose="02020603050405020304" pitchFamily="18" charset="0"/>
                <a:ea typeface="Calibri" panose="020F0502020204030204" pitchFamily="34" charset="0"/>
                <a:cs typeface="Times New Roman" panose="02020603050405020304" pitchFamily="18" charset="0"/>
              </a:rPr>
              <a:t>thối</a:t>
            </a:r>
            <a:r>
              <a:rPr lang="en-US" sz="2800" spc="-30">
                <a:solidFill>
                  <a:srgbClr val="FF006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a:solidFill>
                  <a:srgbClr val="FF0066"/>
                </a:solidFill>
                <a:latin typeface="Times New Roman" panose="02020603050405020304" pitchFamily="18" charset="0"/>
                <a:ea typeface="Calibri" panose="020F0502020204030204" pitchFamily="34" charset="0"/>
                <a:cs typeface="Times New Roman" panose="02020603050405020304" pitchFamily="18" charset="0"/>
              </a:rPr>
              <a:t>cơ,...</a:t>
            </a:r>
          </a:p>
          <a:p>
            <a:pPr indent="180340" algn="just">
              <a:spcAft>
                <a:spcPts val="0"/>
              </a:spcAft>
            </a:pPr>
            <a:r>
              <a:rPr lang="en-US" sz="2800">
                <a:solidFill>
                  <a:srgbClr val="FF0066"/>
                </a:solidFill>
                <a:latin typeface="Times New Roman" panose="02020603050405020304" pitchFamily="18" charset="0"/>
                <a:ea typeface="Calibri" panose="020F0502020204030204" pitchFamily="34" charset="0"/>
                <a:cs typeface="Times New Roman" panose="02020603050405020304" pitchFamily="18" charset="0"/>
              </a:rPr>
              <a:t>   - Làm cho thuỷ sản tăng trưởng chậm và có thể gây chết hàng</a:t>
            </a:r>
            <a:r>
              <a:rPr lang="en-US" sz="2800" spc="-130">
                <a:solidFill>
                  <a:srgbClr val="FF006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a:solidFill>
                  <a:srgbClr val="FF0066"/>
                </a:solidFill>
                <a:latin typeface="Times New Roman" panose="02020603050405020304" pitchFamily="18" charset="0"/>
                <a:ea typeface="Calibri" panose="020F0502020204030204" pitchFamily="34" charset="0"/>
                <a:cs typeface="Times New Roman" panose="02020603050405020304" pitchFamily="18" charset="0"/>
              </a:rPr>
              <a:t>loạt.</a:t>
            </a:r>
          </a:p>
          <a:p>
            <a:r>
              <a:rPr lang="en-US" sz="2800" kern="0">
                <a:solidFill>
                  <a:srgbClr val="FF0066"/>
                </a:solidFill>
                <a:latin typeface="Times New Roman" panose="02020603050405020304" pitchFamily="18" charset="0"/>
                <a:ea typeface="Calibri" panose="020F0502020204030204" pitchFamily="34" charset="0"/>
                <a:cs typeface="Times New Roman" panose="02020603050405020304" pitchFamily="18" charset="0"/>
              </a:rPr>
              <a:t>   - Bệnh trên thuỷ sản bố mẹ làm giảm chất lượng đàn</a:t>
            </a:r>
            <a:r>
              <a:rPr lang="en-US" sz="2800" kern="0" spc="-65">
                <a:solidFill>
                  <a:srgbClr val="FF006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0">
                <a:solidFill>
                  <a:srgbClr val="FF0066"/>
                </a:solidFill>
                <a:latin typeface="Times New Roman" panose="02020603050405020304" pitchFamily="18" charset="0"/>
                <a:ea typeface="Calibri" panose="020F0502020204030204" pitchFamily="34" charset="0"/>
                <a:cs typeface="Times New Roman" panose="02020603050405020304" pitchFamily="18" charset="0"/>
              </a:rPr>
              <a:t>giống</a:t>
            </a:r>
            <a:endParaRPr lang="en-US" sz="2800">
              <a:solidFill>
                <a:srgbClr val="FF0066"/>
              </a:solidFill>
              <a:latin typeface="Times New Roman" panose="02020603050405020304" pitchFamily="18" charset="0"/>
              <a:cs typeface="Times New Roman" panose="02020603050405020304" pitchFamily="18" charset="0"/>
            </a:endParaRPr>
          </a:p>
        </p:txBody>
      </p:sp>
      <p:cxnSp>
        <p:nvCxnSpPr>
          <p:cNvPr id="16" name="Straight Connector 15"/>
          <p:cNvCxnSpPr/>
          <p:nvPr/>
        </p:nvCxnSpPr>
        <p:spPr>
          <a:xfrm>
            <a:off x="5575852" y="3568147"/>
            <a:ext cx="0" cy="3193952"/>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6592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grpId="1" nodeType="clickEffect">
                                  <p:stCondLst>
                                    <p:cond delay="0"/>
                                  </p:stCondLst>
                                  <p:childTnLst>
                                    <p:anim calcmode="lin" valueType="num">
                                      <p:cBhvr>
                                        <p:cTn id="25" dur="500"/>
                                        <p:tgtEl>
                                          <p:spTgt spid="5"/>
                                        </p:tgtEl>
                                        <p:attrNameLst>
                                          <p:attrName>ppt_w</p:attrName>
                                        </p:attrNameLst>
                                      </p:cBhvr>
                                      <p:tavLst>
                                        <p:tav tm="0">
                                          <p:val>
                                            <p:strVal val="ppt_w"/>
                                          </p:val>
                                        </p:tav>
                                        <p:tav tm="100000">
                                          <p:val>
                                            <p:fltVal val="0"/>
                                          </p:val>
                                        </p:tav>
                                      </p:tavLst>
                                    </p:anim>
                                    <p:anim calcmode="lin" valueType="num">
                                      <p:cBhvr>
                                        <p:cTn id="26" dur="500"/>
                                        <p:tgtEl>
                                          <p:spTgt spid="5"/>
                                        </p:tgtEl>
                                        <p:attrNameLst>
                                          <p:attrName>ppt_h</p:attrName>
                                        </p:attrNameLst>
                                      </p:cBhvr>
                                      <p:tavLst>
                                        <p:tav tm="0">
                                          <p:val>
                                            <p:strVal val="ppt_h"/>
                                          </p:val>
                                        </p:tav>
                                        <p:tav tm="100000">
                                          <p:val>
                                            <p:fltVal val="0"/>
                                          </p:val>
                                        </p:tav>
                                      </p:tavLst>
                                    </p:anim>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par>
                                <p:cTn id="29" presetID="53" presetClass="exit" presetSubtype="32" fill="hold" grpId="1" nodeType="withEffect">
                                  <p:stCondLst>
                                    <p:cond delay="0"/>
                                  </p:stCondLst>
                                  <p:childTnLst>
                                    <p:anim calcmode="lin" valueType="num">
                                      <p:cBhvr>
                                        <p:cTn id="30" dur="500"/>
                                        <p:tgtEl>
                                          <p:spTgt spid="12"/>
                                        </p:tgtEl>
                                        <p:attrNameLst>
                                          <p:attrName>ppt_w</p:attrName>
                                        </p:attrNameLst>
                                      </p:cBhvr>
                                      <p:tavLst>
                                        <p:tav tm="0">
                                          <p:val>
                                            <p:strVal val="ppt_w"/>
                                          </p:val>
                                        </p:tav>
                                        <p:tav tm="100000">
                                          <p:val>
                                            <p:fltVal val="0"/>
                                          </p:val>
                                        </p:tav>
                                      </p:tavLst>
                                    </p:anim>
                                    <p:anim calcmode="lin" valueType="num">
                                      <p:cBhvr>
                                        <p:cTn id="31" dur="500"/>
                                        <p:tgtEl>
                                          <p:spTgt spid="12"/>
                                        </p:tgtEl>
                                        <p:attrNameLst>
                                          <p:attrName>ppt_h</p:attrName>
                                        </p:attrNameLst>
                                      </p:cBhvr>
                                      <p:tavLst>
                                        <p:tav tm="0">
                                          <p:val>
                                            <p:strVal val="ppt_h"/>
                                          </p:val>
                                        </p:tav>
                                        <p:tav tm="100000">
                                          <p:val>
                                            <p:fltVal val="0"/>
                                          </p:val>
                                        </p:tav>
                                      </p:tavLst>
                                    </p:anim>
                                    <p:animEffect transition="out" filter="fade">
                                      <p:cBhvr>
                                        <p:cTn id="32" dur="500"/>
                                        <p:tgtEl>
                                          <p:spTgt spid="12"/>
                                        </p:tgtEl>
                                      </p:cBhvr>
                                    </p:animEffect>
                                    <p:set>
                                      <p:cBhvr>
                                        <p:cTn id="33" dur="1" fill="hold">
                                          <p:stCondLst>
                                            <p:cond delay="499"/>
                                          </p:stCondLst>
                                        </p:cTn>
                                        <p:tgtEl>
                                          <p:spTgt spid="12"/>
                                        </p:tgtEl>
                                        <p:attrNameLst>
                                          <p:attrName>style.visibility</p:attrName>
                                        </p:attrNameLst>
                                      </p:cBhvr>
                                      <p:to>
                                        <p:strVal val="hidden"/>
                                      </p:to>
                                    </p:set>
                                  </p:childTnLst>
                                </p:cTn>
                              </p:par>
                              <p:par>
                                <p:cTn id="34" presetID="53" presetClass="exit" presetSubtype="32" fill="hold" nodeType="withEffect">
                                  <p:stCondLst>
                                    <p:cond delay="0"/>
                                  </p:stCondLst>
                                  <p:childTnLst>
                                    <p:anim calcmode="lin" valueType="num">
                                      <p:cBhvr>
                                        <p:cTn id="35" dur="500"/>
                                        <p:tgtEl>
                                          <p:spTgt spid="16"/>
                                        </p:tgtEl>
                                        <p:attrNameLst>
                                          <p:attrName>ppt_w</p:attrName>
                                        </p:attrNameLst>
                                      </p:cBhvr>
                                      <p:tavLst>
                                        <p:tav tm="0">
                                          <p:val>
                                            <p:strVal val="ppt_w"/>
                                          </p:val>
                                        </p:tav>
                                        <p:tav tm="100000">
                                          <p:val>
                                            <p:fltVal val="0"/>
                                          </p:val>
                                        </p:tav>
                                      </p:tavLst>
                                    </p:anim>
                                    <p:anim calcmode="lin" valueType="num">
                                      <p:cBhvr>
                                        <p:cTn id="36" dur="500"/>
                                        <p:tgtEl>
                                          <p:spTgt spid="16"/>
                                        </p:tgtEl>
                                        <p:attrNameLst>
                                          <p:attrName>ppt_h</p:attrName>
                                        </p:attrNameLst>
                                      </p:cBhvr>
                                      <p:tavLst>
                                        <p:tav tm="0">
                                          <p:val>
                                            <p:strVal val="ppt_h"/>
                                          </p:val>
                                        </p:tav>
                                        <p:tav tm="100000">
                                          <p:val>
                                            <p:fltVal val="0"/>
                                          </p:val>
                                        </p:tav>
                                      </p:tavLst>
                                    </p:anim>
                                    <p:animEffect transition="out" filter="fade">
                                      <p:cBhvr>
                                        <p:cTn id="37" dur="500"/>
                                        <p:tgtEl>
                                          <p:spTgt spid="16"/>
                                        </p:tgtEl>
                                      </p:cBhvr>
                                    </p:animEffect>
                                    <p:set>
                                      <p:cBhvr>
                                        <p:cTn id="38" dur="1" fill="hold">
                                          <p:stCondLst>
                                            <p:cond delay="499"/>
                                          </p:stCondLst>
                                        </p:cTn>
                                        <p:tgtEl>
                                          <p:spTgt spid="16"/>
                                        </p:tgtEl>
                                        <p:attrNameLst>
                                          <p:attrName>style.visibility</p:attrName>
                                        </p:attrNameLst>
                                      </p:cBhvr>
                                      <p:to>
                                        <p:strVal val="hidden"/>
                                      </p:to>
                                    </p:set>
                                  </p:childTnLst>
                                </p:cTn>
                              </p:par>
                              <p:par>
                                <p:cTn id="39" presetID="53" presetClass="exit" presetSubtype="32" fill="hold" grpId="1" nodeType="withEffect">
                                  <p:stCondLst>
                                    <p:cond delay="0"/>
                                  </p:stCondLst>
                                  <p:childTnLst>
                                    <p:anim calcmode="lin" valueType="num">
                                      <p:cBhvr>
                                        <p:cTn id="40" dur="500"/>
                                        <p:tgtEl>
                                          <p:spTgt spid="13"/>
                                        </p:tgtEl>
                                        <p:attrNameLst>
                                          <p:attrName>ppt_w</p:attrName>
                                        </p:attrNameLst>
                                      </p:cBhvr>
                                      <p:tavLst>
                                        <p:tav tm="0">
                                          <p:val>
                                            <p:strVal val="ppt_w"/>
                                          </p:val>
                                        </p:tav>
                                        <p:tav tm="100000">
                                          <p:val>
                                            <p:fltVal val="0"/>
                                          </p:val>
                                        </p:tav>
                                      </p:tavLst>
                                    </p:anim>
                                    <p:anim calcmode="lin" valueType="num">
                                      <p:cBhvr>
                                        <p:cTn id="41" dur="500"/>
                                        <p:tgtEl>
                                          <p:spTgt spid="13"/>
                                        </p:tgtEl>
                                        <p:attrNameLst>
                                          <p:attrName>ppt_h</p:attrName>
                                        </p:attrNameLst>
                                      </p:cBhvr>
                                      <p:tavLst>
                                        <p:tav tm="0">
                                          <p:val>
                                            <p:strVal val="ppt_h"/>
                                          </p:val>
                                        </p:tav>
                                        <p:tav tm="100000">
                                          <p:val>
                                            <p:fltVal val="0"/>
                                          </p:val>
                                        </p:tav>
                                      </p:tavLst>
                                    </p:anim>
                                    <p:animEffect transition="out" filter="fade">
                                      <p:cBhvr>
                                        <p:cTn id="42" dur="500"/>
                                        <p:tgtEl>
                                          <p:spTgt spid="13"/>
                                        </p:tgtEl>
                                      </p:cBhvr>
                                    </p:animEffect>
                                    <p:set>
                                      <p:cBhvr>
                                        <p:cTn id="43" dur="1" fill="hold">
                                          <p:stCondLst>
                                            <p:cond delay="499"/>
                                          </p:stCondLst>
                                        </p:cTn>
                                        <p:tgtEl>
                                          <p:spTgt spid="13"/>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1000"/>
                                        <p:tgtEl>
                                          <p:spTgt spid="15"/>
                                        </p:tgtEl>
                                      </p:cBhvr>
                                    </p:animEffect>
                                    <p:anim calcmode="lin" valueType="num">
                                      <p:cBhvr>
                                        <p:cTn id="49" dur="1000" fill="hold"/>
                                        <p:tgtEl>
                                          <p:spTgt spid="15"/>
                                        </p:tgtEl>
                                        <p:attrNameLst>
                                          <p:attrName>ppt_x</p:attrName>
                                        </p:attrNameLst>
                                      </p:cBhvr>
                                      <p:tavLst>
                                        <p:tav tm="0">
                                          <p:val>
                                            <p:strVal val="#ppt_x"/>
                                          </p:val>
                                        </p:tav>
                                        <p:tav tm="100000">
                                          <p:val>
                                            <p:strVal val="#ppt_x"/>
                                          </p:val>
                                        </p:tav>
                                      </p:tavLst>
                                    </p:anim>
                                    <p:anim calcmode="lin" valueType="num">
                                      <p:cBhvr>
                                        <p:cTn id="5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2" grpId="0"/>
      <p:bldP spid="12" grpId="1"/>
      <p:bldP spid="13" grpId="0"/>
      <p:bldP spid="13" grpId="1"/>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9170" y="0"/>
            <a:ext cx="9363974" cy="584775"/>
          </a:xfrm>
          <a:prstGeom prst="rect">
            <a:avLst/>
          </a:prstGeom>
        </p:spPr>
        <p:txBody>
          <a:bodyPr wrap="none">
            <a:spAutoFit/>
          </a:bodyPr>
          <a:lstStyle/>
          <a:p>
            <a:r>
              <a:rPr lang="en-US" sz="3200" b="1" smtClean="0">
                <a:latin typeface="Times New Roman" panose="02020603050405020304" pitchFamily="18" charset="0"/>
                <a:cs typeface="Times New Roman" panose="02020603050405020304" pitchFamily="18" charset="0"/>
              </a:rPr>
              <a:t>II. VAI TRÒ CỦA PHÒNG, TRỊ BỆNH </a:t>
            </a:r>
            <a:r>
              <a:rPr lang="en-US" sz="3200" b="1">
                <a:latin typeface="Times New Roman" panose="02020603050405020304" pitchFamily="18" charset="0"/>
                <a:cs typeface="Times New Roman" panose="02020603050405020304" pitchFamily="18" charset="0"/>
              </a:rPr>
              <a:t>THUỶ SẢN</a:t>
            </a:r>
            <a:endParaRPr lang="en-US" sz="3200"/>
          </a:p>
        </p:txBody>
      </p:sp>
      <p:sp>
        <p:nvSpPr>
          <p:cNvPr id="8" name="Rounded Rectangle 7">
            <a:extLst>
              <a:ext uri="{FF2B5EF4-FFF2-40B4-BE49-F238E27FC236}">
                <a16:creationId xmlns:a16="http://schemas.microsoft.com/office/drawing/2014/main" id="{E92C252E-C775-F9B0-B991-3B3EBB17DD86}"/>
              </a:ext>
            </a:extLst>
          </p:cNvPr>
          <p:cNvSpPr/>
          <p:nvPr/>
        </p:nvSpPr>
        <p:spPr>
          <a:xfrm>
            <a:off x="1480931" y="703977"/>
            <a:ext cx="8577469" cy="13633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defRPr/>
            </a:pPr>
            <a:endParaRPr lang="vi-VN" sz="3200" b="1"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1590261" y="847049"/>
            <a:ext cx="8140148" cy="1077218"/>
          </a:xfrm>
          <a:prstGeom prst="rect">
            <a:avLst/>
          </a:prstGeom>
        </p:spPr>
        <p:txBody>
          <a:bodyPr wrap="square">
            <a:spAutoFit/>
          </a:bodyPr>
          <a:lstStyle/>
          <a:p>
            <a:pPr algn="ctr"/>
            <a:r>
              <a:rPr lang="en-US" sz="3200" b="1" kern="0">
                <a:latin typeface="Times New Roman" panose="02020603050405020304" pitchFamily="18" charset="0"/>
                <a:ea typeface="Calibri" panose="020F0502020204030204" pitchFamily="34" charset="0"/>
              </a:rPr>
              <a:t>Câu 2:</a:t>
            </a:r>
            <a:r>
              <a:rPr lang="en-US" sz="3200" kern="0">
                <a:latin typeface="Times New Roman" panose="02020603050405020304" pitchFamily="18" charset="0"/>
                <a:ea typeface="Calibri" panose="020F0502020204030204" pitchFamily="34" charset="0"/>
              </a:rPr>
              <a:t> Nêu vai trò của phòng, trị bệnh thuỷ sản đối với sức khoẻ con người?</a:t>
            </a:r>
            <a:endParaRPr lang="en-US" sz="3200"/>
          </a:p>
        </p:txBody>
      </p:sp>
      <p:sp>
        <p:nvSpPr>
          <p:cNvPr id="3" name="Rectangle 2"/>
          <p:cNvSpPr/>
          <p:nvPr/>
        </p:nvSpPr>
        <p:spPr>
          <a:xfrm>
            <a:off x="1480931" y="2947456"/>
            <a:ext cx="8918712" cy="1569660"/>
          </a:xfrm>
          <a:prstGeom prst="rect">
            <a:avLst/>
          </a:prstGeom>
        </p:spPr>
        <p:txBody>
          <a:bodyPr wrap="square">
            <a:spAutoFit/>
          </a:bodyPr>
          <a:lstStyle/>
          <a:p>
            <a:pPr indent="270510" algn="just">
              <a:spcAft>
                <a:spcPts val="0"/>
              </a:spcAft>
            </a:pPr>
            <a:r>
              <a:rPr lang="en-US" sz="320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Hạn chế một số bệnh lây từ thuỷ sản sang người</a:t>
            </a:r>
            <a:endParaRPr lang="en-US" sz="3200">
              <a:solidFill>
                <a:schemeClr val="accent1">
                  <a:lumMod val="75000"/>
                </a:schemeClr>
              </a:solidFill>
              <a:latin typeface="Times New Roman" panose="02020603050405020304" pitchFamily="18" charset="0"/>
              <a:ea typeface="Calibri" panose="020F0502020204030204" pitchFamily="34" charset="0"/>
              <a:cs typeface="Arial" panose="020B0604020202020204" pitchFamily="34" charset="0"/>
            </a:endParaRPr>
          </a:p>
          <a:p>
            <a:pPr indent="270510" algn="just">
              <a:spcAft>
                <a:spcPts val="0"/>
              </a:spcAft>
            </a:pPr>
            <a:r>
              <a:rPr lang="en-US" sz="320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Giảm lượng thuốc, háo chất dùng trong trị bệnh thuỷ sản </a:t>
            </a:r>
            <a:r>
              <a:rPr lang="en-US" sz="320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320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Góp phần bảo vệ sức khoẻ con người </a:t>
            </a:r>
            <a:endParaRPr lang="en-US" sz="3200">
              <a:solidFill>
                <a:schemeClr val="accent1">
                  <a:lumMod val="75000"/>
                </a:schemeClr>
              </a:solidFill>
              <a:latin typeface="Times New Roman" panose="020206030504050203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0917586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9170" y="0"/>
            <a:ext cx="9363974" cy="584775"/>
          </a:xfrm>
          <a:prstGeom prst="rect">
            <a:avLst/>
          </a:prstGeom>
        </p:spPr>
        <p:txBody>
          <a:bodyPr wrap="none">
            <a:spAutoFit/>
          </a:bodyPr>
          <a:lstStyle/>
          <a:p>
            <a:r>
              <a:rPr lang="en-US" sz="3200" b="1" smtClean="0">
                <a:latin typeface="Times New Roman" panose="02020603050405020304" pitchFamily="18" charset="0"/>
                <a:cs typeface="Times New Roman" panose="02020603050405020304" pitchFamily="18" charset="0"/>
              </a:rPr>
              <a:t>II. VAI TRÒ CỦA PHÒNG, TRỊ BỆNH </a:t>
            </a:r>
            <a:r>
              <a:rPr lang="en-US" sz="3200" b="1">
                <a:latin typeface="Times New Roman" panose="02020603050405020304" pitchFamily="18" charset="0"/>
                <a:cs typeface="Times New Roman" panose="02020603050405020304" pitchFamily="18" charset="0"/>
              </a:rPr>
              <a:t>THUỶ SẢN</a:t>
            </a:r>
            <a:endParaRPr lang="en-US" sz="3200"/>
          </a:p>
        </p:txBody>
      </p:sp>
      <p:sp>
        <p:nvSpPr>
          <p:cNvPr id="8" name="Rounded Rectangle 7">
            <a:extLst>
              <a:ext uri="{FF2B5EF4-FFF2-40B4-BE49-F238E27FC236}">
                <a16:creationId xmlns:a16="http://schemas.microsoft.com/office/drawing/2014/main" id="{E92C252E-C775-F9B0-B991-3B3EBB17DD86}"/>
              </a:ext>
            </a:extLst>
          </p:cNvPr>
          <p:cNvSpPr/>
          <p:nvPr/>
        </p:nvSpPr>
        <p:spPr>
          <a:xfrm>
            <a:off x="915398" y="515134"/>
            <a:ext cx="9851712" cy="112482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defRPr/>
            </a:pPr>
            <a:endParaRPr lang="vi-VN" sz="3200" b="1"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804788" y="515134"/>
            <a:ext cx="9962322" cy="1015663"/>
          </a:xfrm>
          <a:prstGeom prst="rect">
            <a:avLst/>
          </a:prstGeom>
        </p:spPr>
        <p:txBody>
          <a:bodyPr wrap="square">
            <a:spAutoFit/>
          </a:bodyPr>
          <a:lstStyle/>
          <a:p>
            <a:pPr algn="ctr"/>
            <a:r>
              <a:rPr lang="en-US" sz="3000" b="1" kern="0">
                <a:latin typeface="Times New Roman" panose="02020603050405020304" pitchFamily="18" charset="0"/>
                <a:ea typeface="Calibri" panose="020F0502020204030204" pitchFamily="34" charset="0"/>
              </a:rPr>
              <a:t>Câu 3:</a:t>
            </a:r>
            <a:r>
              <a:rPr lang="en-US" sz="3000" kern="0">
                <a:latin typeface="Times New Roman" panose="02020603050405020304" pitchFamily="18" charset="0"/>
                <a:ea typeface="Calibri" panose="020F0502020204030204" pitchFamily="34" charset="0"/>
              </a:rPr>
              <a:t> Nêu vai trò của phòng, trị bệnh thuỷ sản đối với hiệu quả nuôi trồng thuỷ sản. Liên hệ thực tiễn địa phương em?</a:t>
            </a:r>
            <a:endParaRPr lang="en-US" sz="3000"/>
          </a:p>
        </p:txBody>
      </p:sp>
      <p:sp>
        <p:nvSpPr>
          <p:cNvPr id="3" name="Rectangle 2"/>
          <p:cNvSpPr/>
          <p:nvPr/>
        </p:nvSpPr>
        <p:spPr>
          <a:xfrm>
            <a:off x="804788" y="1687354"/>
            <a:ext cx="10923386" cy="5170646"/>
          </a:xfrm>
          <a:prstGeom prst="rect">
            <a:avLst/>
          </a:prstGeom>
        </p:spPr>
        <p:txBody>
          <a:bodyPr wrap="square">
            <a:spAutoFit/>
          </a:bodyPr>
          <a:lstStyle/>
          <a:p>
            <a:pPr indent="90170" algn="just">
              <a:spcAft>
                <a:spcPts val="0"/>
              </a:spcAft>
            </a:pPr>
            <a:r>
              <a:rPr lang="en-US" sz="300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Vai trò của phòng, trị bệnh đối với hiệu quả nuôi trồng thủy sản:</a:t>
            </a:r>
            <a:endParaRPr lang="en-US" sz="3000">
              <a:solidFill>
                <a:srgbClr val="0070C0"/>
              </a:solidFill>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300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300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Nâng cao hiệu quả nuôi trồng</a:t>
            </a:r>
            <a:endParaRPr lang="en-US" sz="3000">
              <a:solidFill>
                <a:srgbClr val="0070C0"/>
              </a:solidFill>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300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300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Giảm thiểu thiệt hại cho người nuôi</a:t>
            </a:r>
            <a:endParaRPr lang="en-US" sz="3000">
              <a:solidFill>
                <a:srgbClr val="0070C0"/>
              </a:solidFill>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300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300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Tạo thêm sinh kế, việc làm</a:t>
            </a:r>
            <a:endParaRPr lang="en-US" sz="3000">
              <a:solidFill>
                <a:srgbClr val="0070C0"/>
              </a:solidFill>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300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300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Tăng thêm thu nhập</a:t>
            </a:r>
            <a:endParaRPr lang="en-US" sz="3000">
              <a:solidFill>
                <a:srgbClr val="0070C0"/>
              </a:solidFill>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300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300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Góp phần phát triển nuôi trồng thủy sản bền vững.</a:t>
            </a:r>
            <a:endParaRPr lang="en-US" sz="3000">
              <a:solidFill>
                <a:srgbClr val="0070C0"/>
              </a:solidFill>
              <a:latin typeface="Times New Roman" panose="02020603050405020304" pitchFamily="18" charset="0"/>
              <a:ea typeface="Calibri" panose="020F0502020204030204" pitchFamily="34" charset="0"/>
              <a:cs typeface="Arial" panose="020B0604020202020204" pitchFamily="34" charset="0"/>
            </a:endParaRPr>
          </a:p>
          <a:p>
            <a:pPr indent="90170" algn="just">
              <a:spcAft>
                <a:spcPts val="0"/>
              </a:spcAft>
            </a:pPr>
            <a:r>
              <a:rPr lang="en-US" sz="300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Liên hệ thực tiễn nuôi trồng thủy sản ở địa phương:</a:t>
            </a:r>
            <a:endParaRPr lang="en-US" sz="3000">
              <a:solidFill>
                <a:srgbClr val="7030A0"/>
              </a:solidFill>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300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300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Bón vôi ao nuôi trước khi thả giống.</a:t>
            </a:r>
            <a:endParaRPr lang="en-US" sz="3000">
              <a:solidFill>
                <a:srgbClr val="7030A0"/>
              </a:solidFill>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300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300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Sử dụng các chế phẩm sinh học để cải thiện môi trường ao nuôi.</a:t>
            </a:r>
            <a:endParaRPr lang="en-US" sz="3000">
              <a:solidFill>
                <a:srgbClr val="7030A0"/>
              </a:solidFill>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300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300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Tắm cho cá bằng các dung dịch sát khuẩn.</a:t>
            </a:r>
            <a:endParaRPr lang="en-US" sz="3000">
              <a:solidFill>
                <a:srgbClr val="7030A0"/>
              </a:solidFill>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300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300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Sử dụng các loại thảo dược có khả năng phòng bệnh.</a:t>
            </a:r>
            <a:endParaRPr lang="en-US" sz="3000">
              <a:solidFill>
                <a:srgbClr val="7030A0"/>
              </a:solidFill>
              <a:latin typeface="Times New Roman" panose="020206030504050203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021328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9170" y="0"/>
            <a:ext cx="9363974" cy="584775"/>
          </a:xfrm>
          <a:prstGeom prst="rect">
            <a:avLst/>
          </a:prstGeom>
        </p:spPr>
        <p:txBody>
          <a:bodyPr wrap="none">
            <a:spAutoFit/>
          </a:bodyPr>
          <a:lstStyle/>
          <a:p>
            <a:r>
              <a:rPr lang="en-US" sz="3200" b="1" smtClean="0">
                <a:latin typeface="Times New Roman" panose="02020603050405020304" pitchFamily="18" charset="0"/>
                <a:cs typeface="Times New Roman" panose="02020603050405020304" pitchFamily="18" charset="0"/>
              </a:rPr>
              <a:t>II. VAI TRÒ CỦA PHÒNG, TRỊ BỆNH </a:t>
            </a:r>
            <a:r>
              <a:rPr lang="en-US" sz="3200" b="1">
                <a:latin typeface="Times New Roman" panose="02020603050405020304" pitchFamily="18" charset="0"/>
                <a:cs typeface="Times New Roman" panose="02020603050405020304" pitchFamily="18" charset="0"/>
              </a:rPr>
              <a:t>THUỶ SẢN</a:t>
            </a:r>
            <a:endParaRPr lang="en-US" sz="3200"/>
          </a:p>
        </p:txBody>
      </p:sp>
      <p:sp>
        <p:nvSpPr>
          <p:cNvPr id="8" name="Rounded Rectangle 7">
            <a:extLst>
              <a:ext uri="{FF2B5EF4-FFF2-40B4-BE49-F238E27FC236}">
                <a16:creationId xmlns:a16="http://schemas.microsoft.com/office/drawing/2014/main" id="{E92C252E-C775-F9B0-B991-3B3EBB17DD86}"/>
              </a:ext>
            </a:extLst>
          </p:cNvPr>
          <p:cNvSpPr/>
          <p:nvPr/>
        </p:nvSpPr>
        <p:spPr>
          <a:xfrm>
            <a:off x="556309" y="555753"/>
            <a:ext cx="10823994" cy="10446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defRPr/>
            </a:pPr>
            <a:endParaRPr lang="vi-VN" sz="3200" b="1"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483704" y="584775"/>
            <a:ext cx="10896599" cy="1015663"/>
          </a:xfrm>
          <a:prstGeom prst="rect">
            <a:avLst/>
          </a:prstGeom>
        </p:spPr>
        <p:txBody>
          <a:bodyPr wrap="square">
            <a:spAutoFit/>
          </a:bodyPr>
          <a:lstStyle/>
          <a:p>
            <a:pPr algn="ctr"/>
            <a:r>
              <a:rPr lang="en-US" sz="3000" b="1" kern="0">
                <a:latin typeface="Times New Roman" panose="02020603050405020304" pitchFamily="18" charset="0"/>
                <a:ea typeface="Calibri" panose="020F0502020204030204" pitchFamily="34" charset="0"/>
              </a:rPr>
              <a:t>Câu 4:</a:t>
            </a:r>
            <a:r>
              <a:rPr lang="en-US" sz="3000" kern="0">
                <a:latin typeface="Times New Roman" panose="02020603050405020304" pitchFamily="18" charset="0"/>
                <a:ea typeface="Calibri" panose="020F0502020204030204" pitchFamily="34" charset="0"/>
              </a:rPr>
              <a:t> Nêu vai trò của phòng, trị bệnh thuỷ sản đối với môi trường sinh thái. Liên hệ với thực tiễn nuôi trồng thuỷ sản ở địa phương em?</a:t>
            </a:r>
            <a:endParaRPr lang="en-US" sz="3000"/>
          </a:p>
        </p:txBody>
      </p:sp>
      <p:sp>
        <p:nvSpPr>
          <p:cNvPr id="5" name="Rectangle 4"/>
          <p:cNvSpPr/>
          <p:nvPr/>
        </p:nvSpPr>
        <p:spPr>
          <a:xfrm>
            <a:off x="89171" y="1629460"/>
            <a:ext cx="11807968" cy="5170646"/>
          </a:xfrm>
          <a:prstGeom prst="rect">
            <a:avLst/>
          </a:prstGeom>
        </p:spPr>
        <p:txBody>
          <a:bodyPr wrap="square">
            <a:spAutoFit/>
          </a:bodyPr>
          <a:lstStyle/>
          <a:p>
            <a:pPr indent="90170" algn="just">
              <a:spcAft>
                <a:spcPts val="0"/>
              </a:spcAft>
            </a:pPr>
            <a:r>
              <a:rPr lang="en-US" sz="300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Vai trò của phòng, trị bệnh  thủy sản đối với môi trường sinh thái:</a:t>
            </a:r>
            <a:endParaRPr lang="en-US" sz="3000">
              <a:solidFill>
                <a:srgbClr val="7030A0"/>
              </a:solidFill>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300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300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Hạn chế việc lây lan mầm bệnh ra diện rộng</a:t>
            </a:r>
            <a:endParaRPr lang="en-US" sz="3000">
              <a:solidFill>
                <a:srgbClr val="7030A0"/>
              </a:solidFill>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300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300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Hạn chế ô nhiễm nguồn nước</a:t>
            </a:r>
            <a:endParaRPr lang="en-US" sz="3000">
              <a:solidFill>
                <a:srgbClr val="7030A0"/>
              </a:solidFill>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300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300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Hạn chế phát sinh dịch bệnh</a:t>
            </a:r>
            <a:endParaRPr lang="en-US" sz="3000">
              <a:solidFill>
                <a:srgbClr val="7030A0"/>
              </a:solidFill>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300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300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Hạn chế tồn dư thuốc, hóa chất trong nước nuôi thủy sản, nước thải</a:t>
            </a:r>
            <a:endParaRPr lang="en-US" sz="3000">
              <a:solidFill>
                <a:srgbClr val="7030A0"/>
              </a:solidFill>
              <a:latin typeface="Times New Roman" panose="02020603050405020304" pitchFamily="18" charset="0"/>
              <a:ea typeface="Calibri" panose="020F0502020204030204" pitchFamily="34" charset="0"/>
              <a:cs typeface="Arial" panose="020B0604020202020204" pitchFamily="34" charset="0"/>
            </a:endParaRPr>
          </a:p>
          <a:p>
            <a:pPr indent="90170" algn="just">
              <a:spcAft>
                <a:spcPts val="0"/>
              </a:spcAft>
            </a:pPr>
            <a:r>
              <a:rPr lang="en-US" sz="300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Liên hệ thực tiễn ở địa phương về việc nuôi ốc hương:</a:t>
            </a:r>
            <a:endParaRPr lang="en-US" sz="3000">
              <a:solidFill>
                <a:srgbClr val="0033CC"/>
              </a:solidFill>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3000" smtClean="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300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Người nuôi thường xuyên vệ sinh ao nuôi, sử dụng con giống khỏe mạnh, cho ăn thức ăn đầy đủ dinh dưỡng, và áp dụng các biện pháp phòng bệnh như:</a:t>
            </a:r>
            <a:endParaRPr lang="en-US" sz="3000">
              <a:solidFill>
                <a:srgbClr val="0033CC"/>
              </a:solidFill>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3000" smtClean="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300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Bổ sung vitamin C vào thức ăn để tăng sức đề kháng cho ốc.</a:t>
            </a:r>
            <a:endParaRPr lang="en-US" sz="3000">
              <a:solidFill>
                <a:srgbClr val="0033CC"/>
              </a:solidFill>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3000" smtClean="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300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Sử dụng các loại thuốc phòng bệnh theo hướng dẫn của cán bộ kỹ thuật</a:t>
            </a:r>
            <a:endParaRPr lang="en-US" sz="3000">
              <a:solidFill>
                <a:srgbClr val="0033CC"/>
              </a:solidFill>
              <a:latin typeface="Times New Roman" panose="020206030504050203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8665457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9170" y="0"/>
            <a:ext cx="9363974" cy="584775"/>
          </a:xfrm>
          <a:prstGeom prst="rect">
            <a:avLst/>
          </a:prstGeom>
        </p:spPr>
        <p:txBody>
          <a:bodyPr wrap="none">
            <a:spAutoFit/>
          </a:bodyPr>
          <a:lstStyle/>
          <a:p>
            <a:r>
              <a:rPr lang="en-US" sz="3200" b="1" smtClean="0">
                <a:latin typeface="Times New Roman" panose="02020603050405020304" pitchFamily="18" charset="0"/>
                <a:cs typeface="Times New Roman" panose="02020603050405020304" pitchFamily="18" charset="0"/>
              </a:rPr>
              <a:t>II. VAI TRÒ CỦA PHÒNG, TRỊ BỆNH </a:t>
            </a:r>
            <a:r>
              <a:rPr lang="en-US" sz="3200" b="1">
                <a:latin typeface="Times New Roman" panose="02020603050405020304" pitchFamily="18" charset="0"/>
                <a:cs typeface="Times New Roman" panose="02020603050405020304" pitchFamily="18" charset="0"/>
              </a:rPr>
              <a:t>THUỶ SẢN</a:t>
            </a:r>
            <a:endParaRPr lang="en-US" sz="3200"/>
          </a:p>
        </p:txBody>
      </p:sp>
      <p:sp>
        <p:nvSpPr>
          <p:cNvPr id="6" name="Text Box 24"/>
          <p:cNvSpPr txBox="1">
            <a:spLocks noChangeArrowheads="1"/>
          </p:cNvSpPr>
          <p:nvPr/>
        </p:nvSpPr>
        <p:spPr bwMode="auto">
          <a:xfrm>
            <a:off x="3536106" y="685485"/>
            <a:ext cx="4296621" cy="523220"/>
          </a:xfrm>
          <a:prstGeom prst="rect">
            <a:avLst/>
          </a:prstGeom>
          <a:noFill/>
          <a:ln w="28575">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smtClean="0">
                <a:solidFill>
                  <a:srgbClr val="FF0066"/>
                </a:solidFill>
                <a:cs typeface="Arial" panose="020B0604020202020204" pitchFamily="34" charset="0"/>
              </a:rPr>
              <a:t>KIẾN THỨC CẦN NẮM</a:t>
            </a:r>
            <a:endParaRPr lang="en-US" altLang="en-US" sz="2800" b="1">
              <a:solidFill>
                <a:srgbClr val="FF0066"/>
              </a:solidFill>
              <a:cs typeface="Arial" panose="020B0604020202020204" pitchFamily="34" charset="0"/>
            </a:endParaRPr>
          </a:p>
        </p:txBody>
      </p:sp>
      <p:sp>
        <p:nvSpPr>
          <p:cNvPr id="5" name="Rounded Rectangle 6">
            <a:extLst>
              <a:ext uri="{FF2B5EF4-FFF2-40B4-BE49-F238E27FC236}">
                <a16:creationId xmlns:a16="http://schemas.microsoft.com/office/drawing/2014/main" id="{E92C252E-C775-F9B0-B991-3B3EBB17DD86}"/>
              </a:ext>
            </a:extLst>
          </p:cNvPr>
          <p:cNvSpPr/>
          <p:nvPr/>
        </p:nvSpPr>
        <p:spPr>
          <a:xfrm>
            <a:off x="576188" y="1490627"/>
            <a:ext cx="11092352" cy="45523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defRPr/>
            </a:pPr>
            <a:endParaRPr lang="vi-VN" sz="3200" b="1" dirty="0">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913634" y="1599626"/>
            <a:ext cx="10515600" cy="4247317"/>
          </a:xfrm>
          <a:prstGeom prst="rect">
            <a:avLst/>
          </a:prstGeom>
        </p:spPr>
        <p:txBody>
          <a:bodyPr wrap="square">
            <a:spAutoFit/>
          </a:bodyPr>
          <a:lstStyle/>
          <a:p>
            <a:pPr algn="just">
              <a:spcAft>
                <a:spcPts val="0"/>
              </a:spcAft>
            </a:pPr>
            <a:r>
              <a:rPr lang="en-US" sz="3000" b="1">
                <a:solidFill>
                  <a:srgbClr val="0000FF"/>
                </a:solidFill>
                <a:latin typeface="Times New Roman" panose="02020603050405020304" pitchFamily="18" charset="0"/>
                <a:ea typeface="Calibri" panose="020F0502020204030204" pitchFamily="34" charset="0"/>
                <a:cs typeface="Times New Roman" panose="02020603050405020304" pitchFamily="18" charset="0"/>
              </a:rPr>
              <a:t>1. Vai trò của phòng, trị bệnh đối với các loài thuỷ sản</a:t>
            </a:r>
            <a:endParaRPr lang="en-US" sz="3000">
              <a:solidFill>
                <a:srgbClr val="0000FF"/>
              </a:solidFill>
              <a:latin typeface="Times New Roman" panose="02020603050405020304" pitchFamily="18" charset="0"/>
              <a:ea typeface="Calibri" panose="020F0502020204030204" pitchFamily="34" charset="0"/>
              <a:cs typeface="Arial" panose="020B0604020202020204" pitchFamily="34" charset="0"/>
            </a:endParaRPr>
          </a:p>
          <a:p>
            <a:pPr algn="just">
              <a:spcAft>
                <a:spcPts val="0"/>
              </a:spcAft>
            </a:pPr>
            <a:r>
              <a:rPr lang="en-US" sz="30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3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Phòng bệnh giúp ngăn chặn sự lây lan của dịch bệnh, bảo vệ đàn thủy sản khỏi nguy cơ mắc bệnh.</a:t>
            </a:r>
            <a:endParaRPr lang="en-US" sz="3000">
              <a:latin typeface="Times New Roman" panose="02020603050405020304" pitchFamily="18" charset="0"/>
              <a:ea typeface="Calibri" panose="020F0502020204030204" pitchFamily="34" charset="0"/>
              <a:cs typeface="Arial" panose="020B0604020202020204" pitchFamily="34" charset="0"/>
            </a:endParaRPr>
          </a:p>
          <a:p>
            <a:pPr algn="just">
              <a:spcAft>
                <a:spcPts val="0"/>
              </a:spcAft>
            </a:pPr>
            <a:r>
              <a:rPr lang="en-US" sz="30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3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Phòng bệnh giúp giảm thiểu tỷ lệ hao hụt do dịch bệnh, tăng năng suất nuôi trồng thủy sản</a:t>
            </a:r>
            <a:endParaRPr lang="en-US" sz="3000">
              <a:latin typeface="Times New Roman" panose="02020603050405020304" pitchFamily="18" charset="0"/>
              <a:ea typeface="Calibri" panose="020F0502020204030204" pitchFamily="34" charset="0"/>
              <a:cs typeface="Arial" panose="020B0604020202020204" pitchFamily="34" charset="0"/>
            </a:endParaRPr>
          </a:p>
          <a:p>
            <a:pPr algn="just">
              <a:spcAft>
                <a:spcPts val="0"/>
              </a:spcAft>
            </a:pPr>
            <a:r>
              <a:rPr lang="en-US" sz="30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3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Trị bệnh giúp giảm thiểu tỷ lệ hao hụt do dịch bệnh, hạn chế thiệt hại cho người nuôi.</a:t>
            </a:r>
            <a:endParaRPr lang="en-US" sz="3000">
              <a:latin typeface="Times New Roman" panose="02020603050405020304" pitchFamily="18" charset="0"/>
              <a:ea typeface="Calibri" panose="020F0502020204030204" pitchFamily="34" charset="0"/>
              <a:cs typeface="Arial" panose="020B0604020202020204" pitchFamily="34" charset="0"/>
            </a:endParaRPr>
          </a:p>
          <a:p>
            <a:pPr algn="just">
              <a:spcAft>
                <a:spcPts val="0"/>
              </a:spcAft>
            </a:pPr>
            <a:r>
              <a:rPr lang="en-US" sz="30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3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Trị bệnh giúp nâng cao chất lượng sản phẩm thủy sản, đảm bảo an toàn thực phẩm</a:t>
            </a:r>
            <a:endParaRPr lang="en-US" sz="3000">
              <a:latin typeface="Times New Roman" panose="020206030504050203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8028163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A69D30-4B96-4656-BE54-152546026076}"/>
              </a:ext>
            </a:extLst>
          </p:cNvPr>
          <p:cNvPicPr>
            <a:picLocks noChangeAspect="1"/>
          </p:cNvPicPr>
          <p:nvPr/>
        </p:nvPicPr>
        <p:blipFill>
          <a:blip r:embed="rId2"/>
          <a:stretch>
            <a:fillRect/>
          </a:stretch>
        </p:blipFill>
        <p:spPr>
          <a:xfrm>
            <a:off x="1" y="0"/>
            <a:ext cx="4942766" cy="3106398"/>
          </a:xfrm>
          <a:prstGeom prst="rect">
            <a:avLst/>
          </a:prstGeom>
        </p:spPr>
      </p:pic>
      <p:pic>
        <p:nvPicPr>
          <p:cNvPr id="6" name="Picture 5">
            <a:extLst>
              <a:ext uri="{FF2B5EF4-FFF2-40B4-BE49-F238E27FC236}">
                <a16:creationId xmlns:a16="http://schemas.microsoft.com/office/drawing/2014/main" id="{10F19313-8E24-46B6-ADCA-2AF78A5D8BBC}"/>
              </a:ext>
            </a:extLst>
          </p:cNvPr>
          <p:cNvPicPr>
            <a:picLocks noChangeAspect="1"/>
          </p:cNvPicPr>
          <p:nvPr/>
        </p:nvPicPr>
        <p:blipFill>
          <a:blip r:embed="rId3"/>
          <a:stretch>
            <a:fillRect/>
          </a:stretch>
        </p:blipFill>
        <p:spPr>
          <a:xfrm>
            <a:off x="37391" y="3568310"/>
            <a:ext cx="4905375" cy="3276600"/>
          </a:xfrm>
          <a:prstGeom prst="rect">
            <a:avLst/>
          </a:prstGeom>
        </p:spPr>
      </p:pic>
      <p:sp>
        <p:nvSpPr>
          <p:cNvPr id="9" name="TextBox 8">
            <a:extLst>
              <a:ext uri="{FF2B5EF4-FFF2-40B4-BE49-F238E27FC236}">
                <a16:creationId xmlns:a16="http://schemas.microsoft.com/office/drawing/2014/main" id="{13CC30DF-D0B5-44C1-B509-751699EA74E4}"/>
              </a:ext>
            </a:extLst>
          </p:cNvPr>
          <p:cNvSpPr txBox="1"/>
          <p:nvPr/>
        </p:nvSpPr>
        <p:spPr>
          <a:xfrm>
            <a:off x="-1" y="2687711"/>
            <a:ext cx="3369365" cy="553998"/>
          </a:xfrm>
          <a:prstGeom prst="rect">
            <a:avLst/>
          </a:prstGeom>
          <a:solidFill>
            <a:schemeClr val="bg1"/>
          </a:solidFill>
        </p:spPr>
        <p:txBody>
          <a:bodyPr wrap="square" rtlCol="0">
            <a:spAutoFit/>
          </a:bodyPr>
          <a:lstStyle/>
          <a:p>
            <a:r>
              <a:rPr lang="en-US" sz="3000" b="1" dirty="0" err="1">
                <a:solidFill>
                  <a:srgbClr val="0033CC"/>
                </a:solidFill>
                <a:latin typeface="Times New Roman" panose="02020603050405020304" pitchFamily="18" charset="0"/>
                <a:cs typeface="Times New Roman" panose="02020603050405020304" pitchFamily="18" charset="0"/>
              </a:rPr>
              <a:t>Bệnh</a:t>
            </a:r>
            <a:r>
              <a:rPr lang="en-US" sz="3000" b="1" dirty="0">
                <a:solidFill>
                  <a:srgbClr val="0033CC"/>
                </a:solidFill>
                <a:latin typeface="Times New Roman" panose="02020603050405020304" pitchFamily="18" charset="0"/>
                <a:cs typeface="Times New Roman" panose="02020603050405020304" pitchFamily="18" charset="0"/>
              </a:rPr>
              <a:t> </a:t>
            </a:r>
            <a:r>
              <a:rPr lang="en-US" sz="3000" b="1" dirty="0" err="1">
                <a:solidFill>
                  <a:srgbClr val="0033CC"/>
                </a:solidFill>
                <a:latin typeface="Times New Roman" panose="02020603050405020304" pitchFamily="18" charset="0"/>
                <a:cs typeface="Times New Roman" panose="02020603050405020304" pitchFamily="18" charset="0"/>
              </a:rPr>
              <a:t>dại</a:t>
            </a:r>
            <a:r>
              <a:rPr lang="en-US" sz="3000" b="1" dirty="0">
                <a:solidFill>
                  <a:srgbClr val="0033CC"/>
                </a:solidFill>
                <a:latin typeface="Times New Roman" panose="02020603050405020304" pitchFamily="18" charset="0"/>
                <a:cs typeface="Times New Roman" panose="02020603050405020304" pitchFamily="18" charset="0"/>
              </a:rPr>
              <a:t> </a:t>
            </a:r>
            <a:r>
              <a:rPr lang="en-US" sz="3000" b="1" dirty="0" err="1">
                <a:solidFill>
                  <a:srgbClr val="0033CC"/>
                </a:solidFill>
                <a:latin typeface="Times New Roman" panose="02020603050405020304" pitchFamily="18" charset="0"/>
                <a:cs typeface="Times New Roman" panose="02020603050405020304" pitchFamily="18" charset="0"/>
              </a:rPr>
              <a:t>trên</a:t>
            </a:r>
            <a:r>
              <a:rPr lang="en-US" sz="3000" b="1" dirty="0">
                <a:solidFill>
                  <a:srgbClr val="0033CC"/>
                </a:solidFill>
                <a:latin typeface="Times New Roman" panose="02020603050405020304" pitchFamily="18" charset="0"/>
                <a:cs typeface="Times New Roman" panose="02020603050405020304" pitchFamily="18" charset="0"/>
              </a:rPr>
              <a:t> </a:t>
            </a:r>
            <a:r>
              <a:rPr lang="en-US" sz="3000" b="1" dirty="0" err="1">
                <a:solidFill>
                  <a:srgbClr val="0033CC"/>
                </a:solidFill>
                <a:latin typeface="Times New Roman" panose="02020603050405020304" pitchFamily="18" charset="0"/>
                <a:cs typeface="Times New Roman" panose="02020603050405020304" pitchFamily="18" charset="0"/>
              </a:rPr>
              <a:t>chó</a:t>
            </a:r>
            <a:endParaRPr lang="en-US" sz="3000" b="1" dirty="0">
              <a:solidFill>
                <a:srgbClr val="0033CC"/>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DC7E1696-6797-4912-89C3-F20910433132}"/>
              </a:ext>
            </a:extLst>
          </p:cNvPr>
          <p:cNvSpPr txBox="1"/>
          <p:nvPr/>
        </p:nvSpPr>
        <p:spPr>
          <a:xfrm>
            <a:off x="1534368" y="6286510"/>
            <a:ext cx="3504654" cy="553998"/>
          </a:xfrm>
          <a:prstGeom prst="rect">
            <a:avLst/>
          </a:prstGeom>
          <a:solidFill>
            <a:schemeClr val="bg1"/>
          </a:solidFill>
        </p:spPr>
        <p:txBody>
          <a:bodyPr wrap="square" rtlCol="0">
            <a:spAutoFit/>
          </a:bodyPr>
          <a:lstStyle/>
          <a:p>
            <a:r>
              <a:rPr lang="en-US" sz="3000" b="1" dirty="0" err="1">
                <a:solidFill>
                  <a:srgbClr val="7030A0"/>
                </a:solidFill>
                <a:latin typeface="Times New Roman" panose="02020603050405020304" pitchFamily="18" charset="0"/>
                <a:cs typeface="Times New Roman" panose="02020603050405020304" pitchFamily="18" charset="0"/>
              </a:rPr>
              <a:t>Lở</a:t>
            </a:r>
            <a:r>
              <a:rPr lang="en-US" sz="3000" b="1" dirty="0">
                <a:solidFill>
                  <a:srgbClr val="7030A0"/>
                </a:solidFill>
                <a:latin typeface="Times New Roman" panose="02020603050405020304" pitchFamily="18" charset="0"/>
                <a:cs typeface="Times New Roman" panose="02020603050405020304" pitchFamily="18" charset="0"/>
              </a:rPr>
              <a:t> </a:t>
            </a:r>
            <a:r>
              <a:rPr lang="en-US" sz="3000" b="1" dirty="0" err="1">
                <a:solidFill>
                  <a:srgbClr val="7030A0"/>
                </a:solidFill>
                <a:latin typeface="Times New Roman" panose="02020603050405020304" pitchFamily="18" charset="0"/>
                <a:cs typeface="Times New Roman" panose="02020603050405020304" pitchFamily="18" charset="0"/>
              </a:rPr>
              <a:t>mồm</a:t>
            </a:r>
            <a:r>
              <a:rPr lang="en-US" sz="3000" b="1" dirty="0">
                <a:solidFill>
                  <a:srgbClr val="7030A0"/>
                </a:solidFill>
                <a:latin typeface="Times New Roman" panose="02020603050405020304" pitchFamily="18" charset="0"/>
                <a:cs typeface="Times New Roman" panose="02020603050405020304" pitchFamily="18" charset="0"/>
              </a:rPr>
              <a:t> long </a:t>
            </a:r>
            <a:r>
              <a:rPr lang="en-US" sz="3000" b="1" dirty="0" err="1">
                <a:solidFill>
                  <a:srgbClr val="7030A0"/>
                </a:solidFill>
                <a:latin typeface="Times New Roman" panose="02020603050405020304" pitchFamily="18" charset="0"/>
                <a:cs typeface="Times New Roman" panose="02020603050405020304" pitchFamily="18" charset="0"/>
              </a:rPr>
              <a:t>móng</a:t>
            </a:r>
            <a:r>
              <a:rPr lang="en-US" sz="3000" b="1" dirty="0">
                <a:solidFill>
                  <a:srgbClr val="7030A0"/>
                </a:solidFill>
                <a:latin typeface="Times New Roman" panose="02020603050405020304" pitchFamily="18" charset="0"/>
                <a:cs typeface="Times New Roman" panose="02020603050405020304" pitchFamily="18" charset="0"/>
              </a:rPr>
              <a:t> </a:t>
            </a:r>
          </a:p>
        </p:txBody>
      </p:sp>
      <p:pic>
        <p:nvPicPr>
          <p:cNvPr id="14" name="Picture 13">
            <a:extLst>
              <a:ext uri="{FF2B5EF4-FFF2-40B4-BE49-F238E27FC236}">
                <a16:creationId xmlns:a16="http://schemas.microsoft.com/office/drawing/2014/main" id="{2D6C00F6-9847-4870-BB36-30CE00262D22}"/>
              </a:ext>
            </a:extLst>
          </p:cNvPr>
          <p:cNvPicPr>
            <a:picLocks noChangeAspect="1"/>
          </p:cNvPicPr>
          <p:nvPr/>
        </p:nvPicPr>
        <p:blipFill>
          <a:blip r:embed="rId4"/>
          <a:stretch>
            <a:fillRect/>
          </a:stretch>
        </p:blipFill>
        <p:spPr>
          <a:xfrm>
            <a:off x="6800850" y="-73305"/>
            <a:ext cx="5405247" cy="2945682"/>
          </a:xfrm>
          <a:prstGeom prst="rect">
            <a:avLst/>
          </a:prstGeom>
        </p:spPr>
      </p:pic>
      <p:sp>
        <p:nvSpPr>
          <p:cNvPr id="15" name="TextBox 14">
            <a:extLst>
              <a:ext uri="{FF2B5EF4-FFF2-40B4-BE49-F238E27FC236}">
                <a16:creationId xmlns:a16="http://schemas.microsoft.com/office/drawing/2014/main" id="{AFB9C84D-4870-4BEC-83AF-EABBB26EEEF2}"/>
              </a:ext>
            </a:extLst>
          </p:cNvPr>
          <p:cNvSpPr txBox="1"/>
          <p:nvPr/>
        </p:nvSpPr>
        <p:spPr>
          <a:xfrm>
            <a:off x="10538164" y="2472267"/>
            <a:ext cx="1667933" cy="553998"/>
          </a:xfrm>
          <a:prstGeom prst="rect">
            <a:avLst/>
          </a:prstGeom>
          <a:solidFill>
            <a:schemeClr val="bg1"/>
          </a:solidFill>
        </p:spPr>
        <p:txBody>
          <a:bodyPr wrap="square" rtlCol="0">
            <a:spAutoFit/>
          </a:bodyPr>
          <a:lstStyle/>
          <a:p>
            <a:r>
              <a:rPr lang="en-US" sz="3000" b="1" dirty="0" err="1">
                <a:solidFill>
                  <a:srgbClr val="7030A0"/>
                </a:solidFill>
                <a:latin typeface="Times New Roman" panose="02020603050405020304" pitchFamily="18" charset="0"/>
                <a:cs typeface="Times New Roman" panose="02020603050405020304" pitchFamily="18" charset="0"/>
              </a:rPr>
              <a:t>Đậu</a:t>
            </a:r>
            <a:r>
              <a:rPr lang="en-US" sz="3000" b="1" dirty="0">
                <a:solidFill>
                  <a:srgbClr val="7030A0"/>
                </a:solidFill>
                <a:latin typeface="Times New Roman" panose="02020603050405020304" pitchFamily="18" charset="0"/>
                <a:cs typeface="Times New Roman" panose="02020603050405020304" pitchFamily="18" charset="0"/>
              </a:rPr>
              <a:t> </a:t>
            </a:r>
            <a:r>
              <a:rPr lang="en-US" sz="3000" b="1" dirty="0" err="1">
                <a:solidFill>
                  <a:srgbClr val="7030A0"/>
                </a:solidFill>
                <a:latin typeface="Times New Roman" panose="02020603050405020304" pitchFamily="18" charset="0"/>
                <a:cs typeface="Times New Roman" panose="02020603050405020304" pitchFamily="18" charset="0"/>
              </a:rPr>
              <a:t>gà</a:t>
            </a:r>
            <a:endParaRPr lang="en-US" sz="3000" b="1" dirty="0">
              <a:solidFill>
                <a:srgbClr val="7030A0"/>
              </a:solidFill>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71495AE8-A732-45EB-BD5C-EE50E94E72CA}"/>
              </a:ext>
            </a:extLst>
          </p:cNvPr>
          <p:cNvPicPr>
            <a:picLocks noChangeAspect="1"/>
          </p:cNvPicPr>
          <p:nvPr/>
        </p:nvPicPr>
        <p:blipFill>
          <a:blip r:embed="rId5"/>
          <a:stretch>
            <a:fillRect/>
          </a:stretch>
        </p:blipFill>
        <p:spPr>
          <a:xfrm>
            <a:off x="6814947" y="3453874"/>
            <a:ext cx="5391150" cy="3404126"/>
          </a:xfrm>
          <a:prstGeom prst="rect">
            <a:avLst/>
          </a:prstGeom>
        </p:spPr>
      </p:pic>
      <p:sp>
        <p:nvSpPr>
          <p:cNvPr id="17" name="TextBox 16">
            <a:extLst>
              <a:ext uri="{FF2B5EF4-FFF2-40B4-BE49-F238E27FC236}">
                <a16:creationId xmlns:a16="http://schemas.microsoft.com/office/drawing/2014/main" id="{C839A0C1-ACB0-416A-A1E9-EF0591ACD8B4}"/>
              </a:ext>
            </a:extLst>
          </p:cNvPr>
          <p:cNvSpPr txBox="1"/>
          <p:nvPr/>
        </p:nvSpPr>
        <p:spPr>
          <a:xfrm>
            <a:off x="6800850" y="6349921"/>
            <a:ext cx="2683800" cy="553998"/>
          </a:xfrm>
          <a:prstGeom prst="rect">
            <a:avLst/>
          </a:prstGeom>
          <a:solidFill>
            <a:schemeClr val="bg1"/>
          </a:solidFill>
        </p:spPr>
        <p:txBody>
          <a:bodyPr wrap="square" rtlCol="0">
            <a:spAutoFit/>
          </a:bodyPr>
          <a:lstStyle/>
          <a:p>
            <a:r>
              <a:rPr lang="en-US" sz="3000" b="1" dirty="0">
                <a:solidFill>
                  <a:srgbClr val="0033CC"/>
                </a:solidFill>
                <a:latin typeface="Times New Roman" panose="02020603050405020304" pitchFamily="18" charset="0"/>
                <a:cs typeface="Times New Roman" panose="02020603050405020304" pitchFamily="18" charset="0"/>
              </a:rPr>
              <a:t>Care </a:t>
            </a:r>
            <a:r>
              <a:rPr lang="en-US" sz="3000" b="1" dirty="0" err="1">
                <a:solidFill>
                  <a:srgbClr val="0033CC"/>
                </a:solidFill>
                <a:latin typeface="Times New Roman" panose="02020603050405020304" pitchFamily="18" charset="0"/>
                <a:cs typeface="Times New Roman" panose="02020603050405020304" pitchFamily="18" charset="0"/>
              </a:rPr>
              <a:t>trên</a:t>
            </a:r>
            <a:r>
              <a:rPr lang="en-US" sz="3000" b="1" dirty="0">
                <a:solidFill>
                  <a:srgbClr val="0033CC"/>
                </a:solidFill>
                <a:latin typeface="Times New Roman" panose="02020603050405020304" pitchFamily="18" charset="0"/>
                <a:cs typeface="Times New Roman" panose="02020603050405020304" pitchFamily="18" charset="0"/>
              </a:rPr>
              <a:t> </a:t>
            </a:r>
            <a:r>
              <a:rPr lang="en-US" sz="3000" b="1" dirty="0" err="1">
                <a:solidFill>
                  <a:srgbClr val="0033CC"/>
                </a:solidFill>
                <a:latin typeface="Times New Roman" panose="02020603050405020304" pitchFamily="18" charset="0"/>
                <a:cs typeface="Times New Roman" panose="02020603050405020304" pitchFamily="18" charset="0"/>
              </a:rPr>
              <a:t>chó</a:t>
            </a:r>
            <a:endParaRPr lang="en-US" sz="3000" b="1" dirty="0">
              <a:solidFill>
                <a:srgbClr val="0033CC"/>
              </a:solidFill>
              <a:latin typeface="Times New Roman" panose="02020603050405020304" pitchFamily="18" charset="0"/>
              <a:cs typeface="Times New Roman" panose="02020603050405020304" pitchFamily="18" charset="0"/>
            </a:endParaRPr>
          </a:p>
        </p:txBody>
      </p:sp>
      <p:sp>
        <p:nvSpPr>
          <p:cNvPr id="2" name="Rectangle 1"/>
          <p:cNvSpPr/>
          <p:nvPr/>
        </p:nvSpPr>
        <p:spPr>
          <a:xfrm>
            <a:off x="5135277" y="1213819"/>
            <a:ext cx="1434488" cy="4708981"/>
          </a:xfrm>
          <a:prstGeom prst="rect">
            <a:avLst/>
          </a:prstGeom>
        </p:spPr>
        <p:txBody>
          <a:bodyPr wrap="square">
            <a:spAutoFit/>
          </a:bodyPr>
          <a:lstStyle/>
          <a:p>
            <a:pPr algn="ctr"/>
            <a:r>
              <a:rPr lang="en-US" sz="3000" smtClean="0">
                <a:solidFill>
                  <a:srgbClr val="FF0066"/>
                </a:solidFill>
                <a:latin typeface="Times New Roman" panose="02020603050405020304" pitchFamily="18" charset="0"/>
                <a:cs typeface="Times New Roman" panose="02020603050405020304" pitchFamily="18" charset="0"/>
              </a:rPr>
              <a:t>Em hãy xác định tên các bệnh ở trên vật nuôi ở các hình sau?</a:t>
            </a:r>
            <a:endParaRPr lang="en-US" sz="3000">
              <a:solidFill>
                <a:srgbClr val="FF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4839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1">
                                            <p:txEl>
                                              <p:pRg st="0" end="0"/>
                                            </p:txEl>
                                          </p:spTgt>
                                        </p:tgtEl>
                                        <p:attrNameLst>
                                          <p:attrName>style.visibility</p:attrName>
                                        </p:attrNameLst>
                                      </p:cBhvr>
                                      <p:to>
                                        <p:strVal val="visible"/>
                                      </p:to>
                                    </p:set>
                                    <p:animEffect transition="in" filter="fade">
                                      <p:cBhvr>
                                        <p:cTn id="18" dur="1000"/>
                                        <p:tgtEl>
                                          <p:spTgt spid="11">
                                            <p:txEl>
                                              <p:pRg st="0" end="0"/>
                                            </p:txEl>
                                          </p:spTgt>
                                        </p:tgtEl>
                                      </p:cBhvr>
                                    </p:animEffect>
                                    <p:anim calcmode="lin" valueType="num">
                                      <p:cBhvr>
                                        <p:cTn id="19"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P spid="1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9170" y="0"/>
            <a:ext cx="9363974" cy="584775"/>
          </a:xfrm>
          <a:prstGeom prst="rect">
            <a:avLst/>
          </a:prstGeom>
        </p:spPr>
        <p:txBody>
          <a:bodyPr wrap="none">
            <a:spAutoFit/>
          </a:bodyPr>
          <a:lstStyle/>
          <a:p>
            <a:r>
              <a:rPr lang="en-US" sz="3200" b="1" smtClean="0">
                <a:latin typeface="Times New Roman" panose="02020603050405020304" pitchFamily="18" charset="0"/>
                <a:cs typeface="Times New Roman" panose="02020603050405020304" pitchFamily="18" charset="0"/>
              </a:rPr>
              <a:t>II. VAI TRÒ CỦA PHÒNG, TRỊ BỆNH </a:t>
            </a:r>
            <a:r>
              <a:rPr lang="en-US" sz="3200" b="1">
                <a:latin typeface="Times New Roman" panose="02020603050405020304" pitchFamily="18" charset="0"/>
                <a:cs typeface="Times New Roman" panose="02020603050405020304" pitchFamily="18" charset="0"/>
              </a:rPr>
              <a:t>THUỶ SẢN</a:t>
            </a:r>
            <a:endParaRPr lang="en-US" sz="3200"/>
          </a:p>
        </p:txBody>
      </p:sp>
      <p:sp>
        <p:nvSpPr>
          <p:cNvPr id="6" name="Text Box 24"/>
          <p:cNvSpPr txBox="1">
            <a:spLocks noChangeArrowheads="1"/>
          </p:cNvSpPr>
          <p:nvPr/>
        </p:nvSpPr>
        <p:spPr bwMode="auto">
          <a:xfrm>
            <a:off x="3536106" y="685485"/>
            <a:ext cx="4296621" cy="523220"/>
          </a:xfrm>
          <a:prstGeom prst="rect">
            <a:avLst/>
          </a:prstGeom>
          <a:noFill/>
          <a:ln w="28575">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smtClean="0">
                <a:solidFill>
                  <a:srgbClr val="FF0066"/>
                </a:solidFill>
                <a:cs typeface="Arial" panose="020B0604020202020204" pitchFamily="34" charset="0"/>
              </a:rPr>
              <a:t>KIẾN THỨC CẦN NẮM</a:t>
            </a:r>
            <a:endParaRPr lang="en-US" altLang="en-US" sz="2800" b="1">
              <a:solidFill>
                <a:srgbClr val="FF0066"/>
              </a:solidFill>
              <a:cs typeface="Arial" panose="020B0604020202020204" pitchFamily="34" charset="0"/>
            </a:endParaRPr>
          </a:p>
        </p:txBody>
      </p:sp>
      <p:sp>
        <p:nvSpPr>
          <p:cNvPr id="8" name="Rounded Rectangle 6">
            <a:extLst>
              <a:ext uri="{FF2B5EF4-FFF2-40B4-BE49-F238E27FC236}">
                <a16:creationId xmlns:a16="http://schemas.microsoft.com/office/drawing/2014/main" id="{E92C252E-C775-F9B0-B991-3B3EBB17DD86}"/>
              </a:ext>
            </a:extLst>
          </p:cNvPr>
          <p:cNvSpPr/>
          <p:nvPr/>
        </p:nvSpPr>
        <p:spPr>
          <a:xfrm>
            <a:off x="258135" y="1400505"/>
            <a:ext cx="11748334" cy="52729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defRPr/>
            </a:pPr>
            <a:endParaRPr lang="vi-VN" sz="3200" b="1" dirty="0">
              <a:solidFill>
                <a:srgbClr val="FF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506896" y="1502828"/>
            <a:ext cx="11499574" cy="5170646"/>
          </a:xfrm>
          <a:prstGeom prst="rect">
            <a:avLst/>
          </a:prstGeom>
        </p:spPr>
        <p:txBody>
          <a:bodyPr wrap="square">
            <a:spAutoFit/>
          </a:bodyPr>
          <a:lstStyle/>
          <a:p>
            <a:pPr algn="just">
              <a:spcAft>
                <a:spcPts val="0"/>
              </a:spcAft>
            </a:pPr>
            <a:r>
              <a:rPr lang="en-US" sz="3000" b="1" spc="-15">
                <a:latin typeface="Times New Roman" panose="02020603050405020304" pitchFamily="18" charset="0"/>
                <a:ea typeface="Calibri" panose="020F0502020204030204" pitchFamily="34" charset="0"/>
                <a:cs typeface="Times New Roman" panose="02020603050405020304" pitchFamily="18" charset="0"/>
              </a:rPr>
              <a:t>2.</a:t>
            </a:r>
            <a:r>
              <a:rPr lang="en-US" sz="3000" b="1" i="1" spc="-15">
                <a:latin typeface="Times New Roman" panose="02020603050405020304" pitchFamily="18" charset="0"/>
                <a:ea typeface="Calibri" panose="020F0502020204030204" pitchFamily="34" charset="0"/>
                <a:cs typeface="Times New Roman" panose="02020603050405020304" pitchFamily="18" charset="0"/>
              </a:rPr>
              <a:t> </a:t>
            </a:r>
            <a:r>
              <a:rPr lang="en-US" sz="3000" b="1" spc="-15">
                <a:latin typeface="Times New Roman" panose="02020603050405020304" pitchFamily="18" charset="0"/>
                <a:ea typeface="Calibri" panose="020F0502020204030204" pitchFamily="34" charset="0"/>
                <a:cs typeface="Times New Roman" panose="02020603050405020304" pitchFamily="18" charset="0"/>
              </a:rPr>
              <a:t>Vai</a:t>
            </a:r>
            <a:r>
              <a:rPr lang="en-US" sz="3000" b="1" spc="-135">
                <a:latin typeface="Times New Roman" panose="02020603050405020304" pitchFamily="18" charset="0"/>
                <a:ea typeface="Calibri" panose="020F0502020204030204" pitchFamily="34" charset="0"/>
                <a:cs typeface="Times New Roman" panose="02020603050405020304" pitchFamily="18" charset="0"/>
              </a:rPr>
              <a:t> </a:t>
            </a:r>
            <a:r>
              <a:rPr lang="en-US" sz="3000" b="1" spc="-15">
                <a:latin typeface="Times New Roman" panose="02020603050405020304" pitchFamily="18" charset="0"/>
                <a:ea typeface="Calibri" panose="020F0502020204030204" pitchFamily="34" charset="0"/>
                <a:cs typeface="Times New Roman" panose="02020603050405020304" pitchFamily="18" charset="0"/>
              </a:rPr>
              <a:t>trò</a:t>
            </a:r>
            <a:r>
              <a:rPr lang="en-US" sz="3000" b="1" spc="-135">
                <a:latin typeface="Times New Roman" panose="02020603050405020304" pitchFamily="18" charset="0"/>
                <a:ea typeface="Calibri" panose="020F0502020204030204" pitchFamily="34" charset="0"/>
                <a:cs typeface="Times New Roman" panose="02020603050405020304" pitchFamily="18" charset="0"/>
              </a:rPr>
              <a:t> </a:t>
            </a:r>
            <a:r>
              <a:rPr lang="en-US" sz="3000" b="1">
                <a:latin typeface="Times New Roman" panose="02020603050405020304" pitchFamily="18" charset="0"/>
                <a:ea typeface="Calibri" panose="020F0502020204030204" pitchFamily="34" charset="0"/>
                <a:cs typeface="Times New Roman" panose="02020603050405020304" pitchFamily="18" charset="0"/>
              </a:rPr>
              <a:t>của</a:t>
            </a:r>
            <a:r>
              <a:rPr lang="en-US" sz="3000" b="1" spc="-135">
                <a:latin typeface="Times New Roman" panose="02020603050405020304" pitchFamily="18" charset="0"/>
                <a:ea typeface="Calibri" panose="020F0502020204030204" pitchFamily="34" charset="0"/>
                <a:cs typeface="Times New Roman" panose="02020603050405020304" pitchFamily="18" charset="0"/>
              </a:rPr>
              <a:t> </a:t>
            </a:r>
            <a:r>
              <a:rPr lang="en-US" sz="3000" b="1" spc="-20">
                <a:latin typeface="Times New Roman" panose="02020603050405020304" pitchFamily="18" charset="0"/>
                <a:ea typeface="Calibri" panose="020F0502020204030204" pitchFamily="34" charset="0"/>
                <a:cs typeface="Times New Roman" panose="02020603050405020304" pitchFamily="18" charset="0"/>
              </a:rPr>
              <a:t>phòng,</a:t>
            </a:r>
            <a:r>
              <a:rPr lang="en-US" sz="3000" b="1" spc="-140">
                <a:latin typeface="Times New Roman" panose="02020603050405020304" pitchFamily="18" charset="0"/>
                <a:ea typeface="Calibri" panose="020F0502020204030204" pitchFamily="34" charset="0"/>
                <a:cs typeface="Times New Roman" panose="02020603050405020304" pitchFamily="18" charset="0"/>
              </a:rPr>
              <a:t> </a:t>
            </a:r>
            <a:r>
              <a:rPr lang="en-US" sz="3000" b="1">
                <a:latin typeface="Times New Roman" panose="02020603050405020304" pitchFamily="18" charset="0"/>
                <a:ea typeface="Calibri" panose="020F0502020204030204" pitchFamily="34" charset="0"/>
                <a:cs typeface="Times New Roman" panose="02020603050405020304" pitchFamily="18" charset="0"/>
              </a:rPr>
              <a:t>trị</a:t>
            </a:r>
            <a:r>
              <a:rPr lang="en-US" sz="3000" b="1" spc="-135">
                <a:latin typeface="Times New Roman" panose="02020603050405020304" pitchFamily="18" charset="0"/>
                <a:ea typeface="Calibri" panose="020F0502020204030204" pitchFamily="34" charset="0"/>
                <a:cs typeface="Times New Roman" panose="02020603050405020304" pitchFamily="18" charset="0"/>
              </a:rPr>
              <a:t> </a:t>
            </a:r>
            <a:r>
              <a:rPr lang="en-US" sz="3000" b="1" spc="-15">
                <a:latin typeface="Times New Roman" panose="02020603050405020304" pitchFamily="18" charset="0"/>
                <a:ea typeface="Calibri" panose="020F0502020204030204" pitchFamily="34" charset="0"/>
                <a:cs typeface="Times New Roman" panose="02020603050405020304" pitchFamily="18" charset="0"/>
              </a:rPr>
              <a:t>bệnh</a:t>
            </a:r>
            <a:r>
              <a:rPr lang="en-US" sz="3000" b="1" spc="-135">
                <a:latin typeface="Times New Roman" panose="02020603050405020304" pitchFamily="18" charset="0"/>
                <a:ea typeface="Calibri" panose="020F0502020204030204" pitchFamily="34" charset="0"/>
                <a:cs typeface="Times New Roman" panose="02020603050405020304" pitchFamily="18" charset="0"/>
              </a:rPr>
              <a:t> </a:t>
            </a:r>
            <a:r>
              <a:rPr lang="en-US" sz="3000" b="1" spc="-25">
                <a:latin typeface="Times New Roman" panose="02020603050405020304" pitchFamily="18" charset="0"/>
                <a:ea typeface="Calibri" panose="020F0502020204030204" pitchFamily="34" charset="0"/>
                <a:cs typeface="Times New Roman" panose="02020603050405020304" pitchFamily="18" charset="0"/>
              </a:rPr>
              <a:t>thuỷ</a:t>
            </a:r>
            <a:r>
              <a:rPr lang="en-US" sz="3000" b="1" spc="-135">
                <a:latin typeface="Times New Roman" panose="02020603050405020304" pitchFamily="18" charset="0"/>
                <a:ea typeface="Calibri" panose="020F0502020204030204" pitchFamily="34" charset="0"/>
                <a:cs typeface="Times New Roman" panose="02020603050405020304" pitchFamily="18" charset="0"/>
              </a:rPr>
              <a:t> </a:t>
            </a:r>
            <a:r>
              <a:rPr lang="en-US" sz="3000" b="1" spc="-15">
                <a:latin typeface="Times New Roman" panose="02020603050405020304" pitchFamily="18" charset="0"/>
                <a:ea typeface="Calibri" panose="020F0502020204030204" pitchFamily="34" charset="0"/>
                <a:cs typeface="Times New Roman" panose="02020603050405020304" pitchFamily="18" charset="0"/>
              </a:rPr>
              <a:t>sản</a:t>
            </a:r>
            <a:r>
              <a:rPr lang="en-US" sz="3000" b="1" spc="-140">
                <a:latin typeface="Times New Roman" panose="02020603050405020304" pitchFamily="18" charset="0"/>
                <a:ea typeface="Calibri" panose="020F0502020204030204" pitchFamily="34" charset="0"/>
                <a:cs typeface="Times New Roman" panose="02020603050405020304" pitchFamily="18" charset="0"/>
              </a:rPr>
              <a:t> </a:t>
            </a:r>
            <a:r>
              <a:rPr lang="en-US" sz="3000" b="1" spc="-10">
                <a:latin typeface="Times New Roman" panose="02020603050405020304" pitchFamily="18" charset="0"/>
                <a:ea typeface="Calibri" panose="020F0502020204030204" pitchFamily="34" charset="0"/>
                <a:cs typeface="Times New Roman" panose="02020603050405020304" pitchFamily="18" charset="0"/>
              </a:rPr>
              <a:t>đối</a:t>
            </a:r>
            <a:r>
              <a:rPr lang="en-US" sz="3000" b="1" spc="-135">
                <a:latin typeface="Times New Roman" panose="02020603050405020304" pitchFamily="18" charset="0"/>
                <a:ea typeface="Calibri" panose="020F0502020204030204" pitchFamily="34" charset="0"/>
                <a:cs typeface="Times New Roman" panose="02020603050405020304" pitchFamily="18" charset="0"/>
              </a:rPr>
              <a:t> </a:t>
            </a:r>
            <a:r>
              <a:rPr lang="en-US" sz="3000" b="1">
                <a:latin typeface="Times New Roman" panose="02020603050405020304" pitchFamily="18" charset="0"/>
                <a:ea typeface="Calibri" panose="020F0502020204030204" pitchFamily="34" charset="0"/>
                <a:cs typeface="Times New Roman" panose="02020603050405020304" pitchFamily="18" charset="0"/>
              </a:rPr>
              <a:t>với</a:t>
            </a:r>
            <a:r>
              <a:rPr lang="en-US" sz="3000" b="1" spc="-135">
                <a:latin typeface="Times New Roman" panose="02020603050405020304" pitchFamily="18" charset="0"/>
                <a:ea typeface="Calibri" panose="020F0502020204030204" pitchFamily="34" charset="0"/>
                <a:cs typeface="Times New Roman" panose="02020603050405020304" pitchFamily="18" charset="0"/>
              </a:rPr>
              <a:t> </a:t>
            </a:r>
            <a:r>
              <a:rPr lang="en-US" sz="3000" b="1">
                <a:latin typeface="Times New Roman" panose="02020603050405020304" pitchFamily="18" charset="0"/>
                <a:ea typeface="Calibri" panose="020F0502020204030204" pitchFamily="34" charset="0"/>
                <a:cs typeface="Times New Roman" panose="02020603050405020304" pitchFamily="18" charset="0"/>
              </a:rPr>
              <a:t>sức</a:t>
            </a:r>
            <a:r>
              <a:rPr lang="en-US" sz="3000" b="1" spc="-135">
                <a:latin typeface="Times New Roman" panose="02020603050405020304" pitchFamily="18" charset="0"/>
                <a:ea typeface="Calibri" panose="020F0502020204030204" pitchFamily="34" charset="0"/>
                <a:cs typeface="Times New Roman" panose="02020603050405020304" pitchFamily="18" charset="0"/>
              </a:rPr>
              <a:t> </a:t>
            </a:r>
            <a:r>
              <a:rPr lang="en-US" sz="3000" b="1" spc="-15">
                <a:latin typeface="Times New Roman" panose="02020603050405020304" pitchFamily="18" charset="0"/>
                <a:ea typeface="Calibri" panose="020F0502020204030204" pitchFamily="34" charset="0"/>
                <a:cs typeface="Times New Roman" panose="02020603050405020304" pitchFamily="18" charset="0"/>
              </a:rPr>
              <a:t>khoẻ</a:t>
            </a:r>
            <a:r>
              <a:rPr lang="en-US" sz="3000" b="1" spc="-140">
                <a:latin typeface="Times New Roman" panose="02020603050405020304" pitchFamily="18" charset="0"/>
                <a:ea typeface="Calibri" panose="020F0502020204030204" pitchFamily="34" charset="0"/>
                <a:cs typeface="Times New Roman" panose="02020603050405020304" pitchFamily="18" charset="0"/>
              </a:rPr>
              <a:t> </a:t>
            </a:r>
            <a:r>
              <a:rPr lang="en-US" sz="3000" b="1" spc="-15">
                <a:latin typeface="Times New Roman" panose="02020603050405020304" pitchFamily="18" charset="0"/>
                <a:ea typeface="Calibri" panose="020F0502020204030204" pitchFamily="34" charset="0"/>
                <a:cs typeface="Times New Roman" panose="02020603050405020304" pitchFamily="18" charset="0"/>
              </a:rPr>
              <a:t>con</a:t>
            </a:r>
            <a:r>
              <a:rPr lang="en-US" sz="3000" b="1" spc="-135">
                <a:latin typeface="Times New Roman" panose="02020603050405020304" pitchFamily="18" charset="0"/>
                <a:ea typeface="Calibri" panose="020F0502020204030204" pitchFamily="34" charset="0"/>
                <a:cs typeface="Times New Roman" panose="02020603050405020304" pitchFamily="18" charset="0"/>
              </a:rPr>
              <a:t> </a:t>
            </a:r>
            <a:r>
              <a:rPr lang="en-US" sz="3000" b="1" spc="-20">
                <a:latin typeface="Times New Roman" panose="02020603050405020304" pitchFamily="18" charset="0"/>
                <a:ea typeface="Calibri" panose="020F0502020204030204" pitchFamily="34" charset="0"/>
                <a:cs typeface="Times New Roman" panose="02020603050405020304" pitchFamily="18" charset="0"/>
              </a:rPr>
              <a:t>người</a:t>
            </a:r>
            <a:endParaRPr lang="en-US" sz="3000">
              <a:latin typeface="Times New Roman" panose="02020603050405020304" pitchFamily="18" charset="0"/>
              <a:ea typeface="Calibri" panose="020F0502020204030204" pitchFamily="34" charset="0"/>
              <a:cs typeface="Arial" panose="020B0604020202020204" pitchFamily="34" charset="0"/>
            </a:endParaRPr>
          </a:p>
          <a:p>
            <a:pPr algn="just">
              <a:spcAft>
                <a:spcPts val="0"/>
              </a:spcAft>
            </a:pPr>
            <a:r>
              <a:rPr lang="en-US" sz="3000" smtClean="0">
                <a:latin typeface="Times New Roman" panose="02020603050405020304" pitchFamily="18" charset="0"/>
                <a:ea typeface="Calibri" panose="020F0502020204030204" pitchFamily="34" charset="0"/>
                <a:cs typeface="Times New Roman" panose="02020603050405020304" pitchFamily="18" charset="0"/>
              </a:rPr>
              <a:t>  - </a:t>
            </a:r>
            <a:r>
              <a:rPr lang="en-US" sz="3000">
                <a:latin typeface="Times New Roman" panose="02020603050405020304" pitchFamily="18" charset="0"/>
                <a:ea typeface="Calibri" panose="020F0502020204030204" pitchFamily="34" charset="0"/>
                <a:cs typeface="Times New Roman" panose="02020603050405020304" pitchFamily="18" charset="0"/>
              </a:rPr>
              <a:t>Hạn chế một số bệnh lây từ thuỷ sản sang người</a:t>
            </a:r>
            <a:endParaRPr lang="en-US" sz="3000">
              <a:latin typeface="Times New Roman" panose="02020603050405020304" pitchFamily="18" charset="0"/>
              <a:ea typeface="Calibri" panose="020F0502020204030204" pitchFamily="34" charset="0"/>
              <a:cs typeface="Arial" panose="020B0604020202020204" pitchFamily="34" charset="0"/>
            </a:endParaRPr>
          </a:p>
          <a:p>
            <a:pPr algn="just">
              <a:spcAft>
                <a:spcPts val="0"/>
              </a:spcAft>
            </a:pPr>
            <a:r>
              <a:rPr lang="en-US" sz="3000" smtClean="0">
                <a:latin typeface="Times New Roman" panose="02020603050405020304" pitchFamily="18" charset="0"/>
                <a:ea typeface="Calibri" panose="020F0502020204030204" pitchFamily="34" charset="0"/>
                <a:cs typeface="Times New Roman" panose="02020603050405020304" pitchFamily="18" charset="0"/>
              </a:rPr>
              <a:t>  - </a:t>
            </a:r>
            <a:r>
              <a:rPr lang="en-US" sz="3000">
                <a:latin typeface="Times New Roman" panose="02020603050405020304" pitchFamily="18" charset="0"/>
                <a:ea typeface="Calibri" panose="020F0502020204030204" pitchFamily="34" charset="0"/>
                <a:cs typeface="Times New Roman" panose="02020603050405020304" pitchFamily="18" charset="0"/>
              </a:rPr>
              <a:t>Giảm lượng thuốc, háo chất dùng trong trị bệnh thuỷ sản </a:t>
            </a:r>
            <a:r>
              <a:rPr lang="en-US" sz="30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3000">
                <a:latin typeface="Times New Roman" panose="02020603050405020304" pitchFamily="18" charset="0"/>
                <a:ea typeface="Calibri" panose="020F0502020204030204" pitchFamily="34" charset="0"/>
                <a:cs typeface="Times New Roman" panose="02020603050405020304" pitchFamily="18" charset="0"/>
              </a:rPr>
              <a:t> Góp phần bảo vệ sức khoẻ con người</a:t>
            </a:r>
            <a:endParaRPr lang="en-US" sz="3000">
              <a:latin typeface="Times New Roman" panose="02020603050405020304" pitchFamily="18" charset="0"/>
              <a:ea typeface="Calibri" panose="020F0502020204030204" pitchFamily="34" charset="0"/>
              <a:cs typeface="Arial" panose="020B0604020202020204" pitchFamily="34" charset="0"/>
            </a:endParaRPr>
          </a:p>
          <a:p>
            <a:pPr algn="just">
              <a:spcAft>
                <a:spcPts val="0"/>
              </a:spcAft>
            </a:pPr>
            <a:r>
              <a:rPr lang="en-US" sz="3000">
                <a:latin typeface="Times New Roman" panose="02020603050405020304" pitchFamily="18" charset="0"/>
                <a:ea typeface="Calibri" panose="020F0502020204030204" pitchFamily="34" charset="0"/>
                <a:cs typeface="Times New Roman" panose="02020603050405020304" pitchFamily="18" charset="0"/>
              </a:rPr>
              <a:t> </a:t>
            </a:r>
            <a:endParaRPr lang="en-US" sz="3000">
              <a:latin typeface="Times New Roman" panose="02020603050405020304" pitchFamily="18" charset="0"/>
              <a:ea typeface="Calibri" panose="020F0502020204030204" pitchFamily="34" charset="0"/>
              <a:cs typeface="Arial" panose="020B0604020202020204" pitchFamily="34" charset="0"/>
            </a:endParaRPr>
          </a:p>
          <a:p>
            <a:pPr algn="just">
              <a:spcAft>
                <a:spcPts val="0"/>
              </a:spcAft>
            </a:pPr>
            <a:r>
              <a:rPr lang="en-US" sz="3000" b="1">
                <a:latin typeface="Times New Roman" panose="02020603050405020304" pitchFamily="18" charset="0"/>
                <a:ea typeface="Calibri" panose="020F0502020204030204" pitchFamily="34" charset="0"/>
                <a:cs typeface="Times New Roman" panose="02020603050405020304" pitchFamily="18" charset="0"/>
              </a:rPr>
              <a:t>3.</a:t>
            </a:r>
            <a:r>
              <a:rPr lang="en-US" sz="3000" b="1" i="1">
                <a:latin typeface="Times New Roman" panose="02020603050405020304" pitchFamily="18" charset="0"/>
                <a:ea typeface="Calibri" panose="020F0502020204030204" pitchFamily="34" charset="0"/>
                <a:cs typeface="Times New Roman" panose="02020603050405020304" pitchFamily="18" charset="0"/>
              </a:rPr>
              <a:t> </a:t>
            </a:r>
            <a:r>
              <a:rPr lang="en-US" sz="3000" b="1">
                <a:latin typeface="Times New Roman" panose="02020603050405020304" pitchFamily="18" charset="0"/>
                <a:ea typeface="Calibri" panose="020F0502020204030204" pitchFamily="34" charset="0"/>
                <a:cs typeface="Times New Roman" panose="02020603050405020304" pitchFamily="18" charset="0"/>
              </a:rPr>
              <a:t>Vai trò của phòng, trị bệnh thuỷ sản đối với kinh tế – xã hội:</a:t>
            </a:r>
            <a:endParaRPr lang="en-US" sz="3000">
              <a:latin typeface="Times New Roman" panose="02020603050405020304" pitchFamily="18" charset="0"/>
              <a:ea typeface="Calibri" panose="020F0502020204030204" pitchFamily="34" charset="0"/>
              <a:cs typeface="Arial" panose="020B0604020202020204" pitchFamily="34" charset="0"/>
            </a:endParaRPr>
          </a:p>
          <a:p>
            <a:pPr algn="just">
              <a:spcAft>
                <a:spcPts val="0"/>
              </a:spcAft>
            </a:pPr>
            <a:r>
              <a:rPr lang="en-US" sz="30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3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Nâng cao hiệu quả nuôi trồng</a:t>
            </a:r>
            <a:endParaRPr lang="en-US" sz="3000">
              <a:latin typeface="Times New Roman" panose="02020603050405020304" pitchFamily="18" charset="0"/>
              <a:ea typeface="Calibri" panose="020F0502020204030204" pitchFamily="34" charset="0"/>
              <a:cs typeface="Arial" panose="020B0604020202020204" pitchFamily="34" charset="0"/>
            </a:endParaRPr>
          </a:p>
          <a:p>
            <a:pPr algn="just">
              <a:spcAft>
                <a:spcPts val="0"/>
              </a:spcAft>
            </a:pPr>
            <a:r>
              <a:rPr lang="en-US" sz="30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3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Giảm thiểu thiệt hại cho người nuôi</a:t>
            </a:r>
            <a:endParaRPr lang="en-US" sz="3000">
              <a:latin typeface="Times New Roman" panose="02020603050405020304" pitchFamily="18" charset="0"/>
              <a:ea typeface="Calibri" panose="020F0502020204030204" pitchFamily="34" charset="0"/>
              <a:cs typeface="Arial" panose="020B0604020202020204" pitchFamily="34" charset="0"/>
            </a:endParaRPr>
          </a:p>
          <a:p>
            <a:pPr algn="just">
              <a:spcAft>
                <a:spcPts val="0"/>
              </a:spcAft>
            </a:pPr>
            <a:r>
              <a:rPr lang="en-US" sz="30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3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 thêm sinh kế, việc làm</a:t>
            </a:r>
            <a:endParaRPr lang="en-US" sz="3000">
              <a:latin typeface="Times New Roman" panose="02020603050405020304" pitchFamily="18" charset="0"/>
              <a:ea typeface="Calibri" panose="020F0502020204030204" pitchFamily="34" charset="0"/>
              <a:cs typeface="Arial" panose="020B0604020202020204" pitchFamily="34" charset="0"/>
            </a:endParaRPr>
          </a:p>
          <a:p>
            <a:pPr algn="just">
              <a:spcAft>
                <a:spcPts val="0"/>
              </a:spcAft>
            </a:pPr>
            <a:r>
              <a:rPr lang="en-US" sz="30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3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Tăng thêm thu nhập</a:t>
            </a:r>
            <a:endParaRPr lang="en-US" sz="3000">
              <a:latin typeface="Times New Roman" panose="02020603050405020304" pitchFamily="18" charset="0"/>
              <a:ea typeface="Calibri" panose="020F0502020204030204" pitchFamily="34" charset="0"/>
              <a:cs typeface="Arial" panose="020B0604020202020204" pitchFamily="34" charset="0"/>
            </a:endParaRPr>
          </a:p>
          <a:p>
            <a:pPr algn="just">
              <a:spcAft>
                <a:spcPts val="0"/>
              </a:spcAft>
            </a:pPr>
            <a:r>
              <a:rPr lang="en-US" sz="30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3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Góp phần phát triển nuôi trồng thủy sản bền vững</a:t>
            </a:r>
            <a:endParaRPr lang="en-US" sz="3000">
              <a:latin typeface="Times New Roman" panose="020206030504050203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919968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9170" y="0"/>
            <a:ext cx="9363974" cy="584775"/>
          </a:xfrm>
          <a:prstGeom prst="rect">
            <a:avLst/>
          </a:prstGeom>
        </p:spPr>
        <p:txBody>
          <a:bodyPr wrap="none">
            <a:spAutoFit/>
          </a:bodyPr>
          <a:lstStyle/>
          <a:p>
            <a:r>
              <a:rPr lang="en-US" sz="3200" b="1" smtClean="0">
                <a:latin typeface="Times New Roman" panose="02020603050405020304" pitchFamily="18" charset="0"/>
                <a:cs typeface="Times New Roman" panose="02020603050405020304" pitchFamily="18" charset="0"/>
              </a:rPr>
              <a:t>II. VAI TRÒ CỦA PHÒNG, TRỊ BỆNH </a:t>
            </a:r>
            <a:r>
              <a:rPr lang="en-US" sz="3200" b="1">
                <a:latin typeface="Times New Roman" panose="02020603050405020304" pitchFamily="18" charset="0"/>
                <a:cs typeface="Times New Roman" panose="02020603050405020304" pitchFamily="18" charset="0"/>
              </a:rPr>
              <a:t>THUỶ SẢN</a:t>
            </a:r>
            <a:endParaRPr lang="en-US" sz="3200"/>
          </a:p>
        </p:txBody>
      </p:sp>
      <p:sp>
        <p:nvSpPr>
          <p:cNvPr id="6" name="Text Box 24"/>
          <p:cNvSpPr txBox="1">
            <a:spLocks noChangeArrowheads="1"/>
          </p:cNvSpPr>
          <p:nvPr/>
        </p:nvSpPr>
        <p:spPr bwMode="auto">
          <a:xfrm>
            <a:off x="3536106" y="685485"/>
            <a:ext cx="4296621" cy="523220"/>
          </a:xfrm>
          <a:prstGeom prst="rect">
            <a:avLst/>
          </a:prstGeom>
          <a:noFill/>
          <a:ln w="28575">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smtClean="0">
                <a:solidFill>
                  <a:srgbClr val="FF0066"/>
                </a:solidFill>
                <a:cs typeface="Arial" panose="020B0604020202020204" pitchFamily="34" charset="0"/>
              </a:rPr>
              <a:t>KIẾN THỨC CẦN NẮM</a:t>
            </a:r>
            <a:endParaRPr lang="en-US" altLang="en-US" sz="2800" b="1">
              <a:solidFill>
                <a:srgbClr val="FF0066"/>
              </a:solidFill>
              <a:cs typeface="Arial" panose="020B0604020202020204" pitchFamily="34" charset="0"/>
            </a:endParaRPr>
          </a:p>
        </p:txBody>
      </p:sp>
      <p:sp>
        <p:nvSpPr>
          <p:cNvPr id="5" name="Rounded Rectangle 6">
            <a:extLst>
              <a:ext uri="{FF2B5EF4-FFF2-40B4-BE49-F238E27FC236}">
                <a16:creationId xmlns:a16="http://schemas.microsoft.com/office/drawing/2014/main" id="{E92C252E-C775-F9B0-B991-3B3EBB17DD86}"/>
              </a:ext>
            </a:extLst>
          </p:cNvPr>
          <p:cNvSpPr/>
          <p:nvPr/>
        </p:nvSpPr>
        <p:spPr>
          <a:xfrm>
            <a:off x="933759" y="1593034"/>
            <a:ext cx="10227884" cy="37939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defRPr/>
            </a:pPr>
            <a:endParaRPr lang="vi-VN" sz="3200" b="1" dirty="0">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1133061" y="1807051"/>
            <a:ext cx="9690652" cy="3323987"/>
          </a:xfrm>
          <a:prstGeom prst="rect">
            <a:avLst/>
          </a:prstGeom>
        </p:spPr>
        <p:txBody>
          <a:bodyPr wrap="square">
            <a:spAutoFit/>
          </a:bodyPr>
          <a:lstStyle/>
          <a:p>
            <a:pPr algn="just">
              <a:spcAft>
                <a:spcPts val="0"/>
              </a:spcAft>
            </a:pPr>
            <a:r>
              <a:rPr lang="en-US" sz="3000" b="1">
                <a:latin typeface="Times New Roman" panose="02020603050405020304" pitchFamily="18" charset="0"/>
                <a:ea typeface="Calibri" panose="020F0502020204030204" pitchFamily="34" charset="0"/>
                <a:cs typeface="Times New Roman" panose="02020603050405020304" pitchFamily="18" charset="0"/>
              </a:rPr>
              <a:t>4. Vai</a:t>
            </a:r>
            <a:r>
              <a:rPr lang="en-US" sz="3000" b="1" spc="-95">
                <a:latin typeface="Times New Roman" panose="02020603050405020304" pitchFamily="18" charset="0"/>
                <a:ea typeface="Calibri" panose="020F0502020204030204" pitchFamily="34" charset="0"/>
                <a:cs typeface="Times New Roman" panose="02020603050405020304" pitchFamily="18" charset="0"/>
              </a:rPr>
              <a:t> </a:t>
            </a:r>
            <a:r>
              <a:rPr lang="en-US" sz="3000" b="1">
                <a:latin typeface="Times New Roman" panose="02020603050405020304" pitchFamily="18" charset="0"/>
                <a:ea typeface="Calibri" panose="020F0502020204030204" pitchFamily="34" charset="0"/>
                <a:cs typeface="Times New Roman" panose="02020603050405020304" pitchFamily="18" charset="0"/>
              </a:rPr>
              <a:t>trò</a:t>
            </a:r>
            <a:r>
              <a:rPr lang="en-US" sz="3000" b="1" spc="-95">
                <a:latin typeface="Times New Roman" panose="02020603050405020304" pitchFamily="18" charset="0"/>
                <a:ea typeface="Calibri" panose="020F0502020204030204" pitchFamily="34" charset="0"/>
                <a:cs typeface="Times New Roman" panose="02020603050405020304" pitchFamily="18" charset="0"/>
              </a:rPr>
              <a:t> </a:t>
            </a:r>
            <a:r>
              <a:rPr lang="en-US" sz="3000" b="1">
                <a:latin typeface="Times New Roman" panose="02020603050405020304" pitchFamily="18" charset="0"/>
                <a:ea typeface="Calibri" panose="020F0502020204030204" pitchFamily="34" charset="0"/>
                <a:cs typeface="Times New Roman" panose="02020603050405020304" pitchFamily="18" charset="0"/>
              </a:rPr>
              <a:t>của</a:t>
            </a:r>
            <a:r>
              <a:rPr lang="en-US" sz="3000" b="1" spc="-95">
                <a:latin typeface="Times New Roman" panose="02020603050405020304" pitchFamily="18" charset="0"/>
                <a:ea typeface="Calibri" panose="020F0502020204030204" pitchFamily="34" charset="0"/>
                <a:cs typeface="Times New Roman" panose="02020603050405020304" pitchFamily="18" charset="0"/>
              </a:rPr>
              <a:t> </a:t>
            </a:r>
            <a:r>
              <a:rPr lang="en-US" sz="3000" b="1">
                <a:latin typeface="Times New Roman" panose="02020603050405020304" pitchFamily="18" charset="0"/>
                <a:ea typeface="Calibri" panose="020F0502020204030204" pitchFamily="34" charset="0"/>
                <a:cs typeface="Times New Roman" panose="02020603050405020304" pitchFamily="18" charset="0"/>
              </a:rPr>
              <a:t>phòng,</a:t>
            </a:r>
            <a:r>
              <a:rPr lang="en-US" sz="3000" b="1" spc="-95">
                <a:latin typeface="Times New Roman" panose="02020603050405020304" pitchFamily="18" charset="0"/>
                <a:ea typeface="Calibri" panose="020F0502020204030204" pitchFamily="34" charset="0"/>
                <a:cs typeface="Times New Roman" panose="02020603050405020304" pitchFamily="18" charset="0"/>
              </a:rPr>
              <a:t> </a:t>
            </a:r>
            <a:r>
              <a:rPr lang="en-US" sz="3000" b="1" spc="10">
                <a:latin typeface="Times New Roman" panose="02020603050405020304" pitchFamily="18" charset="0"/>
                <a:ea typeface="Calibri" panose="020F0502020204030204" pitchFamily="34" charset="0"/>
                <a:cs typeface="Times New Roman" panose="02020603050405020304" pitchFamily="18" charset="0"/>
              </a:rPr>
              <a:t>trị</a:t>
            </a:r>
            <a:r>
              <a:rPr lang="en-US" sz="3000" b="1" spc="-95">
                <a:latin typeface="Times New Roman" panose="02020603050405020304" pitchFamily="18" charset="0"/>
                <a:ea typeface="Calibri" panose="020F0502020204030204" pitchFamily="34" charset="0"/>
                <a:cs typeface="Times New Roman" panose="02020603050405020304" pitchFamily="18" charset="0"/>
              </a:rPr>
              <a:t> </a:t>
            </a:r>
            <a:r>
              <a:rPr lang="en-US" sz="3000" b="1">
                <a:latin typeface="Times New Roman" panose="02020603050405020304" pitchFamily="18" charset="0"/>
                <a:ea typeface="Calibri" panose="020F0502020204030204" pitchFamily="34" charset="0"/>
                <a:cs typeface="Times New Roman" panose="02020603050405020304" pitchFamily="18" charset="0"/>
              </a:rPr>
              <a:t>bệnh</a:t>
            </a:r>
            <a:r>
              <a:rPr lang="en-US" sz="3000" b="1" spc="-95">
                <a:latin typeface="Times New Roman" panose="02020603050405020304" pitchFamily="18" charset="0"/>
                <a:ea typeface="Calibri" panose="020F0502020204030204" pitchFamily="34" charset="0"/>
                <a:cs typeface="Times New Roman" panose="02020603050405020304" pitchFamily="18" charset="0"/>
              </a:rPr>
              <a:t> </a:t>
            </a:r>
            <a:r>
              <a:rPr lang="en-US" sz="3000" b="1">
                <a:latin typeface="Times New Roman" panose="02020603050405020304" pitchFamily="18" charset="0"/>
                <a:ea typeface="Calibri" panose="020F0502020204030204" pitchFamily="34" charset="0"/>
                <a:cs typeface="Times New Roman" panose="02020603050405020304" pitchFamily="18" charset="0"/>
              </a:rPr>
              <a:t>thuỷ</a:t>
            </a:r>
            <a:r>
              <a:rPr lang="en-US" sz="3000" b="1" spc="-95">
                <a:latin typeface="Times New Roman" panose="02020603050405020304" pitchFamily="18" charset="0"/>
                <a:ea typeface="Calibri" panose="020F0502020204030204" pitchFamily="34" charset="0"/>
                <a:cs typeface="Times New Roman" panose="02020603050405020304" pitchFamily="18" charset="0"/>
              </a:rPr>
              <a:t> </a:t>
            </a:r>
            <a:r>
              <a:rPr lang="en-US" sz="3000" b="1">
                <a:latin typeface="Times New Roman" panose="02020603050405020304" pitchFamily="18" charset="0"/>
                <a:ea typeface="Calibri" panose="020F0502020204030204" pitchFamily="34" charset="0"/>
                <a:cs typeface="Times New Roman" panose="02020603050405020304" pitchFamily="18" charset="0"/>
              </a:rPr>
              <a:t>sản</a:t>
            </a:r>
            <a:r>
              <a:rPr lang="en-US" sz="3000" b="1" spc="-95">
                <a:latin typeface="Times New Roman" panose="02020603050405020304" pitchFamily="18" charset="0"/>
                <a:ea typeface="Calibri" panose="020F0502020204030204" pitchFamily="34" charset="0"/>
                <a:cs typeface="Times New Roman" panose="02020603050405020304" pitchFamily="18" charset="0"/>
              </a:rPr>
              <a:t> </a:t>
            </a:r>
            <a:r>
              <a:rPr lang="en-US" sz="3000" b="1">
                <a:latin typeface="Times New Roman" panose="02020603050405020304" pitchFamily="18" charset="0"/>
                <a:ea typeface="Calibri" panose="020F0502020204030204" pitchFamily="34" charset="0"/>
                <a:cs typeface="Times New Roman" panose="02020603050405020304" pitchFamily="18" charset="0"/>
              </a:rPr>
              <a:t>đối</a:t>
            </a:r>
            <a:r>
              <a:rPr lang="en-US" sz="3000" b="1" spc="-95">
                <a:latin typeface="Times New Roman" panose="02020603050405020304" pitchFamily="18" charset="0"/>
                <a:ea typeface="Calibri" panose="020F0502020204030204" pitchFamily="34" charset="0"/>
                <a:cs typeface="Times New Roman" panose="02020603050405020304" pitchFamily="18" charset="0"/>
              </a:rPr>
              <a:t> </a:t>
            </a:r>
            <a:r>
              <a:rPr lang="en-US" sz="3000" b="1">
                <a:latin typeface="Times New Roman" panose="02020603050405020304" pitchFamily="18" charset="0"/>
                <a:ea typeface="Calibri" panose="020F0502020204030204" pitchFamily="34" charset="0"/>
                <a:cs typeface="Times New Roman" panose="02020603050405020304" pitchFamily="18" charset="0"/>
              </a:rPr>
              <a:t>với</a:t>
            </a:r>
            <a:r>
              <a:rPr lang="en-US" sz="3000" b="1" spc="-95">
                <a:latin typeface="Times New Roman" panose="02020603050405020304" pitchFamily="18" charset="0"/>
                <a:ea typeface="Calibri" panose="020F0502020204030204" pitchFamily="34" charset="0"/>
                <a:cs typeface="Times New Roman" panose="02020603050405020304" pitchFamily="18" charset="0"/>
              </a:rPr>
              <a:t> </a:t>
            </a:r>
            <a:r>
              <a:rPr lang="en-US" sz="3000" b="1">
                <a:latin typeface="Times New Roman" panose="02020603050405020304" pitchFamily="18" charset="0"/>
                <a:ea typeface="Calibri" panose="020F0502020204030204" pitchFamily="34" charset="0"/>
                <a:cs typeface="Times New Roman" panose="02020603050405020304" pitchFamily="18" charset="0"/>
              </a:rPr>
              <a:t>môi</a:t>
            </a:r>
            <a:r>
              <a:rPr lang="en-US" sz="3000" b="1" spc="-95">
                <a:latin typeface="Times New Roman" panose="02020603050405020304" pitchFamily="18" charset="0"/>
                <a:ea typeface="Calibri" panose="020F0502020204030204" pitchFamily="34" charset="0"/>
                <a:cs typeface="Times New Roman" panose="02020603050405020304" pitchFamily="18" charset="0"/>
              </a:rPr>
              <a:t> </a:t>
            </a:r>
            <a:r>
              <a:rPr lang="en-US" sz="3000" b="1">
                <a:latin typeface="Times New Roman" panose="02020603050405020304" pitchFamily="18" charset="0"/>
                <a:ea typeface="Calibri" panose="020F0502020204030204" pitchFamily="34" charset="0"/>
                <a:cs typeface="Times New Roman" panose="02020603050405020304" pitchFamily="18" charset="0"/>
              </a:rPr>
              <a:t>trường sinh</a:t>
            </a:r>
            <a:r>
              <a:rPr lang="en-US" sz="3000" b="1" spc="-20">
                <a:latin typeface="Times New Roman" panose="02020603050405020304" pitchFamily="18" charset="0"/>
                <a:ea typeface="Calibri" panose="020F0502020204030204" pitchFamily="34" charset="0"/>
                <a:cs typeface="Times New Roman" panose="02020603050405020304" pitchFamily="18" charset="0"/>
              </a:rPr>
              <a:t> </a:t>
            </a:r>
            <a:r>
              <a:rPr lang="en-US" sz="3000" b="1">
                <a:latin typeface="Times New Roman" panose="02020603050405020304" pitchFamily="18" charset="0"/>
                <a:ea typeface="Calibri" panose="020F0502020204030204" pitchFamily="34" charset="0"/>
                <a:cs typeface="Times New Roman" panose="02020603050405020304" pitchFamily="18" charset="0"/>
              </a:rPr>
              <a:t>thái</a:t>
            </a:r>
            <a:endParaRPr lang="en-US" sz="30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en-US" sz="30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3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Hạn chế việc lây lan mầm bệnh ra diện rộng</a:t>
            </a:r>
            <a:endParaRPr lang="en-US" sz="30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en-US" sz="30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3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Hạn chế ô nhiễm nguồn nước</a:t>
            </a:r>
            <a:endParaRPr lang="en-US" sz="30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en-US" sz="30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3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Hạn chế phát sinh dịch bệnh</a:t>
            </a:r>
            <a:endParaRPr lang="en-US" sz="3000">
              <a:latin typeface="Times New Roman" panose="02020603050405020304" pitchFamily="18" charset="0"/>
              <a:ea typeface="Calibri" panose="020F0502020204030204" pitchFamily="34" charset="0"/>
              <a:cs typeface="Times New Roman" panose="02020603050405020304" pitchFamily="18" charset="0"/>
            </a:endParaRPr>
          </a:p>
          <a:p>
            <a:r>
              <a:rPr lang="en-US" sz="3000" kern="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3000" ker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Hạn chế tồn dư thuốc, hóa chất trong nước nuôi thủy sản, nước thải</a:t>
            </a:r>
            <a:endParaRPr lang="en-US" sz="3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11366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pic>
        <p:nvPicPr>
          <p:cNvPr id="3"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0"/>
              </a:ext>
            </a:extLst>
          </a:blip>
          <a:srcRect/>
          <a:stretch>
            <a:fillRect/>
          </a:stretch>
        </p:blipFill>
        <p:spPr>
          <a:xfrm>
            <a:off x="1401416" y="0"/>
            <a:ext cx="9750287" cy="6858000"/>
          </a:xfrm>
          <a:prstGeom prst="rect">
            <a:avLst/>
          </a:prstGeom>
        </p:spPr>
      </p:pic>
      <p:sp>
        <p:nvSpPr>
          <p:cNvPr id="6" name="TextBox 5"/>
          <p:cNvSpPr txBox="1"/>
          <p:nvPr/>
        </p:nvSpPr>
        <p:spPr>
          <a:xfrm>
            <a:off x="4580282" y="268356"/>
            <a:ext cx="3031435" cy="553998"/>
          </a:xfrm>
          <a:prstGeom prst="rect">
            <a:avLst/>
          </a:prstGeom>
          <a:noFill/>
        </p:spPr>
        <p:txBody>
          <a:bodyPr wrap="square" rtlCol="0">
            <a:spAutoFit/>
          </a:bodyPr>
          <a:lstStyle/>
          <a:p>
            <a:pPr algn="ctr"/>
            <a:r>
              <a:rPr lang="en-US" sz="3000" b="1" smtClean="0">
                <a:solidFill>
                  <a:srgbClr val="002060"/>
                </a:solidFill>
                <a:latin typeface="Times New Roman" panose="02020603050405020304" pitchFamily="18" charset="0"/>
                <a:cs typeface="Times New Roman" panose="02020603050405020304" pitchFamily="18" charset="0"/>
              </a:rPr>
              <a:t>LUYỆN TẬP</a:t>
            </a:r>
            <a:endParaRPr lang="en-US" sz="3000" b="1">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5076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733588" y="1480930"/>
            <a:ext cx="7458412" cy="40352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3000">
                <a:solidFill>
                  <a:srgbClr val="7030A0"/>
                </a:solidFill>
                <a:latin typeface="Times New Roman" panose="02020603050405020304" pitchFamily="18" charset="0"/>
                <a:cs typeface="Times New Roman" panose="02020603050405020304" pitchFamily="18" charset="0"/>
              </a:rPr>
              <a:t>Yêu cầu học sinh hoạt động nhóm </a:t>
            </a:r>
            <a:r>
              <a:rPr lang="de-DE" sz="3000" smtClean="0">
                <a:solidFill>
                  <a:srgbClr val="7030A0"/>
                </a:solidFill>
                <a:latin typeface="Times New Roman" panose="02020603050405020304" pitchFamily="18" charset="0"/>
                <a:cs typeface="Times New Roman" panose="02020603050405020304" pitchFamily="18" charset="0"/>
              </a:rPr>
              <a:t>và sử dụng kĩ thuật khăn trải bàn: </a:t>
            </a:r>
            <a:r>
              <a:rPr lang="de-DE" sz="3000">
                <a:solidFill>
                  <a:srgbClr val="7030A0"/>
                </a:solidFill>
                <a:latin typeface="Times New Roman" panose="02020603050405020304" pitchFamily="18" charset="0"/>
                <a:cs typeface="Times New Roman" panose="02020603050405020304" pitchFamily="18" charset="0"/>
              </a:rPr>
              <a:t>trả lời 2 câu hỏi tự luận và 11 câu trắc nghiệm sau:</a:t>
            </a:r>
            <a:endParaRPr lang="en-US" sz="3000">
              <a:solidFill>
                <a:srgbClr val="7030A0"/>
              </a:solidFill>
              <a:latin typeface="Times New Roman" panose="02020603050405020304" pitchFamily="18" charset="0"/>
              <a:cs typeface="Times New Roman" panose="02020603050405020304" pitchFamily="18" charset="0"/>
            </a:endParaRPr>
          </a:p>
          <a:p>
            <a:r>
              <a:rPr lang="de-DE" sz="3000" b="1">
                <a:solidFill>
                  <a:srgbClr val="7030A0"/>
                </a:solidFill>
                <a:latin typeface="Times New Roman" panose="02020603050405020304" pitchFamily="18" charset="0"/>
                <a:cs typeface="Times New Roman" panose="02020603050405020304" pitchFamily="18" charset="0"/>
              </a:rPr>
              <a:t>Câu hỏi tự luận:</a:t>
            </a:r>
            <a:endParaRPr lang="en-US" sz="3000">
              <a:solidFill>
                <a:srgbClr val="7030A0"/>
              </a:solidFill>
              <a:latin typeface="Times New Roman" panose="02020603050405020304" pitchFamily="18" charset="0"/>
              <a:cs typeface="Times New Roman" panose="02020603050405020304" pitchFamily="18" charset="0"/>
            </a:endParaRPr>
          </a:p>
          <a:p>
            <a:r>
              <a:rPr lang="en-US" sz="3000" b="1">
                <a:solidFill>
                  <a:srgbClr val="7030A0"/>
                </a:solidFill>
                <a:latin typeface="Times New Roman" panose="02020603050405020304" pitchFamily="18" charset="0"/>
                <a:cs typeface="Times New Roman" panose="02020603050405020304" pitchFamily="18" charset="0"/>
              </a:rPr>
              <a:t>Câu 1.</a:t>
            </a:r>
            <a:r>
              <a:rPr lang="en-US" sz="3000">
                <a:solidFill>
                  <a:srgbClr val="7030A0"/>
                </a:solidFill>
                <a:latin typeface="Times New Roman" panose="02020603050405020304" pitchFamily="18" charset="0"/>
                <a:cs typeface="Times New Roman" panose="02020603050405020304" pitchFamily="18" charset="0"/>
              </a:rPr>
              <a:t> Trình bày khái niệm và tác hại của bệnh thủy sản</a:t>
            </a:r>
          </a:p>
          <a:p>
            <a:r>
              <a:rPr lang="en-US" sz="3000" b="1">
                <a:solidFill>
                  <a:srgbClr val="7030A0"/>
                </a:solidFill>
                <a:latin typeface="Times New Roman" panose="02020603050405020304" pitchFamily="18" charset="0"/>
                <a:cs typeface="Times New Roman" panose="02020603050405020304" pitchFamily="18" charset="0"/>
              </a:rPr>
              <a:t>Câu 2.</a:t>
            </a:r>
            <a:r>
              <a:rPr lang="en-US" sz="3000">
                <a:solidFill>
                  <a:srgbClr val="7030A0"/>
                </a:solidFill>
                <a:latin typeface="Times New Roman" panose="02020603050405020304" pitchFamily="18" charset="0"/>
                <a:cs typeface="Times New Roman" panose="02020603050405020304" pitchFamily="18" charset="0"/>
              </a:rPr>
              <a:t> Trình bày vai trò của phòng, trị bệnh thủy sản dưới dạng sơ đồ tư duy</a:t>
            </a:r>
          </a:p>
        </p:txBody>
      </p:sp>
      <p:sp>
        <p:nvSpPr>
          <p:cNvPr id="8" name="Text Box 24"/>
          <p:cNvSpPr txBox="1">
            <a:spLocks noChangeArrowheads="1"/>
          </p:cNvSpPr>
          <p:nvPr/>
        </p:nvSpPr>
        <p:spPr bwMode="auto">
          <a:xfrm>
            <a:off x="6569375" y="90646"/>
            <a:ext cx="2690971" cy="523220"/>
          </a:xfrm>
          <a:prstGeom prst="rect">
            <a:avLst/>
          </a:prstGeom>
          <a:noFill/>
          <a:ln w="28575">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smtClean="0">
                <a:solidFill>
                  <a:srgbClr val="FF0066"/>
                </a:solidFill>
                <a:cs typeface="Arial" panose="020B0604020202020204" pitchFamily="34" charset="0"/>
              </a:rPr>
              <a:t>LUYỆN TẬP</a:t>
            </a:r>
            <a:endParaRPr lang="en-US" altLang="en-US" sz="2800" b="1">
              <a:solidFill>
                <a:srgbClr val="FF0066"/>
              </a:solidFill>
              <a:cs typeface="Arial" panose="020B0604020202020204" pitchFamily="34" charset="0"/>
            </a:endParaRPr>
          </a:p>
        </p:txBody>
      </p:sp>
      <p:pic>
        <p:nvPicPr>
          <p:cNvPr id="9" name="Picture 8"/>
          <p:cNvPicPr>
            <a:picLocks noChangeAspect="1"/>
          </p:cNvPicPr>
          <p:nvPr/>
        </p:nvPicPr>
        <p:blipFill>
          <a:blip r:embed="rId3"/>
          <a:stretch>
            <a:fillRect/>
          </a:stretch>
        </p:blipFill>
        <p:spPr>
          <a:xfrm>
            <a:off x="1115075" y="421830"/>
            <a:ext cx="1821280" cy="1938991"/>
          </a:xfrm>
          <a:prstGeom prst="rect">
            <a:avLst/>
          </a:prstGeom>
          <a:solidFill>
            <a:schemeClr val="bg1"/>
          </a:solidFill>
          <a:ln>
            <a:solidFill>
              <a:schemeClr val="tx1"/>
            </a:solidFill>
          </a:ln>
        </p:spPr>
      </p:pic>
      <p:pic>
        <p:nvPicPr>
          <p:cNvPr id="10" name="Picture 2" descr="Thực hành áp dụng kĩ thuật dạy họ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834521"/>
            <a:ext cx="4382429" cy="3701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90248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916820" y="824948"/>
            <a:ext cx="8073836" cy="14212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3000">
                <a:solidFill>
                  <a:srgbClr val="7030A0"/>
                </a:solidFill>
                <a:latin typeface="Times New Roman" panose="02020603050405020304" pitchFamily="18" charset="0"/>
                <a:cs typeface="Times New Roman" panose="02020603050405020304" pitchFamily="18" charset="0"/>
              </a:rPr>
              <a:t>Yêu cầu học sinh hoạt động nhóm và trả lời 2 câu hỏi tự luận và 11 câu trắc nghiệm sau:</a:t>
            </a:r>
            <a:endParaRPr lang="en-US" sz="3000">
              <a:solidFill>
                <a:srgbClr val="7030A0"/>
              </a:solidFill>
              <a:latin typeface="Times New Roman" panose="02020603050405020304" pitchFamily="18" charset="0"/>
              <a:cs typeface="Times New Roman" panose="02020603050405020304" pitchFamily="18" charset="0"/>
            </a:endParaRPr>
          </a:p>
          <a:p>
            <a:r>
              <a:rPr lang="de-DE" sz="3000" b="1">
                <a:solidFill>
                  <a:srgbClr val="7030A0"/>
                </a:solidFill>
                <a:latin typeface="Times New Roman" panose="02020603050405020304" pitchFamily="18" charset="0"/>
                <a:cs typeface="Times New Roman" panose="02020603050405020304" pitchFamily="18" charset="0"/>
              </a:rPr>
              <a:t>Câu hỏi </a:t>
            </a:r>
            <a:r>
              <a:rPr lang="de-DE" sz="3000" b="1" smtClean="0">
                <a:solidFill>
                  <a:srgbClr val="7030A0"/>
                </a:solidFill>
                <a:latin typeface="Times New Roman" panose="02020603050405020304" pitchFamily="18" charset="0"/>
                <a:cs typeface="Times New Roman" panose="02020603050405020304" pitchFamily="18" charset="0"/>
              </a:rPr>
              <a:t>trắc nghiệm:</a:t>
            </a:r>
            <a:endParaRPr lang="en-US" sz="3000">
              <a:solidFill>
                <a:srgbClr val="7030A0"/>
              </a:solidFill>
              <a:latin typeface="Times New Roman" panose="02020603050405020304" pitchFamily="18" charset="0"/>
              <a:cs typeface="Times New Roman" panose="02020603050405020304" pitchFamily="18" charset="0"/>
            </a:endParaRPr>
          </a:p>
        </p:txBody>
      </p:sp>
      <p:sp>
        <p:nvSpPr>
          <p:cNvPr id="8" name="Text Box 24"/>
          <p:cNvSpPr txBox="1">
            <a:spLocks noChangeArrowheads="1"/>
          </p:cNvSpPr>
          <p:nvPr/>
        </p:nvSpPr>
        <p:spPr bwMode="auto">
          <a:xfrm>
            <a:off x="5664914" y="170159"/>
            <a:ext cx="2690971" cy="523220"/>
          </a:xfrm>
          <a:prstGeom prst="rect">
            <a:avLst/>
          </a:prstGeom>
          <a:noFill/>
          <a:ln w="28575">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smtClean="0">
                <a:solidFill>
                  <a:srgbClr val="FF0066"/>
                </a:solidFill>
                <a:cs typeface="Arial" panose="020B0604020202020204" pitchFamily="34" charset="0"/>
              </a:rPr>
              <a:t>LUYỆN TẬP</a:t>
            </a:r>
            <a:endParaRPr lang="en-US" altLang="en-US" sz="2800" b="1">
              <a:solidFill>
                <a:srgbClr val="FF0066"/>
              </a:solidFill>
              <a:cs typeface="Arial" panose="020B0604020202020204" pitchFamily="34" charset="0"/>
            </a:endParaRPr>
          </a:p>
        </p:txBody>
      </p:sp>
      <p:pic>
        <p:nvPicPr>
          <p:cNvPr id="5" name="Picture 4"/>
          <p:cNvPicPr>
            <a:picLocks noChangeAspect="1"/>
          </p:cNvPicPr>
          <p:nvPr/>
        </p:nvPicPr>
        <p:blipFill>
          <a:blip r:embed="rId3"/>
          <a:stretch>
            <a:fillRect/>
          </a:stretch>
        </p:blipFill>
        <p:spPr>
          <a:xfrm>
            <a:off x="469031" y="307253"/>
            <a:ext cx="2671734" cy="1938991"/>
          </a:xfrm>
          <a:prstGeom prst="rect">
            <a:avLst/>
          </a:prstGeom>
          <a:solidFill>
            <a:schemeClr val="bg1"/>
          </a:solidFill>
          <a:ln>
            <a:solidFill>
              <a:schemeClr val="tx1"/>
            </a:solidFill>
          </a:ln>
        </p:spPr>
      </p:pic>
      <p:sp>
        <p:nvSpPr>
          <p:cNvPr id="2" name="Rectangle 1"/>
          <p:cNvSpPr/>
          <p:nvPr/>
        </p:nvSpPr>
        <p:spPr>
          <a:xfrm>
            <a:off x="670375" y="2455688"/>
            <a:ext cx="11521625" cy="4247317"/>
          </a:xfrm>
          <a:prstGeom prst="rect">
            <a:avLst/>
          </a:prstGeom>
        </p:spPr>
        <p:txBody>
          <a:bodyPr wrap="square">
            <a:spAutoFit/>
          </a:bodyPr>
          <a:lstStyle/>
          <a:p>
            <a:pPr indent="180340" algn="just">
              <a:spcAft>
                <a:spcPts val="0"/>
              </a:spcAft>
            </a:pPr>
            <a:r>
              <a:rPr lang="en-US" sz="3000" b="1">
                <a:latin typeface="Times New Roman" panose="02020603050405020304" pitchFamily="18" charset="0"/>
                <a:ea typeface="Calibri" panose="020F0502020204030204" pitchFamily="34" charset="0"/>
                <a:cs typeface="Arial" panose="020B0604020202020204" pitchFamily="34" charset="0"/>
              </a:rPr>
              <a:t>Câu 1:</a:t>
            </a:r>
            <a:r>
              <a:rPr lang="en-US" sz="3000">
                <a:latin typeface="Times New Roman" panose="02020603050405020304" pitchFamily="18" charset="0"/>
                <a:ea typeface="Calibri" panose="020F0502020204030204" pitchFamily="34" charset="0"/>
                <a:cs typeface="Times New Roman" panose="02020603050405020304" pitchFamily="18" charset="0"/>
              </a:rPr>
              <a:t> Bệnh có thể truyền từ các loài thuỷ sản sang người là</a:t>
            </a:r>
            <a:endParaRPr lang="en-US" sz="3000">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3000">
                <a:latin typeface="Times New Roman" panose="02020603050405020304" pitchFamily="18" charset="0"/>
                <a:ea typeface="Calibri" panose="020F0502020204030204" pitchFamily="34" charset="0"/>
                <a:cs typeface="Times New Roman" panose="02020603050405020304" pitchFamily="18" charset="0"/>
              </a:rPr>
              <a:t>A. nhóm vi khuẩn Mycobacterium, bệnh sán lá gan, sán lá ruột nhỏ,…</a:t>
            </a:r>
            <a:endParaRPr lang="en-US" sz="3000">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3000">
                <a:latin typeface="Times New Roman" panose="02020603050405020304" pitchFamily="18" charset="0"/>
                <a:ea typeface="Calibri" panose="020F0502020204030204" pitchFamily="34" charset="0"/>
                <a:cs typeface="Times New Roman" panose="02020603050405020304" pitchFamily="18" charset="0"/>
              </a:rPr>
              <a:t>B. thuỷ </a:t>
            </a:r>
            <a:r>
              <a:rPr lang="en-US" sz="3000" smtClean="0">
                <a:latin typeface="Times New Roman" panose="02020603050405020304" pitchFamily="18" charset="0"/>
                <a:ea typeface="Calibri" panose="020F0502020204030204" pitchFamily="34" charset="0"/>
                <a:cs typeface="Times New Roman" panose="02020603050405020304" pitchFamily="18" charset="0"/>
              </a:rPr>
              <a:t>đậu.</a:t>
            </a:r>
            <a:r>
              <a:rPr lang="en-US" sz="3000" smtClean="0">
                <a:latin typeface="Times New Roman" panose="02020603050405020304" pitchFamily="18" charset="0"/>
                <a:ea typeface="Calibri" panose="020F0502020204030204" pitchFamily="34" charset="0"/>
                <a:cs typeface="Arial" panose="020B0604020202020204" pitchFamily="34" charset="0"/>
              </a:rPr>
              <a:t>       </a:t>
            </a:r>
            <a:r>
              <a:rPr lang="en-US" sz="3000" smtClean="0">
                <a:latin typeface="Times New Roman" panose="02020603050405020304" pitchFamily="18" charset="0"/>
                <a:ea typeface="Calibri" panose="020F0502020204030204" pitchFamily="34" charset="0"/>
                <a:cs typeface="Times New Roman" panose="02020603050405020304" pitchFamily="18" charset="0"/>
              </a:rPr>
              <a:t>C</a:t>
            </a:r>
            <a:r>
              <a:rPr lang="en-US" sz="3000">
                <a:latin typeface="Times New Roman" panose="02020603050405020304" pitchFamily="18" charset="0"/>
                <a:ea typeface="Calibri" panose="020F0502020204030204" pitchFamily="34" charset="0"/>
                <a:cs typeface="Times New Roman" panose="02020603050405020304" pitchFamily="18" charset="0"/>
              </a:rPr>
              <a:t>. sốt </a:t>
            </a:r>
            <a:r>
              <a:rPr lang="en-US" sz="3000" smtClean="0">
                <a:latin typeface="Times New Roman" panose="02020603050405020304" pitchFamily="18" charset="0"/>
                <a:ea typeface="Calibri" panose="020F0502020204030204" pitchFamily="34" charset="0"/>
                <a:cs typeface="Times New Roman" panose="02020603050405020304" pitchFamily="18" charset="0"/>
              </a:rPr>
              <a:t>rét.</a:t>
            </a:r>
            <a:r>
              <a:rPr lang="en-US" sz="3000" smtClean="0">
                <a:latin typeface="Times New Roman" panose="02020603050405020304" pitchFamily="18" charset="0"/>
                <a:ea typeface="Calibri" panose="020F0502020204030204" pitchFamily="34" charset="0"/>
                <a:cs typeface="Arial" panose="020B0604020202020204" pitchFamily="34" charset="0"/>
              </a:rPr>
              <a:t>      </a:t>
            </a:r>
            <a:r>
              <a:rPr lang="en-US" sz="3000" smtClean="0">
                <a:latin typeface="Times New Roman" panose="02020603050405020304" pitchFamily="18" charset="0"/>
                <a:ea typeface="Calibri" panose="020F0502020204030204" pitchFamily="34" charset="0"/>
                <a:cs typeface="Times New Roman" panose="02020603050405020304" pitchFamily="18" charset="0"/>
              </a:rPr>
              <a:t>D</a:t>
            </a:r>
            <a:r>
              <a:rPr lang="en-US" sz="3000">
                <a:latin typeface="Times New Roman" panose="02020603050405020304" pitchFamily="18" charset="0"/>
                <a:ea typeface="Calibri" panose="020F0502020204030204" pitchFamily="34" charset="0"/>
                <a:cs typeface="Times New Roman" panose="02020603050405020304" pitchFamily="18" charset="0"/>
              </a:rPr>
              <a:t>. sốt xuất huyết</a:t>
            </a:r>
            <a:r>
              <a:rPr lang="en-US" sz="3000" smtClean="0">
                <a:latin typeface="Times New Roman" panose="02020603050405020304" pitchFamily="18" charset="0"/>
                <a:ea typeface="Calibri" panose="020F0502020204030204" pitchFamily="34" charset="0"/>
                <a:cs typeface="Times New Roman" panose="02020603050405020304" pitchFamily="18" charset="0"/>
              </a:rPr>
              <a:t>.</a:t>
            </a:r>
            <a:endParaRPr lang="en-US" sz="3000" smtClean="0">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endParaRPr lang="en-US" sz="3000" b="1">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3000" b="1" smtClean="0">
                <a:latin typeface="Times New Roman" panose="02020603050405020304" pitchFamily="18" charset="0"/>
                <a:ea typeface="Calibri" panose="020F0502020204030204" pitchFamily="34" charset="0"/>
                <a:cs typeface="Arial" panose="020B0604020202020204" pitchFamily="34" charset="0"/>
              </a:rPr>
              <a:t>Câu </a:t>
            </a:r>
            <a:r>
              <a:rPr lang="en-US" sz="3000" b="1">
                <a:latin typeface="Times New Roman" panose="02020603050405020304" pitchFamily="18" charset="0"/>
                <a:ea typeface="Calibri" panose="020F0502020204030204" pitchFamily="34" charset="0"/>
                <a:cs typeface="Arial" panose="020B0604020202020204" pitchFamily="34" charset="0"/>
              </a:rPr>
              <a:t>2: </a:t>
            </a:r>
            <a:r>
              <a:rPr lang="en-US" sz="3000">
                <a:latin typeface="Times New Roman" panose="02020603050405020304" pitchFamily="18" charset="0"/>
                <a:ea typeface="Calibri" panose="020F0502020204030204" pitchFamily="34" charset="0"/>
                <a:cs typeface="Times New Roman" panose="02020603050405020304" pitchFamily="18" charset="0"/>
              </a:rPr>
              <a:t>Đâu </a:t>
            </a:r>
            <a:r>
              <a:rPr lang="en-US" sz="3000" b="1">
                <a:latin typeface="Times New Roman" panose="02020603050405020304" pitchFamily="18" charset="0"/>
                <a:ea typeface="Calibri" panose="020F0502020204030204" pitchFamily="34" charset="0"/>
                <a:cs typeface="Times New Roman" panose="02020603050405020304" pitchFamily="18" charset="0"/>
              </a:rPr>
              <a:t>không</a:t>
            </a:r>
            <a:r>
              <a:rPr lang="en-US" sz="3000">
                <a:latin typeface="Times New Roman" panose="02020603050405020304" pitchFamily="18" charset="0"/>
                <a:ea typeface="Calibri" panose="020F0502020204030204" pitchFamily="34" charset="0"/>
                <a:cs typeface="Times New Roman" panose="02020603050405020304" pitchFamily="18" charset="0"/>
              </a:rPr>
              <a:t> phải tác hại của bệnh thuỷ sản?</a:t>
            </a:r>
            <a:endParaRPr lang="en-US" sz="3000">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3000">
                <a:latin typeface="Times New Roman" panose="02020603050405020304" pitchFamily="18" charset="0"/>
                <a:ea typeface="Calibri" panose="020F0502020204030204" pitchFamily="34" charset="0"/>
                <a:cs typeface="Times New Roman" panose="02020603050405020304" pitchFamily="18" charset="0"/>
              </a:rPr>
              <a:t>A. Gây ô nhiễm môi trường, ảnh hưởng hệ sinh thái.</a:t>
            </a:r>
            <a:endParaRPr lang="en-US" sz="3000">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3000">
                <a:latin typeface="Times New Roman" panose="02020603050405020304" pitchFamily="18" charset="0"/>
                <a:ea typeface="Calibri" panose="020F0502020204030204" pitchFamily="34" charset="0"/>
                <a:cs typeface="Times New Roman" panose="02020603050405020304" pitchFamily="18" charset="0"/>
              </a:rPr>
              <a:t>B. Ảnh hưởng đến kinh tế.</a:t>
            </a:r>
            <a:endParaRPr lang="en-US" sz="3000">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3000">
                <a:latin typeface="Times New Roman" panose="02020603050405020304" pitchFamily="18" charset="0"/>
                <a:ea typeface="Calibri" panose="020F0502020204030204" pitchFamily="34" charset="0"/>
                <a:cs typeface="Times New Roman" panose="02020603050405020304" pitchFamily="18" charset="0"/>
              </a:rPr>
              <a:t>C. Ảnh hưởng đến tiến hoá và chọn lọc tự nhiên.</a:t>
            </a:r>
            <a:endParaRPr lang="en-US" sz="3000">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3000">
                <a:latin typeface="Times New Roman" panose="02020603050405020304" pitchFamily="18" charset="0"/>
                <a:ea typeface="Calibri" panose="020F0502020204030204" pitchFamily="34" charset="0"/>
                <a:cs typeface="Times New Roman" panose="02020603050405020304" pitchFamily="18" charset="0"/>
              </a:rPr>
              <a:t>D. Ảnh hưởng đến năng suất và chất lượng sản phẩm.</a:t>
            </a:r>
            <a:endParaRPr lang="en-US" sz="3000">
              <a:latin typeface="Times New Roman" panose="020206030504050203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5273314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916820" y="699054"/>
            <a:ext cx="8073836" cy="14212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3000">
                <a:solidFill>
                  <a:srgbClr val="7030A0"/>
                </a:solidFill>
                <a:latin typeface="Times New Roman" panose="02020603050405020304" pitchFamily="18" charset="0"/>
                <a:cs typeface="Times New Roman" panose="02020603050405020304" pitchFamily="18" charset="0"/>
              </a:rPr>
              <a:t>Yêu cầu học sinh hoạt động nhóm và trả lời 2 câu hỏi tự luận và 11 câu trắc nghiệm sau:</a:t>
            </a:r>
            <a:endParaRPr lang="en-US" sz="3000">
              <a:solidFill>
                <a:srgbClr val="7030A0"/>
              </a:solidFill>
              <a:latin typeface="Times New Roman" panose="02020603050405020304" pitchFamily="18" charset="0"/>
              <a:cs typeface="Times New Roman" panose="02020603050405020304" pitchFamily="18" charset="0"/>
            </a:endParaRPr>
          </a:p>
          <a:p>
            <a:r>
              <a:rPr lang="de-DE" sz="3000" b="1">
                <a:solidFill>
                  <a:srgbClr val="7030A0"/>
                </a:solidFill>
                <a:latin typeface="Times New Roman" panose="02020603050405020304" pitchFamily="18" charset="0"/>
                <a:cs typeface="Times New Roman" panose="02020603050405020304" pitchFamily="18" charset="0"/>
              </a:rPr>
              <a:t>Câu hỏi </a:t>
            </a:r>
            <a:r>
              <a:rPr lang="de-DE" sz="3000" b="1" smtClean="0">
                <a:solidFill>
                  <a:srgbClr val="7030A0"/>
                </a:solidFill>
                <a:latin typeface="Times New Roman" panose="02020603050405020304" pitchFamily="18" charset="0"/>
                <a:cs typeface="Times New Roman" panose="02020603050405020304" pitchFamily="18" charset="0"/>
              </a:rPr>
              <a:t>trắc nghiệm:</a:t>
            </a:r>
            <a:endParaRPr lang="en-US" sz="3000">
              <a:solidFill>
                <a:srgbClr val="7030A0"/>
              </a:solidFill>
              <a:latin typeface="Times New Roman" panose="02020603050405020304" pitchFamily="18" charset="0"/>
              <a:cs typeface="Times New Roman" panose="02020603050405020304" pitchFamily="18" charset="0"/>
            </a:endParaRPr>
          </a:p>
        </p:txBody>
      </p:sp>
      <p:sp>
        <p:nvSpPr>
          <p:cNvPr id="8" name="Text Box 24"/>
          <p:cNvSpPr txBox="1">
            <a:spLocks noChangeArrowheads="1"/>
          </p:cNvSpPr>
          <p:nvPr/>
        </p:nvSpPr>
        <p:spPr bwMode="auto">
          <a:xfrm>
            <a:off x="6229843" y="108715"/>
            <a:ext cx="2690971" cy="523220"/>
          </a:xfrm>
          <a:prstGeom prst="rect">
            <a:avLst/>
          </a:prstGeom>
          <a:noFill/>
          <a:ln w="28575">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smtClean="0">
                <a:solidFill>
                  <a:srgbClr val="FF0066"/>
                </a:solidFill>
                <a:cs typeface="Arial" panose="020B0604020202020204" pitchFamily="34" charset="0"/>
              </a:rPr>
              <a:t>LUYỆN TẬP</a:t>
            </a:r>
            <a:endParaRPr lang="en-US" altLang="en-US" sz="2800" b="1">
              <a:solidFill>
                <a:srgbClr val="FF0066"/>
              </a:solidFill>
              <a:cs typeface="Arial" panose="020B0604020202020204" pitchFamily="34" charset="0"/>
            </a:endParaRPr>
          </a:p>
        </p:txBody>
      </p:sp>
      <p:pic>
        <p:nvPicPr>
          <p:cNvPr id="5" name="Picture 4"/>
          <p:cNvPicPr>
            <a:picLocks noChangeAspect="1"/>
          </p:cNvPicPr>
          <p:nvPr/>
        </p:nvPicPr>
        <p:blipFill>
          <a:blip r:embed="rId3"/>
          <a:stretch>
            <a:fillRect/>
          </a:stretch>
        </p:blipFill>
        <p:spPr>
          <a:xfrm>
            <a:off x="399457" y="181359"/>
            <a:ext cx="2671734" cy="1938991"/>
          </a:xfrm>
          <a:prstGeom prst="rect">
            <a:avLst/>
          </a:prstGeom>
          <a:solidFill>
            <a:schemeClr val="bg1"/>
          </a:solidFill>
          <a:ln>
            <a:solidFill>
              <a:schemeClr val="tx1"/>
            </a:solidFill>
          </a:ln>
        </p:spPr>
      </p:pic>
      <p:sp>
        <p:nvSpPr>
          <p:cNvPr id="3" name="Rectangle 2"/>
          <p:cNvSpPr/>
          <p:nvPr/>
        </p:nvSpPr>
        <p:spPr>
          <a:xfrm>
            <a:off x="469031" y="2120350"/>
            <a:ext cx="11521625" cy="4832092"/>
          </a:xfrm>
          <a:prstGeom prst="rect">
            <a:avLst/>
          </a:prstGeom>
        </p:spPr>
        <p:txBody>
          <a:bodyPr wrap="square">
            <a:spAutoFit/>
          </a:bodyPr>
          <a:lstStyle/>
          <a:p>
            <a:pPr indent="180340" algn="just">
              <a:spcAft>
                <a:spcPts val="0"/>
              </a:spcAft>
            </a:pPr>
            <a:r>
              <a:rPr lang="en-US" sz="2800" b="1">
                <a:latin typeface="Times New Roman" panose="02020603050405020304" pitchFamily="18" charset="0"/>
                <a:ea typeface="Calibri" panose="020F0502020204030204" pitchFamily="34" charset="0"/>
                <a:cs typeface="Arial" panose="020B0604020202020204" pitchFamily="34" charset="0"/>
              </a:rPr>
              <a:t>Câu 3: </a:t>
            </a:r>
            <a:r>
              <a:rPr lang="en-US" sz="2800">
                <a:latin typeface="Times New Roman" panose="02020603050405020304" pitchFamily="18" charset="0"/>
                <a:ea typeface="Calibri" panose="020F0502020204030204" pitchFamily="34" charset="0"/>
                <a:cs typeface="Times New Roman" panose="02020603050405020304" pitchFamily="18" charset="0"/>
              </a:rPr>
              <a:t>Đâu </a:t>
            </a:r>
            <a:r>
              <a:rPr lang="en-US" sz="2800" b="1">
                <a:latin typeface="Times New Roman" panose="02020603050405020304" pitchFamily="18" charset="0"/>
                <a:ea typeface="Calibri" panose="020F0502020204030204" pitchFamily="34" charset="0"/>
                <a:cs typeface="Times New Roman" panose="02020603050405020304" pitchFamily="18" charset="0"/>
              </a:rPr>
              <a:t>không </a:t>
            </a:r>
            <a:r>
              <a:rPr lang="en-US" sz="2800">
                <a:latin typeface="Times New Roman" panose="02020603050405020304" pitchFamily="18" charset="0"/>
                <a:ea typeface="Calibri" panose="020F0502020204030204" pitchFamily="34" charset="0"/>
                <a:cs typeface="Times New Roman" panose="02020603050405020304" pitchFamily="18" charset="0"/>
              </a:rPr>
              <a:t>phải là một biện pháp nâng cao hiệu quả phòng bệnh cho động vật thuỷ sản?</a:t>
            </a:r>
            <a:endParaRPr lang="en-US" sz="2800">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2800">
                <a:latin typeface="Times New Roman" panose="02020603050405020304" pitchFamily="18" charset="0"/>
                <a:ea typeface="Calibri" panose="020F0502020204030204" pitchFamily="34" charset="0"/>
                <a:cs typeface="Times New Roman" panose="02020603050405020304" pitchFamily="18" charset="0"/>
              </a:rPr>
              <a:t>A. Tắm cho cá bằng các dung dịch sát khuẩn.</a:t>
            </a:r>
            <a:endParaRPr lang="en-US" sz="2800">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2800">
                <a:latin typeface="Times New Roman" panose="02020603050405020304" pitchFamily="18" charset="0"/>
                <a:ea typeface="Calibri" panose="020F0502020204030204" pitchFamily="34" charset="0"/>
                <a:cs typeface="Times New Roman" panose="02020603050405020304" pitchFamily="18" charset="0"/>
              </a:rPr>
              <a:t>B. Sử dụng các loại thảo dược có khả năng phòng bệnh.</a:t>
            </a:r>
            <a:endParaRPr lang="en-US" sz="2800">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2800">
                <a:latin typeface="Times New Roman" panose="02020603050405020304" pitchFamily="18" charset="0"/>
                <a:ea typeface="Calibri" panose="020F0502020204030204" pitchFamily="34" charset="0"/>
                <a:cs typeface="Times New Roman" panose="02020603050405020304" pitchFamily="18" charset="0"/>
              </a:rPr>
              <a:t>C. Xả nước nuôi thuỷ sản ra môi trường tự nhiên khi chưa xử lí</a:t>
            </a:r>
            <a:endParaRPr lang="en-US" sz="2800">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2800">
                <a:latin typeface="Times New Roman" panose="02020603050405020304" pitchFamily="18" charset="0"/>
                <a:ea typeface="Calibri" panose="020F0502020204030204" pitchFamily="34" charset="0"/>
                <a:cs typeface="Times New Roman" panose="02020603050405020304" pitchFamily="18" charset="0"/>
              </a:rPr>
              <a:t>D. Cho ăn thức ăn đầy đủ chất dinh dưỡng, tăng cường sức đề kháng cho con nuôi.</a:t>
            </a:r>
            <a:endParaRPr lang="en-US" sz="2800">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2800" b="1">
                <a:latin typeface="Times New Roman" panose="02020603050405020304" pitchFamily="18" charset="0"/>
                <a:ea typeface="Calibri" panose="020F0502020204030204" pitchFamily="34" charset="0"/>
                <a:cs typeface="Arial" panose="020B0604020202020204" pitchFamily="34" charset="0"/>
              </a:rPr>
              <a:t>Câu 4:</a:t>
            </a:r>
            <a:r>
              <a:rPr lang="en-US" sz="2800">
                <a:latin typeface="Times New Roman" panose="02020603050405020304" pitchFamily="18" charset="0"/>
                <a:ea typeface="Calibri" panose="020F0502020204030204" pitchFamily="34" charset="0"/>
                <a:cs typeface="Times New Roman" panose="02020603050405020304" pitchFamily="18" charset="0"/>
              </a:rPr>
              <a:t> Vai trò của phòng, trị bệnh đối với hiệu quả nuôi trồng thuỷ sản là</a:t>
            </a:r>
            <a:endParaRPr lang="en-US" sz="2800">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2800">
                <a:latin typeface="Times New Roman" panose="02020603050405020304" pitchFamily="18" charset="0"/>
                <a:ea typeface="Calibri" panose="020F0502020204030204" pitchFamily="34" charset="0"/>
                <a:cs typeface="Times New Roman" panose="02020603050405020304" pitchFamily="18" charset="0"/>
              </a:rPr>
              <a:t>A. Nâng cao năng suất, chất lượng nuôi </a:t>
            </a:r>
            <a:r>
              <a:rPr lang="en-US" sz="2800" smtClean="0">
                <a:latin typeface="Times New Roman" panose="02020603050405020304" pitchFamily="18" charset="0"/>
                <a:ea typeface="Calibri" panose="020F0502020204030204" pitchFamily="34" charset="0"/>
                <a:cs typeface="Times New Roman" panose="02020603050405020304" pitchFamily="18" charset="0"/>
              </a:rPr>
              <a:t>trồng.</a:t>
            </a:r>
            <a:r>
              <a:rPr lang="en-US" sz="2800" smtClean="0">
                <a:latin typeface="Times New Roman" panose="02020603050405020304" pitchFamily="18" charset="0"/>
                <a:ea typeface="Calibri" panose="020F0502020204030204" pitchFamily="34" charset="0"/>
                <a:cs typeface="Arial" panose="020B0604020202020204" pitchFamily="34" charset="0"/>
              </a:rPr>
              <a:t>  </a:t>
            </a:r>
            <a:r>
              <a:rPr lang="en-US" sz="2800" smtClean="0">
                <a:latin typeface="Times New Roman" panose="02020603050405020304" pitchFamily="18" charset="0"/>
                <a:ea typeface="Calibri" panose="020F0502020204030204" pitchFamily="34" charset="0"/>
                <a:cs typeface="Times New Roman" panose="02020603050405020304" pitchFamily="18" charset="0"/>
              </a:rPr>
              <a:t>B</a:t>
            </a:r>
            <a:r>
              <a:rPr lang="en-US" sz="2800">
                <a:latin typeface="Times New Roman" panose="02020603050405020304" pitchFamily="18" charset="0"/>
                <a:ea typeface="Calibri" panose="020F0502020204030204" pitchFamily="34" charset="0"/>
                <a:cs typeface="Times New Roman" panose="02020603050405020304" pitchFamily="18" charset="0"/>
              </a:rPr>
              <a:t>. Giảm ô nhiễm môi trường.</a:t>
            </a:r>
            <a:endParaRPr lang="en-US" sz="2800">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2800">
                <a:latin typeface="Times New Roman" panose="02020603050405020304" pitchFamily="18" charset="0"/>
                <a:ea typeface="Calibri" panose="020F0502020204030204" pitchFamily="34" charset="0"/>
                <a:cs typeface="Times New Roman" panose="02020603050405020304" pitchFamily="18" charset="0"/>
              </a:rPr>
              <a:t>C. Hạn chế tồn dư thuốc, hóa chất trong nước nuôi thủy sản, nước thải.</a:t>
            </a:r>
            <a:endParaRPr lang="en-US" sz="2800">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2800">
                <a:latin typeface="Times New Roman" panose="02020603050405020304" pitchFamily="18" charset="0"/>
                <a:ea typeface="Calibri" panose="020F0502020204030204" pitchFamily="34" charset="0"/>
                <a:cs typeface="Times New Roman" panose="02020603050405020304" pitchFamily="18" charset="0"/>
              </a:rPr>
              <a:t>D. Hạn chế bệnh lây lan từ thuỷ sản sang người.</a:t>
            </a:r>
            <a:endParaRPr lang="en-US" sz="2800">
              <a:latin typeface="Times New Roman" panose="020206030504050203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1036833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847246" y="654789"/>
            <a:ext cx="8073836" cy="14212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3000">
                <a:solidFill>
                  <a:srgbClr val="7030A0"/>
                </a:solidFill>
                <a:latin typeface="Times New Roman" panose="02020603050405020304" pitchFamily="18" charset="0"/>
                <a:cs typeface="Times New Roman" panose="02020603050405020304" pitchFamily="18" charset="0"/>
              </a:rPr>
              <a:t>Yêu cầu học sinh hoạt động nhóm và trả lời 2 câu hỏi tự luận và 11 câu trắc nghiệm sau:</a:t>
            </a:r>
            <a:endParaRPr lang="en-US" sz="3000">
              <a:solidFill>
                <a:srgbClr val="7030A0"/>
              </a:solidFill>
              <a:latin typeface="Times New Roman" panose="02020603050405020304" pitchFamily="18" charset="0"/>
              <a:cs typeface="Times New Roman" panose="02020603050405020304" pitchFamily="18" charset="0"/>
            </a:endParaRPr>
          </a:p>
          <a:p>
            <a:r>
              <a:rPr lang="de-DE" sz="3000" b="1">
                <a:solidFill>
                  <a:srgbClr val="7030A0"/>
                </a:solidFill>
                <a:latin typeface="Times New Roman" panose="02020603050405020304" pitchFamily="18" charset="0"/>
                <a:cs typeface="Times New Roman" panose="02020603050405020304" pitchFamily="18" charset="0"/>
              </a:rPr>
              <a:t>Câu hỏi </a:t>
            </a:r>
            <a:r>
              <a:rPr lang="de-DE" sz="3000" b="1" smtClean="0">
                <a:solidFill>
                  <a:srgbClr val="7030A0"/>
                </a:solidFill>
                <a:latin typeface="Times New Roman" panose="02020603050405020304" pitchFamily="18" charset="0"/>
                <a:cs typeface="Times New Roman" panose="02020603050405020304" pitchFamily="18" charset="0"/>
              </a:rPr>
              <a:t>trắc nghiệm:</a:t>
            </a:r>
            <a:endParaRPr lang="en-US" sz="3000">
              <a:solidFill>
                <a:srgbClr val="7030A0"/>
              </a:solidFill>
              <a:latin typeface="Times New Roman" panose="02020603050405020304" pitchFamily="18" charset="0"/>
              <a:cs typeface="Times New Roman" panose="02020603050405020304" pitchFamily="18" charset="0"/>
            </a:endParaRPr>
          </a:p>
        </p:txBody>
      </p:sp>
      <p:sp>
        <p:nvSpPr>
          <p:cNvPr id="8" name="Text Box 24"/>
          <p:cNvSpPr txBox="1">
            <a:spLocks noChangeArrowheads="1"/>
          </p:cNvSpPr>
          <p:nvPr/>
        </p:nvSpPr>
        <p:spPr bwMode="auto">
          <a:xfrm>
            <a:off x="6161870" y="53441"/>
            <a:ext cx="2690971" cy="523220"/>
          </a:xfrm>
          <a:prstGeom prst="rect">
            <a:avLst/>
          </a:prstGeom>
          <a:noFill/>
          <a:ln w="28575">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smtClean="0">
                <a:solidFill>
                  <a:srgbClr val="FF0066"/>
                </a:solidFill>
                <a:cs typeface="Arial" panose="020B0604020202020204" pitchFamily="34" charset="0"/>
              </a:rPr>
              <a:t>LUYỆN TẬP</a:t>
            </a:r>
            <a:endParaRPr lang="en-US" altLang="en-US" sz="2800" b="1">
              <a:solidFill>
                <a:srgbClr val="FF0066"/>
              </a:solidFill>
              <a:cs typeface="Arial" panose="020B0604020202020204" pitchFamily="34" charset="0"/>
            </a:endParaRPr>
          </a:p>
        </p:txBody>
      </p:sp>
      <p:pic>
        <p:nvPicPr>
          <p:cNvPr id="5" name="Picture 4"/>
          <p:cNvPicPr>
            <a:picLocks noChangeAspect="1"/>
          </p:cNvPicPr>
          <p:nvPr/>
        </p:nvPicPr>
        <p:blipFill>
          <a:blip r:embed="rId3"/>
          <a:stretch>
            <a:fillRect/>
          </a:stretch>
        </p:blipFill>
        <p:spPr>
          <a:xfrm>
            <a:off x="469031" y="170159"/>
            <a:ext cx="2671734" cy="1938991"/>
          </a:xfrm>
          <a:prstGeom prst="rect">
            <a:avLst/>
          </a:prstGeom>
          <a:solidFill>
            <a:schemeClr val="bg1"/>
          </a:solidFill>
          <a:ln>
            <a:solidFill>
              <a:schemeClr val="tx1"/>
            </a:solidFill>
          </a:ln>
        </p:spPr>
      </p:pic>
      <p:sp>
        <p:nvSpPr>
          <p:cNvPr id="2" name="Rectangle 1"/>
          <p:cNvSpPr/>
          <p:nvPr/>
        </p:nvSpPr>
        <p:spPr>
          <a:xfrm>
            <a:off x="469031" y="2129642"/>
            <a:ext cx="11521625" cy="4832092"/>
          </a:xfrm>
          <a:prstGeom prst="rect">
            <a:avLst/>
          </a:prstGeom>
        </p:spPr>
        <p:txBody>
          <a:bodyPr wrap="square">
            <a:spAutoFit/>
          </a:bodyPr>
          <a:lstStyle/>
          <a:p>
            <a:pPr indent="180340" algn="just">
              <a:spcAft>
                <a:spcPts val="0"/>
              </a:spcAft>
            </a:pPr>
            <a:r>
              <a:rPr lang="en-US" sz="2800" b="1">
                <a:latin typeface="Times New Roman" panose="02020603050405020304" pitchFamily="18" charset="0"/>
                <a:ea typeface="Calibri" panose="020F0502020204030204" pitchFamily="34" charset="0"/>
                <a:cs typeface="Arial" panose="020B0604020202020204" pitchFamily="34" charset="0"/>
              </a:rPr>
              <a:t>Câu 5:</a:t>
            </a:r>
            <a:r>
              <a:rPr lang="en-US" sz="2800">
                <a:latin typeface="Times New Roman" panose="02020603050405020304" pitchFamily="18" charset="0"/>
                <a:ea typeface="Calibri" panose="020F0502020204030204" pitchFamily="34" charset="0"/>
                <a:cs typeface="Times New Roman" panose="02020603050405020304" pitchFamily="18" charset="0"/>
              </a:rPr>
              <a:t> Việc phòng, trị bệnh tốt cho các loài thuỷ sản giúp</a:t>
            </a:r>
            <a:endParaRPr lang="en-US" sz="2800">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2800">
                <a:latin typeface="Times New Roman" panose="02020603050405020304" pitchFamily="18" charset="0"/>
                <a:ea typeface="Calibri" panose="020F0502020204030204" pitchFamily="34" charset="0"/>
                <a:cs typeface="Times New Roman" panose="02020603050405020304" pitchFamily="18" charset="0"/>
              </a:rPr>
              <a:t>A. gây mấy an toàn vệ sinh thực phẩm.</a:t>
            </a:r>
            <a:endParaRPr lang="en-US" sz="2800">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2800">
                <a:latin typeface="Times New Roman" panose="02020603050405020304" pitchFamily="18" charset="0"/>
                <a:ea typeface="Calibri" panose="020F0502020204030204" pitchFamily="34" charset="0"/>
                <a:cs typeface="Times New Roman" panose="02020603050405020304" pitchFamily="18" charset="0"/>
              </a:rPr>
              <a:t>B. tăng nguy cơ lây bệnh sán lá gan, sán lá phổi,... sang con người.</a:t>
            </a:r>
            <a:endParaRPr lang="en-US" sz="2800">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2800">
                <a:latin typeface="Times New Roman" panose="02020603050405020304" pitchFamily="18" charset="0"/>
                <a:ea typeface="Calibri" panose="020F0502020204030204" pitchFamily="34" charset="0"/>
                <a:cs typeface="Times New Roman" panose="02020603050405020304" pitchFamily="18" charset="0"/>
              </a:rPr>
              <a:t>C. giảm thiểu lạm dụng thuốc, hoá chất trong nuôi, trồng thuỷ sản, giảm nguy cơ tồn dư thuốc đảm bảo an toàn thực phẩm.</a:t>
            </a:r>
            <a:endParaRPr lang="en-US" sz="2800">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2800">
                <a:latin typeface="Times New Roman" panose="02020603050405020304" pitchFamily="18" charset="0"/>
                <a:ea typeface="Calibri" panose="020F0502020204030204" pitchFamily="34" charset="0"/>
                <a:cs typeface="Times New Roman" panose="02020603050405020304" pitchFamily="18" charset="0"/>
              </a:rPr>
              <a:t>D. chưa thực sự hữu hiệu trong bảo vệ sức khoẻ người tiêu dùng.</a:t>
            </a:r>
            <a:endParaRPr lang="en-US" sz="2800">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2800" b="1">
                <a:latin typeface="Times New Roman" panose="02020603050405020304" pitchFamily="18" charset="0"/>
                <a:ea typeface="Calibri" panose="020F0502020204030204" pitchFamily="34" charset="0"/>
                <a:cs typeface="Arial" panose="020B0604020202020204" pitchFamily="34" charset="0"/>
              </a:rPr>
              <a:t>Câu 6:</a:t>
            </a:r>
            <a:r>
              <a:rPr lang="en-US" sz="2800">
                <a:latin typeface="Times New Roman" panose="02020603050405020304" pitchFamily="18" charset="0"/>
                <a:ea typeface="Calibri" panose="020F0502020204030204" pitchFamily="34" charset="0"/>
                <a:cs typeface="Times New Roman" panose="02020603050405020304" pitchFamily="18" charset="0"/>
              </a:rPr>
              <a:t> Phòng, trị bệnh tốt cho thuỷ sản sẽ </a:t>
            </a:r>
            <a:endParaRPr lang="en-US" sz="2800">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2800">
                <a:latin typeface="Times New Roman" panose="02020603050405020304" pitchFamily="18" charset="0"/>
                <a:ea typeface="Calibri" panose="020F0502020204030204" pitchFamily="34" charset="0"/>
                <a:cs typeface="Times New Roman" panose="02020603050405020304" pitchFamily="18" charset="0"/>
              </a:rPr>
              <a:t>A. giảm đi kế sinh nhai, việc làm.</a:t>
            </a:r>
            <a:endParaRPr lang="en-US" sz="2800">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2800">
                <a:latin typeface="Times New Roman" panose="02020603050405020304" pitchFamily="18" charset="0"/>
                <a:ea typeface="Calibri" panose="020F0502020204030204" pitchFamily="34" charset="0"/>
                <a:cs typeface="Times New Roman" panose="02020603050405020304" pitchFamily="18" charset="0"/>
              </a:rPr>
              <a:t>B. nâng cao hiệu quả nuôi trồng, giảm thiểu thiệt hại cho người nuôi, phát triển thuỷ sản bền vững hơn.</a:t>
            </a:r>
            <a:endParaRPr lang="en-US" sz="2800">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2800">
                <a:latin typeface="Times New Roman" panose="02020603050405020304" pitchFamily="18" charset="0"/>
                <a:ea typeface="Calibri" panose="020F0502020204030204" pitchFamily="34" charset="0"/>
                <a:cs typeface="Times New Roman" panose="02020603050405020304" pitchFamily="18" charset="0"/>
              </a:rPr>
              <a:t>C. giảm thu </a:t>
            </a:r>
            <a:r>
              <a:rPr lang="en-US" sz="2800" smtClean="0">
                <a:latin typeface="Times New Roman" panose="02020603050405020304" pitchFamily="18" charset="0"/>
                <a:ea typeface="Calibri" panose="020F0502020204030204" pitchFamily="34" charset="0"/>
                <a:cs typeface="Times New Roman" panose="02020603050405020304" pitchFamily="18" charset="0"/>
              </a:rPr>
              <a:t>nhập.</a:t>
            </a:r>
            <a:r>
              <a:rPr lang="en-US" sz="2800" smtClean="0">
                <a:latin typeface="Times New Roman" panose="02020603050405020304" pitchFamily="18" charset="0"/>
                <a:ea typeface="Calibri" panose="020F0502020204030204" pitchFamily="34" charset="0"/>
                <a:cs typeface="Arial" panose="020B0604020202020204" pitchFamily="34" charset="0"/>
              </a:rPr>
              <a:t>  </a:t>
            </a:r>
            <a:r>
              <a:rPr lang="en-US" sz="2800" smtClean="0">
                <a:latin typeface="Times New Roman" panose="02020603050405020304" pitchFamily="18" charset="0"/>
                <a:ea typeface="Calibri" panose="020F0502020204030204" pitchFamily="34" charset="0"/>
                <a:cs typeface="Times New Roman" panose="02020603050405020304" pitchFamily="18" charset="0"/>
              </a:rPr>
              <a:t>D</a:t>
            </a:r>
            <a:r>
              <a:rPr lang="en-US" sz="2800">
                <a:latin typeface="Times New Roman" panose="02020603050405020304" pitchFamily="18" charset="0"/>
                <a:ea typeface="Calibri" panose="020F0502020204030204" pitchFamily="34" charset="0"/>
                <a:cs typeface="Times New Roman" panose="02020603050405020304" pitchFamily="18" charset="0"/>
              </a:rPr>
              <a:t>. phá huỷ hệ sinh thái tự nhiên xung quanh khu vực.</a:t>
            </a:r>
            <a:endParaRPr lang="en-US" sz="2800">
              <a:latin typeface="Times New Roman" panose="020206030504050203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827181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916820" y="654789"/>
            <a:ext cx="8073836" cy="14212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3000">
                <a:solidFill>
                  <a:srgbClr val="7030A0"/>
                </a:solidFill>
                <a:latin typeface="Times New Roman" panose="02020603050405020304" pitchFamily="18" charset="0"/>
                <a:cs typeface="Times New Roman" panose="02020603050405020304" pitchFamily="18" charset="0"/>
              </a:rPr>
              <a:t>Yêu cầu học sinh hoạt động nhóm và trả lời 2 câu hỏi tự luận và 11 câu trắc nghiệm sau:</a:t>
            </a:r>
            <a:endParaRPr lang="en-US" sz="3000">
              <a:solidFill>
                <a:srgbClr val="7030A0"/>
              </a:solidFill>
              <a:latin typeface="Times New Roman" panose="02020603050405020304" pitchFamily="18" charset="0"/>
              <a:cs typeface="Times New Roman" panose="02020603050405020304" pitchFamily="18" charset="0"/>
            </a:endParaRPr>
          </a:p>
          <a:p>
            <a:r>
              <a:rPr lang="de-DE" sz="3000" b="1">
                <a:solidFill>
                  <a:srgbClr val="7030A0"/>
                </a:solidFill>
                <a:latin typeface="Times New Roman" panose="02020603050405020304" pitchFamily="18" charset="0"/>
                <a:cs typeface="Times New Roman" panose="02020603050405020304" pitchFamily="18" charset="0"/>
              </a:rPr>
              <a:t>Câu hỏi </a:t>
            </a:r>
            <a:r>
              <a:rPr lang="de-DE" sz="3000" b="1" smtClean="0">
                <a:solidFill>
                  <a:srgbClr val="7030A0"/>
                </a:solidFill>
                <a:latin typeface="Times New Roman" panose="02020603050405020304" pitchFamily="18" charset="0"/>
                <a:cs typeface="Times New Roman" panose="02020603050405020304" pitchFamily="18" charset="0"/>
              </a:rPr>
              <a:t>trắc nghiệm:</a:t>
            </a:r>
            <a:endParaRPr lang="en-US" sz="3000">
              <a:solidFill>
                <a:srgbClr val="7030A0"/>
              </a:solidFill>
              <a:latin typeface="Times New Roman" panose="02020603050405020304" pitchFamily="18" charset="0"/>
              <a:cs typeface="Times New Roman" panose="02020603050405020304" pitchFamily="18" charset="0"/>
            </a:endParaRPr>
          </a:p>
        </p:txBody>
      </p:sp>
      <p:sp>
        <p:nvSpPr>
          <p:cNvPr id="8" name="Text Box 24"/>
          <p:cNvSpPr txBox="1">
            <a:spLocks noChangeArrowheads="1"/>
          </p:cNvSpPr>
          <p:nvPr/>
        </p:nvSpPr>
        <p:spPr bwMode="auto">
          <a:xfrm>
            <a:off x="6271201" y="34703"/>
            <a:ext cx="2690971" cy="523220"/>
          </a:xfrm>
          <a:prstGeom prst="rect">
            <a:avLst/>
          </a:prstGeom>
          <a:noFill/>
          <a:ln w="28575">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smtClean="0">
                <a:solidFill>
                  <a:srgbClr val="FF0066"/>
                </a:solidFill>
                <a:cs typeface="Arial" panose="020B0604020202020204" pitchFamily="34" charset="0"/>
              </a:rPr>
              <a:t>LUYỆN TẬP</a:t>
            </a:r>
            <a:endParaRPr lang="en-US" altLang="en-US" sz="2800" b="1">
              <a:solidFill>
                <a:srgbClr val="FF0066"/>
              </a:solidFill>
              <a:cs typeface="Arial" panose="020B0604020202020204" pitchFamily="34" charset="0"/>
            </a:endParaRPr>
          </a:p>
        </p:txBody>
      </p:sp>
      <p:pic>
        <p:nvPicPr>
          <p:cNvPr id="5" name="Picture 4"/>
          <p:cNvPicPr>
            <a:picLocks noChangeAspect="1"/>
          </p:cNvPicPr>
          <p:nvPr/>
        </p:nvPicPr>
        <p:blipFill>
          <a:blip r:embed="rId3"/>
          <a:stretch>
            <a:fillRect/>
          </a:stretch>
        </p:blipFill>
        <p:spPr>
          <a:xfrm>
            <a:off x="469031" y="137094"/>
            <a:ext cx="2671734" cy="1938991"/>
          </a:xfrm>
          <a:prstGeom prst="rect">
            <a:avLst/>
          </a:prstGeom>
          <a:solidFill>
            <a:schemeClr val="bg1"/>
          </a:solidFill>
          <a:ln>
            <a:solidFill>
              <a:schemeClr val="tx1"/>
            </a:solidFill>
          </a:ln>
        </p:spPr>
      </p:pic>
      <p:sp>
        <p:nvSpPr>
          <p:cNvPr id="2" name="Rectangle 1"/>
          <p:cNvSpPr/>
          <p:nvPr/>
        </p:nvSpPr>
        <p:spPr>
          <a:xfrm>
            <a:off x="0" y="2109763"/>
            <a:ext cx="12191999" cy="4832092"/>
          </a:xfrm>
          <a:prstGeom prst="rect">
            <a:avLst/>
          </a:prstGeom>
        </p:spPr>
        <p:txBody>
          <a:bodyPr wrap="square">
            <a:spAutoFit/>
          </a:bodyPr>
          <a:lstStyle/>
          <a:p>
            <a:pPr indent="180340" algn="just">
              <a:spcAft>
                <a:spcPts val="0"/>
              </a:spcAft>
            </a:pPr>
            <a:r>
              <a:rPr lang="en-US" sz="2800" b="1">
                <a:latin typeface="Times New Roman" panose="02020603050405020304" pitchFamily="18" charset="0"/>
                <a:ea typeface="Calibri" panose="020F0502020204030204" pitchFamily="34" charset="0"/>
                <a:cs typeface="Arial" panose="020B0604020202020204" pitchFamily="34" charset="0"/>
              </a:rPr>
              <a:t>Câu 7:</a:t>
            </a:r>
            <a:r>
              <a:rPr lang="en-US" sz="2800">
                <a:latin typeface="Times New Roman" panose="02020603050405020304" pitchFamily="18" charset="0"/>
                <a:ea typeface="Calibri" panose="020F0502020204030204" pitchFamily="34" charset="0"/>
                <a:cs typeface="Times New Roman" panose="02020603050405020304" pitchFamily="18" charset="0"/>
              </a:rPr>
              <a:t> Phòng và trị bệnh thuỷ sản tốt sẽ hạn chế được</a:t>
            </a:r>
            <a:endParaRPr lang="en-US" sz="2800">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2800">
                <a:latin typeface="Times New Roman" panose="02020603050405020304" pitchFamily="18" charset="0"/>
                <a:ea typeface="Calibri" panose="020F0502020204030204" pitchFamily="34" charset="0"/>
                <a:cs typeface="Times New Roman" panose="02020603050405020304" pitchFamily="18" charset="0"/>
              </a:rPr>
              <a:t>A. việc lây lan mầm bệnh ra diện </a:t>
            </a:r>
            <a:r>
              <a:rPr lang="en-US" sz="2800" smtClean="0">
                <a:latin typeface="Times New Roman" panose="02020603050405020304" pitchFamily="18" charset="0"/>
                <a:ea typeface="Calibri" panose="020F0502020204030204" pitchFamily="34" charset="0"/>
                <a:cs typeface="Times New Roman" panose="02020603050405020304" pitchFamily="18" charset="0"/>
              </a:rPr>
              <a:t>rộng.</a:t>
            </a:r>
            <a:r>
              <a:rPr lang="en-US" sz="2800" smtClean="0">
                <a:latin typeface="Times New Roman" panose="02020603050405020304" pitchFamily="18" charset="0"/>
                <a:ea typeface="Calibri" panose="020F0502020204030204" pitchFamily="34" charset="0"/>
                <a:cs typeface="Arial" panose="020B0604020202020204" pitchFamily="34" charset="0"/>
              </a:rPr>
              <a:t>   </a:t>
            </a:r>
            <a:r>
              <a:rPr lang="en-US" sz="2800" smtClean="0">
                <a:latin typeface="Times New Roman" panose="02020603050405020304" pitchFamily="18" charset="0"/>
                <a:ea typeface="Calibri" panose="020F0502020204030204" pitchFamily="34" charset="0"/>
                <a:cs typeface="Times New Roman" panose="02020603050405020304" pitchFamily="18" charset="0"/>
              </a:rPr>
              <a:t>B</a:t>
            </a:r>
            <a:r>
              <a:rPr lang="en-US" sz="2800">
                <a:latin typeface="Times New Roman" panose="02020603050405020304" pitchFamily="18" charset="0"/>
                <a:ea typeface="Calibri" panose="020F0502020204030204" pitchFamily="34" charset="0"/>
                <a:cs typeface="Times New Roman" panose="02020603050405020304" pitchFamily="18" charset="0"/>
              </a:rPr>
              <a:t>. năng suất nuôi trồng thuỷ sản.</a:t>
            </a:r>
            <a:endParaRPr lang="en-US" sz="2800">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2800">
                <a:latin typeface="Times New Roman" panose="02020603050405020304" pitchFamily="18" charset="0"/>
                <a:ea typeface="Calibri" panose="020F0502020204030204" pitchFamily="34" charset="0"/>
                <a:cs typeface="Times New Roman" panose="02020603050405020304" pitchFamily="18" charset="0"/>
              </a:rPr>
              <a:t>C. chất lượng động vật thuỷ </a:t>
            </a:r>
            <a:r>
              <a:rPr lang="en-US" sz="2800" smtClean="0">
                <a:latin typeface="Times New Roman" panose="02020603050405020304" pitchFamily="18" charset="0"/>
                <a:ea typeface="Calibri" panose="020F0502020204030204" pitchFamily="34" charset="0"/>
                <a:cs typeface="Times New Roman" panose="02020603050405020304" pitchFamily="18" charset="0"/>
              </a:rPr>
              <a:t>sản.</a:t>
            </a:r>
            <a:r>
              <a:rPr lang="en-US" sz="2800" smtClean="0">
                <a:latin typeface="Times New Roman" panose="02020603050405020304" pitchFamily="18" charset="0"/>
                <a:ea typeface="Calibri" panose="020F0502020204030204" pitchFamily="34" charset="0"/>
                <a:cs typeface="Arial" panose="020B0604020202020204" pitchFamily="34" charset="0"/>
              </a:rPr>
              <a:t> </a:t>
            </a:r>
            <a:r>
              <a:rPr lang="en-US" sz="2800" smtClean="0">
                <a:latin typeface="Times New Roman" panose="02020603050405020304" pitchFamily="18" charset="0"/>
                <a:ea typeface="Calibri" panose="020F0502020204030204" pitchFamily="34" charset="0"/>
                <a:cs typeface="Times New Roman" panose="02020603050405020304" pitchFamily="18" charset="0"/>
              </a:rPr>
              <a:t>D</a:t>
            </a:r>
            <a:r>
              <a:rPr lang="en-US" sz="2800">
                <a:latin typeface="Times New Roman" panose="02020603050405020304" pitchFamily="18" charset="0"/>
                <a:ea typeface="Calibri" panose="020F0502020204030204" pitchFamily="34" charset="0"/>
                <a:cs typeface="Times New Roman" panose="02020603050405020304" pitchFamily="18" charset="0"/>
              </a:rPr>
              <a:t>. sự sinh trưởng và phát triển của thuỷ sản.</a:t>
            </a:r>
            <a:endParaRPr lang="en-US" sz="2800">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2800" b="1">
                <a:latin typeface="Times New Roman" panose="02020603050405020304" pitchFamily="18" charset="0"/>
                <a:ea typeface="Calibri" panose="020F0502020204030204" pitchFamily="34" charset="0"/>
                <a:cs typeface="Arial" panose="020B0604020202020204" pitchFamily="34" charset="0"/>
              </a:rPr>
              <a:t>Câu 8:</a:t>
            </a:r>
            <a:r>
              <a:rPr lang="en-US" sz="2800">
                <a:latin typeface="Times New Roman" panose="02020603050405020304" pitchFamily="18" charset="0"/>
                <a:ea typeface="Calibri" panose="020F0502020204030204" pitchFamily="34" charset="0"/>
                <a:cs typeface="Times New Roman" panose="02020603050405020304" pitchFamily="18" charset="0"/>
              </a:rPr>
              <a:t> Bệnh thuỷ sản là </a:t>
            </a:r>
            <a:endParaRPr lang="en-US" sz="2800">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2800">
                <a:latin typeface="Times New Roman" panose="02020603050405020304" pitchFamily="18" charset="0"/>
                <a:ea typeface="Calibri" panose="020F0502020204030204" pitchFamily="34" charset="0"/>
                <a:cs typeface="Times New Roman" panose="02020603050405020304" pitchFamily="18" charset="0"/>
              </a:rPr>
              <a:t>A. trạng thái bình thường của các loài thuỷ sản khi có nguyên nhân tác động.</a:t>
            </a:r>
            <a:endParaRPr lang="en-US" sz="2800">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2800">
                <a:latin typeface="Times New Roman" panose="02020603050405020304" pitchFamily="18" charset="0"/>
                <a:ea typeface="Calibri" panose="020F0502020204030204" pitchFamily="34" charset="0"/>
                <a:cs typeface="Times New Roman" panose="02020603050405020304" pitchFamily="18" charset="0"/>
              </a:rPr>
              <a:t>B. trạng thái bình thường của các loài thuỷ sản khi không có nguyên </a:t>
            </a:r>
            <a:r>
              <a:rPr lang="en-US" sz="2800" smtClean="0">
                <a:latin typeface="Times New Roman" panose="02020603050405020304" pitchFamily="18" charset="0"/>
                <a:ea typeface="Calibri" panose="020F0502020204030204" pitchFamily="34" charset="0"/>
                <a:cs typeface="Times New Roman" panose="02020603050405020304" pitchFamily="18" charset="0"/>
              </a:rPr>
              <a:t>nhân </a:t>
            </a:r>
            <a:r>
              <a:rPr lang="en-US" sz="2800">
                <a:latin typeface="Times New Roman" panose="02020603050405020304" pitchFamily="18" charset="0"/>
                <a:ea typeface="Calibri" panose="020F0502020204030204" pitchFamily="34" charset="0"/>
                <a:cs typeface="Times New Roman" panose="02020603050405020304" pitchFamily="18" charset="0"/>
              </a:rPr>
              <a:t>tác động.</a:t>
            </a:r>
            <a:endParaRPr lang="en-US" sz="2800">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2800">
                <a:latin typeface="Times New Roman" panose="02020603050405020304" pitchFamily="18" charset="0"/>
                <a:ea typeface="Calibri" panose="020F0502020204030204" pitchFamily="34" charset="0"/>
                <a:cs typeface="Times New Roman" panose="02020603050405020304" pitchFamily="18" charset="0"/>
              </a:rPr>
              <a:t>C. trạng thái không bình thường của các loài thuỷ sản khi không có nguyên nhân tác động.</a:t>
            </a:r>
            <a:endParaRPr lang="en-US" sz="2800">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2800">
                <a:latin typeface="Times New Roman" panose="02020603050405020304" pitchFamily="18" charset="0"/>
                <a:ea typeface="Calibri" panose="020F0502020204030204" pitchFamily="34" charset="0"/>
                <a:cs typeface="Times New Roman" panose="02020603050405020304" pitchFamily="18" charset="0"/>
              </a:rPr>
              <a:t>D. trạng thái không bình thường của các loài thuỷ sản khi có nguyên nhân tác động.</a:t>
            </a:r>
            <a:endParaRPr lang="en-US" sz="2800">
              <a:latin typeface="Times New Roman" panose="020206030504050203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914168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916820" y="824948"/>
            <a:ext cx="8073836" cy="14212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3000">
                <a:solidFill>
                  <a:srgbClr val="7030A0"/>
                </a:solidFill>
                <a:latin typeface="Times New Roman" panose="02020603050405020304" pitchFamily="18" charset="0"/>
                <a:cs typeface="Times New Roman" panose="02020603050405020304" pitchFamily="18" charset="0"/>
              </a:rPr>
              <a:t>Yêu cầu học sinh hoạt động nhóm và trả lời 2 câu hỏi tự luận và 11 câu trắc nghiệm sau:</a:t>
            </a:r>
            <a:endParaRPr lang="en-US" sz="3000">
              <a:solidFill>
                <a:srgbClr val="7030A0"/>
              </a:solidFill>
              <a:latin typeface="Times New Roman" panose="02020603050405020304" pitchFamily="18" charset="0"/>
              <a:cs typeface="Times New Roman" panose="02020603050405020304" pitchFamily="18" charset="0"/>
            </a:endParaRPr>
          </a:p>
          <a:p>
            <a:r>
              <a:rPr lang="de-DE" sz="3000" b="1">
                <a:solidFill>
                  <a:srgbClr val="7030A0"/>
                </a:solidFill>
                <a:latin typeface="Times New Roman" panose="02020603050405020304" pitchFamily="18" charset="0"/>
                <a:cs typeface="Times New Roman" panose="02020603050405020304" pitchFamily="18" charset="0"/>
              </a:rPr>
              <a:t>Câu hỏi </a:t>
            </a:r>
            <a:r>
              <a:rPr lang="de-DE" sz="3000" b="1" smtClean="0">
                <a:solidFill>
                  <a:srgbClr val="7030A0"/>
                </a:solidFill>
                <a:latin typeface="Times New Roman" panose="02020603050405020304" pitchFamily="18" charset="0"/>
                <a:cs typeface="Times New Roman" panose="02020603050405020304" pitchFamily="18" charset="0"/>
              </a:rPr>
              <a:t>trắc nghiệm:</a:t>
            </a:r>
            <a:endParaRPr lang="en-US" sz="3000">
              <a:solidFill>
                <a:srgbClr val="7030A0"/>
              </a:solidFill>
              <a:latin typeface="Times New Roman" panose="02020603050405020304" pitchFamily="18" charset="0"/>
              <a:cs typeface="Times New Roman" panose="02020603050405020304" pitchFamily="18" charset="0"/>
            </a:endParaRPr>
          </a:p>
        </p:txBody>
      </p:sp>
      <p:sp>
        <p:nvSpPr>
          <p:cNvPr id="8" name="Text Box 24"/>
          <p:cNvSpPr txBox="1">
            <a:spLocks noChangeArrowheads="1"/>
          </p:cNvSpPr>
          <p:nvPr/>
        </p:nvSpPr>
        <p:spPr bwMode="auto">
          <a:xfrm>
            <a:off x="5664914" y="170159"/>
            <a:ext cx="2690971" cy="523220"/>
          </a:xfrm>
          <a:prstGeom prst="rect">
            <a:avLst/>
          </a:prstGeom>
          <a:noFill/>
          <a:ln w="28575">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smtClean="0">
                <a:solidFill>
                  <a:srgbClr val="FF0066"/>
                </a:solidFill>
                <a:cs typeface="Arial" panose="020B0604020202020204" pitchFamily="34" charset="0"/>
              </a:rPr>
              <a:t>LUYỆN TẬP</a:t>
            </a:r>
            <a:endParaRPr lang="en-US" altLang="en-US" sz="2800" b="1">
              <a:solidFill>
                <a:srgbClr val="FF0066"/>
              </a:solidFill>
              <a:cs typeface="Arial" panose="020B0604020202020204" pitchFamily="34" charset="0"/>
            </a:endParaRPr>
          </a:p>
        </p:txBody>
      </p:sp>
      <p:pic>
        <p:nvPicPr>
          <p:cNvPr id="5" name="Picture 4"/>
          <p:cNvPicPr>
            <a:picLocks noChangeAspect="1"/>
          </p:cNvPicPr>
          <p:nvPr/>
        </p:nvPicPr>
        <p:blipFill>
          <a:blip r:embed="rId3"/>
          <a:stretch>
            <a:fillRect/>
          </a:stretch>
        </p:blipFill>
        <p:spPr>
          <a:xfrm>
            <a:off x="469031" y="307253"/>
            <a:ext cx="2671734" cy="1938991"/>
          </a:xfrm>
          <a:prstGeom prst="rect">
            <a:avLst/>
          </a:prstGeom>
          <a:solidFill>
            <a:schemeClr val="bg1"/>
          </a:solidFill>
          <a:ln>
            <a:solidFill>
              <a:schemeClr val="tx1"/>
            </a:solidFill>
          </a:ln>
        </p:spPr>
      </p:pic>
      <p:sp>
        <p:nvSpPr>
          <p:cNvPr id="2" name="Rectangle 1"/>
          <p:cNvSpPr/>
          <p:nvPr/>
        </p:nvSpPr>
        <p:spPr>
          <a:xfrm>
            <a:off x="268357" y="2196549"/>
            <a:ext cx="11608904" cy="4708981"/>
          </a:xfrm>
          <a:prstGeom prst="rect">
            <a:avLst/>
          </a:prstGeom>
        </p:spPr>
        <p:txBody>
          <a:bodyPr wrap="square">
            <a:spAutoFit/>
          </a:bodyPr>
          <a:lstStyle/>
          <a:p>
            <a:pPr indent="180340" algn="just">
              <a:spcAft>
                <a:spcPts val="0"/>
              </a:spcAft>
            </a:pPr>
            <a:r>
              <a:rPr lang="en-US" sz="3000" b="1">
                <a:latin typeface="Times New Roman" panose="02020603050405020304" pitchFamily="18" charset="0"/>
                <a:ea typeface="Calibri" panose="020F0502020204030204" pitchFamily="34" charset="0"/>
                <a:cs typeface="Arial" panose="020B0604020202020204" pitchFamily="34" charset="0"/>
              </a:rPr>
              <a:t>Câu 9:</a:t>
            </a:r>
            <a:r>
              <a:rPr lang="en-US" sz="3000">
                <a:latin typeface="Times New Roman" panose="02020603050405020304" pitchFamily="18" charset="0"/>
                <a:ea typeface="Calibri" panose="020F0502020204030204" pitchFamily="34" charset="0"/>
                <a:cs typeface="Times New Roman" panose="02020603050405020304" pitchFamily="18" charset="0"/>
              </a:rPr>
              <a:t> Đâu </a:t>
            </a:r>
            <a:r>
              <a:rPr lang="en-US" sz="3000" b="1">
                <a:latin typeface="Times New Roman" panose="02020603050405020304" pitchFamily="18" charset="0"/>
                <a:ea typeface="Calibri" panose="020F0502020204030204" pitchFamily="34" charset="0"/>
                <a:cs typeface="Times New Roman" panose="02020603050405020304" pitchFamily="18" charset="0"/>
              </a:rPr>
              <a:t>không </a:t>
            </a:r>
            <a:r>
              <a:rPr lang="en-US" sz="3000">
                <a:latin typeface="Times New Roman" panose="02020603050405020304" pitchFamily="18" charset="0"/>
                <a:ea typeface="Calibri" panose="020F0502020204030204" pitchFamily="34" charset="0"/>
                <a:cs typeface="Times New Roman" panose="02020603050405020304" pitchFamily="18" charset="0"/>
              </a:rPr>
              <a:t>phải tác nhân gây bệnh xâm nhập vào hệ thống nuôi?</a:t>
            </a:r>
            <a:endParaRPr lang="en-US" sz="3000">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3000">
                <a:latin typeface="Times New Roman" panose="02020603050405020304" pitchFamily="18" charset="0"/>
                <a:ea typeface="Calibri" panose="020F0502020204030204" pitchFamily="34" charset="0"/>
                <a:cs typeface="Times New Roman" panose="02020603050405020304" pitchFamily="18" charset="0"/>
              </a:rPr>
              <a:t>A. Tốc độ </a:t>
            </a:r>
            <a:r>
              <a:rPr lang="en-US" sz="3000" smtClean="0">
                <a:latin typeface="Times New Roman" panose="02020603050405020304" pitchFamily="18" charset="0"/>
                <a:ea typeface="Calibri" panose="020F0502020204030204" pitchFamily="34" charset="0"/>
                <a:cs typeface="Times New Roman" panose="02020603050405020304" pitchFamily="18" charset="0"/>
              </a:rPr>
              <a:t>gió.</a:t>
            </a:r>
            <a:r>
              <a:rPr lang="en-US" sz="3000" smtClean="0">
                <a:latin typeface="Times New Roman" panose="02020603050405020304" pitchFamily="18" charset="0"/>
                <a:ea typeface="Calibri" panose="020F0502020204030204" pitchFamily="34" charset="0"/>
                <a:cs typeface="Arial" panose="020B0604020202020204" pitchFamily="34" charset="0"/>
              </a:rPr>
              <a:t>          </a:t>
            </a:r>
            <a:r>
              <a:rPr lang="en-US" sz="3000" smtClean="0">
                <a:latin typeface="Times New Roman" panose="02020603050405020304" pitchFamily="18" charset="0"/>
                <a:ea typeface="Calibri" panose="020F0502020204030204" pitchFamily="34" charset="0"/>
                <a:cs typeface="Times New Roman" panose="02020603050405020304" pitchFamily="18" charset="0"/>
              </a:rPr>
              <a:t>B</a:t>
            </a:r>
            <a:r>
              <a:rPr lang="en-US" sz="3000">
                <a:latin typeface="Times New Roman" panose="02020603050405020304" pitchFamily="18" charset="0"/>
                <a:ea typeface="Calibri" panose="020F0502020204030204" pitchFamily="34" charset="0"/>
                <a:cs typeface="Times New Roman" panose="02020603050405020304" pitchFamily="18" charset="0"/>
              </a:rPr>
              <a:t>. Cá, tôm bố mẹ hoặc con giống.</a:t>
            </a:r>
            <a:endParaRPr lang="en-US" sz="3000">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3000">
                <a:latin typeface="Times New Roman" panose="02020603050405020304" pitchFamily="18" charset="0"/>
                <a:ea typeface="Calibri" panose="020F0502020204030204" pitchFamily="34" charset="0"/>
                <a:cs typeface="Times New Roman" panose="02020603050405020304" pitchFamily="18" charset="0"/>
              </a:rPr>
              <a:t>C. Thức ăn thuỷ sản hoặc nguồn nước cấp ao.</a:t>
            </a:r>
            <a:endParaRPr lang="en-US" sz="3000">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3000">
                <a:latin typeface="Times New Roman" panose="02020603050405020304" pitchFamily="18" charset="0"/>
                <a:ea typeface="Calibri" panose="020F0502020204030204" pitchFamily="34" charset="0"/>
                <a:cs typeface="Times New Roman" panose="02020603050405020304" pitchFamily="18" charset="0"/>
              </a:rPr>
              <a:t>D. Các dụng cụ dùng trong nuôi trồng thuỷ sản hoặc kí chủ trung gian.</a:t>
            </a:r>
            <a:endParaRPr lang="en-US" sz="3000">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3000" b="1">
                <a:latin typeface="Times New Roman" panose="02020603050405020304" pitchFamily="18" charset="0"/>
                <a:ea typeface="Calibri" panose="020F0502020204030204" pitchFamily="34" charset="0"/>
                <a:cs typeface="Arial" panose="020B0604020202020204" pitchFamily="34" charset="0"/>
              </a:rPr>
              <a:t>Câu 10:</a:t>
            </a:r>
            <a:r>
              <a:rPr lang="en-US" sz="3000">
                <a:latin typeface="Times New Roman" panose="02020603050405020304" pitchFamily="18" charset="0"/>
                <a:ea typeface="Calibri" panose="020F0502020204030204" pitchFamily="34" charset="0"/>
                <a:cs typeface="Times New Roman" panose="02020603050405020304" pitchFamily="18" charset="0"/>
              </a:rPr>
              <a:t> Bệnh sẽ gây ra tổn thương cho các loài thuỷ sản như</a:t>
            </a:r>
            <a:endParaRPr lang="en-US" sz="3000">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3000">
                <a:latin typeface="Times New Roman" panose="02020603050405020304" pitchFamily="18" charset="0"/>
                <a:ea typeface="Calibri" panose="020F0502020204030204" pitchFamily="34" charset="0"/>
                <a:cs typeface="Times New Roman" panose="02020603050405020304" pitchFamily="18" charset="0"/>
              </a:rPr>
              <a:t>A. giảm giá trị dinh dưỡng của thuỷ sản.</a:t>
            </a:r>
            <a:endParaRPr lang="en-US" sz="3000">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3000">
                <a:latin typeface="Times New Roman" panose="02020603050405020304" pitchFamily="18" charset="0"/>
                <a:ea typeface="Calibri" panose="020F0502020204030204" pitchFamily="34" charset="0"/>
                <a:cs typeface="Times New Roman" panose="02020603050405020304" pitchFamily="18" charset="0"/>
              </a:rPr>
              <a:t>B. mất mùi vị của thuỷ sản.</a:t>
            </a:r>
            <a:endParaRPr lang="en-US" sz="3000">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3000">
                <a:latin typeface="Times New Roman" panose="02020603050405020304" pitchFamily="18" charset="0"/>
                <a:ea typeface="Calibri" panose="020F0502020204030204" pitchFamily="34" charset="0"/>
                <a:cs typeface="Times New Roman" panose="02020603050405020304" pitchFamily="18" charset="0"/>
              </a:rPr>
              <a:t>C. xương cá tiêu biến.</a:t>
            </a:r>
            <a:endParaRPr lang="en-US" sz="3000">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3000">
                <a:latin typeface="Times New Roman" panose="02020603050405020304" pitchFamily="18" charset="0"/>
                <a:ea typeface="Calibri" panose="020F0502020204030204" pitchFamily="34" charset="0"/>
                <a:cs typeface="Times New Roman" panose="02020603050405020304" pitchFamily="18" charset="0"/>
              </a:rPr>
              <a:t>D. lồi mắt, xuất huyết, đục cơ, thối cơ, chậm lớn hoặc chết; giảm chất lượng giống.</a:t>
            </a:r>
            <a:endParaRPr lang="en-US" sz="3000">
              <a:latin typeface="Times New Roman" panose="020206030504050203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9538759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916820" y="824948"/>
            <a:ext cx="8073836" cy="14212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3000">
                <a:solidFill>
                  <a:srgbClr val="7030A0"/>
                </a:solidFill>
                <a:latin typeface="Times New Roman" panose="02020603050405020304" pitchFamily="18" charset="0"/>
                <a:cs typeface="Times New Roman" panose="02020603050405020304" pitchFamily="18" charset="0"/>
              </a:rPr>
              <a:t>Yêu cầu học sinh hoạt động nhóm và trả lời 2 câu hỏi tự luận và 11 câu trắc nghiệm sau:</a:t>
            </a:r>
            <a:endParaRPr lang="en-US" sz="3000">
              <a:solidFill>
                <a:srgbClr val="7030A0"/>
              </a:solidFill>
              <a:latin typeface="Times New Roman" panose="02020603050405020304" pitchFamily="18" charset="0"/>
              <a:cs typeface="Times New Roman" panose="02020603050405020304" pitchFamily="18" charset="0"/>
            </a:endParaRPr>
          </a:p>
          <a:p>
            <a:r>
              <a:rPr lang="de-DE" sz="3000" b="1">
                <a:solidFill>
                  <a:srgbClr val="7030A0"/>
                </a:solidFill>
                <a:latin typeface="Times New Roman" panose="02020603050405020304" pitchFamily="18" charset="0"/>
                <a:cs typeface="Times New Roman" panose="02020603050405020304" pitchFamily="18" charset="0"/>
              </a:rPr>
              <a:t>Câu hỏi </a:t>
            </a:r>
            <a:r>
              <a:rPr lang="de-DE" sz="3000" b="1" smtClean="0">
                <a:solidFill>
                  <a:srgbClr val="7030A0"/>
                </a:solidFill>
                <a:latin typeface="Times New Roman" panose="02020603050405020304" pitchFamily="18" charset="0"/>
                <a:cs typeface="Times New Roman" panose="02020603050405020304" pitchFamily="18" charset="0"/>
              </a:rPr>
              <a:t>trắc nghiệm:</a:t>
            </a:r>
            <a:endParaRPr lang="en-US" sz="3000">
              <a:solidFill>
                <a:srgbClr val="7030A0"/>
              </a:solidFill>
              <a:latin typeface="Times New Roman" panose="02020603050405020304" pitchFamily="18" charset="0"/>
              <a:cs typeface="Times New Roman" panose="02020603050405020304" pitchFamily="18" charset="0"/>
            </a:endParaRPr>
          </a:p>
        </p:txBody>
      </p:sp>
      <p:sp>
        <p:nvSpPr>
          <p:cNvPr id="8" name="Text Box 24"/>
          <p:cNvSpPr txBox="1">
            <a:spLocks noChangeArrowheads="1"/>
          </p:cNvSpPr>
          <p:nvPr/>
        </p:nvSpPr>
        <p:spPr bwMode="auto">
          <a:xfrm>
            <a:off x="5664914" y="170159"/>
            <a:ext cx="2690971" cy="523220"/>
          </a:xfrm>
          <a:prstGeom prst="rect">
            <a:avLst/>
          </a:prstGeom>
          <a:noFill/>
          <a:ln w="28575">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smtClean="0">
                <a:solidFill>
                  <a:srgbClr val="FF0066"/>
                </a:solidFill>
                <a:cs typeface="Arial" panose="020B0604020202020204" pitchFamily="34" charset="0"/>
              </a:rPr>
              <a:t>LUYỆN TẬP</a:t>
            </a:r>
            <a:endParaRPr lang="en-US" altLang="en-US" sz="2800" b="1">
              <a:solidFill>
                <a:srgbClr val="FF0066"/>
              </a:solidFill>
              <a:cs typeface="Arial" panose="020B0604020202020204" pitchFamily="34" charset="0"/>
            </a:endParaRPr>
          </a:p>
        </p:txBody>
      </p:sp>
      <p:pic>
        <p:nvPicPr>
          <p:cNvPr id="5" name="Picture 4"/>
          <p:cNvPicPr>
            <a:picLocks noChangeAspect="1"/>
          </p:cNvPicPr>
          <p:nvPr/>
        </p:nvPicPr>
        <p:blipFill>
          <a:blip r:embed="rId3"/>
          <a:stretch>
            <a:fillRect/>
          </a:stretch>
        </p:blipFill>
        <p:spPr>
          <a:xfrm>
            <a:off x="469031" y="307253"/>
            <a:ext cx="2671734" cy="1938991"/>
          </a:xfrm>
          <a:prstGeom prst="rect">
            <a:avLst/>
          </a:prstGeom>
          <a:solidFill>
            <a:schemeClr val="bg1"/>
          </a:solidFill>
          <a:ln>
            <a:solidFill>
              <a:schemeClr val="tx1"/>
            </a:solidFill>
          </a:ln>
        </p:spPr>
      </p:pic>
      <p:sp>
        <p:nvSpPr>
          <p:cNvPr id="2" name="Rectangle 1"/>
          <p:cNvSpPr/>
          <p:nvPr/>
        </p:nvSpPr>
        <p:spPr>
          <a:xfrm>
            <a:off x="1441174" y="2958692"/>
            <a:ext cx="10227365" cy="2400657"/>
          </a:xfrm>
          <a:prstGeom prst="rect">
            <a:avLst/>
          </a:prstGeom>
        </p:spPr>
        <p:txBody>
          <a:bodyPr wrap="square">
            <a:spAutoFit/>
          </a:bodyPr>
          <a:lstStyle/>
          <a:p>
            <a:pPr indent="180340" algn="just">
              <a:spcAft>
                <a:spcPts val="0"/>
              </a:spcAft>
            </a:pPr>
            <a:r>
              <a:rPr lang="en-US" sz="3000" b="1">
                <a:latin typeface="Times New Roman" panose="02020603050405020304" pitchFamily="18" charset="0"/>
                <a:ea typeface="Calibri" panose="020F0502020204030204" pitchFamily="34" charset="0"/>
                <a:cs typeface="Arial" panose="020B0604020202020204" pitchFamily="34" charset="0"/>
              </a:rPr>
              <a:t>Câu 11</a:t>
            </a:r>
            <a:r>
              <a:rPr lang="en-US" sz="3000" b="1">
                <a:latin typeface="Times New Roman" panose="02020603050405020304" pitchFamily="18" charset="0"/>
                <a:ea typeface="Calibri" panose="020F0502020204030204" pitchFamily="34" charset="0"/>
                <a:cs typeface="Times New Roman" panose="02020603050405020304" pitchFamily="18" charset="0"/>
              </a:rPr>
              <a:t>:</a:t>
            </a:r>
            <a:r>
              <a:rPr lang="en-US" sz="3000">
                <a:latin typeface="Times New Roman" panose="02020603050405020304" pitchFamily="18" charset="0"/>
                <a:ea typeface="Calibri" panose="020F0502020204030204" pitchFamily="34" charset="0"/>
                <a:cs typeface="Times New Roman" panose="02020603050405020304" pitchFamily="18" charset="0"/>
              </a:rPr>
              <a:t> Đâu</a:t>
            </a:r>
            <a:r>
              <a:rPr lang="en-US" sz="3000" b="1">
                <a:latin typeface="Times New Roman" panose="02020603050405020304" pitchFamily="18" charset="0"/>
                <a:ea typeface="Calibri" panose="020F0502020204030204" pitchFamily="34" charset="0"/>
                <a:cs typeface="Times New Roman" panose="02020603050405020304" pitchFamily="18" charset="0"/>
              </a:rPr>
              <a:t> không</a:t>
            </a:r>
            <a:r>
              <a:rPr lang="en-US" sz="3000">
                <a:latin typeface="Times New Roman" panose="02020603050405020304" pitchFamily="18" charset="0"/>
                <a:ea typeface="Calibri" panose="020F0502020204030204" pitchFamily="34" charset="0"/>
                <a:cs typeface="Times New Roman" panose="02020603050405020304" pitchFamily="18" charset="0"/>
              </a:rPr>
              <a:t> phải vai trò của phòng, trị bệnh thuỷ sản?</a:t>
            </a:r>
            <a:endParaRPr lang="en-US" sz="3000">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3000">
                <a:latin typeface="Times New Roman" panose="02020603050405020304" pitchFamily="18" charset="0"/>
                <a:ea typeface="Calibri" panose="020F0502020204030204" pitchFamily="34" charset="0"/>
                <a:cs typeface="Times New Roman" panose="02020603050405020304" pitchFamily="18" charset="0"/>
              </a:rPr>
              <a:t>A. Bảo vệ các loài thuỷ sản, sức khoẻ con người.</a:t>
            </a:r>
            <a:endParaRPr lang="en-US" sz="3000">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3000">
                <a:latin typeface="Times New Roman" panose="02020603050405020304" pitchFamily="18" charset="0"/>
                <a:ea typeface="Calibri" panose="020F0502020204030204" pitchFamily="34" charset="0"/>
                <a:cs typeface="Times New Roman" panose="02020603050405020304" pitchFamily="18" charset="0"/>
              </a:rPr>
              <a:t>B. Bảo vệ tài nguyên rừng.</a:t>
            </a:r>
            <a:endParaRPr lang="en-US" sz="3000">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3000">
                <a:latin typeface="Times New Roman" panose="02020603050405020304" pitchFamily="18" charset="0"/>
                <a:ea typeface="Calibri" panose="020F0502020204030204" pitchFamily="34" charset="0"/>
                <a:cs typeface="Times New Roman" panose="02020603050405020304" pitchFamily="18" charset="0"/>
              </a:rPr>
              <a:t>C. Đảm bảo kinh tế xã hội.</a:t>
            </a:r>
            <a:endParaRPr lang="en-US" sz="3000">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3000">
                <a:latin typeface="Times New Roman" panose="02020603050405020304" pitchFamily="18" charset="0"/>
                <a:ea typeface="Calibri" panose="020F0502020204030204" pitchFamily="34" charset="0"/>
                <a:cs typeface="Times New Roman" panose="02020603050405020304" pitchFamily="18" charset="0"/>
              </a:rPr>
              <a:t>D. Bảo vệ môi trường sinh thái.</a:t>
            </a:r>
            <a:endParaRPr lang="en-US" sz="3000">
              <a:latin typeface="Times New Roman" panose="020206030504050203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924201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5" descr="A person watering a pond&#10;&#10;Description automatically generated">
            <a:extLst>
              <a:ext uri="{FF2B5EF4-FFF2-40B4-BE49-F238E27FC236}">
                <a16:creationId xmlns:a16="http://schemas.microsoft.com/office/drawing/2014/main" id="{BD70D31D-B417-4B3E-9024-0FD6B096F98E}"/>
              </a:ext>
            </a:extLst>
          </p:cNvPr>
          <p:cNvPicPr>
            <a:picLocks noChangeAspect="1"/>
          </p:cNvPicPr>
          <p:nvPr/>
        </p:nvPicPr>
        <p:blipFill>
          <a:blip r:embed="rId2"/>
          <a:srcRect l="10344" r="10344"/>
          <a:stretch/>
        </p:blipFill>
        <p:spPr>
          <a:xfrm>
            <a:off x="131867" y="0"/>
            <a:ext cx="5111394" cy="3625149"/>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3"/>
          <a:stretch>
            <a:fillRect/>
          </a:stretch>
        </p:blipFill>
        <p:spPr>
          <a:xfrm>
            <a:off x="757522" y="3695700"/>
            <a:ext cx="3609975" cy="2933700"/>
          </a:xfrm>
          <a:prstGeom prst="rect">
            <a:avLst/>
          </a:prstGeom>
        </p:spPr>
      </p:pic>
      <p:sp>
        <p:nvSpPr>
          <p:cNvPr id="12" name="Cloud Callout 11"/>
          <p:cNvSpPr/>
          <p:nvPr/>
        </p:nvSpPr>
        <p:spPr>
          <a:xfrm>
            <a:off x="7265505" y="350040"/>
            <a:ext cx="4412973" cy="3436769"/>
          </a:xfrm>
          <a:prstGeom prst="cloudCallout">
            <a:avLst>
              <a:gd name="adj1" fmla="val -39469"/>
              <a:gd name="adj2" fmla="val 74938"/>
            </a:avLst>
          </a:prstGeom>
          <a:solidFill>
            <a:schemeClr val="accent1">
              <a:lumMod val="40000"/>
              <a:lumOff val="60000"/>
            </a:schemeClr>
          </a:solidFill>
          <a:ln>
            <a:solidFill>
              <a:schemeClr val="bg1">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a:solidFill>
                  <a:srgbClr val="002060"/>
                </a:solidFill>
                <a:latin typeface="Times New Roman" panose="02020603050405020304" pitchFamily="18" charset="0"/>
                <a:cs typeface="Times New Roman" panose="02020603050405020304" pitchFamily="18" charset="0"/>
              </a:rPr>
              <a:t>Khử trùng ao nuôi (Hình 23.1) có vai trò như thế nào đối với phòng bệnh thủy sản?</a:t>
            </a:r>
            <a:r>
              <a:rPr lang="en-US" sz="300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endParaRPr lang="en-US" sz="3000">
              <a:solidFill>
                <a:srgbClr val="002060"/>
              </a:solidFill>
              <a:latin typeface="Times New Roman" panose="02020603050405020304" pitchFamily="18" charset="0"/>
              <a:cs typeface="Times New Roman" panose="02020603050405020304" pitchFamily="18" charset="0"/>
            </a:endParaRPr>
          </a:p>
        </p:txBody>
      </p:sp>
      <p:pic>
        <p:nvPicPr>
          <p:cNvPr id="14" name="Picture 5" descr="Tổng Hợp] 909+ hình ảnh suy nghĩ rối bời dễ thương nhấ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5721" y="4817177"/>
            <a:ext cx="2039288" cy="1812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15611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12192000" cy="6858000"/>
          </a:xfrm>
          <a:prstGeom prst="rect">
            <a:avLst/>
          </a:prstGeom>
        </p:spPr>
      </p:pic>
      <p:graphicFrame>
        <p:nvGraphicFramePr>
          <p:cNvPr id="12" name="Diagram 11"/>
          <p:cNvGraphicFramePr/>
          <p:nvPr>
            <p:extLst/>
          </p:nvPr>
        </p:nvGraphicFramePr>
        <p:xfrm>
          <a:off x="5012396" y="1240797"/>
          <a:ext cx="6419462" cy="491459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3" name="Group 12"/>
          <p:cNvGrpSpPr/>
          <p:nvPr/>
        </p:nvGrpSpPr>
        <p:grpSpPr>
          <a:xfrm>
            <a:off x="687436" y="1218929"/>
            <a:ext cx="3820529" cy="4914590"/>
            <a:chOff x="1041239" y="2330027"/>
            <a:chExt cx="2693565" cy="3223048"/>
          </a:xfrm>
        </p:grpSpPr>
        <p:pic>
          <p:nvPicPr>
            <p:cNvPr id="14" name="Picture 2" descr="Vai trò của trưởng nhóm trong các doanh nghiệp hiện na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49760" y="2330027"/>
              <a:ext cx="2676525" cy="1710127"/>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1041239" y="3952875"/>
              <a:ext cx="2693565" cy="16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Các nhóm nộp sản phẩm và trình bày</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9" name="Text Box 24"/>
          <p:cNvSpPr txBox="1">
            <a:spLocks noChangeArrowheads="1"/>
          </p:cNvSpPr>
          <p:nvPr/>
        </p:nvSpPr>
        <p:spPr bwMode="auto">
          <a:xfrm>
            <a:off x="4750514" y="160220"/>
            <a:ext cx="2690971" cy="523220"/>
          </a:xfrm>
          <a:prstGeom prst="rect">
            <a:avLst/>
          </a:prstGeom>
          <a:noFill/>
          <a:ln w="28575">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smtClean="0">
                <a:solidFill>
                  <a:srgbClr val="FF0066"/>
                </a:solidFill>
                <a:cs typeface="Arial" panose="020B0604020202020204" pitchFamily="34" charset="0"/>
              </a:rPr>
              <a:t>LUYỆN TẬP</a:t>
            </a:r>
            <a:endParaRPr lang="en-US" altLang="en-US" sz="2800" b="1">
              <a:solidFill>
                <a:srgbClr val="FF0066"/>
              </a:solidFill>
              <a:cs typeface="Arial" panose="020B0604020202020204" pitchFamily="34" charset="0"/>
            </a:endParaRPr>
          </a:p>
        </p:txBody>
      </p:sp>
    </p:spTree>
    <p:extLst>
      <p:ext uri="{BB962C8B-B14F-4D97-AF65-F5344CB8AC3E}">
        <p14:creationId xmlns:p14="http://schemas.microsoft.com/office/powerpoint/2010/main" val="3953508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08813" y="864617"/>
            <a:ext cx="8912087" cy="52677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smtClean="0">
                <a:solidFill>
                  <a:srgbClr val="7030A0"/>
                </a:solidFill>
                <a:latin typeface="Times New Roman" panose="02020603050405020304" pitchFamily="18" charset="0"/>
                <a:cs typeface="Times New Roman" panose="02020603050405020304" pitchFamily="18" charset="0"/>
              </a:rPr>
              <a:t>Câu </a:t>
            </a:r>
            <a:r>
              <a:rPr lang="en-US" sz="3000" b="1">
                <a:solidFill>
                  <a:srgbClr val="7030A0"/>
                </a:solidFill>
                <a:latin typeface="Times New Roman" panose="02020603050405020304" pitchFamily="18" charset="0"/>
                <a:cs typeface="Times New Roman" panose="02020603050405020304" pitchFamily="18" charset="0"/>
              </a:rPr>
              <a:t>1.</a:t>
            </a:r>
            <a:r>
              <a:rPr lang="en-US" sz="3000">
                <a:solidFill>
                  <a:srgbClr val="7030A0"/>
                </a:solidFill>
                <a:latin typeface="Times New Roman" panose="02020603050405020304" pitchFamily="18" charset="0"/>
                <a:cs typeface="Times New Roman" panose="02020603050405020304" pitchFamily="18" charset="0"/>
              </a:rPr>
              <a:t> Trình bày khái niệm và tác hại của bệnh thủy </a:t>
            </a:r>
            <a:r>
              <a:rPr lang="en-US" sz="3000" smtClean="0">
                <a:solidFill>
                  <a:srgbClr val="7030A0"/>
                </a:solidFill>
                <a:latin typeface="Times New Roman" panose="02020603050405020304" pitchFamily="18" charset="0"/>
                <a:cs typeface="Times New Roman" panose="02020603050405020304" pitchFamily="18" charset="0"/>
              </a:rPr>
              <a:t>sản</a:t>
            </a:r>
            <a:endParaRPr lang="en-US" sz="3000">
              <a:solidFill>
                <a:srgbClr val="7030A0"/>
              </a:solidFill>
              <a:latin typeface="Times New Roman" panose="02020603050405020304" pitchFamily="18" charset="0"/>
              <a:cs typeface="Times New Roman" panose="02020603050405020304" pitchFamily="18" charset="0"/>
            </a:endParaRPr>
          </a:p>
        </p:txBody>
      </p:sp>
      <p:sp>
        <p:nvSpPr>
          <p:cNvPr id="8" name="Text Box 24"/>
          <p:cNvSpPr txBox="1">
            <a:spLocks noChangeArrowheads="1"/>
          </p:cNvSpPr>
          <p:nvPr/>
        </p:nvSpPr>
        <p:spPr bwMode="auto">
          <a:xfrm>
            <a:off x="4259794" y="138190"/>
            <a:ext cx="2690971" cy="523220"/>
          </a:xfrm>
          <a:prstGeom prst="rect">
            <a:avLst/>
          </a:prstGeom>
          <a:noFill/>
          <a:ln w="28575">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smtClean="0">
                <a:solidFill>
                  <a:srgbClr val="FF0066"/>
                </a:solidFill>
                <a:cs typeface="Arial" panose="020B0604020202020204" pitchFamily="34" charset="0"/>
              </a:rPr>
              <a:t>LUYỆN TẬP</a:t>
            </a:r>
            <a:endParaRPr lang="en-US" altLang="en-US" sz="2800" b="1">
              <a:solidFill>
                <a:srgbClr val="FF0066"/>
              </a:solidFill>
              <a:cs typeface="Arial" panose="020B0604020202020204" pitchFamily="34" charset="0"/>
            </a:endParaRPr>
          </a:p>
        </p:txBody>
      </p:sp>
      <p:sp>
        <p:nvSpPr>
          <p:cNvPr id="6" name="Text Box 24"/>
          <p:cNvSpPr txBox="1">
            <a:spLocks noChangeArrowheads="1"/>
          </p:cNvSpPr>
          <p:nvPr/>
        </p:nvSpPr>
        <p:spPr bwMode="auto">
          <a:xfrm>
            <a:off x="10277061" y="74712"/>
            <a:ext cx="1699584" cy="523220"/>
          </a:xfrm>
          <a:prstGeom prst="rect">
            <a:avLst/>
          </a:prstGeom>
          <a:noFill/>
          <a:ln w="28575">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smtClean="0">
                <a:solidFill>
                  <a:srgbClr val="FF0066"/>
                </a:solidFill>
                <a:cs typeface="Arial" panose="020B0604020202020204" pitchFamily="34" charset="0"/>
              </a:rPr>
              <a:t>ĐÁP ÁN</a:t>
            </a:r>
            <a:endParaRPr lang="en-US" altLang="en-US" sz="2800" b="1">
              <a:solidFill>
                <a:srgbClr val="FF0066"/>
              </a:solidFill>
              <a:cs typeface="Arial" panose="020B0604020202020204" pitchFamily="34" charset="0"/>
            </a:endParaRPr>
          </a:p>
        </p:txBody>
      </p:sp>
      <p:sp>
        <p:nvSpPr>
          <p:cNvPr id="10" name="Rectangle 9"/>
          <p:cNvSpPr/>
          <p:nvPr/>
        </p:nvSpPr>
        <p:spPr>
          <a:xfrm>
            <a:off x="1238650" y="1759413"/>
            <a:ext cx="9511749" cy="1015663"/>
          </a:xfrm>
          <a:prstGeom prst="rect">
            <a:avLst/>
          </a:prstGeom>
        </p:spPr>
        <p:txBody>
          <a:bodyPr wrap="square">
            <a:spAutoFit/>
          </a:bodyPr>
          <a:lstStyle/>
          <a:p>
            <a:pPr algn="ctr">
              <a:spcAft>
                <a:spcPts val="0"/>
              </a:spcAft>
            </a:pPr>
            <a:r>
              <a:rPr lang="vi-VN" sz="3000" i="1" smtClean="0">
                <a:solidFill>
                  <a:srgbClr val="0033CC"/>
                </a:solidFill>
                <a:latin typeface="Times New Roman" panose="02020603050405020304" pitchFamily="18" charset="0"/>
                <a:ea typeface="Times New Roman" panose="02020603050405020304" pitchFamily="18" charset="0"/>
              </a:rPr>
              <a:t>Bệnh </a:t>
            </a:r>
            <a:r>
              <a:rPr lang="vi-VN" sz="3000" i="1">
                <a:solidFill>
                  <a:srgbClr val="0033CC"/>
                </a:solidFill>
                <a:latin typeface="Times New Roman" panose="02020603050405020304" pitchFamily="18" charset="0"/>
                <a:ea typeface="Times New Roman" panose="02020603050405020304" pitchFamily="18" charset="0"/>
              </a:rPr>
              <a:t>thuỷ sản là trạng thái không bình thường của các loài thuỷ sản khi có nguyên nhân tác động </a:t>
            </a:r>
            <a:endParaRPr lang="en-US" sz="3000" i="1">
              <a:solidFill>
                <a:srgbClr val="0033CC"/>
              </a:solidFill>
              <a:latin typeface="Times New Roman" panose="02020603050405020304" pitchFamily="18" charset="0"/>
              <a:ea typeface="Times New Roman" panose="02020603050405020304" pitchFamily="18" charset="0"/>
            </a:endParaRPr>
          </a:p>
        </p:txBody>
      </p:sp>
      <p:sp>
        <p:nvSpPr>
          <p:cNvPr id="11" name="Rectangle 10"/>
          <p:cNvSpPr/>
          <p:nvPr/>
        </p:nvSpPr>
        <p:spPr>
          <a:xfrm>
            <a:off x="49576" y="4084926"/>
            <a:ext cx="2228264" cy="167291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i="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Tác hại của bệnh thủy sản</a:t>
            </a:r>
            <a:endParaRPr lang="en-US" sz="3000" i="1">
              <a:solidFill>
                <a:srgbClr val="0033CC"/>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3962802" y="3259462"/>
            <a:ext cx="8013843" cy="52677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80340" algn="just">
              <a:spcAft>
                <a:spcPts val="0"/>
              </a:spcAft>
            </a:pPr>
            <a:r>
              <a:rPr lang="en-US" sz="3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Ảnh hưởng đến năng suất và chất lượng sản phẩm</a:t>
            </a:r>
            <a:endParaRPr lang="en-US" sz="3000">
              <a:latin typeface="Times New Roman" panose="02020603050405020304" pitchFamily="18" charset="0"/>
              <a:ea typeface="Calibri" panose="020F0502020204030204" pitchFamily="34" charset="0"/>
              <a:cs typeface="Arial" panose="020B0604020202020204" pitchFamily="34" charset="0"/>
            </a:endParaRPr>
          </a:p>
        </p:txBody>
      </p:sp>
      <p:sp>
        <p:nvSpPr>
          <p:cNvPr id="13" name="Rectangle 12"/>
          <p:cNvSpPr/>
          <p:nvPr/>
        </p:nvSpPr>
        <p:spPr>
          <a:xfrm>
            <a:off x="3962803" y="3944300"/>
            <a:ext cx="8013842" cy="52677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Gây ô nhiễm môi trường</a:t>
            </a:r>
            <a:endParaRPr lang="en-US" sz="3000">
              <a:solidFill>
                <a:srgbClr val="7030A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3962803" y="4657996"/>
            <a:ext cx="8013842" cy="52677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80340" algn="just">
              <a:spcAft>
                <a:spcPts val="0"/>
              </a:spcAft>
            </a:pPr>
            <a:r>
              <a:rPr lang="en-US" sz="3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Ảnh hưởng đến kinh tế</a:t>
            </a:r>
            <a:endParaRPr lang="en-US" sz="3000">
              <a:latin typeface="Times New Roman" panose="02020603050405020304" pitchFamily="18" charset="0"/>
              <a:ea typeface="Calibri" panose="020F0502020204030204" pitchFamily="34" charset="0"/>
              <a:cs typeface="Arial" panose="020B0604020202020204" pitchFamily="34" charset="0"/>
            </a:endParaRPr>
          </a:p>
        </p:txBody>
      </p:sp>
      <p:sp>
        <p:nvSpPr>
          <p:cNvPr id="15" name="Rectangle 14"/>
          <p:cNvSpPr/>
          <p:nvPr/>
        </p:nvSpPr>
        <p:spPr>
          <a:xfrm>
            <a:off x="3962801" y="5370066"/>
            <a:ext cx="8013843" cy="52677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80340" algn="just">
              <a:spcAft>
                <a:spcPts val="0"/>
              </a:spcAft>
            </a:pPr>
            <a:r>
              <a:rPr lang="en-US" sz="3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Ảnh hưởng đến an ninh lương thực</a:t>
            </a:r>
            <a:endParaRPr lang="en-US" sz="3000">
              <a:latin typeface="Times New Roman" panose="02020603050405020304" pitchFamily="18" charset="0"/>
              <a:ea typeface="Calibri" panose="020F0502020204030204" pitchFamily="34" charset="0"/>
              <a:cs typeface="Arial" panose="020B0604020202020204" pitchFamily="34" charset="0"/>
            </a:endParaRPr>
          </a:p>
        </p:txBody>
      </p:sp>
      <p:sp>
        <p:nvSpPr>
          <p:cNvPr id="16" name="Rectangle 15"/>
          <p:cNvSpPr/>
          <p:nvPr/>
        </p:nvSpPr>
        <p:spPr>
          <a:xfrm>
            <a:off x="3962802" y="6106110"/>
            <a:ext cx="8013842" cy="52677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Ảnh hưởng đến hệ sinh thái</a:t>
            </a:r>
            <a:endParaRPr lang="en-US" sz="3000">
              <a:solidFill>
                <a:srgbClr val="7030A0"/>
              </a:solidFill>
              <a:latin typeface="Times New Roman" panose="02020603050405020304" pitchFamily="18" charset="0"/>
              <a:cs typeface="Times New Roman" panose="02020603050405020304" pitchFamily="18" charset="0"/>
            </a:endParaRPr>
          </a:p>
        </p:txBody>
      </p:sp>
      <p:cxnSp>
        <p:nvCxnSpPr>
          <p:cNvPr id="17" name="Straight Arrow Connector 16"/>
          <p:cNvCxnSpPr>
            <a:stCxn id="11" idx="3"/>
            <a:endCxn id="12" idx="1"/>
          </p:cNvCxnSpPr>
          <p:nvPr/>
        </p:nvCxnSpPr>
        <p:spPr>
          <a:xfrm flipV="1">
            <a:off x="2277840" y="3522849"/>
            <a:ext cx="1684962" cy="1398534"/>
          </a:xfrm>
          <a:prstGeom prst="straightConnector1">
            <a:avLst/>
          </a:prstGeom>
          <a:ln w="38100">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1" idx="3"/>
          </p:cNvCxnSpPr>
          <p:nvPr/>
        </p:nvCxnSpPr>
        <p:spPr>
          <a:xfrm flipV="1">
            <a:off x="2277840" y="4241499"/>
            <a:ext cx="1602769" cy="679884"/>
          </a:xfrm>
          <a:prstGeom prst="straightConnector1">
            <a:avLst/>
          </a:prstGeom>
          <a:ln w="38100">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endCxn id="14" idx="1"/>
          </p:cNvCxnSpPr>
          <p:nvPr/>
        </p:nvCxnSpPr>
        <p:spPr>
          <a:xfrm>
            <a:off x="2277840" y="4921383"/>
            <a:ext cx="1684963" cy="0"/>
          </a:xfrm>
          <a:prstGeom prst="straightConnector1">
            <a:avLst/>
          </a:prstGeom>
          <a:ln w="38100">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endCxn id="15" idx="1"/>
          </p:cNvCxnSpPr>
          <p:nvPr/>
        </p:nvCxnSpPr>
        <p:spPr>
          <a:xfrm>
            <a:off x="2277839" y="4908415"/>
            <a:ext cx="1684962" cy="725038"/>
          </a:xfrm>
          <a:prstGeom prst="straightConnector1">
            <a:avLst/>
          </a:prstGeom>
          <a:ln w="38100">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1" idx="3"/>
            <a:endCxn id="16" idx="1"/>
          </p:cNvCxnSpPr>
          <p:nvPr/>
        </p:nvCxnSpPr>
        <p:spPr>
          <a:xfrm>
            <a:off x="2277840" y="4921383"/>
            <a:ext cx="1684962" cy="1448114"/>
          </a:xfrm>
          <a:prstGeom prst="straightConnector1">
            <a:avLst/>
          </a:prstGeom>
          <a:ln w="38100">
            <a:solidFill>
              <a:srgbClr val="FF006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5115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anim calcmode="lin" valueType="num">
                                      <p:cBhvr>
                                        <p:cTn id="19" dur="1000" fill="hold"/>
                                        <p:tgtEl>
                                          <p:spTgt spid="17"/>
                                        </p:tgtEl>
                                        <p:attrNameLst>
                                          <p:attrName>ppt_x</p:attrName>
                                        </p:attrNameLst>
                                      </p:cBhvr>
                                      <p:tavLst>
                                        <p:tav tm="0">
                                          <p:val>
                                            <p:strVal val="#ppt_x"/>
                                          </p:val>
                                        </p:tav>
                                        <p:tav tm="100000">
                                          <p:val>
                                            <p:strVal val="#ppt_x"/>
                                          </p:val>
                                        </p:tav>
                                      </p:tavLst>
                                    </p:anim>
                                    <p:anim calcmode="lin" valueType="num">
                                      <p:cBhvr>
                                        <p:cTn id="20" dur="1000" fill="hold"/>
                                        <p:tgtEl>
                                          <p:spTgt spid="17"/>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ppt_x"/>
                                          </p:val>
                                        </p:tav>
                                        <p:tav tm="100000">
                                          <p:val>
                                            <p:strVal val="#ppt_x"/>
                                          </p:val>
                                        </p:tav>
                                      </p:tavLst>
                                    </p:anim>
                                    <p:anim calcmode="lin" valueType="num">
                                      <p:cBhvr additive="base">
                                        <p:cTn id="3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barn(inVertical)">
                                      <p:cBhvr>
                                        <p:cTn id="40" dur="500"/>
                                        <p:tgtEl>
                                          <p:spTgt spid="2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barn(inVertical)">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wipe(down)">
                                      <p:cBhvr>
                                        <p:cTn id="56" dur="500"/>
                                        <p:tgtEl>
                                          <p:spTgt spid="25"/>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wipe(down)">
                                      <p:cBhvr>
                                        <p:cTn id="5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4"/>
          <p:cNvSpPr txBox="1">
            <a:spLocks noChangeArrowheads="1"/>
          </p:cNvSpPr>
          <p:nvPr/>
        </p:nvSpPr>
        <p:spPr bwMode="auto">
          <a:xfrm>
            <a:off x="0" y="74712"/>
            <a:ext cx="2690971" cy="523220"/>
          </a:xfrm>
          <a:prstGeom prst="rect">
            <a:avLst/>
          </a:prstGeom>
          <a:noFill/>
          <a:ln w="28575">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smtClean="0">
                <a:solidFill>
                  <a:srgbClr val="FF0066"/>
                </a:solidFill>
                <a:cs typeface="Arial" panose="020B0604020202020204" pitchFamily="34" charset="0"/>
              </a:rPr>
              <a:t>LUYỆN TẬP</a:t>
            </a:r>
            <a:endParaRPr lang="en-US" altLang="en-US" sz="2800" b="1">
              <a:solidFill>
                <a:srgbClr val="FF0066"/>
              </a:solidFill>
              <a:cs typeface="Arial" panose="020B0604020202020204" pitchFamily="34" charset="0"/>
            </a:endParaRPr>
          </a:p>
        </p:txBody>
      </p:sp>
      <p:sp>
        <p:nvSpPr>
          <p:cNvPr id="10" name="Text Box 24"/>
          <p:cNvSpPr txBox="1">
            <a:spLocks noChangeArrowheads="1"/>
          </p:cNvSpPr>
          <p:nvPr/>
        </p:nvSpPr>
        <p:spPr bwMode="auto">
          <a:xfrm>
            <a:off x="10277061" y="74712"/>
            <a:ext cx="1699584" cy="523220"/>
          </a:xfrm>
          <a:prstGeom prst="rect">
            <a:avLst/>
          </a:prstGeom>
          <a:noFill/>
          <a:ln w="28575">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smtClean="0">
                <a:solidFill>
                  <a:srgbClr val="FF0066"/>
                </a:solidFill>
                <a:cs typeface="Arial" panose="020B0604020202020204" pitchFamily="34" charset="0"/>
              </a:rPr>
              <a:t>ĐÁP ÁN</a:t>
            </a:r>
            <a:endParaRPr lang="en-US" altLang="en-US" sz="2800" b="1">
              <a:solidFill>
                <a:srgbClr val="FF0066"/>
              </a:solidFill>
              <a:cs typeface="Arial" panose="020B0604020202020204" pitchFamily="34" charset="0"/>
            </a:endParaRPr>
          </a:p>
        </p:txBody>
      </p:sp>
      <p:pic>
        <p:nvPicPr>
          <p:cNvPr id="11" name="Picture 10">
            <a:extLst>
              <a:ext uri="{FF2B5EF4-FFF2-40B4-BE49-F238E27FC236}">
                <a16:creationId xmlns:a16="http://schemas.microsoft.com/office/drawing/2014/main" id="{44362F7D-6E19-4A97-9018-8535BC3EBCF5}"/>
              </a:ext>
            </a:extLst>
          </p:cNvPr>
          <p:cNvPicPr>
            <a:picLocks noChangeAspect="1"/>
          </p:cNvPicPr>
          <p:nvPr/>
        </p:nvPicPr>
        <p:blipFill>
          <a:blip r:embed="rId3"/>
          <a:stretch>
            <a:fillRect/>
          </a:stretch>
        </p:blipFill>
        <p:spPr>
          <a:xfrm>
            <a:off x="647235" y="1099451"/>
            <a:ext cx="11031241" cy="5688975"/>
          </a:xfrm>
          <a:prstGeom prst="rect">
            <a:avLst/>
          </a:prstGeom>
        </p:spPr>
      </p:pic>
      <p:sp>
        <p:nvSpPr>
          <p:cNvPr id="12" name="Rectangle 11"/>
          <p:cNvSpPr/>
          <p:nvPr/>
        </p:nvSpPr>
        <p:spPr>
          <a:xfrm>
            <a:off x="2830119" y="-25888"/>
            <a:ext cx="7019559" cy="124763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smtClean="0">
                <a:solidFill>
                  <a:srgbClr val="7030A0"/>
                </a:solidFill>
                <a:latin typeface="Times New Roman" panose="02020603050405020304" pitchFamily="18" charset="0"/>
                <a:cs typeface="Times New Roman" panose="02020603050405020304" pitchFamily="18" charset="0"/>
              </a:rPr>
              <a:t>Câu </a:t>
            </a:r>
            <a:r>
              <a:rPr lang="en-US" sz="3000" b="1">
                <a:solidFill>
                  <a:srgbClr val="7030A0"/>
                </a:solidFill>
                <a:latin typeface="Times New Roman" panose="02020603050405020304" pitchFamily="18" charset="0"/>
                <a:cs typeface="Times New Roman" panose="02020603050405020304" pitchFamily="18" charset="0"/>
              </a:rPr>
              <a:t>2.</a:t>
            </a:r>
            <a:r>
              <a:rPr lang="en-US" sz="3000">
                <a:solidFill>
                  <a:srgbClr val="7030A0"/>
                </a:solidFill>
                <a:latin typeface="Times New Roman" panose="02020603050405020304" pitchFamily="18" charset="0"/>
                <a:cs typeface="Times New Roman" panose="02020603050405020304" pitchFamily="18" charset="0"/>
              </a:rPr>
              <a:t> Trình bày vai trò của phòng, trị bệnh thủy sản dưới dạng sơ đồ tư duy</a:t>
            </a:r>
          </a:p>
        </p:txBody>
      </p:sp>
    </p:spTree>
    <p:extLst>
      <p:ext uri="{BB962C8B-B14F-4D97-AF65-F5344CB8AC3E}">
        <p14:creationId xmlns:p14="http://schemas.microsoft.com/office/powerpoint/2010/main" val="4128129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4"/>
          <p:cNvSpPr txBox="1">
            <a:spLocks noChangeArrowheads="1"/>
          </p:cNvSpPr>
          <p:nvPr/>
        </p:nvSpPr>
        <p:spPr bwMode="auto">
          <a:xfrm>
            <a:off x="5664914" y="170159"/>
            <a:ext cx="2690971" cy="523220"/>
          </a:xfrm>
          <a:prstGeom prst="rect">
            <a:avLst/>
          </a:prstGeom>
          <a:noFill/>
          <a:ln w="28575">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smtClean="0">
                <a:solidFill>
                  <a:srgbClr val="FF0066"/>
                </a:solidFill>
                <a:cs typeface="Arial" panose="020B0604020202020204" pitchFamily="34" charset="0"/>
              </a:rPr>
              <a:t>LUYỆN TẬP</a:t>
            </a:r>
            <a:endParaRPr lang="en-US" altLang="en-US" sz="2800" b="1">
              <a:solidFill>
                <a:srgbClr val="FF0066"/>
              </a:solidFill>
              <a:cs typeface="Arial" panose="020B0604020202020204" pitchFamily="34" charset="0"/>
            </a:endParaRPr>
          </a:p>
        </p:txBody>
      </p:sp>
      <p:sp>
        <p:nvSpPr>
          <p:cNvPr id="2" name="Rectangle 1"/>
          <p:cNvSpPr/>
          <p:nvPr/>
        </p:nvSpPr>
        <p:spPr>
          <a:xfrm>
            <a:off x="600801" y="805793"/>
            <a:ext cx="11521625" cy="1938992"/>
          </a:xfrm>
          <a:prstGeom prst="rect">
            <a:avLst/>
          </a:prstGeom>
        </p:spPr>
        <p:txBody>
          <a:bodyPr wrap="square">
            <a:spAutoFit/>
          </a:bodyPr>
          <a:lstStyle/>
          <a:p>
            <a:pPr indent="180340" algn="just">
              <a:spcAft>
                <a:spcPts val="0"/>
              </a:spcAft>
            </a:pPr>
            <a:r>
              <a:rPr lang="en-US" sz="3000" b="1">
                <a:solidFill>
                  <a:srgbClr val="333333"/>
                </a:solidFill>
                <a:latin typeface="Times New Roman" panose="02020603050405020304" pitchFamily="18" charset="0"/>
                <a:ea typeface="Calibri" panose="020F0502020204030204" pitchFamily="34" charset="0"/>
                <a:cs typeface="Arial" panose="020B0604020202020204" pitchFamily="34" charset="0"/>
              </a:rPr>
              <a:t>Câu 1:</a:t>
            </a:r>
            <a:r>
              <a:rPr lang="en-US" sz="300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Bệnh có thể truyền từ các loài thuỷ sản sang người là</a:t>
            </a:r>
            <a:endParaRPr lang="en-US" sz="3000">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3000">
                <a:latin typeface="Times New Roman" panose="02020603050405020304" pitchFamily="18" charset="0"/>
                <a:ea typeface="Calibri" panose="020F0502020204030204" pitchFamily="34" charset="0"/>
                <a:cs typeface="Times New Roman" panose="02020603050405020304" pitchFamily="18" charset="0"/>
              </a:rPr>
              <a:t>A. nhóm vi khuẩn Mycobacterium, bệnh sán lá gan, sán lá ruột nhỏ,…</a:t>
            </a:r>
            <a:endParaRPr lang="en-US" sz="3000">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3000">
                <a:solidFill>
                  <a:srgbClr val="333333"/>
                </a:solidFill>
                <a:latin typeface="Times New Roman" panose="02020603050405020304" pitchFamily="18" charset="0"/>
                <a:ea typeface="Calibri" panose="020F0502020204030204" pitchFamily="34" charset="0"/>
                <a:cs typeface="Times New Roman" panose="02020603050405020304" pitchFamily="18" charset="0"/>
              </a:rPr>
              <a:t>B. thuỷ </a:t>
            </a:r>
            <a:r>
              <a:rPr lang="en-US" sz="300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rPr>
              <a:t>đậu.</a:t>
            </a:r>
            <a:r>
              <a:rPr lang="en-US" sz="3000" smtClean="0">
                <a:latin typeface="Times New Roman" panose="02020603050405020304" pitchFamily="18" charset="0"/>
                <a:ea typeface="Calibri" panose="020F0502020204030204" pitchFamily="34" charset="0"/>
                <a:cs typeface="Arial" panose="020B0604020202020204" pitchFamily="34" charset="0"/>
              </a:rPr>
              <a:t>       </a:t>
            </a:r>
            <a:r>
              <a:rPr lang="en-US" sz="300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rPr>
              <a:t>C</a:t>
            </a:r>
            <a:r>
              <a:rPr lang="en-US" sz="300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sốt </a:t>
            </a:r>
            <a:r>
              <a:rPr lang="en-US" sz="300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rPr>
              <a:t>rét.</a:t>
            </a:r>
            <a:r>
              <a:rPr lang="en-US" sz="3000" smtClean="0">
                <a:latin typeface="Times New Roman" panose="02020603050405020304" pitchFamily="18" charset="0"/>
                <a:ea typeface="Calibri" panose="020F0502020204030204" pitchFamily="34" charset="0"/>
                <a:cs typeface="Arial" panose="020B0604020202020204" pitchFamily="34" charset="0"/>
              </a:rPr>
              <a:t>      </a:t>
            </a:r>
            <a:r>
              <a:rPr lang="en-US" sz="300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rPr>
              <a:t>D</a:t>
            </a:r>
            <a:r>
              <a:rPr lang="en-US" sz="300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sốt xuất huyết</a:t>
            </a:r>
            <a:r>
              <a:rPr lang="en-US" sz="300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rPr>
              <a:t>.</a:t>
            </a:r>
            <a:endParaRPr lang="en-US" sz="3000" smtClean="0">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endParaRPr lang="en-US" sz="3000" b="1">
              <a:solidFill>
                <a:srgbClr val="333333"/>
              </a:solidFill>
              <a:latin typeface="Times New Roman" panose="02020603050405020304" pitchFamily="18" charset="0"/>
              <a:ea typeface="Calibri" panose="020F0502020204030204" pitchFamily="34" charset="0"/>
              <a:cs typeface="Arial" panose="020B0604020202020204" pitchFamily="34" charset="0"/>
            </a:endParaRPr>
          </a:p>
        </p:txBody>
      </p:sp>
      <p:sp>
        <p:nvSpPr>
          <p:cNvPr id="6" name="Text Box 24"/>
          <p:cNvSpPr txBox="1">
            <a:spLocks noChangeArrowheads="1"/>
          </p:cNvSpPr>
          <p:nvPr/>
        </p:nvSpPr>
        <p:spPr bwMode="auto">
          <a:xfrm>
            <a:off x="10277061" y="74712"/>
            <a:ext cx="1699584" cy="523220"/>
          </a:xfrm>
          <a:prstGeom prst="rect">
            <a:avLst/>
          </a:prstGeom>
          <a:noFill/>
          <a:ln w="28575">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smtClean="0">
                <a:solidFill>
                  <a:srgbClr val="FF0066"/>
                </a:solidFill>
                <a:cs typeface="Arial" panose="020B0604020202020204" pitchFamily="34" charset="0"/>
              </a:rPr>
              <a:t>ĐÁP ÁN</a:t>
            </a:r>
            <a:endParaRPr lang="en-US" altLang="en-US" sz="2800" b="1">
              <a:solidFill>
                <a:srgbClr val="FF0066"/>
              </a:solidFill>
              <a:cs typeface="Arial" panose="020B0604020202020204" pitchFamily="34" charset="0"/>
            </a:endParaRPr>
          </a:p>
        </p:txBody>
      </p:sp>
      <p:sp>
        <p:nvSpPr>
          <p:cNvPr id="9" name="Rectangle 8"/>
          <p:cNvSpPr/>
          <p:nvPr/>
        </p:nvSpPr>
        <p:spPr>
          <a:xfrm>
            <a:off x="600800" y="2475566"/>
            <a:ext cx="11521625" cy="2862322"/>
          </a:xfrm>
          <a:prstGeom prst="rect">
            <a:avLst/>
          </a:prstGeom>
        </p:spPr>
        <p:txBody>
          <a:bodyPr wrap="square">
            <a:spAutoFit/>
          </a:bodyPr>
          <a:lstStyle/>
          <a:p>
            <a:pPr indent="180340" algn="just">
              <a:spcAft>
                <a:spcPts val="0"/>
              </a:spcAft>
            </a:pPr>
            <a:endParaRPr lang="en-US" sz="3000" b="1">
              <a:solidFill>
                <a:srgbClr val="333333"/>
              </a:solidFill>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3000" b="1" smtClean="0">
                <a:solidFill>
                  <a:srgbClr val="333333"/>
                </a:solidFill>
                <a:latin typeface="Times New Roman" panose="02020603050405020304" pitchFamily="18" charset="0"/>
                <a:ea typeface="Calibri" panose="020F0502020204030204" pitchFamily="34" charset="0"/>
                <a:cs typeface="Arial" panose="020B0604020202020204" pitchFamily="34" charset="0"/>
              </a:rPr>
              <a:t>Câu </a:t>
            </a:r>
            <a:r>
              <a:rPr lang="en-US" sz="3000" b="1">
                <a:solidFill>
                  <a:srgbClr val="333333"/>
                </a:solidFill>
                <a:latin typeface="Times New Roman" panose="02020603050405020304" pitchFamily="18" charset="0"/>
                <a:ea typeface="Calibri" panose="020F0502020204030204" pitchFamily="34" charset="0"/>
                <a:cs typeface="Arial" panose="020B0604020202020204" pitchFamily="34" charset="0"/>
              </a:rPr>
              <a:t>2: </a:t>
            </a:r>
            <a:r>
              <a:rPr lang="en-US" sz="3000">
                <a:solidFill>
                  <a:srgbClr val="333333"/>
                </a:solidFill>
                <a:latin typeface="Times New Roman" panose="02020603050405020304" pitchFamily="18" charset="0"/>
                <a:ea typeface="Calibri" panose="020F0502020204030204" pitchFamily="34" charset="0"/>
                <a:cs typeface="Times New Roman" panose="02020603050405020304" pitchFamily="18" charset="0"/>
              </a:rPr>
              <a:t>Đâu </a:t>
            </a:r>
            <a:r>
              <a:rPr lang="en-US" sz="3000" b="1">
                <a:solidFill>
                  <a:srgbClr val="333333"/>
                </a:solidFill>
                <a:latin typeface="Times New Roman" panose="02020603050405020304" pitchFamily="18" charset="0"/>
                <a:ea typeface="Calibri" panose="020F0502020204030204" pitchFamily="34" charset="0"/>
                <a:cs typeface="Times New Roman" panose="02020603050405020304" pitchFamily="18" charset="0"/>
              </a:rPr>
              <a:t>không</a:t>
            </a:r>
            <a:r>
              <a:rPr lang="en-US" sz="300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phải tác hại của bệnh thuỷ sản?</a:t>
            </a:r>
            <a:endParaRPr lang="en-US" sz="3000">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3000">
                <a:solidFill>
                  <a:srgbClr val="333333"/>
                </a:solidFill>
                <a:latin typeface="Times New Roman" panose="02020603050405020304" pitchFamily="18" charset="0"/>
                <a:ea typeface="Calibri" panose="020F0502020204030204" pitchFamily="34" charset="0"/>
                <a:cs typeface="Times New Roman" panose="02020603050405020304" pitchFamily="18" charset="0"/>
              </a:rPr>
              <a:t>A. Gây ô nhiễm môi trường, ảnh hưởng hệ sinh thái.</a:t>
            </a:r>
            <a:endParaRPr lang="en-US" sz="3000">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3000">
                <a:solidFill>
                  <a:srgbClr val="333333"/>
                </a:solidFill>
                <a:latin typeface="Times New Roman" panose="02020603050405020304" pitchFamily="18" charset="0"/>
                <a:ea typeface="Calibri" panose="020F0502020204030204" pitchFamily="34" charset="0"/>
                <a:cs typeface="Times New Roman" panose="02020603050405020304" pitchFamily="18" charset="0"/>
              </a:rPr>
              <a:t>B. Ảnh hưởng đến kinh tế.</a:t>
            </a:r>
            <a:endParaRPr lang="en-US" sz="3000">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3000">
                <a:latin typeface="Times New Roman" panose="02020603050405020304" pitchFamily="18" charset="0"/>
                <a:ea typeface="Calibri" panose="020F0502020204030204" pitchFamily="34" charset="0"/>
                <a:cs typeface="Times New Roman" panose="02020603050405020304" pitchFamily="18" charset="0"/>
              </a:rPr>
              <a:t>C. Ảnh hưởng đến tiến hoá và chọn lọc tự nhiên.</a:t>
            </a:r>
            <a:endParaRPr lang="en-US" sz="3000">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3000">
                <a:solidFill>
                  <a:srgbClr val="333333"/>
                </a:solidFill>
                <a:latin typeface="Times New Roman" panose="02020603050405020304" pitchFamily="18" charset="0"/>
                <a:ea typeface="Calibri" panose="020F0502020204030204" pitchFamily="34" charset="0"/>
                <a:cs typeface="Times New Roman" panose="02020603050405020304" pitchFamily="18" charset="0"/>
              </a:rPr>
              <a:t>D. Ảnh hưởng đến năng suất và chất lượng sản phẩm.</a:t>
            </a:r>
            <a:endParaRPr lang="en-US" sz="3000">
              <a:latin typeface="Times New Roman" panose="020206030504050203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979000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2">
                                            <p:txEl>
                                              <p:pRg st="1" end="1"/>
                                            </p:txEl>
                                          </p:spTgt>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mph" presetSubtype="0" fill="hold" nodeType="clickEffect">
                                  <p:stCondLst>
                                    <p:cond delay="0"/>
                                  </p:stCondLst>
                                  <p:iterate type="lt">
                                    <p:tmPct val="4000"/>
                                  </p:iterate>
                                  <p:childTnLst>
                                    <p:set>
                                      <p:cBhvr override="childStyle">
                                        <p:cTn id="17" dur="500" fill="hold"/>
                                        <p:tgtEl>
                                          <p:spTgt spid="9">
                                            <p:txEl>
                                              <p:pRg st="4" end="4"/>
                                            </p:txEl>
                                          </p:spTgt>
                                        </p:tgtEl>
                                        <p:attrNameLst>
                                          <p:attrName>style.color</p:attrName>
                                        </p:attrNameLst>
                                      </p:cBhvr>
                                      <p:to>
                                        <p:clrVal>
                                          <a:schemeClr val="accent2"/>
                                        </p:clrVal>
                                      </p:to>
                                    </p:set>
                                    <p:set>
                                      <p:cBhvr>
                                        <p:cTn id="18" dur="500" fill="hold"/>
                                        <p:tgtEl>
                                          <p:spTgt spid="9">
                                            <p:txEl>
                                              <p:pRg st="4" end="4"/>
                                            </p:txEl>
                                          </p:spTgt>
                                        </p:tgtEl>
                                        <p:attrNameLst>
                                          <p:attrName>fillcolor</p:attrName>
                                        </p:attrNameLst>
                                      </p:cBhvr>
                                      <p:to>
                                        <p:clrVal>
                                          <a:schemeClr val="accent2"/>
                                        </p:clrVal>
                                      </p:to>
                                    </p:set>
                                    <p:set>
                                      <p:cBhvr>
                                        <p:cTn id="19" dur="500" fill="hold"/>
                                        <p:tgtEl>
                                          <p:spTgt spid="9">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4"/>
          <p:cNvSpPr txBox="1">
            <a:spLocks noChangeArrowheads="1"/>
          </p:cNvSpPr>
          <p:nvPr/>
        </p:nvSpPr>
        <p:spPr bwMode="auto">
          <a:xfrm>
            <a:off x="6229843" y="108715"/>
            <a:ext cx="2690971" cy="523220"/>
          </a:xfrm>
          <a:prstGeom prst="rect">
            <a:avLst/>
          </a:prstGeom>
          <a:noFill/>
          <a:ln w="28575">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smtClean="0">
                <a:solidFill>
                  <a:srgbClr val="FF0066"/>
                </a:solidFill>
                <a:cs typeface="Arial" panose="020B0604020202020204" pitchFamily="34" charset="0"/>
              </a:rPr>
              <a:t>LUYỆN TẬP</a:t>
            </a:r>
            <a:endParaRPr lang="en-US" altLang="en-US" sz="2800" b="1">
              <a:solidFill>
                <a:srgbClr val="FF0066"/>
              </a:solidFill>
              <a:cs typeface="Arial" panose="020B0604020202020204" pitchFamily="34" charset="0"/>
            </a:endParaRPr>
          </a:p>
        </p:txBody>
      </p:sp>
      <p:sp>
        <p:nvSpPr>
          <p:cNvPr id="3" name="Rectangle 2"/>
          <p:cNvSpPr/>
          <p:nvPr/>
        </p:nvSpPr>
        <p:spPr>
          <a:xfrm>
            <a:off x="455020" y="868020"/>
            <a:ext cx="11521625" cy="3108543"/>
          </a:xfrm>
          <a:prstGeom prst="rect">
            <a:avLst/>
          </a:prstGeom>
        </p:spPr>
        <p:txBody>
          <a:bodyPr wrap="square">
            <a:spAutoFit/>
          </a:bodyPr>
          <a:lstStyle/>
          <a:p>
            <a:pPr indent="180340" algn="just">
              <a:spcAft>
                <a:spcPts val="0"/>
              </a:spcAft>
            </a:pPr>
            <a:r>
              <a:rPr lang="en-US" sz="2800" b="1">
                <a:solidFill>
                  <a:srgbClr val="333333"/>
                </a:solidFill>
                <a:latin typeface="Times New Roman" panose="02020603050405020304" pitchFamily="18" charset="0"/>
                <a:ea typeface="Calibri" panose="020F0502020204030204" pitchFamily="34" charset="0"/>
                <a:cs typeface="Arial" panose="020B0604020202020204" pitchFamily="34" charset="0"/>
              </a:rPr>
              <a:t>Câu 3: </a:t>
            </a:r>
            <a:r>
              <a:rPr lang="en-US" sz="2800">
                <a:solidFill>
                  <a:srgbClr val="333333"/>
                </a:solidFill>
                <a:latin typeface="Times New Roman" panose="02020603050405020304" pitchFamily="18" charset="0"/>
                <a:ea typeface="Calibri" panose="020F0502020204030204" pitchFamily="34" charset="0"/>
                <a:cs typeface="Times New Roman" panose="02020603050405020304" pitchFamily="18" charset="0"/>
              </a:rPr>
              <a:t>Đâu </a:t>
            </a:r>
            <a:r>
              <a:rPr lang="en-US" sz="2800" b="1">
                <a:solidFill>
                  <a:srgbClr val="333333"/>
                </a:solidFill>
                <a:latin typeface="Times New Roman" panose="02020603050405020304" pitchFamily="18" charset="0"/>
                <a:ea typeface="Calibri" panose="020F0502020204030204" pitchFamily="34" charset="0"/>
                <a:cs typeface="Times New Roman" panose="02020603050405020304" pitchFamily="18" charset="0"/>
              </a:rPr>
              <a:t>không </a:t>
            </a:r>
            <a:r>
              <a:rPr lang="en-US" sz="2800">
                <a:solidFill>
                  <a:srgbClr val="333333"/>
                </a:solidFill>
                <a:latin typeface="Times New Roman" panose="02020603050405020304" pitchFamily="18" charset="0"/>
                <a:ea typeface="Calibri" panose="020F0502020204030204" pitchFamily="34" charset="0"/>
                <a:cs typeface="Times New Roman" panose="02020603050405020304" pitchFamily="18" charset="0"/>
              </a:rPr>
              <a:t>phải là một biện pháp nâng cao hiệu quả phòng bệnh cho động vật thuỷ sản?</a:t>
            </a:r>
            <a:endParaRPr lang="en-US" sz="2800">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2800">
                <a:solidFill>
                  <a:srgbClr val="333333"/>
                </a:solidFill>
                <a:latin typeface="Times New Roman" panose="02020603050405020304" pitchFamily="18" charset="0"/>
                <a:ea typeface="Calibri" panose="020F0502020204030204" pitchFamily="34" charset="0"/>
                <a:cs typeface="Times New Roman" panose="02020603050405020304" pitchFamily="18" charset="0"/>
              </a:rPr>
              <a:t>A. Tắm cho cá bằng các dung dịch sát khuẩn.</a:t>
            </a:r>
            <a:endParaRPr lang="en-US" sz="2800">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2800">
                <a:solidFill>
                  <a:srgbClr val="333333"/>
                </a:solidFill>
                <a:latin typeface="Times New Roman" panose="02020603050405020304" pitchFamily="18" charset="0"/>
                <a:ea typeface="Calibri" panose="020F0502020204030204" pitchFamily="34" charset="0"/>
                <a:cs typeface="Times New Roman" panose="02020603050405020304" pitchFamily="18" charset="0"/>
              </a:rPr>
              <a:t>B. Sử dụng các loại thảo dược có khả năng phòng bệnh.</a:t>
            </a:r>
            <a:endParaRPr lang="en-US" sz="2800">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2800">
                <a:latin typeface="Times New Roman" panose="02020603050405020304" pitchFamily="18" charset="0"/>
                <a:ea typeface="Calibri" panose="020F0502020204030204" pitchFamily="34" charset="0"/>
                <a:cs typeface="Times New Roman" panose="02020603050405020304" pitchFamily="18" charset="0"/>
              </a:rPr>
              <a:t>C. Xả nước nuôi thuỷ sản ra môi trường tự nhiên khi chưa xử lí</a:t>
            </a:r>
            <a:endParaRPr lang="en-US" sz="2800">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2800">
                <a:solidFill>
                  <a:srgbClr val="333333"/>
                </a:solidFill>
                <a:latin typeface="Times New Roman" panose="02020603050405020304" pitchFamily="18" charset="0"/>
                <a:ea typeface="Calibri" panose="020F0502020204030204" pitchFamily="34" charset="0"/>
                <a:cs typeface="Times New Roman" panose="02020603050405020304" pitchFamily="18" charset="0"/>
              </a:rPr>
              <a:t>D. Cho ăn thức ăn đầy đủ chất dinh dưỡng, tăng cường sức đề kháng cho con nuôi</a:t>
            </a:r>
            <a:r>
              <a:rPr lang="en-US" sz="280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a:latin typeface="Times New Roman" panose="02020603050405020304" pitchFamily="18" charset="0"/>
              <a:ea typeface="Calibri" panose="020F0502020204030204" pitchFamily="34" charset="0"/>
              <a:cs typeface="Arial" panose="020B0604020202020204" pitchFamily="34" charset="0"/>
            </a:endParaRPr>
          </a:p>
        </p:txBody>
      </p:sp>
      <p:sp>
        <p:nvSpPr>
          <p:cNvPr id="6" name="Text Box 24"/>
          <p:cNvSpPr txBox="1">
            <a:spLocks noChangeArrowheads="1"/>
          </p:cNvSpPr>
          <p:nvPr/>
        </p:nvSpPr>
        <p:spPr bwMode="auto">
          <a:xfrm>
            <a:off x="10277061" y="74712"/>
            <a:ext cx="1699584" cy="523220"/>
          </a:xfrm>
          <a:prstGeom prst="rect">
            <a:avLst/>
          </a:prstGeom>
          <a:noFill/>
          <a:ln w="28575">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smtClean="0">
                <a:solidFill>
                  <a:srgbClr val="FF0066"/>
                </a:solidFill>
                <a:cs typeface="Arial" panose="020B0604020202020204" pitchFamily="34" charset="0"/>
              </a:rPr>
              <a:t>ĐÁP ÁN</a:t>
            </a:r>
            <a:endParaRPr lang="en-US" altLang="en-US" sz="2800" b="1">
              <a:solidFill>
                <a:srgbClr val="FF0066"/>
              </a:solidFill>
              <a:cs typeface="Arial" panose="020B0604020202020204" pitchFamily="34" charset="0"/>
            </a:endParaRPr>
          </a:p>
        </p:txBody>
      </p:sp>
      <p:sp>
        <p:nvSpPr>
          <p:cNvPr id="9" name="Rectangle 8"/>
          <p:cNvSpPr/>
          <p:nvPr/>
        </p:nvSpPr>
        <p:spPr>
          <a:xfrm>
            <a:off x="455019" y="4212648"/>
            <a:ext cx="11521625" cy="2246769"/>
          </a:xfrm>
          <a:prstGeom prst="rect">
            <a:avLst/>
          </a:prstGeom>
        </p:spPr>
        <p:txBody>
          <a:bodyPr wrap="square">
            <a:spAutoFit/>
          </a:bodyPr>
          <a:lstStyle/>
          <a:p>
            <a:pPr indent="180340" algn="just">
              <a:spcAft>
                <a:spcPts val="0"/>
              </a:spcAft>
            </a:pPr>
            <a:r>
              <a:rPr lang="en-US" sz="2800" b="1" smtClean="0">
                <a:solidFill>
                  <a:srgbClr val="333333"/>
                </a:solidFill>
                <a:latin typeface="Times New Roman" panose="02020603050405020304" pitchFamily="18" charset="0"/>
                <a:ea typeface="Calibri" panose="020F0502020204030204" pitchFamily="34" charset="0"/>
                <a:cs typeface="Arial" panose="020B0604020202020204" pitchFamily="34" charset="0"/>
              </a:rPr>
              <a:t>Câu </a:t>
            </a:r>
            <a:r>
              <a:rPr lang="en-US" sz="2800" b="1">
                <a:solidFill>
                  <a:srgbClr val="333333"/>
                </a:solidFill>
                <a:latin typeface="Times New Roman" panose="02020603050405020304" pitchFamily="18" charset="0"/>
                <a:ea typeface="Calibri" panose="020F0502020204030204" pitchFamily="34" charset="0"/>
                <a:cs typeface="Arial" panose="020B0604020202020204" pitchFamily="34" charset="0"/>
              </a:rPr>
              <a:t>4:</a:t>
            </a:r>
            <a:r>
              <a:rPr lang="en-US" sz="280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Vai trò của phòng, trị bệnh đối với hiệu quả nuôi trồng thuỷ sản là</a:t>
            </a:r>
            <a:endParaRPr lang="en-US" sz="2800">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2800" smtClean="0">
                <a:latin typeface="Times New Roman" panose="02020603050405020304" pitchFamily="18" charset="0"/>
                <a:ea typeface="Calibri" panose="020F0502020204030204" pitchFamily="34" charset="0"/>
                <a:cs typeface="Times New Roman" panose="02020603050405020304" pitchFamily="18" charset="0"/>
              </a:rPr>
              <a:t>A. Nâng </a:t>
            </a:r>
            <a:r>
              <a:rPr lang="en-US" sz="2800">
                <a:latin typeface="Times New Roman" panose="02020603050405020304" pitchFamily="18" charset="0"/>
                <a:ea typeface="Calibri" panose="020F0502020204030204" pitchFamily="34" charset="0"/>
                <a:cs typeface="Times New Roman" panose="02020603050405020304" pitchFamily="18" charset="0"/>
              </a:rPr>
              <a:t>cao năng suất, chất lượng nuôi </a:t>
            </a:r>
            <a:r>
              <a:rPr lang="en-US" sz="2800" smtClean="0">
                <a:latin typeface="Times New Roman" panose="02020603050405020304" pitchFamily="18" charset="0"/>
                <a:ea typeface="Calibri" panose="020F0502020204030204" pitchFamily="34" charset="0"/>
                <a:cs typeface="Times New Roman" panose="02020603050405020304" pitchFamily="18" charset="0"/>
              </a:rPr>
              <a:t>trồng.</a:t>
            </a:r>
            <a:r>
              <a:rPr lang="en-US" sz="2800" smtClean="0">
                <a:latin typeface="Times New Roman" panose="02020603050405020304" pitchFamily="18" charset="0"/>
                <a:ea typeface="Calibri" panose="020F0502020204030204" pitchFamily="34" charset="0"/>
                <a:cs typeface="Arial" panose="020B0604020202020204" pitchFamily="34" charset="0"/>
              </a:rPr>
              <a:t>  </a:t>
            </a:r>
            <a:endParaRPr lang="en-US" sz="2800" smtClean="0">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280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rPr>
              <a:t>B</a:t>
            </a:r>
            <a:r>
              <a:rPr lang="en-US" sz="280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Giảm ô nhiễm môi trường.</a:t>
            </a:r>
            <a:endParaRPr lang="en-US" sz="2800">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2800">
                <a:solidFill>
                  <a:srgbClr val="333333"/>
                </a:solidFill>
                <a:latin typeface="Times New Roman" panose="02020603050405020304" pitchFamily="18" charset="0"/>
                <a:ea typeface="Calibri" panose="020F0502020204030204" pitchFamily="34" charset="0"/>
                <a:cs typeface="Times New Roman" panose="02020603050405020304" pitchFamily="18" charset="0"/>
              </a:rPr>
              <a:t>C. Hạn chế tồn dư thuốc, hóa chất trong nước nuôi thủy sản, nước thải.</a:t>
            </a:r>
            <a:endParaRPr lang="en-US" sz="2800">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2800">
                <a:solidFill>
                  <a:srgbClr val="333333"/>
                </a:solidFill>
                <a:latin typeface="Times New Roman" panose="02020603050405020304" pitchFamily="18" charset="0"/>
                <a:ea typeface="Calibri" panose="020F0502020204030204" pitchFamily="34" charset="0"/>
                <a:cs typeface="Times New Roman" panose="02020603050405020304" pitchFamily="18" charset="0"/>
              </a:rPr>
              <a:t>D. Hạn chế bệnh lây lan từ thuỷ sản sang người.</a:t>
            </a:r>
            <a:endParaRPr lang="en-US" sz="2800">
              <a:latin typeface="Times New Roman" panose="020206030504050203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88715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3">
                                            <p:txEl>
                                              <p:pRg st="3" end="3"/>
                                            </p:txEl>
                                          </p:spTgt>
                                        </p:tgtEl>
                                        <p:attrNameLst>
                                          <p:attrName>style.color</p:attrName>
                                        </p:attrNameLst>
                                      </p:cBhvr>
                                      <p:to>
                                        <p:clrVal>
                                          <a:schemeClr val="accent2"/>
                                        </p:clrVal>
                                      </p:to>
                                    </p:set>
                                    <p:set>
                                      <p:cBhvr>
                                        <p:cTn id="7" dur="500" fill="hold"/>
                                        <p:tgtEl>
                                          <p:spTgt spid="3">
                                            <p:txEl>
                                              <p:pRg st="3" end="3"/>
                                            </p:txEl>
                                          </p:spTgt>
                                        </p:tgtEl>
                                        <p:attrNameLst>
                                          <p:attrName>fillcolor</p:attrName>
                                        </p:attrNameLst>
                                      </p:cBhvr>
                                      <p:to>
                                        <p:clrVal>
                                          <a:schemeClr val="accent2"/>
                                        </p:clrVal>
                                      </p:to>
                                    </p:set>
                                    <p:set>
                                      <p:cBhvr>
                                        <p:cTn id="8" dur="500" fill="hold"/>
                                        <p:tgtEl>
                                          <p:spTgt spid="3">
                                            <p:txEl>
                                              <p:pRg st="3" end="3"/>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mph" presetSubtype="0" fill="hold" nodeType="clickEffect">
                                  <p:stCondLst>
                                    <p:cond delay="0"/>
                                  </p:stCondLst>
                                  <p:iterate type="lt">
                                    <p:tmPct val="4000"/>
                                  </p:iterate>
                                  <p:childTnLst>
                                    <p:set>
                                      <p:cBhvr override="childStyle">
                                        <p:cTn id="18" dur="500" fill="hold"/>
                                        <p:tgtEl>
                                          <p:spTgt spid="9">
                                            <p:txEl>
                                              <p:pRg st="1" end="1"/>
                                            </p:txEl>
                                          </p:spTgt>
                                        </p:tgtEl>
                                        <p:attrNameLst>
                                          <p:attrName>style.color</p:attrName>
                                        </p:attrNameLst>
                                      </p:cBhvr>
                                      <p:to>
                                        <p:clrVal>
                                          <a:schemeClr val="accent2"/>
                                        </p:clrVal>
                                      </p:to>
                                    </p:set>
                                    <p:set>
                                      <p:cBhvr>
                                        <p:cTn id="19" dur="500" fill="hold"/>
                                        <p:tgtEl>
                                          <p:spTgt spid="9">
                                            <p:txEl>
                                              <p:pRg st="1" end="1"/>
                                            </p:txEl>
                                          </p:spTgt>
                                        </p:tgtEl>
                                        <p:attrNameLst>
                                          <p:attrName>fillcolor</p:attrName>
                                        </p:attrNameLst>
                                      </p:cBhvr>
                                      <p:to>
                                        <p:clrVal>
                                          <a:schemeClr val="accent2"/>
                                        </p:clrVal>
                                      </p:to>
                                    </p:set>
                                    <p:set>
                                      <p:cBhvr>
                                        <p:cTn id="20" dur="500" fill="hold"/>
                                        <p:tgtEl>
                                          <p:spTgt spid="9">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4"/>
          <p:cNvSpPr txBox="1">
            <a:spLocks noChangeArrowheads="1"/>
          </p:cNvSpPr>
          <p:nvPr/>
        </p:nvSpPr>
        <p:spPr bwMode="auto">
          <a:xfrm>
            <a:off x="6161870" y="53441"/>
            <a:ext cx="2690971" cy="523220"/>
          </a:xfrm>
          <a:prstGeom prst="rect">
            <a:avLst/>
          </a:prstGeom>
          <a:noFill/>
          <a:ln w="28575">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smtClean="0">
                <a:solidFill>
                  <a:srgbClr val="FF0066"/>
                </a:solidFill>
                <a:cs typeface="Arial" panose="020B0604020202020204" pitchFamily="34" charset="0"/>
              </a:rPr>
              <a:t>LUYỆN TẬP</a:t>
            </a:r>
            <a:endParaRPr lang="en-US" altLang="en-US" sz="2800" b="1">
              <a:solidFill>
                <a:srgbClr val="FF0066"/>
              </a:solidFill>
              <a:cs typeface="Arial" panose="020B0604020202020204" pitchFamily="34" charset="0"/>
            </a:endParaRPr>
          </a:p>
        </p:txBody>
      </p:sp>
      <p:sp>
        <p:nvSpPr>
          <p:cNvPr id="2" name="Rectangle 1"/>
          <p:cNvSpPr/>
          <p:nvPr/>
        </p:nvSpPr>
        <p:spPr>
          <a:xfrm>
            <a:off x="401057" y="877311"/>
            <a:ext cx="11521625" cy="2677656"/>
          </a:xfrm>
          <a:prstGeom prst="rect">
            <a:avLst/>
          </a:prstGeom>
        </p:spPr>
        <p:txBody>
          <a:bodyPr wrap="square">
            <a:spAutoFit/>
          </a:bodyPr>
          <a:lstStyle/>
          <a:p>
            <a:pPr indent="180340" algn="just">
              <a:spcAft>
                <a:spcPts val="0"/>
              </a:spcAft>
            </a:pPr>
            <a:r>
              <a:rPr lang="en-US" sz="2800" b="1">
                <a:solidFill>
                  <a:srgbClr val="333333"/>
                </a:solidFill>
                <a:latin typeface="Times New Roman" panose="02020603050405020304" pitchFamily="18" charset="0"/>
                <a:ea typeface="Calibri" panose="020F0502020204030204" pitchFamily="34" charset="0"/>
                <a:cs typeface="Arial" panose="020B0604020202020204" pitchFamily="34" charset="0"/>
              </a:rPr>
              <a:t>Câu 5:</a:t>
            </a:r>
            <a:r>
              <a:rPr lang="en-US" sz="280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Việc phòng, trị bệnh tốt cho các loài thuỷ sản giúp</a:t>
            </a:r>
            <a:endParaRPr lang="en-US" sz="2800">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2800">
                <a:solidFill>
                  <a:srgbClr val="333333"/>
                </a:solidFill>
                <a:latin typeface="Times New Roman" panose="02020603050405020304" pitchFamily="18" charset="0"/>
                <a:ea typeface="Calibri" panose="020F0502020204030204" pitchFamily="34" charset="0"/>
                <a:cs typeface="Times New Roman" panose="02020603050405020304" pitchFamily="18" charset="0"/>
              </a:rPr>
              <a:t>A. gây mấy an toàn vệ sinh thực phẩm.</a:t>
            </a:r>
            <a:endParaRPr lang="en-US" sz="2800">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2800">
                <a:solidFill>
                  <a:srgbClr val="333333"/>
                </a:solidFill>
                <a:latin typeface="Times New Roman" panose="02020603050405020304" pitchFamily="18" charset="0"/>
                <a:ea typeface="Calibri" panose="020F0502020204030204" pitchFamily="34" charset="0"/>
                <a:cs typeface="Times New Roman" panose="02020603050405020304" pitchFamily="18" charset="0"/>
              </a:rPr>
              <a:t>B. tăng nguy cơ lây bệnh sán lá gan, sán lá phổi,... sang con người.</a:t>
            </a:r>
            <a:endParaRPr lang="en-US" sz="2800">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2800">
                <a:latin typeface="Times New Roman" panose="02020603050405020304" pitchFamily="18" charset="0"/>
                <a:ea typeface="Calibri" panose="020F0502020204030204" pitchFamily="34" charset="0"/>
                <a:cs typeface="Times New Roman" panose="02020603050405020304" pitchFamily="18" charset="0"/>
              </a:rPr>
              <a:t>C. giảm thiểu lạm dụng thuốc, hoá chất trong nuôi, trồng thuỷ sản, giảm nguy cơ tồn dư thuốc đảm bảo an toàn thực phẩm.</a:t>
            </a:r>
            <a:endParaRPr lang="en-US" sz="2800">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2800">
                <a:solidFill>
                  <a:srgbClr val="333333"/>
                </a:solidFill>
                <a:latin typeface="Times New Roman" panose="02020603050405020304" pitchFamily="18" charset="0"/>
                <a:ea typeface="Calibri" panose="020F0502020204030204" pitchFamily="34" charset="0"/>
                <a:cs typeface="Times New Roman" panose="02020603050405020304" pitchFamily="18" charset="0"/>
              </a:rPr>
              <a:t>D. chưa thực sự hữu hiệu trong bảo vệ sức khoẻ người tiêu dùng</a:t>
            </a:r>
            <a:r>
              <a:rPr lang="en-US" sz="280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a:latin typeface="Times New Roman" panose="02020603050405020304" pitchFamily="18" charset="0"/>
              <a:ea typeface="Calibri" panose="020F0502020204030204" pitchFamily="34" charset="0"/>
              <a:cs typeface="Arial" panose="020B0604020202020204" pitchFamily="34" charset="0"/>
            </a:endParaRPr>
          </a:p>
        </p:txBody>
      </p:sp>
      <p:sp>
        <p:nvSpPr>
          <p:cNvPr id="6" name="Text Box 24"/>
          <p:cNvSpPr txBox="1">
            <a:spLocks noChangeArrowheads="1"/>
          </p:cNvSpPr>
          <p:nvPr/>
        </p:nvSpPr>
        <p:spPr bwMode="auto">
          <a:xfrm>
            <a:off x="10277061" y="74712"/>
            <a:ext cx="1699584" cy="523220"/>
          </a:xfrm>
          <a:prstGeom prst="rect">
            <a:avLst/>
          </a:prstGeom>
          <a:noFill/>
          <a:ln w="28575">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smtClean="0">
                <a:solidFill>
                  <a:srgbClr val="FF0066"/>
                </a:solidFill>
                <a:cs typeface="Arial" panose="020B0604020202020204" pitchFamily="34" charset="0"/>
              </a:rPr>
              <a:t>ĐÁP ÁN</a:t>
            </a:r>
            <a:endParaRPr lang="en-US" altLang="en-US" sz="2800" b="1">
              <a:solidFill>
                <a:srgbClr val="FF0066"/>
              </a:solidFill>
              <a:cs typeface="Arial" panose="020B0604020202020204" pitchFamily="34" charset="0"/>
            </a:endParaRPr>
          </a:p>
        </p:txBody>
      </p:sp>
      <p:sp>
        <p:nvSpPr>
          <p:cNvPr id="9" name="Rectangle 8"/>
          <p:cNvSpPr/>
          <p:nvPr/>
        </p:nvSpPr>
        <p:spPr>
          <a:xfrm>
            <a:off x="391118" y="3856892"/>
            <a:ext cx="11521625" cy="2246769"/>
          </a:xfrm>
          <a:prstGeom prst="rect">
            <a:avLst/>
          </a:prstGeom>
        </p:spPr>
        <p:txBody>
          <a:bodyPr wrap="square">
            <a:spAutoFit/>
          </a:bodyPr>
          <a:lstStyle/>
          <a:p>
            <a:pPr indent="180340" algn="just">
              <a:spcAft>
                <a:spcPts val="0"/>
              </a:spcAft>
            </a:pPr>
            <a:r>
              <a:rPr lang="en-US" sz="2800" b="1" smtClean="0">
                <a:solidFill>
                  <a:srgbClr val="333333"/>
                </a:solidFill>
                <a:latin typeface="Times New Roman" panose="02020603050405020304" pitchFamily="18" charset="0"/>
                <a:ea typeface="Calibri" panose="020F0502020204030204" pitchFamily="34" charset="0"/>
                <a:cs typeface="Arial" panose="020B0604020202020204" pitchFamily="34" charset="0"/>
              </a:rPr>
              <a:t>Câu </a:t>
            </a:r>
            <a:r>
              <a:rPr lang="en-US" sz="2800" b="1">
                <a:solidFill>
                  <a:srgbClr val="333333"/>
                </a:solidFill>
                <a:latin typeface="Times New Roman" panose="02020603050405020304" pitchFamily="18" charset="0"/>
                <a:ea typeface="Calibri" panose="020F0502020204030204" pitchFamily="34" charset="0"/>
                <a:cs typeface="Arial" panose="020B0604020202020204" pitchFamily="34" charset="0"/>
              </a:rPr>
              <a:t>6:</a:t>
            </a:r>
            <a:r>
              <a:rPr lang="en-US" sz="280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Phòng, trị bệnh tốt cho thuỷ sản sẽ </a:t>
            </a:r>
            <a:endParaRPr lang="en-US" sz="2800">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2800">
                <a:solidFill>
                  <a:srgbClr val="333333"/>
                </a:solidFill>
                <a:latin typeface="Times New Roman" panose="02020603050405020304" pitchFamily="18" charset="0"/>
                <a:ea typeface="Calibri" panose="020F0502020204030204" pitchFamily="34" charset="0"/>
                <a:cs typeface="Times New Roman" panose="02020603050405020304" pitchFamily="18" charset="0"/>
              </a:rPr>
              <a:t>A. giảm đi kế sinh nhai, việc làm.</a:t>
            </a:r>
            <a:endParaRPr lang="en-US" sz="2800">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2800">
                <a:latin typeface="Times New Roman" panose="02020603050405020304" pitchFamily="18" charset="0"/>
                <a:ea typeface="Calibri" panose="020F0502020204030204" pitchFamily="34" charset="0"/>
                <a:cs typeface="Times New Roman" panose="02020603050405020304" pitchFamily="18" charset="0"/>
              </a:rPr>
              <a:t>B. nâng cao hiệu quả nuôi trồng, giảm thiểu thiệt hại cho người nuôi, phát triển thuỷ sản bền vững hơn.</a:t>
            </a:r>
            <a:endParaRPr lang="en-US" sz="2800">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2800">
                <a:solidFill>
                  <a:srgbClr val="333333"/>
                </a:solidFill>
                <a:latin typeface="Times New Roman" panose="02020603050405020304" pitchFamily="18" charset="0"/>
                <a:ea typeface="Calibri" panose="020F0502020204030204" pitchFamily="34" charset="0"/>
                <a:cs typeface="Times New Roman" panose="02020603050405020304" pitchFamily="18" charset="0"/>
              </a:rPr>
              <a:t>C. giảm thu </a:t>
            </a:r>
            <a:r>
              <a:rPr lang="en-US" sz="280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rPr>
              <a:t>nhập.</a:t>
            </a:r>
            <a:r>
              <a:rPr lang="en-US" sz="2800" smtClean="0">
                <a:latin typeface="Times New Roman" panose="02020603050405020304" pitchFamily="18" charset="0"/>
                <a:ea typeface="Calibri" panose="020F0502020204030204" pitchFamily="34" charset="0"/>
                <a:cs typeface="Arial" panose="020B0604020202020204" pitchFamily="34" charset="0"/>
              </a:rPr>
              <a:t>  </a:t>
            </a:r>
            <a:r>
              <a:rPr lang="en-US" sz="280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rPr>
              <a:t>D</a:t>
            </a:r>
            <a:r>
              <a:rPr lang="en-US" sz="280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phá huỷ hệ sinh thái tự nhiên xung quanh khu vực.</a:t>
            </a:r>
            <a:endParaRPr lang="en-US" sz="2800">
              <a:latin typeface="Times New Roman" panose="020206030504050203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22334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2">
                                            <p:txEl>
                                              <p:pRg st="3" end="3"/>
                                            </p:txEl>
                                          </p:spTgt>
                                        </p:tgtEl>
                                        <p:attrNameLst>
                                          <p:attrName>style.color</p:attrName>
                                        </p:attrNameLst>
                                      </p:cBhvr>
                                      <p:to>
                                        <p:clrVal>
                                          <a:schemeClr val="accent2"/>
                                        </p:clrVal>
                                      </p:to>
                                    </p:set>
                                    <p:set>
                                      <p:cBhvr>
                                        <p:cTn id="7" dur="500" fill="hold"/>
                                        <p:tgtEl>
                                          <p:spTgt spid="2">
                                            <p:txEl>
                                              <p:pRg st="3" end="3"/>
                                            </p:txEl>
                                          </p:spTgt>
                                        </p:tgtEl>
                                        <p:attrNameLst>
                                          <p:attrName>fillcolor</p:attrName>
                                        </p:attrNameLst>
                                      </p:cBhvr>
                                      <p:to>
                                        <p:clrVal>
                                          <a:schemeClr val="accent2"/>
                                        </p:clrVal>
                                      </p:to>
                                    </p:set>
                                    <p:set>
                                      <p:cBhvr>
                                        <p:cTn id="8" dur="500" fill="hold"/>
                                        <p:tgtEl>
                                          <p:spTgt spid="2">
                                            <p:txEl>
                                              <p:pRg st="3" end="3"/>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mph" presetSubtype="0" fill="hold" nodeType="clickEffect">
                                  <p:stCondLst>
                                    <p:cond delay="0"/>
                                  </p:stCondLst>
                                  <p:iterate type="lt">
                                    <p:tmPct val="4000"/>
                                  </p:iterate>
                                  <p:childTnLst>
                                    <p:set>
                                      <p:cBhvr override="childStyle">
                                        <p:cTn id="19" dur="500" fill="hold"/>
                                        <p:tgtEl>
                                          <p:spTgt spid="9">
                                            <p:txEl>
                                              <p:pRg st="2" end="2"/>
                                            </p:txEl>
                                          </p:spTgt>
                                        </p:tgtEl>
                                        <p:attrNameLst>
                                          <p:attrName>style.color</p:attrName>
                                        </p:attrNameLst>
                                      </p:cBhvr>
                                      <p:to>
                                        <p:clrVal>
                                          <a:schemeClr val="accent2"/>
                                        </p:clrVal>
                                      </p:to>
                                    </p:set>
                                    <p:set>
                                      <p:cBhvr>
                                        <p:cTn id="20" dur="500" fill="hold"/>
                                        <p:tgtEl>
                                          <p:spTgt spid="9">
                                            <p:txEl>
                                              <p:pRg st="2" end="2"/>
                                            </p:txEl>
                                          </p:spTgt>
                                        </p:tgtEl>
                                        <p:attrNameLst>
                                          <p:attrName>fillcolor</p:attrName>
                                        </p:attrNameLst>
                                      </p:cBhvr>
                                      <p:to>
                                        <p:clrVal>
                                          <a:schemeClr val="accent2"/>
                                        </p:clrVal>
                                      </p:to>
                                    </p:set>
                                    <p:set>
                                      <p:cBhvr>
                                        <p:cTn id="21" dur="500" fill="hold"/>
                                        <p:tgtEl>
                                          <p:spTgt spid="9">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4"/>
          <p:cNvSpPr txBox="1">
            <a:spLocks noChangeArrowheads="1"/>
          </p:cNvSpPr>
          <p:nvPr/>
        </p:nvSpPr>
        <p:spPr bwMode="auto">
          <a:xfrm>
            <a:off x="6271201" y="34703"/>
            <a:ext cx="2690971" cy="523220"/>
          </a:xfrm>
          <a:prstGeom prst="rect">
            <a:avLst/>
          </a:prstGeom>
          <a:noFill/>
          <a:ln w="28575">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smtClean="0">
                <a:solidFill>
                  <a:srgbClr val="FF0066"/>
                </a:solidFill>
                <a:cs typeface="Arial" panose="020B0604020202020204" pitchFamily="34" charset="0"/>
              </a:rPr>
              <a:t>LUYỆN TẬP</a:t>
            </a:r>
            <a:endParaRPr lang="en-US" altLang="en-US" sz="2800" b="1">
              <a:solidFill>
                <a:srgbClr val="FF0066"/>
              </a:solidFill>
              <a:cs typeface="Arial" panose="020B0604020202020204" pitchFamily="34" charset="0"/>
            </a:endParaRPr>
          </a:p>
        </p:txBody>
      </p:sp>
      <p:sp>
        <p:nvSpPr>
          <p:cNvPr id="2" name="Rectangle 1"/>
          <p:cNvSpPr/>
          <p:nvPr/>
        </p:nvSpPr>
        <p:spPr>
          <a:xfrm>
            <a:off x="513913" y="697601"/>
            <a:ext cx="8448259" cy="2246769"/>
          </a:xfrm>
          <a:prstGeom prst="rect">
            <a:avLst/>
          </a:prstGeom>
        </p:spPr>
        <p:txBody>
          <a:bodyPr wrap="square">
            <a:spAutoFit/>
          </a:bodyPr>
          <a:lstStyle/>
          <a:p>
            <a:pPr indent="180340" algn="just">
              <a:spcAft>
                <a:spcPts val="0"/>
              </a:spcAft>
            </a:pPr>
            <a:r>
              <a:rPr lang="en-US" sz="2800" b="1">
                <a:solidFill>
                  <a:srgbClr val="333333"/>
                </a:solidFill>
                <a:latin typeface="Times New Roman" panose="02020603050405020304" pitchFamily="18" charset="0"/>
                <a:ea typeface="Calibri" panose="020F0502020204030204" pitchFamily="34" charset="0"/>
                <a:cs typeface="Arial" panose="020B0604020202020204" pitchFamily="34" charset="0"/>
              </a:rPr>
              <a:t>Câu 7:</a:t>
            </a:r>
            <a:r>
              <a:rPr lang="en-US" sz="280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Phòng và trị bệnh thuỷ sản tốt sẽ hạn chế được</a:t>
            </a:r>
            <a:endParaRPr lang="en-US" sz="2800">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2800" smtClean="0">
                <a:latin typeface="Times New Roman" panose="02020603050405020304" pitchFamily="18" charset="0"/>
                <a:ea typeface="Calibri" panose="020F0502020204030204" pitchFamily="34" charset="0"/>
                <a:cs typeface="Times New Roman" panose="02020603050405020304" pitchFamily="18" charset="0"/>
              </a:rPr>
              <a:t>A. việc </a:t>
            </a:r>
            <a:r>
              <a:rPr lang="en-US" sz="2800">
                <a:latin typeface="Times New Roman" panose="02020603050405020304" pitchFamily="18" charset="0"/>
                <a:ea typeface="Calibri" panose="020F0502020204030204" pitchFamily="34" charset="0"/>
                <a:cs typeface="Times New Roman" panose="02020603050405020304" pitchFamily="18" charset="0"/>
              </a:rPr>
              <a:t>lây lan mầm bệnh ra diện </a:t>
            </a:r>
            <a:r>
              <a:rPr lang="en-US" sz="2800" smtClean="0">
                <a:latin typeface="Times New Roman" panose="02020603050405020304" pitchFamily="18" charset="0"/>
                <a:ea typeface="Calibri" panose="020F0502020204030204" pitchFamily="34" charset="0"/>
                <a:cs typeface="Times New Roman" panose="02020603050405020304" pitchFamily="18" charset="0"/>
              </a:rPr>
              <a:t>rộng.</a:t>
            </a:r>
            <a:r>
              <a:rPr lang="en-US" sz="2800" smtClean="0">
                <a:latin typeface="Times New Roman" panose="02020603050405020304" pitchFamily="18" charset="0"/>
                <a:ea typeface="Calibri" panose="020F0502020204030204" pitchFamily="34" charset="0"/>
                <a:cs typeface="Arial" panose="020B0604020202020204" pitchFamily="34" charset="0"/>
              </a:rPr>
              <a:t>   </a:t>
            </a:r>
            <a:endParaRPr lang="en-US" sz="2800" smtClean="0">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280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rPr>
              <a:t>B</a:t>
            </a:r>
            <a:r>
              <a:rPr lang="en-US" sz="280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năng suất nuôi trồng thuỷ sản.</a:t>
            </a:r>
            <a:endParaRPr lang="en-US" sz="2800">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2800">
                <a:solidFill>
                  <a:srgbClr val="333333"/>
                </a:solidFill>
                <a:latin typeface="Times New Roman" panose="02020603050405020304" pitchFamily="18" charset="0"/>
                <a:ea typeface="Calibri" panose="020F0502020204030204" pitchFamily="34" charset="0"/>
                <a:cs typeface="Times New Roman" panose="02020603050405020304" pitchFamily="18" charset="0"/>
              </a:rPr>
              <a:t>C. chất lượng động vật thuỷ </a:t>
            </a:r>
            <a:r>
              <a:rPr lang="en-US" sz="280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rPr>
              <a:t>sản.</a:t>
            </a:r>
            <a:r>
              <a:rPr lang="en-US" sz="2800" smtClean="0">
                <a:latin typeface="Times New Roman" panose="02020603050405020304" pitchFamily="18" charset="0"/>
                <a:ea typeface="Calibri" panose="020F0502020204030204" pitchFamily="34" charset="0"/>
                <a:cs typeface="Arial" panose="020B0604020202020204" pitchFamily="34" charset="0"/>
              </a:rPr>
              <a:t> </a:t>
            </a:r>
            <a:endParaRPr lang="en-US" sz="2800" smtClean="0">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280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rPr>
              <a:t>D</a:t>
            </a:r>
            <a:r>
              <a:rPr lang="en-US" sz="280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sự sinh trưởng và phát triển của thuỷ sản</a:t>
            </a:r>
            <a:r>
              <a:rPr lang="en-US" sz="280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a:latin typeface="Times New Roman" panose="02020603050405020304" pitchFamily="18" charset="0"/>
              <a:ea typeface="Calibri" panose="020F0502020204030204" pitchFamily="34" charset="0"/>
              <a:cs typeface="Arial" panose="020B0604020202020204" pitchFamily="34" charset="0"/>
            </a:endParaRPr>
          </a:p>
        </p:txBody>
      </p:sp>
      <p:sp>
        <p:nvSpPr>
          <p:cNvPr id="6" name="Text Box 24"/>
          <p:cNvSpPr txBox="1">
            <a:spLocks noChangeArrowheads="1"/>
          </p:cNvSpPr>
          <p:nvPr/>
        </p:nvSpPr>
        <p:spPr bwMode="auto">
          <a:xfrm>
            <a:off x="10277061" y="74712"/>
            <a:ext cx="1699584" cy="523220"/>
          </a:xfrm>
          <a:prstGeom prst="rect">
            <a:avLst/>
          </a:prstGeom>
          <a:noFill/>
          <a:ln w="28575">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smtClean="0">
                <a:solidFill>
                  <a:srgbClr val="FF0066"/>
                </a:solidFill>
                <a:cs typeface="Arial" panose="020B0604020202020204" pitchFamily="34" charset="0"/>
              </a:rPr>
              <a:t>ĐÁP ÁN</a:t>
            </a:r>
            <a:endParaRPr lang="en-US" altLang="en-US" sz="2800" b="1">
              <a:solidFill>
                <a:srgbClr val="FF0066"/>
              </a:solidFill>
              <a:cs typeface="Arial" panose="020B0604020202020204" pitchFamily="34" charset="0"/>
            </a:endParaRPr>
          </a:p>
        </p:txBody>
      </p:sp>
      <p:sp>
        <p:nvSpPr>
          <p:cNvPr id="9" name="Rectangle 8"/>
          <p:cNvSpPr/>
          <p:nvPr/>
        </p:nvSpPr>
        <p:spPr>
          <a:xfrm>
            <a:off x="473764" y="3044039"/>
            <a:ext cx="11300792" cy="3539430"/>
          </a:xfrm>
          <a:prstGeom prst="rect">
            <a:avLst/>
          </a:prstGeom>
        </p:spPr>
        <p:txBody>
          <a:bodyPr wrap="square">
            <a:spAutoFit/>
          </a:bodyPr>
          <a:lstStyle/>
          <a:p>
            <a:pPr indent="180340" algn="just">
              <a:spcAft>
                <a:spcPts val="0"/>
              </a:spcAft>
            </a:pPr>
            <a:r>
              <a:rPr lang="en-US" sz="2800" b="1" smtClean="0">
                <a:solidFill>
                  <a:srgbClr val="333333"/>
                </a:solidFill>
                <a:latin typeface="Times New Roman" panose="02020603050405020304" pitchFamily="18" charset="0"/>
                <a:ea typeface="Calibri" panose="020F0502020204030204" pitchFamily="34" charset="0"/>
                <a:cs typeface="Arial" panose="020B0604020202020204" pitchFamily="34" charset="0"/>
              </a:rPr>
              <a:t>Câu</a:t>
            </a:r>
            <a:r>
              <a:rPr lang="en-US" sz="2800" b="1">
                <a:solidFill>
                  <a:srgbClr val="333333"/>
                </a:solidFill>
                <a:latin typeface="Times New Roman" panose="02020603050405020304" pitchFamily="18" charset="0"/>
                <a:ea typeface="Calibri" panose="020F0502020204030204" pitchFamily="34" charset="0"/>
                <a:cs typeface="Arial" panose="020B0604020202020204" pitchFamily="34" charset="0"/>
              </a:rPr>
              <a:t> 8:</a:t>
            </a:r>
            <a:r>
              <a:rPr lang="en-US" sz="280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Bệnh thuỷ sản là </a:t>
            </a:r>
            <a:endParaRPr lang="en-US" sz="2800">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2800">
                <a:solidFill>
                  <a:srgbClr val="333333"/>
                </a:solidFill>
                <a:latin typeface="Times New Roman" panose="02020603050405020304" pitchFamily="18" charset="0"/>
                <a:ea typeface="Calibri" panose="020F0502020204030204" pitchFamily="34" charset="0"/>
                <a:cs typeface="Times New Roman" panose="02020603050405020304" pitchFamily="18" charset="0"/>
              </a:rPr>
              <a:t>A. trạng thái bình thường của các loài thuỷ sản khi có nguyên nhân tác động.</a:t>
            </a:r>
            <a:endParaRPr lang="en-US" sz="2800">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2800">
                <a:solidFill>
                  <a:srgbClr val="333333"/>
                </a:solidFill>
                <a:latin typeface="Times New Roman" panose="02020603050405020304" pitchFamily="18" charset="0"/>
                <a:ea typeface="Calibri" panose="020F0502020204030204" pitchFamily="34" charset="0"/>
                <a:cs typeface="Times New Roman" panose="02020603050405020304" pitchFamily="18" charset="0"/>
              </a:rPr>
              <a:t>B. trạng thái bình thường của các loài thuỷ sản khi không có nguyên </a:t>
            </a:r>
            <a:r>
              <a:rPr lang="en-US" sz="280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rPr>
              <a:t>nhân </a:t>
            </a:r>
            <a:r>
              <a:rPr lang="en-US" sz="2800">
                <a:solidFill>
                  <a:srgbClr val="333333"/>
                </a:solidFill>
                <a:latin typeface="Times New Roman" panose="02020603050405020304" pitchFamily="18" charset="0"/>
                <a:ea typeface="Calibri" panose="020F0502020204030204" pitchFamily="34" charset="0"/>
                <a:cs typeface="Times New Roman" panose="02020603050405020304" pitchFamily="18" charset="0"/>
              </a:rPr>
              <a:t>tác động.</a:t>
            </a:r>
            <a:endParaRPr lang="en-US" sz="2800">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2800">
                <a:solidFill>
                  <a:srgbClr val="333333"/>
                </a:solidFill>
                <a:latin typeface="Times New Roman" panose="02020603050405020304" pitchFamily="18" charset="0"/>
                <a:ea typeface="Calibri" panose="020F0502020204030204" pitchFamily="34" charset="0"/>
                <a:cs typeface="Times New Roman" panose="02020603050405020304" pitchFamily="18" charset="0"/>
              </a:rPr>
              <a:t>C. trạng thái không bình thường của các loài thuỷ sản khi không có nguyên nhân tác động.</a:t>
            </a:r>
            <a:endParaRPr lang="en-US" sz="2800">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2800">
                <a:latin typeface="Times New Roman" panose="02020603050405020304" pitchFamily="18" charset="0"/>
                <a:ea typeface="Calibri" panose="020F0502020204030204" pitchFamily="34" charset="0"/>
                <a:cs typeface="Times New Roman" panose="02020603050405020304" pitchFamily="18" charset="0"/>
              </a:rPr>
              <a:t>D. trạng thái không bình thường của các loài thuỷ sản khi có nguyên nhân tác động.</a:t>
            </a:r>
            <a:endParaRPr lang="en-US" sz="2800">
              <a:latin typeface="Times New Roman" panose="020206030504050203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13391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2">
                                            <p:txEl>
                                              <p:pRg st="1" end="1"/>
                                            </p:txEl>
                                          </p:spTgt>
                                        </p:tgtEl>
                                        <p:attrNameLst>
                                          <p:attrName>style.color</p:attrName>
                                        </p:attrNameLst>
                                      </p:cBhvr>
                                      <p:to>
                                        <p:clrVal>
                                          <a:schemeClr val="accent2"/>
                                        </p:clrVal>
                                      </p:to>
                                    </p:set>
                                    <p:set>
                                      <p:cBhvr>
                                        <p:cTn id="7" dur="500" fill="hold"/>
                                        <p:tgtEl>
                                          <p:spTgt spid="2">
                                            <p:txEl>
                                              <p:pRg st="1" end="1"/>
                                            </p:txEl>
                                          </p:spTgt>
                                        </p:tgtEl>
                                        <p:attrNameLst>
                                          <p:attrName>fillcolor</p:attrName>
                                        </p:attrNameLst>
                                      </p:cBhvr>
                                      <p:to>
                                        <p:clrVal>
                                          <a:schemeClr val="accent2"/>
                                        </p:clrVal>
                                      </p:to>
                                    </p:set>
                                    <p:set>
                                      <p:cBhvr>
                                        <p:cTn id="8" dur="500" fill="hold"/>
                                        <p:tgtEl>
                                          <p:spTgt spid="2">
                                            <p:txEl>
                                              <p:pRg st="1" end="1"/>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mph" presetSubtype="0" fill="hold" nodeType="clickEffect">
                                  <p:stCondLst>
                                    <p:cond delay="0"/>
                                  </p:stCondLst>
                                  <p:iterate type="lt">
                                    <p:tmPct val="4000"/>
                                  </p:iterate>
                                  <p:childTnLst>
                                    <p:set>
                                      <p:cBhvr override="childStyle">
                                        <p:cTn id="17" dur="500" fill="hold"/>
                                        <p:tgtEl>
                                          <p:spTgt spid="9">
                                            <p:txEl>
                                              <p:pRg st="4" end="4"/>
                                            </p:txEl>
                                          </p:spTgt>
                                        </p:tgtEl>
                                        <p:attrNameLst>
                                          <p:attrName>style.color</p:attrName>
                                        </p:attrNameLst>
                                      </p:cBhvr>
                                      <p:to>
                                        <p:clrVal>
                                          <a:schemeClr val="accent2"/>
                                        </p:clrVal>
                                      </p:to>
                                    </p:set>
                                    <p:set>
                                      <p:cBhvr>
                                        <p:cTn id="18" dur="500" fill="hold"/>
                                        <p:tgtEl>
                                          <p:spTgt spid="9">
                                            <p:txEl>
                                              <p:pRg st="4" end="4"/>
                                            </p:txEl>
                                          </p:spTgt>
                                        </p:tgtEl>
                                        <p:attrNameLst>
                                          <p:attrName>fillcolor</p:attrName>
                                        </p:attrNameLst>
                                      </p:cBhvr>
                                      <p:to>
                                        <p:clrVal>
                                          <a:schemeClr val="accent2"/>
                                        </p:clrVal>
                                      </p:to>
                                    </p:set>
                                    <p:set>
                                      <p:cBhvr>
                                        <p:cTn id="19" dur="500" fill="hold"/>
                                        <p:tgtEl>
                                          <p:spTgt spid="9">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4"/>
          <p:cNvSpPr txBox="1">
            <a:spLocks noChangeArrowheads="1"/>
          </p:cNvSpPr>
          <p:nvPr/>
        </p:nvSpPr>
        <p:spPr bwMode="auto">
          <a:xfrm>
            <a:off x="5664914" y="170159"/>
            <a:ext cx="2690971" cy="523220"/>
          </a:xfrm>
          <a:prstGeom prst="rect">
            <a:avLst/>
          </a:prstGeom>
          <a:noFill/>
          <a:ln w="28575">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smtClean="0">
                <a:solidFill>
                  <a:srgbClr val="FF0066"/>
                </a:solidFill>
                <a:cs typeface="Arial" panose="020B0604020202020204" pitchFamily="34" charset="0"/>
              </a:rPr>
              <a:t>LUYỆN TẬP</a:t>
            </a:r>
            <a:endParaRPr lang="en-US" altLang="en-US" sz="2800" b="1">
              <a:solidFill>
                <a:srgbClr val="FF0066"/>
              </a:solidFill>
              <a:cs typeface="Arial" panose="020B0604020202020204" pitchFamily="34" charset="0"/>
            </a:endParaRPr>
          </a:p>
        </p:txBody>
      </p:sp>
      <p:sp>
        <p:nvSpPr>
          <p:cNvPr id="2" name="Rectangle 1"/>
          <p:cNvSpPr/>
          <p:nvPr/>
        </p:nvSpPr>
        <p:spPr>
          <a:xfrm>
            <a:off x="258417" y="1023732"/>
            <a:ext cx="11608904" cy="2400657"/>
          </a:xfrm>
          <a:prstGeom prst="rect">
            <a:avLst/>
          </a:prstGeom>
        </p:spPr>
        <p:txBody>
          <a:bodyPr wrap="square">
            <a:spAutoFit/>
          </a:bodyPr>
          <a:lstStyle/>
          <a:p>
            <a:pPr indent="180340" algn="just">
              <a:spcAft>
                <a:spcPts val="0"/>
              </a:spcAft>
            </a:pPr>
            <a:r>
              <a:rPr lang="en-US" sz="3000" b="1">
                <a:solidFill>
                  <a:srgbClr val="333333"/>
                </a:solidFill>
                <a:latin typeface="Times New Roman" panose="02020603050405020304" pitchFamily="18" charset="0"/>
                <a:ea typeface="Calibri" panose="020F0502020204030204" pitchFamily="34" charset="0"/>
                <a:cs typeface="Arial" panose="020B0604020202020204" pitchFamily="34" charset="0"/>
              </a:rPr>
              <a:t>Câu 9:</a:t>
            </a:r>
            <a:r>
              <a:rPr lang="en-US" sz="300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Đâu </a:t>
            </a:r>
            <a:r>
              <a:rPr lang="en-US" sz="3000" b="1">
                <a:solidFill>
                  <a:srgbClr val="333333"/>
                </a:solidFill>
                <a:latin typeface="Times New Roman" panose="02020603050405020304" pitchFamily="18" charset="0"/>
                <a:ea typeface="Calibri" panose="020F0502020204030204" pitchFamily="34" charset="0"/>
                <a:cs typeface="Times New Roman" panose="02020603050405020304" pitchFamily="18" charset="0"/>
              </a:rPr>
              <a:t>không </a:t>
            </a:r>
            <a:r>
              <a:rPr lang="en-US" sz="3000">
                <a:solidFill>
                  <a:srgbClr val="333333"/>
                </a:solidFill>
                <a:latin typeface="Times New Roman" panose="02020603050405020304" pitchFamily="18" charset="0"/>
                <a:ea typeface="Calibri" panose="020F0502020204030204" pitchFamily="34" charset="0"/>
                <a:cs typeface="Times New Roman" panose="02020603050405020304" pitchFamily="18" charset="0"/>
              </a:rPr>
              <a:t>phải tác nhân gây bệnh xâm nhập vào hệ thống nuôi?</a:t>
            </a:r>
            <a:endParaRPr lang="en-US" sz="3000">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3000" smtClean="0">
                <a:latin typeface="Times New Roman" panose="02020603050405020304" pitchFamily="18" charset="0"/>
                <a:ea typeface="Calibri" panose="020F0502020204030204" pitchFamily="34" charset="0"/>
                <a:cs typeface="Times New Roman" panose="02020603050405020304" pitchFamily="18" charset="0"/>
              </a:rPr>
              <a:t>A. Tốc </a:t>
            </a:r>
            <a:r>
              <a:rPr lang="en-US" sz="3000">
                <a:latin typeface="Times New Roman" panose="02020603050405020304" pitchFamily="18" charset="0"/>
                <a:ea typeface="Calibri" panose="020F0502020204030204" pitchFamily="34" charset="0"/>
                <a:cs typeface="Times New Roman" panose="02020603050405020304" pitchFamily="18" charset="0"/>
              </a:rPr>
              <a:t>độ </a:t>
            </a:r>
            <a:r>
              <a:rPr lang="en-US" sz="3000" smtClean="0">
                <a:latin typeface="Times New Roman" panose="02020603050405020304" pitchFamily="18" charset="0"/>
                <a:ea typeface="Calibri" panose="020F0502020204030204" pitchFamily="34" charset="0"/>
                <a:cs typeface="Times New Roman" panose="02020603050405020304" pitchFamily="18" charset="0"/>
              </a:rPr>
              <a:t>gió.</a:t>
            </a:r>
            <a:r>
              <a:rPr lang="en-US" sz="3000" smtClean="0">
                <a:latin typeface="Times New Roman" panose="02020603050405020304" pitchFamily="18" charset="0"/>
                <a:ea typeface="Calibri" panose="020F0502020204030204" pitchFamily="34" charset="0"/>
                <a:cs typeface="Arial" panose="020B0604020202020204" pitchFamily="34" charset="0"/>
              </a:rPr>
              <a:t>          </a:t>
            </a:r>
            <a:endParaRPr lang="en-US" sz="3000" smtClean="0">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300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rPr>
              <a:t>B</a:t>
            </a:r>
            <a:r>
              <a:rPr lang="en-US" sz="300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Cá, tôm bố mẹ hoặc con giống.</a:t>
            </a:r>
            <a:endParaRPr lang="en-US" sz="3000">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3000">
                <a:solidFill>
                  <a:srgbClr val="333333"/>
                </a:solidFill>
                <a:latin typeface="Times New Roman" panose="02020603050405020304" pitchFamily="18" charset="0"/>
                <a:ea typeface="Calibri" panose="020F0502020204030204" pitchFamily="34" charset="0"/>
                <a:cs typeface="Times New Roman" panose="02020603050405020304" pitchFamily="18" charset="0"/>
              </a:rPr>
              <a:t>C. Thức ăn thuỷ sản hoặc nguồn nước cấp ao.</a:t>
            </a:r>
            <a:endParaRPr lang="en-US" sz="3000">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3000">
                <a:solidFill>
                  <a:srgbClr val="333333"/>
                </a:solidFill>
                <a:latin typeface="Times New Roman" panose="02020603050405020304" pitchFamily="18" charset="0"/>
                <a:ea typeface="Calibri" panose="020F0502020204030204" pitchFamily="34" charset="0"/>
                <a:cs typeface="Times New Roman" panose="02020603050405020304" pitchFamily="18" charset="0"/>
              </a:rPr>
              <a:t>D. Các dụng cụ dùng trong nuôi trồng thuỷ sản hoặc kí chủ trung gian</a:t>
            </a:r>
            <a:r>
              <a:rPr lang="en-US" sz="300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rPr>
              <a:t>.</a:t>
            </a:r>
            <a:endParaRPr lang="en-US" sz="3000">
              <a:latin typeface="Times New Roman" panose="02020603050405020304" pitchFamily="18" charset="0"/>
              <a:ea typeface="Calibri" panose="020F0502020204030204" pitchFamily="34" charset="0"/>
              <a:cs typeface="Arial" panose="020B0604020202020204" pitchFamily="34" charset="0"/>
            </a:endParaRPr>
          </a:p>
        </p:txBody>
      </p:sp>
      <p:sp>
        <p:nvSpPr>
          <p:cNvPr id="6" name="Text Box 24"/>
          <p:cNvSpPr txBox="1">
            <a:spLocks noChangeArrowheads="1"/>
          </p:cNvSpPr>
          <p:nvPr/>
        </p:nvSpPr>
        <p:spPr bwMode="auto">
          <a:xfrm>
            <a:off x="10277061" y="74712"/>
            <a:ext cx="1699584" cy="523220"/>
          </a:xfrm>
          <a:prstGeom prst="rect">
            <a:avLst/>
          </a:prstGeom>
          <a:noFill/>
          <a:ln w="28575">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smtClean="0">
                <a:solidFill>
                  <a:srgbClr val="FF0066"/>
                </a:solidFill>
                <a:cs typeface="Arial" panose="020B0604020202020204" pitchFamily="34" charset="0"/>
              </a:rPr>
              <a:t>ĐÁP ÁN</a:t>
            </a:r>
            <a:endParaRPr lang="en-US" altLang="en-US" sz="2800" b="1">
              <a:solidFill>
                <a:srgbClr val="FF0066"/>
              </a:solidFill>
              <a:cs typeface="Arial" panose="020B0604020202020204" pitchFamily="34" charset="0"/>
            </a:endParaRPr>
          </a:p>
        </p:txBody>
      </p:sp>
      <p:sp>
        <p:nvSpPr>
          <p:cNvPr id="9" name="Rectangle 8"/>
          <p:cNvSpPr/>
          <p:nvPr/>
        </p:nvSpPr>
        <p:spPr>
          <a:xfrm>
            <a:off x="258417" y="3650888"/>
            <a:ext cx="11608904" cy="2862322"/>
          </a:xfrm>
          <a:prstGeom prst="rect">
            <a:avLst/>
          </a:prstGeom>
        </p:spPr>
        <p:txBody>
          <a:bodyPr wrap="square">
            <a:spAutoFit/>
          </a:bodyPr>
          <a:lstStyle/>
          <a:p>
            <a:pPr indent="180340" algn="just">
              <a:spcAft>
                <a:spcPts val="0"/>
              </a:spcAft>
            </a:pPr>
            <a:r>
              <a:rPr lang="en-US" sz="3000" b="1" smtClean="0">
                <a:solidFill>
                  <a:srgbClr val="333333"/>
                </a:solidFill>
                <a:latin typeface="Times New Roman" panose="02020603050405020304" pitchFamily="18" charset="0"/>
                <a:ea typeface="Calibri" panose="020F0502020204030204" pitchFamily="34" charset="0"/>
                <a:cs typeface="Arial" panose="020B0604020202020204" pitchFamily="34" charset="0"/>
              </a:rPr>
              <a:t>Câu</a:t>
            </a:r>
            <a:r>
              <a:rPr lang="en-US" sz="3000" b="1">
                <a:solidFill>
                  <a:srgbClr val="333333"/>
                </a:solidFill>
                <a:latin typeface="Times New Roman" panose="02020603050405020304" pitchFamily="18" charset="0"/>
                <a:ea typeface="Calibri" panose="020F0502020204030204" pitchFamily="34" charset="0"/>
                <a:cs typeface="Arial" panose="020B0604020202020204" pitchFamily="34" charset="0"/>
              </a:rPr>
              <a:t> 10:</a:t>
            </a:r>
            <a:r>
              <a:rPr lang="en-US" sz="300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Bệnh sẽ gây ra tổn thương cho các loài thuỷ sản như</a:t>
            </a:r>
            <a:endParaRPr lang="en-US" sz="3000">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3000">
                <a:solidFill>
                  <a:srgbClr val="333333"/>
                </a:solidFill>
                <a:latin typeface="Times New Roman" panose="02020603050405020304" pitchFamily="18" charset="0"/>
                <a:ea typeface="Calibri" panose="020F0502020204030204" pitchFamily="34" charset="0"/>
                <a:cs typeface="Times New Roman" panose="02020603050405020304" pitchFamily="18" charset="0"/>
              </a:rPr>
              <a:t>A. giảm giá trị dinh dưỡng của thuỷ sản.</a:t>
            </a:r>
            <a:endParaRPr lang="en-US" sz="3000">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3000">
                <a:solidFill>
                  <a:srgbClr val="333333"/>
                </a:solidFill>
                <a:latin typeface="Times New Roman" panose="02020603050405020304" pitchFamily="18" charset="0"/>
                <a:ea typeface="Calibri" panose="020F0502020204030204" pitchFamily="34" charset="0"/>
                <a:cs typeface="Times New Roman" panose="02020603050405020304" pitchFamily="18" charset="0"/>
              </a:rPr>
              <a:t>B. mất mùi vị của thuỷ sản.</a:t>
            </a:r>
            <a:endParaRPr lang="en-US" sz="3000">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3000">
                <a:solidFill>
                  <a:srgbClr val="333333"/>
                </a:solidFill>
                <a:latin typeface="Times New Roman" panose="02020603050405020304" pitchFamily="18" charset="0"/>
                <a:ea typeface="Calibri" panose="020F0502020204030204" pitchFamily="34" charset="0"/>
                <a:cs typeface="Times New Roman" panose="02020603050405020304" pitchFamily="18" charset="0"/>
              </a:rPr>
              <a:t>C. xương cá tiêu biến.</a:t>
            </a:r>
            <a:endParaRPr lang="en-US" sz="3000">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3000">
                <a:latin typeface="Times New Roman" panose="02020603050405020304" pitchFamily="18" charset="0"/>
                <a:ea typeface="Calibri" panose="020F0502020204030204" pitchFamily="34" charset="0"/>
                <a:cs typeface="Times New Roman" panose="02020603050405020304" pitchFamily="18" charset="0"/>
              </a:rPr>
              <a:t>D. lồi mắt, xuất huyết, đục cơ, thối cơ, chậm lớn hoặc chết; giảm chất lượng giống.</a:t>
            </a:r>
            <a:endParaRPr lang="en-US" sz="3000">
              <a:latin typeface="Times New Roman" panose="020206030504050203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77726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2">
                                            <p:txEl>
                                              <p:pRg st="1" end="1"/>
                                            </p:txEl>
                                          </p:spTgt>
                                        </p:tgtEl>
                                        <p:attrNameLst>
                                          <p:attrName>style.color</p:attrName>
                                        </p:attrNameLst>
                                      </p:cBhvr>
                                      <p:to>
                                        <p:clrVal>
                                          <a:schemeClr val="accent2"/>
                                        </p:clrVal>
                                      </p:to>
                                    </p:set>
                                    <p:set>
                                      <p:cBhvr>
                                        <p:cTn id="7" dur="500" fill="hold"/>
                                        <p:tgtEl>
                                          <p:spTgt spid="2">
                                            <p:txEl>
                                              <p:pRg st="1" end="1"/>
                                            </p:txEl>
                                          </p:spTgt>
                                        </p:tgtEl>
                                        <p:attrNameLst>
                                          <p:attrName>fillcolor</p:attrName>
                                        </p:attrNameLst>
                                      </p:cBhvr>
                                      <p:to>
                                        <p:clrVal>
                                          <a:schemeClr val="accent2"/>
                                        </p:clrVal>
                                      </p:to>
                                    </p:set>
                                    <p:set>
                                      <p:cBhvr>
                                        <p:cTn id="8" dur="500" fill="hold"/>
                                        <p:tgtEl>
                                          <p:spTgt spid="2">
                                            <p:txEl>
                                              <p:pRg st="1" end="1"/>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mph" presetSubtype="0" fill="hold" nodeType="clickEffect">
                                  <p:stCondLst>
                                    <p:cond delay="0"/>
                                  </p:stCondLst>
                                  <p:iterate type="lt">
                                    <p:tmPct val="4000"/>
                                  </p:iterate>
                                  <p:childTnLst>
                                    <p:set>
                                      <p:cBhvr override="childStyle">
                                        <p:cTn id="19" dur="500" fill="hold"/>
                                        <p:tgtEl>
                                          <p:spTgt spid="9">
                                            <p:txEl>
                                              <p:pRg st="4" end="4"/>
                                            </p:txEl>
                                          </p:spTgt>
                                        </p:tgtEl>
                                        <p:attrNameLst>
                                          <p:attrName>style.color</p:attrName>
                                        </p:attrNameLst>
                                      </p:cBhvr>
                                      <p:to>
                                        <p:clrVal>
                                          <a:schemeClr val="accent2"/>
                                        </p:clrVal>
                                      </p:to>
                                    </p:set>
                                    <p:set>
                                      <p:cBhvr>
                                        <p:cTn id="20" dur="500" fill="hold"/>
                                        <p:tgtEl>
                                          <p:spTgt spid="9">
                                            <p:txEl>
                                              <p:pRg st="4" end="4"/>
                                            </p:txEl>
                                          </p:spTgt>
                                        </p:tgtEl>
                                        <p:attrNameLst>
                                          <p:attrName>fillcolor</p:attrName>
                                        </p:attrNameLst>
                                      </p:cBhvr>
                                      <p:to>
                                        <p:clrVal>
                                          <a:schemeClr val="accent2"/>
                                        </p:clrVal>
                                      </p:to>
                                    </p:set>
                                    <p:set>
                                      <p:cBhvr>
                                        <p:cTn id="21" dur="500" fill="hold"/>
                                        <p:tgtEl>
                                          <p:spTgt spid="9">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4"/>
          <p:cNvSpPr txBox="1">
            <a:spLocks noChangeArrowheads="1"/>
          </p:cNvSpPr>
          <p:nvPr/>
        </p:nvSpPr>
        <p:spPr bwMode="auto">
          <a:xfrm>
            <a:off x="5664914" y="170159"/>
            <a:ext cx="2690971" cy="523220"/>
          </a:xfrm>
          <a:prstGeom prst="rect">
            <a:avLst/>
          </a:prstGeom>
          <a:noFill/>
          <a:ln w="28575">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smtClean="0">
                <a:solidFill>
                  <a:srgbClr val="FF0066"/>
                </a:solidFill>
                <a:cs typeface="Arial" panose="020B0604020202020204" pitchFamily="34" charset="0"/>
              </a:rPr>
              <a:t>LUYỆN TẬP</a:t>
            </a:r>
            <a:endParaRPr lang="en-US" altLang="en-US" sz="2800" b="1">
              <a:solidFill>
                <a:srgbClr val="FF0066"/>
              </a:solidFill>
              <a:cs typeface="Arial" panose="020B0604020202020204" pitchFamily="34" charset="0"/>
            </a:endParaRPr>
          </a:p>
        </p:txBody>
      </p:sp>
      <p:sp>
        <p:nvSpPr>
          <p:cNvPr id="2" name="Rectangle 1"/>
          <p:cNvSpPr/>
          <p:nvPr/>
        </p:nvSpPr>
        <p:spPr>
          <a:xfrm>
            <a:off x="1063487" y="1825631"/>
            <a:ext cx="10227365" cy="2400657"/>
          </a:xfrm>
          <a:prstGeom prst="rect">
            <a:avLst/>
          </a:prstGeom>
        </p:spPr>
        <p:txBody>
          <a:bodyPr wrap="square">
            <a:spAutoFit/>
          </a:bodyPr>
          <a:lstStyle/>
          <a:p>
            <a:pPr indent="180340" algn="just">
              <a:spcAft>
                <a:spcPts val="0"/>
              </a:spcAft>
            </a:pPr>
            <a:r>
              <a:rPr lang="en-US" sz="3000" b="1">
                <a:solidFill>
                  <a:srgbClr val="333333"/>
                </a:solidFill>
                <a:latin typeface="Times New Roman" panose="02020603050405020304" pitchFamily="18" charset="0"/>
                <a:ea typeface="Calibri" panose="020F0502020204030204" pitchFamily="34" charset="0"/>
                <a:cs typeface="Arial" panose="020B0604020202020204" pitchFamily="34" charset="0"/>
              </a:rPr>
              <a:t>Câu 11</a:t>
            </a:r>
            <a:r>
              <a:rPr lang="en-US" sz="3000" b="1">
                <a:solidFill>
                  <a:srgbClr val="333333"/>
                </a:solidFill>
                <a:latin typeface="Times New Roman" panose="02020603050405020304" pitchFamily="18" charset="0"/>
                <a:ea typeface="Calibri" panose="020F0502020204030204" pitchFamily="34" charset="0"/>
                <a:cs typeface="Times New Roman" panose="02020603050405020304" pitchFamily="18" charset="0"/>
              </a:rPr>
              <a:t>:</a:t>
            </a:r>
            <a:r>
              <a:rPr lang="en-US" sz="300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Đâu</a:t>
            </a:r>
            <a:r>
              <a:rPr lang="en-US" sz="3000" b="1">
                <a:solidFill>
                  <a:srgbClr val="333333"/>
                </a:solidFill>
                <a:latin typeface="Times New Roman" panose="02020603050405020304" pitchFamily="18" charset="0"/>
                <a:ea typeface="Calibri" panose="020F0502020204030204" pitchFamily="34" charset="0"/>
                <a:cs typeface="Times New Roman" panose="02020603050405020304" pitchFamily="18" charset="0"/>
              </a:rPr>
              <a:t> không</a:t>
            </a:r>
            <a:r>
              <a:rPr lang="en-US" sz="300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phải vai trò của phòng, trị bệnh thuỷ sản?</a:t>
            </a:r>
            <a:endParaRPr lang="en-US" sz="3000">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3000">
                <a:solidFill>
                  <a:srgbClr val="333333"/>
                </a:solidFill>
                <a:latin typeface="Times New Roman" panose="02020603050405020304" pitchFamily="18" charset="0"/>
                <a:ea typeface="Calibri" panose="020F0502020204030204" pitchFamily="34" charset="0"/>
                <a:cs typeface="Times New Roman" panose="02020603050405020304" pitchFamily="18" charset="0"/>
              </a:rPr>
              <a:t>A. Bảo vệ các loài thuỷ sản, sức khoẻ con người.</a:t>
            </a:r>
            <a:endParaRPr lang="en-US" sz="3000">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3000">
                <a:latin typeface="Times New Roman" panose="02020603050405020304" pitchFamily="18" charset="0"/>
                <a:ea typeface="Calibri" panose="020F0502020204030204" pitchFamily="34" charset="0"/>
                <a:cs typeface="Times New Roman" panose="02020603050405020304" pitchFamily="18" charset="0"/>
              </a:rPr>
              <a:t>B. Bảo vệ tài nguyên rừng.</a:t>
            </a:r>
            <a:endParaRPr lang="en-US" sz="3000">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3000">
                <a:solidFill>
                  <a:srgbClr val="333333"/>
                </a:solidFill>
                <a:latin typeface="Times New Roman" panose="02020603050405020304" pitchFamily="18" charset="0"/>
                <a:ea typeface="Calibri" panose="020F0502020204030204" pitchFamily="34" charset="0"/>
                <a:cs typeface="Times New Roman" panose="02020603050405020304" pitchFamily="18" charset="0"/>
              </a:rPr>
              <a:t>C. Đảm bảo kinh tế xã hội.</a:t>
            </a:r>
            <a:endParaRPr lang="en-US" sz="3000">
              <a:latin typeface="Times New Roman" panose="02020603050405020304" pitchFamily="18" charset="0"/>
              <a:ea typeface="Calibri" panose="020F0502020204030204" pitchFamily="34" charset="0"/>
              <a:cs typeface="Arial" panose="020B0604020202020204" pitchFamily="34" charset="0"/>
            </a:endParaRPr>
          </a:p>
          <a:p>
            <a:pPr indent="180340" algn="just">
              <a:spcAft>
                <a:spcPts val="0"/>
              </a:spcAft>
            </a:pPr>
            <a:r>
              <a:rPr lang="en-US" sz="3000">
                <a:solidFill>
                  <a:srgbClr val="333333"/>
                </a:solidFill>
                <a:latin typeface="Times New Roman" panose="02020603050405020304" pitchFamily="18" charset="0"/>
                <a:ea typeface="Calibri" panose="020F0502020204030204" pitchFamily="34" charset="0"/>
                <a:cs typeface="Times New Roman" panose="02020603050405020304" pitchFamily="18" charset="0"/>
              </a:rPr>
              <a:t>D. Bảo vệ môi trường sinh thái.</a:t>
            </a:r>
            <a:endParaRPr lang="en-US" sz="3000">
              <a:latin typeface="Times New Roman" panose="02020603050405020304" pitchFamily="18" charset="0"/>
              <a:ea typeface="Calibri" panose="020F0502020204030204" pitchFamily="34" charset="0"/>
              <a:cs typeface="Arial" panose="020B0604020202020204" pitchFamily="34" charset="0"/>
            </a:endParaRPr>
          </a:p>
        </p:txBody>
      </p:sp>
      <p:sp>
        <p:nvSpPr>
          <p:cNvPr id="6" name="Text Box 24"/>
          <p:cNvSpPr txBox="1">
            <a:spLocks noChangeArrowheads="1"/>
          </p:cNvSpPr>
          <p:nvPr/>
        </p:nvSpPr>
        <p:spPr bwMode="auto">
          <a:xfrm>
            <a:off x="10277061" y="74712"/>
            <a:ext cx="1699584" cy="523220"/>
          </a:xfrm>
          <a:prstGeom prst="rect">
            <a:avLst/>
          </a:prstGeom>
          <a:noFill/>
          <a:ln w="28575">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smtClean="0">
                <a:solidFill>
                  <a:srgbClr val="FF0066"/>
                </a:solidFill>
                <a:cs typeface="Arial" panose="020B0604020202020204" pitchFamily="34" charset="0"/>
              </a:rPr>
              <a:t>ĐÁP ÁN</a:t>
            </a:r>
            <a:endParaRPr lang="en-US" altLang="en-US" sz="2800" b="1">
              <a:solidFill>
                <a:srgbClr val="FF0066"/>
              </a:solidFill>
              <a:cs typeface="Arial" panose="020B0604020202020204" pitchFamily="34" charset="0"/>
            </a:endParaRPr>
          </a:p>
        </p:txBody>
      </p:sp>
    </p:spTree>
    <p:extLst>
      <p:ext uri="{BB962C8B-B14F-4D97-AF65-F5344CB8AC3E}">
        <p14:creationId xmlns:p14="http://schemas.microsoft.com/office/powerpoint/2010/main" val="3330832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2">
                                            <p:txEl>
                                              <p:pRg st="2" end="2"/>
                                            </p:txEl>
                                          </p:spTgt>
                                        </p:tgtEl>
                                        <p:attrNameLst>
                                          <p:attrName>style.color</p:attrName>
                                        </p:attrNameLst>
                                      </p:cBhvr>
                                      <p:to>
                                        <p:clrVal>
                                          <a:schemeClr val="accent2"/>
                                        </p:clrVal>
                                      </p:to>
                                    </p:set>
                                    <p:set>
                                      <p:cBhvr>
                                        <p:cTn id="7" dur="500" fill="hold"/>
                                        <p:tgtEl>
                                          <p:spTgt spid="2">
                                            <p:txEl>
                                              <p:pRg st="2" end="2"/>
                                            </p:txEl>
                                          </p:spTgt>
                                        </p:tgtEl>
                                        <p:attrNameLst>
                                          <p:attrName>fillcolor</p:attrName>
                                        </p:attrNameLst>
                                      </p:cBhvr>
                                      <p:to>
                                        <p:clrVal>
                                          <a:schemeClr val="accent2"/>
                                        </p:clrVal>
                                      </p:to>
                                    </p:set>
                                    <p:set>
                                      <p:cBhvr>
                                        <p:cTn id="8" dur="500" fill="hold"/>
                                        <p:tgtEl>
                                          <p:spTgt spid="2">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pic>
        <p:nvPicPr>
          <p:cNvPr id="3"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0"/>
              </a:ext>
            </a:extLst>
          </a:blip>
          <a:srcRect/>
          <a:stretch>
            <a:fillRect/>
          </a:stretch>
        </p:blipFill>
        <p:spPr>
          <a:xfrm>
            <a:off x="1401416" y="0"/>
            <a:ext cx="9750287" cy="6858000"/>
          </a:xfrm>
          <a:prstGeom prst="rect">
            <a:avLst/>
          </a:prstGeom>
        </p:spPr>
      </p:pic>
      <p:sp>
        <p:nvSpPr>
          <p:cNvPr id="6" name="TextBox 5"/>
          <p:cNvSpPr txBox="1"/>
          <p:nvPr/>
        </p:nvSpPr>
        <p:spPr>
          <a:xfrm>
            <a:off x="4580282" y="268356"/>
            <a:ext cx="3031435" cy="553998"/>
          </a:xfrm>
          <a:prstGeom prst="rect">
            <a:avLst/>
          </a:prstGeom>
          <a:noFill/>
        </p:spPr>
        <p:txBody>
          <a:bodyPr wrap="square" rtlCol="0">
            <a:spAutoFit/>
          </a:bodyPr>
          <a:lstStyle/>
          <a:p>
            <a:pPr algn="ctr"/>
            <a:r>
              <a:rPr lang="en-US" sz="3000" b="1" smtClean="0">
                <a:solidFill>
                  <a:srgbClr val="002060"/>
                </a:solidFill>
                <a:latin typeface="Times New Roman" panose="02020603050405020304" pitchFamily="18" charset="0"/>
                <a:cs typeface="Times New Roman" panose="02020603050405020304" pitchFamily="18" charset="0"/>
              </a:rPr>
              <a:t>VẬN DỤNG</a:t>
            </a:r>
            <a:endParaRPr lang="en-US" sz="3000" b="1">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63787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145CC-CA59-46D7-942B-629EE605F521}"/>
              </a:ext>
            </a:extLst>
          </p:cNvPr>
          <p:cNvSpPr>
            <a:spLocks noGrp="1"/>
          </p:cNvSpPr>
          <p:nvPr>
            <p:ph type="title"/>
          </p:nvPr>
        </p:nvSpPr>
        <p:spPr/>
        <p:txBody>
          <a:bodyPr>
            <a:normAutofit/>
          </a:bodyPr>
          <a:lstStyle/>
          <a:p>
            <a:r>
              <a:rPr lang="en-US" sz="5400" b="1" dirty="0" err="1">
                <a:latin typeface="Times New Roman" panose="02020603050405020304" pitchFamily="18" charset="0"/>
                <a:cs typeface="Times New Roman" panose="02020603050405020304" pitchFamily="18" charset="0"/>
              </a:rPr>
              <a:t>Khử</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trùng</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ao</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nuôi</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có</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tác</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dụng</a:t>
            </a:r>
            <a:endParaRPr lang="vi-VN" sz="54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CA18A2CB-7AC7-4B8C-B131-810A15E61576}"/>
              </a:ext>
            </a:extLst>
          </p:cNvPr>
          <p:cNvSpPr>
            <a:spLocks noGrp="1"/>
          </p:cNvSpPr>
          <p:nvPr>
            <p:ph idx="1"/>
          </p:nvPr>
        </p:nvSpPr>
        <p:spPr>
          <a:xfrm>
            <a:off x="838200" y="1825625"/>
            <a:ext cx="10515600" cy="1939551"/>
          </a:xfrm>
        </p:spPr>
        <p:txBody>
          <a:bodyPr>
            <a:normAutofit fontScale="25000" lnSpcReduction="20000"/>
          </a:bodyPr>
          <a:lstStyle/>
          <a:p>
            <a:pPr marL="0" marR="0" indent="0">
              <a:lnSpc>
                <a:spcPct val="120000"/>
              </a:lnSpc>
              <a:spcBef>
                <a:spcPts val="0"/>
              </a:spcBef>
              <a:spcAft>
                <a:spcPts val="0"/>
              </a:spcAft>
              <a:buNone/>
            </a:pPr>
            <a:r>
              <a:rPr lang="vi-VN" sz="14400" dirty="0">
                <a:solidFill>
                  <a:srgbClr val="000000"/>
                </a:solidFill>
                <a:effectLst/>
                <a:latin typeface="Times New Roman" panose="02020603050405020304" pitchFamily="18" charset="0"/>
                <a:ea typeface="Times New Roman" panose="02020603050405020304" pitchFamily="18" charset="0"/>
              </a:rPr>
              <a:t>1. Loại bỏ mầm bệnh</a:t>
            </a:r>
            <a:r>
              <a:rPr lang="en-US" sz="14400" dirty="0">
                <a:solidFill>
                  <a:srgbClr val="000000"/>
                </a:solidFill>
                <a:effectLst/>
                <a:latin typeface="Times New Roman" panose="02020603050405020304" pitchFamily="18" charset="0"/>
                <a:ea typeface="Times New Roman" panose="02020603050405020304" pitchFamily="18" charset="0"/>
              </a:rPr>
              <a:t>, </a:t>
            </a:r>
            <a:r>
              <a:rPr lang="en-US" sz="14400" dirty="0" err="1">
                <a:solidFill>
                  <a:srgbClr val="000000"/>
                </a:solidFill>
                <a:effectLst/>
                <a:latin typeface="Times New Roman" panose="02020603050405020304" pitchFamily="18" charset="0"/>
                <a:ea typeface="Times New Roman" panose="02020603050405020304" pitchFamily="18" charset="0"/>
              </a:rPr>
              <a:t>phòng</a:t>
            </a:r>
            <a:r>
              <a:rPr lang="en-US" sz="14400" dirty="0">
                <a:solidFill>
                  <a:srgbClr val="000000"/>
                </a:solidFill>
                <a:effectLst/>
                <a:latin typeface="Times New Roman" panose="02020603050405020304" pitchFamily="18" charset="0"/>
                <a:ea typeface="Times New Roman" panose="02020603050405020304" pitchFamily="18" charset="0"/>
              </a:rPr>
              <a:t> </a:t>
            </a:r>
            <a:r>
              <a:rPr lang="en-US" sz="14400" dirty="0" err="1">
                <a:solidFill>
                  <a:srgbClr val="000000"/>
                </a:solidFill>
                <a:effectLst/>
                <a:latin typeface="Times New Roman" panose="02020603050405020304" pitchFamily="18" charset="0"/>
                <a:ea typeface="Times New Roman" panose="02020603050405020304" pitchFamily="18" charset="0"/>
              </a:rPr>
              <a:t>bệnh</a:t>
            </a:r>
            <a:r>
              <a:rPr lang="en-US" sz="14400" dirty="0">
                <a:solidFill>
                  <a:srgbClr val="000000"/>
                </a:solidFill>
                <a:effectLst/>
                <a:latin typeface="Times New Roman" panose="02020603050405020304" pitchFamily="18" charset="0"/>
                <a:ea typeface="Times New Roman" panose="02020603050405020304" pitchFamily="18" charset="0"/>
              </a:rPr>
              <a:t> </a:t>
            </a:r>
            <a:r>
              <a:rPr lang="en-US" sz="14400" dirty="0" err="1">
                <a:solidFill>
                  <a:srgbClr val="000000"/>
                </a:solidFill>
                <a:effectLst/>
                <a:latin typeface="Times New Roman" panose="02020603050405020304" pitchFamily="18" charset="0"/>
                <a:ea typeface="Times New Roman" panose="02020603050405020304" pitchFamily="18" charset="0"/>
              </a:rPr>
              <a:t>cho</a:t>
            </a:r>
            <a:r>
              <a:rPr lang="en-US" sz="14400" dirty="0">
                <a:solidFill>
                  <a:srgbClr val="000000"/>
                </a:solidFill>
                <a:effectLst/>
                <a:latin typeface="Times New Roman" panose="02020603050405020304" pitchFamily="18" charset="0"/>
                <a:ea typeface="Times New Roman" panose="02020603050405020304" pitchFamily="18" charset="0"/>
              </a:rPr>
              <a:t> </a:t>
            </a:r>
            <a:r>
              <a:rPr lang="en-US" sz="14400" dirty="0" err="1">
                <a:solidFill>
                  <a:srgbClr val="000000"/>
                </a:solidFill>
                <a:effectLst/>
                <a:latin typeface="Times New Roman" panose="02020603050405020304" pitchFamily="18" charset="0"/>
                <a:ea typeface="Times New Roman" panose="02020603050405020304" pitchFamily="18" charset="0"/>
              </a:rPr>
              <a:t>thuỷ</a:t>
            </a:r>
            <a:r>
              <a:rPr lang="en-US" sz="14400" dirty="0">
                <a:solidFill>
                  <a:srgbClr val="000000"/>
                </a:solidFill>
                <a:effectLst/>
                <a:latin typeface="Times New Roman" panose="02020603050405020304" pitchFamily="18" charset="0"/>
                <a:ea typeface="Times New Roman" panose="02020603050405020304" pitchFamily="18" charset="0"/>
              </a:rPr>
              <a:t> </a:t>
            </a:r>
            <a:r>
              <a:rPr lang="en-US" sz="14400" dirty="0" err="1">
                <a:solidFill>
                  <a:srgbClr val="000000"/>
                </a:solidFill>
                <a:effectLst/>
                <a:latin typeface="Times New Roman" panose="02020603050405020304" pitchFamily="18" charset="0"/>
                <a:ea typeface="Times New Roman" panose="02020603050405020304" pitchFamily="18" charset="0"/>
              </a:rPr>
              <a:t>sản</a:t>
            </a:r>
            <a:r>
              <a:rPr lang="en-US" sz="14400" dirty="0">
                <a:solidFill>
                  <a:srgbClr val="000000"/>
                </a:solidFill>
                <a:effectLst/>
                <a:latin typeface="Times New Roman" panose="02020603050405020304" pitchFamily="18" charset="0"/>
                <a:ea typeface="Times New Roman" panose="02020603050405020304" pitchFamily="18" charset="0"/>
              </a:rPr>
              <a:t>.</a:t>
            </a:r>
            <a:endParaRPr lang="vi-VN" sz="14400" dirty="0">
              <a:effectLst/>
              <a:latin typeface="Times New Roman" panose="02020603050405020304" pitchFamily="18" charset="0"/>
              <a:ea typeface="Times New Roman" panose="02020603050405020304" pitchFamily="18" charset="0"/>
            </a:endParaRPr>
          </a:p>
          <a:p>
            <a:pPr marL="0" marR="0" indent="0">
              <a:lnSpc>
                <a:spcPct val="120000"/>
              </a:lnSpc>
              <a:spcBef>
                <a:spcPts val="0"/>
              </a:spcBef>
              <a:spcAft>
                <a:spcPts val="0"/>
              </a:spcAft>
              <a:buNone/>
            </a:pPr>
            <a:r>
              <a:rPr lang="vi-VN" sz="14400" dirty="0">
                <a:solidFill>
                  <a:srgbClr val="000000"/>
                </a:solidFill>
                <a:effectLst/>
                <a:latin typeface="Times New Roman" panose="02020603050405020304" pitchFamily="18" charset="0"/>
                <a:ea typeface="Times New Roman" panose="02020603050405020304" pitchFamily="18" charset="0"/>
              </a:rPr>
              <a:t>2. Cải thiện môi trường ao nuôi</a:t>
            </a:r>
            <a:endParaRPr lang="vi-VN" sz="14400" dirty="0">
              <a:effectLst/>
              <a:latin typeface="Times New Roman" panose="02020603050405020304" pitchFamily="18" charset="0"/>
              <a:ea typeface="Times New Roman" panose="02020603050405020304" pitchFamily="18" charset="0"/>
            </a:endParaRPr>
          </a:p>
          <a:p>
            <a:pPr marL="0" marR="0" indent="0">
              <a:lnSpc>
                <a:spcPct val="120000"/>
              </a:lnSpc>
              <a:spcBef>
                <a:spcPts val="0"/>
              </a:spcBef>
              <a:spcAft>
                <a:spcPts val="0"/>
              </a:spcAft>
              <a:buNone/>
            </a:pPr>
            <a:r>
              <a:rPr lang="vi-VN" sz="14400" dirty="0">
                <a:solidFill>
                  <a:srgbClr val="000000"/>
                </a:solidFill>
                <a:effectLst/>
                <a:latin typeface="Times New Roman" panose="02020603050405020304" pitchFamily="18" charset="0"/>
                <a:ea typeface="Times New Roman" panose="02020603050405020304" pitchFamily="18" charset="0"/>
              </a:rPr>
              <a:t>3. Tăng năng suất nuôi trồng</a:t>
            </a:r>
            <a:endParaRPr lang="vi-VN" sz="14400" dirty="0">
              <a:effectLst/>
              <a:latin typeface="Times New Roman" panose="02020603050405020304" pitchFamily="18" charset="0"/>
              <a:ea typeface="Times New Roman" panose="02020603050405020304" pitchFamily="18" charset="0"/>
            </a:endParaRPr>
          </a:p>
          <a:p>
            <a:pPr marL="0" marR="0" indent="0">
              <a:lnSpc>
                <a:spcPct val="120000"/>
              </a:lnSpc>
              <a:spcBef>
                <a:spcPts val="0"/>
              </a:spcBef>
              <a:spcAft>
                <a:spcPts val="0"/>
              </a:spcAft>
              <a:buNone/>
            </a:pPr>
            <a:r>
              <a:rPr lang="vi-VN" sz="14400" dirty="0">
                <a:solidFill>
                  <a:srgbClr val="000000"/>
                </a:solidFill>
                <a:effectLst/>
                <a:latin typeface="Times New Roman" panose="02020603050405020304" pitchFamily="18" charset="0"/>
                <a:ea typeface="Times New Roman" panose="02020603050405020304" pitchFamily="18" charset="0"/>
              </a:rPr>
              <a:t>4. Bảo vệ môi trường</a:t>
            </a:r>
            <a:r>
              <a:rPr lang="en-US" sz="14400" dirty="0">
                <a:solidFill>
                  <a:srgbClr val="000000"/>
                </a:solidFill>
                <a:effectLst/>
                <a:latin typeface="Times New Roman" panose="02020603050405020304" pitchFamily="18" charset="0"/>
                <a:ea typeface="Times New Roman" panose="02020603050405020304" pitchFamily="18" charset="0"/>
              </a:rPr>
              <a:t> </a:t>
            </a:r>
            <a:r>
              <a:rPr lang="en-US" sz="14400" dirty="0" err="1">
                <a:solidFill>
                  <a:srgbClr val="000000"/>
                </a:solidFill>
                <a:effectLst/>
                <a:latin typeface="Times New Roman" panose="02020603050405020304" pitchFamily="18" charset="0"/>
                <a:ea typeface="Times New Roman" panose="02020603050405020304" pitchFamily="18" charset="0"/>
              </a:rPr>
              <a:t>sống</a:t>
            </a:r>
            <a:r>
              <a:rPr lang="en-US" sz="14400" dirty="0">
                <a:solidFill>
                  <a:srgbClr val="000000"/>
                </a:solidFill>
                <a:effectLst/>
                <a:latin typeface="Times New Roman" panose="02020603050405020304" pitchFamily="18" charset="0"/>
                <a:ea typeface="Times New Roman" panose="02020603050405020304" pitchFamily="18" charset="0"/>
              </a:rPr>
              <a:t> </a:t>
            </a:r>
            <a:r>
              <a:rPr lang="en-US" sz="14400" dirty="0" err="1">
                <a:solidFill>
                  <a:srgbClr val="000000"/>
                </a:solidFill>
                <a:effectLst/>
                <a:latin typeface="Times New Roman" panose="02020603050405020304" pitchFamily="18" charset="0"/>
                <a:ea typeface="Times New Roman" panose="02020603050405020304" pitchFamily="18" charset="0"/>
              </a:rPr>
              <a:t>cho</a:t>
            </a:r>
            <a:r>
              <a:rPr lang="en-US" sz="14400" dirty="0">
                <a:solidFill>
                  <a:srgbClr val="000000"/>
                </a:solidFill>
                <a:effectLst/>
                <a:latin typeface="Times New Roman" panose="02020603050405020304" pitchFamily="18" charset="0"/>
                <a:ea typeface="Times New Roman" panose="02020603050405020304" pitchFamily="18" charset="0"/>
              </a:rPr>
              <a:t> </a:t>
            </a:r>
            <a:r>
              <a:rPr lang="en-US" sz="14400" dirty="0" err="1">
                <a:solidFill>
                  <a:srgbClr val="000000"/>
                </a:solidFill>
                <a:effectLst/>
                <a:latin typeface="Times New Roman" panose="02020603050405020304" pitchFamily="18" charset="0"/>
                <a:ea typeface="Times New Roman" panose="02020603050405020304" pitchFamily="18" charset="0"/>
              </a:rPr>
              <a:t>thuỷ</a:t>
            </a:r>
            <a:r>
              <a:rPr lang="en-US" sz="14400" dirty="0">
                <a:solidFill>
                  <a:srgbClr val="000000"/>
                </a:solidFill>
                <a:effectLst/>
                <a:latin typeface="Times New Roman" panose="02020603050405020304" pitchFamily="18" charset="0"/>
                <a:ea typeface="Times New Roman" panose="02020603050405020304" pitchFamily="18" charset="0"/>
              </a:rPr>
              <a:t> </a:t>
            </a:r>
            <a:r>
              <a:rPr lang="en-US" sz="14400" dirty="0" err="1">
                <a:solidFill>
                  <a:srgbClr val="000000"/>
                </a:solidFill>
                <a:effectLst/>
                <a:latin typeface="Times New Roman" panose="02020603050405020304" pitchFamily="18" charset="0"/>
                <a:ea typeface="Times New Roman" panose="02020603050405020304" pitchFamily="18" charset="0"/>
              </a:rPr>
              <a:t>sản</a:t>
            </a:r>
            <a:endParaRPr lang="vi-VN" sz="14400" dirty="0">
              <a:effectLst/>
              <a:latin typeface="Times New Roman" panose="02020603050405020304" pitchFamily="18" charset="0"/>
              <a:ea typeface="Times New Roman" panose="02020603050405020304" pitchFamily="18" charset="0"/>
            </a:endParaRPr>
          </a:p>
          <a:p>
            <a:pPr marL="0" indent="0">
              <a:lnSpc>
                <a:spcPct val="120000"/>
              </a:lnSpc>
              <a:buNone/>
            </a:pPr>
            <a:endParaRPr lang="vi-VN" dirty="0"/>
          </a:p>
        </p:txBody>
      </p:sp>
      <p:sp>
        <p:nvSpPr>
          <p:cNvPr id="4" name="Arrow: Right 3">
            <a:extLst>
              <a:ext uri="{FF2B5EF4-FFF2-40B4-BE49-F238E27FC236}">
                <a16:creationId xmlns:a16="http://schemas.microsoft.com/office/drawing/2014/main" id="{1BA4DFBA-99BB-4EB7-970F-3D0A4F991955}"/>
              </a:ext>
            </a:extLst>
          </p:cNvPr>
          <p:cNvSpPr/>
          <p:nvPr/>
        </p:nvSpPr>
        <p:spPr>
          <a:xfrm>
            <a:off x="180462" y="4675365"/>
            <a:ext cx="2734236" cy="10936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31CB29A8-40CF-404A-B421-608F87D92F55}"/>
              </a:ext>
            </a:extLst>
          </p:cNvPr>
          <p:cNvSpPr txBox="1"/>
          <p:nvPr/>
        </p:nvSpPr>
        <p:spPr>
          <a:xfrm>
            <a:off x="3826175" y="4483548"/>
            <a:ext cx="7136685" cy="1477328"/>
          </a:xfrm>
          <a:prstGeom prst="rect">
            <a:avLst/>
          </a:prstGeom>
          <a:noFill/>
        </p:spPr>
        <p:txBody>
          <a:bodyPr wrap="square" rtlCol="0">
            <a:spAutoFit/>
          </a:bodyPr>
          <a:lstStyle/>
          <a:p>
            <a:r>
              <a:rPr lang="en-US" sz="3000" b="1" dirty="0" err="1">
                <a:solidFill>
                  <a:srgbClr val="FF0000"/>
                </a:solidFill>
                <a:latin typeface="Times New Roman" panose="02020603050405020304" pitchFamily="18" charset="0"/>
                <a:cs typeface="Times New Roman" panose="02020603050405020304" pitchFamily="18" charset="0"/>
              </a:rPr>
              <a:t>Vậy</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Bệnh</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thuỷ</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sản</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là</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gì</a:t>
            </a:r>
            <a:r>
              <a:rPr lang="en-US" sz="3000" b="1" dirty="0">
                <a:solidFill>
                  <a:srgbClr val="FF0000"/>
                </a:solidFill>
                <a:latin typeface="Times New Roman" panose="02020603050405020304" pitchFamily="18" charset="0"/>
                <a:cs typeface="Times New Roman" panose="02020603050405020304" pitchFamily="18" charset="0"/>
              </a:rPr>
              <a:t> ? </a:t>
            </a:r>
            <a:r>
              <a:rPr lang="en-US" sz="3000" b="1" dirty="0" err="1">
                <a:solidFill>
                  <a:srgbClr val="FF0000"/>
                </a:solidFill>
                <a:latin typeface="Times New Roman" panose="02020603050405020304" pitchFamily="18" charset="0"/>
                <a:cs typeface="Times New Roman" panose="02020603050405020304" pitchFamily="18" charset="0"/>
              </a:rPr>
              <a:t>Vai</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trò</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phòng</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và</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trị</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bệnh</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thuỷ</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err="1">
                <a:solidFill>
                  <a:srgbClr val="FF0000"/>
                </a:solidFill>
                <a:latin typeface="Times New Roman" panose="02020603050405020304" pitchFamily="18" charset="0"/>
                <a:cs typeface="Times New Roman" panose="02020603050405020304" pitchFamily="18" charset="0"/>
              </a:rPr>
              <a:t>sản</a:t>
            </a:r>
            <a:r>
              <a:rPr lang="en-US" sz="3000" b="1">
                <a:solidFill>
                  <a:srgbClr val="FF0000"/>
                </a:solidFill>
                <a:latin typeface="Times New Roman" panose="02020603050405020304" pitchFamily="18" charset="0"/>
                <a:cs typeface="Times New Roman" panose="02020603050405020304" pitchFamily="18" charset="0"/>
              </a:rPr>
              <a:t> </a:t>
            </a:r>
            <a:r>
              <a:rPr lang="en-US" sz="3000" b="1" smtClean="0">
                <a:solidFill>
                  <a:srgbClr val="FF0000"/>
                </a:solidFill>
                <a:latin typeface="Times New Roman" panose="02020603050405020304" pitchFamily="18" charset="0"/>
                <a:cs typeface="Times New Roman" panose="02020603050405020304" pitchFamily="18" charset="0"/>
              </a:rPr>
              <a:t>như thế nào? Chúng ta cùng học bài </a:t>
            </a:r>
            <a:r>
              <a:rPr lang="en-US" sz="3000" b="1" dirty="0">
                <a:solidFill>
                  <a:srgbClr val="FF0000"/>
                </a:solidFill>
                <a:latin typeface="Times New Roman" panose="02020603050405020304" pitchFamily="18" charset="0"/>
                <a:cs typeface="Times New Roman" panose="02020603050405020304" pitchFamily="18" charset="0"/>
              </a:rPr>
              <a:t>23 …..</a:t>
            </a:r>
            <a:endParaRPr lang="vi-VN" sz="3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0738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47261D9-05BD-FB95-A0DA-3A47CCC537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314" y="139147"/>
            <a:ext cx="4228627" cy="4100718"/>
          </a:xfrm>
          <a:prstGeom prst="rect">
            <a:avLst/>
          </a:prstGeom>
        </p:spPr>
      </p:pic>
      <p:sp>
        <p:nvSpPr>
          <p:cNvPr id="2" name="Rectangle 1"/>
          <p:cNvSpPr/>
          <p:nvPr/>
        </p:nvSpPr>
        <p:spPr>
          <a:xfrm>
            <a:off x="543096" y="5432255"/>
            <a:ext cx="4416529" cy="1077218"/>
          </a:xfrm>
          <a:prstGeom prst="rect">
            <a:avLst/>
          </a:prstGeom>
        </p:spPr>
        <p:txBody>
          <a:bodyPr wrap="square">
            <a:spAutoFit/>
          </a:bodyPr>
          <a:lstStyle/>
          <a:p>
            <a:pPr algn="ctr"/>
            <a:r>
              <a:rPr lang="en-US" sz="3200" b="1" i="1" kern="0" spc="-20">
                <a:solidFill>
                  <a:srgbClr val="92D050"/>
                </a:solidFill>
                <a:latin typeface="Times New Roman" panose="02020603050405020304" pitchFamily="18" charset="0"/>
                <a:ea typeface="Calibri" panose="020F0502020204030204" pitchFamily="34" charset="0"/>
                <a:cs typeface="Times New Roman" panose="02020603050405020304" pitchFamily="18" charset="0"/>
              </a:rPr>
              <a:t>Nộp</a:t>
            </a:r>
            <a:r>
              <a:rPr lang="en-US" sz="3200" b="1" i="1" kern="0" spc="-30">
                <a:solidFill>
                  <a:srgbClr val="92D05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kern="0">
                <a:solidFill>
                  <a:srgbClr val="92D050"/>
                </a:solidFill>
                <a:latin typeface="Times New Roman" panose="02020603050405020304" pitchFamily="18" charset="0"/>
                <a:ea typeface="Calibri" panose="020F0502020204030204" pitchFamily="34" charset="0"/>
                <a:cs typeface="Times New Roman" panose="02020603050405020304" pitchFamily="18" charset="0"/>
              </a:rPr>
              <a:t>lại</a:t>
            </a:r>
            <a:r>
              <a:rPr lang="en-US" sz="3200" b="1" i="1" kern="0" spc="-30">
                <a:solidFill>
                  <a:srgbClr val="92D05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kern="0">
                <a:solidFill>
                  <a:srgbClr val="92D050"/>
                </a:solidFill>
                <a:latin typeface="Times New Roman" panose="02020603050405020304" pitchFamily="18" charset="0"/>
                <a:ea typeface="Calibri" panose="020F0502020204030204" pitchFamily="34" charset="0"/>
                <a:cs typeface="Times New Roman" panose="02020603050405020304" pitchFamily="18" charset="0"/>
              </a:rPr>
              <a:t>sản</a:t>
            </a:r>
            <a:r>
              <a:rPr lang="en-US" sz="3200" b="1" i="1" kern="0" spc="-30">
                <a:solidFill>
                  <a:srgbClr val="92D05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kern="0">
                <a:solidFill>
                  <a:srgbClr val="92D050"/>
                </a:solidFill>
                <a:latin typeface="Times New Roman" panose="02020603050405020304" pitchFamily="18" charset="0"/>
                <a:ea typeface="Calibri" panose="020F0502020204030204" pitchFamily="34" charset="0"/>
                <a:cs typeface="Times New Roman" panose="02020603050405020304" pitchFamily="18" charset="0"/>
              </a:rPr>
              <a:t>phẩm</a:t>
            </a:r>
            <a:r>
              <a:rPr lang="en-US" sz="3200" b="1" i="1" kern="0" spc="-25">
                <a:solidFill>
                  <a:srgbClr val="92D05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kern="0">
                <a:solidFill>
                  <a:srgbClr val="92D050"/>
                </a:solidFill>
                <a:latin typeface="Times New Roman" panose="02020603050405020304" pitchFamily="18" charset="0"/>
                <a:ea typeface="Calibri" panose="020F0502020204030204" pitchFamily="34" charset="0"/>
                <a:cs typeface="Times New Roman" panose="02020603050405020304" pitchFamily="18" charset="0"/>
              </a:rPr>
              <a:t>cho</a:t>
            </a:r>
            <a:r>
              <a:rPr lang="en-US" sz="3200" b="1" i="1" kern="0" spc="-30">
                <a:solidFill>
                  <a:srgbClr val="92D05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kern="0">
                <a:solidFill>
                  <a:srgbClr val="92D050"/>
                </a:solidFill>
                <a:latin typeface="Times New Roman" panose="02020603050405020304" pitchFamily="18" charset="0"/>
                <a:ea typeface="Calibri" panose="020F0502020204030204" pitchFamily="34" charset="0"/>
                <a:cs typeface="Times New Roman" panose="02020603050405020304" pitchFamily="18" charset="0"/>
              </a:rPr>
              <a:t>GV</a:t>
            </a:r>
            <a:r>
              <a:rPr lang="en-US" sz="3200" b="1" i="1" kern="0" spc="-30">
                <a:solidFill>
                  <a:srgbClr val="92D05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kern="0">
                <a:solidFill>
                  <a:srgbClr val="92D050"/>
                </a:solidFill>
                <a:latin typeface="Times New Roman" panose="02020603050405020304" pitchFamily="18" charset="0"/>
                <a:ea typeface="Calibri" panose="020F0502020204030204" pitchFamily="34" charset="0"/>
                <a:cs typeface="Times New Roman" panose="02020603050405020304" pitchFamily="18" charset="0"/>
              </a:rPr>
              <a:t>vào</a:t>
            </a:r>
            <a:r>
              <a:rPr lang="en-US" sz="3200" b="1" i="1" kern="0" spc="-30">
                <a:solidFill>
                  <a:srgbClr val="92D05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kern="0">
                <a:solidFill>
                  <a:srgbClr val="92D050"/>
                </a:solidFill>
                <a:latin typeface="Times New Roman" panose="02020603050405020304" pitchFamily="18" charset="0"/>
                <a:ea typeface="Calibri" panose="020F0502020204030204" pitchFamily="34" charset="0"/>
                <a:cs typeface="Times New Roman" panose="02020603050405020304" pitchFamily="18" charset="0"/>
              </a:rPr>
              <a:t>buổi</a:t>
            </a:r>
            <a:r>
              <a:rPr lang="en-US" sz="3200" b="1" i="1" kern="0" spc="-30">
                <a:solidFill>
                  <a:srgbClr val="92D05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kern="0">
                <a:solidFill>
                  <a:srgbClr val="92D050"/>
                </a:solidFill>
                <a:latin typeface="Times New Roman" panose="02020603050405020304" pitchFamily="18" charset="0"/>
                <a:ea typeface="Calibri" panose="020F0502020204030204" pitchFamily="34" charset="0"/>
                <a:cs typeface="Times New Roman" panose="02020603050405020304" pitchFamily="18" charset="0"/>
              </a:rPr>
              <a:t>học</a:t>
            </a:r>
            <a:r>
              <a:rPr lang="en-US" sz="3200" b="1" i="1" kern="0" spc="-25">
                <a:solidFill>
                  <a:srgbClr val="92D05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kern="0">
                <a:solidFill>
                  <a:srgbClr val="92D050"/>
                </a:solidFill>
                <a:latin typeface="Times New Roman" panose="02020603050405020304" pitchFamily="18" charset="0"/>
                <a:ea typeface="Calibri" panose="020F0502020204030204" pitchFamily="34" charset="0"/>
                <a:cs typeface="Times New Roman" panose="02020603050405020304" pitchFamily="18" charset="0"/>
              </a:rPr>
              <a:t>kế</a:t>
            </a:r>
            <a:r>
              <a:rPr lang="en-US" sz="3200" b="1" i="1" kern="0" spc="-30">
                <a:solidFill>
                  <a:srgbClr val="92D05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kern="0">
                <a:solidFill>
                  <a:srgbClr val="92D050"/>
                </a:solidFill>
                <a:latin typeface="Times New Roman" panose="02020603050405020304" pitchFamily="18" charset="0"/>
                <a:ea typeface="Calibri" panose="020F0502020204030204" pitchFamily="34" charset="0"/>
                <a:cs typeface="Times New Roman" panose="02020603050405020304" pitchFamily="18" charset="0"/>
              </a:rPr>
              <a:t>tiếp</a:t>
            </a:r>
            <a:endParaRPr lang="en-US" sz="3200" b="1" i="1">
              <a:solidFill>
                <a:srgbClr val="92D050"/>
              </a:solidFill>
              <a:latin typeface="Times New Roman" panose="02020603050405020304" pitchFamily="18" charset="0"/>
              <a:cs typeface="Times New Roman" panose="02020603050405020304" pitchFamily="18" charset="0"/>
            </a:endParaRPr>
          </a:p>
        </p:txBody>
      </p:sp>
      <p:pic>
        <p:nvPicPr>
          <p:cNvPr id="9" name="Picture 5" descr="Tổng Hợp] 909+ hình ảnh suy nghĩ rối bời dễ thương nhấ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3804" y="4000862"/>
            <a:ext cx="3222172" cy="2863398"/>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24"/>
          <p:cNvSpPr txBox="1">
            <a:spLocks noChangeArrowheads="1"/>
          </p:cNvSpPr>
          <p:nvPr/>
        </p:nvSpPr>
        <p:spPr bwMode="auto">
          <a:xfrm>
            <a:off x="4432462" y="139147"/>
            <a:ext cx="2690971" cy="523220"/>
          </a:xfrm>
          <a:prstGeom prst="rect">
            <a:avLst/>
          </a:prstGeom>
          <a:noFill/>
          <a:ln w="28575">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smtClean="0">
                <a:solidFill>
                  <a:srgbClr val="FF0066"/>
                </a:solidFill>
                <a:cs typeface="Arial" panose="020B0604020202020204" pitchFamily="34" charset="0"/>
              </a:rPr>
              <a:t>LUYỆN TẬP</a:t>
            </a:r>
            <a:endParaRPr lang="en-US" altLang="en-US" sz="2800" b="1">
              <a:solidFill>
                <a:srgbClr val="FF0066"/>
              </a:solidFill>
              <a:cs typeface="Arial" panose="020B0604020202020204" pitchFamily="34" charset="0"/>
            </a:endParaRPr>
          </a:p>
        </p:txBody>
      </p:sp>
      <p:sp>
        <p:nvSpPr>
          <p:cNvPr id="8" name="Cloud Callout 7"/>
          <p:cNvSpPr/>
          <p:nvPr/>
        </p:nvSpPr>
        <p:spPr>
          <a:xfrm>
            <a:off x="6877879" y="139147"/>
            <a:ext cx="5314122" cy="4661453"/>
          </a:xfrm>
          <a:prstGeom prst="cloudCallout">
            <a:avLst>
              <a:gd name="adj1" fmla="val -34289"/>
              <a:gd name="adj2" fmla="val 64527"/>
            </a:avLst>
          </a:prstGeom>
          <a:solidFill>
            <a:schemeClr val="accent1">
              <a:lumMod val="40000"/>
              <a:lumOff val="60000"/>
            </a:schemeClr>
          </a:solidFill>
          <a:ln>
            <a:solidFill>
              <a:schemeClr val="bg1">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ker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Quan sát hoạt động nuôi trồng thủy sản ở địa phương và đề xuất một biện pháp nâng cao hiệu quả phòng bệnh cho động vật thủy sản</a:t>
            </a:r>
            <a:endParaRPr lang="en-US" sz="3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2462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pic>
        <p:nvPicPr>
          <p:cNvPr id="3"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0"/>
              </a:ext>
            </a:extLst>
          </a:blip>
          <a:srcRect/>
          <a:stretch>
            <a:fillRect/>
          </a:stretch>
        </p:blipFill>
        <p:spPr>
          <a:xfrm>
            <a:off x="1401416" y="0"/>
            <a:ext cx="9750287" cy="6858000"/>
          </a:xfrm>
          <a:prstGeom prst="rect">
            <a:avLst/>
          </a:prstGeom>
        </p:spPr>
      </p:pic>
      <p:sp>
        <p:nvSpPr>
          <p:cNvPr id="6" name="TextBox 5"/>
          <p:cNvSpPr txBox="1"/>
          <p:nvPr/>
        </p:nvSpPr>
        <p:spPr>
          <a:xfrm>
            <a:off x="4580282" y="268356"/>
            <a:ext cx="3031435" cy="553998"/>
          </a:xfrm>
          <a:prstGeom prst="rect">
            <a:avLst/>
          </a:prstGeom>
          <a:noFill/>
        </p:spPr>
        <p:txBody>
          <a:bodyPr wrap="square" rtlCol="0">
            <a:spAutoFit/>
          </a:bodyPr>
          <a:lstStyle/>
          <a:p>
            <a:pPr algn="ctr"/>
            <a:r>
              <a:rPr lang="en-US" sz="3000" b="1" smtClean="0">
                <a:solidFill>
                  <a:srgbClr val="002060"/>
                </a:solidFill>
                <a:latin typeface="Times New Roman" panose="02020603050405020304" pitchFamily="18" charset="0"/>
                <a:cs typeface="Times New Roman" panose="02020603050405020304" pitchFamily="18" charset="0"/>
              </a:rPr>
              <a:t>MỞ RỘNG</a:t>
            </a:r>
            <a:endParaRPr lang="en-US" sz="3000" b="1">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834813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90" name="Rectangle 3089">
            <a:extLst>
              <a:ext uri="{FF2B5EF4-FFF2-40B4-BE49-F238E27FC236}">
                <a16:creationId xmlns:a16="http://schemas.microsoft.com/office/drawing/2014/main" id="{99F1FFA9-D672-408C-9220-ADEEC6ABDD0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E7D82E-0D35-44A9-8BC9-FFC786A87AD2}"/>
              </a:ext>
            </a:extLst>
          </p:cNvPr>
          <p:cNvSpPr>
            <a:spLocks noGrp="1"/>
          </p:cNvSpPr>
          <p:nvPr>
            <p:ph type="title"/>
          </p:nvPr>
        </p:nvSpPr>
        <p:spPr>
          <a:xfrm>
            <a:off x="544111" y="2086349"/>
            <a:ext cx="3816095" cy="1938076"/>
          </a:xfrm>
        </p:spPr>
        <p:txBody>
          <a:bodyPr>
            <a:normAutofit/>
          </a:bodyPr>
          <a:lstStyle/>
          <a:p>
            <a:pPr algn="ctr"/>
            <a:r>
              <a:rPr lang="en-US" dirty="0" err="1"/>
              <a:t>Hải</a:t>
            </a:r>
            <a:r>
              <a:rPr lang="en-US" dirty="0"/>
              <a:t> </a:t>
            </a:r>
            <a:r>
              <a:rPr lang="en-US" dirty="0" err="1"/>
              <a:t>sản</a:t>
            </a:r>
            <a:r>
              <a:rPr lang="en-US" dirty="0"/>
              <a:t> </a:t>
            </a:r>
            <a:r>
              <a:rPr lang="en-US" dirty="0" err="1"/>
              <a:t>chứa</a:t>
            </a:r>
            <a:r>
              <a:rPr lang="en-US" dirty="0"/>
              <a:t> </a:t>
            </a:r>
            <a:r>
              <a:rPr lang="en-US" dirty="0" err="1"/>
              <a:t>chất</a:t>
            </a:r>
            <a:r>
              <a:rPr lang="en-US" dirty="0"/>
              <a:t> </a:t>
            </a:r>
            <a:r>
              <a:rPr lang="en-US" dirty="0" err="1"/>
              <a:t>cấm</a:t>
            </a:r>
            <a:endParaRPr lang="vi-VN" dirty="0"/>
          </a:p>
        </p:txBody>
      </p:sp>
      <p:pic>
        <p:nvPicPr>
          <p:cNvPr id="3074" name="Picture 2" descr="Những người không nên ăn hải sản">
            <a:extLst>
              <a:ext uri="{FF2B5EF4-FFF2-40B4-BE49-F238E27FC236}">
                <a16:creationId xmlns:a16="http://schemas.microsoft.com/office/drawing/2014/main" id="{7DFF69E3-098F-4D7C-939F-C613566D1D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 b="24054"/>
          <a:stretch/>
        </p:blipFill>
        <p:spPr bwMode="auto">
          <a:xfrm>
            <a:off x="4904316" y="-5"/>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a:noFill/>
          <a:extLst>
            <a:ext uri="{909E8E84-426E-40DD-AFC4-6F175D3DCCD1}">
              <a14:hiddenFill xmlns:a14="http://schemas.microsoft.com/office/drawing/2010/main">
                <a:solidFill>
                  <a:srgbClr val="FFFFFF"/>
                </a:solidFill>
              </a14:hiddenFill>
            </a:ext>
          </a:extLst>
        </p:spPr>
      </p:pic>
      <p:pic>
        <p:nvPicPr>
          <p:cNvPr id="3076" name="Picture 4" descr="Ăn Hải Sản Tẩm Hóa Chất Có Hại Như Thế Nào? • Tin Cậy 2024">
            <a:extLst>
              <a:ext uri="{FF2B5EF4-FFF2-40B4-BE49-F238E27FC236}">
                <a16:creationId xmlns:a16="http://schemas.microsoft.com/office/drawing/2014/main" id="{0F83D5F8-9D90-41B4-B963-EDCDF1D9E9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622" r="-1" b="13613"/>
          <a:stretch/>
        </p:blipFill>
        <p:spPr bwMode="auto">
          <a:xfrm>
            <a:off x="4716571" y="3748662"/>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861644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292233C-C8E8-4D18-857D-36C0E1C69307}"/>
              </a:ext>
            </a:extLst>
          </p:cNvPr>
          <p:cNvPicPr>
            <a:picLocks noChangeAspect="1"/>
          </p:cNvPicPr>
          <p:nvPr/>
        </p:nvPicPr>
        <p:blipFill>
          <a:blip r:embed="rId2"/>
          <a:srcRect r="10113"/>
          <a:stretch/>
        </p:blipFill>
        <p:spPr>
          <a:xfrm>
            <a:off x="1"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A6FCD6A8-F265-4192-926F-93C6610FFB9E}"/>
              </a:ext>
            </a:extLst>
          </p:cNvPr>
          <p:cNvSpPr>
            <a:spLocks noGrp="1"/>
          </p:cNvSpPr>
          <p:nvPr>
            <p:ph type="title"/>
          </p:nvPr>
        </p:nvSpPr>
        <p:spPr>
          <a:xfrm>
            <a:off x="7531610" y="365125"/>
            <a:ext cx="3822189" cy="1899912"/>
          </a:xfrm>
        </p:spPr>
        <p:txBody>
          <a:bodyPr>
            <a:normAutofit/>
          </a:bodyPr>
          <a:lstStyle/>
          <a:p>
            <a:pPr algn="ctr"/>
            <a:r>
              <a:rPr lang="en-US" sz="3100" b="1" dirty="0">
                <a:latin typeface="Times New Roman" panose="02020603050405020304" pitchFamily="18" charset="0"/>
                <a:cs typeface="Times New Roman" panose="02020603050405020304" pitchFamily="18" charset="0"/>
              </a:rPr>
              <a:t>SỬ DỤNG CHẤT CẤM TRONG NUÔI THUỶ SẢN</a:t>
            </a:r>
          </a:p>
        </p:txBody>
      </p:sp>
      <p:sp>
        <p:nvSpPr>
          <p:cNvPr id="3" name="Content Placeholder 2">
            <a:extLst>
              <a:ext uri="{FF2B5EF4-FFF2-40B4-BE49-F238E27FC236}">
                <a16:creationId xmlns:a16="http://schemas.microsoft.com/office/drawing/2014/main" id="{01FC0FF8-51D1-4CD0-8429-9530A43C186A}"/>
              </a:ext>
            </a:extLst>
          </p:cNvPr>
          <p:cNvSpPr>
            <a:spLocks noGrp="1"/>
          </p:cNvSpPr>
          <p:nvPr>
            <p:ph idx="1"/>
          </p:nvPr>
        </p:nvSpPr>
        <p:spPr>
          <a:xfrm>
            <a:off x="7531610" y="2106706"/>
            <a:ext cx="4463166" cy="4070257"/>
          </a:xfrm>
        </p:spPr>
        <p:txBody>
          <a:bodyPr>
            <a:noAutofit/>
          </a:bodyPr>
          <a:lstStyle/>
          <a:p>
            <a:pPr algn="just"/>
            <a:r>
              <a:rPr lang="vi-VN" sz="1400" b="1" i="0" dirty="0">
                <a:solidFill>
                  <a:srgbClr val="333333"/>
                </a:solidFill>
                <a:effectLst/>
              </a:rPr>
              <a:t>Ảnh hưởng đến hệ sinh thái và môi trường</a:t>
            </a:r>
            <a:endParaRPr lang="vi-VN" sz="1400" b="0" i="0" dirty="0">
              <a:solidFill>
                <a:srgbClr val="333333"/>
              </a:solidFill>
              <a:effectLst/>
            </a:endParaRPr>
          </a:p>
          <a:p>
            <a:pPr algn="just"/>
            <a:r>
              <a:rPr lang="vi-VN" sz="1400" b="0" i="0" dirty="0">
                <a:solidFill>
                  <a:srgbClr val="333333"/>
                </a:solidFill>
                <a:effectLst/>
              </a:rPr>
              <a:t>Việc sử dụng các chất cấm không chỉ gây ô nhiễm nguồn nước, đất và không khí mà còn ảnh hưởng tiêu cực đến đa dạng sinh học. Các hợp chất độc hại có thể tiêu diệt các sinh vật không mục tiêu, gây mất cân bằng sinh thái và làm giảm chất lượng môi trường sống.</a:t>
            </a:r>
          </a:p>
          <a:p>
            <a:pPr algn="just"/>
            <a:r>
              <a:rPr lang="vi-VN" sz="1400" b="1" i="0" dirty="0">
                <a:solidFill>
                  <a:srgbClr val="333333"/>
                </a:solidFill>
                <a:effectLst/>
              </a:rPr>
              <a:t>Sự kháng thuốc ở vi khuẩn</a:t>
            </a:r>
            <a:endParaRPr lang="vi-VN" sz="1400" b="0" i="0" dirty="0">
              <a:solidFill>
                <a:srgbClr val="333333"/>
              </a:solidFill>
              <a:effectLst/>
            </a:endParaRPr>
          </a:p>
          <a:p>
            <a:pPr algn="just"/>
            <a:r>
              <a:rPr lang="vi-VN" sz="1400" b="0" i="0" dirty="0">
                <a:solidFill>
                  <a:srgbClr val="333333"/>
                </a:solidFill>
                <a:effectLst/>
              </a:rPr>
              <a:t>Sử dụng kháng sinh một cách bừa bãi trong nuôi trồng thủy sản có thể dẫn đến sự phát triển của vi khuẩn kháng thuốc, làm giảm hiệu quả của các loại thuốc kháng sinh trong điều trị bệnh ở cả con người và động vật.</a:t>
            </a:r>
          </a:p>
          <a:p>
            <a:pPr algn="just"/>
            <a:r>
              <a:rPr lang="vi-VN" sz="1400" b="1" i="0" dirty="0">
                <a:solidFill>
                  <a:srgbClr val="333333"/>
                </a:solidFill>
                <a:effectLst/>
              </a:rPr>
              <a:t>Giảm niềm tin của người tiêu dùng</a:t>
            </a:r>
            <a:endParaRPr lang="vi-VN" sz="1400" b="0" i="0" dirty="0">
              <a:solidFill>
                <a:srgbClr val="333333"/>
              </a:solidFill>
              <a:effectLst/>
            </a:endParaRPr>
          </a:p>
          <a:p>
            <a:pPr algn="just"/>
            <a:r>
              <a:rPr lang="vi-VN" sz="1400" b="0" i="0" dirty="0">
                <a:solidFill>
                  <a:srgbClr val="333333"/>
                </a:solidFill>
                <a:effectLst/>
              </a:rPr>
              <a:t>Sự hiện diện của các chất cấm trong sản phẩm thủy sản có thể dẫn đến việc mất niềm tin của người tiêu dùng vào chất lượng và an toàn của thực phẩm, gây ảnh hưởng đến nhu cầu thị trường và kinh tế của ngành nuôi trồng thủy sản.</a:t>
            </a:r>
          </a:p>
        </p:txBody>
      </p:sp>
    </p:spTree>
    <p:extLst>
      <p:ext uri="{BB962C8B-B14F-4D97-AF65-F5344CB8AC3E}">
        <p14:creationId xmlns:p14="http://schemas.microsoft.com/office/powerpoint/2010/main" val="131926806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6B30A9F-FB97-4C39-87F0-25FD63A39A95}"/>
              </a:ext>
            </a:extLst>
          </p:cNvPr>
          <p:cNvPicPr>
            <a:picLocks noChangeAspect="1"/>
          </p:cNvPicPr>
          <p:nvPr/>
        </p:nvPicPr>
        <p:blipFill>
          <a:blip r:embed="rId2"/>
          <a:srcRect r="10113"/>
          <a:stretch/>
        </p:blipFill>
        <p:spPr>
          <a:xfrm>
            <a:off x="1"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761C552-636D-4FBD-8E1E-5B087183D423}"/>
              </a:ext>
            </a:extLst>
          </p:cNvPr>
          <p:cNvSpPr>
            <a:spLocks noGrp="1"/>
          </p:cNvSpPr>
          <p:nvPr>
            <p:ph idx="1"/>
          </p:nvPr>
        </p:nvSpPr>
        <p:spPr>
          <a:xfrm>
            <a:off x="7531610" y="419100"/>
            <a:ext cx="3822189" cy="5757863"/>
          </a:xfrm>
        </p:spPr>
        <p:txBody>
          <a:bodyPr>
            <a:normAutofit lnSpcReduction="10000"/>
          </a:bodyPr>
          <a:lstStyle/>
          <a:p>
            <a:pPr algn="just"/>
            <a:r>
              <a:rPr lang="vi-VN" sz="1600" b="1" i="0" dirty="0">
                <a:effectLst/>
              </a:rPr>
              <a:t>Hạn chế xuất khẩu</a:t>
            </a:r>
            <a:endParaRPr lang="vi-VN" sz="1600" b="0" i="0" dirty="0">
              <a:effectLst/>
            </a:endParaRPr>
          </a:p>
          <a:p>
            <a:pPr algn="just"/>
            <a:r>
              <a:rPr lang="vi-VN" sz="1600" b="0" i="0" dirty="0">
                <a:effectLst/>
              </a:rPr>
              <a:t>Các quốc gia nhập khẩu thường áp đặt các quy định nghiêm ngặt về dư lượng hóa chất và kháng sinh trong sản phẩm thủy sản. Sản phẩm từ các cơ sở nuôi trồng sử dụng chất cấm có thể bị cấm nhập khẩu, gây thiệt hại lớn cho ngành xuất khẩu thủy sản.</a:t>
            </a:r>
          </a:p>
          <a:p>
            <a:pPr algn="just"/>
            <a:r>
              <a:rPr lang="vi-VN" sz="1600" b="1" i="0" dirty="0">
                <a:effectLst/>
              </a:rPr>
              <a:t>Tác động đến sức khỏe động vật thủy sản</a:t>
            </a:r>
            <a:endParaRPr lang="vi-VN" sz="1600" b="0" i="0" dirty="0">
              <a:effectLst/>
            </a:endParaRPr>
          </a:p>
          <a:p>
            <a:pPr algn="just"/>
            <a:r>
              <a:rPr lang="vi-VN" sz="1600" b="0" i="0" dirty="0">
                <a:effectLst/>
              </a:rPr>
              <a:t>Các chất cấm có thể gây độc hại cho chính các loài thủy sản, gây ra các vấn đề sức khỏe, giảm khả năng sinh sản và tăng tỷ lệ tử vong, ảnh hưởng đến năng suất và chất lượng sản phẩm.</a:t>
            </a:r>
          </a:p>
          <a:p>
            <a:pPr algn="just"/>
            <a:r>
              <a:rPr lang="vi-VN" sz="1600" b="0" i="0" dirty="0">
                <a:effectLst/>
              </a:rPr>
              <a:t>Vì những lý do trên, việc kiểm soát việc sử dụng các chất cấm trong nuôi trồng thủy sản là hết sức quan trọng, đòi hỏi sự hợp tác chặt chẽ giữa nhà sản xuất, cơ quan quản lý và người tiêu dùng để đảm bảo an toàn thực phẩm, bảo vệ sức khỏe con người và duy trì sự bền vững của môi trường.</a:t>
            </a:r>
          </a:p>
          <a:p>
            <a:endParaRPr lang="vi-VN" sz="1100" dirty="0"/>
          </a:p>
        </p:txBody>
      </p:sp>
    </p:spTree>
    <p:extLst>
      <p:ext uri="{BB962C8B-B14F-4D97-AF65-F5344CB8AC3E}">
        <p14:creationId xmlns:p14="http://schemas.microsoft.com/office/powerpoint/2010/main" val="284676842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8761DDFE-071F-4200-B0AA-394476C2D2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62B381B-01E9-4C9B-BB10-101D2157B812}"/>
              </a:ext>
            </a:extLst>
          </p:cNvPr>
          <p:cNvSpPr>
            <a:spLocks noGrp="1"/>
          </p:cNvSpPr>
          <p:nvPr>
            <p:ph idx="1"/>
          </p:nvPr>
        </p:nvSpPr>
        <p:spPr>
          <a:xfrm>
            <a:off x="6186619" y="25064"/>
            <a:ext cx="5662481" cy="2779785"/>
          </a:xfrm>
        </p:spPr>
        <p:txBody>
          <a:bodyPr anchor="ctr">
            <a:normAutofit/>
          </a:bodyPr>
          <a:lstStyle/>
          <a:p>
            <a:pPr algn="just" fontAlgn="base"/>
            <a:r>
              <a:rPr lang="vi-VN" sz="1400" b="0" i="0" u="none" strike="noStrike" dirty="0">
                <a:solidFill>
                  <a:srgbClr val="000000"/>
                </a:solidFill>
                <a:effectLst/>
                <a:latin typeface="Segoe UI Semibold_"/>
              </a:rPr>
              <a:t>Theo báo cáo của trung tâm phòng chống bệnh tật Châu Âu (ECDC), hằng năm ở Châu Âu có trên 25.000 bệnh nhân chết vì nhiễm phải vi khuẩn đa kháng thuốc.</a:t>
            </a:r>
          </a:p>
          <a:p>
            <a:pPr algn="just" fontAlgn="base"/>
            <a:r>
              <a:rPr lang="vi-VN" sz="1400" b="0" i="0" u="none" strike="noStrike" dirty="0">
                <a:solidFill>
                  <a:srgbClr val="000000"/>
                </a:solidFill>
                <a:effectLst/>
                <a:latin typeface="Segoe UI Semibold_"/>
              </a:rPr>
              <a:t>Ngoài những nguy hiểm của tình trạng kháng kháng sinh, việc lạm dụng kháng sinh cũng dẫn đến nguy cơ sức khỏe nếu tiêu thụ tôm còn tồn dư kháng sinh trong thịt. Một số kháng sinh có thể gây tử vong cho những người bị dị ứng nghiêm trọng. Penicillin gây ra phản ứng dị ứng làm tử vong nhiều hơn bất kỳ nhóm kháng sinh nào khác. Phản ứng dị ứng phổ biến với thuốc nhóm penicillin là phát ban da và sưng mặt, sốc phản vệ hoặc thậm chí là tử vong nếu không được điều trị kịp thời.</a:t>
            </a:r>
          </a:p>
        </p:txBody>
      </p:sp>
      <p:pic>
        <p:nvPicPr>
          <p:cNvPr id="4" name="Picture 2">
            <a:extLst>
              <a:ext uri="{FF2B5EF4-FFF2-40B4-BE49-F238E27FC236}">
                <a16:creationId xmlns:a16="http://schemas.microsoft.com/office/drawing/2014/main" id="{70AC6BBA-09E9-47AD-9940-EBFA58DCAF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 b="15712"/>
          <a:stretch/>
        </p:blipFill>
        <p:spPr bwMode="auto">
          <a:xfrm>
            <a:off x="198501" y="-85725"/>
            <a:ext cx="589597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EFD11EF-0AE1-45D4-B7F7-20344EEDD374}"/>
              </a:ext>
            </a:extLst>
          </p:cNvPr>
          <p:cNvPicPr>
            <a:picLocks noChangeAspect="1"/>
          </p:cNvPicPr>
          <p:nvPr/>
        </p:nvPicPr>
        <p:blipFill>
          <a:blip r:embed="rId3"/>
          <a:stretch>
            <a:fillRect/>
          </a:stretch>
        </p:blipFill>
        <p:spPr>
          <a:xfrm>
            <a:off x="6186619" y="2804849"/>
            <a:ext cx="5595806" cy="3548326"/>
          </a:xfrm>
          <a:prstGeom prst="rect">
            <a:avLst/>
          </a:prstGeom>
        </p:spPr>
      </p:pic>
    </p:spTree>
    <p:extLst>
      <p:ext uri="{BB962C8B-B14F-4D97-AF65-F5344CB8AC3E}">
        <p14:creationId xmlns:p14="http://schemas.microsoft.com/office/powerpoint/2010/main" val="111370346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21258-2905-4663-8256-323EF5E397AD}"/>
              </a:ext>
            </a:extLst>
          </p:cNvPr>
          <p:cNvSpPr>
            <a:spLocks noGrp="1"/>
          </p:cNvSpPr>
          <p:nvPr>
            <p:ph type="title"/>
          </p:nvPr>
        </p:nvSpPr>
        <p:spPr>
          <a:xfrm>
            <a:off x="2468217" y="325368"/>
            <a:ext cx="6785113" cy="598971"/>
          </a:xfrm>
        </p:spPr>
        <p:txBody>
          <a:bodyPr>
            <a:normAutofit fontScale="90000"/>
          </a:bodyPr>
          <a:lstStyle/>
          <a:p>
            <a:pPr algn="ctr"/>
            <a:r>
              <a:rPr lang="en-US" b="1" smtClean="0">
                <a:solidFill>
                  <a:srgbClr val="C00000"/>
                </a:solidFill>
                <a:latin typeface="Times New Roman" panose="02020603050405020304" pitchFamily="18" charset="0"/>
                <a:cs typeface="Times New Roman" panose="02020603050405020304" pitchFamily="18" charset="0"/>
              </a:rPr>
              <a:t>BÀI TẬP MỞ RỘNG</a:t>
            </a:r>
            <a:endParaRPr lang="en-US" b="1" dirty="0">
              <a:solidFill>
                <a:srgbClr val="C00000"/>
              </a:solidFill>
              <a:latin typeface="Times New Roman" panose="02020603050405020304" pitchFamily="18" charset="0"/>
              <a:cs typeface="Times New Roman" panose="02020603050405020304" pitchFamily="18" charset="0"/>
            </a:endParaRPr>
          </a:p>
        </p:txBody>
      </p:sp>
      <p:sp>
        <p:nvSpPr>
          <p:cNvPr id="4" name="Rounded Rectangle 6">
            <a:extLst>
              <a:ext uri="{FF2B5EF4-FFF2-40B4-BE49-F238E27FC236}">
                <a16:creationId xmlns:a16="http://schemas.microsoft.com/office/drawing/2014/main" id="{E92C252E-C775-F9B0-B991-3B3EBB17DD86}"/>
              </a:ext>
            </a:extLst>
          </p:cNvPr>
          <p:cNvSpPr/>
          <p:nvPr/>
        </p:nvSpPr>
        <p:spPr>
          <a:xfrm>
            <a:off x="797036" y="1339156"/>
            <a:ext cx="10424242" cy="45523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defRPr/>
            </a:pPr>
            <a:endParaRPr lang="vi-VN" sz="3200" b="1" dirty="0">
              <a:solidFill>
                <a:srgbClr val="FF0000"/>
              </a:solidFill>
              <a:latin typeface="Times New Roman" panose="02020603050405020304" pitchFamily="18" charset="0"/>
              <a:cs typeface="Times New Roman" panose="02020603050405020304" pitchFamily="18" charset="0"/>
            </a:endParaRPr>
          </a:p>
        </p:txBody>
      </p:sp>
      <p:sp>
        <p:nvSpPr>
          <p:cNvPr id="6" name="Content Placeholder 2">
            <a:extLst>
              <a:ext uri="{FF2B5EF4-FFF2-40B4-BE49-F238E27FC236}">
                <a16:creationId xmlns:a16="http://schemas.microsoft.com/office/drawing/2014/main" id="{E2D1C73F-49D6-43B3-9C25-A5D3B067662F}"/>
              </a:ext>
            </a:extLst>
          </p:cNvPr>
          <p:cNvSpPr txBox="1">
            <a:spLocks/>
          </p:cNvSpPr>
          <p:nvPr/>
        </p:nvSpPr>
        <p:spPr>
          <a:xfrm>
            <a:off x="1092039" y="1623586"/>
            <a:ext cx="9866243" cy="3983504"/>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6995" marR="80645" indent="0" algn="just" eaLnBrk="0" hangingPunct="0">
              <a:lnSpc>
                <a:spcPct val="110000"/>
              </a:lnSpc>
              <a:spcBef>
                <a:spcPts val="0"/>
              </a:spcBef>
              <a:buFont typeface="Arial" panose="020B0604020202020204" pitchFamily="34" charset="0"/>
              <a:buNone/>
            </a:pPr>
            <a:r>
              <a:rPr lang="en-US" sz="3200" b="1" smtClean="0">
                <a:latin typeface="Times New Roman" panose="02020603050405020304" pitchFamily="18" charset="0"/>
                <a:ea typeface="Times New Roman" panose="02020603050405020304" pitchFamily="18" charset="0"/>
              </a:rPr>
              <a:t>Câu</a:t>
            </a:r>
            <a:r>
              <a:rPr lang="en-US" sz="3200" b="1" spc="-55" smtClean="0">
                <a:latin typeface="Times New Roman" panose="02020603050405020304" pitchFamily="18" charset="0"/>
                <a:ea typeface="Times New Roman" panose="02020603050405020304" pitchFamily="18" charset="0"/>
              </a:rPr>
              <a:t> </a:t>
            </a:r>
            <a:r>
              <a:rPr lang="en-US" sz="3200" b="1" smtClean="0">
                <a:latin typeface="Times New Roman" panose="02020603050405020304" pitchFamily="18" charset="0"/>
                <a:ea typeface="Times New Roman" panose="02020603050405020304" pitchFamily="18" charset="0"/>
              </a:rPr>
              <a:t>1.</a:t>
            </a:r>
            <a:r>
              <a:rPr lang="en-US" sz="3200" b="1" spc="-40" smtClean="0">
                <a:latin typeface="Times New Roman" panose="02020603050405020304" pitchFamily="18" charset="0"/>
                <a:ea typeface="Times New Roman" panose="02020603050405020304" pitchFamily="18" charset="0"/>
              </a:rPr>
              <a:t> </a:t>
            </a:r>
            <a:r>
              <a:rPr lang="en-US" sz="3200" smtClean="0">
                <a:latin typeface="Times New Roman" panose="02020603050405020304" pitchFamily="18" charset="0"/>
                <a:ea typeface="Times New Roman" panose="02020603050405020304" pitchFamily="18" charset="0"/>
              </a:rPr>
              <a:t>Sử</a:t>
            </a:r>
            <a:r>
              <a:rPr lang="en-US" sz="3200" spc="-40" smtClean="0">
                <a:latin typeface="Times New Roman" panose="02020603050405020304" pitchFamily="18" charset="0"/>
                <a:ea typeface="Times New Roman" panose="02020603050405020304" pitchFamily="18" charset="0"/>
              </a:rPr>
              <a:t> </a:t>
            </a:r>
            <a:r>
              <a:rPr lang="en-US" sz="3200" smtClean="0">
                <a:latin typeface="Times New Roman" panose="02020603050405020304" pitchFamily="18" charset="0"/>
                <a:ea typeface="Times New Roman" panose="02020603050405020304" pitchFamily="18" charset="0"/>
              </a:rPr>
              <a:t>dụng</a:t>
            </a:r>
            <a:r>
              <a:rPr lang="en-US" sz="3200" spc="-40" smtClean="0">
                <a:latin typeface="Times New Roman" panose="02020603050405020304" pitchFamily="18" charset="0"/>
                <a:ea typeface="Times New Roman" panose="02020603050405020304" pitchFamily="18" charset="0"/>
              </a:rPr>
              <a:t> </a:t>
            </a:r>
            <a:r>
              <a:rPr lang="en-US" sz="3200" smtClean="0">
                <a:latin typeface="Times New Roman" panose="02020603050405020304" pitchFamily="18" charset="0"/>
                <a:ea typeface="Times New Roman" panose="02020603050405020304" pitchFamily="18" charset="0"/>
              </a:rPr>
              <a:t>internet,</a:t>
            </a:r>
            <a:r>
              <a:rPr lang="en-US" sz="3200" spc="-45" smtClean="0">
                <a:latin typeface="Times New Roman" panose="02020603050405020304" pitchFamily="18" charset="0"/>
                <a:ea typeface="Times New Roman" panose="02020603050405020304" pitchFamily="18" charset="0"/>
              </a:rPr>
              <a:t> </a:t>
            </a:r>
            <a:r>
              <a:rPr lang="en-US" sz="3200" smtClean="0">
                <a:latin typeface="Times New Roman" panose="02020603050405020304" pitchFamily="18" charset="0"/>
                <a:ea typeface="Times New Roman" panose="02020603050405020304" pitchFamily="18" charset="0"/>
              </a:rPr>
              <a:t>sách,</a:t>
            </a:r>
            <a:r>
              <a:rPr lang="en-US" sz="3200" spc="-40" smtClean="0">
                <a:latin typeface="Times New Roman" panose="02020603050405020304" pitchFamily="18" charset="0"/>
                <a:ea typeface="Times New Roman" panose="02020603050405020304" pitchFamily="18" charset="0"/>
              </a:rPr>
              <a:t> </a:t>
            </a:r>
            <a:r>
              <a:rPr lang="en-US" sz="3200" smtClean="0">
                <a:latin typeface="Times New Roman" panose="02020603050405020304" pitchFamily="18" charset="0"/>
                <a:ea typeface="Times New Roman" panose="02020603050405020304" pitchFamily="18" charset="0"/>
              </a:rPr>
              <a:t>báo,...</a:t>
            </a:r>
            <a:r>
              <a:rPr lang="en-US" sz="3200" spc="-40" smtClean="0">
                <a:latin typeface="Times New Roman" panose="02020603050405020304" pitchFamily="18" charset="0"/>
                <a:ea typeface="Times New Roman" panose="02020603050405020304" pitchFamily="18" charset="0"/>
              </a:rPr>
              <a:t> </a:t>
            </a:r>
            <a:r>
              <a:rPr lang="en-US" sz="3200" smtClean="0">
                <a:latin typeface="Times New Roman" panose="02020603050405020304" pitchFamily="18" charset="0"/>
                <a:ea typeface="Times New Roman" panose="02020603050405020304" pitchFamily="18" charset="0"/>
              </a:rPr>
              <a:t>tìm</a:t>
            </a:r>
            <a:r>
              <a:rPr lang="en-US" sz="3200" spc="-40" smtClean="0">
                <a:latin typeface="Times New Roman" panose="02020603050405020304" pitchFamily="18" charset="0"/>
                <a:ea typeface="Times New Roman" panose="02020603050405020304" pitchFamily="18" charset="0"/>
              </a:rPr>
              <a:t> </a:t>
            </a:r>
            <a:r>
              <a:rPr lang="en-US" sz="3200" smtClean="0">
                <a:latin typeface="Times New Roman" panose="02020603050405020304" pitchFamily="18" charset="0"/>
                <a:ea typeface="Times New Roman" panose="02020603050405020304" pitchFamily="18" charset="0"/>
              </a:rPr>
              <a:t>hiểu</a:t>
            </a:r>
            <a:r>
              <a:rPr lang="en-US" sz="3200" spc="-45" smtClean="0">
                <a:latin typeface="Times New Roman" panose="02020603050405020304" pitchFamily="18" charset="0"/>
                <a:ea typeface="Times New Roman" panose="02020603050405020304" pitchFamily="18" charset="0"/>
              </a:rPr>
              <a:t> </a:t>
            </a:r>
            <a:r>
              <a:rPr lang="en-US" sz="3200" smtClean="0">
                <a:latin typeface="Times New Roman" panose="02020603050405020304" pitchFamily="18" charset="0"/>
                <a:ea typeface="Times New Roman" panose="02020603050405020304" pitchFamily="18" charset="0"/>
              </a:rPr>
              <a:t>thêm</a:t>
            </a:r>
            <a:r>
              <a:rPr lang="en-US" sz="3200" spc="-40" smtClean="0">
                <a:latin typeface="Times New Roman" panose="02020603050405020304" pitchFamily="18" charset="0"/>
                <a:ea typeface="Times New Roman" panose="02020603050405020304" pitchFamily="18" charset="0"/>
              </a:rPr>
              <a:t> </a:t>
            </a:r>
            <a:r>
              <a:rPr lang="en-US" sz="3200" smtClean="0">
                <a:latin typeface="Times New Roman" panose="02020603050405020304" pitchFamily="18" charset="0"/>
                <a:ea typeface="Times New Roman" panose="02020603050405020304" pitchFamily="18" charset="0"/>
              </a:rPr>
              <a:t>về</a:t>
            </a:r>
            <a:r>
              <a:rPr lang="en-US" sz="3200" spc="-40" smtClean="0">
                <a:latin typeface="Times New Roman" panose="02020603050405020304" pitchFamily="18" charset="0"/>
                <a:ea typeface="Times New Roman" panose="02020603050405020304" pitchFamily="18" charset="0"/>
              </a:rPr>
              <a:t> </a:t>
            </a:r>
            <a:r>
              <a:rPr lang="en-US" sz="3200" smtClean="0">
                <a:latin typeface="Times New Roman" panose="02020603050405020304" pitchFamily="18" charset="0"/>
                <a:ea typeface="Times New Roman" panose="02020603050405020304" pitchFamily="18" charset="0"/>
              </a:rPr>
              <a:t>các</a:t>
            </a:r>
            <a:r>
              <a:rPr lang="en-US" sz="3200" spc="-40" smtClean="0">
                <a:latin typeface="Times New Roman" panose="02020603050405020304" pitchFamily="18" charset="0"/>
                <a:ea typeface="Times New Roman" panose="02020603050405020304" pitchFamily="18" charset="0"/>
              </a:rPr>
              <a:t> </a:t>
            </a:r>
            <a:r>
              <a:rPr lang="en-US" sz="3200" smtClean="0">
                <a:latin typeface="Times New Roman" panose="02020603050405020304" pitchFamily="18" charset="0"/>
                <a:ea typeface="Times New Roman" panose="02020603050405020304" pitchFamily="18" charset="0"/>
              </a:rPr>
              <a:t>con</a:t>
            </a:r>
            <a:r>
              <a:rPr lang="en-US" sz="3200" spc="-40" smtClean="0">
                <a:latin typeface="Times New Roman" panose="02020603050405020304" pitchFamily="18" charset="0"/>
                <a:ea typeface="Times New Roman" panose="02020603050405020304" pitchFamily="18" charset="0"/>
              </a:rPr>
              <a:t> </a:t>
            </a:r>
            <a:r>
              <a:rPr lang="en-US" sz="3200" smtClean="0">
                <a:latin typeface="Times New Roman" panose="02020603050405020304" pitchFamily="18" charset="0"/>
                <a:ea typeface="Times New Roman" panose="02020603050405020304" pitchFamily="18" charset="0"/>
              </a:rPr>
              <a:t>đường</a:t>
            </a:r>
            <a:r>
              <a:rPr lang="en-US" sz="3200" spc="-45" smtClean="0">
                <a:latin typeface="Times New Roman" panose="02020603050405020304" pitchFamily="18" charset="0"/>
                <a:ea typeface="Times New Roman" panose="02020603050405020304" pitchFamily="18" charset="0"/>
              </a:rPr>
              <a:t> </a:t>
            </a:r>
            <a:r>
              <a:rPr lang="en-US" sz="3200" smtClean="0">
                <a:latin typeface="Times New Roman" panose="02020603050405020304" pitchFamily="18" charset="0"/>
                <a:ea typeface="Times New Roman" panose="02020603050405020304" pitchFamily="18" charset="0"/>
              </a:rPr>
              <a:t>xâm</a:t>
            </a:r>
            <a:r>
              <a:rPr lang="en-US" sz="3200" spc="-40" smtClean="0">
                <a:latin typeface="Times New Roman" panose="02020603050405020304" pitchFamily="18" charset="0"/>
                <a:ea typeface="Times New Roman" panose="02020603050405020304" pitchFamily="18" charset="0"/>
              </a:rPr>
              <a:t> </a:t>
            </a:r>
            <a:r>
              <a:rPr lang="en-US" sz="3200" smtClean="0">
                <a:latin typeface="Times New Roman" panose="02020603050405020304" pitchFamily="18" charset="0"/>
                <a:ea typeface="Times New Roman" panose="02020603050405020304" pitchFamily="18" charset="0"/>
              </a:rPr>
              <a:t>nhập</a:t>
            </a:r>
            <a:r>
              <a:rPr lang="en-US" sz="3200" spc="-40" smtClean="0">
                <a:latin typeface="Times New Roman" panose="02020603050405020304" pitchFamily="18" charset="0"/>
                <a:ea typeface="Times New Roman" panose="02020603050405020304" pitchFamily="18" charset="0"/>
              </a:rPr>
              <a:t> </a:t>
            </a:r>
            <a:r>
              <a:rPr lang="en-US" sz="3200" smtClean="0">
                <a:latin typeface="Times New Roman" panose="02020603050405020304" pitchFamily="18" charset="0"/>
                <a:ea typeface="Times New Roman" panose="02020603050405020304" pitchFamily="18" charset="0"/>
              </a:rPr>
              <a:t>mầm bệnh vào hệ thống</a:t>
            </a:r>
            <a:r>
              <a:rPr lang="en-US" sz="3200" spc="-115" smtClean="0">
                <a:latin typeface="Times New Roman" panose="02020603050405020304" pitchFamily="18" charset="0"/>
                <a:ea typeface="Times New Roman" panose="02020603050405020304" pitchFamily="18" charset="0"/>
              </a:rPr>
              <a:t> </a:t>
            </a:r>
            <a:r>
              <a:rPr lang="en-US" sz="3200" spc="-15" smtClean="0">
                <a:latin typeface="Times New Roman" panose="02020603050405020304" pitchFamily="18" charset="0"/>
                <a:ea typeface="Times New Roman" panose="02020603050405020304" pitchFamily="18" charset="0"/>
              </a:rPr>
              <a:t>nuôi.</a:t>
            </a:r>
          </a:p>
          <a:p>
            <a:pPr marL="86995" marR="80645" indent="0" algn="just" eaLnBrk="0" hangingPunct="0">
              <a:lnSpc>
                <a:spcPct val="110000"/>
              </a:lnSpc>
              <a:spcBef>
                <a:spcPts val="0"/>
              </a:spcBef>
              <a:buFont typeface="Arial" panose="020B0604020202020204" pitchFamily="34" charset="0"/>
              <a:buNone/>
            </a:pPr>
            <a:endParaRPr lang="vi-VN" sz="3200" smtClean="0">
              <a:latin typeface="Times New Roman" panose="02020603050405020304" pitchFamily="18" charset="0"/>
              <a:ea typeface="Times New Roman" panose="02020603050405020304" pitchFamily="18" charset="0"/>
            </a:endParaRPr>
          </a:p>
          <a:p>
            <a:pPr marL="86995" marR="80645" indent="0" algn="just" eaLnBrk="0" hangingPunct="0">
              <a:lnSpc>
                <a:spcPct val="110000"/>
              </a:lnSpc>
              <a:spcBef>
                <a:spcPts val="0"/>
              </a:spcBef>
              <a:buFont typeface="Arial" panose="020B0604020202020204" pitchFamily="34" charset="0"/>
              <a:buNone/>
            </a:pPr>
            <a:r>
              <a:rPr lang="en-US" sz="3200" b="1" smtClean="0">
                <a:latin typeface="Times New Roman" panose="02020603050405020304" pitchFamily="18" charset="0"/>
                <a:ea typeface="Times New Roman" panose="02020603050405020304" pitchFamily="18" charset="0"/>
              </a:rPr>
              <a:t>Câu 2. </a:t>
            </a:r>
            <a:r>
              <a:rPr lang="en-US" sz="3200" smtClean="0">
                <a:latin typeface="Times New Roman" panose="02020603050405020304" pitchFamily="18" charset="0"/>
                <a:ea typeface="Times New Roman" panose="02020603050405020304" pitchFamily="18" charset="0"/>
              </a:rPr>
              <a:t>Tìm hiểu một số bệnh lây truyền từ thuỷ sản sang người (tên bệnh, nguyên nhân gây bệnh, con đường lây truyền, tác hại) và biện pháp phòng tránh.</a:t>
            </a:r>
          </a:p>
          <a:p>
            <a:pPr marL="86995" marR="80645" indent="0" algn="just" eaLnBrk="0" hangingPunct="0">
              <a:lnSpc>
                <a:spcPct val="110000"/>
              </a:lnSpc>
              <a:spcBef>
                <a:spcPts val="0"/>
              </a:spcBef>
              <a:buFont typeface="Arial" panose="020B0604020202020204" pitchFamily="34" charset="0"/>
              <a:buNone/>
            </a:pPr>
            <a:endParaRPr lang="vi-VN" sz="3200" smtClean="0">
              <a:latin typeface="Times New Roman" panose="02020603050405020304" pitchFamily="18" charset="0"/>
              <a:ea typeface="Times New Roman" panose="02020603050405020304" pitchFamily="18" charset="0"/>
            </a:endParaRPr>
          </a:p>
          <a:p>
            <a:pPr marL="86995" indent="0" algn="just" eaLnBrk="0" hangingPunct="0">
              <a:lnSpc>
                <a:spcPct val="110000"/>
              </a:lnSpc>
              <a:spcBef>
                <a:spcPts val="0"/>
              </a:spcBef>
              <a:buFont typeface="Arial" panose="020B0604020202020204" pitchFamily="34" charset="0"/>
              <a:buNone/>
            </a:pPr>
            <a:r>
              <a:rPr lang="en-US" sz="3200" b="1" smtClean="0">
                <a:latin typeface="Times New Roman" panose="02020603050405020304" pitchFamily="18" charset="0"/>
                <a:ea typeface="Times New Roman" panose="02020603050405020304" pitchFamily="18" charset="0"/>
              </a:rPr>
              <a:t>Câu 3. </a:t>
            </a:r>
            <a:r>
              <a:rPr lang="en-US" sz="3200" smtClean="0">
                <a:latin typeface="Times New Roman" panose="02020603050405020304" pitchFamily="18" charset="0"/>
                <a:ea typeface="Times New Roman" panose="02020603050405020304" pitchFamily="18" charset="0"/>
              </a:rPr>
              <a:t>Phân tích tác hại của bệnh thuỷ sản đối với kinh tế – xã hội và môi trường.</a:t>
            </a:r>
            <a:endParaRPr lang="vi-VN" sz="3200" smtClean="0">
              <a:latin typeface="Times New Roman" panose="02020603050405020304" pitchFamily="18" charset="0"/>
              <a:ea typeface="Times New Roman" panose="02020603050405020304" pitchFamily="18" charset="0"/>
            </a:endParaRPr>
          </a:p>
          <a:p>
            <a:pPr marL="0" indent="0">
              <a:lnSpc>
                <a:spcPct val="110000"/>
              </a:lnSpc>
              <a:buFont typeface="Arial" panose="020B0604020202020204" pitchFamily="34" charset="0"/>
              <a:buNone/>
            </a:pPr>
            <a:endParaRPr lang="en-US" sz="4000" b="1" smtClean="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405969487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3" name="TextBox 20">
            <a:extLst>
              <a:ext uri="{FF2B5EF4-FFF2-40B4-BE49-F238E27FC236}">
                <a16:creationId xmlns:a16="http://schemas.microsoft.com/office/drawing/2014/main" id="{BCBAD372-AEFA-4897-A753-4CE1EBE592A8}"/>
              </a:ext>
            </a:extLst>
          </p:cNvPr>
          <p:cNvSpPr txBox="1"/>
          <p:nvPr/>
        </p:nvSpPr>
        <p:spPr>
          <a:xfrm>
            <a:off x="-1228738" y="1752750"/>
            <a:ext cx="14258747" cy="1559338"/>
          </a:xfrm>
          <a:prstGeom prst="rect">
            <a:avLst/>
          </a:prstGeom>
        </p:spPr>
        <p:txBody>
          <a:bodyPr wrap="square" lIns="0" tIns="0" rIns="0" bIns="0" rtlCol="0" anchor="t">
            <a:spAutoFit/>
          </a:bodyPr>
          <a:lstStyle/>
          <a:p>
            <a:pPr algn="ctr">
              <a:lnSpc>
                <a:spcPct val="150000"/>
              </a:lnSpc>
            </a:pPr>
            <a:r>
              <a:rPr lang="vi-VN" sz="3600" b="1" dirty="0">
                <a:solidFill>
                  <a:srgbClr val="002060"/>
                </a:solidFill>
                <a:latin typeface="Arial" panose="020B0604020202020204" pitchFamily="34" charset="0"/>
                <a:cs typeface="Arial" panose="020B0604020202020204" pitchFamily="34" charset="0"/>
              </a:rPr>
              <a:t>CẢM ƠN CÁC EM ĐÃ </a:t>
            </a:r>
          </a:p>
          <a:p>
            <a:pPr algn="ctr">
              <a:lnSpc>
                <a:spcPct val="150000"/>
              </a:lnSpc>
            </a:pPr>
            <a:r>
              <a:rPr lang="vi-VN" sz="3600" b="1" dirty="0">
                <a:solidFill>
                  <a:srgbClr val="002060"/>
                </a:solidFill>
                <a:latin typeface="Arial" panose="020B0604020202020204" pitchFamily="34" charset="0"/>
                <a:cs typeface="Arial" panose="020B0604020202020204" pitchFamily="34" charset="0"/>
              </a:rPr>
              <a:t>LẮNG NGHE BÀI GIẢNG!</a:t>
            </a:r>
            <a:endParaRPr lang="en-US" sz="36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67920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E9D60-8B8B-417E-B4D3-EE1ECE805434}"/>
              </a:ext>
            </a:extLst>
          </p:cNvPr>
          <p:cNvSpPr>
            <a:spLocks noGrp="1"/>
          </p:cNvSpPr>
          <p:nvPr>
            <p:ph type="ctrTitle"/>
          </p:nvPr>
        </p:nvSpPr>
        <p:spPr>
          <a:xfrm>
            <a:off x="829559" y="650449"/>
            <a:ext cx="10586301" cy="1772240"/>
          </a:xfrm>
        </p:spPr>
        <p:txBody>
          <a:bodyPr>
            <a:normAutofit fontScale="90000"/>
          </a:bodyPr>
          <a:lstStyle/>
          <a:p>
            <a:r>
              <a:rPr lang="en-US" b="1" dirty="0" err="1">
                <a:latin typeface="Times New Roman" panose="02020603050405020304" pitchFamily="18" charset="0"/>
                <a:cs typeface="Times New Roman" panose="02020603050405020304" pitchFamily="18" charset="0"/>
              </a:rPr>
              <a:t>Bài</a:t>
            </a:r>
            <a:r>
              <a:rPr lang="en-US" b="1" dirty="0">
                <a:latin typeface="Times New Roman" panose="02020603050405020304" pitchFamily="18" charset="0"/>
                <a:cs typeface="Times New Roman" panose="02020603050405020304" pitchFamily="18" charset="0"/>
              </a:rPr>
              <a:t> 23: </a:t>
            </a:r>
            <a:r>
              <a:rPr lang="en-US" b="1" dirty="0">
                <a:solidFill>
                  <a:srgbClr val="FF0000"/>
                </a:solidFill>
                <a:latin typeface="Times New Roman" panose="02020603050405020304" pitchFamily="18" charset="0"/>
                <a:cs typeface="Times New Roman" panose="02020603050405020304" pitchFamily="18" charset="0"/>
              </a:rPr>
              <a:t>VAI TRÒ CỦA PHÒNG, TRỊ BỆNH THUỶ SẢN</a:t>
            </a:r>
          </a:p>
        </p:txBody>
      </p:sp>
      <p:sp>
        <p:nvSpPr>
          <p:cNvPr id="3" name="Subtitle 2">
            <a:extLst>
              <a:ext uri="{FF2B5EF4-FFF2-40B4-BE49-F238E27FC236}">
                <a16:creationId xmlns:a16="http://schemas.microsoft.com/office/drawing/2014/main" id="{D4F1608E-1CCE-47AA-A7BB-516053C75A23}"/>
              </a:ext>
            </a:extLst>
          </p:cNvPr>
          <p:cNvSpPr>
            <a:spLocks noGrp="1"/>
          </p:cNvSpPr>
          <p:nvPr>
            <p:ph type="subTitle" idx="1"/>
          </p:nvPr>
        </p:nvSpPr>
        <p:spPr>
          <a:xfrm>
            <a:off x="707010" y="3607431"/>
            <a:ext cx="9960990" cy="1655762"/>
          </a:xfrm>
        </p:spPr>
        <p:txBody>
          <a:bodyPr>
            <a:noAutofit/>
          </a:bodyPr>
          <a:lstStyle/>
          <a:p>
            <a:pPr marL="514350" indent="-514350" algn="l">
              <a:buAutoNum type="romanUcPeriod"/>
            </a:pPr>
            <a:r>
              <a:rPr lang="en-US" sz="2800" b="1" dirty="0">
                <a:latin typeface="Times New Roman" panose="02020603050405020304" pitchFamily="18" charset="0"/>
                <a:cs typeface="Times New Roman" panose="02020603050405020304" pitchFamily="18" charset="0"/>
              </a:rPr>
              <a:t>KHÁI NIỆM BỆNH THUỶ SẢN</a:t>
            </a:r>
          </a:p>
          <a:p>
            <a:pPr marL="514350" indent="-514350" algn="l">
              <a:buAutoNum type="romanUcPeriod"/>
            </a:pPr>
            <a:r>
              <a:rPr lang="en-US" sz="2800" b="1" dirty="0">
                <a:latin typeface="Times New Roman" panose="02020603050405020304" pitchFamily="18" charset="0"/>
                <a:cs typeface="Times New Roman" panose="02020603050405020304" pitchFamily="18" charset="0"/>
              </a:rPr>
              <a:t>VAI TRÒ PHÒNG, TRỊ BỆNH THUỶ SẢN</a:t>
            </a:r>
          </a:p>
        </p:txBody>
      </p:sp>
    </p:spTree>
    <p:extLst>
      <p:ext uri="{BB962C8B-B14F-4D97-AF65-F5344CB8AC3E}">
        <p14:creationId xmlns:p14="http://schemas.microsoft.com/office/powerpoint/2010/main" val="37923032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8561" y="133387"/>
            <a:ext cx="6337569" cy="584775"/>
          </a:xfrm>
          <a:prstGeom prst="rect">
            <a:avLst/>
          </a:prstGeom>
        </p:spPr>
        <p:txBody>
          <a:bodyPr wrap="none">
            <a:spAutoFit/>
          </a:bodyPr>
          <a:lstStyle/>
          <a:p>
            <a:r>
              <a:rPr lang="en-US" sz="3200" b="1">
                <a:latin typeface="Times New Roman" panose="02020603050405020304" pitchFamily="18" charset="0"/>
                <a:cs typeface="Times New Roman" panose="02020603050405020304" pitchFamily="18" charset="0"/>
              </a:rPr>
              <a:t>I</a:t>
            </a:r>
            <a:r>
              <a:rPr lang="en-US" sz="3200" b="1" smtClean="0">
                <a:latin typeface="Times New Roman" panose="02020603050405020304" pitchFamily="18" charset="0"/>
                <a:cs typeface="Times New Roman" panose="02020603050405020304" pitchFamily="18" charset="0"/>
              </a:rPr>
              <a:t>. KHÁI </a:t>
            </a:r>
            <a:r>
              <a:rPr lang="en-US" sz="3200" b="1">
                <a:latin typeface="Times New Roman" panose="02020603050405020304" pitchFamily="18" charset="0"/>
                <a:cs typeface="Times New Roman" panose="02020603050405020304" pitchFamily="18" charset="0"/>
              </a:rPr>
              <a:t>NIỆM BỆNH THUỶ SẢN</a:t>
            </a:r>
            <a:endParaRPr lang="en-US" sz="3200"/>
          </a:p>
        </p:txBody>
      </p:sp>
      <p:sp>
        <p:nvSpPr>
          <p:cNvPr id="5" name="Rectangle 4"/>
          <p:cNvSpPr/>
          <p:nvPr/>
        </p:nvSpPr>
        <p:spPr>
          <a:xfrm>
            <a:off x="3519311" y="855555"/>
            <a:ext cx="8073836" cy="25933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dirty="0">
                <a:solidFill>
                  <a:srgbClr val="FF0000"/>
                </a:solidFill>
                <a:latin typeface="Times New Roman" panose="02020603050405020304" pitchFamily="18" charset="0"/>
                <a:cs typeface="Times New Roman" panose="02020603050405020304" pitchFamily="18" charset="0"/>
              </a:rPr>
              <a:t>HS hoạt động cặp đôi</a:t>
            </a:r>
            <a:r>
              <a:rPr lang="en-US" sz="3000">
                <a:solidFill>
                  <a:srgbClr val="FF0000"/>
                </a:solidFill>
                <a:latin typeface="Times New Roman" panose="02020603050405020304" pitchFamily="18" charset="0"/>
                <a:cs typeface="Times New Roman" panose="02020603050405020304" pitchFamily="18" charset="0"/>
              </a:rPr>
              <a:t>: </a:t>
            </a:r>
            <a:r>
              <a:rPr lang="en-US" sz="3000" smtClean="0">
                <a:solidFill>
                  <a:srgbClr val="FF0000"/>
                </a:solidFill>
                <a:latin typeface="Times New Roman" panose="02020603050405020304" pitchFamily="18" charset="0"/>
                <a:cs typeface="Times New Roman" panose="02020603050405020304" pitchFamily="18" charset="0"/>
              </a:rPr>
              <a:t>Trả lời 3 câu hỏi</a:t>
            </a:r>
          </a:p>
          <a:p>
            <a:pPr eaLnBrk="0" hangingPunct="0"/>
            <a:r>
              <a:rPr lang="en-US" sz="3000">
                <a:solidFill>
                  <a:srgbClr val="002060"/>
                </a:solidFill>
                <a:latin typeface="Times New Roman" panose="02020603050405020304" pitchFamily="18" charset="0"/>
                <a:cs typeface="Times New Roman" panose="02020603050405020304" pitchFamily="18" charset="0"/>
              </a:rPr>
              <a:t>Câu 1. Bệnh thuỷ sản là gì?</a:t>
            </a:r>
          </a:p>
          <a:p>
            <a:pPr eaLnBrk="0" hangingPunct="0"/>
            <a:r>
              <a:rPr lang="en-US" sz="3000">
                <a:solidFill>
                  <a:srgbClr val="7030A0"/>
                </a:solidFill>
                <a:latin typeface="Times New Roman" panose="02020603050405020304" pitchFamily="18" charset="0"/>
                <a:cs typeface="Times New Roman" panose="02020603050405020304" pitchFamily="18" charset="0"/>
              </a:rPr>
              <a:t>Câu 2. Khi thuỷ sản bị bệnh thường có những biểu hiện như thế nào?</a:t>
            </a:r>
          </a:p>
          <a:p>
            <a:r>
              <a:rPr lang="en-US" sz="3000">
                <a:solidFill>
                  <a:srgbClr val="FF0066"/>
                </a:solidFill>
                <a:latin typeface="Times New Roman" panose="02020603050405020304" pitchFamily="18" charset="0"/>
                <a:cs typeface="Times New Roman" panose="02020603050405020304" pitchFamily="18" charset="0"/>
              </a:rPr>
              <a:t>Câu 3: Các bệnh thuỷ sản thường được lây lan bằng cách nào?</a:t>
            </a:r>
            <a:endParaRPr lang="en-US" sz="3000" dirty="0">
              <a:solidFill>
                <a:srgbClr val="FF0066"/>
              </a:solidFill>
              <a:latin typeface="Times New Roman" panose="02020603050405020304" pitchFamily="18" charset="0"/>
              <a:cs typeface="Times New Roman" panose="02020603050405020304" pitchFamily="18" charset="0"/>
            </a:endParaRPr>
          </a:p>
        </p:txBody>
      </p:sp>
      <p:pic>
        <p:nvPicPr>
          <p:cNvPr id="6" name="Picture 2" descr="Think, Pair, Share – phương pháp học tốt cho nhóm trẻ - CTH ED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867" y="794724"/>
            <a:ext cx="2559446" cy="2654155"/>
          </a:xfrm>
          <a:prstGeom prst="rect">
            <a:avLst/>
          </a:prstGeom>
          <a:noFill/>
          <a:extLst>
            <a:ext uri="{909E8E84-426E-40DD-AFC4-6F175D3DCCD1}">
              <a14:hiddenFill xmlns:a14="http://schemas.microsoft.com/office/drawing/2010/main">
                <a:solidFill>
                  <a:srgbClr val="FFFFFF"/>
                </a:solidFill>
              </a14:hiddenFill>
            </a:ext>
          </a:extLst>
        </p:spPr>
      </p:pic>
      <p:sp>
        <p:nvSpPr>
          <p:cNvPr id="8" name="Cloud Callout 7"/>
          <p:cNvSpPr/>
          <p:nvPr/>
        </p:nvSpPr>
        <p:spPr>
          <a:xfrm>
            <a:off x="3051313" y="3786809"/>
            <a:ext cx="7669696" cy="2117035"/>
          </a:xfrm>
          <a:prstGeom prst="cloudCallout">
            <a:avLst>
              <a:gd name="adj1" fmla="val -34289"/>
              <a:gd name="adj2" fmla="val 64527"/>
            </a:avLst>
          </a:prstGeom>
          <a:solidFill>
            <a:schemeClr val="accent1">
              <a:lumMod val="40000"/>
              <a:lumOff val="60000"/>
            </a:schemeClr>
          </a:solidFill>
          <a:ln>
            <a:solidFill>
              <a:schemeClr val="bg1">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HS ghi câu hỏi và quan sát video, hình ảnh ở 3 slide sau:</a:t>
            </a:r>
            <a:endParaRPr lang="en-US" sz="3000">
              <a:solidFill>
                <a:srgbClr val="002060"/>
              </a:solidFill>
              <a:latin typeface="Times New Roman" panose="02020603050405020304" pitchFamily="18" charset="0"/>
              <a:cs typeface="Times New Roman" panose="02020603050405020304" pitchFamily="18" charset="0"/>
            </a:endParaRPr>
          </a:p>
        </p:txBody>
      </p:sp>
      <p:pic>
        <p:nvPicPr>
          <p:cNvPr id="9" name="Picture 3">
            <a:extLst>
              <a:ext uri="{FF2B5EF4-FFF2-40B4-BE49-F238E27FC236}">
                <a16:creationId xmlns:a16="http://schemas.microsoft.com/office/drawing/2014/main" id="{951D4797-7BA3-198F-0E67-AF204A789D1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56"/>
              </a:ext>
            </a:extLst>
          </a:blip>
          <a:srcRect/>
          <a:stretch>
            <a:fillRect/>
          </a:stretch>
        </p:blipFill>
        <p:spPr>
          <a:xfrm>
            <a:off x="2348523" y="5598253"/>
            <a:ext cx="1008822" cy="1259747"/>
          </a:xfrm>
          <a:prstGeom prst="rect">
            <a:avLst/>
          </a:prstGeom>
        </p:spPr>
      </p:pic>
    </p:spTree>
    <p:extLst>
      <p:ext uri="{BB962C8B-B14F-4D97-AF65-F5344CB8AC3E}">
        <p14:creationId xmlns:p14="http://schemas.microsoft.com/office/powerpoint/2010/main" val="1510403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9170" y="0"/>
            <a:ext cx="6337569" cy="584775"/>
          </a:xfrm>
          <a:prstGeom prst="rect">
            <a:avLst/>
          </a:prstGeom>
        </p:spPr>
        <p:txBody>
          <a:bodyPr wrap="none">
            <a:spAutoFit/>
          </a:bodyPr>
          <a:lstStyle/>
          <a:p>
            <a:r>
              <a:rPr lang="en-US" sz="3200" b="1">
                <a:latin typeface="Times New Roman" panose="02020603050405020304" pitchFamily="18" charset="0"/>
                <a:cs typeface="Times New Roman" panose="02020603050405020304" pitchFamily="18" charset="0"/>
              </a:rPr>
              <a:t>I</a:t>
            </a:r>
            <a:r>
              <a:rPr lang="en-US" sz="3200" b="1" smtClean="0">
                <a:latin typeface="Times New Roman" panose="02020603050405020304" pitchFamily="18" charset="0"/>
                <a:cs typeface="Times New Roman" panose="02020603050405020304" pitchFamily="18" charset="0"/>
              </a:rPr>
              <a:t>. KHÁI </a:t>
            </a:r>
            <a:r>
              <a:rPr lang="en-US" sz="3200" b="1">
                <a:latin typeface="Times New Roman" panose="02020603050405020304" pitchFamily="18" charset="0"/>
                <a:cs typeface="Times New Roman" panose="02020603050405020304" pitchFamily="18" charset="0"/>
              </a:rPr>
              <a:t>NIỆM BỆNH THUỶ SẢN</a:t>
            </a:r>
            <a:endParaRPr lang="en-US" sz="3200"/>
          </a:p>
        </p:txBody>
      </p:sp>
      <p:sp>
        <p:nvSpPr>
          <p:cNvPr id="7" name="Rectangle 6"/>
          <p:cNvSpPr/>
          <p:nvPr/>
        </p:nvSpPr>
        <p:spPr>
          <a:xfrm>
            <a:off x="3826283" y="6278363"/>
            <a:ext cx="5025735" cy="553998"/>
          </a:xfrm>
          <a:prstGeom prst="rect">
            <a:avLst/>
          </a:prstGeom>
        </p:spPr>
        <p:txBody>
          <a:bodyPr wrap="none">
            <a:spAutoFit/>
          </a:bodyPr>
          <a:lstStyle/>
          <a:p>
            <a:r>
              <a:rPr lang="en-US" sz="3000" b="1" i="1" smtClean="0">
                <a:solidFill>
                  <a:srgbClr val="FF0000"/>
                </a:solidFill>
                <a:latin typeface="Times New Roman" panose="02020603050405020304" pitchFamily="18" charset="0"/>
                <a:cs typeface="Times New Roman" panose="02020603050405020304" pitchFamily="18" charset="0"/>
              </a:rPr>
              <a:t>Bệnh xuất huyết trên cá trắm</a:t>
            </a:r>
            <a:endParaRPr lang="en-US" sz="3000" i="1">
              <a:solidFill>
                <a:srgbClr val="FF0000"/>
              </a:solidFill>
            </a:endParaRPr>
          </a:p>
        </p:txBody>
      </p:sp>
      <p:pic>
        <p:nvPicPr>
          <p:cNvPr id="2" name="1. Bệnh xuất huyết trên cá trắm - VTC1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52444" y="584775"/>
            <a:ext cx="9933200" cy="5587425"/>
          </a:xfrm>
          <a:prstGeom prst="rect">
            <a:avLst/>
          </a:prstGeom>
        </p:spPr>
      </p:pic>
    </p:spTree>
    <p:extLst>
      <p:ext uri="{BB962C8B-B14F-4D97-AF65-F5344CB8AC3E}">
        <p14:creationId xmlns:p14="http://schemas.microsoft.com/office/powerpoint/2010/main" val="13160292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9170" y="0"/>
            <a:ext cx="6337569" cy="584775"/>
          </a:xfrm>
          <a:prstGeom prst="rect">
            <a:avLst/>
          </a:prstGeom>
        </p:spPr>
        <p:txBody>
          <a:bodyPr wrap="none">
            <a:spAutoFit/>
          </a:bodyPr>
          <a:lstStyle/>
          <a:p>
            <a:r>
              <a:rPr lang="en-US" sz="3200" b="1">
                <a:latin typeface="Times New Roman" panose="02020603050405020304" pitchFamily="18" charset="0"/>
                <a:cs typeface="Times New Roman" panose="02020603050405020304" pitchFamily="18" charset="0"/>
              </a:rPr>
              <a:t>I</a:t>
            </a:r>
            <a:r>
              <a:rPr lang="en-US" sz="3200" b="1" smtClean="0">
                <a:latin typeface="Times New Roman" panose="02020603050405020304" pitchFamily="18" charset="0"/>
                <a:cs typeface="Times New Roman" panose="02020603050405020304" pitchFamily="18" charset="0"/>
              </a:rPr>
              <a:t>. KHÁI </a:t>
            </a:r>
            <a:r>
              <a:rPr lang="en-US" sz="3200" b="1">
                <a:latin typeface="Times New Roman" panose="02020603050405020304" pitchFamily="18" charset="0"/>
                <a:cs typeface="Times New Roman" panose="02020603050405020304" pitchFamily="18" charset="0"/>
              </a:rPr>
              <a:t>NIỆM BỆNH THUỶ SẢN</a:t>
            </a:r>
            <a:endParaRPr lang="en-US" sz="3200"/>
          </a:p>
        </p:txBody>
      </p:sp>
      <p:pic>
        <p:nvPicPr>
          <p:cNvPr id="5" name="Picture 4">
            <a:extLst>
              <a:ext uri="{FF2B5EF4-FFF2-40B4-BE49-F238E27FC236}">
                <a16:creationId xmlns:a16="http://schemas.microsoft.com/office/drawing/2014/main" id="{8D9000DD-374B-4167-8722-5343740EF1B8}"/>
              </a:ext>
            </a:extLst>
          </p:cNvPr>
          <p:cNvPicPr>
            <a:picLocks noChangeAspect="1"/>
          </p:cNvPicPr>
          <p:nvPr/>
        </p:nvPicPr>
        <p:blipFill>
          <a:blip r:embed="rId2"/>
          <a:stretch>
            <a:fillRect/>
          </a:stretch>
        </p:blipFill>
        <p:spPr>
          <a:xfrm>
            <a:off x="0" y="690073"/>
            <a:ext cx="6102626" cy="5479161"/>
          </a:xfrm>
          <a:prstGeom prst="rect">
            <a:avLst/>
          </a:prstGeom>
        </p:spPr>
      </p:pic>
      <p:pic>
        <p:nvPicPr>
          <p:cNvPr id="6" name="Picture 6" descr="Cá Koi bị nấm trắng - Nguyên nhân, biểu hiện và cách chữa trị">
            <a:extLst>
              <a:ext uri="{FF2B5EF4-FFF2-40B4-BE49-F238E27FC236}">
                <a16:creationId xmlns:a16="http://schemas.microsoft.com/office/drawing/2014/main" id="{D74C3F1A-8BA2-45E5-910C-F78F1B44DD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934" r="6162" b="1"/>
          <a:stretch/>
        </p:blipFill>
        <p:spPr bwMode="auto">
          <a:xfrm>
            <a:off x="9706608" y="3842626"/>
            <a:ext cx="2485392" cy="26936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ội chứng lở loét ở trên một số loại cá do những tác nhân nào gây">
            <a:extLst>
              <a:ext uri="{FF2B5EF4-FFF2-40B4-BE49-F238E27FC236}">
                <a16:creationId xmlns:a16="http://schemas.microsoft.com/office/drawing/2014/main" id="{87E73007-35BD-4DEE-A31C-2824D9F420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9452" r="-3" b="10987"/>
          <a:stretch/>
        </p:blipFill>
        <p:spPr bwMode="auto">
          <a:xfrm>
            <a:off x="6552009" y="457201"/>
            <a:ext cx="2865862" cy="15172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ách phòng trị 7 bệnh thường gặp trên cá nuôi nước ngọt">
            <a:extLst>
              <a:ext uri="{FF2B5EF4-FFF2-40B4-BE49-F238E27FC236}">
                <a16:creationId xmlns:a16="http://schemas.microsoft.com/office/drawing/2014/main" id="{52DF4402-5D59-4500-AB14-A566F48124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4056" r="-1" b="16197"/>
          <a:stretch/>
        </p:blipFill>
        <p:spPr bwMode="auto">
          <a:xfrm>
            <a:off x="6552009" y="2176670"/>
            <a:ext cx="2972179" cy="168276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Top những dòng cá kiểng sống khỏe nhất">
            <a:extLst>
              <a:ext uri="{FF2B5EF4-FFF2-40B4-BE49-F238E27FC236}">
                <a16:creationId xmlns:a16="http://schemas.microsoft.com/office/drawing/2014/main" id="{FCBCF884-0524-4F2F-B55F-11E78FBF4E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1198" r="10430" b="-2"/>
          <a:stretch/>
        </p:blipFill>
        <p:spPr bwMode="auto">
          <a:xfrm>
            <a:off x="9584228" y="0"/>
            <a:ext cx="2607772" cy="282291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Cá Koi bị bệnh nấm trắng - Nguyên nhân đến từ đâu?">
            <a:extLst>
              <a:ext uri="{FF2B5EF4-FFF2-40B4-BE49-F238E27FC236}">
                <a16:creationId xmlns:a16="http://schemas.microsoft.com/office/drawing/2014/main" id="{1BD99ABD-8C8D-465C-84DE-90A600DBF8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13186" r="3" b="16082"/>
          <a:stretch/>
        </p:blipFill>
        <p:spPr bwMode="auto">
          <a:xfrm>
            <a:off x="6552009" y="4276887"/>
            <a:ext cx="2972179" cy="182511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3826283" y="6278363"/>
            <a:ext cx="4608954" cy="553998"/>
          </a:xfrm>
          <a:prstGeom prst="rect">
            <a:avLst/>
          </a:prstGeom>
        </p:spPr>
        <p:txBody>
          <a:bodyPr wrap="none">
            <a:spAutoFit/>
          </a:bodyPr>
          <a:lstStyle/>
          <a:p>
            <a:r>
              <a:rPr lang="en-US" sz="3000" b="1" i="1" smtClean="0">
                <a:solidFill>
                  <a:srgbClr val="FF0000"/>
                </a:solidFill>
                <a:latin typeface="Times New Roman" panose="02020603050405020304" pitchFamily="18" charset="0"/>
                <a:cs typeface="Times New Roman" panose="02020603050405020304" pitchFamily="18" charset="0"/>
              </a:rPr>
              <a:t>Hình ảnh một số cá bị bệnh</a:t>
            </a:r>
            <a:endParaRPr lang="en-US" sz="3000" i="1">
              <a:solidFill>
                <a:srgbClr val="FF0000"/>
              </a:solidFill>
            </a:endParaRPr>
          </a:p>
        </p:txBody>
      </p:sp>
    </p:spTree>
    <p:extLst>
      <p:ext uri="{BB962C8B-B14F-4D97-AF65-F5344CB8AC3E}">
        <p14:creationId xmlns:p14="http://schemas.microsoft.com/office/powerpoint/2010/main" val="36069498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9170" y="0"/>
            <a:ext cx="6337569" cy="584775"/>
          </a:xfrm>
          <a:prstGeom prst="rect">
            <a:avLst/>
          </a:prstGeom>
        </p:spPr>
        <p:txBody>
          <a:bodyPr wrap="none">
            <a:spAutoFit/>
          </a:bodyPr>
          <a:lstStyle/>
          <a:p>
            <a:r>
              <a:rPr lang="en-US" sz="3200" b="1">
                <a:latin typeface="Times New Roman" panose="02020603050405020304" pitchFamily="18" charset="0"/>
                <a:cs typeface="Times New Roman" panose="02020603050405020304" pitchFamily="18" charset="0"/>
              </a:rPr>
              <a:t>I</a:t>
            </a:r>
            <a:r>
              <a:rPr lang="en-US" sz="3200" b="1" smtClean="0">
                <a:latin typeface="Times New Roman" panose="02020603050405020304" pitchFamily="18" charset="0"/>
                <a:cs typeface="Times New Roman" panose="02020603050405020304" pitchFamily="18" charset="0"/>
              </a:rPr>
              <a:t>. KHÁI </a:t>
            </a:r>
            <a:r>
              <a:rPr lang="en-US" sz="3200" b="1">
                <a:latin typeface="Times New Roman" panose="02020603050405020304" pitchFamily="18" charset="0"/>
                <a:cs typeface="Times New Roman" panose="02020603050405020304" pitchFamily="18" charset="0"/>
              </a:rPr>
              <a:t>NIỆM BỆNH THUỶ SẢN</a:t>
            </a:r>
            <a:endParaRPr lang="en-US" sz="3200"/>
          </a:p>
        </p:txBody>
      </p:sp>
      <p:sp>
        <p:nvSpPr>
          <p:cNvPr id="7" name="Rectangle 6"/>
          <p:cNvSpPr/>
          <p:nvPr/>
        </p:nvSpPr>
        <p:spPr>
          <a:xfrm>
            <a:off x="3110666" y="6188910"/>
            <a:ext cx="6428363" cy="553998"/>
          </a:xfrm>
          <a:prstGeom prst="rect">
            <a:avLst/>
          </a:prstGeom>
        </p:spPr>
        <p:txBody>
          <a:bodyPr wrap="none">
            <a:spAutoFit/>
          </a:bodyPr>
          <a:lstStyle/>
          <a:p>
            <a:r>
              <a:rPr lang="en-US" sz="3000" b="1" i="1" smtClean="0">
                <a:solidFill>
                  <a:srgbClr val="FF0000"/>
                </a:solidFill>
                <a:latin typeface="Times New Roman" panose="02020603050405020304" pitchFamily="18" charset="0"/>
                <a:cs typeface="Times New Roman" panose="02020603050405020304" pitchFamily="18" charset="0"/>
              </a:rPr>
              <a:t>Các con đường lây lan bệnh ở thuỷ sản</a:t>
            </a:r>
            <a:endParaRPr lang="en-US" sz="3000" i="1">
              <a:solidFill>
                <a:srgbClr val="FF0000"/>
              </a:solidFill>
            </a:endParaRPr>
          </a:p>
        </p:txBody>
      </p:sp>
      <p:pic>
        <p:nvPicPr>
          <p:cNvPr id="5" name="Content Placeholder 4">
            <a:extLst>
              <a:ext uri="{FF2B5EF4-FFF2-40B4-BE49-F238E27FC236}">
                <a16:creationId xmlns:a16="http://schemas.microsoft.com/office/drawing/2014/main" id="{BE89102D-2273-400F-BAC4-008FB6146875}"/>
              </a:ext>
            </a:extLst>
          </p:cNvPr>
          <p:cNvPicPr>
            <a:picLocks noGrp="1" noChangeAspect="1"/>
          </p:cNvPicPr>
          <p:nvPr>
            <p:ph idx="1"/>
          </p:nvPr>
        </p:nvPicPr>
        <p:blipFill>
          <a:blip r:embed="rId2"/>
          <a:stretch>
            <a:fillRect/>
          </a:stretch>
        </p:blipFill>
        <p:spPr>
          <a:xfrm>
            <a:off x="514258" y="811560"/>
            <a:ext cx="10905066" cy="5271188"/>
          </a:xfrm>
          <a:prstGeom prst="rect">
            <a:avLst/>
          </a:prstGeom>
        </p:spPr>
      </p:pic>
    </p:spTree>
    <p:extLst>
      <p:ext uri="{BB962C8B-B14F-4D97-AF65-F5344CB8AC3E}">
        <p14:creationId xmlns:p14="http://schemas.microsoft.com/office/powerpoint/2010/main" val="352260170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950</TotalTime>
  <Words>3757</Words>
  <PresentationFormat>Widescreen</PresentationFormat>
  <Paragraphs>385</Paragraphs>
  <Slides>47</Slides>
  <Notes>16</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47</vt:i4>
      </vt:variant>
    </vt:vector>
  </HeadingPairs>
  <TitlesOfParts>
    <vt:vector size="54" baseType="lpstr">
      <vt:lpstr>Arial</vt:lpstr>
      <vt:lpstr>Calibri</vt:lpstr>
      <vt:lpstr>Calibri Light</vt:lpstr>
      <vt:lpstr>Segoe UI Semibold_</vt:lpstr>
      <vt:lpstr>Times New Roman</vt:lpstr>
      <vt:lpstr>Wingdings</vt:lpstr>
      <vt:lpstr>Office Theme</vt:lpstr>
      <vt:lpstr>PowerPoint Presentation</vt:lpstr>
      <vt:lpstr>PowerPoint Presentation</vt:lpstr>
      <vt:lpstr>PowerPoint Presentation</vt:lpstr>
      <vt:lpstr>Khử trùng ao nuôi có tác dụng</vt:lpstr>
      <vt:lpstr>Bài 23: VAI TRÒ CỦA PHÒNG, TRỊ BỆNH THUỶ SẢN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Hải sản chứa chất cấm</vt:lpstr>
      <vt:lpstr>SỬ DỤNG CHẤT CẤM TRONG NUÔI THUỶ SẢN</vt:lpstr>
      <vt:lpstr>PowerPoint Presentation</vt:lpstr>
      <vt:lpstr>PowerPoint Presentation</vt:lpstr>
      <vt:lpstr>BÀI TẬP MỞ RỘNG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2023-07-22T06:51:17Z</dcterms:created>
  <dcterms:modified xsi:type="dcterms:W3CDTF">2024-07-26T02:54:50Z</dcterms:modified>
</cp:coreProperties>
</file>