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80" r:id="rId26"/>
    <p:sldId id="278" r:id="rId27"/>
    <p:sldId id="281" r:id="rId28"/>
    <p:sldId id="282" r:id="rId2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07/07/2020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3918431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07/07/2020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72198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07/07/2020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3382947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07/07/2020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337787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AB188E-E64C-4FC8-B596-ABD283C5FFD6}" type="datetimeFigureOut">
              <a:rPr lang="vi-VN" smtClean="0"/>
              <a:t>07/07/2020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84497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0BAB188E-E64C-4FC8-B596-ABD283C5FFD6}" type="datetimeFigureOut">
              <a:rPr lang="vi-VN" smtClean="0"/>
              <a:t>07/07/2020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412409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0BAB188E-E64C-4FC8-B596-ABD283C5FFD6}" type="datetimeFigureOut">
              <a:rPr lang="vi-VN" smtClean="0"/>
              <a:t>07/07/2020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246498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BAB188E-E64C-4FC8-B596-ABD283C5FFD6}" type="datetimeFigureOut">
              <a:rPr lang="vi-VN" smtClean="0"/>
              <a:t>07/07/2020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955561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B188E-E64C-4FC8-B596-ABD283C5FFD6}" type="datetimeFigureOut">
              <a:rPr lang="vi-VN" smtClean="0"/>
              <a:t>07/07/2020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4897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AB188E-E64C-4FC8-B596-ABD283C5FFD6}" type="datetimeFigureOut">
              <a:rPr lang="vi-VN" smtClean="0"/>
              <a:t>07/07/2020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2455003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AB188E-E64C-4FC8-B596-ABD283C5FFD6}" type="datetimeFigureOut">
              <a:rPr lang="vi-VN" smtClean="0"/>
              <a:t>07/07/2020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57051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B188E-E64C-4FC8-B596-ABD283C5FFD6}" type="datetimeFigureOut">
              <a:rPr lang="vi-VN" smtClean="0"/>
              <a:t>07/07/2020</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35E1C-7FE4-46E7-89FD-C7A0F5B2512F}" type="slidenum">
              <a:rPr lang="vi-VN" smtClean="0"/>
              <a:t>‹#›</a:t>
            </a:fld>
            <a:endParaRPr lang="vi-VN"/>
          </a:p>
        </p:txBody>
      </p:sp>
    </p:spTree>
    <p:extLst>
      <p:ext uri="{BB962C8B-B14F-4D97-AF65-F5344CB8AC3E}">
        <p14:creationId xmlns:p14="http://schemas.microsoft.com/office/powerpoint/2010/main" val="1976390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0.xml"/><Relationship Id="rId18" Type="http://schemas.openxmlformats.org/officeDocument/2006/relationships/slide" Target="slide17.xml"/><Relationship Id="rId3" Type="http://schemas.openxmlformats.org/officeDocument/2006/relationships/slide" Target="slide7.xml"/><Relationship Id="rId7" Type="http://schemas.openxmlformats.org/officeDocument/2006/relationships/slide" Target="slide11.xml"/><Relationship Id="rId12" Type="http://schemas.openxmlformats.org/officeDocument/2006/relationships/slide" Target="slide14.xml"/><Relationship Id="rId17" Type="http://schemas.openxmlformats.org/officeDocument/2006/relationships/slide" Target="slide22.xml"/><Relationship Id="rId2" Type="http://schemas.openxmlformats.org/officeDocument/2006/relationships/slide" Target="slide6.xml"/><Relationship Id="rId16"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9.xml"/><Relationship Id="rId5" Type="http://schemas.openxmlformats.org/officeDocument/2006/relationships/slide" Target="slide9.xml"/><Relationship Id="rId15" Type="http://schemas.openxmlformats.org/officeDocument/2006/relationships/slide" Target="slide21.xml"/><Relationship Id="rId10" Type="http://schemas.openxmlformats.org/officeDocument/2006/relationships/slide" Target="slide18.xml"/><Relationship Id="rId19" Type="http://schemas.openxmlformats.org/officeDocument/2006/relationships/slide" Target="slide23.xml"/><Relationship Id="rId4" Type="http://schemas.openxmlformats.org/officeDocument/2006/relationships/slide" Target="slide8.xml"/><Relationship Id="rId9" Type="http://schemas.openxmlformats.org/officeDocument/2006/relationships/slide" Target="slide13.xml"/><Relationship Id="rId14" Type="http://schemas.openxmlformats.org/officeDocument/2006/relationships/slide" Target="slide15.xml"/></Relationships>
</file>

<file path=ppt/slides/_rels/slide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70467"/>
            <a:ext cx="12192000" cy="2554545"/>
          </a:xfrm>
          <a:prstGeom prst="rect">
            <a:avLst/>
          </a:prstGeom>
        </p:spPr>
        <p:txBody>
          <a:bodyPr wrap="square">
            <a:spAutoFit/>
          </a:bodyPr>
          <a:lstStyle/>
          <a:p>
            <a:pPr algn="ctr"/>
            <a:r>
              <a:rPr lang="vi-VN" sz="8000" b="1" dirty="0">
                <a:solidFill>
                  <a:srgbClr val="FF0000"/>
                </a:solidFill>
                <a:effectLst>
                  <a:outerShdw blurRad="38100" dist="38100" dir="2700000" algn="tl">
                    <a:srgbClr val="000000">
                      <a:alpha val="43137"/>
                    </a:srgbClr>
                  </a:outerShdw>
                </a:effectLst>
                <a:latin typeface="+mj-lt"/>
              </a:rPr>
              <a:t>Ôn tập tiếng Việt</a:t>
            </a:r>
          </a:p>
          <a:p>
            <a:pPr algn="ctr"/>
            <a:r>
              <a:rPr lang="vi-VN" sz="8000" b="1" dirty="0">
                <a:solidFill>
                  <a:srgbClr val="FF0000"/>
                </a:solidFill>
                <a:effectLst>
                  <a:outerShdw blurRad="38100" dist="38100" dir="2700000" algn="tl">
                    <a:srgbClr val="000000">
                      <a:alpha val="43137"/>
                    </a:srgbClr>
                  </a:outerShdw>
                </a:effectLst>
                <a:latin typeface="+mj-lt"/>
              </a:rPr>
              <a:t>Phần ngữ pháp.</a:t>
            </a:r>
          </a:p>
        </p:txBody>
      </p:sp>
    </p:spTree>
    <p:extLst>
      <p:ext uri="{BB962C8B-B14F-4D97-AF65-F5344CB8AC3E}">
        <p14:creationId xmlns:p14="http://schemas.microsoft.com/office/powerpoint/2010/main" val="360609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2123" y="558528"/>
            <a:ext cx="11552349" cy="4351338"/>
          </a:xfrm>
        </p:spPr>
        <p:txBody>
          <a:bodyPr>
            <a:normAutofit/>
          </a:bodyPr>
          <a:lstStyle/>
          <a:p>
            <a:pPr marL="0" indent="0">
              <a:buNone/>
            </a:pPr>
            <a:r>
              <a:rPr lang="vi-VN" b="1" u="sng" dirty="0" smtClean="0">
                <a:latin typeface="+mj-lt"/>
              </a:rPr>
              <a:t>Câu 5: </a:t>
            </a:r>
            <a:r>
              <a:rPr lang="vi-VN" dirty="0" smtClean="0">
                <a:latin typeface="+mj-lt"/>
              </a:rPr>
              <a:t>Cho biết các câu dưới đây thuộc kiểu câu gì? ( Phân theo cấu tạo):</a:t>
            </a:r>
          </a:p>
          <a:p>
            <a:pPr marL="0" indent="0">
              <a:buNone/>
            </a:pPr>
            <a:r>
              <a:rPr lang="vi-VN" dirty="0">
                <a:latin typeface="+mj-lt"/>
              </a:rPr>
              <a:t> </a:t>
            </a:r>
            <a:r>
              <a:rPr lang="vi-VN" dirty="0" smtClean="0">
                <a:latin typeface="+mj-lt"/>
              </a:rPr>
              <a:t> Anh mệt lừ ( 1). Và đau nhức ( 2). Ngồi lại nghỉ một chặng và chỉ muốn có ai đỡ cho để nằm xuống.( 3)</a:t>
            </a:r>
          </a:p>
          <a:p>
            <a:pPr marL="0" indent="0" algn="ctr">
              <a:buNone/>
            </a:pPr>
            <a:r>
              <a:rPr lang="vi-VN" b="1" dirty="0" smtClean="0">
                <a:solidFill>
                  <a:srgbClr val="FF0000"/>
                </a:solidFill>
                <a:latin typeface="+mj-lt"/>
              </a:rPr>
              <a:t>Gợi ý:</a:t>
            </a:r>
          </a:p>
          <a:p>
            <a:pPr marL="0" indent="0">
              <a:buNone/>
            </a:pPr>
            <a:r>
              <a:rPr lang="vi-VN" b="1" dirty="0" smtClean="0">
                <a:latin typeface="+mj-lt"/>
              </a:rPr>
              <a:t>( 1): Câu đơn</a:t>
            </a:r>
          </a:p>
          <a:p>
            <a:pPr marL="0" indent="0">
              <a:buNone/>
            </a:pPr>
            <a:r>
              <a:rPr lang="vi-VN" b="1" dirty="0" smtClean="0">
                <a:latin typeface="+mj-lt"/>
              </a:rPr>
              <a:t>( 2): câu rút gọn</a:t>
            </a:r>
          </a:p>
          <a:p>
            <a:pPr marL="0" indent="0">
              <a:buNone/>
            </a:pPr>
            <a:r>
              <a:rPr lang="vi-VN" b="1" dirty="0" smtClean="0">
                <a:latin typeface="+mj-lt"/>
              </a:rPr>
              <a:t>( 3) Câu rút gọn.</a:t>
            </a: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1431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20" y="429740"/>
            <a:ext cx="11821732" cy="4351338"/>
          </a:xfrm>
        </p:spPr>
        <p:txBody>
          <a:bodyPr>
            <a:normAutofit/>
          </a:bodyPr>
          <a:lstStyle/>
          <a:p>
            <a:pPr marL="0" indent="0">
              <a:buNone/>
            </a:pPr>
            <a:r>
              <a:rPr lang="vi-VN" b="1" u="sng" dirty="0" smtClean="0">
                <a:latin typeface="+mj-lt"/>
              </a:rPr>
              <a:t>Câu 6: </a:t>
            </a:r>
            <a:r>
              <a:rPr lang="vi-VN" dirty="0" smtClean="0">
                <a:latin typeface="+mj-lt"/>
              </a:rPr>
              <a:t>Bộ phận in đậm trong các câu sau là thành phần gì?</a:t>
            </a:r>
          </a:p>
          <a:p>
            <a:pPr marL="514350" indent="-514350">
              <a:buAutoNum type="arabicPeriod"/>
            </a:pPr>
            <a:r>
              <a:rPr lang="vi-VN" b="1" dirty="0" smtClean="0">
                <a:latin typeface="+mj-lt"/>
              </a:rPr>
              <a:t>Một mình </a:t>
            </a:r>
            <a:r>
              <a:rPr lang="vi-VN" dirty="0" smtClean="0">
                <a:latin typeface="+mj-lt"/>
              </a:rPr>
              <a:t>thì anh bạn trên đỉnh Phan – xi – păng ba nghìn một trăm bốn mươi hai mét kia mới một mình hơn cháu.</a:t>
            </a:r>
          </a:p>
          <a:p>
            <a:pPr marL="514350" indent="-514350">
              <a:buAutoNum type="arabicPeriod"/>
            </a:pPr>
            <a:r>
              <a:rPr lang="vi-VN" dirty="0" smtClean="0">
                <a:latin typeface="+mj-lt"/>
              </a:rPr>
              <a:t>Họa sĩ còn đang nheo mắt cố đọc các tên sách trên giá thì cô gái đã bước tới, </a:t>
            </a:r>
            <a:r>
              <a:rPr lang="vi-VN" b="1" dirty="0" smtClean="0">
                <a:latin typeface="+mj-lt"/>
              </a:rPr>
              <a:t>dường như </a:t>
            </a:r>
            <a:r>
              <a:rPr lang="vi-VN" dirty="0" smtClean="0">
                <a:latin typeface="+mj-lt"/>
              </a:rPr>
              <a:t>làm việc ấy hộ bố.</a:t>
            </a:r>
          </a:p>
          <a:p>
            <a:pPr marL="514350" indent="-514350">
              <a:buAutoNum type="arabicPeriod"/>
            </a:pPr>
            <a:endParaRPr lang="vi-VN" dirty="0" smtClean="0">
              <a:latin typeface="+mj-lt"/>
            </a:endParaRPr>
          </a:p>
          <a:p>
            <a:pPr marL="0" indent="0" algn="ctr">
              <a:buNone/>
            </a:pPr>
            <a:r>
              <a:rPr lang="vi-VN" b="1" dirty="0" smtClean="0">
                <a:solidFill>
                  <a:srgbClr val="FF0000"/>
                </a:solidFill>
                <a:latin typeface="+mj-lt"/>
              </a:rPr>
              <a:t>Gợi ý:</a:t>
            </a:r>
          </a:p>
          <a:p>
            <a:pPr marL="514350" indent="-514350">
              <a:buAutoNum type="arabicPeriod"/>
            </a:pPr>
            <a:r>
              <a:rPr lang="vi-VN" b="1" dirty="0" smtClean="0">
                <a:solidFill>
                  <a:srgbClr val="FF0000"/>
                </a:solidFill>
                <a:latin typeface="+mj-lt"/>
              </a:rPr>
              <a:t>Một mình: Khởi ngữ</a:t>
            </a:r>
          </a:p>
          <a:p>
            <a:pPr marL="514350" indent="-514350">
              <a:buAutoNum type="arabicPeriod"/>
            </a:pPr>
            <a:r>
              <a:rPr lang="vi-VN" b="1" dirty="0" smtClean="0">
                <a:solidFill>
                  <a:srgbClr val="FF0000"/>
                </a:solidFill>
                <a:latin typeface="+mj-lt"/>
              </a:rPr>
              <a:t>Dường như: Thành phần tình thái.</a:t>
            </a: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58431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arn(inVertic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7:</a:t>
            </a:r>
            <a:endParaRPr lang="vi-VN" dirty="0">
              <a:latin typeface="+mj-lt"/>
            </a:endParaRPr>
          </a:p>
        </p:txBody>
      </p:sp>
      <p:sp>
        <p:nvSpPr>
          <p:cNvPr id="2" name="5-Point Star 1"/>
          <p:cNvSpPr/>
          <p:nvPr/>
        </p:nvSpPr>
        <p:spPr>
          <a:xfrm>
            <a:off x="3265714" y="705394"/>
            <a:ext cx="3056709" cy="2664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05760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 y="558528"/>
            <a:ext cx="11925837" cy="4351338"/>
          </a:xfrm>
        </p:spPr>
        <p:txBody>
          <a:bodyPr>
            <a:normAutofit/>
          </a:bodyPr>
          <a:lstStyle/>
          <a:p>
            <a:pPr marL="0" indent="0">
              <a:buNone/>
            </a:pPr>
            <a:r>
              <a:rPr lang="vi-VN" b="1" u="sng" dirty="0" smtClean="0">
                <a:latin typeface="+mj-lt"/>
              </a:rPr>
              <a:t>Câu 8: </a:t>
            </a:r>
            <a:r>
              <a:rPr lang="vi-VN" dirty="0" smtClean="0">
                <a:latin typeface="+mj-lt"/>
              </a:rPr>
              <a:t>T</a:t>
            </a:r>
            <a:r>
              <a:rPr lang="en-US" dirty="0">
                <a:latin typeface="Times New Roman" panose="02020603050405020304" pitchFamily="18" charset="0"/>
                <a:cs typeface="Times New Roman" panose="02020603050405020304" pitchFamily="18" charset="0"/>
              </a:rPr>
              <a:t>ì</a:t>
            </a:r>
            <a:r>
              <a:rPr lang="vi-VN" dirty="0" smtClean="0">
                <a:latin typeface="+mj-lt"/>
              </a:rPr>
              <a:t>m </a:t>
            </a:r>
            <a:r>
              <a:rPr lang="vi-VN" dirty="0" smtClean="0">
                <a:latin typeface="+mj-lt"/>
              </a:rPr>
              <a:t>phép liên kết và thành phần biệt lập trong đoạn văn sau:</a:t>
            </a:r>
          </a:p>
          <a:p>
            <a:pPr marL="0" indent="0">
              <a:buNone/>
            </a:pPr>
            <a:r>
              <a:rPr lang="vi-VN" i="1" dirty="0" smtClean="0">
                <a:latin typeface="+mj-lt"/>
              </a:rPr>
              <a:t>Vừa lúc ấy, tôi đã đến gần anh. Với lòng mong nhớ của anh, chắc anh nghĩ rằng con anh sẽ chạy xô vào lòng anh, sẽ ôm chặt lấy cổ anh.</a:t>
            </a:r>
          </a:p>
          <a:p>
            <a:pPr marL="0" indent="0" algn="ctr">
              <a:buNone/>
            </a:pPr>
            <a:r>
              <a:rPr lang="vi-VN" b="1" dirty="0" smtClean="0">
                <a:solidFill>
                  <a:srgbClr val="FF0000"/>
                </a:solidFill>
                <a:latin typeface="+mj-lt"/>
              </a:rPr>
              <a:t>Gợi ý:</a:t>
            </a:r>
          </a:p>
          <a:p>
            <a:pPr>
              <a:buFontTx/>
              <a:buChar char="-"/>
            </a:pPr>
            <a:r>
              <a:rPr lang="vi-VN" b="1" dirty="0" smtClean="0">
                <a:solidFill>
                  <a:srgbClr val="FF0000"/>
                </a:solidFill>
                <a:latin typeface="+mj-lt"/>
              </a:rPr>
              <a:t>Phép liên kết: Phép lặp: từ “ anh”</a:t>
            </a:r>
          </a:p>
          <a:p>
            <a:pPr>
              <a:buFontTx/>
              <a:buChar char="-"/>
            </a:pPr>
            <a:r>
              <a:rPr lang="vi-VN" b="1" dirty="0" smtClean="0">
                <a:solidFill>
                  <a:srgbClr val="FF0000"/>
                </a:solidFill>
                <a:latin typeface="+mj-lt"/>
              </a:rPr>
              <a:t>Thành phần tình thái: chắc</a:t>
            </a: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65629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560" y="313829"/>
            <a:ext cx="11474003" cy="4351338"/>
          </a:xfrm>
        </p:spPr>
        <p:txBody>
          <a:bodyPr>
            <a:noAutofit/>
          </a:bodyPr>
          <a:lstStyle/>
          <a:p>
            <a:pPr marL="0" indent="0">
              <a:buNone/>
            </a:pPr>
            <a:r>
              <a:rPr lang="vi-VN" b="1" u="sng" dirty="0" smtClean="0">
                <a:latin typeface="+mj-lt"/>
              </a:rPr>
              <a:t>Câu 9</a:t>
            </a:r>
            <a:r>
              <a:rPr lang="vi-VN" dirty="0" smtClean="0">
                <a:latin typeface="+mj-lt"/>
              </a:rPr>
              <a:t>:  Tìm chủ ngữ, vị ngữ và xác định kiểu câu phân theo cấu tạo của câu sau:</a:t>
            </a:r>
          </a:p>
          <a:p>
            <a:pPr marL="0" indent="0">
              <a:buNone/>
            </a:pPr>
            <a:r>
              <a:rPr lang="vi-VN" i="1" dirty="0" smtClean="0">
                <a:latin typeface="+mj-lt"/>
              </a:rPr>
              <a:t>Còn nhà họa sĩ cũng nín bặt, vì cảnh trước mặt bỗng hiện lên đẹp một cách kì lạ.</a:t>
            </a:r>
          </a:p>
          <a:p>
            <a:pPr marL="0" indent="0" algn="ctr">
              <a:buNone/>
            </a:pPr>
            <a:r>
              <a:rPr lang="vi-VN" b="1" dirty="0" smtClean="0">
                <a:solidFill>
                  <a:srgbClr val="FF0000"/>
                </a:solidFill>
                <a:latin typeface="+mj-lt"/>
              </a:rPr>
              <a:t>Gợi ý:</a:t>
            </a:r>
          </a:p>
          <a:p>
            <a:pPr>
              <a:buFontTx/>
              <a:buChar char="-"/>
            </a:pPr>
            <a:r>
              <a:rPr lang="vi-VN" dirty="0" smtClean="0">
                <a:latin typeface="+mj-lt"/>
              </a:rPr>
              <a:t>Chủ ngữ 1: Nhà họa sĩ</a:t>
            </a:r>
          </a:p>
          <a:p>
            <a:pPr>
              <a:buFontTx/>
              <a:buChar char="-"/>
            </a:pPr>
            <a:r>
              <a:rPr lang="vi-VN" dirty="0" smtClean="0">
                <a:latin typeface="+mj-lt"/>
              </a:rPr>
              <a:t>Vị ngữ 1: cũng nín bặt</a:t>
            </a:r>
          </a:p>
          <a:p>
            <a:pPr>
              <a:buFontTx/>
              <a:buChar char="-"/>
            </a:pPr>
            <a:r>
              <a:rPr lang="vi-VN" dirty="0" smtClean="0">
                <a:latin typeface="+mj-lt"/>
              </a:rPr>
              <a:t>Chủ ngữ 2: Cảnh trước mặt</a:t>
            </a:r>
          </a:p>
          <a:p>
            <a:pPr>
              <a:buFontTx/>
              <a:buChar char="-"/>
            </a:pPr>
            <a:r>
              <a:rPr lang="vi-VN" dirty="0" smtClean="0">
                <a:latin typeface="+mj-lt"/>
              </a:rPr>
              <a:t>Vị ngữ 2: bỗng hiện lên...lạ.</a:t>
            </a:r>
          </a:p>
          <a:p>
            <a:pPr marL="0" indent="0">
              <a:buNone/>
            </a:pPr>
            <a:r>
              <a:rPr lang="vi-VN" dirty="0" smtClean="0">
                <a:latin typeface="+mj-lt"/>
                <a:sym typeface="Wingdings" panose="05000000000000000000" pitchFamily="2" charset="2"/>
              </a:rPr>
              <a:t> Câu ghép</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8763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439" y="313830"/>
            <a:ext cx="11512640" cy="4351338"/>
          </a:xfrm>
        </p:spPr>
        <p:txBody>
          <a:bodyPr>
            <a:normAutofit/>
          </a:bodyPr>
          <a:lstStyle/>
          <a:p>
            <a:pPr marL="0" indent="0">
              <a:buNone/>
            </a:pPr>
            <a:r>
              <a:rPr lang="vi-VN" sz="3200" b="1" u="sng" dirty="0" smtClean="0">
                <a:latin typeface="+mj-lt"/>
              </a:rPr>
              <a:t>Câu 10:</a:t>
            </a:r>
            <a:r>
              <a:rPr lang="vi-VN" sz="3200" dirty="0" smtClean="0">
                <a:latin typeface="+mj-lt"/>
              </a:rPr>
              <a:t> Chỉ ra và gọi tên thành phần biệt lập trong câu sau:</a:t>
            </a:r>
          </a:p>
          <a:p>
            <a:pPr marL="0" indent="0">
              <a:buNone/>
            </a:pPr>
            <a:endParaRPr lang="vi-VN" sz="3200" dirty="0" smtClean="0">
              <a:latin typeface="+mj-lt"/>
            </a:endParaRPr>
          </a:p>
          <a:p>
            <a:pPr marL="0" indent="0">
              <a:buNone/>
            </a:pPr>
            <a:r>
              <a:rPr lang="vi-VN" sz="3200" dirty="0" smtClean="0">
                <a:latin typeface="+mj-lt"/>
              </a:rPr>
              <a:t>Nói một cách khiêm tốn, tôi là một cô gái khá.</a:t>
            </a:r>
          </a:p>
          <a:p>
            <a:pPr marL="0" indent="0" algn="ctr">
              <a:buNone/>
            </a:pPr>
            <a:r>
              <a:rPr lang="vi-VN" sz="3200" b="1" dirty="0" smtClean="0">
                <a:solidFill>
                  <a:srgbClr val="FF0000"/>
                </a:solidFill>
                <a:latin typeface="+mj-lt"/>
              </a:rPr>
              <a:t>Gợi ý:</a:t>
            </a:r>
          </a:p>
          <a:p>
            <a:pPr>
              <a:buFontTx/>
              <a:buChar char="-"/>
            </a:pPr>
            <a:r>
              <a:rPr lang="vi-VN" sz="3200" dirty="0" smtClean="0">
                <a:latin typeface="+mj-lt"/>
              </a:rPr>
              <a:t>Thành phần biệt lập là thành phần tình thái: nói một cách khiêm tốn.</a:t>
            </a:r>
            <a:endParaRPr lang="vi-VN" sz="3200"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85628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29" y="270456"/>
            <a:ext cx="11616743" cy="4639410"/>
          </a:xfrm>
        </p:spPr>
        <p:txBody>
          <a:bodyPr>
            <a:normAutofit/>
          </a:bodyPr>
          <a:lstStyle/>
          <a:p>
            <a:pPr marL="0" indent="0">
              <a:buNone/>
            </a:pPr>
            <a:r>
              <a:rPr lang="vi-VN" b="1" u="sng" dirty="0" smtClean="0">
                <a:latin typeface="+mj-lt"/>
              </a:rPr>
              <a:t>Câu 11: </a:t>
            </a:r>
            <a:r>
              <a:rPr lang="vi-VN" dirty="0" smtClean="0">
                <a:latin typeface="+mj-lt"/>
              </a:rPr>
              <a:t>Tìm câu văn có chứa hàm ý và cho biết hàm ý ấy là gì?</a:t>
            </a:r>
            <a:endParaRPr lang="vi-VN" b="1" u="sng" dirty="0" smtClean="0">
              <a:latin typeface="+mj-lt"/>
            </a:endParaRPr>
          </a:p>
          <a:p>
            <a:pPr marL="0" indent="0">
              <a:buNone/>
            </a:pPr>
            <a:r>
              <a:rPr lang="vi-VN" i="1" dirty="0" smtClean="0">
                <a:latin typeface="+mj-lt"/>
              </a:rPr>
              <a:t>Trong lúc mọi người xôn xao vui vẻ phía sau, bác lái xe quay sang nhà họa sĩ nói vội vã:</a:t>
            </a:r>
          </a:p>
          <a:p>
            <a:pPr marL="0" indent="0">
              <a:buNone/>
            </a:pPr>
            <a:r>
              <a:rPr lang="vi-VN" i="1" dirty="0" smtClean="0">
                <a:latin typeface="+mj-lt"/>
              </a:rPr>
              <a:t>- Tôi sắp giới thiệu với bác một trong những người cô độc nhất thế gian. Thế nào bác cũng thích vẽ hắn.</a:t>
            </a:r>
          </a:p>
          <a:p>
            <a:pPr marL="0" indent="0" algn="ctr">
              <a:buNone/>
            </a:pPr>
            <a:r>
              <a:rPr lang="vi-VN" b="1" dirty="0" smtClean="0">
                <a:solidFill>
                  <a:srgbClr val="FF0000"/>
                </a:solidFill>
                <a:latin typeface="+mj-lt"/>
              </a:rPr>
              <a:t>Gợi ý:</a:t>
            </a:r>
          </a:p>
          <a:p>
            <a:pPr>
              <a:buFontTx/>
              <a:buChar char="-"/>
            </a:pPr>
            <a:r>
              <a:rPr lang="vi-VN" dirty="0" smtClean="0">
                <a:latin typeface="+mj-lt"/>
              </a:rPr>
              <a:t>Câu chứa hàm ý là: Thế nào bác cũng thích vẽ hắn.</a:t>
            </a:r>
          </a:p>
          <a:p>
            <a:pPr>
              <a:buFontTx/>
              <a:buChar char="-"/>
            </a:pPr>
            <a:r>
              <a:rPr lang="vi-VN" dirty="0" smtClean="0">
                <a:latin typeface="+mj-lt"/>
              </a:rPr>
              <a:t>Hàm ý là: Bác lái xe giới thiệu anh thanh niên và cũng có ý nói đó là con người đáng chú ý, là người có sức hấp dẫn đặc biệt, là người khơi nguồn cảm hứng sáng tác cho họa sĩ.</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5659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206062"/>
            <a:ext cx="11539470" cy="4703804"/>
          </a:xfrm>
        </p:spPr>
        <p:txBody>
          <a:bodyPr>
            <a:normAutofit/>
          </a:bodyPr>
          <a:lstStyle/>
          <a:p>
            <a:pPr marL="0" indent="0">
              <a:buNone/>
            </a:pPr>
            <a:r>
              <a:rPr lang="vi-VN" b="1" u="sng" dirty="0" smtClean="0">
                <a:latin typeface="+mj-lt"/>
              </a:rPr>
              <a:t>Câu 12: </a:t>
            </a:r>
            <a:r>
              <a:rPr lang="vi-VN" dirty="0" smtClean="0">
                <a:latin typeface="+mj-lt"/>
              </a:rPr>
              <a:t>Tìm câu rút gọn trong đoạn trích sau và cho biết tác dụng của nó:</a:t>
            </a:r>
          </a:p>
          <a:p>
            <a:pPr marL="0" indent="0">
              <a:buNone/>
            </a:pPr>
            <a:r>
              <a:rPr lang="vi-VN" i="1" dirty="0" smtClean="0">
                <a:latin typeface="+mj-lt"/>
              </a:rPr>
              <a:t>Những cái xảy ra hàng ngày: Máy bay rít, bom nổ. Nổ trên cao điểm, cách cái hang này khoảng 300m. Đất dưới chân chúng tôi rung.</a:t>
            </a:r>
          </a:p>
          <a:p>
            <a:pPr marL="0" indent="0" algn="ctr">
              <a:buNone/>
            </a:pPr>
            <a:r>
              <a:rPr lang="vi-VN" b="1" dirty="0" smtClean="0">
                <a:solidFill>
                  <a:srgbClr val="FF0000"/>
                </a:solidFill>
                <a:latin typeface="+mj-lt"/>
              </a:rPr>
              <a:t>Gợi ý:</a:t>
            </a:r>
          </a:p>
          <a:p>
            <a:pPr>
              <a:buFontTx/>
              <a:buChar char="-"/>
            </a:pPr>
            <a:r>
              <a:rPr lang="vi-VN" dirty="0">
                <a:latin typeface="+mj-lt"/>
              </a:rPr>
              <a:t> </a:t>
            </a:r>
            <a:r>
              <a:rPr lang="vi-VN" dirty="0" smtClean="0">
                <a:latin typeface="+mj-lt"/>
              </a:rPr>
              <a:t>Câu rút gọn là: Nổ trên cao điểm, cách cái hang này khoảng 300m.</a:t>
            </a:r>
          </a:p>
          <a:p>
            <a:pPr>
              <a:buFontTx/>
              <a:buChar char="-"/>
            </a:pPr>
            <a:r>
              <a:rPr lang="vi-VN" dirty="0" smtClean="0">
                <a:latin typeface="+mj-lt"/>
              </a:rPr>
              <a:t>Tác dụng: làm cho câu văn ngắn gọn, tránh lặp từ, thông tin nhanh, nhịp văn dồn dập phản ánh sự khốc liệt của chiến trường.</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40726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13:</a:t>
            </a:r>
            <a:endParaRPr lang="vi-VN" dirty="0">
              <a:latin typeface="+mj-lt"/>
            </a:endParaRPr>
          </a:p>
        </p:txBody>
      </p:sp>
      <p:sp>
        <p:nvSpPr>
          <p:cNvPr id="2" name="5-Point Star 1"/>
          <p:cNvSpPr/>
          <p:nvPr/>
        </p:nvSpPr>
        <p:spPr>
          <a:xfrm>
            <a:off x="2756263" y="809897"/>
            <a:ext cx="2377440" cy="212924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57380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14: </a:t>
            </a:r>
            <a:r>
              <a:rPr lang="vi-VN" dirty="0" smtClean="0">
                <a:latin typeface="+mj-lt"/>
              </a:rPr>
              <a:t>Những từ in đậm là thành phần nào của câu:</a:t>
            </a:r>
          </a:p>
          <a:p>
            <a:pPr marL="514350" indent="-514350">
              <a:buAutoNum type="arabicPeriod"/>
            </a:pPr>
            <a:r>
              <a:rPr lang="vi-VN" b="1" dirty="0" smtClean="0">
                <a:latin typeface="+mj-lt"/>
              </a:rPr>
              <a:t>Trong ba ngày ngắn ngủi đó</a:t>
            </a:r>
            <a:r>
              <a:rPr lang="vi-VN" dirty="0" smtClean="0">
                <a:latin typeface="+mj-lt"/>
              </a:rPr>
              <a:t>, con bé không kịp nhận ra anh Sáu là ba.</a:t>
            </a:r>
          </a:p>
          <a:p>
            <a:pPr marL="514350" indent="-514350">
              <a:buAutoNum type="arabicPeriod"/>
            </a:pPr>
            <a:r>
              <a:rPr lang="vi-VN" dirty="0" smtClean="0">
                <a:latin typeface="+mj-lt"/>
              </a:rPr>
              <a:t>Ông cứ đứng vờ vờ xem tranh ảnh chờ người khác đọc rồi nghe lỏm. </a:t>
            </a:r>
            <a:r>
              <a:rPr lang="vi-VN" b="1" dirty="0" smtClean="0">
                <a:latin typeface="+mj-lt"/>
              </a:rPr>
              <a:t>Điều này</a:t>
            </a:r>
            <a:r>
              <a:rPr lang="vi-VN" dirty="0" smtClean="0">
                <a:latin typeface="+mj-lt"/>
              </a:rPr>
              <a:t> ông khổ tâm hết sức.</a:t>
            </a:r>
          </a:p>
          <a:p>
            <a:pPr marL="0" indent="0">
              <a:buNone/>
            </a:pPr>
            <a:r>
              <a:rPr lang="vi-VN" b="1" dirty="0" smtClean="0">
                <a:solidFill>
                  <a:srgbClr val="FF0000"/>
                </a:solidFill>
                <a:latin typeface="+mj-lt"/>
              </a:rPr>
              <a:t>Gợi ý:</a:t>
            </a:r>
          </a:p>
          <a:p>
            <a:pPr marL="514350" indent="-514350">
              <a:buAutoNum type="arabicPeriod"/>
            </a:pPr>
            <a:r>
              <a:rPr lang="vi-VN" b="1" dirty="0" smtClean="0">
                <a:solidFill>
                  <a:srgbClr val="FF0000"/>
                </a:solidFill>
                <a:latin typeface="+mj-lt"/>
              </a:rPr>
              <a:t>Trạng ngữ</a:t>
            </a:r>
          </a:p>
          <a:p>
            <a:pPr marL="514350" indent="-514350">
              <a:buAutoNum type="arabicPeriod"/>
            </a:pPr>
            <a:r>
              <a:rPr lang="vi-VN" b="1" dirty="0" smtClean="0">
                <a:solidFill>
                  <a:srgbClr val="FF0000"/>
                </a:solidFill>
                <a:latin typeface="+mj-lt"/>
              </a:rPr>
              <a:t>Khởi ngữ</a:t>
            </a: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14850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1974286" cy="6391048"/>
          </a:xfrm>
        </p:spPr>
        <p:txBody>
          <a:bodyPr>
            <a:noAutofit/>
          </a:bodyPr>
          <a:lstStyle/>
          <a:p>
            <a:pPr>
              <a:lnSpc>
                <a:spcPct val="100000"/>
              </a:lnSpc>
              <a:spcBef>
                <a:spcPts val="0"/>
              </a:spcBef>
            </a:pPr>
            <a:r>
              <a:rPr lang="vi-VN" sz="2800" b="1" dirty="0" smtClean="0">
                <a:solidFill>
                  <a:srgbClr val="FF0000"/>
                </a:solidFill>
                <a:effectLst>
                  <a:outerShdw blurRad="38100" dist="38100" dir="2700000" algn="tl">
                    <a:srgbClr val="000000">
                      <a:alpha val="43137"/>
                    </a:srgbClr>
                  </a:outerShdw>
                </a:effectLst>
                <a:latin typeface="+mj-lt"/>
              </a:rPr>
              <a:t>Ôn tập tiếng Việt</a:t>
            </a:r>
          </a:p>
          <a:p>
            <a:pPr>
              <a:lnSpc>
                <a:spcPct val="100000"/>
              </a:lnSpc>
              <a:spcBef>
                <a:spcPts val="0"/>
              </a:spcBef>
            </a:pPr>
            <a:r>
              <a:rPr lang="vi-VN" sz="2800" b="1" dirty="0" smtClean="0">
                <a:solidFill>
                  <a:srgbClr val="FF0000"/>
                </a:solidFill>
                <a:effectLst>
                  <a:outerShdw blurRad="38100" dist="38100" dir="2700000" algn="tl">
                    <a:srgbClr val="000000">
                      <a:alpha val="43137"/>
                    </a:srgbClr>
                  </a:outerShdw>
                </a:effectLst>
                <a:latin typeface="+mj-lt"/>
              </a:rPr>
              <a:t>Phần ngữ pháp.</a:t>
            </a:r>
          </a:p>
          <a:p>
            <a:pPr marL="514350" indent="-514350" algn="l">
              <a:lnSpc>
                <a:spcPct val="100000"/>
              </a:lnSpc>
              <a:spcBef>
                <a:spcPts val="0"/>
              </a:spcBef>
              <a:buAutoNum type="romanUcPeriod"/>
            </a:pPr>
            <a:r>
              <a:rPr lang="vi-VN" sz="2800" b="1" dirty="0" smtClean="0">
                <a:latin typeface="+mj-lt"/>
              </a:rPr>
              <a:t>Kiến thức cơ bản:</a:t>
            </a:r>
          </a:p>
          <a:p>
            <a:pPr marL="457200" indent="-457200" algn="l">
              <a:lnSpc>
                <a:spcPct val="100000"/>
              </a:lnSpc>
              <a:spcBef>
                <a:spcPts val="0"/>
              </a:spcBef>
              <a:buAutoNum type="arabicPeriod"/>
            </a:pPr>
            <a:r>
              <a:rPr lang="vi-VN" sz="2800" b="1" i="1" dirty="0" smtClean="0">
                <a:latin typeface="+mj-lt"/>
              </a:rPr>
              <a:t>Các thành phần câu và các kiểu câu:</a:t>
            </a:r>
          </a:p>
          <a:p>
            <a:pPr marL="457200" indent="-457200" algn="l">
              <a:lnSpc>
                <a:spcPct val="100000"/>
              </a:lnSpc>
              <a:spcBef>
                <a:spcPts val="0"/>
              </a:spcBef>
              <a:buAutoNum type="alphaLcPeriod"/>
            </a:pPr>
            <a:r>
              <a:rPr lang="vi-VN" sz="2800" b="1" dirty="0" smtClean="0">
                <a:solidFill>
                  <a:srgbClr val="0070C0"/>
                </a:solidFill>
                <a:latin typeface="+mj-lt"/>
              </a:rPr>
              <a:t>Các thành phần câu:</a:t>
            </a:r>
          </a:p>
          <a:p>
            <a:pPr marL="342900" indent="-342900" algn="l">
              <a:lnSpc>
                <a:spcPct val="100000"/>
              </a:lnSpc>
              <a:spcBef>
                <a:spcPts val="0"/>
              </a:spcBef>
              <a:buFont typeface="Arial" panose="020B0604020202020204" pitchFamily="34" charset="0"/>
              <a:buChar char="•"/>
            </a:pPr>
            <a:r>
              <a:rPr lang="vi-VN" sz="2800" dirty="0" smtClean="0">
                <a:latin typeface="+mj-lt"/>
              </a:rPr>
              <a:t>Thành phần chính: Chủ ngữ, vị ngữ</a:t>
            </a:r>
          </a:p>
          <a:p>
            <a:pPr marL="342900" indent="-342900" algn="l">
              <a:lnSpc>
                <a:spcPct val="100000"/>
              </a:lnSpc>
              <a:spcBef>
                <a:spcPts val="0"/>
              </a:spcBef>
              <a:buFont typeface="Arial" panose="020B0604020202020204" pitchFamily="34" charset="0"/>
              <a:buChar char="•"/>
            </a:pPr>
            <a:r>
              <a:rPr lang="vi-VN" sz="2800" dirty="0" smtClean="0">
                <a:latin typeface="+mj-lt"/>
              </a:rPr>
              <a:t>Thành phần phụ: Trạng ngữ, khởi ngữ</a:t>
            </a:r>
          </a:p>
          <a:p>
            <a:pPr marL="342900" indent="-342900" algn="l">
              <a:lnSpc>
                <a:spcPct val="100000"/>
              </a:lnSpc>
              <a:spcBef>
                <a:spcPts val="0"/>
              </a:spcBef>
              <a:buFont typeface="Arial" panose="020B0604020202020204" pitchFamily="34" charset="0"/>
              <a:buChar char="•"/>
            </a:pPr>
            <a:r>
              <a:rPr lang="vi-VN" sz="2800" dirty="0" smtClean="0">
                <a:latin typeface="+mj-lt"/>
              </a:rPr>
              <a:t>Thành phần biệt lập: Thành phần tình thái, thành phần cảm thán, thành phần phụ chú, thành phần gọi – đáp.</a:t>
            </a:r>
          </a:p>
          <a:p>
            <a:pPr algn="l">
              <a:lnSpc>
                <a:spcPct val="100000"/>
              </a:lnSpc>
              <a:spcBef>
                <a:spcPts val="0"/>
              </a:spcBef>
            </a:pPr>
            <a:r>
              <a:rPr lang="vi-VN" sz="2800" b="1" dirty="0" smtClean="0">
                <a:solidFill>
                  <a:srgbClr val="0070C0"/>
                </a:solidFill>
                <a:latin typeface="+mj-lt"/>
              </a:rPr>
              <a:t>b. Các kiểu câu</a:t>
            </a:r>
            <a:r>
              <a:rPr lang="vi-VN" sz="2800" dirty="0" smtClean="0">
                <a:latin typeface="+mj-lt"/>
              </a:rPr>
              <a:t>:</a:t>
            </a:r>
          </a:p>
          <a:p>
            <a:pPr marL="342900" indent="-342900" algn="l">
              <a:lnSpc>
                <a:spcPct val="100000"/>
              </a:lnSpc>
              <a:spcBef>
                <a:spcPts val="0"/>
              </a:spcBef>
              <a:buFont typeface="Arial" panose="020B0604020202020204" pitchFamily="34" charset="0"/>
              <a:buChar char="•"/>
            </a:pPr>
            <a:r>
              <a:rPr lang="vi-VN" sz="2800" b="1" i="1" dirty="0" smtClean="0">
                <a:latin typeface="+mj-lt"/>
              </a:rPr>
              <a:t>Phân loại theo cấu tạo:</a:t>
            </a:r>
          </a:p>
          <a:p>
            <a:pPr marL="342900" indent="-342900" algn="l">
              <a:lnSpc>
                <a:spcPct val="100000"/>
              </a:lnSpc>
              <a:spcBef>
                <a:spcPts val="0"/>
              </a:spcBef>
              <a:buFontTx/>
              <a:buChar char="-"/>
            </a:pPr>
            <a:r>
              <a:rPr lang="vi-VN" sz="2800" dirty="0" smtClean="0">
                <a:latin typeface="+mj-lt"/>
              </a:rPr>
              <a:t>Câu đơn.</a:t>
            </a:r>
          </a:p>
          <a:p>
            <a:pPr marL="342900" indent="-342900" algn="l">
              <a:lnSpc>
                <a:spcPct val="100000"/>
              </a:lnSpc>
              <a:spcBef>
                <a:spcPts val="0"/>
              </a:spcBef>
              <a:buFontTx/>
              <a:buChar char="-"/>
            </a:pPr>
            <a:r>
              <a:rPr lang="vi-VN" sz="2800" dirty="0" smtClean="0">
                <a:latin typeface="+mj-lt"/>
              </a:rPr>
              <a:t>Câu ghép</a:t>
            </a:r>
          </a:p>
          <a:p>
            <a:pPr marL="342900" indent="-342900" algn="l">
              <a:lnSpc>
                <a:spcPct val="100000"/>
              </a:lnSpc>
              <a:spcBef>
                <a:spcPts val="0"/>
              </a:spcBef>
              <a:buFontTx/>
              <a:buChar char="-"/>
            </a:pPr>
            <a:r>
              <a:rPr lang="vi-VN" sz="2800" dirty="0" smtClean="0">
                <a:latin typeface="+mj-lt"/>
              </a:rPr>
              <a:t>Câu đặc biệt</a:t>
            </a:r>
          </a:p>
          <a:p>
            <a:pPr marL="342900" indent="-342900" algn="l">
              <a:lnSpc>
                <a:spcPct val="100000"/>
              </a:lnSpc>
              <a:spcBef>
                <a:spcPts val="0"/>
              </a:spcBef>
              <a:buFontTx/>
              <a:buChar char="-"/>
            </a:pPr>
            <a:r>
              <a:rPr lang="vi-VN" sz="2800" dirty="0" smtClean="0">
                <a:latin typeface="+mj-lt"/>
              </a:rPr>
              <a:t>Câu rút gọn.</a:t>
            </a:r>
            <a:endParaRPr lang="vi-VN" sz="2800" dirty="0">
              <a:latin typeface="+mj-lt"/>
            </a:endParaRPr>
          </a:p>
        </p:txBody>
      </p:sp>
      <p:sp>
        <p:nvSpPr>
          <p:cNvPr id="4" name="TextBox 3"/>
          <p:cNvSpPr txBox="1"/>
          <p:nvPr/>
        </p:nvSpPr>
        <p:spPr>
          <a:xfrm>
            <a:off x="5238205" y="4349931"/>
            <a:ext cx="5094514" cy="2246769"/>
          </a:xfrm>
          <a:prstGeom prst="rect">
            <a:avLst/>
          </a:prstGeom>
          <a:noFill/>
        </p:spPr>
        <p:txBody>
          <a:bodyPr wrap="square" rtlCol="0">
            <a:spAutoFit/>
          </a:bodyPr>
          <a:lstStyle/>
          <a:p>
            <a:pPr marL="285750" indent="-285750">
              <a:buFont typeface="Arial" panose="020B0604020202020204" pitchFamily="34" charset="0"/>
              <a:buChar char="•"/>
            </a:pPr>
            <a:r>
              <a:rPr lang="vi-VN" sz="2800" b="1" i="1" dirty="0" smtClean="0">
                <a:latin typeface="+mj-lt"/>
              </a:rPr>
              <a:t>Câu phân theo mục đích nói</a:t>
            </a:r>
            <a:r>
              <a:rPr lang="vi-VN" sz="2800" dirty="0" smtClean="0">
                <a:latin typeface="+mj-lt"/>
              </a:rPr>
              <a:t>:</a:t>
            </a:r>
          </a:p>
          <a:p>
            <a:pPr marL="285750" indent="-285750">
              <a:buFontTx/>
              <a:buChar char="-"/>
            </a:pPr>
            <a:r>
              <a:rPr lang="vi-VN" sz="2800" dirty="0" smtClean="0">
                <a:latin typeface="+mj-lt"/>
              </a:rPr>
              <a:t>Câu trần thuật</a:t>
            </a:r>
          </a:p>
          <a:p>
            <a:pPr marL="285750" indent="-285750">
              <a:buFontTx/>
              <a:buChar char="-"/>
            </a:pPr>
            <a:r>
              <a:rPr lang="vi-VN" sz="2800" dirty="0" smtClean="0">
                <a:latin typeface="+mj-lt"/>
              </a:rPr>
              <a:t>Câu cầu khiến</a:t>
            </a:r>
          </a:p>
          <a:p>
            <a:pPr marL="285750" indent="-285750">
              <a:buFontTx/>
              <a:buChar char="-"/>
            </a:pPr>
            <a:r>
              <a:rPr lang="vi-VN" sz="2800" dirty="0" smtClean="0">
                <a:latin typeface="+mj-lt"/>
              </a:rPr>
              <a:t>Câu nghi vấn</a:t>
            </a:r>
          </a:p>
          <a:p>
            <a:pPr marL="285750" indent="-285750">
              <a:buFontTx/>
              <a:buChar char="-"/>
            </a:pPr>
            <a:r>
              <a:rPr lang="vi-VN" sz="2800" dirty="0" smtClean="0">
                <a:latin typeface="+mj-lt"/>
              </a:rPr>
              <a:t>Câu cảm thán</a:t>
            </a:r>
            <a:endParaRPr lang="vi-VN" sz="2800" dirty="0">
              <a:latin typeface="+mj-lt"/>
            </a:endParaRPr>
          </a:p>
        </p:txBody>
      </p:sp>
    </p:spTree>
    <p:extLst>
      <p:ext uri="{BB962C8B-B14F-4D97-AF65-F5344CB8AC3E}">
        <p14:creationId xmlns:p14="http://schemas.microsoft.com/office/powerpoint/2010/main" val="233451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fade">
                                      <p:cBhvr>
                                        <p:cTn id="53" dur="500"/>
                                        <p:tgtEl>
                                          <p:spTgt spid="3">
                                            <p:txEl>
                                              <p:pRg st="10" end="1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500"/>
                                        <p:tgtEl>
                                          <p:spTgt spid="3">
                                            <p:txEl>
                                              <p:pRg st="11" end="11"/>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fade">
                                      <p:cBhvr>
                                        <p:cTn id="59" dur="500"/>
                                        <p:tgtEl>
                                          <p:spTgt spid="3">
                                            <p:txEl>
                                              <p:pRg st="12" end="12"/>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fade">
                                      <p:cBhvr>
                                        <p:cTn id="62" dur="500"/>
                                        <p:tgtEl>
                                          <p:spTgt spid="3">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fade">
                                      <p:cBhvr>
                                        <p:cTn id="67" dur="500"/>
                                        <p:tgtEl>
                                          <p:spTgt spid="4">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fade">
                                      <p:cBhvr>
                                        <p:cTn id="72" dur="500"/>
                                        <p:tgtEl>
                                          <p:spTgt spid="4">
                                            <p:txEl>
                                              <p:pRg st="1" end="1"/>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4">
                                            <p:txEl>
                                              <p:pRg st="2" end="2"/>
                                            </p:txEl>
                                          </p:spTgt>
                                        </p:tgtEl>
                                        <p:attrNameLst>
                                          <p:attrName>style.visibility</p:attrName>
                                        </p:attrNameLst>
                                      </p:cBhvr>
                                      <p:to>
                                        <p:strVal val="visible"/>
                                      </p:to>
                                    </p:set>
                                    <p:animEffect transition="in" filter="fade">
                                      <p:cBhvr>
                                        <p:cTn id="75" dur="500"/>
                                        <p:tgtEl>
                                          <p:spTgt spid="4">
                                            <p:txEl>
                                              <p:pRg st="2" end="2"/>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4">
                                            <p:txEl>
                                              <p:pRg st="3" end="3"/>
                                            </p:txEl>
                                          </p:spTgt>
                                        </p:tgtEl>
                                        <p:attrNameLst>
                                          <p:attrName>style.visibility</p:attrName>
                                        </p:attrNameLst>
                                      </p:cBhvr>
                                      <p:to>
                                        <p:strVal val="visible"/>
                                      </p:to>
                                    </p:set>
                                    <p:animEffect transition="in" filter="fade">
                                      <p:cBhvr>
                                        <p:cTn id="78" dur="500"/>
                                        <p:tgtEl>
                                          <p:spTgt spid="4">
                                            <p:txEl>
                                              <p:pRg st="3" end="3"/>
                                            </p:txEl>
                                          </p:spTgt>
                                        </p:tgtEl>
                                      </p:cBhvr>
                                    </p:animEffect>
                                  </p:childTnLst>
                                </p:cTn>
                              </p:par>
                              <p:par>
                                <p:cTn id="79" presetID="10" presetClass="entr" presetSubtype="0" fill="hold" nodeType="withEffect">
                                  <p:stCondLst>
                                    <p:cond delay="0"/>
                                  </p:stCondLst>
                                  <p:childTnLst>
                                    <p:set>
                                      <p:cBhvr>
                                        <p:cTn id="80" dur="1" fill="hold">
                                          <p:stCondLst>
                                            <p:cond delay="0"/>
                                          </p:stCondLst>
                                        </p:cTn>
                                        <p:tgtEl>
                                          <p:spTgt spid="4">
                                            <p:txEl>
                                              <p:pRg st="4" end="4"/>
                                            </p:txEl>
                                          </p:spTgt>
                                        </p:tgtEl>
                                        <p:attrNameLst>
                                          <p:attrName>style.visibility</p:attrName>
                                        </p:attrNameLst>
                                      </p:cBhvr>
                                      <p:to>
                                        <p:strVal val="visible"/>
                                      </p:to>
                                    </p:set>
                                    <p:animEffect transition="in" filter="fade">
                                      <p:cBhvr>
                                        <p:cTn id="81"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15: </a:t>
            </a:r>
            <a:r>
              <a:rPr lang="vi-VN" dirty="0" smtClean="0">
                <a:latin typeface="+mj-lt"/>
              </a:rPr>
              <a:t>Kể tên các thành phần biệt lập đã học? Tìm và gọi tên thành phần biệt lập trong câu sau:</a:t>
            </a:r>
          </a:p>
          <a:p>
            <a:pPr marL="0" indent="0">
              <a:buNone/>
            </a:pPr>
            <a:r>
              <a:rPr lang="vi-VN" i="1" dirty="0" smtClean="0">
                <a:latin typeface="+mj-lt"/>
              </a:rPr>
              <a:t>Chúng tôi, mọi người – kể cả anh, đều tưởng con bé sẽ đứng yên đó thôi.</a:t>
            </a:r>
          </a:p>
          <a:p>
            <a:pPr marL="0" indent="0" algn="ctr">
              <a:buNone/>
            </a:pPr>
            <a:r>
              <a:rPr lang="vi-VN" b="1" dirty="0" smtClean="0">
                <a:solidFill>
                  <a:srgbClr val="FF0000"/>
                </a:solidFill>
                <a:latin typeface="+mj-lt"/>
              </a:rPr>
              <a:t>Gợi ý:</a:t>
            </a:r>
          </a:p>
          <a:p>
            <a:pPr>
              <a:buFontTx/>
              <a:buChar char="-"/>
            </a:pPr>
            <a:r>
              <a:rPr lang="vi-VN" dirty="0" smtClean="0">
                <a:latin typeface="+mj-lt"/>
              </a:rPr>
              <a:t>Các thành phần biệt lập là: Tp tình thái, Tp cảm thán, TP phụ chú, TP gọi đáp.</a:t>
            </a:r>
          </a:p>
          <a:p>
            <a:pPr>
              <a:buFontTx/>
              <a:buChar char="-"/>
            </a:pPr>
            <a:r>
              <a:rPr lang="vi-VN" dirty="0" smtClean="0">
                <a:latin typeface="+mj-lt"/>
              </a:rPr>
              <a:t>Câu văn chứa thành phần phụ chú: </a:t>
            </a:r>
            <a:r>
              <a:rPr lang="vi-VN" i="1" dirty="0" smtClean="0">
                <a:latin typeface="+mj-lt"/>
              </a:rPr>
              <a:t>kể cả anh.</a:t>
            </a:r>
            <a:endParaRPr lang="vi-VN" i="1"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8301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16: </a:t>
            </a:r>
            <a:r>
              <a:rPr lang="vi-VN" dirty="0" smtClean="0">
                <a:latin typeface="+mj-lt"/>
              </a:rPr>
              <a:t>Xác định thành phần câu cho những từ in đậm sau:</a:t>
            </a:r>
          </a:p>
          <a:p>
            <a:pPr marL="514350" indent="-514350">
              <a:buAutoNum type="arabicPeriod"/>
            </a:pPr>
            <a:r>
              <a:rPr lang="vi-VN" b="1" dirty="0" smtClean="0">
                <a:latin typeface="+mj-lt"/>
              </a:rPr>
              <a:t>Tôi</a:t>
            </a:r>
            <a:r>
              <a:rPr lang="vi-VN" dirty="0" smtClean="0">
                <a:latin typeface="+mj-lt"/>
              </a:rPr>
              <a:t>, một quả trên đồi. </a:t>
            </a:r>
            <a:r>
              <a:rPr lang="vi-VN" b="1" dirty="0" smtClean="0">
                <a:latin typeface="+mj-lt"/>
              </a:rPr>
              <a:t>Nho</a:t>
            </a:r>
            <a:r>
              <a:rPr lang="vi-VN" dirty="0" smtClean="0">
                <a:latin typeface="+mj-lt"/>
              </a:rPr>
              <a:t>, hai quả dưới lòng đường. </a:t>
            </a:r>
            <a:r>
              <a:rPr lang="vi-VN" b="1" dirty="0" smtClean="0">
                <a:latin typeface="+mj-lt"/>
              </a:rPr>
              <a:t>Chị Thao</a:t>
            </a:r>
            <a:r>
              <a:rPr lang="vi-VN" dirty="0" smtClean="0">
                <a:latin typeface="+mj-lt"/>
              </a:rPr>
              <a:t>, một quả dưới chân hầm ba – ri – e cũ.</a:t>
            </a:r>
          </a:p>
          <a:p>
            <a:pPr marL="514350" indent="-514350">
              <a:buAutoNum type="arabicPeriod"/>
            </a:pPr>
            <a:r>
              <a:rPr lang="vi-VN" dirty="0" smtClean="0">
                <a:latin typeface="+mj-lt"/>
              </a:rPr>
              <a:t>Pha nhiều đường vào, pha đặc – </a:t>
            </a:r>
            <a:r>
              <a:rPr lang="vi-VN" b="1" dirty="0" smtClean="0">
                <a:latin typeface="+mj-lt"/>
              </a:rPr>
              <a:t>chị Thao bảo</a:t>
            </a:r>
            <a:r>
              <a:rPr lang="vi-VN" dirty="0" smtClean="0">
                <a:latin typeface="+mj-lt"/>
              </a:rPr>
              <a:t>.</a:t>
            </a:r>
          </a:p>
          <a:p>
            <a:pPr marL="0" indent="0" algn="ctr">
              <a:buNone/>
            </a:pPr>
            <a:r>
              <a:rPr lang="vi-VN" b="1" dirty="0" smtClean="0">
                <a:solidFill>
                  <a:srgbClr val="FF0000"/>
                </a:solidFill>
                <a:latin typeface="+mj-lt"/>
              </a:rPr>
              <a:t>Gợi ý:</a:t>
            </a:r>
          </a:p>
          <a:p>
            <a:pPr>
              <a:buFontTx/>
              <a:buChar char="-"/>
            </a:pPr>
            <a:r>
              <a:rPr lang="vi-VN" dirty="0" smtClean="0">
                <a:latin typeface="+mj-lt"/>
              </a:rPr>
              <a:t>Tôi, Nho, chị Thao: khởi ngữ</a:t>
            </a:r>
          </a:p>
          <a:p>
            <a:pPr>
              <a:buFontTx/>
              <a:buChar char="-"/>
            </a:pPr>
            <a:r>
              <a:rPr lang="vi-VN" dirty="0" smtClean="0">
                <a:latin typeface="+mj-lt"/>
              </a:rPr>
              <a:t>Chị Thao bảo: thành phần phụ chú.</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0164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17: </a:t>
            </a:r>
            <a:r>
              <a:rPr lang="vi-VN" dirty="0" smtClean="0">
                <a:latin typeface="+mj-lt"/>
              </a:rPr>
              <a:t>Phương châm hội thoại nào bị vi phạm trong câu in đậm sau:</a:t>
            </a:r>
          </a:p>
          <a:p>
            <a:pPr>
              <a:buFontTx/>
              <a:buChar char="-"/>
            </a:pPr>
            <a:r>
              <a:rPr lang="vi-VN" dirty="0" smtClean="0">
                <a:latin typeface="+mj-lt"/>
              </a:rPr>
              <a:t>Có người bảo làng chợ Dầu tinh thần lắm cơ mà</a:t>
            </a:r>
          </a:p>
          <a:p>
            <a:pPr>
              <a:buFontTx/>
              <a:buChar char="-"/>
            </a:pPr>
            <a:r>
              <a:rPr lang="vi-VN" b="1" dirty="0" smtClean="0">
                <a:latin typeface="+mj-lt"/>
              </a:rPr>
              <a:t>Ấy thế mà bây giờ đổ đốn ra thế đấy.</a:t>
            </a:r>
          </a:p>
          <a:p>
            <a:pPr marL="0" indent="0" algn="ctr">
              <a:buNone/>
            </a:pPr>
            <a:r>
              <a:rPr lang="vi-VN" b="1" dirty="0" smtClean="0">
                <a:solidFill>
                  <a:srgbClr val="FF0000"/>
                </a:solidFill>
                <a:latin typeface="+mj-lt"/>
              </a:rPr>
              <a:t>Gợi ý:</a:t>
            </a:r>
          </a:p>
          <a:p>
            <a:pPr>
              <a:buFontTx/>
              <a:buChar char="-"/>
            </a:pPr>
            <a:r>
              <a:rPr lang="vi-VN" dirty="0" smtClean="0">
                <a:latin typeface="+mj-lt"/>
              </a:rPr>
              <a:t>Phương châm về chất.</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11518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18: </a:t>
            </a:r>
            <a:r>
              <a:rPr lang="vi-VN" dirty="0" smtClean="0">
                <a:latin typeface="+mj-lt"/>
              </a:rPr>
              <a:t>Xác định kiểu câu phân theo cấu tạo của các câu in đậm sau:</a:t>
            </a:r>
          </a:p>
          <a:p>
            <a:pPr marL="0" indent="0">
              <a:buNone/>
            </a:pPr>
            <a:r>
              <a:rPr lang="vi-VN" b="1" dirty="0" smtClean="0">
                <a:latin typeface="+mj-lt"/>
              </a:rPr>
              <a:t>Quen rồi</a:t>
            </a:r>
            <a:r>
              <a:rPr lang="vi-VN" dirty="0" smtClean="0">
                <a:latin typeface="+mj-lt"/>
              </a:rPr>
              <a:t>. Mỗi ngày chúng tôi phá bom đến năm lần. </a:t>
            </a:r>
            <a:r>
              <a:rPr lang="vi-VN" b="1" dirty="0" smtClean="0">
                <a:latin typeface="+mj-lt"/>
              </a:rPr>
              <a:t>Ngày nào ít: ba lần.</a:t>
            </a:r>
          </a:p>
          <a:p>
            <a:pPr marL="0" indent="0" algn="ctr">
              <a:buNone/>
            </a:pPr>
            <a:r>
              <a:rPr lang="vi-VN" b="1" dirty="0" smtClean="0">
                <a:solidFill>
                  <a:srgbClr val="FF0000"/>
                </a:solidFill>
                <a:latin typeface="+mj-lt"/>
              </a:rPr>
              <a:t>Gợi ý:</a:t>
            </a:r>
          </a:p>
          <a:p>
            <a:pPr>
              <a:buFontTx/>
              <a:buChar char="-"/>
            </a:pPr>
            <a:r>
              <a:rPr lang="vi-VN" dirty="0">
                <a:latin typeface="+mj-lt"/>
              </a:rPr>
              <a:t> </a:t>
            </a:r>
            <a:r>
              <a:rPr lang="vi-VN" dirty="0" smtClean="0">
                <a:latin typeface="+mj-lt"/>
              </a:rPr>
              <a:t>Câu rút gọn.</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72332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147" y="90152"/>
            <a:ext cx="11930743" cy="6611093"/>
          </a:xfrm>
        </p:spPr>
        <p:txBody>
          <a:bodyPr>
            <a:normAutofit/>
          </a:bodyPr>
          <a:lstStyle/>
          <a:p>
            <a:r>
              <a:rPr lang="vi-VN" sz="3200" b="1" dirty="0" smtClean="0">
                <a:solidFill>
                  <a:srgbClr val="FF0000"/>
                </a:solidFill>
                <a:latin typeface="+mj-lt"/>
              </a:rPr>
              <a:t>Rèn kĩ năng làm câu hỏi dạng đọc – hiểu:</a:t>
            </a:r>
          </a:p>
          <a:p>
            <a:pPr marL="457200" indent="-457200" algn="l">
              <a:buAutoNum type="arabicPeriod"/>
            </a:pPr>
            <a:r>
              <a:rPr lang="vi-VN" sz="3200" b="1" dirty="0" smtClean="0">
                <a:latin typeface="+mj-lt"/>
              </a:rPr>
              <a:t>Các dạng câu hỏi đọc hiểu thường gặp trong đề thi:</a:t>
            </a:r>
          </a:p>
          <a:p>
            <a:pPr marL="342900" indent="-342900" algn="l">
              <a:buFontTx/>
              <a:buChar char="-"/>
            </a:pPr>
            <a:r>
              <a:rPr lang="vi-VN" sz="3200" dirty="0" smtClean="0">
                <a:latin typeface="+mj-lt"/>
              </a:rPr>
              <a:t>Chép theo trí nhớ một đoạn thơ.</a:t>
            </a:r>
          </a:p>
          <a:p>
            <a:pPr marL="342900" indent="-342900" algn="l">
              <a:buFontTx/>
              <a:buChar char="-"/>
            </a:pPr>
            <a:r>
              <a:rPr lang="vi-VN" sz="3200" dirty="0" smtClean="0">
                <a:latin typeface="+mj-lt"/>
              </a:rPr>
              <a:t>Nêu tên tác giả, tác phẩm, vị trí của đoạn thơ trong tác phẩm.</a:t>
            </a:r>
          </a:p>
          <a:p>
            <a:pPr marL="342900" indent="-342900" algn="l">
              <a:buFontTx/>
              <a:buChar char="-"/>
            </a:pPr>
            <a:r>
              <a:rPr lang="vi-VN" sz="3200" dirty="0" smtClean="0">
                <a:latin typeface="+mj-lt"/>
              </a:rPr>
              <a:t>Phương thức biểu đạt.</a:t>
            </a:r>
          </a:p>
          <a:p>
            <a:pPr marL="342900" indent="-342900" algn="l">
              <a:buFontTx/>
              <a:buChar char="-"/>
            </a:pPr>
            <a:r>
              <a:rPr lang="vi-VN" sz="3200" dirty="0" smtClean="0">
                <a:latin typeface="+mj-lt"/>
              </a:rPr>
              <a:t>Hoàn cảnh sáng tác.</a:t>
            </a:r>
          </a:p>
          <a:p>
            <a:pPr marL="342900" indent="-342900" algn="l">
              <a:buFontTx/>
              <a:buChar char="-"/>
            </a:pPr>
            <a:r>
              <a:rPr lang="vi-VN" sz="3200" dirty="0" smtClean="0">
                <a:latin typeface="+mj-lt"/>
              </a:rPr>
              <a:t>Tình huống truyện, ngôi kể.</a:t>
            </a:r>
          </a:p>
          <a:p>
            <a:pPr marL="342900" indent="-342900" algn="l">
              <a:buFontTx/>
              <a:buChar char="-"/>
            </a:pPr>
            <a:r>
              <a:rPr lang="vi-VN" sz="3200" dirty="0" smtClean="0">
                <a:latin typeface="+mj-lt"/>
              </a:rPr>
              <a:t>Ý nghĩa nhan đề</a:t>
            </a:r>
          </a:p>
          <a:p>
            <a:pPr marL="342900" indent="-342900" algn="l">
              <a:buFontTx/>
              <a:buChar char="-"/>
            </a:pPr>
            <a:r>
              <a:rPr lang="vi-VN" sz="3200" dirty="0" smtClean="0">
                <a:latin typeface="+mj-lt"/>
              </a:rPr>
              <a:t>Nội dung đoạn thơ ( đoạn văn), nội dung, nghệ thuật của văn bản.</a:t>
            </a:r>
          </a:p>
          <a:p>
            <a:pPr marL="342900" indent="-342900" algn="l">
              <a:buFontTx/>
              <a:buChar char="-"/>
            </a:pPr>
            <a:r>
              <a:rPr lang="vi-VN" sz="3200" dirty="0" smtClean="0">
                <a:latin typeface="+mj-lt"/>
              </a:rPr>
              <a:t>Các kiến thức về tiếng việt: các TP câu, các kiểu câu, liên kết câu, từ loại, hàm ý, các biện pháp tu từ....</a:t>
            </a:r>
          </a:p>
          <a:p>
            <a:pPr algn="l"/>
            <a:endParaRPr lang="vi-VN" sz="3200" dirty="0" smtClean="0">
              <a:latin typeface="+mj-lt"/>
            </a:endParaRPr>
          </a:p>
        </p:txBody>
      </p:sp>
    </p:spTree>
    <p:extLst>
      <p:ext uri="{BB962C8B-B14F-4D97-AF65-F5344CB8AC3E}">
        <p14:creationId xmlns:p14="http://schemas.microsoft.com/office/powerpoint/2010/main" val="64353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arn(inVertical)">
                                      <p:cBhvr>
                                        <p:cTn id="25" dur="500"/>
                                        <p:tgtEl>
                                          <p:spTgt spid="3">
                                            <p:txEl>
                                              <p:pRg st="8" end="8"/>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barn(inVertical)">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p:spPr>
        <p:txBody>
          <a:bodyPr/>
          <a:lstStyle/>
          <a:p>
            <a:r>
              <a:rPr lang="vi-VN" b="1" dirty="0" smtClean="0">
                <a:solidFill>
                  <a:srgbClr val="FF0000"/>
                </a:solidFill>
                <a:latin typeface="+mj-lt"/>
              </a:rPr>
              <a:t>Rèn kĩ năng làm câu hỏi dạng đọc – hiểu:</a:t>
            </a:r>
          </a:p>
          <a:p>
            <a:pPr algn="l"/>
            <a:r>
              <a:rPr lang="vi-VN" b="1" dirty="0" smtClean="0">
                <a:latin typeface="+mj-lt"/>
              </a:rPr>
              <a:t>2. Lưu ý khi làm bài:</a:t>
            </a:r>
          </a:p>
          <a:p>
            <a:pPr marL="342900" indent="-342900" algn="l">
              <a:buFontTx/>
              <a:buChar char="-"/>
            </a:pPr>
            <a:r>
              <a:rPr lang="vi-VN" dirty="0" smtClean="0">
                <a:latin typeface="+mj-lt"/>
              </a:rPr>
              <a:t>Thời gian làm bài cho dạng câu hỏi này từ 20 – 25 phút.</a:t>
            </a:r>
          </a:p>
          <a:p>
            <a:pPr marL="342900" indent="-342900" algn="l">
              <a:buFontTx/>
              <a:buChar char="-"/>
            </a:pPr>
            <a:r>
              <a:rPr lang="vi-VN" dirty="0" smtClean="0">
                <a:latin typeface="+mj-lt"/>
              </a:rPr>
              <a:t>Đọc kĩ ngữ liệu đề bài cho, đọc kĩ các ý trong các câu hỏi, gạch chân dưới những từ ngữ quan trọng để không bỏ sót ý khi trả lời.</a:t>
            </a:r>
          </a:p>
          <a:p>
            <a:pPr marL="342900" indent="-342900" algn="l">
              <a:buFontTx/>
              <a:buChar char="-"/>
            </a:pPr>
            <a:endParaRPr lang="vi-VN" dirty="0" smtClean="0">
              <a:latin typeface="+mj-lt"/>
            </a:endParaRPr>
          </a:p>
          <a:p>
            <a:pPr marL="342900" indent="-342900" algn="l">
              <a:buFontTx/>
              <a:buChar char="-"/>
            </a:pPr>
            <a:endParaRPr lang="vi-VN" dirty="0">
              <a:latin typeface="+mj-lt"/>
            </a:endParaRPr>
          </a:p>
          <a:p>
            <a:pPr marL="342900" indent="-342900" algn="l">
              <a:buFontTx/>
              <a:buChar char="-"/>
            </a:pPr>
            <a:endParaRPr lang="vi-VN" dirty="0" smtClean="0">
              <a:latin typeface="+mj-lt"/>
            </a:endParaRPr>
          </a:p>
          <a:p>
            <a:pPr marL="342900" indent="-342900" algn="l">
              <a:buFontTx/>
              <a:buChar char="-"/>
            </a:pPr>
            <a:endParaRPr lang="vi-VN" dirty="0">
              <a:latin typeface="+mj-lt"/>
            </a:endParaRPr>
          </a:p>
          <a:p>
            <a:pPr marL="342900" indent="-342900" algn="l">
              <a:buFontTx/>
              <a:buChar char="-"/>
            </a:pPr>
            <a:endParaRPr lang="vi-VN" dirty="0" smtClean="0">
              <a:latin typeface="+mj-lt"/>
            </a:endParaRPr>
          </a:p>
          <a:p>
            <a:pPr marL="342900" indent="-342900" algn="l">
              <a:buFontTx/>
              <a:buChar char="-"/>
            </a:pPr>
            <a:r>
              <a:rPr lang="vi-VN" b="1" dirty="0" smtClean="0">
                <a:solidFill>
                  <a:srgbClr val="0000FF"/>
                </a:solidFill>
                <a:latin typeface="+mj-lt"/>
              </a:rPr>
              <a:t>Riêng phân tích tác dụng của biện pháp tu từ có thể trình bày thành đoạn văn ngắn</a:t>
            </a:r>
            <a:r>
              <a:rPr lang="vi-VN" dirty="0" smtClean="0">
                <a:solidFill>
                  <a:srgbClr val="0000FF"/>
                </a:solidFill>
                <a:latin typeface="+mj-lt"/>
              </a:rPr>
              <a:t>, </a:t>
            </a:r>
            <a:r>
              <a:rPr lang="vi-VN" dirty="0" smtClean="0">
                <a:latin typeface="+mj-lt"/>
              </a:rPr>
              <a:t>đảm bảo những ý cơ bản sau:</a:t>
            </a:r>
          </a:p>
          <a:p>
            <a:pPr algn="l"/>
            <a:r>
              <a:rPr lang="vi-VN" dirty="0" smtClean="0">
                <a:latin typeface="+mj-lt"/>
              </a:rPr>
              <a:t>+ </a:t>
            </a:r>
            <a:r>
              <a:rPr lang="vi-VN" b="1" dirty="0" smtClean="0">
                <a:latin typeface="+mj-lt"/>
              </a:rPr>
              <a:t>Gọi tên biện pháp tu từ và chỉ rõ những từ ngữ thể hiện biện pháp ấy.</a:t>
            </a:r>
          </a:p>
          <a:p>
            <a:pPr algn="l"/>
            <a:r>
              <a:rPr lang="vi-VN" b="1" dirty="0" smtClean="0">
                <a:latin typeface="+mj-lt"/>
              </a:rPr>
              <a:t>+ Phân tích tác dụng: gợi hình, gợi cảm.</a:t>
            </a:r>
          </a:p>
          <a:p>
            <a:pPr algn="l"/>
            <a:endParaRPr lang="vi-VN" dirty="0" smtClean="0">
              <a:latin typeface="+mj-lt"/>
            </a:endParaRPr>
          </a:p>
          <a:p>
            <a:pPr marL="342900" indent="-342900" algn="l">
              <a:buFontTx/>
              <a:buChar char="-"/>
            </a:pPr>
            <a:endParaRPr lang="vi-VN" dirty="0" smtClean="0">
              <a:latin typeface="+mj-lt"/>
            </a:endParaRPr>
          </a:p>
        </p:txBody>
      </p:sp>
      <p:sp>
        <p:nvSpPr>
          <p:cNvPr id="4" name="Text Box 4"/>
          <p:cNvSpPr txBox="1">
            <a:spLocks noChangeArrowheads="1"/>
          </p:cNvSpPr>
          <p:nvPr/>
        </p:nvSpPr>
        <p:spPr bwMode="auto">
          <a:xfrm>
            <a:off x="440011" y="1877742"/>
            <a:ext cx="9613232" cy="2611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Với</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những</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câu</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hỏi</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không</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yêu</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cầu</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viết</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đoạn</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văn</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học</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sinh</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cần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Diễn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đạt</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ngắn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gọn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Trả</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lời</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chính</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xác</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đúng</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trọng</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tâm</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câu</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hỏi</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Câu</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trả</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lời</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cần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đầy</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đủ</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theo</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kết</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cấu</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chủ-vị</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p>
        </p:txBody>
      </p:sp>
    </p:spTree>
    <p:extLst>
      <p:ext uri="{BB962C8B-B14F-4D97-AF65-F5344CB8AC3E}">
        <p14:creationId xmlns:p14="http://schemas.microsoft.com/office/powerpoint/2010/main" val="98447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edge">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arn(inVertical)">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arn(inVertic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arn(inVertical)">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 y="218893"/>
            <a:ext cx="11719775" cy="6377849"/>
          </a:xfrm>
        </p:spPr>
        <p:txBody>
          <a:bodyPr>
            <a:normAutofit lnSpcReduction="10000"/>
          </a:bodyPr>
          <a:lstStyle/>
          <a:p>
            <a:pPr marL="0" indent="0">
              <a:buNone/>
            </a:pPr>
            <a:r>
              <a:rPr lang="en-US" b="1" u="sng" dirty="0" smtClean="0">
                <a:latin typeface="Times New Roman" panose="02020603050405020304" pitchFamily="18" charset="0"/>
                <a:cs typeface="Times New Roman" panose="02020603050405020304" pitchFamily="18" charset="0"/>
              </a:rPr>
              <a:t>Bài 1</a:t>
            </a: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Đọc đoạn trích sau và trả lời các câu hỏi bên dưới:</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Nhìn lũ con, tủi thân, nước mắt ông lão cứ giàn </a:t>
            </a:r>
            <a:r>
              <a:rPr lang="en-US" i="1" dirty="0" err="1" smtClean="0">
                <a:latin typeface="Times New Roman" panose="02020603050405020304" pitchFamily="18" charset="0"/>
                <a:cs typeface="Times New Roman" panose="02020603050405020304" pitchFamily="18" charset="0"/>
              </a:rPr>
              <a:t>ra.</a:t>
            </a:r>
            <a:r>
              <a:rPr lang="en-US" i="1" dirty="0" smtClean="0">
                <a:latin typeface="Times New Roman" panose="02020603050405020304" pitchFamily="18" charset="0"/>
                <a:cs typeface="Times New Roman" panose="02020603050405020304" pitchFamily="18" charset="0"/>
              </a:rPr>
              <a:t> Chúng nó cũng là trẻ con làng Việt gian đấy ư? Chúng nó cũng bị người ra rẻ rúng hắt hủi đấy ư? Khốn nạn, bằng ấy tuổi đầu….ông lão nắm chặt hai tay lại mà rít lên:</a:t>
            </a:r>
          </a:p>
          <a:p>
            <a:pPr>
              <a:buFontTx/>
              <a:buChar char="-"/>
            </a:pPr>
            <a:r>
              <a:rPr lang="en-US" i="1" dirty="0" smtClean="0">
                <a:latin typeface="Times New Roman" panose="02020603050405020304" pitchFamily="18" charset="0"/>
                <a:cs typeface="Times New Roman" panose="02020603050405020304" pitchFamily="18" charset="0"/>
              </a:rPr>
              <a:t>Chúng bay ăn miếng cơm hay miếng gì vào mồm mà đi làm cái giống Việt gian bán nước nhục nhã thế này.</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văn trên trích trong tác phẩm nào? Ai là tác giả? Em hãy nêu ngắn gọn hoàn cảnh ra đời của tác phẩm đó?</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trích diễn tả tâm trạng gì? Của ai? Vì sao nhân vật lại có tâm trạng như vậy?</a:t>
            </a:r>
          </a:p>
          <a:p>
            <a:pPr marL="514350" indent="-514350">
              <a:buAutoNum type="alphaLcPeriod"/>
            </a:pPr>
            <a:r>
              <a:rPr lang="en-US" dirty="0" smtClean="0">
                <a:latin typeface="Times New Roman" panose="02020603050405020304" pitchFamily="18" charset="0"/>
                <a:cs typeface="Times New Roman" panose="02020603050405020304" pitchFamily="18" charset="0"/>
              </a:rPr>
              <a:t>Hai câu “</a:t>
            </a:r>
            <a:r>
              <a:rPr lang="en-US" i="1" dirty="0">
                <a:latin typeface="Times New Roman" panose="02020603050405020304" pitchFamily="18" charset="0"/>
                <a:cs typeface="Times New Roman" panose="02020603050405020304" pitchFamily="18" charset="0"/>
              </a:rPr>
              <a:t>Nhìn lũ con, tủi thân, nước mắt ông lão cứ giàn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 Chúng nó cũng là trẻ con làng Việt gian đấy ư</a:t>
            </a:r>
            <a:r>
              <a:rPr lang="en-US" dirty="0" smtClean="0">
                <a:latin typeface="Times New Roman" panose="02020603050405020304" pitchFamily="18" charset="0"/>
                <a:cs typeface="Times New Roman" panose="02020603050405020304" pitchFamily="18" charset="0"/>
              </a:rPr>
              <a:t>?” liên kết với nhau bằng phép liên kết nào? Xác định từ ngữ có tác dụng liên kết?</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trích trên sử dụng hình thức đối thoại, độc thoại hay độc thoại nội tâm? Vì sao?</a:t>
            </a:r>
          </a:p>
          <a:p>
            <a:pPr marL="514350" indent="-514350">
              <a:buAutoNum type="alphaLcPeriod"/>
            </a:pPr>
            <a:endParaRPr lang="vi-VN"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8123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937" y="245020"/>
            <a:ext cx="11623765" cy="6273346"/>
          </a:xfrm>
        </p:spPr>
        <p:txBody>
          <a:bodyPr/>
          <a:lstStyle/>
          <a:p>
            <a:pPr marL="0" indent="0">
              <a:buNone/>
            </a:pPr>
            <a:r>
              <a:rPr lang="en-US" b="1" u="sng" dirty="0" smtClean="0">
                <a:latin typeface="Times New Roman" panose="02020603050405020304" pitchFamily="18" charset="0"/>
                <a:cs typeface="Times New Roman" panose="02020603050405020304" pitchFamily="18" charset="0"/>
              </a:rPr>
              <a:t>Bài 2</a:t>
            </a:r>
            <a:r>
              <a:rPr lang="en-US" dirty="0" smtClean="0">
                <a:latin typeface="Times New Roman" panose="02020603050405020304" pitchFamily="18" charset="0"/>
                <a:cs typeface="Times New Roman" panose="02020603050405020304" pitchFamily="18" charset="0"/>
              </a:rPr>
              <a:t>: cho đoạn thơ:</a:t>
            </a:r>
          </a:p>
          <a:p>
            <a:pPr marL="0" indent="0">
              <a:buNone/>
            </a:pPr>
            <a:r>
              <a:rPr lang="en-US" i="1" dirty="0" smtClean="0">
                <a:latin typeface="Times New Roman" panose="02020603050405020304" pitchFamily="18" charset="0"/>
                <a:cs typeface="Times New Roman" panose="02020603050405020304" pitchFamily="18" charset="0"/>
              </a:rPr>
              <a:t>Cá nhụ, cá chim cùng cá </a:t>
            </a:r>
            <a:r>
              <a:rPr lang="en-US" i="1" dirty="0" err="1" smtClean="0">
                <a:latin typeface="Times New Roman" panose="02020603050405020304" pitchFamily="18" charset="0"/>
                <a:cs typeface="Times New Roman" panose="02020603050405020304" pitchFamily="18" charset="0"/>
              </a:rPr>
              <a:t>đé</a:t>
            </a:r>
            <a:endParaRPr lang="en-US" i="1" dirty="0" smtClean="0">
              <a:latin typeface="Times New Roman" panose="02020603050405020304" pitchFamily="18" charset="0"/>
              <a:cs typeface="Times New Roman" panose="02020603050405020304" pitchFamily="18" charset="0"/>
            </a:endParaRPr>
          </a:p>
          <a:p>
            <a:pPr marL="0" indent="0">
              <a:buNone/>
            </a:pPr>
            <a:r>
              <a:rPr lang="en-US" i="1" dirty="0" smtClean="0">
                <a:latin typeface="Times New Roman" panose="02020603050405020304" pitchFamily="18" charset="0"/>
                <a:cs typeface="Times New Roman" panose="02020603050405020304" pitchFamily="18" charset="0"/>
              </a:rPr>
              <a:t>Cá song lấp lánh đuốc đen hồng</a:t>
            </a:r>
          </a:p>
          <a:p>
            <a:pPr marL="0" indent="0">
              <a:buNone/>
            </a:pPr>
            <a:r>
              <a:rPr lang="en-US" i="1" dirty="0" smtClean="0">
                <a:latin typeface="Times New Roman" panose="02020603050405020304" pitchFamily="18" charset="0"/>
                <a:cs typeface="Times New Roman" panose="02020603050405020304" pitchFamily="18" charset="0"/>
              </a:rPr>
              <a:t>Cái đuôi em quẫy trăng vàng chóe</a:t>
            </a:r>
          </a:p>
          <a:p>
            <a:pPr marL="0" indent="0">
              <a:buNone/>
            </a:pPr>
            <a:r>
              <a:rPr lang="en-US" i="1" dirty="0" smtClean="0">
                <a:latin typeface="Times New Roman" panose="02020603050405020304" pitchFamily="18" charset="0"/>
                <a:cs typeface="Times New Roman" panose="02020603050405020304" pitchFamily="18" charset="0"/>
              </a:rPr>
              <a:t>Đêm thở, sao lùa, nước Hạ Long.</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thơ trên trích trong bài thơ nào? Tác giả là ai? Nêu hoàn cảnh ra đời của bài thơ đó?</a:t>
            </a:r>
          </a:p>
          <a:p>
            <a:pPr marL="514350" indent="-514350">
              <a:buAutoNum type="alphaLcPeriod"/>
            </a:pPr>
            <a:r>
              <a:rPr lang="en-US" dirty="0" smtClean="0">
                <a:latin typeface="Times New Roman" panose="02020603050405020304" pitchFamily="18" charset="0"/>
                <a:cs typeface="Times New Roman" panose="02020603050405020304" pitchFamily="18" charset="0"/>
              </a:rPr>
              <a:t>Chỉ ra và nêu tác dụng của hai biện pháp tu từ có trong đoạn tho trên?</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thơ bộc lộ tình cảm gì của nhà thơ?</a:t>
            </a:r>
            <a:endParaRPr lang="vi-V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05922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2622" y="271145"/>
            <a:ext cx="11467012" cy="6234158"/>
          </a:xfrm>
        </p:spPr>
        <p:txBody>
          <a:bodyPr/>
          <a:lstStyle/>
          <a:p>
            <a:pPr marL="0" indent="0">
              <a:buNone/>
            </a:pPr>
            <a:r>
              <a:rPr lang="en-US" b="1" u="sng" dirty="0" smtClean="0">
                <a:solidFill>
                  <a:srgbClr val="FF0000"/>
                </a:solidFill>
                <a:latin typeface="Times New Roman" panose="02020603050405020304" pitchFamily="18" charset="0"/>
                <a:cs typeface="Times New Roman" panose="02020603050405020304" pitchFamily="18" charset="0"/>
              </a:rPr>
              <a:t>Bài 3</a:t>
            </a:r>
            <a:r>
              <a:rPr lang="en-US" dirty="0" smtClean="0">
                <a:latin typeface="Times New Roman" panose="02020603050405020304" pitchFamily="18" charset="0"/>
                <a:cs typeface="Times New Roman" panose="02020603050405020304" pitchFamily="18" charset="0"/>
              </a:rPr>
              <a:t>: Cho đoạn trích:</a:t>
            </a:r>
          </a:p>
          <a:p>
            <a:pPr marL="0" indent="0">
              <a:buNone/>
            </a:pPr>
            <a:r>
              <a:rPr lang="en-US" dirty="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Chàng vội gọi, nàng vẫn ở giữa dòng mà nói vọng vào:</a:t>
            </a:r>
          </a:p>
          <a:p>
            <a:pPr>
              <a:buFontTx/>
              <a:buChar char="-"/>
            </a:pPr>
            <a:r>
              <a:rPr lang="en-US" i="1" dirty="0" smtClean="0">
                <a:latin typeface="Times New Roman" panose="02020603050405020304" pitchFamily="18" charset="0"/>
                <a:cs typeface="Times New Roman" panose="02020603050405020304" pitchFamily="18" charset="0"/>
              </a:rPr>
              <a:t>Thiếp cảm ơn đức của Linh Phi, thề sống chết không bỏ. Đa tạ tình chàng, thiếp chẳng thể trở về nhân gian được nữa.</a:t>
            </a:r>
          </a:p>
          <a:p>
            <a:pPr marL="0" indent="0">
              <a:buNone/>
            </a:pPr>
            <a:r>
              <a:rPr lang="en-US" i="1" dirty="0" smtClean="0">
                <a:latin typeface="Times New Roman" panose="02020603050405020304" pitchFamily="18" charset="0"/>
                <a:cs typeface="Times New Roman" panose="02020603050405020304" pitchFamily="18" charset="0"/>
              </a:rPr>
              <a:t>Rồi trong chốc lát, bóng nàng loang loáng mờ dần rồi biến mất.</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trích trên trích trong tác phẩm nào? Của ai?</a:t>
            </a:r>
          </a:p>
          <a:p>
            <a:pPr marL="514350" indent="-514350">
              <a:buAutoNum type="alphaLcPeriod"/>
            </a:pPr>
            <a:r>
              <a:rPr lang="en-US" dirty="0" smtClean="0">
                <a:latin typeface="Times New Roman" panose="02020603050405020304" pitchFamily="18" charset="0"/>
                <a:cs typeface="Times New Roman" panose="02020603050405020304" pitchFamily="18" charset="0"/>
              </a:rPr>
              <a:t>Chỉ ra một lời dẫn trực tiếp trong đoạn trích trên và chuyển lời dẫn đó thành lời dẫn gián tiếp?</a:t>
            </a:r>
          </a:p>
          <a:p>
            <a:pPr marL="514350" indent="-514350">
              <a:buAutoNum type="alphaLcPeriod"/>
            </a:pPr>
            <a:r>
              <a:rPr lang="en-US" dirty="0" smtClean="0">
                <a:latin typeface="Times New Roman" panose="02020603050405020304" pitchFamily="18" charset="0"/>
                <a:cs typeface="Times New Roman" panose="02020603050405020304" pitchFamily="18" charset="0"/>
              </a:rPr>
              <a:t>Qua câu nói của Vũ Nương, em thấy nàng là người như thế nào?</a:t>
            </a:r>
          </a:p>
          <a:p>
            <a:pPr marL="514350" indent="-514350">
              <a:buAutoNum type="alphaLcPeriod"/>
            </a:pPr>
            <a:r>
              <a:rPr lang="en-US" dirty="0" smtClean="0">
                <a:latin typeface="Times New Roman" panose="02020603050405020304" pitchFamily="18" charset="0"/>
                <a:cs typeface="Times New Roman" panose="02020603050405020304" pitchFamily="18" charset="0"/>
              </a:rPr>
              <a:t>Theo em, đoạn kết trên là có hậu hay không có hậu? Vì sao?</a:t>
            </a:r>
            <a:endParaRPr lang="vi-V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573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299472"/>
          </a:xfrm>
        </p:spPr>
        <p:txBody>
          <a:bodyPr>
            <a:normAutofit/>
          </a:bodyPr>
          <a:lstStyle/>
          <a:p>
            <a:pPr marL="0" indent="0">
              <a:buNone/>
            </a:pPr>
            <a:r>
              <a:rPr lang="vi-VN" b="1" dirty="0" smtClean="0">
                <a:latin typeface="+mj-lt"/>
              </a:rPr>
              <a:t>2. Một số lỗi câu sai và cách sửa:</a:t>
            </a:r>
          </a:p>
          <a:p>
            <a:pPr marL="514350" indent="-514350">
              <a:buAutoNum type="alphaLcPeriod"/>
            </a:pPr>
            <a:r>
              <a:rPr lang="vi-VN" b="1" dirty="0" smtClean="0">
                <a:solidFill>
                  <a:srgbClr val="0070C0"/>
                </a:solidFill>
                <a:latin typeface="+mj-lt"/>
              </a:rPr>
              <a:t>Các lỗi sai thường gặp:</a:t>
            </a:r>
          </a:p>
          <a:p>
            <a:pPr>
              <a:buFontTx/>
              <a:buChar char="-"/>
            </a:pPr>
            <a:r>
              <a:rPr lang="vi-VN" dirty="0" smtClean="0">
                <a:latin typeface="+mj-lt"/>
              </a:rPr>
              <a:t>Câu thiếu chủ ngữ: </a:t>
            </a:r>
          </a:p>
          <a:p>
            <a:pPr marL="0" indent="0" algn="just">
              <a:buNone/>
            </a:pPr>
            <a:r>
              <a:rPr lang="vi-VN" dirty="0" smtClean="0">
                <a:latin typeface="+mj-lt"/>
              </a:rPr>
              <a:t>VD: Trong “ </a:t>
            </a:r>
            <a:r>
              <a:rPr lang="vi-VN" i="1" dirty="0" smtClean="0">
                <a:latin typeface="+mj-lt"/>
              </a:rPr>
              <a:t>Truyện Kiều</a:t>
            </a:r>
            <a:r>
              <a:rPr lang="vi-VN" dirty="0" smtClean="0">
                <a:latin typeface="+mj-lt"/>
              </a:rPr>
              <a:t>” của Nguyễn Du đã thể hiện cảm hứng nhân đạo sâu sắc.</a:t>
            </a:r>
          </a:p>
          <a:p>
            <a:pPr>
              <a:buFontTx/>
              <a:buChar char="-"/>
            </a:pPr>
            <a:r>
              <a:rPr lang="vi-VN" dirty="0" smtClean="0">
                <a:latin typeface="+mj-lt"/>
              </a:rPr>
              <a:t>Câu thiếu vị ngữ:</a:t>
            </a:r>
          </a:p>
          <a:p>
            <a:pPr marL="0" indent="0">
              <a:buNone/>
            </a:pPr>
            <a:r>
              <a:rPr lang="vi-VN" dirty="0" smtClean="0">
                <a:latin typeface="+mj-lt"/>
              </a:rPr>
              <a:t>VD: Bạn Lan, lớp trưởng lớp 9A.</a:t>
            </a:r>
          </a:p>
          <a:p>
            <a:pPr>
              <a:buFontTx/>
              <a:buChar char="-"/>
            </a:pPr>
            <a:r>
              <a:rPr lang="vi-VN" dirty="0" smtClean="0">
                <a:latin typeface="+mj-lt"/>
              </a:rPr>
              <a:t>Câu sai do thiếu nòng cốt câu:</a:t>
            </a:r>
          </a:p>
          <a:p>
            <a:pPr marL="0" indent="0">
              <a:buNone/>
            </a:pPr>
            <a:r>
              <a:rPr lang="vi-VN" dirty="0" smtClean="0">
                <a:latin typeface="+mj-lt"/>
              </a:rPr>
              <a:t>VD: Vào thế kỉ XVIII, khi xã hội phong kiến VN bước vào giai đoạn khùng hoảng.</a:t>
            </a:r>
          </a:p>
          <a:p>
            <a:pPr marL="0" indent="0">
              <a:buNone/>
            </a:pPr>
            <a:r>
              <a:rPr lang="vi-VN" b="1" dirty="0" smtClean="0">
                <a:solidFill>
                  <a:srgbClr val="0070C0"/>
                </a:solidFill>
                <a:latin typeface="+mj-lt"/>
              </a:rPr>
              <a:t>b</a:t>
            </a:r>
            <a:r>
              <a:rPr lang="vi-VN" dirty="0" smtClean="0">
                <a:solidFill>
                  <a:srgbClr val="0070C0"/>
                </a:solidFill>
                <a:latin typeface="+mj-lt"/>
              </a:rPr>
              <a:t>. </a:t>
            </a:r>
            <a:r>
              <a:rPr lang="vi-VN" b="1" dirty="0" smtClean="0">
                <a:solidFill>
                  <a:srgbClr val="0070C0"/>
                </a:solidFill>
                <a:latin typeface="+mj-lt"/>
              </a:rPr>
              <a:t>Cách sửa lỗi sai:</a:t>
            </a:r>
          </a:p>
          <a:p>
            <a:pPr>
              <a:buFontTx/>
              <a:buChar char="-"/>
            </a:pPr>
            <a:r>
              <a:rPr lang="vi-VN" dirty="0" smtClean="0">
                <a:latin typeface="+mj-lt"/>
              </a:rPr>
              <a:t>Phân tích cấu tạo ngữ pháp để xác định lỗi.</a:t>
            </a:r>
          </a:p>
          <a:p>
            <a:pPr>
              <a:buFontTx/>
              <a:buChar char="-"/>
            </a:pPr>
            <a:r>
              <a:rPr lang="vi-VN" dirty="0" smtClean="0">
                <a:latin typeface="+mj-lt"/>
              </a:rPr>
              <a:t>Thêm những thành phần câu bị thiếu, chú ý nên chữa ngắn gọn, tránh ảnh hưởng đến nội dung câu.</a:t>
            </a:r>
            <a:endParaRPr lang="vi-VN" dirty="0">
              <a:latin typeface="+mj-lt"/>
            </a:endParaRPr>
          </a:p>
        </p:txBody>
      </p:sp>
    </p:spTree>
    <p:extLst>
      <p:ext uri="{BB962C8B-B14F-4D97-AF65-F5344CB8AC3E}">
        <p14:creationId xmlns:p14="http://schemas.microsoft.com/office/powerpoint/2010/main" val="113954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377850"/>
          </a:xfrm>
        </p:spPr>
        <p:txBody>
          <a:bodyPr>
            <a:noAutofit/>
          </a:bodyPr>
          <a:lstStyle/>
          <a:p>
            <a:pPr marL="0" indent="0">
              <a:buNone/>
            </a:pPr>
            <a:r>
              <a:rPr lang="vi-VN" sz="3200" dirty="0" smtClean="0">
                <a:latin typeface="+mj-lt"/>
              </a:rPr>
              <a:t>3. </a:t>
            </a:r>
            <a:r>
              <a:rPr lang="vi-VN" sz="3200" b="1" dirty="0" smtClean="0">
                <a:latin typeface="+mj-lt"/>
              </a:rPr>
              <a:t>Các nội dung khác:</a:t>
            </a:r>
          </a:p>
          <a:p>
            <a:pPr marL="514350" indent="-514350">
              <a:buAutoNum type="alphaLcPeriod"/>
            </a:pPr>
            <a:r>
              <a:rPr lang="vi-VN" sz="3200" b="1" dirty="0" smtClean="0">
                <a:solidFill>
                  <a:srgbClr val="FF0000"/>
                </a:solidFill>
                <a:latin typeface="+mj-lt"/>
              </a:rPr>
              <a:t>Liên kết câu và liên kết đoạn văn.</a:t>
            </a:r>
          </a:p>
          <a:p>
            <a:pPr marL="514350" indent="-514350">
              <a:buAutoNum type="alphaLcPeriod"/>
            </a:pPr>
            <a:r>
              <a:rPr lang="vi-VN" sz="3200" b="1" dirty="0" smtClean="0">
                <a:solidFill>
                  <a:srgbClr val="FF0000"/>
                </a:solidFill>
                <a:latin typeface="+mj-lt"/>
              </a:rPr>
              <a:t>Nghĩa tường minh và hàm ý.</a:t>
            </a:r>
          </a:p>
          <a:p>
            <a:pPr marL="514350" indent="-514350">
              <a:buAutoNum type="alphaLcPeriod"/>
            </a:pPr>
            <a:r>
              <a:rPr lang="vi-VN" sz="3200" b="1" dirty="0" smtClean="0">
                <a:solidFill>
                  <a:srgbClr val="FF0000"/>
                </a:solidFill>
                <a:latin typeface="+mj-lt"/>
              </a:rPr>
              <a:t>Các phương châm hội thoại.</a:t>
            </a:r>
          </a:p>
          <a:p>
            <a:pPr marL="514350" indent="-514350">
              <a:buAutoNum type="alphaLcPeriod"/>
            </a:pPr>
            <a:r>
              <a:rPr lang="vi-VN" sz="3200" b="1" dirty="0" smtClean="0">
                <a:solidFill>
                  <a:srgbClr val="FF0000"/>
                </a:solidFill>
                <a:latin typeface="+mj-lt"/>
              </a:rPr>
              <a:t>Lời dẫn trực tiếp, lời dẫn gián tiếp.</a:t>
            </a:r>
          </a:p>
          <a:p>
            <a:pPr marL="514350" indent="-514350">
              <a:buAutoNum type="alphaLcPeriod"/>
            </a:pPr>
            <a:r>
              <a:rPr lang="vi-VN" sz="3200" b="1" dirty="0" smtClean="0">
                <a:solidFill>
                  <a:srgbClr val="FF0000"/>
                </a:solidFill>
                <a:latin typeface="+mj-lt"/>
              </a:rPr>
              <a:t>Đối thoại, độc thoại, độc thoại nội tâm </a:t>
            </a:r>
          </a:p>
          <a:p>
            <a:pPr marL="514350" indent="-514350">
              <a:buAutoNum type="alphaLcPeriod"/>
            </a:pPr>
            <a:r>
              <a:rPr lang="vi-VN" sz="3200" b="1" dirty="0" smtClean="0">
                <a:solidFill>
                  <a:srgbClr val="FF0000"/>
                </a:solidFill>
                <a:latin typeface="+mj-lt"/>
              </a:rPr>
              <a:t>Các phương thức biểu đạt chính: </a:t>
            </a:r>
          </a:p>
          <a:p>
            <a:pPr>
              <a:buFontTx/>
              <a:buChar char="-"/>
            </a:pPr>
            <a:r>
              <a:rPr lang="vi-VN" sz="3200" b="1" i="1" dirty="0" smtClean="0">
                <a:latin typeface="+mj-lt"/>
              </a:rPr>
              <a:t>Tự sự</a:t>
            </a:r>
            <a:r>
              <a:rPr lang="vi-VN" sz="3200" dirty="0" smtClean="0">
                <a:latin typeface="+mj-lt"/>
              </a:rPr>
              <a:t>: Kể diễn biến sự việc. ( Thường là tác phẩm truyện)</a:t>
            </a:r>
          </a:p>
          <a:p>
            <a:pPr>
              <a:buFontTx/>
              <a:buChar char="-"/>
            </a:pPr>
            <a:r>
              <a:rPr lang="vi-VN" sz="3200" b="1" i="1" dirty="0" smtClean="0">
                <a:latin typeface="+mj-lt"/>
              </a:rPr>
              <a:t>Miêu tả</a:t>
            </a:r>
            <a:r>
              <a:rPr lang="vi-VN" sz="3200" dirty="0" smtClean="0">
                <a:latin typeface="+mj-lt"/>
              </a:rPr>
              <a:t>: Tái hiện đặc điểm của người, vật.</a:t>
            </a:r>
          </a:p>
          <a:p>
            <a:pPr>
              <a:buFontTx/>
              <a:buChar char="-"/>
            </a:pPr>
            <a:r>
              <a:rPr lang="vi-VN" sz="3200" b="1" i="1" dirty="0" smtClean="0">
                <a:latin typeface="+mj-lt"/>
              </a:rPr>
              <a:t>Biểu cảm</a:t>
            </a:r>
            <a:r>
              <a:rPr lang="vi-VN" sz="3200" dirty="0" smtClean="0">
                <a:latin typeface="+mj-lt"/>
              </a:rPr>
              <a:t>: Bộc lộ cảm xúc ( thường là thơ).</a:t>
            </a:r>
          </a:p>
          <a:p>
            <a:pPr>
              <a:buFontTx/>
              <a:buChar char="-"/>
            </a:pPr>
            <a:r>
              <a:rPr lang="vi-VN" sz="3200" b="1" i="1" dirty="0" smtClean="0">
                <a:latin typeface="+mj-lt"/>
              </a:rPr>
              <a:t>Nghị luận</a:t>
            </a:r>
            <a:r>
              <a:rPr lang="vi-VN" sz="3200" dirty="0" smtClean="0">
                <a:latin typeface="+mj-lt"/>
              </a:rPr>
              <a:t>: Bày tỏ quan điểm, ý kiến của người viết</a:t>
            </a:r>
          </a:p>
          <a:p>
            <a:pPr>
              <a:buFontTx/>
              <a:buChar char="-"/>
            </a:pPr>
            <a:r>
              <a:rPr lang="vi-VN" sz="3200" b="1" i="1" dirty="0" smtClean="0">
                <a:latin typeface="+mj-lt"/>
              </a:rPr>
              <a:t>Thuyết minh</a:t>
            </a:r>
            <a:r>
              <a:rPr lang="vi-VN" sz="3200" dirty="0" smtClean="0">
                <a:latin typeface="+mj-lt"/>
              </a:rPr>
              <a:t>: Giới thiệu tri thức khách quan....</a:t>
            </a:r>
          </a:p>
          <a:p>
            <a:pPr marL="0" indent="0">
              <a:buNone/>
            </a:pPr>
            <a:endParaRPr lang="vi-VN" sz="3200" dirty="0">
              <a:latin typeface="+mj-lt"/>
            </a:endParaRPr>
          </a:p>
        </p:txBody>
      </p:sp>
    </p:spTree>
    <p:extLst>
      <p:ext uri="{BB962C8B-B14F-4D97-AF65-F5344CB8AC3E}">
        <p14:creationId xmlns:p14="http://schemas.microsoft.com/office/powerpoint/2010/main" val="26635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972256907"/>
              </p:ext>
            </p:extLst>
          </p:nvPr>
        </p:nvGraphicFramePr>
        <p:xfrm>
          <a:off x="1384660" y="1084212"/>
          <a:ext cx="9248508" cy="3146226"/>
        </p:xfrm>
        <a:graphic>
          <a:graphicData uri="http://schemas.openxmlformats.org/drawingml/2006/table">
            <a:tbl>
              <a:tblPr firstRow="1" bandRow="1">
                <a:tableStyleId>{5940675A-B579-460E-94D1-54222C63F5DA}</a:tableStyleId>
              </a:tblPr>
              <a:tblGrid>
                <a:gridCol w="1541418">
                  <a:extLst>
                    <a:ext uri="{9D8B030D-6E8A-4147-A177-3AD203B41FA5}">
                      <a16:colId xmlns:a16="http://schemas.microsoft.com/office/drawing/2014/main" xmlns="" val="1167800050"/>
                    </a:ext>
                  </a:extLst>
                </a:gridCol>
                <a:gridCol w="1541418">
                  <a:extLst>
                    <a:ext uri="{9D8B030D-6E8A-4147-A177-3AD203B41FA5}">
                      <a16:colId xmlns:a16="http://schemas.microsoft.com/office/drawing/2014/main" xmlns="" val="3498963581"/>
                    </a:ext>
                  </a:extLst>
                </a:gridCol>
                <a:gridCol w="1541418">
                  <a:extLst>
                    <a:ext uri="{9D8B030D-6E8A-4147-A177-3AD203B41FA5}">
                      <a16:colId xmlns:a16="http://schemas.microsoft.com/office/drawing/2014/main" xmlns="" val="1943778508"/>
                    </a:ext>
                  </a:extLst>
                </a:gridCol>
                <a:gridCol w="1541418">
                  <a:extLst>
                    <a:ext uri="{9D8B030D-6E8A-4147-A177-3AD203B41FA5}">
                      <a16:colId xmlns:a16="http://schemas.microsoft.com/office/drawing/2014/main" xmlns="" val="721404217"/>
                    </a:ext>
                  </a:extLst>
                </a:gridCol>
                <a:gridCol w="1541418">
                  <a:extLst>
                    <a:ext uri="{9D8B030D-6E8A-4147-A177-3AD203B41FA5}">
                      <a16:colId xmlns:a16="http://schemas.microsoft.com/office/drawing/2014/main" xmlns="" val="3543466570"/>
                    </a:ext>
                  </a:extLst>
                </a:gridCol>
                <a:gridCol w="1541418">
                  <a:extLst>
                    <a:ext uri="{9D8B030D-6E8A-4147-A177-3AD203B41FA5}">
                      <a16:colId xmlns:a16="http://schemas.microsoft.com/office/drawing/2014/main" xmlns="" val="2003402618"/>
                    </a:ext>
                  </a:extLst>
                </a:gridCol>
              </a:tblGrid>
              <a:tr h="1044645">
                <a:tc>
                  <a:txBody>
                    <a:bodyPr/>
                    <a:lstStyle/>
                    <a:p>
                      <a:endParaRPr lang="vi-VN" dirty="0"/>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a:p>
                  </a:txBody>
                  <a:tcPr/>
                </a:tc>
                <a:extLst>
                  <a:ext uri="{0D108BD9-81ED-4DB2-BD59-A6C34878D82A}">
                    <a16:rowId xmlns:a16="http://schemas.microsoft.com/office/drawing/2014/main" xmlns="" val="1434448592"/>
                  </a:ext>
                </a:extLst>
              </a:tr>
              <a:tr h="934036">
                <a:tc>
                  <a:txBody>
                    <a:bodyPr/>
                    <a:lstStyle/>
                    <a:p>
                      <a:endParaRPr lang="vi-VN"/>
                    </a:p>
                  </a:txBody>
                  <a:tcPr/>
                </a:tc>
                <a:tc>
                  <a:txBody>
                    <a:bodyPr/>
                    <a:lstStyle/>
                    <a:p>
                      <a:endParaRPr lang="vi-VN" dirty="0"/>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dirty="0"/>
                    </a:p>
                  </a:txBody>
                  <a:tcPr/>
                </a:tc>
                <a:extLst>
                  <a:ext uri="{0D108BD9-81ED-4DB2-BD59-A6C34878D82A}">
                    <a16:rowId xmlns:a16="http://schemas.microsoft.com/office/drawing/2014/main" xmlns="" val="1506903057"/>
                  </a:ext>
                </a:extLst>
              </a:tr>
              <a:tr h="1167545">
                <a:tc>
                  <a:txBody>
                    <a:bodyPr/>
                    <a:lstStyle/>
                    <a:p>
                      <a:endParaRPr lang="vi-VN" dirty="0" smtClean="0"/>
                    </a:p>
                    <a:p>
                      <a:endParaRPr lang="vi-VN" dirty="0" smtClean="0"/>
                    </a:p>
                    <a:p>
                      <a:endParaRPr lang="vi-VN" dirty="0" smtClean="0"/>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dirty="0"/>
                    </a:p>
                  </a:txBody>
                  <a:tcPr/>
                </a:tc>
                <a:extLst>
                  <a:ext uri="{0D108BD9-81ED-4DB2-BD59-A6C34878D82A}">
                    <a16:rowId xmlns:a16="http://schemas.microsoft.com/office/drawing/2014/main" xmlns="" val="1964576185"/>
                  </a:ext>
                </a:extLst>
              </a:tr>
            </a:tbl>
          </a:graphicData>
        </a:graphic>
      </p:graphicFrame>
      <p:sp>
        <p:nvSpPr>
          <p:cNvPr id="6" name="TextBox 5">
            <a:hlinkClick r:id="rId2" action="ppaction://hlinksldjump"/>
          </p:cNvPr>
          <p:cNvSpPr txBox="1"/>
          <p:nvPr/>
        </p:nvSpPr>
        <p:spPr>
          <a:xfrm>
            <a:off x="1489163" y="1201195"/>
            <a:ext cx="1332414"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a:t>
            </a:r>
            <a:endParaRPr lang="vi-VN" sz="2800" b="1" dirty="0">
              <a:latin typeface="+mj-lt"/>
            </a:endParaRPr>
          </a:p>
        </p:txBody>
      </p:sp>
      <p:sp>
        <p:nvSpPr>
          <p:cNvPr id="7" name="TextBox 6">
            <a:hlinkClick r:id="rId3" action="ppaction://hlinksldjump"/>
          </p:cNvPr>
          <p:cNvSpPr txBox="1"/>
          <p:nvPr/>
        </p:nvSpPr>
        <p:spPr>
          <a:xfrm>
            <a:off x="3076304" y="1201195"/>
            <a:ext cx="122790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2</a:t>
            </a:r>
            <a:endParaRPr lang="vi-VN" sz="2800" b="1" dirty="0">
              <a:latin typeface="+mj-lt"/>
            </a:endParaRPr>
          </a:p>
        </p:txBody>
      </p:sp>
      <p:sp>
        <p:nvSpPr>
          <p:cNvPr id="8" name="TextBox 7">
            <a:hlinkClick r:id="rId4" action="ppaction://hlinksldjump"/>
          </p:cNvPr>
          <p:cNvSpPr txBox="1"/>
          <p:nvPr/>
        </p:nvSpPr>
        <p:spPr>
          <a:xfrm>
            <a:off x="4588325" y="1179998"/>
            <a:ext cx="1293226"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3</a:t>
            </a:r>
            <a:endParaRPr lang="vi-VN" sz="2800" b="1" dirty="0">
              <a:latin typeface="+mj-lt"/>
            </a:endParaRPr>
          </a:p>
        </p:txBody>
      </p:sp>
      <p:sp>
        <p:nvSpPr>
          <p:cNvPr id="9" name="TextBox 8">
            <a:hlinkClick r:id="rId5" action="ppaction://hlinksldjump"/>
          </p:cNvPr>
          <p:cNvSpPr txBox="1"/>
          <p:nvPr/>
        </p:nvSpPr>
        <p:spPr>
          <a:xfrm>
            <a:off x="6137907" y="1179998"/>
            <a:ext cx="1267097"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4</a:t>
            </a:r>
            <a:endParaRPr lang="vi-VN" sz="2800" b="1" dirty="0">
              <a:latin typeface="+mj-lt"/>
            </a:endParaRPr>
          </a:p>
        </p:txBody>
      </p:sp>
      <p:sp>
        <p:nvSpPr>
          <p:cNvPr id="10" name="TextBox 9">
            <a:hlinkClick r:id="rId6" action="ppaction://hlinksldjump"/>
          </p:cNvPr>
          <p:cNvSpPr txBox="1"/>
          <p:nvPr/>
        </p:nvSpPr>
        <p:spPr>
          <a:xfrm>
            <a:off x="7661360" y="1179997"/>
            <a:ext cx="1214843"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5</a:t>
            </a:r>
            <a:endParaRPr lang="vi-VN" sz="2800" b="1" dirty="0">
              <a:latin typeface="+mj-lt"/>
            </a:endParaRPr>
          </a:p>
        </p:txBody>
      </p:sp>
      <p:sp>
        <p:nvSpPr>
          <p:cNvPr id="11" name="TextBox 10">
            <a:hlinkClick r:id="rId7" action="ppaction://hlinksldjump"/>
          </p:cNvPr>
          <p:cNvSpPr txBox="1"/>
          <p:nvPr/>
        </p:nvSpPr>
        <p:spPr>
          <a:xfrm>
            <a:off x="9261567" y="1179997"/>
            <a:ext cx="1319346"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6</a:t>
            </a:r>
            <a:endParaRPr lang="vi-VN" sz="2800" b="1" dirty="0">
              <a:latin typeface="+mj-lt"/>
            </a:endParaRPr>
          </a:p>
        </p:txBody>
      </p:sp>
      <p:sp>
        <p:nvSpPr>
          <p:cNvPr id="12" name="TextBox 11">
            <a:hlinkClick r:id="rId8" action="ppaction://hlinksldjump"/>
          </p:cNvPr>
          <p:cNvSpPr txBox="1"/>
          <p:nvPr/>
        </p:nvSpPr>
        <p:spPr>
          <a:xfrm>
            <a:off x="1472831" y="2257215"/>
            <a:ext cx="1348746"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7</a:t>
            </a:r>
            <a:endParaRPr lang="vi-VN" sz="2800" b="1" dirty="0">
              <a:latin typeface="+mj-lt"/>
            </a:endParaRPr>
          </a:p>
        </p:txBody>
      </p:sp>
      <p:sp>
        <p:nvSpPr>
          <p:cNvPr id="13" name="TextBox 12">
            <a:hlinkClick r:id="rId9" action="ppaction://hlinksldjump"/>
          </p:cNvPr>
          <p:cNvSpPr txBox="1"/>
          <p:nvPr/>
        </p:nvSpPr>
        <p:spPr>
          <a:xfrm>
            <a:off x="3020787" y="2177207"/>
            <a:ext cx="1273628"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8</a:t>
            </a:r>
            <a:endParaRPr lang="vi-VN" sz="2800" b="1" dirty="0">
              <a:latin typeface="+mj-lt"/>
            </a:endParaRPr>
          </a:p>
        </p:txBody>
      </p:sp>
      <p:sp>
        <p:nvSpPr>
          <p:cNvPr id="14" name="TextBox 13">
            <a:hlinkClick r:id="rId10" action="ppaction://hlinksldjump"/>
          </p:cNvPr>
          <p:cNvSpPr txBox="1"/>
          <p:nvPr/>
        </p:nvSpPr>
        <p:spPr>
          <a:xfrm>
            <a:off x="1485696" y="3174417"/>
            <a:ext cx="1260568"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13</a:t>
            </a:r>
            <a:endParaRPr lang="vi-VN" sz="2800" b="1" dirty="0">
              <a:latin typeface="+mj-lt"/>
            </a:endParaRPr>
          </a:p>
        </p:txBody>
      </p:sp>
      <p:sp>
        <p:nvSpPr>
          <p:cNvPr id="15" name="TextBox 14">
            <a:hlinkClick r:id="rId11" action="ppaction://hlinksldjump"/>
          </p:cNvPr>
          <p:cNvSpPr txBox="1"/>
          <p:nvPr/>
        </p:nvSpPr>
        <p:spPr>
          <a:xfrm>
            <a:off x="3017521" y="3153219"/>
            <a:ext cx="128016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14</a:t>
            </a:r>
            <a:endParaRPr lang="vi-VN" sz="2800" b="1" dirty="0">
              <a:latin typeface="+mj-lt"/>
            </a:endParaRPr>
          </a:p>
        </p:txBody>
      </p:sp>
      <p:sp>
        <p:nvSpPr>
          <p:cNvPr id="16" name="TextBox 15">
            <a:hlinkClick r:id="rId12" action="ppaction://hlinksldjump"/>
          </p:cNvPr>
          <p:cNvSpPr txBox="1"/>
          <p:nvPr/>
        </p:nvSpPr>
        <p:spPr>
          <a:xfrm>
            <a:off x="4581796" y="2193304"/>
            <a:ext cx="136017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9</a:t>
            </a:r>
            <a:endParaRPr lang="vi-VN" sz="2800" b="1" dirty="0">
              <a:latin typeface="+mj-lt"/>
            </a:endParaRPr>
          </a:p>
        </p:txBody>
      </p:sp>
      <p:sp>
        <p:nvSpPr>
          <p:cNvPr id="17" name="TextBox 16">
            <a:hlinkClick r:id="rId13" action="ppaction://hlinksldjump"/>
          </p:cNvPr>
          <p:cNvSpPr txBox="1"/>
          <p:nvPr/>
        </p:nvSpPr>
        <p:spPr>
          <a:xfrm>
            <a:off x="4612820" y="3153218"/>
            <a:ext cx="1298122"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15</a:t>
            </a:r>
            <a:endParaRPr lang="vi-VN" sz="2800" b="1" dirty="0">
              <a:latin typeface="+mj-lt"/>
            </a:endParaRPr>
          </a:p>
        </p:txBody>
      </p:sp>
      <p:sp>
        <p:nvSpPr>
          <p:cNvPr id="18" name="TextBox 17">
            <a:hlinkClick r:id="rId14" action="ppaction://hlinksldjump"/>
          </p:cNvPr>
          <p:cNvSpPr txBox="1"/>
          <p:nvPr/>
        </p:nvSpPr>
        <p:spPr>
          <a:xfrm>
            <a:off x="6075857" y="2193304"/>
            <a:ext cx="1391195"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10</a:t>
            </a:r>
            <a:endParaRPr lang="vi-VN" sz="2800" b="1" dirty="0">
              <a:latin typeface="+mj-lt"/>
            </a:endParaRPr>
          </a:p>
        </p:txBody>
      </p:sp>
      <p:sp>
        <p:nvSpPr>
          <p:cNvPr id="19" name="TextBox 18">
            <a:hlinkClick r:id="rId15" action="ppaction://hlinksldjump"/>
          </p:cNvPr>
          <p:cNvSpPr txBox="1"/>
          <p:nvPr/>
        </p:nvSpPr>
        <p:spPr>
          <a:xfrm>
            <a:off x="6079941" y="3153217"/>
            <a:ext cx="1387111"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16</a:t>
            </a:r>
            <a:endParaRPr lang="vi-VN" sz="2800" b="1" dirty="0">
              <a:latin typeface="+mj-lt"/>
            </a:endParaRPr>
          </a:p>
        </p:txBody>
      </p:sp>
      <p:sp>
        <p:nvSpPr>
          <p:cNvPr id="20" name="TextBox 19">
            <a:hlinkClick r:id="rId16" action="ppaction://hlinksldjump"/>
          </p:cNvPr>
          <p:cNvSpPr txBox="1"/>
          <p:nvPr/>
        </p:nvSpPr>
        <p:spPr>
          <a:xfrm>
            <a:off x="7649938" y="2193304"/>
            <a:ext cx="130709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11</a:t>
            </a:r>
            <a:endParaRPr lang="vi-VN" sz="2800" b="1" dirty="0">
              <a:latin typeface="+mj-lt"/>
            </a:endParaRPr>
          </a:p>
        </p:txBody>
      </p:sp>
      <p:sp>
        <p:nvSpPr>
          <p:cNvPr id="21" name="TextBox 20">
            <a:hlinkClick r:id="rId17" action="ppaction://hlinksldjump"/>
          </p:cNvPr>
          <p:cNvSpPr txBox="1"/>
          <p:nvPr/>
        </p:nvSpPr>
        <p:spPr>
          <a:xfrm>
            <a:off x="7687287" y="3153216"/>
            <a:ext cx="123239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17</a:t>
            </a:r>
            <a:endParaRPr lang="vi-VN" sz="2800" b="1" dirty="0">
              <a:latin typeface="+mj-lt"/>
            </a:endParaRPr>
          </a:p>
        </p:txBody>
      </p:sp>
      <p:sp>
        <p:nvSpPr>
          <p:cNvPr id="22" name="TextBox 21">
            <a:hlinkClick r:id="rId18" action="ppaction://hlinksldjump"/>
          </p:cNvPr>
          <p:cNvSpPr txBox="1"/>
          <p:nvPr/>
        </p:nvSpPr>
        <p:spPr>
          <a:xfrm>
            <a:off x="9195433" y="2193304"/>
            <a:ext cx="132669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12</a:t>
            </a:r>
            <a:endParaRPr lang="vi-VN" sz="2800" b="1" dirty="0">
              <a:latin typeface="+mj-lt"/>
            </a:endParaRPr>
          </a:p>
        </p:txBody>
      </p:sp>
      <p:sp>
        <p:nvSpPr>
          <p:cNvPr id="23" name="TextBox 22">
            <a:hlinkClick r:id="rId19" action="ppaction://hlinksldjump"/>
          </p:cNvPr>
          <p:cNvSpPr txBox="1"/>
          <p:nvPr/>
        </p:nvSpPr>
        <p:spPr>
          <a:xfrm>
            <a:off x="9300548" y="3206611"/>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18</a:t>
            </a:r>
            <a:endParaRPr lang="vi-VN" sz="2800" b="1" dirty="0">
              <a:latin typeface="+mj-lt"/>
            </a:endParaRPr>
          </a:p>
        </p:txBody>
      </p:sp>
      <p:sp>
        <p:nvSpPr>
          <p:cNvPr id="37" name="TextBox 36"/>
          <p:cNvSpPr txBox="1"/>
          <p:nvPr/>
        </p:nvSpPr>
        <p:spPr>
          <a:xfrm>
            <a:off x="561703" y="209006"/>
            <a:ext cx="4051117" cy="523220"/>
          </a:xfrm>
          <a:prstGeom prst="rect">
            <a:avLst/>
          </a:prstGeom>
          <a:noFill/>
        </p:spPr>
        <p:txBody>
          <a:bodyPr wrap="square" rtlCol="0">
            <a:spAutoFit/>
          </a:bodyPr>
          <a:lstStyle/>
          <a:p>
            <a:r>
              <a:rPr lang="vi-VN" sz="2800" b="1" dirty="0" smtClean="0">
                <a:solidFill>
                  <a:srgbClr val="FF0000"/>
                </a:solidFill>
                <a:latin typeface="+mj-lt"/>
              </a:rPr>
              <a:t>II. Luyện tập: </a:t>
            </a:r>
            <a:endParaRPr lang="vi-VN" sz="2800" b="1" dirty="0">
              <a:solidFill>
                <a:srgbClr val="FF0000"/>
              </a:solidFill>
              <a:latin typeface="+mj-lt"/>
            </a:endParaRPr>
          </a:p>
        </p:txBody>
      </p:sp>
    </p:spTree>
    <p:extLst>
      <p:ext uri="{BB962C8B-B14F-4D97-AF65-F5344CB8AC3E}">
        <p14:creationId xmlns:p14="http://schemas.microsoft.com/office/powerpoint/2010/main" val="1454980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fontScale="92500" lnSpcReduction="10000"/>
          </a:bodyPr>
          <a:lstStyle/>
          <a:p>
            <a:pPr marL="0" indent="0">
              <a:buNone/>
            </a:pPr>
            <a:r>
              <a:rPr lang="vi-VN" b="1" u="sng" dirty="0" smtClean="0">
                <a:latin typeface="+mj-lt"/>
              </a:rPr>
              <a:t>Câu 1: </a:t>
            </a:r>
            <a:r>
              <a:rPr lang="vi-VN" dirty="0" smtClean="0">
                <a:latin typeface="+mj-lt"/>
              </a:rPr>
              <a:t>Thế nào là thành phần gọi – đáp? Tìm thành phần gọi đáp trong những câu sau:</a:t>
            </a:r>
          </a:p>
          <a:p>
            <a:pPr marL="0" indent="0">
              <a:buNone/>
            </a:pPr>
            <a:r>
              <a:rPr lang="vi-VN" i="1" dirty="0" smtClean="0">
                <a:latin typeface="+mj-lt"/>
              </a:rPr>
              <a:t>1, Ai ơi chớ bỏ ruộng hoang</a:t>
            </a:r>
          </a:p>
          <a:p>
            <a:pPr marL="0" indent="0">
              <a:buNone/>
            </a:pPr>
            <a:r>
              <a:rPr lang="vi-VN" i="1" dirty="0" smtClean="0">
                <a:latin typeface="+mj-lt"/>
              </a:rPr>
              <a:t>Bao nhiêu tấc đất, tấc vàng bấy nhiêu.</a:t>
            </a:r>
          </a:p>
          <a:p>
            <a:pPr marL="0" indent="0">
              <a:buNone/>
            </a:pPr>
            <a:r>
              <a:rPr lang="vi-VN" i="1" dirty="0" smtClean="0">
                <a:latin typeface="+mj-lt"/>
              </a:rPr>
              <a:t>2. Này, ở với nhau đang vui vẻ, ông bà dọn đi, em nhớ đáo để đấy nhớ</a:t>
            </a:r>
            <a:r>
              <a:rPr lang="vi-VN" dirty="0" smtClean="0">
                <a:latin typeface="+mj-lt"/>
              </a:rPr>
              <a:t>.</a:t>
            </a:r>
          </a:p>
          <a:p>
            <a:pPr marL="0" indent="0" algn="ctr">
              <a:buNone/>
            </a:pPr>
            <a:r>
              <a:rPr lang="vi-VN" b="1" dirty="0" smtClean="0">
                <a:solidFill>
                  <a:srgbClr val="FF0000"/>
                </a:solidFill>
                <a:latin typeface="+mj-lt"/>
              </a:rPr>
              <a:t>Gợi ý:</a:t>
            </a:r>
          </a:p>
          <a:p>
            <a:pPr>
              <a:buFontTx/>
              <a:buChar char="-"/>
            </a:pPr>
            <a:r>
              <a:rPr lang="vi-VN" dirty="0" smtClean="0">
                <a:latin typeface="+mj-lt"/>
              </a:rPr>
              <a:t>Thành phần gọi đáp được dùng để tạo lập hoặc duy trì quan hệ giao tiếp.</a:t>
            </a:r>
          </a:p>
          <a:p>
            <a:pPr>
              <a:buFontTx/>
              <a:buChar char="-"/>
            </a:pPr>
            <a:r>
              <a:rPr lang="vi-VN" dirty="0" smtClean="0">
                <a:latin typeface="+mj-lt"/>
              </a:rPr>
              <a:t>Thành phần gọi đáp là:</a:t>
            </a:r>
          </a:p>
          <a:p>
            <a:pPr marL="514350" indent="-514350">
              <a:buAutoNum type="arabicPeriod"/>
            </a:pPr>
            <a:r>
              <a:rPr lang="vi-VN" dirty="0" smtClean="0">
                <a:latin typeface="+mj-lt"/>
              </a:rPr>
              <a:t>Ai ơi</a:t>
            </a:r>
          </a:p>
          <a:p>
            <a:pPr marL="514350" indent="-514350">
              <a:buAutoNum type="arabicPeriod"/>
            </a:pPr>
            <a:r>
              <a:rPr lang="vi-VN" dirty="0" smtClean="0">
                <a:latin typeface="+mj-lt"/>
              </a:rPr>
              <a:t>Này.</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7294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arn(inVertical)">
                                      <p:cBhvr>
                                        <p:cTn id="13" dur="500"/>
                                        <p:tgtEl>
                                          <p:spTgt spid="3">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arn(inVertical)">
                                      <p:cBhvr>
                                        <p:cTn id="16" dur="500"/>
                                        <p:tgtEl>
                                          <p:spTgt spid="3">
                                            <p:txEl>
                                              <p:pRg st="7" end="7"/>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barn(inVertical)">
                                      <p:cBhvr>
                                        <p:cTn id="1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7"/>
            <a:ext cx="10515600" cy="4640489"/>
          </a:xfrm>
        </p:spPr>
        <p:txBody>
          <a:bodyPr>
            <a:normAutofit/>
          </a:bodyPr>
          <a:lstStyle/>
          <a:p>
            <a:pPr marL="0" indent="0">
              <a:buNone/>
            </a:pPr>
            <a:r>
              <a:rPr lang="vi-VN" b="1" u="sng" dirty="0" smtClean="0">
                <a:latin typeface="+mj-lt"/>
              </a:rPr>
              <a:t>Câu 2: </a:t>
            </a:r>
            <a:r>
              <a:rPr lang="vi-VN" dirty="0" smtClean="0">
                <a:latin typeface="+mj-lt"/>
              </a:rPr>
              <a:t>Kể tên các phép liên kết câu và kiên kết đoạn văn? Tìm phép liên kết trong hai câu văn sau:</a:t>
            </a:r>
          </a:p>
          <a:p>
            <a:pPr marL="0" indent="0">
              <a:buNone/>
            </a:pPr>
            <a:r>
              <a:rPr lang="vi-VN" i="1" dirty="0" smtClean="0">
                <a:latin typeface="+mj-lt"/>
              </a:rPr>
              <a:t>Nhìn lũ con, tủi thân, nước mắt ông lão cứ giàn ra. Chúng nó cũng là trẻ con làng việt gian đấy ư? Chúng nó cũng bị người ta rẻ rúng, hắt hủi đấy ư?</a:t>
            </a:r>
          </a:p>
          <a:p>
            <a:pPr marL="0" indent="0" algn="ctr">
              <a:buNone/>
            </a:pPr>
            <a:r>
              <a:rPr lang="vi-VN" b="1" dirty="0" smtClean="0">
                <a:solidFill>
                  <a:srgbClr val="FF0000"/>
                </a:solidFill>
                <a:latin typeface="+mj-lt"/>
              </a:rPr>
              <a:t>Gợi ý:</a:t>
            </a:r>
          </a:p>
          <a:p>
            <a:pPr>
              <a:buFontTx/>
              <a:buChar char="-"/>
            </a:pPr>
            <a:r>
              <a:rPr lang="vi-VN" dirty="0">
                <a:latin typeface="+mj-lt"/>
              </a:rPr>
              <a:t> </a:t>
            </a:r>
            <a:r>
              <a:rPr lang="vi-VN" dirty="0" smtClean="0">
                <a:latin typeface="+mj-lt"/>
              </a:rPr>
              <a:t>Các phép liên kết: Phép thế, phép lặp, phép nối, phép đồng nghĩa, trái nghĩa, cùng trường liên tưởng.</a:t>
            </a:r>
          </a:p>
          <a:p>
            <a:pPr>
              <a:buFontTx/>
              <a:buChar char="-"/>
            </a:pPr>
            <a:r>
              <a:rPr lang="vi-VN" dirty="0" smtClean="0">
                <a:latin typeface="+mj-lt"/>
              </a:rPr>
              <a:t>Phép liên kết trong hai câu: Phép thế: “Chúng nó” thay thế cho “lũ con”</a:t>
            </a: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58392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vi-VN" b="1" u="sng" dirty="0" smtClean="0">
                <a:latin typeface="+mj-lt"/>
              </a:rPr>
              <a:t>Câu 3: </a:t>
            </a:r>
            <a:r>
              <a:rPr lang="vi-VN" dirty="0" smtClean="0">
                <a:latin typeface="+mj-lt"/>
              </a:rPr>
              <a:t>Tìm và gọi tên thành phần biệt lập trong các câu sau:</a:t>
            </a:r>
          </a:p>
          <a:p>
            <a:pPr marL="0" indent="0">
              <a:buNone/>
            </a:pPr>
            <a:r>
              <a:rPr lang="vi-VN" i="1" dirty="0" smtClean="0">
                <a:latin typeface="+mj-lt"/>
              </a:rPr>
              <a:t>1, Có lẽ vì khổ tâm không khóc được nên ông phải cười vậy thôi.</a:t>
            </a:r>
          </a:p>
          <a:p>
            <a:pPr marL="0" indent="0">
              <a:buNone/>
            </a:pPr>
            <a:r>
              <a:rPr lang="vi-VN" i="1" dirty="0" smtClean="0">
                <a:latin typeface="+mj-lt"/>
              </a:rPr>
              <a:t>2.  Chao ôi! Ông lão nhớ làng quá.</a:t>
            </a:r>
          </a:p>
          <a:p>
            <a:pPr marL="0" indent="0">
              <a:buNone/>
            </a:pPr>
            <a:r>
              <a:rPr lang="vi-VN" b="1" dirty="0" smtClean="0">
                <a:solidFill>
                  <a:srgbClr val="FF0000"/>
                </a:solidFill>
                <a:latin typeface="+mj-lt"/>
              </a:rPr>
              <a:t>Gợi ý:</a:t>
            </a:r>
          </a:p>
          <a:p>
            <a:pPr>
              <a:buFontTx/>
              <a:buChar char="-"/>
            </a:pPr>
            <a:r>
              <a:rPr lang="vi-VN" dirty="0" smtClean="0">
                <a:latin typeface="+mj-lt"/>
              </a:rPr>
              <a:t>Thành phần biệt lập là:</a:t>
            </a:r>
          </a:p>
          <a:p>
            <a:pPr marL="514350" indent="-514350">
              <a:buAutoNum type="arabicPeriod"/>
            </a:pPr>
            <a:r>
              <a:rPr lang="vi-VN" dirty="0" smtClean="0">
                <a:latin typeface="+mj-lt"/>
              </a:rPr>
              <a:t>Thành phần tình thái: Có lẽ</a:t>
            </a:r>
          </a:p>
          <a:p>
            <a:pPr marL="514350" indent="-514350">
              <a:buAutoNum type="arabicPeriod"/>
            </a:pPr>
            <a:r>
              <a:rPr lang="vi-VN" dirty="0" smtClean="0">
                <a:latin typeface="+mj-lt"/>
              </a:rPr>
              <a:t>Thành phần cảm thán: Chao ôi.</a:t>
            </a: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0445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arn(inVertical)">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7"/>
            <a:ext cx="10515600" cy="5581015"/>
          </a:xfrm>
        </p:spPr>
        <p:txBody>
          <a:bodyPr>
            <a:noAutofit/>
          </a:bodyPr>
          <a:lstStyle/>
          <a:p>
            <a:pPr marL="0" indent="0">
              <a:buNone/>
            </a:pPr>
            <a:r>
              <a:rPr lang="vi-VN" sz="2400" b="1" u="sng" dirty="0" smtClean="0">
                <a:latin typeface="+mj-lt"/>
              </a:rPr>
              <a:t>Câu 4: </a:t>
            </a:r>
            <a:r>
              <a:rPr lang="vi-VN" sz="2400" dirty="0" smtClean="0">
                <a:latin typeface="+mj-lt"/>
              </a:rPr>
              <a:t>Kể tên các phương châm hội thoại đã học? Cho biết câu in đậm trong đoạn văn dưới vi phạm phương châm hội thoại nào?</a:t>
            </a:r>
          </a:p>
          <a:p>
            <a:pPr marL="0" indent="0">
              <a:buNone/>
            </a:pPr>
            <a:r>
              <a:rPr lang="vi-VN" sz="2400" dirty="0" smtClean="0">
                <a:latin typeface="+mj-lt"/>
              </a:rPr>
              <a:t>Mẹ nó đâm nổi giận quơ đũa bếp dọa đánh, nó  phải gọi nhưng lại nói trống không:</a:t>
            </a:r>
          </a:p>
          <a:p>
            <a:pPr marL="0" indent="0">
              <a:buNone/>
            </a:pPr>
            <a:r>
              <a:rPr lang="vi-VN" sz="2400" b="1" dirty="0" smtClean="0">
                <a:latin typeface="+mj-lt"/>
              </a:rPr>
              <a:t>- Vô ăn cơm!</a:t>
            </a:r>
          </a:p>
          <a:p>
            <a:pPr marL="0" indent="0" algn="ctr">
              <a:buNone/>
            </a:pPr>
            <a:r>
              <a:rPr lang="vi-VN" sz="2400" b="1" dirty="0" smtClean="0">
                <a:solidFill>
                  <a:srgbClr val="FF0000"/>
                </a:solidFill>
                <a:latin typeface="+mj-lt"/>
              </a:rPr>
              <a:t>Gợi ý:</a:t>
            </a:r>
          </a:p>
          <a:p>
            <a:pPr>
              <a:buFontTx/>
              <a:buChar char="-"/>
            </a:pPr>
            <a:r>
              <a:rPr lang="vi-VN" sz="2400" dirty="0" smtClean="0">
                <a:latin typeface="+mj-lt"/>
              </a:rPr>
              <a:t>Các phương châm hội thoại là: </a:t>
            </a:r>
          </a:p>
          <a:p>
            <a:pPr marL="0" indent="0">
              <a:buNone/>
            </a:pPr>
            <a:r>
              <a:rPr lang="vi-VN" sz="2400" dirty="0" smtClean="0">
                <a:latin typeface="+mj-lt"/>
              </a:rPr>
              <a:t>+ PC về lượng</a:t>
            </a:r>
          </a:p>
          <a:p>
            <a:pPr marL="0" indent="0">
              <a:buNone/>
            </a:pPr>
            <a:r>
              <a:rPr lang="vi-VN" sz="2400" dirty="0" smtClean="0">
                <a:latin typeface="+mj-lt"/>
              </a:rPr>
              <a:t>+ PC về chất</a:t>
            </a:r>
          </a:p>
          <a:p>
            <a:pPr marL="0" indent="0">
              <a:buNone/>
            </a:pPr>
            <a:r>
              <a:rPr lang="vi-VN" sz="2400" dirty="0" smtClean="0">
                <a:latin typeface="+mj-lt"/>
              </a:rPr>
              <a:t>+ Phương châm quan hệ</a:t>
            </a:r>
          </a:p>
          <a:p>
            <a:pPr marL="0" indent="0">
              <a:buNone/>
            </a:pPr>
            <a:r>
              <a:rPr lang="vi-VN" sz="2400" dirty="0" smtClean="0">
                <a:latin typeface="+mj-lt"/>
              </a:rPr>
              <a:t>+ Phương châm cách thức</a:t>
            </a:r>
          </a:p>
          <a:p>
            <a:pPr marL="0" indent="0">
              <a:buNone/>
            </a:pPr>
            <a:r>
              <a:rPr lang="vi-VN" sz="2400" dirty="0" smtClean="0">
                <a:latin typeface="+mj-lt"/>
              </a:rPr>
              <a:t>+ Phương châm lịch sự.</a:t>
            </a:r>
          </a:p>
          <a:p>
            <a:pPr marL="0" indent="0">
              <a:buNone/>
            </a:pPr>
            <a:r>
              <a:rPr lang="vi-VN" sz="2400" dirty="0" smtClean="0">
                <a:latin typeface="+mj-lt"/>
              </a:rPr>
              <a:t>- Câu in đậm vi phạm phương châm lịch sự.</a:t>
            </a:r>
            <a:endParaRPr lang="vi-VN" sz="2400"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1242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arn(inVertical)">
                                      <p:cBhvr>
                                        <p:cTn id="13" dur="500"/>
                                        <p:tgtEl>
                                          <p:spTgt spid="3">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arn(inVertical)">
                                      <p:cBhvr>
                                        <p:cTn id="16" dur="500"/>
                                        <p:tgtEl>
                                          <p:spTgt spid="3">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arn(inVertical)">
                                      <p:cBhvr>
                                        <p:cTn id="19" dur="500"/>
                                        <p:tgtEl>
                                          <p:spTgt spid="3">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arn(inVertical)">
                                      <p:cBhvr>
                                        <p:cTn id="22" dur="500"/>
                                        <p:tgtEl>
                                          <p:spTgt spid="3">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arn(inVertical)">
                                      <p:cBhvr>
                                        <p:cTn id="25" dur="500"/>
                                        <p:tgtEl>
                                          <p:spTgt spid="3">
                                            <p:txEl>
                                              <p:pRg st="9" end="9"/>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barn(inVertical)">
                                      <p:cBhvr>
                                        <p:cTn id="2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2422</Words>
  <Application>Microsoft Office PowerPoint</Application>
  <PresentationFormat>Widescreen</PresentationFormat>
  <Paragraphs>234</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PC</cp:lastModifiedBy>
  <cp:revision>20</cp:revision>
  <dcterms:created xsi:type="dcterms:W3CDTF">2020-07-05T07:06:06Z</dcterms:created>
  <dcterms:modified xsi:type="dcterms:W3CDTF">2020-07-07T16:21:08Z</dcterms:modified>
</cp:coreProperties>
</file>