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420" r:id="rId2"/>
    <p:sldId id="421" r:id="rId3"/>
    <p:sldId id="260" r:id="rId4"/>
    <p:sldId id="423" r:id="rId5"/>
    <p:sldId id="424" r:id="rId6"/>
    <p:sldId id="425" r:id="rId7"/>
    <p:sldId id="426" r:id="rId8"/>
    <p:sldId id="422" r:id="rId9"/>
    <p:sldId id="427" r:id="rId10"/>
    <p:sldId id="429" r:id="rId11"/>
    <p:sldId id="430" r:id="rId12"/>
    <p:sldId id="431" r:id="rId13"/>
    <p:sldId id="432" r:id="rId14"/>
    <p:sldId id="433" r:id="rId15"/>
    <p:sldId id="434" r:id="rId16"/>
    <p:sldId id="428" r:id="rId17"/>
  </p:sldIdLst>
  <p:sldSz cx="12192000" cy="6858000"/>
  <p:notesSz cx="6858000" cy="9144000"/>
  <p:embeddedFontLst>
    <p:embeddedFont>
      <p:font typeface="Calibri" pitchFamily="34" charset="0"/>
      <p:regular r:id="rId19"/>
      <p:bold r:id="rId20"/>
      <p:italic r:id="rId21"/>
      <p:boldItalic r:id="rId22"/>
    </p:embeddedFont>
    <p:embeddedFont>
      <p:font typeface="Calibri Light" charset="0"/>
      <p:regular r:id="rId23"/>
      <p:italic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4A206A"/>
    <a:srgbClr val="E42476"/>
    <a:srgbClr val="FFFF99"/>
    <a:srgbClr val="F2C6A8"/>
    <a:srgbClr val="2A89AA"/>
    <a:srgbClr val="7BD9FF"/>
    <a:srgbClr val="AF7B3D"/>
    <a:srgbClr val="43ACD1"/>
    <a:srgbClr val="35A8D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4660"/>
  </p:normalViewPr>
  <p:slideViewPr>
    <p:cSldViewPr snapToGrid="0">
      <p:cViewPr varScale="1">
        <p:scale>
          <a:sx n="68" d="100"/>
          <a:sy n="68" d="100"/>
        </p:scale>
        <p:origin x="-80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7BAE4-9629-4286-839E-B63C73C825CF}" type="datetimeFigureOut">
              <a:rPr lang="en-US" smtClean="0"/>
              <a:pPr/>
              <a:t>30/09/2021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D2F73-CAB6-4A02-AF5A-D78609BF2CA0}" type="slidenum">
              <a:rPr lang="en-US" smtClean="0"/>
              <a:pPr/>
              <a:t>‹#›</a:t>
            </a:fld>
            <a:endParaRPr lang="en-US"/>
          </a:p>
        </p:txBody>
      </p:sp>
    </p:spTree>
    <p:extLst>
      <p:ext uri="{BB962C8B-B14F-4D97-AF65-F5344CB8AC3E}">
        <p14:creationId xmlns:p14="http://schemas.microsoft.com/office/powerpoint/2010/main" xmlns="" val="134455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 xmlns:p14="http://schemas.microsoft.com/office/powerpoint/2010/main" val="1247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0B64C-F99D-4875-B5C8-ED5FC3D30133}" type="slidenum">
              <a:rPr lang="en-US" smtClean="0"/>
              <a:pPr/>
              <a:t>15</a:t>
            </a:fld>
            <a:endParaRPr lang="en-US"/>
          </a:p>
        </p:txBody>
      </p:sp>
    </p:spTree>
    <p:extLst>
      <p:ext uri="{BB962C8B-B14F-4D97-AF65-F5344CB8AC3E}">
        <p14:creationId xmlns="" xmlns:p14="http://schemas.microsoft.com/office/powerpoint/2010/main" val="298364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84314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73420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2182392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78599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1268817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710BF-DFDE-47A6-B3EE-22B957A2C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E9A987-5593-48B2-9E8F-D46FD92283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4BE2DED-DF48-4CAD-9D11-95BCD713212C}"/>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DC71A595-AD8B-4B7F-B681-083308804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08BA7C-1D9C-4615-AAF1-E664A7ABA14F}"/>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3835929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BD952-EDF4-4344-8E1A-AADDE4FEA1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0B9473A-9E92-45F2-BDD7-D4C9933843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ADBA2D3-DCBC-46AF-BF60-51A16C6DBFE0}"/>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B26184AC-F161-4910-ABCC-6BA7BFC5D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7B51EE-4160-44D9-B485-092C6DFE9D77}"/>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552515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9C8FB-4F0A-44F2-A407-21D9BD9E8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FCF458C-4A1C-4F00-BDF7-19A0A874A4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C65D95D-F3E3-4753-A1E0-2DD16A81DE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40F4A2D-CA41-4F3E-B8E0-646C81F7DA24}"/>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6" name="Footer Placeholder 5">
            <a:extLst>
              <a:ext uri="{FF2B5EF4-FFF2-40B4-BE49-F238E27FC236}">
                <a16:creationId xmlns:a16="http://schemas.microsoft.com/office/drawing/2014/main" xmlns="" id="{5B295DA6-BE45-43CD-A95C-66040BE24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47E17D-4F64-42F7-BA0A-6DE19E5B2F81}"/>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2427514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18829-72C5-4787-8119-ED6EFBD4EB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B43FBD2-A5CD-41E0-9222-E790C0183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ED87062-6E2F-41BF-9537-B7BC4BA857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9F46BE5-EA04-449C-9DDB-AD77ED1BF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C7F50AF-7674-43FB-8B16-486CAEF67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7A05E60-10AB-4168-BB00-1D3DE306EB7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8" name="Footer Placeholder 7">
            <a:extLst>
              <a:ext uri="{FF2B5EF4-FFF2-40B4-BE49-F238E27FC236}">
                <a16:creationId xmlns:a16="http://schemas.microsoft.com/office/drawing/2014/main" xmlns="" id="{77D70CB9-580F-4AFC-9258-D95ABC62F6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59BED0B-C50C-494D-93E5-5C7D17854E9A}"/>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3121156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F96DB2-3B01-432E-AA26-5AC8C91B64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C50C330-3358-4117-9772-70AB11B062DF}"/>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4" name="Footer Placeholder 3">
            <a:extLst>
              <a:ext uri="{FF2B5EF4-FFF2-40B4-BE49-F238E27FC236}">
                <a16:creationId xmlns:a16="http://schemas.microsoft.com/office/drawing/2014/main" xmlns="" id="{6F52ED7F-6A42-41BA-98BC-3D2A007B6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4CC930D-66E0-46E7-9358-F8C7D0C2383B}"/>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3573809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57B624-35D6-409B-ABEB-D8D62E627161}"/>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3" name="Footer Placeholder 2">
            <a:extLst>
              <a:ext uri="{FF2B5EF4-FFF2-40B4-BE49-F238E27FC236}">
                <a16:creationId xmlns:a16="http://schemas.microsoft.com/office/drawing/2014/main" xmlns="" id="{5D92ABE4-74C2-4301-9BD5-B56CA70A89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26512EB-971F-4D9E-BFBF-2BB7173FF6C4}"/>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89170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2184847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F4FF9E-DB9D-472B-93D7-01B2B8CCB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A4348A8-87F3-4E51-9D9B-8F27C51C6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1D144A9-C089-497C-A2B8-DC4F316DC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35805EB-4434-47AF-87FD-3658AE4FD7D2}"/>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6" name="Footer Placeholder 5">
            <a:extLst>
              <a:ext uri="{FF2B5EF4-FFF2-40B4-BE49-F238E27FC236}">
                <a16:creationId xmlns:a16="http://schemas.microsoft.com/office/drawing/2014/main" xmlns="" id="{8591A80C-2E12-4808-9597-C7949577A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CE49499-7C1D-40D4-BA5D-6C9FA54E29C6}"/>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473560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883B0-A054-43AC-8DDF-D0011D255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82BD6FE-5778-4C1E-89BB-1D36F1B41F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9991A86-3C95-4509-A5B7-0F1C11847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A36813D-4BD1-41A0-9413-506387EDF217}"/>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6" name="Footer Placeholder 5">
            <a:extLst>
              <a:ext uri="{FF2B5EF4-FFF2-40B4-BE49-F238E27FC236}">
                <a16:creationId xmlns:a16="http://schemas.microsoft.com/office/drawing/2014/main" xmlns="" id="{E1999038-A671-4080-A8FE-C5F8791BE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43A960-840B-4E31-BB47-21C139911933}"/>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1012382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7A092A-596C-467E-AAD8-900E05496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1F2B375-DAA6-4BF9-9A63-AA1FF9ACA8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E0DC1F-8AD1-498E-936E-7B479F4EEBC7}"/>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86843DE3-0826-467C-9E6B-91E3F9EE6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41AB5D-FBDA-4F09-963E-8BE3B2E4CE8F}"/>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1110147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AD8DF59-3A4D-4BF1-9592-64F46ED9A3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A642E41-38B5-4B56-8AEB-FD22F0E1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F6DF10-DBB6-4A64-BA70-A5B54ED800E0}"/>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702A13F-0B61-4A37-854F-BFE26B43B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488BC8-CAAF-449F-8B1D-24B87504DB03}"/>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236569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150170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99861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246462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167783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308126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369770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D38B7-2C73-4B80-A091-F04D26272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5D72C2-3A3F-4597-BCD0-CD8A11CFC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C7E1FE-A3F5-429F-88EC-E24730A40F6B}"/>
              </a:ext>
            </a:extLst>
          </p:cNvPr>
          <p:cNvSpPr>
            <a:spLocks noGrp="1"/>
          </p:cNvSpPr>
          <p:nvPr>
            <p:ph type="dt" sz="half" idx="10"/>
          </p:nvPr>
        </p:nvSpPr>
        <p:spPr/>
        <p:txBody>
          <a:body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F4D6027D-DC9B-4762-A799-19B0589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22E1C-27D9-43FD-9A91-2B8958EAFFC5}"/>
              </a:ext>
            </a:extLst>
          </p:cNvPr>
          <p:cNvSpPr>
            <a:spLocks noGrp="1"/>
          </p:cNvSpPr>
          <p:nvPr>
            <p:ph type="sldNum" sz="quarter" idx="12"/>
          </p:nvPr>
        </p:nvSpPr>
        <p:spPr/>
        <p:txBody>
          <a:body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78311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004DB6B-4480-488D-BBC2-C76BFDC523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725F3A6-F3BF-41E9-8DAB-2D4C3A9988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76255C-FD91-4D35-9598-2AD4430AB4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23A3A-0441-4FC4-B674-5730CF5723A5}" type="datetimeFigureOut">
              <a:rPr lang="en-US" smtClean="0"/>
              <a:pPr/>
              <a:t>30/09/2021</a:t>
            </a:fld>
            <a:endParaRPr lang="en-US"/>
          </a:p>
        </p:txBody>
      </p:sp>
      <p:sp>
        <p:nvSpPr>
          <p:cNvPr id="5" name="Footer Placeholder 4">
            <a:extLst>
              <a:ext uri="{FF2B5EF4-FFF2-40B4-BE49-F238E27FC236}">
                <a16:creationId xmlns:a16="http://schemas.microsoft.com/office/drawing/2014/main" xmlns="" id="{48384930-2909-44C5-91BD-46FCCC235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09387E4-844E-4064-A265-22A94948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1817F-E930-4183-82C9-8476CE8D8CA7}" type="slidenum">
              <a:rPr lang="en-US" smtClean="0"/>
              <a:pPr/>
              <a:t>‹#›</a:t>
            </a:fld>
            <a:endParaRPr lang="en-US"/>
          </a:p>
        </p:txBody>
      </p:sp>
    </p:spTree>
    <p:extLst>
      <p:ext uri="{BB962C8B-B14F-4D97-AF65-F5344CB8AC3E}">
        <p14:creationId xmlns:p14="http://schemas.microsoft.com/office/powerpoint/2010/main" xmlns="" val="2657301201"/>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 id="2147483660" r:id="rId13"/>
    <p:sldLayoutId id="2147483650" r:id="rId14"/>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643517" y="316037"/>
            <a:ext cx="3731017" cy="411788"/>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97" name="Picture 2" descr="TRIỂN LÃM NHỮNG BỨC VẼ BIẾT NÓI – Vẽ tranh Cổ động Hành động vì môi trường  | TRƯỜNG ĐẠI HỌC MỞ TP HCM"/>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822" y="73192"/>
            <a:ext cx="5916829" cy="4456605"/>
          </a:xfrm>
          <a:prstGeom prst="rect">
            <a:avLst/>
          </a:prstGeom>
          <a:noFill/>
          <a:extLst>
            <a:ext uri="{909E8E84-426E-40DD-AFC4-6F175D3DCCD1}">
              <a14:hiddenFill xmlns="" xmlns:a14="http://schemas.microsoft.com/office/drawing/2010/main">
                <a:solidFill>
                  <a:srgbClr val="FFFFFF"/>
                </a:solidFill>
              </a14:hiddenFill>
            </a:ext>
          </a:extLst>
        </p:spPr>
      </p:pic>
      <p:sp>
        <p:nvSpPr>
          <p:cNvPr id="98" name="AutoShape 4" descr="83 câu nói hay về bảo vệ môi trường, khẩu hiệu bảo vệ môi trường truyền  động lực"/>
          <p:cNvSpPr>
            <a:spLocks noChangeAspect="1" noChangeArrowheads="1"/>
          </p:cNvSpPr>
          <p:nvPr/>
        </p:nvSpPr>
        <p:spPr bwMode="auto">
          <a:xfrm>
            <a:off x="207433" y="-144463"/>
            <a:ext cx="4064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0" name="Picture 6" descr="83 câu nói hay về bảo vệ môi trường, khẩu hiệu bảo vệ môi trường truyền  động lực"/>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18056" y="70340"/>
            <a:ext cx="5908429" cy="4403186"/>
          </a:xfrm>
          <a:prstGeom prst="rect">
            <a:avLst/>
          </a:prstGeom>
          <a:noFill/>
          <a:extLst>
            <a:ext uri="{909E8E84-426E-40DD-AFC4-6F175D3DCCD1}">
              <a14:hiddenFill xmlns="" xmlns:a14="http://schemas.microsoft.com/office/drawing/2010/main">
                <a:solidFill>
                  <a:srgbClr val="FFFFFF"/>
                </a:solidFill>
              </a14:hiddenFill>
            </a:ext>
          </a:extLst>
        </p:spPr>
      </p:pic>
      <p:sp>
        <p:nvSpPr>
          <p:cNvPr id="99" name="TextBox 98"/>
          <p:cNvSpPr txBox="1"/>
          <p:nvPr/>
        </p:nvSpPr>
        <p:spPr>
          <a:xfrm>
            <a:off x="604912" y="4788351"/>
            <a:ext cx="10691446" cy="461665"/>
          </a:xfrm>
          <a:prstGeom prst="rect">
            <a:avLst/>
          </a:prstGeom>
          <a:solidFill>
            <a:srgbClr val="FFFF00"/>
          </a:solidFill>
          <a:ln>
            <a:solidFill>
              <a:srgbClr val="0000FF"/>
            </a:solidFill>
          </a:ln>
        </p:spPr>
        <p:txBody>
          <a:bodyPr wrap="square" rtlCol="0">
            <a:spAutoFit/>
          </a:bodyPr>
          <a:lstStyle/>
          <a:p>
            <a:pPr algn="ctr"/>
            <a:r>
              <a:rPr lang="en-US" sz="2400" b="1" dirty="0" smtClean="0">
                <a:solidFill>
                  <a:srgbClr val="002060"/>
                </a:solidFill>
                <a:latin typeface="Times New Roman" pitchFamily="18" charset="0"/>
                <a:cs typeface="Times New Roman" pitchFamily="18" charset="0"/>
              </a:rPr>
              <a:t>Em có cảm nhận gì về hai hình ảnh trên? Đặt tên chủ đề cho 2 hình ảnh </a:t>
            </a:r>
            <a:r>
              <a:rPr lang="vi-VN" sz="2400" b="1" dirty="0" smtClean="0">
                <a:solidFill>
                  <a:srgbClr val="002060"/>
                </a:solidFill>
                <a:latin typeface="Times New Roman" pitchFamily="18" charset="0"/>
                <a:cs typeface="Times New Roman" pitchFamily="18" charset="0"/>
              </a:rPr>
              <a:t>đó</a:t>
            </a:r>
            <a:r>
              <a:rPr lang="en-US" sz="2400" b="1" dirty="0" smtClean="0">
                <a:solidFill>
                  <a:srgbClr val="002060"/>
                </a:solidFill>
                <a:latin typeface="Times New Roman" pitchFamily="18" charset="0"/>
                <a:cs typeface="Times New Roman" pitchFamily="18" charset="0"/>
              </a:rPr>
              <a:t>.</a:t>
            </a:r>
            <a:endParaRPr lang="vi-VN" sz="2400" b="1" dirty="0">
              <a:solidFill>
                <a:srgbClr val="002060"/>
              </a:solidFill>
              <a:latin typeface="Times New Roman" pitchFamily="18" charset="0"/>
              <a:cs typeface="Times New Roman" pitchFamily="18" charset="0"/>
            </a:endParaRPr>
          </a:p>
        </p:txBody>
      </p:sp>
      <p:sp>
        <p:nvSpPr>
          <p:cNvPr id="101" name="TextBox 100"/>
          <p:cNvSpPr txBox="1"/>
          <p:nvPr/>
        </p:nvSpPr>
        <p:spPr>
          <a:xfrm>
            <a:off x="6133514" y="4812828"/>
            <a:ext cx="5889674" cy="769441"/>
          </a:xfrm>
          <a:prstGeom prst="rect">
            <a:avLst/>
          </a:prstGeom>
          <a:solidFill>
            <a:srgbClr val="FFFF00"/>
          </a:solidFill>
          <a:ln>
            <a:solidFill>
              <a:srgbClr val="0000FF"/>
            </a:solidFill>
          </a:ln>
        </p:spPr>
        <p:txBody>
          <a:bodyPr wrap="square" rtlCol="0">
            <a:spAutoFit/>
          </a:bodyPr>
          <a:lstStyle/>
          <a:p>
            <a:pPr algn="just"/>
            <a:r>
              <a:rPr lang="vi-VN" sz="2200" b="1" dirty="0" smtClean="0">
                <a:solidFill>
                  <a:srgbClr val="0000FF"/>
                </a:solidFill>
                <a:latin typeface="Times New Roman" pitchFamily="18" charset="0"/>
                <a:cs typeface="Times New Roman" pitchFamily="18" charset="0"/>
              </a:rPr>
              <a:t>Hình ảnh trao cho thế hệ mai sau một Trái Đất xanh. </a:t>
            </a:r>
            <a:endParaRPr lang="vi-VN" sz="2200" b="1" dirty="0">
              <a:solidFill>
                <a:srgbClr val="0000FF"/>
              </a:solidFill>
              <a:latin typeface="Times New Roman" pitchFamily="18" charset="0"/>
              <a:cs typeface="Times New Roman" pitchFamily="18" charset="0"/>
            </a:endParaRPr>
          </a:p>
        </p:txBody>
      </p:sp>
      <p:sp>
        <p:nvSpPr>
          <p:cNvPr id="103" name="TextBox 102"/>
          <p:cNvSpPr txBox="1"/>
          <p:nvPr/>
        </p:nvSpPr>
        <p:spPr>
          <a:xfrm>
            <a:off x="230864" y="4796413"/>
            <a:ext cx="5325874" cy="1107996"/>
          </a:xfrm>
          <a:prstGeom prst="rect">
            <a:avLst/>
          </a:prstGeom>
          <a:solidFill>
            <a:srgbClr val="FFFF00"/>
          </a:solidFill>
          <a:ln>
            <a:solidFill>
              <a:srgbClr val="0000FF"/>
            </a:solidFill>
          </a:ln>
        </p:spPr>
        <p:txBody>
          <a:bodyPr wrap="square" rtlCol="0">
            <a:spAutoFit/>
          </a:bodyPr>
          <a:lstStyle/>
          <a:p>
            <a:pPr algn="just"/>
            <a:r>
              <a:rPr lang="vi-VN" sz="2200" b="1" dirty="0" smtClean="0">
                <a:solidFill>
                  <a:srgbClr val="FF0000"/>
                </a:solidFill>
                <a:latin typeface="Times New Roman" pitchFamily="18" charset="0"/>
                <a:cs typeface="Times New Roman" pitchFamily="18" charset="0"/>
              </a:rPr>
              <a:t>Hình ảnh mẹ thiên nhiên đang</a:t>
            </a:r>
            <a:r>
              <a:rPr lang="en-US" sz="2200" b="1" dirty="0" smtClean="0">
                <a:solidFill>
                  <a:srgbClr val="FF0000"/>
                </a:solidFill>
                <a:latin typeface="Times New Roman" pitchFamily="18" charset="0"/>
                <a:cs typeface="Times New Roman" pitchFamily="18" charset="0"/>
              </a:rPr>
              <a:t> </a:t>
            </a:r>
            <a:r>
              <a:rPr lang="vi-VN" sz="2200" b="1" dirty="0" smtClean="0">
                <a:solidFill>
                  <a:srgbClr val="FF0000"/>
                </a:solidFill>
                <a:latin typeface="Times New Roman" pitchFamily="18" charset="0"/>
                <a:cs typeface="Times New Roman" pitchFamily="18" charset="0"/>
              </a:rPr>
              <a:t>oằn mình trước những tác động xấu của con người để bảo vệ Trái Đất. </a:t>
            </a:r>
            <a:endParaRPr lang="vi-VN" sz="2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682791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16" presetClass="entr" presetSubtype="21"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barn(inVertical)">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fill="hold"/>
                                        <p:tgtEl>
                                          <p:spTgt spid="99"/>
                                        </p:tgtEl>
                                        <p:attrNameLst>
                                          <p:attrName>ppt_x</p:attrName>
                                        </p:attrNameLst>
                                      </p:cBhvr>
                                      <p:tavLst>
                                        <p:tav tm="0">
                                          <p:val>
                                            <p:strVal val="0-#ppt_w/2"/>
                                          </p:val>
                                        </p:tav>
                                        <p:tav tm="100000">
                                          <p:val>
                                            <p:strVal val="#ppt_x"/>
                                          </p:val>
                                        </p:tav>
                                      </p:tavLst>
                                    </p:anim>
                                    <p:anim calcmode="lin" valueType="num">
                                      <p:cBhvr additive="base">
                                        <p:cTn id="16"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grpId="1" nodeType="clickEffect">
                                  <p:stCondLst>
                                    <p:cond delay="0"/>
                                  </p:stCondLst>
                                  <p:childTnLst>
                                    <p:anim calcmode="lin" valueType="num">
                                      <p:cBhvr>
                                        <p:cTn id="20" dur="1000"/>
                                        <p:tgtEl>
                                          <p:spTgt spid="99"/>
                                        </p:tgtEl>
                                        <p:attrNameLst>
                                          <p:attrName>ppt_x</p:attrName>
                                        </p:attrNameLst>
                                      </p:cBhvr>
                                      <p:tavLst>
                                        <p:tav tm="0">
                                          <p:val>
                                            <p:strVal val="ppt_x"/>
                                          </p:val>
                                        </p:tav>
                                        <p:tav tm="100000">
                                          <p:val>
                                            <p:strVal val="ppt_x-.2"/>
                                          </p:val>
                                        </p:tav>
                                      </p:tavLst>
                                    </p:anim>
                                    <p:anim calcmode="lin" valueType="num">
                                      <p:cBhvr>
                                        <p:cTn id="21" dur="1000"/>
                                        <p:tgtEl>
                                          <p:spTgt spid="99"/>
                                        </p:tgtEl>
                                        <p:attrNameLst>
                                          <p:attrName>ppt_y</p:attrName>
                                        </p:attrNameLst>
                                      </p:cBhvr>
                                      <p:tavLst>
                                        <p:tav tm="0">
                                          <p:val>
                                            <p:strVal val="ppt_y"/>
                                          </p:val>
                                        </p:tav>
                                        <p:tav tm="100000">
                                          <p:val>
                                            <p:strVal val="ppt_y"/>
                                          </p:val>
                                        </p:tav>
                                      </p:tavLst>
                                    </p:anim>
                                    <p:animEffect transition="out" filter="fade">
                                      <p:cBhvr>
                                        <p:cTn id="22" dur="1000"/>
                                        <p:tgtEl>
                                          <p:spTgt spid="99"/>
                                        </p:tgtEl>
                                      </p:cBhvr>
                                    </p:animEffect>
                                    <p:set>
                                      <p:cBhvr>
                                        <p:cTn id="23" dur="1" fill="hold">
                                          <p:stCondLst>
                                            <p:cond delay="999"/>
                                          </p:stCondLst>
                                        </p:cTn>
                                        <p:tgtEl>
                                          <p:spTgt spid="9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barn(inVertical)">
                                      <p:cBhvr>
                                        <p:cTn id="28" dur="500"/>
                                        <p:tgtEl>
                                          <p:spTgt spid="10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barn(inVertical)">
                                      <p:cBhvr>
                                        <p:cTn id="3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101" grpId="0" animBg="1"/>
      <p:bldP spid="10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F3A7403-F93A-47C2-B6A6-7F29C5785177}"/>
              </a:ext>
            </a:extLst>
          </p:cNvPr>
          <p:cNvPicPr>
            <a:picLocks noChangeAspect="1"/>
          </p:cNvPicPr>
          <p:nvPr/>
        </p:nvPicPr>
        <p:blipFill rotWithShape="1">
          <a:blip r:embed="rId2"/>
          <a:srcRect l="25843" t="24900" r="67560" b="64176"/>
          <a:stretch/>
        </p:blipFill>
        <p:spPr>
          <a:xfrm>
            <a:off x="42204" y="28136"/>
            <a:ext cx="2138289" cy="1596779"/>
          </a:xfrm>
          <a:prstGeom prst="rect">
            <a:avLst/>
          </a:prstGeom>
        </p:spPr>
      </p:pic>
      <p:sp>
        <p:nvSpPr>
          <p:cNvPr id="7" name="Explosion 1 6"/>
          <p:cNvSpPr/>
          <p:nvPr/>
        </p:nvSpPr>
        <p:spPr>
          <a:xfrm>
            <a:off x="3473156" y="0"/>
            <a:ext cx="6096000" cy="9706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smtClean="0">
                <a:latin typeface="Times New Roman" pitchFamily="18" charset="0"/>
                <a:cs typeface="Times New Roman" pitchFamily="18" charset="0"/>
              </a:rPr>
              <a:t>LUY ỆN TẬP</a:t>
            </a:r>
            <a:endParaRPr lang="en-US" sz="3000" b="1" dirty="0">
              <a:latin typeface="Times New Roman" pitchFamily="18" charset="0"/>
              <a:cs typeface="Times New Roman" pitchFamily="18" charset="0"/>
            </a:endParaRPr>
          </a:p>
        </p:txBody>
      </p:sp>
      <p:sp>
        <p:nvSpPr>
          <p:cNvPr id="56321" name="Rectangle 1"/>
          <p:cNvSpPr>
            <a:spLocks noChangeArrowheads="1"/>
          </p:cNvSpPr>
          <p:nvPr/>
        </p:nvSpPr>
        <p:spPr bwMode="auto">
          <a:xfrm>
            <a:off x="0" y="1659982"/>
            <a:ext cx="11843657"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rPr>
              <a:t>Câu 1. Phát triển bền vững là sự phát triển</a:t>
            </a:r>
            <a:endParaRPr kumimoji="0" lang="en-US" sz="2400" b="1" i="0" u="none" strike="noStrike" cap="none" normalizeH="0" baseline="0" dirty="0" smtClean="0">
              <a:ln>
                <a:noFill/>
              </a:ln>
              <a:effectLst/>
              <a:latin typeface="Arial" pitchFamily="34" charset="0"/>
              <a:cs typeface="Arial"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pitchFamily="34" charset="0"/>
                <a:cs typeface="Times New Roman" pitchFamily="18" charset="0"/>
              </a:rPr>
              <a:t>A. diễn ra liên tục trong nhiều năm liên tiếp để đáp ứng nhu cầu ngày càng tăng của con người.</a:t>
            </a:r>
            <a:endParaRPr kumimoji="0" lang="en-US" sz="2400" i="0" u="none" strike="noStrike" cap="none" normalizeH="0" baseline="0" dirty="0" smtClean="0">
              <a:ln>
                <a:noFill/>
              </a:ln>
              <a:effectLst/>
              <a:latin typeface="Arial" pitchFamily="34" charset="0"/>
              <a:cs typeface="Arial"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pitchFamily="34" charset="0"/>
                <a:cs typeface="Times New Roman" pitchFamily="18" charset="0"/>
              </a:rPr>
              <a:t>B. dựa vào việc khai thác ngày càng nhiều các nguồn tài nguyên thiên nhiên để đáp ứng nhu cầu ngày càng tăng của con người.</a:t>
            </a:r>
            <a:endParaRPr kumimoji="0" lang="en-US" sz="2400" i="0" u="none" strike="noStrike" cap="none" normalizeH="0" baseline="0" dirty="0" smtClean="0">
              <a:ln>
                <a:noFill/>
              </a:ln>
              <a:effectLst/>
              <a:latin typeface="Arial" pitchFamily="34" charset="0"/>
              <a:cs typeface="Arial"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pitchFamily="34" charset="0"/>
                <a:cs typeface="Times New Roman" pitchFamily="18" charset="0"/>
              </a:rPr>
              <a:t>C. nhằm đáp ứng nhu cầu của hiện tại mà không làm tổn hại đến khả năng thỏa mãn nhu cầu của các thế hệ tương lai.</a:t>
            </a:r>
            <a:endParaRPr kumimoji="0" lang="en-US" sz="2400" i="0" u="none" strike="noStrike" cap="none" normalizeH="0" baseline="0" dirty="0" smtClean="0">
              <a:ln>
                <a:noFill/>
              </a:ln>
              <a:effectLst/>
              <a:latin typeface="Arial" pitchFamily="34" charset="0"/>
              <a:cs typeface="Arial"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pitchFamily="34" charset="0"/>
                <a:cs typeface="Times New Roman" pitchFamily="18" charset="0"/>
              </a:rPr>
              <a:t>D. dựa trên cơ sở bảo vệ và khai thác thông minh các tài nguyên thiên nhiên để sử dụng nguồn tài nguyên thiên nhiên được lâu dài.</a:t>
            </a:r>
            <a:endParaRPr kumimoji="0" lang="en-US" sz="2400" i="0" u="none" strike="noStrike" cap="none" normalizeH="0" baseline="0" dirty="0" smtClean="0">
              <a:ln>
                <a:noFill/>
              </a:ln>
              <a:effectLst/>
              <a:latin typeface="Arial" pitchFamily="34" charset="0"/>
              <a:cs typeface="Arial" pitchFamily="34" charset="0"/>
            </a:endParaRPr>
          </a:p>
        </p:txBody>
      </p:sp>
      <p:sp>
        <p:nvSpPr>
          <p:cNvPr id="5" name="Rectangle: Rounded Corners 1">
            <a:extLst>
              <a:ext uri="{FF2B5EF4-FFF2-40B4-BE49-F238E27FC236}">
                <a16:creationId xmlns:a16="http://schemas.microsoft.com/office/drawing/2014/main" xmlns="" id="{DE7F8D76-5ED1-4A12-9783-F5B6EE5BE7F1}"/>
              </a:ext>
            </a:extLst>
          </p:cNvPr>
          <p:cNvSpPr/>
          <p:nvPr/>
        </p:nvSpPr>
        <p:spPr>
          <a:xfrm>
            <a:off x="2281702" y="70340"/>
            <a:ext cx="8156526" cy="8331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itchFamily="18" charset="0"/>
                <a:cs typeface="Times New Roman" pitchFamily="18" charset="0"/>
              </a:rPr>
              <a:t>BÀI TẬP TRẮC NGHIỆM KHÁCH QUAN</a:t>
            </a:r>
            <a:endParaRPr lang="en-US" sz="3200" b="1" dirty="0">
              <a:solidFill>
                <a:srgbClr val="0000FF"/>
              </a:solidFill>
              <a:latin typeface="Times New Roman" pitchFamily="18" charset="0"/>
              <a:cs typeface="Times New Roman" pitchFamily="18" charset="0"/>
            </a:endParaRPr>
          </a:p>
        </p:txBody>
      </p:sp>
      <p:sp>
        <p:nvSpPr>
          <p:cNvPr id="8" name="Oval 7"/>
          <p:cNvSpPr/>
          <p:nvPr/>
        </p:nvSpPr>
        <p:spPr>
          <a:xfrm>
            <a:off x="281353" y="4403188"/>
            <a:ext cx="618978" cy="6611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grpId="1" nodeType="clickEffect">
                                  <p:stCondLst>
                                    <p:cond delay="0"/>
                                  </p:stCondLst>
                                  <p:childTnLst>
                                    <p:anim calcmode="lin" valueType="num">
                                      <p:cBhvr>
                                        <p:cTn id="18" dur="1000"/>
                                        <p:tgtEl>
                                          <p:spTgt spid="7"/>
                                        </p:tgtEl>
                                        <p:attrNameLst>
                                          <p:attrName>ppt_x</p:attrName>
                                        </p:attrNameLst>
                                      </p:cBhvr>
                                      <p:tavLst>
                                        <p:tav tm="0">
                                          <p:val>
                                            <p:strVal val="ppt_x"/>
                                          </p:val>
                                        </p:tav>
                                        <p:tav tm="100000">
                                          <p:val>
                                            <p:strVal val="ppt_x-.2"/>
                                          </p:val>
                                        </p:tav>
                                      </p:tavLst>
                                    </p:anim>
                                    <p:anim calcmode="lin" valueType="num">
                                      <p:cBhvr>
                                        <p:cTn id="19" dur="1000"/>
                                        <p:tgtEl>
                                          <p:spTgt spid="7"/>
                                        </p:tgtEl>
                                        <p:attrNameLst>
                                          <p:attrName>ppt_y</p:attrName>
                                        </p:attrNameLst>
                                      </p:cBhvr>
                                      <p:tavLst>
                                        <p:tav tm="0">
                                          <p:val>
                                            <p:strVal val="ppt_y"/>
                                          </p:val>
                                        </p:tav>
                                        <p:tav tm="100000">
                                          <p:val>
                                            <p:strVal val="ppt_y"/>
                                          </p:val>
                                        </p:tav>
                                      </p:tavLst>
                                    </p:anim>
                                    <p:animEffect transition="out" filter="fad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56321"/>
                                        </p:tgtEl>
                                        <p:attrNameLst>
                                          <p:attrName>style.visibility</p:attrName>
                                        </p:attrNameLst>
                                      </p:cBhvr>
                                      <p:to>
                                        <p:strVal val="visible"/>
                                      </p:to>
                                    </p:set>
                                    <p:anim calcmode="lin" valueType="num">
                                      <p:cBhvr>
                                        <p:cTn id="29" dur="1000" fill="hold"/>
                                        <p:tgtEl>
                                          <p:spTgt spid="56321"/>
                                        </p:tgtEl>
                                        <p:attrNameLst>
                                          <p:attrName>ppt_x</p:attrName>
                                        </p:attrNameLst>
                                      </p:cBhvr>
                                      <p:tavLst>
                                        <p:tav tm="0">
                                          <p:val>
                                            <p:strVal val="#ppt_x-.2"/>
                                          </p:val>
                                        </p:tav>
                                        <p:tav tm="100000">
                                          <p:val>
                                            <p:strVal val="#ppt_x"/>
                                          </p:val>
                                        </p:tav>
                                      </p:tavLst>
                                    </p:anim>
                                    <p:anim calcmode="lin" valueType="num">
                                      <p:cBhvr>
                                        <p:cTn id="30" dur="1000" fill="hold"/>
                                        <p:tgtEl>
                                          <p:spTgt spid="5632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6321"/>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in)">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6321" grpId="0"/>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F3A7403-F93A-47C2-B6A6-7F29C5785177}"/>
              </a:ext>
            </a:extLst>
          </p:cNvPr>
          <p:cNvPicPr>
            <a:picLocks noChangeAspect="1"/>
          </p:cNvPicPr>
          <p:nvPr/>
        </p:nvPicPr>
        <p:blipFill rotWithShape="1">
          <a:blip r:embed="rId2"/>
          <a:srcRect l="25843" t="24900" r="67560" b="64176"/>
          <a:stretch/>
        </p:blipFill>
        <p:spPr>
          <a:xfrm>
            <a:off x="42204" y="28136"/>
            <a:ext cx="2138289" cy="1596779"/>
          </a:xfrm>
          <a:prstGeom prst="rect">
            <a:avLst/>
          </a:prstGeom>
        </p:spPr>
      </p:pic>
      <p:sp>
        <p:nvSpPr>
          <p:cNvPr id="5" name="Rectangle: Rounded Corners 1">
            <a:extLst>
              <a:ext uri="{FF2B5EF4-FFF2-40B4-BE49-F238E27FC236}">
                <a16:creationId xmlns:a16="http://schemas.microsoft.com/office/drawing/2014/main" xmlns="" id="{DE7F8D76-5ED1-4A12-9783-F5B6EE5BE7F1}"/>
              </a:ext>
            </a:extLst>
          </p:cNvPr>
          <p:cNvSpPr/>
          <p:nvPr/>
        </p:nvSpPr>
        <p:spPr>
          <a:xfrm>
            <a:off x="2281702" y="70340"/>
            <a:ext cx="8156526" cy="8331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itchFamily="18" charset="0"/>
                <a:cs typeface="Times New Roman" pitchFamily="18" charset="0"/>
              </a:rPr>
              <a:t>BÀI TẬP TRẮC NGHIỆM KHÁCH QUAN</a:t>
            </a:r>
            <a:endParaRPr lang="en-US" sz="3200" b="1" dirty="0">
              <a:solidFill>
                <a:srgbClr val="0000FF"/>
              </a:solidFill>
              <a:latin typeface="Times New Roman" pitchFamily="18" charset="0"/>
              <a:cs typeface="Times New Roman" pitchFamily="18" charset="0"/>
            </a:endParaRPr>
          </a:p>
        </p:txBody>
      </p:sp>
      <p:sp>
        <p:nvSpPr>
          <p:cNvPr id="57345" name="Rectangle 1"/>
          <p:cNvSpPr>
            <a:spLocks noChangeArrowheads="1"/>
          </p:cNvSpPr>
          <p:nvPr/>
        </p:nvSpPr>
        <p:spPr bwMode="auto">
          <a:xfrm>
            <a:off x="872206" y="1659989"/>
            <a:ext cx="8736687" cy="2862322"/>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effectLst/>
                <a:latin typeface="Times New Roman" pitchFamily="18" charset="0"/>
                <a:ea typeface="Calibri" charset="0"/>
                <a:cs typeface="Times New Roman" pitchFamily="18" charset="0"/>
              </a:rPr>
              <a:t>Câu 2. Bảo về thiên nhiên </a:t>
            </a:r>
            <a:r>
              <a:rPr kumimoji="0" lang="en-US" sz="2400" b="1" i="0" u="none" strike="noStrike" cap="none" normalizeH="0" baseline="0" dirty="0" smtClean="0">
                <a:ln>
                  <a:noFill/>
                </a:ln>
                <a:solidFill>
                  <a:srgbClr val="FF0000"/>
                </a:solidFill>
                <a:effectLst/>
                <a:latin typeface="Times New Roman" pitchFamily="18" charset="0"/>
                <a:ea typeface="Calibri" charset="0"/>
                <a:cs typeface="Times New Roman" pitchFamily="18" charset="0"/>
              </a:rPr>
              <a:t>không</a:t>
            </a:r>
            <a:r>
              <a:rPr kumimoji="0" lang="en-US" sz="2400" b="1" i="0" u="none" strike="noStrike" cap="none" normalizeH="0" baseline="0" dirty="0" smtClean="0">
                <a:ln>
                  <a:noFill/>
                </a:ln>
                <a:effectLst/>
                <a:latin typeface="Times New Roman" pitchFamily="18" charset="0"/>
                <a:ea typeface="Calibri" charset="0"/>
                <a:cs typeface="Times New Roman" pitchFamily="18" charset="0"/>
              </a:rPr>
              <a:t> gồm nội dung nào dưới đây?</a:t>
            </a:r>
            <a:endParaRPr kumimoji="0" lang="en-US" sz="2400" b="1" i="0" u="none" strike="noStrike" cap="none" normalizeH="0" baseline="0" dirty="0" smtClean="0">
              <a:ln>
                <a:noFill/>
              </a:ln>
              <a:effectLst/>
              <a:latin typeface="Times New Roman" pitchFamily="18" charset="0"/>
              <a:cs typeface="Times New Roman" pitchFamily="18"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charset="0"/>
                <a:cs typeface="Times New Roman" pitchFamily="18" charset="0"/>
              </a:rPr>
              <a:t>A. Giảm bớt thiệt hại do thiên tai gây ra.</a:t>
            </a:r>
            <a:endParaRPr kumimoji="0" lang="en-US" sz="2400" i="0" u="none" strike="noStrike" cap="none" normalizeH="0" baseline="0" dirty="0" smtClean="0">
              <a:ln>
                <a:noFill/>
              </a:ln>
              <a:effectLst/>
              <a:latin typeface="Times New Roman" pitchFamily="18" charset="0"/>
              <a:cs typeface="Times New Roman" pitchFamily="18"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charset="0"/>
                <a:cs typeface="Times New Roman" pitchFamily="18" charset="0"/>
              </a:rPr>
              <a:t>B. Ngăn chặn sự ô nhiễm và suy thoái môi trường.</a:t>
            </a:r>
            <a:endParaRPr kumimoji="0" lang="en-US" sz="2400" i="0" u="none" strike="noStrike" cap="none" normalizeH="0" baseline="0" dirty="0" smtClean="0">
              <a:ln>
                <a:noFill/>
              </a:ln>
              <a:effectLst/>
              <a:latin typeface="Times New Roman" pitchFamily="18" charset="0"/>
              <a:cs typeface="Times New Roman" pitchFamily="18"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charset="0"/>
                <a:cs typeface="Times New Roman" pitchFamily="18" charset="0"/>
              </a:rPr>
              <a:t>C. Giữ gìn sự đa dạng sinh học và cảnh quan thiên nhiên.</a:t>
            </a:r>
            <a:endParaRPr kumimoji="0" lang="en-US" sz="2400" i="0" u="none" strike="noStrike" cap="none" normalizeH="0" baseline="0" dirty="0" smtClean="0">
              <a:ln>
                <a:noFill/>
              </a:ln>
              <a:effectLst/>
              <a:latin typeface="Times New Roman" pitchFamily="18" charset="0"/>
              <a:cs typeface="Times New Roman" pitchFamily="18"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charset="0"/>
                <a:cs typeface="Times New Roman" pitchFamily="18" charset="0"/>
              </a:rPr>
              <a:t>D. Bảo vệ không gian sống của con người.</a:t>
            </a:r>
            <a:endParaRPr kumimoji="0" lang="en-US" sz="2400" i="0" u="none" strike="noStrike" cap="none" normalizeH="0" baseline="0" dirty="0" smtClean="0">
              <a:ln>
                <a:noFill/>
              </a:ln>
              <a:effectLst/>
              <a:latin typeface="Times New Roman" pitchFamily="18" charset="0"/>
              <a:cs typeface="Times New Roman" pitchFamily="18" charset="0"/>
            </a:endParaRPr>
          </a:p>
        </p:txBody>
      </p:sp>
      <p:sp>
        <p:nvSpPr>
          <p:cNvPr id="7" name="Oval 6"/>
          <p:cNvSpPr/>
          <p:nvPr/>
        </p:nvSpPr>
        <p:spPr>
          <a:xfrm>
            <a:off x="1167635" y="2278966"/>
            <a:ext cx="618978" cy="6611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p:cTn id="7" dur="1000" fill="hold"/>
                                        <p:tgtEl>
                                          <p:spTgt spid="57345"/>
                                        </p:tgtEl>
                                        <p:attrNameLst>
                                          <p:attrName>ppt_x</p:attrName>
                                        </p:attrNameLst>
                                      </p:cBhvr>
                                      <p:tavLst>
                                        <p:tav tm="0">
                                          <p:val>
                                            <p:strVal val="#ppt_x-.2"/>
                                          </p:val>
                                        </p:tav>
                                        <p:tav tm="100000">
                                          <p:val>
                                            <p:strVal val="#ppt_x"/>
                                          </p:val>
                                        </p:tav>
                                      </p:tavLst>
                                    </p:anim>
                                    <p:anim calcmode="lin" valueType="num">
                                      <p:cBhvr>
                                        <p:cTn id="8" dur="1000" fill="hold"/>
                                        <p:tgtEl>
                                          <p:spTgt spid="573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F3A7403-F93A-47C2-B6A6-7F29C5785177}"/>
              </a:ext>
            </a:extLst>
          </p:cNvPr>
          <p:cNvPicPr>
            <a:picLocks noChangeAspect="1"/>
          </p:cNvPicPr>
          <p:nvPr/>
        </p:nvPicPr>
        <p:blipFill rotWithShape="1">
          <a:blip r:embed="rId2"/>
          <a:srcRect l="25843" t="24900" r="67560" b="64176"/>
          <a:stretch/>
        </p:blipFill>
        <p:spPr>
          <a:xfrm>
            <a:off x="42204" y="28136"/>
            <a:ext cx="2138289" cy="1596779"/>
          </a:xfrm>
          <a:prstGeom prst="rect">
            <a:avLst/>
          </a:prstGeom>
        </p:spPr>
      </p:pic>
      <p:sp>
        <p:nvSpPr>
          <p:cNvPr id="5" name="Rectangle: Rounded Corners 1">
            <a:extLst>
              <a:ext uri="{FF2B5EF4-FFF2-40B4-BE49-F238E27FC236}">
                <a16:creationId xmlns:a16="http://schemas.microsoft.com/office/drawing/2014/main" xmlns="" id="{DE7F8D76-5ED1-4A12-9783-F5B6EE5BE7F1}"/>
              </a:ext>
            </a:extLst>
          </p:cNvPr>
          <p:cNvSpPr/>
          <p:nvPr/>
        </p:nvSpPr>
        <p:spPr>
          <a:xfrm>
            <a:off x="2281702" y="70340"/>
            <a:ext cx="8156526" cy="8331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itchFamily="18" charset="0"/>
                <a:cs typeface="Times New Roman" pitchFamily="18" charset="0"/>
              </a:rPr>
              <a:t>BÀI TẬP TRẮC NGHIỆM KHÁCH QUAN</a:t>
            </a:r>
            <a:endParaRPr lang="en-US" sz="3200" b="1" dirty="0">
              <a:solidFill>
                <a:srgbClr val="0000FF"/>
              </a:solidFill>
              <a:latin typeface="Times New Roman" pitchFamily="18" charset="0"/>
              <a:cs typeface="Times New Roman" pitchFamily="18" charset="0"/>
            </a:endParaRPr>
          </a:p>
        </p:txBody>
      </p:sp>
      <p:sp>
        <p:nvSpPr>
          <p:cNvPr id="58369" name="Rectangle 1"/>
          <p:cNvSpPr>
            <a:spLocks noChangeArrowheads="1"/>
          </p:cNvSpPr>
          <p:nvPr/>
        </p:nvSpPr>
        <p:spPr bwMode="auto">
          <a:xfrm>
            <a:off x="56272" y="1739489"/>
            <a:ext cx="1194346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effectLst/>
                <a:latin typeface="Times New Roman" pitchFamily="18" charset="0"/>
                <a:ea typeface="Calibri" charset="0"/>
                <a:cs typeface="Times New Roman" pitchFamily="18" charset="0"/>
              </a:rPr>
              <a:t>Câu 3. Ý nghĩa của việc khai thác thông minh các tài nguyên thiên nhiên </a:t>
            </a:r>
            <a:r>
              <a:rPr kumimoji="0" lang="en-US" sz="2400" b="1" i="0" u="none" strike="noStrike" cap="none" normalizeH="0" baseline="0" dirty="0" smtClean="0">
                <a:ln>
                  <a:noFill/>
                </a:ln>
                <a:solidFill>
                  <a:srgbClr val="FF0000"/>
                </a:solidFill>
                <a:effectLst/>
                <a:latin typeface="Times New Roman" pitchFamily="18" charset="0"/>
                <a:ea typeface="Calibri" charset="0"/>
                <a:cs typeface="Times New Roman" pitchFamily="18" charset="0"/>
              </a:rPr>
              <a:t>không</a:t>
            </a:r>
            <a:r>
              <a:rPr kumimoji="0" lang="en-US" sz="2400" b="1" i="0" u="none" strike="noStrike" cap="none" normalizeH="0" baseline="0" dirty="0" smtClean="0">
                <a:ln>
                  <a:noFill/>
                </a:ln>
                <a:effectLst/>
                <a:latin typeface="Times New Roman" pitchFamily="18" charset="0"/>
                <a:ea typeface="Calibri" charset="0"/>
                <a:cs typeface="Times New Roman" pitchFamily="18" charset="0"/>
              </a:rPr>
              <a:t> bao gồm</a:t>
            </a:r>
            <a:endParaRPr kumimoji="0" lang="en-US" sz="2400" b="1" i="0" u="none" strike="noStrike" cap="none" normalizeH="0" baseline="0" dirty="0" smtClean="0">
              <a:ln>
                <a:noFill/>
              </a:ln>
              <a:effectLst/>
              <a:latin typeface="Arial" pitchFamily="34" charset="0"/>
              <a:cs typeface="Arial"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charset="0"/>
                <a:cs typeface="Times New Roman" pitchFamily="18" charset="0"/>
              </a:rPr>
              <a:t>A. Sử dụng hợp lí, tiết kiệm và hiện quả các nguồn tài nguyên thiên nhiên.</a:t>
            </a:r>
            <a:endParaRPr kumimoji="0" lang="en-US" sz="2400" i="0" u="none" strike="noStrike" cap="none" normalizeH="0" baseline="0" dirty="0" smtClean="0">
              <a:ln>
                <a:noFill/>
              </a:ln>
              <a:effectLst/>
              <a:latin typeface="Arial" pitchFamily="34" charset="0"/>
              <a:cs typeface="Arial"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charset="0"/>
                <a:cs typeface="Times New Roman" pitchFamily="18" charset="0"/>
              </a:rPr>
              <a:t>B. Tận dụng triệt để các tài nguyên thiên nhiên trong đời sống và sản xuất.</a:t>
            </a:r>
            <a:endParaRPr kumimoji="0" lang="en-US" sz="2400" i="0" u="none" strike="noStrike" cap="none" normalizeH="0" baseline="0" dirty="0" smtClean="0">
              <a:ln>
                <a:noFill/>
              </a:ln>
              <a:effectLst/>
              <a:latin typeface="Arial" pitchFamily="34" charset="0"/>
              <a:cs typeface="Arial"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charset="0"/>
                <a:cs typeface="Times New Roman" pitchFamily="18" charset="0"/>
              </a:rPr>
              <a:t>C. Hạn chế sự suy giảm tài nguyên thiên nhiên cả về số lượng và chất lượng.</a:t>
            </a:r>
            <a:endParaRPr kumimoji="0" lang="en-US" sz="2400" i="0" u="none" strike="noStrike" cap="none" normalizeH="0" baseline="0" dirty="0" smtClean="0">
              <a:ln>
                <a:noFill/>
              </a:ln>
              <a:effectLst/>
              <a:latin typeface="Arial" pitchFamily="34" charset="0"/>
              <a:cs typeface="Arial"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effectLst/>
                <a:latin typeface="Times New Roman" pitchFamily="18" charset="0"/>
                <a:ea typeface="Calibri" charset="0"/>
                <a:cs typeface="Times New Roman" pitchFamily="18" charset="0"/>
              </a:rPr>
              <a:t>D. Đản bảo nguồn tài nguyên cho con người trong hiện tại và tương lai.</a:t>
            </a:r>
            <a:endParaRPr kumimoji="0" lang="en-US" sz="2400" i="0" u="none" strike="noStrike" cap="none" normalizeH="0" baseline="0" dirty="0" smtClean="0">
              <a:ln>
                <a:noFill/>
              </a:ln>
              <a:effectLst/>
              <a:latin typeface="Arial" pitchFamily="34" charset="0"/>
              <a:cs typeface="Arial" pitchFamily="34" charset="0"/>
            </a:endParaRPr>
          </a:p>
        </p:txBody>
      </p:sp>
      <p:sp>
        <p:nvSpPr>
          <p:cNvPr id="7" name="Oval 6"/>
          <p:cNvSpPr/>
          <p:nvPr/>
        </p:nvSpPr>
        <p:spPr>
          <a:xfrm>
            <a:off x="365777" y="3488787"/>
            <a:ext cx="618978" cy="6611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p:cTn id="7" dur="1000" fill="hold"/>
                                        <p:tgtEl>
                                          <p:spTgt spid="58369"/>
                                        </p:tgtEl>
                                        <p:attrNameLst>
                                          <p:attrName>ppt_x</p:attrName>
                                        </p:attrNameLst>
                                      </p:cBhvr>
                                      <p:tavLst>
                                        <p:tav tm="0">
                                          <p:val>
                                            <p:strVal val="#ppt_x-.2"/>
                                          </p:val>
                                        </p:tav>
                                        <p:tav tm="100000">
                                          <p:val>
                                            <p:strVal val="#ppt_x"/>
                                          </p:val>
                                        </p:tav>
                                      </p:tavLst>
                                    </p:anim>
                                    <p:anim calcmode="lin" valueType="num">
                                      <p:cBhvr>
                                        <p:cTn id="8" dur="1000" fill="hold"/>
                                        <p:tgtEl>
                                          <p:spTgt spid="583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69"/>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F3A7403-F93A-47C2-B6A6-7F29C5785177}"/>
              </a:ext>
            </a:extLst>
          </p:cNvPr>
          <p:cNvPicPr>
            <a:picLocks noChangeAspect="1"/>
          </p:cNvPicPr>
          <p:nvPr/>
        </p:nvPicPr>
        <p:blipFill rotWithShape="1">
          <a:blip r:embed="rId2"/>
          <a:srcRect l="25843" t="24900" r="67560" b="64176"/>
          <a:stretch/>
        </p:blipFill>
        <p:spPr>
          <a:xfrm>
            <a:off x="42204" y="28136"/>
            <a:ext cx="2138289" cy="1596779"/>
          </a:xfrm>
          <a:prstGeom prst="rect">
            <a:avLst/>
          </a:prstGeom>
        </p:spPr>
      </p:pic>
      <p:sp>
        <p:nvSpPr>
          <p:cNvPr id="5" name="Rectangle: Rounded Corners 1">
            <a:extLst>
              <a:ext uri="{FF2B5EF4-FFF2-40B4-BE49-F238E27FC236}">
                <a16:creationId xmlns:a16="http://schemas.microsoft.com/office/drawing/2014/main" xmlns="" id="{DE7F8D76-5ED1-4A12-9783-F5B6EE5BE7F1}"/>
              </a:ext>
            </a:extLst>
          </p:cNvPr>
          <p:cNvSpPr/>
          <p:nvPr/>
        </p:nvSpPr>
        <p:spPr>
          <a:xfrm>
            <a:off x="2281702" y="70340"/>
            <a:ext cx="8156526" cy="8331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itchFamily="18" charset="0"/>
                <a:cs typeface="Times New Roman" pitchFamily="18" charset="0"/>
              </a:rPr>
              <a:t>BÀI TẬP TRẮC NGHIỆM KHÁCH QUAN</a:t>
            </a:r>
            <a:endParaRPr lang="en-US" sz="3200" b="1" dirty="0">
              <a:solidFill>
                <a:srgbClr val="0000FF"/>
              </a:solidFill>
              <a:latin typeface="Times New Roman" pitchFamily="18" charset="0"/>
              <a:cs typeface="Times New Roman" pitchFamily="18" charset="0"/>
            </a:endParaRPr>
          </a:p>
        </p:txBody>
      </p:sp>
      <p:sp>
        <p:nvSpPr>
          <p:cNvPr id="58369" name="Rectangle 1"/>
          <p:cNvSpPr>
            <a:spLocks noChangeArrowheads="1"/>
          </p:cNvSpPr>
          <p:nvPr/>
        </p:nvSpPr>
        <p:spPr bwMode="auto">
          <a:xfrm>
            <a:off x="253224" y="1739489"/>
            <a:ext cx="1194346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n-US" sz="2400" b="1" dirty="0" smtClean="0">
                <a:latin typeface="Times New Roman" pitchFamily="18" charset="0"/>
                <a:cs typeface="Times New Roman" pitchFamily="18" charset="0"/>
              </a:rPr>
              <a:t>Câu 4. Hành động nào dưới đây của các thế hệ hiện tại sẽ </a:t>
            </a:r>
            <a:r>
              <a:rPr lang="en-US" sz="2400" b="1" dirty="0" smtClean="0">
                <a:solidFill>
                  <a:srgbClr val="FF0000"/>
                </a:solidFill>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làm tổn hại đến khả năng đáp ứng nhu cầu của các thế hệ trong tương lai?</a:t>
            </a:r>
          </a:p>
          <a:p>
            <a:pPr>
              <a:lnSpc>
                <a:spcPct val="150000"/>
              </a:lnSpc>
            </a:pPr>
            <a:r>
              <a:rPr lang="en-US" sz="2400" dirty="0" smtClean="0">
                <a:latin typeface="Times New Roman" pitchFamily="18" charset="0"/>
                <a:cs typeface="Times New Roman" pitchFamily="18" charset="0"/>
              </a:rPr>
              <a:t>A. Phá rừng bừa bãi để lấy gỗ hoặc lấy đất canh tác.</a:t>
            </a:r>
          </a:p>
          <a:p>
            <a:pPr>
              <a:lnSpc>
                <a:spcPct val="150000"/>
              </a:lnSpc>
            </a:pPr>
            <a:r>
              <a:rPr lang="en-US" sz="2400" dirty="0" smtClean="0">
                <a:latin typeface="Times New Roman" pitchFamily="18" charset="0"/>
                <a:cs typeface="Times New Roman" pitchFamily="18" charset="0"/>
              </a:rPr>
              <a:t>B. Khai thác khoáng sản quá mức để phát triển công nghiệp.</a:t>
            </a:r>
          </a:p>
          <a:p>
            <a:pPr>
              <a:lnSpc>
                <a:spcPct val="150000"/>
              </a:lnSpc>
            </a:pPr>
            <a:r>
              <a:rPr lang="en-US" sz="2400" dirty="0" smtClean="0">
                <a:latin typeface="Times New Roman" pitchFamily="18" charset="0"/>
                <a:cs typeface="Times New Roman" pitchFamily="18" charset="0"/>
              </a:rPr>
              <a:t>C. Sử dụng nhiều phân bón hóa hoạc và thuốc trừ sâu.</a:t>
            </a:r>
          </a:p>
          <a:p>
            <a:pPr>
              <a:lnSpc>
                <a:spcPct val="150000"/>
              </a:lnSpc>
            </a:pPr>
            <a:r>
              <a:rPr lang="en-US" sz="2400" dirty="0" smtClean="0">
                <a:latin typeface="Times New Roman" pitchFamily="18" charset="0"/>
                <a:cs typeface="Times New Roman" pitchFamily="18" charset="0"/>
              </a:rPr>
              <a:t>D. Đẩy mạnh sử dụng năng lượng mặt trời, năng lượng gió...</a:t>
            </a:r>
            <a:endParaRPr lang="en-US" sz="2400" dirty="0">
              <a:latin typeface="Times New Roman" pitchFamily="18" charset="0"/>
              <a:cs typeface="Times New Roman" pitchFamily="18" charset="0"/>
            </a:endParaRPr>
          </a:p>
        </p:txBody>
      </p:sp>
      <p:sp>
        <p:nvSpPr>
          <p:cNvPr id="7" name="Oval 6"/>
          <p:cNvSpPr/>
          <p:nvPr/>
        </p:nvSpPr>
        <p:spPr>
          <a:xfrm>
            <a:off x="56272" y="4459458"/>
            <a:ext cx="618978" cy="6611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p:cTn id="7" dur="1000" fill="hold"/>
                                        <p:tgtEl>
                                          <p:spTgt spid="58369"/>
                                        </p:tgtEl>
                                        <p:attrNameLst>
                                          <p:attrName>ppt_x</p:attrName>
                                        </p:attrNameLst>
                                      </p:cBhvr>
                                      <p:tavLst>
                                        <p:tav tm="0">
                                          <p:val>
                                            <p:strVal val="#ppt_x-.2"/>
                                          </p:val>
                                        </p:tav>
                                        <p:tav tm="100000">
                                          <p:val>
                                            <p:strVal val="#ppt_x"/>
                                          </p:val>
                                        </p:tav>
                                      </p:tavLst>
                                    </p:anim>
                                    <p:anim calcmode="lin" valueType="num">
                                      <p:cBhvr>
                                        <p:cTn id="8" dur="1000" fill="hold"/>
                                        <p:tgtEl>
                                          <p:spTgt spid="583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69"/>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F3A7403-F93A-47C2-B6A6-7F29C5785177}"/>
              </a:ext>
            </a:extLst>
          </p:cNvPr>
          <p:cNvPicPr>
            <a:picLocks noChangeAspect="1"/>
          </p:cNvPicPr>
          <p:nvPr/>
        </p:nvPicPr>
        <p:blipFill rotWithShape="1">
          <a:blip r:embed="rId2"/>
          <a:srcRect l="25843" t="24900" r="67560" b="64176"/>
          <a:stretch/>
        </p:blipFill>
        <p:spPr>
          <a:xfrm>
            <a:off x="42204" y="28136"/>
            <a:ext cx="2138289" cy="1596779"/>
          </a:xfrm>
          <a:prstGeom prst="rect">
            <a:avLst/>
          </a:prstGeom>
        </p:spPr>
      </p:pic>
      <p:sp>
        <p:nvSpPr>
          <p:cNvPr id="5" name="Rectangle: Rounded Corners 1">
            <a:extLst>
              <a:ext uri="{FF2B5EF4-FFF2-40B4-BE49-F238E27FC236}">
                <a16:creationId xmlns:a16="http://schemas.microsoft.com/office/drawing/2014/main" xmlns="" id="{DE7F8D76-5ED1-4A12-9783-F5B6EE5BE7F1}"/>
              </a:ext>
            </a:extLst>
          </p:cNvPr>
          <p:cNvSpPr/>
          <p:nvPr/>
        </p:nvSpPr>
        <p:spPr>
          <a:xfrm>
            <a:off x="2281702" y="70340"/>
            <a:ext cx="8156526" cy="8331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Times New Roman" pitchFamily="18" charset="0"/>
                <a:cs typeface="Times New Roman" pitchFamily="18" charset="0"/>
              </a:rPr>
              <a:t>BÀI TẬP TRẮC NGHIỆM KHÁCH QUAN</a:t>
            </a:r>
            <a:endParaRPr lang="en-US" sz="3200" b="1" dirty="0">
              <a:solidFill>
                <a:srgbClr val="0000FF"/>
              </a:solidFill>
              <a:latin typeface="Times New Roman" pitchFamily="18" charset="0"/>
              <a:cs typeface="Times New Roman" pitchFamily="18" charset="0"/>
            </a:endParaRPr>
          </a:p>
        </p:txBody>
      </p:sp>
      <p:sp>
        <p:nvSpPr>
          <p:cNvPr id="58369" name="Rectangle 1"/>
          <p:cNvSpPr>
            <a:spLocks noChangeArrowheads="1"/>
          </p:cNvSpPr>
          <p:nvPr/>
        </p:nvSpPr>
        <p:spPr bwMode="auto">
          <a:xfrm>
            <a:off x="253224" y="1641013"/>
            <a:ext cx="1194346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smtClean="0">
                <a:latin typeface="Times New Roman" pitchFamily="18" charset="0"/>
                <a:cs typeface="Times New Roman" pitchFamily="18" charset="0"/>
              </a:rPr>
              <a:t>Câu 5. Hoàn thành sơ đồ theo mẫu sau:</a:t>
            </a:r>
            <a:endParaRPr lang="en-US" sz="2400" b="1" dirty="0">
              <a:latin typeface="Times New Roman" pitchFamily="18" charset="0"/>
              <a:cs typeface="Times New Roman" pitchFamily="18" charset="0"/>
            </a:endParaRPr>
          </a:p>
        </p:txBody>
      </p:sp>
      <p:pic>
        <p:nvPicPr>
          <p:cNvPr id="8" name="Picture 7"/>
          <p:cNvPicPr/>
          <p:nvPr/>
        </p:nvPicPr>
        <p:blipFill>
          <a:blip r:embed="rId3"/>
          <a:srcRect/>
          <a:stretch>
            <a:fillRect/>
          </a:stretch>
        </p:blipFill>
        <p:spPr bwMode="auto">
          <a:xfrm>
            <a:off x="998820" y="2023768"/>
            <a:ext cx="10381957" cy="4792028"/>
          </a:xfrm>
          <a:prstGeom prst="rect">
            <a:avLst/>
          </a:prstGeom>
          <a:noFill/>
          <a:ln w="9525">
            <a:solidFill>
              <a:srgbClr val="0000FF"/>
            </a:solidFill>
            <a:miter lim="800000"/>
            <a:headEnd/>
            <a:tailEnd/>
          </a:ln>
        </p:spPr>
      </p:pic>
      <p:sp>
        <p:nvSpPr>
          <p:cNvPr id="9" name="TextBox 8"/>
          <p:cNvSpPr txBox="1"/>
          <p:nvPr/>
        </p:nvSpPr>
        <p:spPr>
          <a:xfrm>
            <a:off x="5866228" y="3629465"/>
            <a:ext cx="5275384" cy="430887"/>
          </a:xfrm>
          <a:prstGeom prst="rect">
            <a:avLst/>
          </a:prstGeom>
          <a:solidFill>
            <a:srgbClr val="FFFF00"/>
          </a:solidFill>
          <a:ln>
            <a:solidFill>
              <a:srgbClr val="0000FF"/>
            </a:solidFill>
          </a:ln>
        </p:spPr>
        <p:txBody>
          <a:bodyPr wrap="square" rtlCol="0">
            <a:spAutoFit/>
          </a:bodyPr>
          <a:lstStyle/>
          <a:p>
            <a:pPr algn="ctr"/>
            <a:r>
              <a:rPr lang="en-US" sz="2200" b="1" i="1" dirty="0" smtClean="0">
                <a:solidFill>
                  <a:srgbClr val="002060"/>
                </a:solidFill>
                <a:latin typeface="Times New Roman" pitchFamily="18" charset="0"/>
                <a:cs typeface="Times New Roman" pitchFamily="18" charset="0"/>
              </a:rPr>
              <a:t>Sử dụng tiết kiệm, sản xuất vật liệu thay thế</a:t>
            </a:r>
          </a:p>
        </p:txBody>
      </p:sp>
      <p:sp>
        <p:nvSpPr>
          <p:cNvPr id="11" name="TextBox 10"/>
          <p:cNvSpPr txBox="1"/>
          <p:nvPr/>
        </p:nvSpPr>
        <p:spPr>
          <a:xfrm>
            <a:off x="5917802" y="5847513"/>
            <a:ext cx="5233182" cy="430887"/>
          </a:xfrm>
          <a:prstGeom prst="rect">
            <a:avLst/>
          </a:prstGeom>
          <a:solidFill>
            <a:srgbClr val="FFFF00"/>
          </a:solidFill>
          <a:ln>
            <a:solidFill>
              <a:srgbClr val="0000FF"/>
            </a:solidFill>
          </a:ln>
        </p:spPr>
        <p:txBody>
          <a:bodyPr wrap="square" rtlCol="0">
            <a:spAutoFit/>
          </a:bodyPr>
          <a:lstStyle/>
          <a:p>
            <a:pPr algn="ctr"/>
            <a:r>
              <a:rPr lang="en-US" sz="2200" b="1" i="1" dirty="0" smtClean="0">
                <a:solidFill>
                  <a:srgbClr val="002060"/>
                </a:solidFill>
                <a:latin typeface="Times New Roman" pitchFamily="18" charset="0"/>
                <a:cs typeface="Times New Roman" pitchFamily="18" charset="0"/>
              </a:rPr>
              <a:t>Tránh làm ô nhiễm, giảm chất l</a:t>
            </a:r>
            <a:r>
              <a:rPr lang="vi-VN" sz="2200" b="1" i="1" dirty="0" smtClean="0">
                <a:solidFill>
                  <a:srgbClr val="002060"/>
                </a:solidFill>
                <a:latin typeface="Times New Roman" pitchFamily="18" charset="0"/>
                <a:cs typeface="Times New Roman" pitchFamily="18" charset="0"/>
              </a:rPr>
              <a:t>ượ</a:t>
            </a:r>
            <a:r>
              <a:rPr lang="en-US" sz="2200" b="1" i="1" dirty="0" smtClean="0">
                <a:solidFill>
                  <a:srgbClr val="002060"/>
                </a:solidFill>
                <a:latin typeface="Times New Roman" pitchFamily="18" charset="0"/>
                <a:cs typeface="Times New Roman" pitchFamily="18" charset="0"/>
              </a:rPr>
              <a:t>ng</a:t>
            </a:r>
          </a:p>
        </p:txBody>
      </p:sp>
      <p:sp>
        <p:nvSpPr>
          <p:cNvPr id="12" name="TextBox 11"/>
          <p:cNvSpPr txBox="1"/>
          <p:nvPr/>
        </p:nvSpPr>
        <p:spPr>
          <a:xfrm>
            <a:off x="5906082" y="4682217"/>
            <a:ext cx="5233182" cy="430887"/>
          </a:xfrm>
          <a:prstGeom prst="rect">
            <a:avLst/>
          </a:prstGeom>
          <a:solidFill>
            <a:srgbClr val="FFFF00"/>
          </a:solidFill>
          <a:ln>
            <a:solidFill>
              <a:srgbClr val="0000FF"/>
            </a:solidFill>
          </a:ln>
        </p:spPr>
        <p:txBody>
          <a:bodyPr wrap="square" rtlCol="0">
            <a:spAutoFit/>
          </a:bodyPr>
          <a:lstStyle/>
          <a:p>
            <a:pPr algn="ctr"/>
            <a:r>
              <a:rPr lang="en-US" sz="2200" b="1" i="1" dirty="0" smtClean="0">
                <a:solidFill>
                  <a:srgbClr val="002060"/>
                </a:solidFill>
                <a:latin typeface="Times New Roman" pitchFamily="18" charset="0"/>
                <a:cs typeface="Times New Roman" pitchFamily="18" charset="0"/>
              </a:rPr>
              <a:t>Vừa sử dụng, vừa khôi phục và tái tạo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p:cTn id="7" dur="1000" fill="hold"/>
                                        <p:tgtEl>
                                          <p:spTgt spid="58369"/>
                                        </p:tgtEl>
                                        <p:attrNameLst>
                                          <p:attrName>ppt_x</p:attrName>
                                        </p:attrNameLst>
                                      </p:cBhvr>
                                      <p:tavLst>
                                        <p:tav tm="0">
                                          <p:val>
                                            <p:strVal val="#ppt_x-.2"/>
                                          </p:val>
                                        </p:tav>
                                        <p:tav tm="100000">
                                          <p:val>
                                            <p:strVal val="#ppt_x"/>
                                          </p:val>
                                        </p:tav>
                                      </p:tavLst>
                                    </p:anim>
                                    <p:anim calcmode="lin" valueType="num">
                                      <p:cBhvr>
                                        <p:cTn id="8" dur="1000" fill="hold"/>
                                        <p:tgtEl>
                                          <p:spTgt spid="583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69"/>
                                        </p:tgtEl>
                                      </p:cBhvr>
                                    </p:animEffect>
                                  </p:childTnLst>
                                </p:cTn>
                              </p:par>
                              <p:par>
                                <p:cTn id="10" presetID="29"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ppt_x</p:attrName>
                                        </p:attrNameLst>
                                      </p:cBhvr>
                                      <p:tavLst>
                                        <p:tav tm="0">
                                          <p:val>
                                            <p:strVal val="#ppt_x-.2"/>
                                          </p:val>
                                        </p:tav>
                                        <p:tav tm="100000">
                                          <p:val>
                                            <p:strVal val="#ppt_x"/>
                                          </p:val>
                                        </p:tav>
                                      </p:tavLst>
                                    </p:anim>
                                    <p:anim calcmode="lin" valueType="num">
                                      <p:cBhvr>
                                        <p:cTn id="2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ppt_x</p:attrName>
                                        </p:attrNameLst>
                                      </p:cBhvr>
                                      <p:tavLst>
                                        <p:tav tm="0">
                                          <p:val>
                                            <p:strVal val="#ppt_x-.2"/>
                                          </p:val>
                                        </p:tav>
                                        <p:tav tm="100000">
                                          <p:val>
                                            <p:strVal val="#ppt_x"/>
                                          </p:val>
                                        </p:tav>
                                      </p:tavLst>
                                    </p:anim>
                                    <p:anim calcmode="lin" valueType="num">
                                      <p:cBhvr>
                                        <p:cTn id="3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03201" y="1731680"/>
            <a:ext cx="2471457"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8" tIns="60909" rIns="121818" bIns="60909" rtlCol="0" anchor="ctr"/>
          <a:lstStyle/>
          <a:p>
            <a:pPr algn="ctr"/>
            <a:r>
              <a:rPr lang="en-US" sz="5100" b="1" dirty="0" smtClean="0">
                <a:latin typeface="Times New Roman" pitchFamily="18" charset="0"/>
                <a:cs typeface="Times New Roman" pitchFamily="18" charset="0"/>
              </a:rPr>
              <a:t>VỀ NHÀ</a:t>
            </a:r>
            <a:endParaRPr lang="en-US" sz="5100" b="1" dirty="0">
              <a:latin typeface="Times New Roman" pitchFamily="18" charset="0"/>
              <a:cs typeface="Times New Roman" pitchFamily="18" charset="0"/>
            </a:endParaRPr>
          </a:p>
        </p:txBody>
      </p:sp>
      <p:sp>
        <p:nvSpPr>
          <p:cNvPr id="5" name="Block Arc 4"/>
          <p:cNvSpPr/>
          <p:nvPr/>
        </p:nvSpPr>
        <p:spPr>
          <a:xfrm>
            <a:off x="-3898055" y="-219541"/>
            <a:ext cx="7290339"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70" y="1261536"/>
            <a:ext cx="9019959"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chemeClr val="accent2"/>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493" tIns="94748" rIns="94748" bIns="94748" numCol="1" spcCol="2541" anchor="ctr" anchorCtr="0">
            <a:noAutofit/>
          </a:bodyPr>
          <a:lstStyle/>
          <a:p>
            <a:pPr algn="just" defTabSz="1657953">
              <a:lnSpc>
                <a:spcPct val="90000"/>
              </a:lnSpc>
              <a:spcBef>
                <a:spcPct val="0"/>
              </a:spcBef>
              <a:spcAft>
                <a:spcPct val="35000"/>
              </a:spcAft>
            </a:pPr>
            <a:r>
              <a:rPr lang="en-US" sz="3700" b="1" dirty="0">
                <a:solidFill>
                  <a:srgbClr val="002060"/>
                </a:solidFill>
                <a:latin typeface="Times New Roman" pitchFamily="18" charset="0"/>
                <a:cs typeface="Times New Roman" pitchFamily="18" charset="0"/>
              </a:rPr>
              <a:t>Xem lại bài đã học</a:t>
            </a:r>
          </a:p>
        </p:txBody>
      </p:sp>
      <p:sp>
        <p:nvSpPr>
          <p:cNvPr id="7" name="Oval 6"/>
          <p:cNvSpPr/>
          <p:nvPr/>
        </p:nvSpPr>
        <p:spPr>
          <a:xfrm>
            <a:off x="2297963" y="1126068"/>
            <a:ext cx="1353413" cy="1354667"/>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18" tIns="60909" rIns="121818" bIns="60909"/>
          <a:lstStyle/>
          <a:p>
            <a:pPr algn="ctr">
              <a:spcBef>
                <a:spcPts val="799"/>
              </a:spcBef>
            </a:pPr>
            <a:r>
              <a:rPr lang="en-US" sz="4800" b="1" dirty="0">
                <a:solidFill>
                  <a:schemeClr val="bg1"/>
                </a:solidFill>
                <a:latin typeface="Times New Roman" pitchFamily="18" charset="0"/>
                <a:cs typeface="Times New Roman" pitchFamily="18" charset="0"/>
              </a:rPr>
              <a:t>1</a:t>
            </a:r>
          </a:p>
        </p:txBody>
      </p:sp>
      <p:sp>
        <p:nvSpPr>
          <p:cNvPr id="8" name="Freeform 7"/>
          <p:cNvSpPr/>
          <p:nvPr/>
        </p:nvSpPr>
        <p:spPr>
          <a:xfrm>
            <a:off x="3346976" y="2887135"/>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solidFill>
            <a:srgbClr val="0000FF"/>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493" tIns="94748" rIns="94748" bIns="94748" numCol="1" spcCol="2541" anchor="ctr" anchorCtr="0">
            <a:noAutofit/>
          </a:bodyPr>
          <a:lstStyle/>
          <a:p>
            <a:pPr algn="just" defTabSz="1657953">
              <a:lnSpc>
                <a:spcPct val="90000"/>
              </a:lnSpc>
              <a:spcBef>
                <a:spcPct val="0"/>
              </a:spcBef>
              <a:spcAft>
                <a:spcPct val="35000"/>
              </a:spcAft>
            </a:pPr>
            <a:r>
              <a:rPr lang="en-US" sz="3700" b="1" dirty="0">
                <a:solidFill>
                  <a:srgbClr val="FF99CC"/>
                </a:solidFill>
                <a:latin typeface="Times New Roman" pitchFamily="18" charset="0"/>
                <a:cs typeface="Times New Roman" pitchFamily="18" charset="0"/>
              </a:rPr>
              <a:t>Hoàn thành bài tập </a:t>
            </a:r>
            <a:r>
              <a:rPr lang="en-US" sz="3700" b="1" dirty="0" smtClean="0">
                <a:solidFill>
                  <a:srgbClr val="FF99CC"/>
                </a:solidFill>
                <a:latin typeface="Times New Roman" pitchFamily="18" charset="0"/>
                <a:cs typeface="Times New Roman" pitchFamily="18" charset="0"/>
              </a:rPr>
              <a:t>SGK</a:t>
            </a:r>
            <a:endParaRPr lang="en-US" sz="3700" b="1" dirty="0">
              <a:solidFill>
                <a:srgbClr val="FF99CC"/>
              </a:solidFill>
              <a:latin typeface="Times New Roman" pitchFamily="18" charset="0"/>
              <a:cs typeface="Times New Roman" pitchFamily="18" charset="0"/>
            </a:endParaRPr>
          </a:p>
        </p:txBody>
      </p:sp>
      <p:sp>
        <p:nvSpPr>
          <p:cNvPr id="9" name="Oval 8"/>
          <p:cNvSpPr/>
          <p:nvPr/>
        </p:nvSpPr>
        <p:spPr>
          <a:xfrm>
            <a:off x="2691536" y="2751665"/>
            <a:ext cx="1353413" cy="1354667"/>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18" tIns="60909" rIns="121818" bIns="60909"/>
          <a:lstStyle/>
          <a:p>
            <a:pPr algn="ctr"/>
            <a:r>
              <a:rPr lang="en-US" sz="4800" b="1" dirty="0">
                <a:solidFill>
                  <a:schemeClr val="bg1"/>
                </a:solidFill>
                <a:latin typeface="Times New Roman" pitchFamily="18" charset="0"/>
                <a:cs typeface="Times New Roman" pitchFamily="18" charset="0"/>
              </a:rPr>
              <a:t>2</a:t>
            </a:r>
          </a:p>
        </p:txBody>
      </p:sp>
      <p:sp>
        <p:nvSpPr>
          <p:cNvPr id="10" name="Freeform 9"/>
          <p:cNvSpPr/>
          <p:nvPr/>
        </p:nvSpPr>
        <p:spPr>
          <a:xfrm>
            <a:off x="3336343" y="4445002"/>
            <a:ext cx="8584365" cy="1219199"/>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FFC00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493" tIns="94748" rIns="94748" bIns="94748" numCol="1" spcCol="2541" anchor="ctr" anchorCtr="0">
            <a:noAutofit/>
          </a:bodyPr>
          <a:lstStyle/>
          <a:p>
            <a:pPr defTabSz="1657953">
              <a:lnSpc>
                <a:spcPct val="90000"/>
              </a:lnSpc>
              <a:spcBef>
                <a:spcPct val="0"/>
              </a:spcBef>
              <a:spcAft>
                <a:spcPct val="35000"/>
              </a:spcAft>
            </a:pPr>
            <a:endParaRPr lang="en-US" sz="3700" b="1" dirty="0">
              <a:solidFill>
                <a:srgbClr val="FF0000"/>
              </a:solidFill>
              <a:latin typeface="Arial" pitchFamily="34" charset="0"/>
              <a:cs typeface="Arial" pitchFamily="34" charset="0"/>
            </a:endParaRPr>
          </a:p>
        </p:txBody>
      </p:sp>
      <p:sp>
        <p:nvSpPr>
          <p:cNvPr id="11" name="Oval 10"/>
          <p:cNvSpPr/>
          <p:nvPr/>
        </p:nvSpPr>
        <p:spPr>
          <a:xfrm>
            <a:off x="2297963" y="4377267"/>
            <a:ext cx="1353413" cy="1354667"/>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18" tIns="60909" rIns="121818" bIns="60909"/>
          <a:lstStyle/>
          <a:p>
            <a:pPr algn="ctr"/>
            <a:r>
              <a:rPr lang="en-US" sz="4800" b="1" dirty="0">
                <a:solidFill>
                  <a:schemeClr val="bg1"/>
                </a:solidFill>
                <a:latin typeface="Times New Roman" pitchFamily="18" charset="0"/>
                <a:cs typeface="Times New Roman" pitchFamily="18" charset="0"/>
              </a:rPr>
              <a:t>3</a:t>
            </a:r>
          </a:p>
        </p:txBody>
      </p:sp>
      <p:sp>
        <p:nvSpPr>
          <p:cNvPr id="2" name="TextBox 1">
            <a:extLst>
              <a:ext uri="{FF2B5EF4-FFF2-40B4-BE49-F238E27FC236}">
                <a16:creationId xmlns="" xmlns:a16="http://schemas.microsoft.com/office/drawing/2014/main" id="{A004E4A0-59DA-4596-A9EC-A736B59FE0CA}"/>
              </a:ext>
            </a:extLst>
          </p:cNvPr>
          <p:cNvSpPr txBox="1"/>
          <p:nvPr/>
        </p:nvSpPr>
        <p:spPr>
          <a:xfrm>
            <a:off x="3712306" y="4713069"/>
            <a:ext cx="7768495" cy="646331"/>
          </a:xfrm>
          <a:prstGeom prst="rect">
            <a:avLst/>
          </a:prstGeom>
          <a:noFill/>
        </p:spPr>
        <p:txBody>
          <a:bodyPr wrap="square" lIns="91438" tIns="45719" rIns="91438" bIns="45719" rtlCol="0">
            <a:spAutoFit/>
          </a:bodyPr>
          <a:lstStyle/>
          <a:p>
            <a:pPr algn="just"/>
            <a:r>
              <a:rPr lang="en-US" sz="3600" b="1" dirty="0">
                <a:solidFill>
                  <a:srgbClr val="FF0000"/>
                </a:solidFill>
                <a:latin typeface="Times New Roman" pitchFamily="18" charset="0"/>
                <a:cs typeface="Times New Roman" pitchFamily="18" charset="0"/>
              </a:rPr>
              <a:t>Chuẩn </a:t>
            </a:r>
            <a:r>
              <a:rPr lang="en-US" sz="3600" b="1" dirty="0" smtClean="0">
                <a:solidFill>
                  <a:srgbClr val="FF0000"/>
                </a:solidFill>
                <a:latin typeface="Times New Roman" pitchFamily="18" charset="0"/>
                <a:cs typeface="Times New Roman" pitchFamily="18" charset="0"/>
              </a:rPr>
              <a:t>bị nội dung </a:t>
            </a:r>
            <a:r>
              <a:rPr lang="en-US" sz="3600" b="1" dirty="0">
                <a:solidFill>
                  <a:srgbClr val="FF0000"/>
                </a:solidFill>
                <a:latin typeface="Times New Roman" pitchFamily="18" charset="0"/>
                <a:cs typeface="Times New Roman" pitchFamily="18" charset="0"/>
              </a:rPr>
              <a:t>bài </a:t>
            </a:r>
            <a:r>
              <a:rPr lang="en-US" sz="3600" b="1" dirty="0" smtClean="0">
                <a:solidFill>
                  <a:srgbClr val="FF0000"/>
                </a:solidFill>
                <a:latin typeface="Times New Roman" pitchFamily="18" charset="0"/>
                <a:cs typeface="Times New Roman" pitchFamily="18" charset="0"/>
              </a:rPr>
              <a:t>30. Thực hành</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ppt_x</p:attrName>
                                        </p:attrNameLst>
                                      </p:cBhvr>
                                      <p:tavLst>
                                        <p:tav tm="0">
                                          <p:val>
                                            <p:strVal val="#ppt_x-.2"/>
                                          </p:val>
                                        </p:tav>
                                        <p:tav tm="100000">
                                          <p:val>
                                            <p:strVal val="#ppt_x"/>
                                          </p:val>
                                        </p:tav>
                                      </p:tavLst>
                                    </p:anim>
                                    <p:anim calcmode="lin" valueType="num">
                                      <p:cBhvr>
                                        <p:cTn id="4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 xmlns:a14="http://schemas.microsoft.com/office/drawing/2010/main" val="0"/>
              </a:ext>
            </a:extLst>
          </a:blip>
          <a:srcRect/>
          <a:stretch>
            <a:fillRect/>
          </a:stretch>
        </p:blipFill>
        <p:spPr bwMode="auto">
          <a:xfrm>
            <a:off x="2591065" y="420401"/>
            <a:ext cx="6967828" cy="3559264"/>
          </a:xfrm>
          <a:prstGeom prst="rect">
            <a:avLst/>
          </a:prstGeom>
          <a:noFill/>
        </p:spPr>
      </p:pic>
      <p:sp>
        <p:nvSpPr>
          <p:cNvPr id="3" name="Rectangle 2"/>
          <p:cNvSpPr/>
          <p:nvPr/>
        </p:nvSpPr>
        <p:spPr>
          <a:xfrm>
            <a:off x="911424" y="4437112"/>
            <a:ext cx="10369152" cy="1133965"/>
          </a:xfrm>
          <a:prstGeom prst="rect">
            <a:avLst/>
          </a:prstGeom>
          <a:solidFill>
            <a:srgbClr val="FFFF00"/>
          </a:solidFill>
          <a:ln>
            <a:solidFill>
              <a:srgbClr val="0000FF"/>
            </a:solidFill>
          </a:ln>
        </p:spPr>
        <p:txBody>
          <a:bodyPr wrap="square">
            <a:spAutoFit/>
          </a:bodyPr>
          <a:lstStyle/>
          <a:p>
            <a:pPr>
              <a:lnSpc>
                <a:spcPct val="150000"/>
              </a:lnSpc>
            </a:pPr>
            <a:r>
              <a:rPr lang="en-US" sz="2400" b="1" dirty="0" smtClean="0">
                <a:solidFill>
                  <a:srgbClr val="4A206A"/>
                </a:solidFill>
                <a:latin typeface="Times New Roman" pitchFamily="18" charset="0"/>
                <a:cs typeface="Times New Roman" pitchFamily="18" charset="0"/>
              </a:rPr>
              <a:t>V</a:t>
            </a:r>
            <a:r>
              <a:rPr lang="vi-VN" sz="2400" b="1" dirty="0" smtClean="0">
                <a:solidFill>
                  <a:srgbClr val="4A206A"/>
                </a:solidFill>
                <a:latin typeface="Times New Roman" pitchFamily="18" charset="0"/>
                <a:cs typeface="Times New Roman" pitchFamily="18" charset="0"/>
              </a:rPr>
              <a:t>ậy </a:t>
            </a:r>
            <a:r>
              <a:rPr lang="vi-VN" sz="2400" b="1" dirty="0">
                <a:solidFill>
                  <a:srgbClr val="4A206A"/>
                </a:solidFill>
                <a:latin typeface="Times New Roman" pitchFamily="18" charset="0"/>
                <a:cs typeface="Times New Roman" pitchFamily="18" charset="0"/>
              </a:rPr>
              <a:t>làm thế nào để bảo vệ thiên nhiên, cho thế hệ mai sau một Trái Đất tươi đẹp? Chúng ta cùng trao đổi nội dung đó trong tiết học này.</a:t>
            </a:r>
          </a:p>
        </p:txBody>
      </p:sp>
    </p:spTree>
    <p:extLst>
      <p:ext uri="{BB962C8B-B14F-4D97-AF65-F5344CB8AC3E}">
        <p14:creationId xmlns="" xmlns:p14="http://schemas.microsoft.com/office/powerpoint/2010/main" val="295817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B86AF7C-A218-46C3-B579-EBC3341BFB65}"/>
              </a:ext>
            </a:extLst>
          </p:cNvPr>
          <p:cNvSpPr txBox="1"/>
          <p:nvPr/>
        </p:nvSpPr>
        <p:spPr>
          <a:xfrm>
            <a:off x="0" y="40497"/>
            <a:ext cx="12192000" cy="2432974"/>
          </a:xfrm>
          <a:prstGeom prst="rect">
            <a:avLst/>
          </a:prstGeom>
          <a:noFill/>
        </p:spPr>
        <p:txBody>
          <a:bodyPr wrap="square" rtlCol="0">
            <a:spAutoFit/>
          </a:bodyPr>
          <a:lstStyle/>
          <a:p>
            <a:pPr algn="ctr">
              <a:lnSpc>
                <a:spcPct val="130000"/>
              </a:lnSpc>
            </a:pPr>
            <a:r>
              <a:rPr lang="en-US" sz="3900" b="1" dirty="0" smtClean="0">
                <a:solidFill>
                  <a:srgbClr val="00B050"/>
                </a:solidFill>
                <a:latin typeface="Times New Roman" pitchFamily="18" charset="0"/>
                <a:cs typeface="Times New Roman" pitchFamily="18" charset="0"/>
              </a:rPr>
              <a:t>TIẾT - BÀI 29. </a:t>
            </a:r>
            <a:r>
              <a:rPr lang="en-US" sz="3900" b="1" dirty="0" smtClean="0">
                <a:solidFill>
                  <a:srgbClr val="00B050"/>
                </a:solidFill>
                <a:latin typeface="Times New Roman" pitchFamily="18" charset="0"/>
                <a:cs typeface="Times New Roman" pitchFamily="18" charset="0"/>
              </a:rPr>
              <a:t>BẢO </a:t>
            </a:r>
            <a:r>
              <a:rPr lang="en-US" sz="3900" b="1" dirty="0" smtClean="0">
                <a:solidFill>
                  <a:srgbClr val="00B050"/>
                </a:solidFill>
                <a:latin typeface="Times New Roman" pitchFamily="18" charset="0"/>
                <a:cs typeface="Times New Roman" pitchFamily="18" charset="0"/>
              </a:rPr>
              <a:t>VỆ TỰ NHIÊN </a:t>
            </a:r>
            <a:endParaRPr lang="en-US" sz="3900" b="1" dirty="0" smtClean="0">
              <a:solidFill>
                <a:srgbClr val="00B050"/>
              </a:solidFill>
              <a:latin typeface="Times New Roman" pitchFamily="18" charset="0"/>
              <a:cs typeface="Times New Roman" pitchFamily="18" charset="0"/>
            </a:endParaRPr>
          </a:p>
          <a:p>
            <a:pPr algn="ctr">
              <a:lnSpc>
                <a:spcPct val="130000"/>
              </a:lnSpc>
            </a:pPr>
            <a:r>
              <a:rPr lang="en-US" sz="3900" b="1" dirty="0" smtClean="0">
                <a:solidFill>
                  <a:srgbClr val="00B050"/>
                </a:solidFill>
                <a:latin typeface="Times New Roman" pitchFamily="18" charset="0"/>
                <a:cs typeface="Times New Roman" pitchFamily="18" charset="0"/>
              </a:rPr>
              <a:t>VÀ </a:t>
            </a:r>
            <a:r>
              <a:rPr lang="en-US" sz="3900" b="1" dirty="0" smtClean="0">
                <a:solidFill>
                  <a:srgbClr val="00B050"/>
                </a:solidFill>
                <a:latin typeface="Times New Roman" pitchFamily="18" charset="0"/>
                <a:cs typeface="Times New Roman" pitchFamily="18" charset="0"/>
              </a:rPr>
              <a:t>KHAI THÁC THÔNG </a:t>
            </a:r>
            <a:r>
              <a:rPr lang="en-US" sz="3900" b="1" dirty="0" smtClean="0">
                <a:solidFill>
                  <a:srgbClr val="00B050"/>
                </a:solidFill>
                <a:latin typeface="Times New Roman" pitchFamily="18" charset="0"/>
                <a:cs typeface="Times New Roman" pitchFamily="18" charset="0"/>
              </a:rPr>
              <a:t>MINH CÁC </a:t>
            </a:r>
            <a:r>
              <a:rPr lang="en-US" sz="3900" b="1" dirty="0" smtClean="0">
                <a:solidFill>
                  <a:srgbClr val="00B050"/>
                </a:solidFill>
                <a:latin typeface="Times New Roman" pitchFamily="18" charset="0"/>
                <a:cs typeface="Times New Roman" pitchFamily="18" charset="0"/>
              </a:rPr>
              <a:t>TÀI NGUYÊN THIÊN NHIÊN </a:t>
            </a:r>
            <a:r>
              <a:rPr lang="en-US" sz="3900" b="1" dirty="0" smtClean="0">
                <a:solidFill>
                  <a:srgbClr val="00B050"/>
                </a:solidFill>
                <a:latin typeface="Times New Roman" pitchFamily="18" charset="0"/>
                <a:cs typeface="Times New Roman" pitchFamily="18" charset="0"/>
              </a:rPr>
              <a:t>VÌ </a:t>
            </a:r>
            <a:r>
              <a:rPr lang="en-US" sz="3900" b="1" dirty="0" smtClean="0">
                <a:solidFill>
                  <a:srgbClr val="00B050"/>
                </a:solidFill>
                <a:latin typeface="Times New Roman" pitchFamily="18" charset="0"/>
                <a:cs typeface="Times New Roman" pitchFamily="18" charset="0"/>
              </a:rPr>
              <a:t>SỰ PHÁT TRIỂN BỀN VỮNG</a:t>
            </a:r>
            <a:endParaRPr lang="en-US" sz="3900" b="1" dirty="0">
              <a:solidFill>
                <a:srgbClr val="00B050"/>
              </a:solidFill>
              <a:latin typeface="Times New Roman" pitchFamily="18" charset="0"/>
              <a:cs typeface="Times New Roman" pitchFamily="18" charset="0"/>
            </a:endParaRPr>
          </a:p>
        </p:txBody>
      </p:sp>
      <p:pic>
        <p:nvPicPr>
          <p:cNvPr id="7" name="Hình ảnh 5">
            <a:extLst>
              <a:ext uri="{FF2B5EF4-FFF2-40B4-BE49-F238E27FC236}">
                <a16:creationId xmlns:a16="http://schemas.microsoft.com/office/drawing/2014/main" xmlns="" id="{945A586C-A9C9-48DC-8A1D-12586B1F812C}"/>
              </a:ext>
            </a:extLst>
          </p:cNvPr>
          <p:cNvPicPr/>
          <p:nvPr/>
        </p:nvPicPr>
        <p:blipFill>
          <a:blip r:embed="rId2"/>
          <a:stretch>
            <a:fillRect/>
          </a:stretch>
        </p:blipFill>
        <p:spPr>
          <a:xfrm>
            <a:off x="1899138" y="3066757"/>
            <a:ext cx="7736848" cy="3791243"/>
          </a:xfrm>
          <a:prstGeom prst="rect">
            <a:avLst/>
          </a:prstGeom>
        </p:spPr>
      </p:pic>
    </p:spTree>
    <p:extLst>
      <p:ext uri="{BB962C8B-B14F-4D97-AF65-F5344CB8AC3E}">
        <p14:creationId xmlns:p14="http://schemas.microsoft.com/office/powerpoint/2010/main" xmlns=""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ppt_x</p:attrName>
                                        </p:attrNameLst>
                                      </p:cBhvr>
                                      <p:tavLst>
                                        <p:tav tm="0">
                                          <p:val>
                                            <p:strVal val="#ppt_x-.2"/>
                                          </p:val>
                                        </p:tav>
                                        <p:tav tm="100000">
                                          <p:val>
                                            <p:strVal val="#ppt_x"/>
                                          </p:val>
                                        </p:tav>
                                      </p:tavLst>
                                    </p:anim>
                                    <p:anim calcmode="lin" valueType="num">
                                      <p:cBhvr>
                                        <p:cTn id="1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400" b="1" dirty="0" smtClean="0">
                <a:latin typeface="Times New Roman" pitchFamily="18" charset="0"/>
              </a:rPr>
              <a:t>TIẾT - BÀI 29. BẢO VỆ TỰ NHIÊN VÀ KHAI THÁC THÔNG MINH</a:t>
            </a:r>
          </a:p>
          <a:p>
            <a:pPr algn="ctr"/>
            <a:r>
              <a:rPr lang="en-US" sz="2400" b="1" dirty="0" smtClean="0">
                <a:latin typeface="Times New Roman" pitchFamily="18" charset="0"/>
              </a:rPr>
              <a:t>CÁC TÀI NGUYÊN THIÊN NHIÊN VÌ SỰ PHÁT TRIỂN BỀN VỮNG</a:t>
            </a:r>
            <a:endParaRPr lang="en-US" sz="24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1. Thế nào là phát triển bền vững?</a:t>
            </a:r>
            <a:endParaRPr lang="en-US" sz="2400" b="1" u="sng" dirty="0">
              <a:solidFill>
                <a:srgbClr val="000099"/>
              </a:solidFill>
              <a:latin typeface="Times New Roman" pitchFamily="18" charset="0"/>
              <a:cs typeface="Times New Roman" pitchFamily="18" charset="0"/>
            </a:endParaRPr>
          </a:p>
        </p:txBody>
      </p:sp>
      <p:sp>
        <p:nvSpPr>
          <p:cNvPr id="18" name="Cloud Callout 17"/>
          <p:cNvSpPr/>
          <p:nvPr/>
        </p:nvSpPr>
        <p:spPr>
          <a:xfrm>
            <a:off x="351682" y="1772508"/>
            <a:ext cx="4332850" cy="3826412"/>
          </a:xfrm>
          <a:prstGeom prst="cloudCallout">
            <a:avLst>
              <a:gd name="adj1" fmla="val 70188"/>
              <a:gd name="adj2" fmla="val 76702"/>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smtClean="0">
                <a:solidFill>
                  <a:srgbClr val="0000FF"/>
                </a:solidFill>
                <a:latin typeface="Times New Roman" pitchFamily="18" charset="0"/>
                <a:cs typeface="Times New Roman" pitchFamily="18" charset="0"/>
              </a:rPr>
              <a:t>Khai thác thông tin mục 1 SGK và kiến thức thực tế, cho biết thế nào là phát triển bền vững?</a:t>
            </a:r>
            <a:endParaRPr lang="en-US" sz="2400" b="1" i="1" dirty="0">
              <a:solidFill>
                <a:srgbClr val="0000FF"/>
              </a:solidFill>
              <a:latin typeface="Times New Roman" pitchFamily="18" charset="0"/>
              <a:cs typeface="Times New Roman" pitchFamily="18" charset="0"/>
            </a:endParaRPr>
          </a:p>
        </p:txBody>
      </p:sp>
      <p:sp>
        <p:nvSpPr>
          <p:cNvPr id="21" name="Rectangle 1"/>
          <p:cNvSpPr>
            <a:spLocks noChangeArrowheads="1"/>
          </p:cNvSpPr>
          <p:nvPr/>
        </p:nvSpPr>
        <p:spPr bwMode="auto">
          <a:xfrm>
            <a:off x="0" y="1455506"/>
            <a:ext cx="1192940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pt-BR" sz="2400" b="1" dirty="0" smtClean="0">
                <a:latin typeface="Times New Roman" pitchFamily="18" charset="0"/>
                <a:cs typeface="Times New Roman" pitchFamily="18" charset="0"/>
              </a:rPr>
              <a:t>- Phát triển bền vững là sự phát triển nhằm đáp ứng các nhu cầu của thế hệ hiện tại mà không làm tổn hại đến khả năng thỏa mãn nhu cầu của các thế hệ tương lai.</a:t>
            </a:r>
            <a:endParaRPr kumimoji="0" lang="pt-BR" sz="2400" b="1" i="0" u="none" strike="noStrike" cap="none" normalizeH="0" baseline="0" dirty="0" smtClean="0">
              <a:ln>
                <a:noFill/>
              </a:ln>
              <a:effectLst/>
              <a:latin typeface="Times New Roman" pitchFamily="18" charset="0"/>
              <a:cs typeface="Times New Roman" pitchFamily="18" charset="0"/>
            </a:endParaRPr>
          </a:p>
        </p:txBody>
      </p:sp>
      <p:pic>
        <p:nvPicPr>
          <p:cNvPr id="22" name="Picture 21"/>
          <p:cNvPicPr/>
          <p:nvPr/>
        </p:nvPicPr>
        <p:blipFill>
          <a:blip r:embed="rId4"/>
          <a:srcRect/>
          <a:stretch>
            <a:fillRect/>
          </a:stretch>
        </p:blipFill>
        <p:spPr bwMode="auto">
          <a:xfrm>
            <a:off x="5303532" y="1602387"/>
            <a:ext cx="6853696" cy="4714005"/>
          </a:xfrm>
          <a:prstGeom prst="rect">
            <a:avLst/>
          </a:prstGeom>
          <a:noFill/>
          <a:ln w="9525">
            <a:noFill/>
            <a:miter lim="800000"/>
            <a:headEnd/>
            <a:tailEnd/>
          </a:ln>
        </p:spPr>
      </p:pic>
      <p:sp>
        <p:nvSpPr>
          <p:cNvPr id="24" name="TextBox 23">
            <a:extLst>
              <a:ext uri="{FF2B5EF4-FFF2-40B4-BE49-F238E27FC236}">
                <a16:creationId xmlns:a16="http://schemas.microsoft.com/office/drawing/2014/main" xmlns="" id="{C767621A-4D3F-4D2D-B628-763BFA64C31D}"/>
              </a:ext>
            </a:extLst>
          </p:cNvPr>
          <p:cNvSpPr txBox="1"/>
          <p:nvPr/>
        </p:nvSpPr>
        <p:spPr>
          <a:xfrm>
            <a:off x="5922509" y="1964789"/>
            <a:ext cx="4023360" cy="369332"/>
          </a:xfrm>
          <a:prstGeom prst="rect">
            <a:avLst/>
          </a:prstGeom>
          <a:solidFill>
            <a:srgbClr val="FFFF00"/>
          </a:solidFill>
          <a:ln>
            <a:solidFill>
              <a:srgbClr val="0000FF"/>
            </a:solidFill>
          </a:ln>
        </p:spPr>
        <p:txBody>
          <a:bodyPr wrap="square" rtlCol="0">
            <a:spAutoFit/>
          </a:bodyPr>
          <a:lstStyle/>
          <a:p>
            <a:pPr algn="ctr"/>
            <a:r>
              <a:rPr lang="en-US" b="1" dirty="0" smtClean="0">
                <a:latin typeface="Times New Roman" pitchFamily="18" charset="0"/>
                <a:cs typeface="Times New Roman" pitchFamily="18" charset="0"/>
              </a:rPr>
              <a:t>Các khía cạnh của phát triển bền vững</a:t>
            </a:r>
            <a:endParaRPr lang="en-US" b="1" dirty="0">
              <a:latin typeface="Times New Roman" pitchFamily="18" charset="0"/>
              <a:cs typeface="Times New Roman" pitchFamily="18" charset="0"/>
            </a:endParaRPr>
          </a:p>
        </p:txBody>
      </p:sp>
      <p:sp>
        <p:nvSpPr>
          <p:cNvPr id="25" name="Cloud Callout 24"/>
          <p:cNvSpPr/>
          <p:nvPr/>
        </p:nvSpPr>
        <p:spPr>
          <a:xfrm>
            <a:off x="0" y="1798299"/>
            <a:ext cx="4965895" cy="3826412"/>
          </a:xfrm>
          <a:prstGeom prst="cloudCallout">
            <a:avLst>
              <a:gd name="adj1" fmla="val 61145"/>
              <a:gd name="adj2" fmla="val 77437"/>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dirty="0" smtClean="0">
                <a:solidFill>
                  <a:srgbClr val="0000FF"/>
                </a:solidFill>
                <a:latin typeface="Times New Roman" pitchFamily="18" charset="0"/>
                <a:cs typeface="Times New Roman" pitchFamily="18" charset="0"/>
              </a:rPr>
              <a:t>Nêu một số tác động của con người làm ảnh hưởng đến khả năng đáp ứng nhu cầu của các thế hệ mai sau.</a:t>
            </a:r>
            <a:endParaRPr lang="en-US" sz="2400" b="1" i="1" dirty="0">
              <a:solidFill>
                <a:srgbClr val="0000FF"/>
              </a:solidFill>
              <a:latin typeface="Times New Roman" pitchFamily="18" charset="0"/>
              <a:cs typeface="Times New Roman" pitchFamily="18" charset="0"/>
            </a:endParaRPr>
          </a:p>
        </p:txBody>
      </p:sp>
      <p:pic>
        <p:nvPicPr>
          <p:cNvPr id="26" name="Hình ảnh 3">
            <a:extLst>
              <a:ext uri="{FF2B5EF4-FFF2-40B4-BE49-F238E27FC236}">
                <a16:creationId xmlns:a16="http://schemas.microsoft.com/office/drawing/2014/main" xmlns="" id="{11375CE1-1865-4878-80BC-0EF8D78FE997}"/>
              </a:ext>
            </a:extLst>
          </p:cNvPr>
          <p:cNvPicPr/>
          <p:nvPr/>
        </p:nvPicPr>
        <p:blipFill rotWithShape="1">
          <a:blip r:embed="rId5"/>
          <a:srcRect b="8481"/>
          <a:stretch/>
        </p:blipFill>
        <p:spPr bwMode="auto">
          <a:xfrm>
            <a:off x="5228614" y="1541499"/>
            <a:ext cx="6553200" cy="4968239"/>
          </a:xfrm>
          <a:prstGeom prst="rect">
            <a:avLst/>
          </a:prstGeom>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ppt_x</p:attrName>
                                        </p:attrNameLst>
                                      </p:cBhvr>
                                      <p:tavLst>
                                        <p:tav tm="0">
                                          <p:val>
                                            <p:strVal val="#ppt_x-.2"/>
                                          </p:val>
                                        </p:tav>
                                        <p:tav tm="100000">
                                          <p:val>
                                            <p:strVal val="#ppt_x"/>
                                          </p:val>
                                        </p:tav>
                                      </p:tavLst>
                                    </p:anim>
                                    <p:anim calcmode="lin" valueType="num">
                                      <p:cBhvr>
                                        <p:cTn id="1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ppt_x</p:attrName>
                                        </p:attrNameLst>
                                      </p:cBhvr>
                                      <p:tavLst>
                                        <p:tav tm="0">
                                          <p:val>
                                            <p:strVal val="#ppt_x-.2"/>
                                          </p:val>
                                        </p:tav>
                                        <p:tav tm="100000">
                                          <p:val>
                                            <p:strVal val="#ppt_x"/>
                                          </p:val>
                                        </p:tav>
                                      </p:tavLst>
                                    </p:anim>
                                    <p:anim calcmode="lin" valueType="num">
                                      <p:cBhvr>
                                        <p:cTn id="2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4"/>
                                        </p:tgtEl>
                                      </p:cBhvr>
                                    </p:animEffect>
                                  </p:childTnLst>
                                </p:cTn>
                              </p:par>
                              <p:par>
                                <p:cTn id="22" presetID="29"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ppt_x</p:attrName>
                                        </p:attrNameLst>
                                      </p:cBhvr>
                                      <p:tavLst>
                                        <p:tav tm="0">
                                          <p:val>
                                            <p:strVal val="#ppt_x-.2"/>
                                          </p:val>
                                        </p:tav>
                                        <p:tav tm="100000">
                                          <p:val>
                                            <p:strVal val="#ppt_x"/>
                                          </p:val>
                                        </p:tav>
                                      </p:tavLst>
                                    </p:anim>
                                    <p:anim calcmode="lin" valueType="num">
                                      <p:cBhvr>
                                        <p:cTn id="2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xit" presetSubtype="0" fill="hold" grpId="1" nodeType="clickEffect">
                                  <p:stCondLst>
                                    <p:cond delay="0"/>
                                  </p:stCondLst>
                                  <p:childTnLst>
                                    <p:anim calcmode="lin" valueType="num">
                                      <p:cBhvr>
                                        <p:cTn id="30" dur="1000"/>
                                        <p:tgtEl>
                                          <p:spTgt spid="18"/>
                                        </p:tgtEl>
                                        <p:attrNameLst>
                                          <p:attrName>ppt_x</p:attrName>
                                        </p:attrNameLst>
                                      </p:cBhvr>
                                      <p:tavLst>
                                        <p:tav tm="0">
                                          <p:val>
                                            <p:strVal val="ppt_x"/>
                                          </p:val>
                                        </p:tav>
                                        <p:tav tm="100000">
                                          <p:val>
                                            <p:strVal val="ppt_x-.2"/>
                                          </p:val>
                                        </p:tav>
                                      </p:tavLst>
                                    </p:anim>
                                    <p:anim calcmode="lin" valueType="num">
                                      <p:cBhvr>
                                        <p:cTn id="31" dur="1000"/>
                                        <p:tgtEl>
                                          <p:spTgt spid="18"/>
                                        </p:tgtEl>
                                        <p:attrNameLst>
                                          <p:attrName>ppt_y</p:attrName>
                                        </p:attrNameLst>
                                      </p:cBhvr>
                                      <p:tavLst>
                                        <p:tav tm="0">
                                          <p:val>
                                            <p:strVal val="ppt_y"/>
                                          </p:val>
                                        </p:tav>
                                        <p:tav tm="100000">
                                          <p:val>
                                            <p:strVal val="ppt_y"/>
                                          </p:val>
                                        </p:tav>
                                      </p:tavLst>
                                    </p:anim>
                                    <p:animEffect transition="out" filter="fade">
                                      <p:cBhvr>
                                        <p:cTn id="32" dur="1000"/>
                                        <p:tgtEl>
                                          <p:spTgt spid="18"/>
                                        </p:tgtEl>
                                      </p:cBhvr>
                                    </p:animEffect>
                                    <p:set>
                                      <p:cBhvr>
                                        <p:cTn id="33" dur="1" fill="hold">
                                          <p:stCondLst>
                                            <p:cond delay="999"/>
                                          </p:stCondLst>
                                        </p:cTn>
                                        <p:tgtEl>
                                          <p:spTgt spid="18"/>
                                        </p:tgtEl>
                                        <p:attrNameLst>
                                          <p:attrName>style.visibility</p:attrName>
                                        </p:attrNameLst>
                                      </p:cBhvr>
                                      <p:to>
                                        <p:strVal val="hidden"/>
                                      </p:to>
                                    </p:set>
                                  </p:childTnLst>
                                </p:cTn>
                              </p:par>
                              <p:par>
                                <p:cTn id="34" presetID="29" presetClass="exit" presetSubtype="0" fill="hold" grpId="1" nodeType="withEffect">
                                  <p:stCondLst>
                                    <p:cond delay="0"/>
                                  </p:stCondLst>
                                  <p:childTnLst>
                                    <p:anim calcmode="lin" valueType="num">
                                      <p:cBhvr>
                                        <p:cTn id="35" dur="1000"/>
                                        <p:tgtEl>
                                          <p:spTgt spid="24"/>
                                        </p:tgtEl>
                                        <p:attrNameLst>
                                          <p:attrName>ppt_x</p:attrName>
                                        </p:attrNameLst>
                                      </p:cBhvr>
                                      <p:tavLst>
                                        <p:tav tm="0">
                                          <p:val>
                                            <p:strVal val="ppt_x"/>
                                          </p:val>
                                        </p:tav>
                                        <p:tav tm="100000">
                                          <p:val>
                                            <p:strVal val="ppt_x-.2"/>
                                          </p:val>
                                        </p:tav>
                                      </p:tavLst>
                                    </p:anim>
                                    <p:anim calcmode="lin" valueType="num">
                                      <p:cBhvr>
                                        <p:cTn id="36" dur="1000"/>
                                        <p:tgtEl>
                                          <p:spTgt spid="24"/>
                                        </p:tgtEl>
                                        <p:attrNameLst>
                                          <p:attrName>ppt_y</p:attrName>
                                        </p:attrNameLst>
                                      </p:cBhvr>
                                      <p:tavLst>
                                        <p:tav tm="0">
                                          <p:val>
                                            <p:strVal val="ppt_y"/>
                                          </p:val>
                                        </p:tav>
                                        <p:tav tm="100000">
                                          <p:val>
                                            <p:strVal val="ppt_y"/>
                                          </p:val>
                                        </p:tav>
                                      </p:tavLst>
                                    </p:anim>
                                    <p:animEffect transition="out" filter="fade">
                                      <p:cBhvr>
                                        <p:cTn id="37" dur="1000"/>
                                        <p:tgtEl>
                                          <p:spTgt spid="24"/>
                                        </p:tgtEl>
                                      </p:cBhvr>
                                    </p:animEffect>
                                    <p:set>
                                      <p:cBhvr>
                                        <p:cTn id="38" dur="1" fill="hold">
                                          <p:stCondLst>
                                            <p:cond delay="999"/>
                                          </p:stCondLst>
                                        </p:cTn>
                                        <p:tgtEl>
                                          <p:spTgt spid="24"/>
                                        </p:tgtEl>
                                        <p:attrNameLst>
                                          <p:attrName>style.visibility</p:attrName>
                                        </p:attrNameLst>
                                      </p:cBhvr>
                                      <p:to>
                                        <p:strVal val="hidden"/>
                                      </p:to>
                                    </p:set>
                                  </p:childTnLst>
                                </p:cTn>
                              </p:par>
                              <p:par>
                                <p:cTn id="39" presetID="29" presetClass="exit" presetSubtype="0" fill="hold" nodeType="withEffect">
                                  <p:stCondLst>
                                    <p:cond delay="0"/>
                                  </p:stCondLst>
                                  <p:childTnLst>
                                    <p:anim calcmode="lin" valueType="num">
                                      <p:cBhvr>
                                        <p:cTn id="40" dur="1000"/>
                                        <p:tgtEl>
                                          <p:spTgt spid="22"/>
                                        </p:tgtEl>
                                        <p:attrNameLst>
                                          <p:attrName>ppt_x</p:attrName>
                                        </p:attrNameLst>
                                      </p:cBhvr>
                                      <p:tavLst>
                                        <p:tav tm="0">
                                          <p:val>
                                            <p:strVal val="ppt_x"/>
                                          </p:val>
                                        </p:tav>
                                        <p:tav tm="100000">
                                          <p:val>
                                            <p:strVal val="ppt_x-.2"/>
                                          </p:val>
                                        </p:tav>
                                      </p:tavLst>
                                    </p:anim>
                                    <p:anim calcmode="lin" valueType="num">
                                      <p:cBhvr>
                                        <p:cTn id="41" dur="1000"/>
                                        <p:tgtEl>
                                          <p:spTgt spid="22"/>
                                        </p:tgtEl>
                                        <p:attrNameLst>
                                          <p:attrName>ppt_y</p:attrName>
                                        </p:attrNameLst>
                                      </p:cBhvr>
                                      <p:tavLst>
                                        <p:tav tm="0">
                                          <p:val>
                                            <p:strVal val="ppt_y"/>
                                          </p:val>
                                        </p:tav>
                                        <p:tav tm="100000">
                                          <p:val>
                                            <p:strVal val="ppt_y"/>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1000" fill="hold"/>
                                        <p:tgtEl>
                                          <p:spTgt spid="25"/>
                                        </p:tgtEl>
                                        <p:attrNameLst>
                                          <p:attrName>ppt_x</p:attrName>
                                        </p:attrNameLst>
                                      </p:cBhvr>
                                      <p:tavLst>
                                        <p:tav tm="0">
                                          <p:val>
                                            <p:strVal val="#ppt_x-.2"/>
                                          </p:val>
                                        </p:tav>
                                        <p:tav tm="100000">
                                          <p:val>
                                            <p:strVal val="#ppt_x"/>
                                          </p:val>
                                        </p:tav>
                                      </p:tavLst>
                                    </p:anim>
                                    <p:anim calcmode="lin" valueType="num">
                                      <p:cBhvr>
                                        <p:cTn id="49"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5"/>
                                        </p:tgtEl>
                                      </p:cBhvr>
                                    </p:animEffect>
                                  </p:childTnLst>
                                </p:cTn>
                              </p:par>
                              <p:par>
                                <p:cTn id="51" presetID="29"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1000" fill="hold"/>
                                        <p:tgtEl>
                                          <p:spTgt spid="26"/>
                                        </p:tgtEl>
                                        <p:attrNameLst>
                                          <p:attrName>ppt_x</p:attrName>
                                        </p:attrNameLst>
                                      </p:cBhvr>
                                      <p:tavLst>
                                        <p:tav tm="0">
                                          <p:val>
                                            <p:strVal val="#ppt_x-.2"/>
                                          </p:val>
                                        </p:tav>
                                        <p:tav tm="100000">
                                          <p:val>
                                            <p:strVal val="#ppt_x"/>
                                          </p:val>
                                        </p:tav>
                                      </p:tavLst>
                                    </p:anim>
                                    <p:anim calcmode="lin" valueType="num">
                                      <p:cBhvr>
                                        <p:cTn id="54"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xit" presetSubtype="0" fill="hold" grpId="1" nodeType="clickEffect">
                                  <p:stCondLst>
                                    <p:cond delay="0"/>
                                  </p:stCondLst>
                                  <p:childTnLst>
                                    <p:anim calcmode="lin" valueType="num">
                                      <p:cBhvr>
                                        <p:cTn id="59" dur="1000"/>
                                        <p:tgtEl>
                                          <p:spTgt spid="25"/>
                                        </p:tgtEl>
                                        <p:attrNameLst>
                                          <p:attrName>ppt_x</p:attrName>
                                        </p:attrNameLst>
                                      </p:cBhvr>
                                      <p:tavLst>
                                        <p:tav tm="0">
                                          <p:val>
                                            <p:strVal val="ppt_x"/>
                                          </p:val>
                                        </p:tav>
                                        <p:tav tm="100000">
                                          <p:val>
                                            <p:strVal val="ppt_x-.2"/>
                                          </p:val>
                                        </p:tav>
                                      </p:tavLst>
                                    </p:anim>
                                    <p:anim calcmode="lin" valueType="num">
                                      <p:cBhvr>
                                        <p:cTn id="60" dur="1000"/>
                                        <p:tgtEl>
                                          <p:spTgt spid="25"/>
                                        </p:tgtEl>
                                        <p:attrNameLst>
                                          <p:attrName>ppt_y</p:attrName>
                                        </p:attrNameLst>
                                      </p:cBhvr>
                                      <p:tavLst>
                                        <p:tav tm="0">
                                          <p:val>
                                            <p:strVal val="ppt_y"/>
                                          </p:val>
                                        </p:tav>
                                        <p:tav tm="100000">
                                          <p:val>
                                            <p:strVal val="ppt_y"/>
                                          </p:val>
                                        </p:tav>
                                      </p:tavLst>
                                    </p:anim>
                                    <p:animEffect transition="out" filter="fade">
                                      <p:cBhvr>
                                        <p:cTn id="61" dur="1000"/>
                                        <p:tgtEl>
                                          <p:spTgt spid="25"/>
                                        </p:tgtEl>
                                      </p:cBhvr>
                                    </p:animEffect>
                                    <p:set>
                                      <p:cBhvr>
                                        <p:cTn id="62" dur="1" fill="hold">
                                          <p:stCondLst>
                                            <p:cond delay="999"/>
                                          </p:stCondLst>
                                        </p:cTn>
                                        <p:tgtEl>
                                          <p:spTgt spid="25"/>
                                        </p:tgtEl>
                                        <p:attrNameLst>
                                          <p:attrName>style.visibility</p:attrName>
                                        </p:attrNameLst>
                                      </p:cBhvr>
                                      <p:to>
                                        <p:strVal val="hidden"/>
                                      </p:to>
                                    </p:set>
                                  </p:childTnLst>
                                </p:cTn>
                              </p:par>
                              <p:par>
                                <p:cTn id="63" presetID="29" presetClass="exit" presetSubtype="0" fill="hold" nodeType="withEffect">
                                  <p:stCondLst>
                                    <p:cond delay="0"/>
                                  </p:stCondLst>
                                  <p:childTnLst>
                                    <p:anim calcmode="lin" valueType="num">
                                      <p:cBhvr>
                                        <p:cTn id="64" dur="1000"/>
                                        <p:tgtEl>
                                          <p:spTgt spid="26"/>
                                        </p:tgtEl>
                                        <p:attrNameLst>
                                          <p:attrName>ppt_x</p:attrName>
                                        </p:attrNameLst>
                                      </p:cBhvr>
                                      <p:tavLst>
                                        <p:tav tm="0">
                                          <p:val>
                                            <p:strVal val="ppt_x"/>
                                          </p:val>
                                        </p:tav>
                                        <p:tav tm="100000">
                                          <p:val>
                                            <p:strVal val="ppt_x-.2"/>
                                          </p:val>
                                        </p:tav>
                                      </p:tavLst>
                                    </p:anim>
                                    <p:anim calcmode="lin" valueType="num">
                                      <p:cBhvr>
                                        <p:cTn id="65" dur="1000"/>
                                        <p:tgtEl>
                                          <p:spTgt spid="26"/>
                                        </p:tgtEl>
                                        <p:attrNameLst>
                                          <p:attrName>ppt_y</p:attrName>
                                        </p:attrNameLst>
                                      </p:cBhvr>
                                      <p:tavLst>
                                        <p:tav tm="0">
                                          <p:val>
                                            <p:strVal val="ppt_y"/>
                                          </p:val>
                                        </p:tav>
                                        <p:tav tm="100000">
                                          <p:val>
                                            <p:strVal val="ppt_y"/>
                                          </p:val>
                                        </p:tav>
                                      </p:tavLst>
                                    </p:anim>
                                    <p:animEffect transition="out" filter="fade">
                                      <p:cBhvr>
                                        <p:cTn id="66" dur="1000"/>
                                        <p:tgtEl>
                                          <p:spTgt spid="26"/>
                                        </p:tgtEl>
                                      </p:cBhvr>
                                    </p:animEffect>
                                    <p:set>
                                      <p:cBhvr>
                                        <p:cTn id="67" dur="1" fill="hold">
                                          <p:stCondLst>
                                            <p:cond delay="999"/>
                                          </p:stCondLst>
                                        </p:cTn>
                                        <p:tgtEl>
                                          <p:spTgt spid="2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ppt_x</p:attrName>
                                        </p:attrNameLst>
                                      </p:cBhvr>
                                      <p:tavLst>
                                        <p:tav tm="0">
                                          <p:val>
                                            <p:strVal val="#ppt_x-.2"/>
                                          </p:val>
                                        </p:tav>
                                        <p:tav tm="100000">
                                          <p:val>
                                            <p:strVal val="#ppt_x"/>
                                          </p:val>
                                        </p:tav>
                                      </p:tavLst>
                                    </p:anim>
                                    <p:anim calcmode="lin" valueType="num">
                                      <p:cBhvr>
                                        <p:cTn id="7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8" grpId="1" animBg="1"/>
      <p:bldP spid="21" grpId="0"/>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97066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lnSpc>
                <a:spcPct val="120000"/>
              </a:lnSpc>
            </a:pPr>
            <a:r>
              <a:rPr lang="en-US" sz="2400" b="1" dirty="0" smtClean="0">
                <a:latin typeface="Times New Roman" pitchFamily="18" charset="0"/>
              </a:rPr>
              <a:t>TIẾT - BÀI 29. BẢO VỆ TỰ NHIÊN VÀ KHAI THÁC THÔNG MINH</a:t>
            </a:r>
          </a:p>
          <a:p>
            <a:pPr algn="ctr">
              <a:lnSpc>
                <a:spcPct val="120000"/>
              </a:lnSpc>
            </a:pPr>
            <a:r>
              <a:rPr lang="en-US" sz="2400" b="1" dirty="0" smtClean="0">
                <a:latin typeface="Times New Roman" pitchFamily="18" charset="0"/>
              </a:rPr>
              <a:t>CÁC TÀI NGUYÊN THIÊN NHIÊN VÌ SỰ PHÁT TRIỂN BỀN VỮNG</a:t>
            </a:r>
            <a:endParaRPr lang="en-US" sz="2400" b="1" dirty="0">
              <a:latin typeface="Times New Roman" pitchFamily="18" charset="0"/>
            </a:endParaRPr>
          </a:p>
        </p:txBody>
      </p:sp>
      <p:sp>
        <p:nvSpPr>
          <p:cNvPr id="11" name="Text Box 8"/>
          <p:cNvSpPr txBox="1">
            <a:spLocks noChangeArrowheads="1"/>
          </p:cNvSpPr>
          <p:nvPr/>
        </p:nvSpPr>
        <p:spPr bwMode="auto">
          <a:xfrm>
            <a:off x="0" y="965739"/>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1"/>
            <a:ext cx="914400" cy="113154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1" y="-2677"/>
            <a:ext cx="1162611" cy="973349"/>
          </a:xfrm>
          <a:prstGeom prst="rect">
            <a:avLst/>
          </a:prstGeom>
          <a:noFill/>
          <a:ln w="9525">
            <a:noFill/>
            <a:miter lim="800000"/>
            <a:headEnd/>
            <a:tailEnd/>
          </a:ln>
        </p:spPr>
      </p:pic>
      <p:sp>
        <p:nvSpPr>
          <p:cNvPr id="6" name="TextBox 5"/>
          <p:cNvSpPr txBox="1"/>
          <p:nvPr/>
        </p:nvSpPr>
        <p:spPr>
          <a:xfrm>
            <a:off x="0" y="1117603"/>
            <a:ext cx="10508566"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Bảo vê tự nhiên và khai thác thông minh các tài nguyên thiên nhiên</a:t>
            </a:r>
            <a:endParaRPr lang="en-US" sz="2400" b="1" u="sng" dirty="0">
              <a:solidFill>
                <a:srgbClr val="000099"/>
              </a:solidFill>
              <a:latin typeface="Times New Roman" pitchFamily="18" charset="0"/>
              <a:cs typeface="Times New Roman" pitchFamily="18" charset="0"/>
            </a:endParaRPr>
          </a:p>
        </p:txBody>
      </p:sp>
      <p:sp>
        <p:nvSpPr>
          <p:cNvPr id="18" name="Cloud Callout 17"/>
          <p:cNvSpPr/>
          <p:nvPr/>
        </p:nvSpPr>
        <p:spPr>
          <a:xfrm>
            <a:off x="174171" y="1814711"/>
            <a:ext cx="4397829" cy="3931606"/>
          </a:xfrm>
          <a:prstGeom prst="cloudCallout">
            <a:avLst>
              <a:gd name="adj1" fmla="val 50681"/>
              <a:gd name="adj2" fmla="val 6954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dirty="0" smtClean="0">
                <a:solidFill>
                  <a:srgbClr val="0000FF"/>
                </a:solidFill>
                <a:latin typeface="Times New Roman" pitchFamily="18" charset="0"/>
                <a:cs typeface="Times New Roman" pitchFamily="18" charset="0"/>
              </a:rPr>
              <a:t>Dựa vào hình bên cho biết tài nguyên thiên nhiên chia thành mấy loại? Đó là những loại nào?</a:t>
            </a:r>
          </a:p>
          <a:p>
            <a:pPr algn="just">
              <a:lnSpc>
                <a:spcPct val="150000"/>
              </a:lnSpc>
            </a:pPr>
            <a:endParaRPr lang="en-US" sz="2400" b="1" i="1" dirty="0">
              <a:solidFill>
                <a:srgbClr val="0000FF"/>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C767621A-4D3F-4D2D-B628-763BFA64C31D}"/>
              </a:ext>
            </a:extLst>
          </p:cNvPr>
          <p:cNvSpPr txBox="1"/>
          <p:nvPr/>
        </p:nvSpPr>
        <p:spPr>
          <a:xfrm>
            <a:off x="7033849" y="6396116"/>
            <a:ext cx="4023360" cy="369332"/>
          </a:xfrm>
          <a:prstGeom prst="rect">
            <a:avLst/>
          </a:prstGeom>
          <a:solidFill>
            <a:srgbClr val="FFFF00"/>
          </a:solidFill>
          <a:ln>
            <a:solidFill>
              <a:srgbClr val="0000FF"/>
            </a:solidFill>
          </a:ln>
        </p:spPr>
        <p:txBody>
          <a:bodyPr wrap="square" rtlCol="0">
            <a:spAutoFit/>
          </a:bodyPr>
          <a:lstStyle/>
          <a:p>
            <a:pPr algn="ctr"/>
            <a:r>
              <a:rPr lang="en-US" b="1" dirty="0" smtClean="0">
                <a:latin typeface="Times New Roman" pitchFamily="18" charset="0"/>
                <a:cs typeface="Times New Roman" pitchFamily="18" charset="0"/>
              </a:rPr>
              <a:t>Các loại tài nguyên thiên nhiên</a:t>
            </a:r>
            <a:endParaRPr lang="en-US" b="1" dirty="0">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xmlns="" id="{54C128C1-AF8E-4EDF-B59F-CC0CB64B5ABD}"/>
              </a:ext>
            </a:extLst>
          </p:cNvPr>
          <p:cNvPicPr>
            <a:picLocks noChangeAspect="1"/>
          </p:cNvPicPr>
          <p:nvPr/>
        </p:nvPicPr>
        <p:blipFill rotWithShape="1">
          <a:blip r:embed="rId4"/>
          <a:srcRect l="33401" t="26046" r="35204" b="49247"/>
          <a:stretch/>
        </p:blipFill>
        <p:spPr>
          <a:xfrm>
            <a:off x="4754878" y="1589649"/>
            <a:ext cx="7366782" cy="4754880"/>
          </a:xfrm>
          <a:prstGeom prst="rect">
            <a:avLst/>
          </a:prstGeom>
          <a:ln>
            <a:solidFill>
              <a:srgbClr val="0000FF"/>
            </a:solidFill>
          </a:ln>
        </p:spPr>
      </p:pic>
      <p:pic>
        <p:nvPicPr>
          <p:cNvPr id="17" name="Hình ảnh 8">
            <a:extLst>
              <a:ext uri="{FF2B5EF4-FFF2-40B4-BE49-F238E27FC236}">
                <a16:creationId xmlns:a16="http://schemas.microsoft.com/office/drawing/2014/main" xmlns="" id="{E56A2C69-8C81-4DE7-A80B-C684970C569D}"/>
              </a:ext>
            </a:extLst>
          </p:cNvPr>
          <p:cNvPicPr/>
          <p:nvPr/>
        </p:nvPicPr>
        <p:blipFill>
          <a:blip r:embed="rId5"/>
          <a:stretch>
            <a:fillRect/>
          </a:stretch>
        </p:blipFill>
        <p:spPr>
          <a:xfrm>
            <a:off x="309489" y="1603715"/>
            <a:ext cx="11591780" cy="52542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ppt_x</p:attrName>
                                        </p:attrNameLst>
                                      </p:cBhvr>
                                      <p:tavLst>
                                        <p:tav tm="0">
                                          <p:val>
                                            <p:strVal val="#ppt_x-.2"/>
                                          </p:val>
                                        </p:tav>
                                        <p:tav tm="100000">
                                          <p:val>
                                            <p:strVal val="#ppt_x"/>
                                          </p:val>
                                        </p:tav>
                                      </p:tavLst>
                                    </p:anim>
                                    <p:anim calcmode="lin" valueType="num">
                                      <p:cBhvr>
                                        <p:cTn id="1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ppt_x</p:attrName>
                                        </p:attrNameLst>
                                      </p:cBhvr>
                                      <p:tavLst>
                                        <p:tav tm="0">
                                          <p:val>
                                            <p:strVal val="#ppt_x-.2"/>
                                          </p:val>
                                        </p:tav>
                                        <p:tav tm="100000">
                                          <p:val>
                                            <p:strVal val="#ppt_x"/>
                                          </p:val>
                                        </p:tav>
                                      </p:tavLst>
                                    </p:anim>
                                    <p:anim calcmode="lin" valueType="num">
                                      <p:cBhvr>
                                        <p:cTn id="2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ppt_x</p:attrName>
                                        </p:attrNameLst>
                                      </p:cBhvr>
                                      <p:tavLst>
                                        <p:tav tm="0">
                                          <p:val>
                                            <p:strVal val="#ppt_x-.2"/>
                                          </p:val>
                                        </p:tav>
                                        <p:tav tm="100000">
                                          <p:val>
                                            <p:strVal val="#ppt_x"/>
                                          </p:val>
                                        </p:tav>
                                      </p:tavLst>
                                    </p:anim>
                                    <p:anim calcmode="lin" valueType="num">
                                      <p:cBhvr>
                                        <p:cTn id="2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xit" presetSubtype="0" fill="hold" grpId="1" nodeType="clickEffect">
                                  <p:stCondLst>
                                    <p:cond delay="0"/>
                                  </p:stCondLst>
                                  <p:childTnLst>
                                    <p:anim calcmode="lin" valueType="num">
                                      <p:cBhvr>
                                        <p:cTn id="32" dur="1000"/>
                                        <p:tgtEl>
                                          <p:spTgt spid="18"/>
                                        </p:tgtEl>
                                        <p:attrNameLst>
                                          <p:attrName>ppt_x</p:attrName>
                                        </p:attrNameLst>
                                      </p:cBhvr>
                                      <p:tavLst>
                                        <p:tav tm="0">
                                          <p:val>
                                            <p:strVal val="ppt_x"/>
                                          </p:val>
                                        </p:tav>
                                        <p:tav tm="100000">
                                          <p:val>
                                            <p:strVal val="ppt_x-.2"/>
                                          </p:val>
                                        </p:tav>
                                      </p:tavLst>
                                    </p:anim>
                                    <p:anim calcmode="lin" valueType="num">
                                      <p:cBhvr>
                                        <p:cTn id="33" dur="1000"/>
                                        <p:tgtEl>
                                          <p:spTgt spid="18"/>
                                        </p:tgtEl>
                                        <p:attrNameLst>
                                          <p:attrName>ppt_y</p:attrName>
                                        </p:attrNameLst>
                                      </p:cBhvr>
                                      <p:tavLst>
                                        <p:tav tm="0">
                                          <p:val>
                                            <p:strVal val="ppt_y"/>
                                          </p:val>
                                        </p:tav>
                                        <p:tav tm="100000">
                                          <p:val>
                                            <p:strVal val="ppt_y"/>
                                          </p:val>
                                        </p:tav>
                                      </p:tavLst>
                                    </p:anim>
                                    <p:animEffect transition="out" filter="fade">
                                      <p:cBhvr>
                                        <p:cTn id="34" dur="1000"/>
                                        <p:tgtEl>
                                          <p:spTgt spid="18"/>
                                        </p:tgtEl>
                                      </p:cBhvr>
                                    </p:animEffect>
                                    <p:set>
                                      <p:cBhvr>
                                        <p:cTn id="35" dur="1" fill="hold">
                                          <p:stCondLst>
                                            <p:cond delay="999"/>
                                          </p:stCondLst>
                                        </p:cTn>
                                        <p:tgtEl>
                                          <p:spTgt spid="18"/>
                                        </p:tgtEl>
                                        <p:attrNameLst>
                                          <p:attrName>style.visibility</p:attrName>
                                        </p:attrNameLst>
                                      </p:cBhvr>
                                      <p:to>
                                        <p:strVal val="hidden"/>
                                      </p:to>
                                    </p:set>
                                  </p:childTnLst>
                                </p:cTn>
                              </p:par>
                              <p:par>
                                <p:cTn id="36" presetID="29" presetClass="exit" presetSubtype="0" fill="hold" grpId="1" nodeType="withEffect">
                                  <p:stCondLst>
                                    <p:cond delay="0"/>
                                  </p:stCondLst>
                                  <p:childTnLst>
                                    <p:anim calcmode="lin" valueType="num">
                                      <p:cBhvr>
                                        <p:cTn id="37" dur="1000"/>
                                        <p:tgtEl>
                                          <p:spTgt spid="24"/>
                                        </p:tgtEl>
                                        <p:attrNameLst>
                                          <p:attrName>ppt_x</p:attrName>
                                        </p:attrNameLst>
                                      </p:cBhvr>
                                      <p:tavLst>
                                        <p:tav tm="0">
                                          <p:val>
                                            <p:strVal val="ppt_x"/>
                                          </p:val>
                                        </p:tav>
                                        <p:tav tm="100000">
                                          <p:val>
                                            <p:strVal val="ppt_x-.2"/>
                                          </p:val>
                                        </p:tav>
                                      </p:tavLst>
                                    </p:anim>
                                    <p:anim calcmode="lin" valueType="num">
                                      <p:cBhvr>
                                        <p:cTn id="38" dur="1000"/>
                                        <p:tgtEl>
                                          <p:spTgt spid="24"/>
                                        </p:tgtEl>
                                        <p:attrNameLst>
                                          <p:attrName>ppt_y</p:attrName>
                                        </p:attrNameLst>
                                      </p:cBhvr>
                                      <p:tavLst>
                                        <p:tav tm="0">
                                          <p:val>
                                            <p:strVal val="ppt_y"/>
                                          </p:val>
                                        </p:tav>
                                        <p:tav tm="100000">
                                          <p:val>
                                            <p:strVal val="ppt_y"/>
                                          </p:val>
                                        </p:tav>
                                      </p:tavLst>
                                    </p:anim>
                                    <p:animEffect transition="out" filter="fade">
                                      <p:cBhvr>
                                        <p:cTn id="39" dur="1000"/>
                                        <p:tgtEl>
                                          <p:spTgt spid="24"/>
                                        </p:tgtEl>
                                      </p:cBhvr>
                                    </p:animEffect>
                                    <p:set>
                                      <p:cBhvr>
                                        <p:cTn id="40" dur="1" fill="hold">
                                          <p:stCondLst>
                                            <p:cond delay="999"/>
                                          </p:stCondLst>
                                        </p:cTn>
                                        <p:tgtEl>
                                          <p:spTgt spid="24"/>
                                        </p:tgtEl>
                                        <p:attrNameLst>
                                          <p:attrName>style.visibility</p:attrName>
                                        </p:attrNameLst>
                                      </p:cBhvr>
                                      <p:to>
                                        <p:strVal val="hidden"/>
                                      </p:to>
                                    </p:set>
                                  </p:childTnLst>
                                </p:cTn>
                              </p:par>
                              <p:par>
                                <p:cTn id="41" presetID="29" presetClass="exit" presetSubtype="0" fill="hold" nodeType="withEffect">
                                  <p:stCondLst>
                                    <p:cond delay="0"/>
                                  </p:stCondLst>
                                  <p:childTnLst>
                                    <p:anim calcmode="lin" valueType="num">
                                      <p:cBhvr>
                                        <p:cTn id="42" dur="1000"/>
                                        <p:tgtEl>
                                          <p:spTgt spid="14"/>
                                        </p:tgtEl>
                                        <p:attrNameLst>
                                          <p:attrName>ppt_x</p:attrName>
                                        </p:attrNameLst>
                                      </p:cBhvr>
                                      <p:tavLst>
                                        <p:tav tm="0">
                                          <p:val>
                                            <p:strVal val="ppt_x"/>
                                          </p:val>
                                        </p:tav>
                                        <p:tav tm="100000">
                                          <p:val>
                                            <p:strVal val="ppt_x-.2"/>
                                          </p:val>
                                        </p:tav>
                                      </p:tavLst>
                                    </p:anim>
                                    <p:anim calcmode="lin" valueType="num">
                                      <p:cBhvr>
                                        <p:cTn id="43" dur="1000"/>
                                        <p:tgtEl>
                                          <p:spTgt spid="14"/>
                                        </p:tgtEl>
                                        <p:attrNameLst>
                                          <p:attrName>ppt_y</p:attrName>
                                        </p:attrNameLst>
                                      </p:cBhvr>
                                      <p:tavLst>
                                        <p:tav tm="0">
                                          <p:val>
                                            <p:strVal val="ppt_y"/>
                                          </p:val>
                                        </p:tav>
                                        <p:tav tm="100000">
                                          <p:val>
                                            <p:strVal val="ppt_y"/>
                                          </p:val>
                                        </p:tav>
                                      </p:tavLst>
                                    </p:anim>
                                    <p:animEffect transition="out" filter="fade">
                                      <p:cBhvr>
                                        <p:cTn id="44" dur="1000"/>
                                        <p:tgtEl>
                                          <p:spTgt spid="14"/>
                                        </p:tgtEl>
                                      </p:cBhvr>
                                    </p:animEffect>
                                    <p:set>
                                      <p:cBhvr>
                                        <p:cTn id="45" dur="1" fill="hold">
                                          <p:stCondLst>
                                            <p:cond delay="99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8" grpId="1" animBg="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500" b="1" dirty="0" smtClean="0">
                <a:latin typeface="Times New Roman" pitchFamily="18" charset="0"/>
              </a:rPr>
              <a:t>TIẾT - BÀI 29. BẢO VỆ TỰ NHIÊN VÀ KHAI THÁC THÔNG MINH</a:t>
            </a:r>
          </a:p>
          <a:p>
            <a:pPr algn="ctr"/>
            <a:r>
              <a:rPr lang="en-US" sz="2500" b="1" dirty="0" smtClean="0">
                <a:latin typeface="Times New Roman" pitchFamily="18" charset="0"/>
              </a:rPr>
              <a:t>CÁC TÀI NGUYÊN THIÊN NHIÊN VÌ SỰ PHÁT TRIỂN BỀN VỮNG</a:t>
            </a:r>
            <a:endParaRPr lang="en-US" sz="25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10508566"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Bảo vê tự nhiên và khai thác thông minh các tài nguyên thiên nhiên</a:t>
            </a:r>
            <a:endParaRPr lang="en-US" sz="2400" b="1" u="sng" dirty="0">
              <a:solidFill>
                <a:srgbClr val="000099"/>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C767621A-4D3F-4D2D-B628-763BFA64C31D}"/>
              </a:ext>
            </a:extLst>
          </p:cNvPr>
          <p:cNvSpPr txBox="1"/>
          <p:nvPr/>
        </p:nvSpPr>
        <p:spPr>
          <a:xfrm>
            <a:off x="7033849" y="6396116"/>
            <a:ext cx="4023360" cy="369332"/>
          </a:xfrm>
          <a:prstGeom prst="rect">
            <a:avLst/>
          </a:prstGeom>
          <a:solidFill>
            <a:srgbClr val="FFFF00"/>
          </a:solidFill>
          <a:ln>
            <a:solidFill>
              <a:srgbClr val="0000FF"/>
            </a:solidFill>
          </a:ln>
        </p:spPr>
        <p:txBody>
          <a:bodyPr wrap="square" rtlCol="0">
            <a:spAutoFit/>
          </a:bodyPr>
          <a:lstStyle/>
          <a:p>
            <a:pPr algn="ctr"/>
            <a:r>
              <a:rPr lang="en-US" b="1" dirty="0" smtClean="0">
                <a:latin typeface="Times New Roman" pitchFamily="18" charset="0"/>
                <a:cs typeface="Times New Roman" pitchFamily="18" charset="0"/>
              </a:rPr>
              <a:t>Các loại tài nguyên thiên nhiên</a:t>
            </a:r>
            <a:endParaRPr lang="en-US" b="1" dirty="0">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xmlns="" id="{54C128C1-AF8E-4EDF-B59F-CC0CB64B5ABD}"/>
              </a:ext>
            </a:extLst>
          </p:cNvPr>
          <p:cNvPicPr>
            <a:picLocks noChangeAspect="1"/>
          </p:cNvPicPr>
          <p:nvPr/>
        </p:nvPicPr>
        <p:blipFill rotWithShape="1">
          <a:blip r:embed="rId4"/>
          <a:srcRect l="33401" t="26046" r="35204" b="49247"/>
          <a:stretch/>
        </p:blipFill>
        <p:spPr>
          <a:xfrm>
            <a:off x="4754878" y="1589649"/>
            <a:ext cx="7366782" cy="4754880"/>
          </a:xfrm>
          <a:prstGeom prst="rect">
            <a:avLst/>
          </a:prstGeom>
          <a:ln>
            <a:solidFill>
              <a:srgbClr val="0000FF"/>
            </a:solidFill>
          </a:ln>
        </p:spPr>
      </p:pic>
      <p:sp>
        <p:nvSpPr>
          <p:cNvPr id="16" name="Cloud Callout 15"/>
          <p:cNvSpPr/>
          <p:nvPr/>
        </p:nvSpPr>
        <p:spPr>
          <a:xfrm>
            <a:off x="0" y="2121863"/>
            <a:ext cx="4397829" cy="3406747"/>
          </a:xfrm>
          <a:prstGeom prst="cloudCallout">
            <a:avLst>
              <a:gd name="adj1" fmla="val 46842"/>
              <a:gd name="adj2" fmla="val 82342"/>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dirty="0" smtClean="0">
                <a:solidFill>
                  <a:srgbClr val="0000FF"/>
                </a:solidFill>
                <a:latin typeface="Times New Roman" pitchFamily="18" charset="0"/>
                <a:cs typeface="Times New Roman" pitchFamily="18" charset="0"/>
              </a:rPr>
              <a:t>Em hãy nêu những tác động tích cực, tiêu cực của con ng</a:t>
            </a:r>
            <a:r>
              <a:rPr lang="vi-VN" sz="2400" b="1" i="1" dirty="0" smtClean="0">
                <a:solidFill>
                  <a:srgbClr val="0000FF"/>
                </a:solidFill>
                <a:latin typeface="Times New Roman" pitchFamily="18" charset="0"/>
                <a:cs typeface="Times New Roman" pitchFamily="18" charset="0"/>
              </a:rPr>
              <a:t>ư</a:t>
            </a:r>
            <a:r>
              <a:rPr lang="en-US" sz="2400" b="1" i="1" dirty="0" smtClean="0">
                <a:solidFill>
                  <a:srgbClr val="0000FF"/>
                </a:solidFill>
                <a:latin typeface="Times New Roman" pitchFamily="18" charset="0"/>
                <a:cs typeface="Times New Roman" pitchFamily="18" charset="0"/>
              </a:rPr>
              <a:t>ời đến thiên nhiên?</a:t>
            </a:r>
          </a:p>
        </p:txBody>
      </p:sp>
      <p:sp>
        <p:nvSpPr>
          <p:cNvPr id="15" name="Cloud Callout 14"/>
          <p:cNvSpPr/>
          <p:nvPr/>
        </p:nvSpPr>
        <p:spPr>
          <a:xfrm>
            <a:off x="208672" y="2049180"/>
            <a:ext cx="4397829" cy="3549769"/>
          </a:xfrm>
          <a:prstGeom prst="cloudCallout">
            <a:avLst>
              <a:gd name="adj1" fmla="val 46842"/>
              <a:gd name="adj2" fmla="val 82342"/>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dirty="0" smtClean="0">
                <a:solidFill>
                  <a:srgbClr val="0000FF"/>
                </a:solidFill>
                <a:latin typeface="Times New Roman" pitchFamily="18" charset="0"/>
                <a:cs typeface="Times New Roman" pitchFamily="18" charset="0"/>
              </a:rPr>
              <a:t>Em hãy cho biết ý nghĩa của việc bảo vệ tự nhiên và khai thác thông minh tài nguyen thiên nhiên.</a:t>
            </a:r>
          </a:p>
        </p:txBody>
      </p:sp>
      <p:sp>
        <p:nvSpPr>
          <p:cNvPr id="17" name="TextBox 16"/>
          <p:cNvSpPr txBox="1"/>
          <p:nvPr/>
        </p:nvSpPr>
        <p:spPr>
          <a:xfrm>
            <a:off x="84403" y="1547444"/>
            <a:ext cx="4206240" cy="461665"/>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a. Bảo vệ tự nhiên</a:t>
            </a:r>
            <a:endParaRPr lang="en-US" sz="2400" b="1" i="1" dirty="0">
              <a:latin typeface="Times New Roman" pitchFamily="18" charset="0"/>
              <a:cs typeface="Times New Roman" pitchFamily="18" charset="0"/>
            </a:endParaRPr>
          </a:p>
        </p:txBody>
      </p:sp>
      <p:sp>
        <p:nvSpPr>
          <p:cNvPr id="19" name="TextBox 18"/>
          <p:cNvSpPr txBox="1"/>
          <p:nvPr/>
        </p:nvSpPr>
        <p:spPr>
          <a:xfrm>
            <a:off x="0" y="1882716"/>
            <a:ext cx="11999742" cy="461665"/>
          </a:xfrm>
          <a:prstGeom prst="rect">
            <a:avLst/>
          </a:prstGeom>
          <a:noFill/>
        </p:spPr>
        <p:txBody>
          <a:bodyPr wrap="square" rtlCol="0">
            <a:spAutoFit/>
          </a:bodyPr>
          <a:lstStyle/>
          <a:p>
            <a:r>
              <a:rPr lang="pt-BR" sz="2400" b="1" dirty="0" smtClean="0">
                <a:latin typeface="Times New Roman" pitchFamily="18" charset="0"/>
                <a:cs typeface="Times New Roman" pitchFamily="18" charset="0"/>
              </a:rPr>
              <a:t>- Gìn giữ sự đa dạng sinh học, ngăn chặn ô nhiêm và suy thoái môi trường tự nhiên.</a:t>
            </a:r>
            <a:endParaRPr lang="en-US" sz="2400" b="1" dirty="0">
              <a:latin typeface="Times New Roman" pitchFamily="18" charset="0"/>
              <a:cs typeface="Times New Roman" pitchFamily="18" charset="0"/>
            </a:endParaRPr>
          </a:p>
        </p:txBody>
      </p:sp>
      <p:sp>
        <p:nvSpPr>
          <p:cNvPr id="20" name="TextBox 19"/>
          <p:cNvSpPr txBox="1"/>
          <p:nvPr/>
        </p:nvSpPr>
        <p:spPr>
          <a:xfrm>
            <a:off x="-2348" y="2302408"/>
            <a:ext cx="11999742" cy="830997"/>
          </a:xfrm>
          <a:prstGeom prst="rect">
            <a:avLst/>
          </a:prstGeom>
          <a:noFill/>
        </p:spPr>
        <p:txBody>
          <a:bodyPr wrap="square" rtlCol="0">
            <a:spAutoFit/>
          </a:bodyPr>
          <a:lstStyle/>
          <a:p>
            <a:r>
              <a:rPr lang="pt-BR" sz="2400" b="1" dirty="0" smtClean="0">
                <a:latin typeface="Times New Roman" pitchFamily="18" charset="0"/>
                <a:cs typeface="Times New Roman" pitchFamily="18" charset="0"/>
              </a:rPr>
              <a:t>- Bảo vệ không gian sống của con người, đảm bảo cho con người tồn tại trong môi trường trong lành, thuận lợi để phát triển kinh tế - xã hội.</a:t>
            </a: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xit" presetSubtype="0" fill="hold" grpId="1" nodeType="clickEffect">
                                  <p:stCondLst>
                                    <p:cond delay="0"/>
                                  </p:stCondLst>
                                  <p:childTnLst>
                                    <p:anim calcmode="lin" valueType="num">
                                      <p:cBhvr>
                                        <p:cTn id="19" dur="1000"/>
                                        <p:tgtEl>
                                          <p:spTgt spid="16"/>
                                        </p:tgtEl>
                                        <p:attrNameLst>
                                          <p:attrName>ppt_x</p:attrName>
                                        </p:attrNameLst>
                                      </p:cBhvr>
                                      <p:tavLst>
                                        <p:tav tm="0">
                                          <p:val>
                                            <p:strVal val="ppt_x"/>
                                          </p:val>
                                        </p:tav>
                                        <p:tav tm="100000">
                                          <p:val>
                                            <p:strVal val="ppt_x-.2"/>
                                          </p:val>
                                        </p:tav>
                                      </p:tavLst>
                                    </p:anim>
                                    <p:anim calcmode="lin" valueType="num">
                                      <p:cBhvr>
                                        <p:cTn id="20" dur="1000"/>
                                        <p:tgtEl>
                                          <p:spTgt spid="16"/>
                                        </p:tgtEl>
                                        <p:attrNameLst>
                                          <p:attrName>ppt_y</p:attrName>
                                        </p:attrNameLst>
                                      </p:cBhvr>
                                      <p:tavLst>
                                        <p:tav tm="0">
                                          <p:val>
                                            <p:strVal val="ppt_y"/>
                                          </p:val>
                                        </p:tav>
                                        <p:tav tm="100000">
                                          <p:val>
                                            <p:strVal val="ppt_y"/>
                                          </p:val>
                                        </p:tav>
                                      </p:tavLst>
                                    </p:anim>
                                    <p:animEffect transition="out" filter="fade">
                                      <p:cBhvr>
                                        <p:cTn id="21" dur="1000"/>
                                        <p:tgtEl>
                                          <p:spTgt spid="16"/>
                                        </p:tgtEl>
                                      </p:cBhvr>
                                    </p:animEffect>
                                    <p:set>
                                      <p:cBhvr>
                                        <p:cTn id="22" dur="1" fill="hold">
                                          <p:stCondLst>
                                            <p:cond delay="9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ppt_x</p:attrName>
                                        </p:attrNameLst>
                                      </p:cBhvr>
                                      <p:tavLst>
                                        <p:tav tm="0">
                                          <p:val>
                                            <p:strVal val="#ppt_x-.2"/>
                                          </p:val>
                                        </p:tav>
                                        <p:tav tm="100000">
                                          <p:val>
                                            <p:strVal val="#ppt_x"/>
                                          </p:val>
                                        </p:tav>
                                      </p:tavLst>
                                    </p:anim>
                                    <p:anim calcmode="lin" valueType="num">
                                      <p:cBhvr>
                                        <p:cTn id="2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xit" presetSubtype="0" fill="hold" grpId="1" nodeType="clickEffect">
                                  <p:stCondLst>
                                    <p:cond delay="0"/>
                                  </p:stCondLst>
                                  <p:childTnLst>
                                    <p:anim calcmode="lin" valueType="num">
                                      <p:cBhvr>
                                        <p:cTn id="33" dur="1000"/>
                                        <p:tgtEl>
                                          <p:spTgt spid="15"/>
                                        </p:tgtEl>
                                        <p:attrNameLst>
                                          <p:attrName>ppt_x</p:attrName>
                                        </p:attrNameLst>
                                      </p:cBhvr>
                                      <p:tavLst>
                                        <p:tav tm="0">
                                          <p:val>
                                            <p:strVal val="ppt_x"/>
                                          </p:val>
                                        </p:tav>
                                        <p:tav tm="100000">
                                          <p:val>
                                            <p:strVal val="ppt_x-.2"/>
                                          </p:val>
                                        </p:tav>
                                      </p:tavLst>
                                    </p:anim>
                                    <p:anim calcmode="lin" valueType="num">
                                      <p:cBhvr>
                                        <p:cTn id="34" dur="1000"/>
                                        <p:tgtEl>
                                          <p:spTgt spid="15"/>
                                        </p:tgtEl>
                                        <p:attrNameLst>
                                          <p:attrName>ppt_y</p:attrName>
                                        </p:attrNameLst>
                                      </p:cBhvr>
                                      <p:tavLst>
                                        <p:tav tm="0">
                                          <p:val>
                                            <p:strVal val="ppt_y"/>
                                          </p:val>
                                        </p:tav>
                                        <p:tav tm="100000">
                                          <p:val>
                                            <p:strVal val="ppt_y"/>
                                          </p:val>
                                        </p:tav>
                                      </p:tavLst>
                                    </p:anim>
                                    <p:animEffect transition="out" filter="fade">
                                      <p:cBhvr>
                                        <p:cTn id="35" dur="1000"/>
                                        <p:tgtEl>
                                          <p:spTgt spid="15"/>
                                        </p:tgtEl>
                                      </p:cBhvr>
                                    </p:animEffect>
                                    <p:set>
                                      <p:cBhvr>
                                        <p:cTn id="36" dur="1" fill="hold">
                                          <p:stCondLst>
                                            <p:cond delay="9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9" presetClass="exit" presetSubtype="0" fill="hold" nodeType="clickEffect">
                                  <p:stCondLst>
                                    <p:cond delay="0"/>
                                  </p:stCondLst>
                                  <p:childTnLst>
                                    <p:anim calcmode="lin" valueType="num">
                                      <p:cBhvr>
                                        <p:cTn id="40" dur="1000"/>
                                        <p:tgtEl>
                                          <p:spTgt spid="14"/>
                                        </p:tgtEl>
                                        <p:attrNameLst>
                                          <p:attrName>ppt_x</p:attrName>
                                        </p:attrNameLst>
                                      </p:cBhvr>
                                      <p:tavLst>
                                        <p:tav tm="0">
                                          <p:val>
                                            <p:strVal val="ppt_x"/>
                                          </p:val>
                                        </p:tav>
                                        <p:tav tm="100000">
                                          <p:val>
                                            <p:strVal val="ppt_x-.2"/>
                                          </p:val>
                                        </p:tav>
                                      </p:tavLst>
                                    </p:anim>
                                    <p:anim calcmode="lin" valueType="num">
                                      <p:cBhvr>
                                        <p:cTn id="41" dur="1000"/>
                                        <p:tgtEl>
                                          <p:spTgt spid="14"/>
                                        </p:tgtEl>
                                        <p:attrNameLst>
                                          <p:attrName>ppt_y</p:attrName>
                                        </p:attrNameLst>
                                      </p:cBhvr>
                                      <p:tavLst>
                                        <p:tav tm="0">
                                          <p:val>
                                            <p:strVal val="ppt_y"/>
                                          </p:val>
                                        </p:tav>
                                        <p:tav tm="100000">
                                          <p:val>
                                            <p:strVal val="ppt_y"/>
                                          </p:val>
                                        </p:tav>
                                      </p:tavLst>
                                    </p:anim>
                                    <p:animEffect transition="out" filter="fade">
                                      <p:cBhvr>
                                        <p:cTn id="42" dur="1000"/>
                                        <p:tgtEl>
                                          <p:spTgt spid="14"/>
                                        </p:tgtEl>
                                      </p:cBhvr>
                                    </p:animEffect>
                                    <p:set>
                                      <p:cBhvr>
                                        <p:cTn id="43" dur="1" fill="hold">
                                          <p:stCondLst>
                                            <p:cond delay="999"/>
                                          </p:stCondLst>
                                        </p:cTn>
                                        <p:tgtEl>
                                          <p:spTgt spid="14"/>
                                        </p:tgtEl>
                                        <p:attrNameLst>
                                          <p:attrName>style.visibility</p:attrName>
                                        </p:attrNameLst>
                                      </p:cBhvr>
                                      <p:to>
                                        <p:strVal val="hidden"/>
                                      </p:to>
                                    </p:set>
                                  </p:childTnLst>
                                </p:cTn>
                              </p:par>
                              <p:par>
                                <p:cTn id="44" presetID="29" presetClass="exit" presetSubtype="0" fill="hold" grpId="0" nodeType="withEffect">
                                  <p:stCondLst>
                                    <p:cond delay="0"/>
                                  </p:stCondLst>
                                  <p:childTnLst>
                                    <p:anim calcmode="lin" valueType="num">
                                      <p:cBhvr>
                                        <p:cTn id="45" dur="1000"/>
                                        <p:tgtEl>
                                          <p:spTgt spid="24"/>
                                        </p:tgtEl>
                                        <p:attrNameLst>
                                          <p:attrName>ppt_x</p:attrName>
                                        </p:attrNameLst>
                                      </p:cBhvr>
                                      <p:tavLst>
                                        <p:tav tm="0">
                                          <p:val>
                                            <p:strVal val="ppt_x"/>
                                          </p:val>
                                        </p:tav>
                                        <p:tav tm="100000">
                                          <p:val>
                                            <p:strVal val="ppt_x-.2"/>
                                          </p:val>
                                        </p:tav>
                                      </p:tavLst>
                                    </p:anim>
                                    <p:anim calcmode="lin" valueType="num">
                                      <p:cBhvr>
                                        <p:cTn id="46" dur="1000"/>
                                        <p:tgtEl>
                                          <p:spTgt spid="24"/>
                                        </p:tgtEl>
                                        <p:attrNameLst>
                                          <p:attrName>ppt_y</p:attrName>
                                        </p:attrNameLst>
                                      </p:cBhvr>
                                      <p:tavLst>
                                        <p:tav tm="0">
                                          <p:val>
                                            <p:strVal val="ppt_y"/>
                                          </p:val>
                                        </p:tav>
                                        <p:tav tm="100000">
                                          <p:val>
                                            <p:strVal val="ppt_y"/>
                                          </p:val>
                                        </p:tav>
                                      </p:tavLst>
                                    </p:anim>
                                    <p:animEffect transition="out" filter="fade">
                                      <p:cBhvr>
                                        <p:cTn id="47" dur="1000"/>
                                        <p:tgtEl>
                                          <p:spTgt spid="24"/>
                                        </p:tgtEl>
                                      </p:cBhvr>
                                    </p:animEffect>
                                    <p:set>
                                      <p:cBhvr>
                                        <p:cTn id="48" dur="1" fill="hold">
                                          <p:stCondLst>
                                            <p:cond delay="999"/>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1000" fill="hold"/>
                                        <p:tgtEl>
                                          <p:spTgt spid="19"/>
                                        </p:tgtEl>
                                        <p:attrNameLst>
                                          <p:attrName>ppt_x</p:attrName>
                                        </p:attrNameLst>
                                      </p:cBhvr>
                                      <p:tavLst>
                                        <p:tav tm="0">
                                          <p:val>
                                            <p:strVal val="#ppt_x-.2"/>
                                          </p:val>
                                        </p:tav>
                                        <p:tav tm="100000">
                                          <p:val>
                                            <p:strVal val="#ppt_x"/>
                                          </p:val>
                                        </p:tav>
                                      </p:tavLst>
                                    </p:anim>
                                    <p:anim calcmode="lin" valueType="num">
                                      <p:cBhvr>
                                        <p:cTn id="5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1000" fill="hold"/>
                                        <p:tgtEl>
                                          <p:spTgt spid="20"/>
                                        </p:tgtEl>
                                        <p:attrNameLst>
                                          <p:attrName>ppt_x</p:attrName>
                                        </p:attrNameLst>
                                      </p:cBhvr>
                                      <p:tavLst>
                                        <p:tav tm="0">
                                          <p:val>
                                            <p:strVal val="#ppt_x-.2"/>
                                          </p:val>
                                        </p:tav>
                                        <p:tav tm="100000">
                                          <p:val>
                                            <p:strVal val="#ppt_x"/>
                                          </p:val>
                                        </p:tav>
                                      </p:tavLst>
                                    </p:anim>
                                    <p:anim calcmode="lin" valueType="num">
                                      <p:cBhvr>
                                        <p:cTn id="6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animBg="1"/>
      <p:bldP spid="16" grpId="1" animBg="1"/>
      <p:bldP spid="15" grpId="0" animBg="1"/>
      <p:bldP spid="15" grpId="1" animBg="1"/>
      <p:bldP spid="17"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300" b="1" dirty="0" smtClean="0">
                <a:latin typeface="Times New Roman" pitchFamily="18" charset="0"/>
              </a:rPr>
              <a:t>TIẾT - BÀI 29. BẢO VỆ TỰ NHIÊN VÀ KHAI THÁC THÔNG MINH</a:t>
            </a:r>
          </a:p>
          <a:p>
            <a:pPr algn="ctr"/>
            <a:r>
              <a:rPr lang="en-US" sz="2300" b="1" dirty="0" smtClean="0">
                <a:latin typeface="Times New Roman" pitchFamily="18" charset="0"/>
              </a:rPr>
              <a:t>CÁC TÀI NGUYÊN THIÊN NHIÊN VÌ SỰ PHÁT TRIỂN BỀN VỮNG</a:t>
            </a:r>
            <a:endParaRPr lang="en-US" sz="23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10508566"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Bảo vê tự nhiên và khai thác thông minh các tài nguyên thiên nhiên</a:t>
            </a:r>
            <a:endParaRPr lang="en-US" sz="2400" b="1" u="sng" dirty="0">
              <a:solidFill>
                <a:srgbClr val="000099"/>
              </a:solidFill>
              <a:latin typeface="Times New Roman" pitchFamily="18" charset="0"/>
              <a:cs typeface="Times New Roman" pitchFamily="18" charset="0"/>
            </a:endParaRPr>
          </a:p>
        </p:txBody>
      </p:sp>
      <p:sp>
        <p:nvSpPr>
          <p:cNvPr id="16" name="Cloud Callout 15"/>
          <p:cNvSpPr/>
          <p:nvPr/>
        </p:nvSpPr>
        <p:spPr>
          <a:xfrm>
            <a:off x="182884" y="2009319"/>
            <a:ext cx="4726745" cy="3406747"/>
          </a:xfrm>
          <a:prstGeom prst="cloudCallout">
            <a:avLst>
              <a:gd name="adj1" fmla="val 46842"/>
              <a:gd name="adj2" fmla="val 82342"/>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dirty="0" smtClean="0">
                <a:solidFill>
                  <a:srgbClr val="0000FF"/>
                </a:solidFill>
                <a:latin typeface="Times New Roman" pitchFamily="18" charset="0"/>
                <a:cs typeface="Times New Roman" pitchFamily="18" charset="0"/>
              </a:rPr>
              <a:t>Để khai thác thông minh các tài nguyên thiên nhiên, chúng ta cần phải làm gì?</a:t>
            </a:r>
            <a:endParaRPr lang="en-US" sz="2400" b="1" i="1" dirty="0">
              <a:solidFill>
                <a:srgbClr val="0000FF"/>
              </a:solidFill>
              <a:latin typeface="Times New Roman" pitchFamily="18" charset="0"/>
              <a:cs typeface="Times New Roman" pitchFamily="18" charset="0"/>
            </a:endParaRPr>
          </a:p>
        </p:txBody>
      </p:sp>
      <p:pic>
        <p:nvPicPr>
          <p:cNvPr id="17" name="Picture 16"/>
          <p:cNvPicPr/>
          <p:nvPr/>
        </p:nvPicPr>
        <p:blipFill>
          <a:blip r:embed="rId4"/>
          <a:srcRect/>
          <a:stretch>
            <a:fillRect/>
          </a:stretch>
        </p:blipFill>
        <p:spPr bwMode="auto">
          <a:xfrm>
            <a:off x="5261324" y="1576907"/>
            <a:ext cx="6739605" cy="4444065"/>
          </a:xfrm>
          <a:prstGeom prst="rect">
            <a:avLst/>
          </a:prstGeom>
          <a:noFill/>
          <a:ln w="9525">
            <a:solidFill>
              <a:srgbClr val="0000FF"/>
            </a:solidFill>
            <a:miter lim="800000"/>
            <a:headEnd/>
            <a:tailEnd/>
          </a:ln>
        </p:spPr>
      </p:pic>
      <p:sp>
        <p:nvSpPr>
          <p:cNvPr id="18" name="TextBox 17">
            <a:extLst>
              <a:ext uri="{FF2B5EF4-FFF2-40B4-BE49-F238E27FC236}">
                <a16:creationId xmlns:a16="http://schemas.microsoft.com/office/drawing/2014/main" xmlns="" id="{C767621A-4D3F-4D2D-B628-763BFA64C31D}"/>
              </a:ext>
            </a:extLst>
          </p:cNvPr>
          <p:cNvSpPr txBox="1"/>
          <p:nvPr/>
        </p:nvSpPr>
        <p:spPr>
          <a:xfrm>
            <a:off x="5725551" y="6100688"/>
            <a:ext cx="5809958" cy="707886"/>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Một số giải pháp khai thác tài nguyên thiên nhiên </a:t>
            </a:r>
          </a:p>
          <a:p>
            <a:pPr algn="ctr"/>
            <a:r>
              <a:rPr lang="en-US" sz="2000" b="1" dirty="0" smtClean="0">
                <a:latin typeface="Times New Roman" pitchFamily="18" charset="0"/>
                <a:cs typeface="Times New Roman" pitchFamily="18" charset="0"/>
              </a:rPr>
              <a:t>phục vụ phát triển bền vững</a:t>
            </a:r>
            <a:endParaRPr lang="en-US" sz="2000" b="1" dirty="0">
              <a:latin typeface="Times New Roman" pitchFamily="18" charset="0"/>
              <a:cs typeface="Times New Roman" pitchFamily="18" charset="0"/>
            </a:endParaRPr>
          </a:p>
        </p:txBody>
      </p:sp>
      <p:sp>
        <p:nvSpPr>
          <p:cNvPr id="19" name="TextBox 18"/>
          <p:cNvSpPr txBox="1"/>
          <p:nvPr/>
        </p:nvSpPr>
        <p:spPr>
          <a:xfrm>
            <a:off x="0" y="1547444"/>
            <a:ext cx="5331655" cy="830997"/>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b. Khai thác thông minh các tài nguyên thiên nhiên </a:t>
            </a:r>
            <a:endParaRPr lang="en-US" sz="24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xit" presetSubtype="0" fill="hold" grpId="1" nodeType="clickEffect">
                                  <p:stCondLst>
                                    <p:cond delay="0"/>
                                  </p:stCondLst>
                                  <p:childTnLst>
                                    <p:anim calcmode="lin" valueType="num">
                                      <p:cBhvr>
                                        <p:cTn id="19" dur="1000"/>
                                        <p:tgtEl>
                                          <p:spTgt spid="16"/>
                                        </p:tgtEl>
                                        <p:attrNameLst>
                                          <p:attrName>ppt_x</p:attrName>
                                        </p:attrNameLst>
                                      </p:cBhvr>
                                      <p:tavLst>
                                        <p:tav tm="0">
                                          <p:val>
                                            <p:strVal val="ppt_x"/>
                                          </p:val>
                                        </p:tav>
                                        <p:tav tm="100000">
                                          <p:val>
                                            <p:strVal val="ppt_x-.2"/>
                                          </p:val>
                                        </p:tav>
                                      </p:tavLst>
                                    </p:anim>
                                    <p:anim calcmode="lin" valueType="num">
                                      <p:cBhvr>
                                        <p:cTn id="20" dur="1000"/>
                                        <p:tgtEl>
                                          <p:spTgt spid="16"/>
                                        </p:tgtEl>
                                        <p:attrNameLst>
                                          <p:attrName>ppt_y</p:attrName>
                                        </p:attrNameLst>
                                      </p:cBhvr>
                                      <p:tavLst>
                                        <p:tav tm="0">
                                          <p:val>
                                            <p:strVal val="ppt_y"/>
                                          </p:val>
                                        </p:tav>
                                        <p:tav tm="100000">
                                          <p:val>
                                            <p:strVal val="ppt_y"/>
                                          </p:val>
                                        </p:tav>
                                      </p:tavLst>
                                    </p:anim>
                                    <p:animEffect transition="out" filter="fade">
                                      <p:cBhvr>
                                        <p:cTn id="21" dur="1000"/>
                                        <p:tgtEl>
                                          <p:spTgt spid="16"/>
                                        </p:tgtEl>
                                      </p:cBhvr>
                                    </p:animEffect>
                                    <p:set>
                                      <p:cBhvr>
                                        <p:cTn id="22"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TS\Desktop\Ảnh\2d2762e3bba252fc0bb3.jpg"/>
          <p:cNvPicPr/>
          <p:nvPr/>
        </p:nvPicPr>
        <p:blipFill>
          <a:blip r:embed="rId2"/>
          <a:srcRect/>
          <a:stretch>
            <a:fillRect/>
          </a:stretch>
        </p:blipFill>
        <p:spPr bwMode="auto">
          <a:xfrm>
            <a:off x="3123026" y="70339"/>
            <a:ext cx="4586068" cy="3348110"/>
          </a:xfrm>
          <a:prstGeom prst="rect">
            <a:avLst/>
          </a:prstGeom>
          <a:noFill/>
          <a:ln w="9525">
            <a:solidFill>
              <a:srgbClr val="0000FF"/>
            </a:solidFill>
            <a:miter lim="800000"/>
            <a:headEnd/>
            <a:tailEnd/>
          </a:ln>
        </p:spPr>
      </p:pic>
      <p:pic>
        <p:nvPicPr>
          <p:cNvPr id="5" name="Picture 4" descr="C:\Users\PTS\Desktop\Ảnh\download.jpg"/>
          <p:cNvPicPr/>
          <p:nvPr/>
        </p:nvPicPr>
        <p:blipFill>
          <a:blip r:embed="rId3"/>
          <a:srcRect/>
          <a:stretch>
            <a:fillRect/>
          </a:stretch>
        </p:blipFill>
        <p:spPr bwMode="auto">
          <a:xfrm>
            <a:off x="7793500" y="70340"/>
            <a:ext cx="4328160" cy="3334042"/>
          </a:xfrm>
          <a:prstGeom prst="rect">
            <a:avLst/>
          </a:prstGeom>
          <a:noFill/>
          <a:ln w="9525">
            <a:solidFill>
              <a:srgbClr val="0000FF"/>
            </a:solidFill>
            <a:miter lim="800000"/>
            <a:headEnd/>
            <a:tailEnd/>
          </a:ln>
        </p:spPr>
      </p:pic>
      <p:pic>
        <p:nvPicPr>
          <p:cNvPr id="6" name="Picture 5" descr="C:\Users\PTS\Desktop\Ảnh\download (1).jpg"/>
          <p:cNvPicPr/>
          <p:nvPr/>
        </p:nvPicPr>
        <p:blipFill>
          <a:blip r:embed="rId4"/>
          <a:srcRect/>
          <a:stretch>
            <a:fillRect/>
          </a:stretch>
        </p:blipFill>
        <p:spPr bwMode="auto">
          <a:xfrm>
            <a:off x="3123027" y="3530992"/>
            <a:ext cx="4586067" cy="3263782"/>
          </a:xfrm>
          <a:prstGeom prst="rect">
            <a:avLst/>
          </a:prstGeom>
          <a:noFill/>
          <a:ln w="9525">
            <a:solidFill>
              <a:srgbClr val="0000FF"/>
            </a:solidFill>
            <a:miter lim="800000"/>
            <a:headEnd/>
            <a:tailEnd/>
          </a:ln>
        </p:spPr>
      </p:pic>
      <p:pic>
        <p:nvPicPr>
          <p:cNvPr id="7" name="Picture 6" descr="C:\Users\PTS\Desktop\Ảnh\download (2).jpg"/>
          <p:cNvPicPr/>
          <p:nvPr/>
        </p:nvPicPr>
        <p:blipFill>
          <a:blip r:embed="rId5"/>
          <a:srcRect/>
          <a:stretch>
            <a:fillRect/>
          </a:stretch>
        </p:blipFill>
        <p:spPr bwMode="auto">
          <a:xfrm>
            <a:off x="7821637" y="3516923"/>
            <a:ext cx="4300023" cy="3270737"/>
          </a:xfrm>
          <a:prstGeom prst="rect">
            <a:avLst/>
          </a:prstGeom>
          <a:noFill/>
          <a:ln w="9525">
            <a:solidFill>
              <a:srgbClr val="0000FF"/>
            </a:solidFill>
            <a:miter lim="800000"/>
            <a:headEnd/>
            <a:tailEnd/>
          </a:ln>
        </p:spPr>
      </p:pic>
      <p:sp>
        <p:nvSpPr>
          <p:cNvPr id="8" name="TextBox 7">
            <a:extLst>
              <a:ext uri="{FF2B5EF4-FFF2-40B4-BE49-F238E27FC236}">
                <a16:creationId xmlns:a16="http://schemas.microsoft.com/office/drawing/2014/main" xmlns="" id="{C767621A-4D3F-4D2D-B628-763BFA64C31D}"/>
              </a:ext>
            </a:extLst>
          </p:cNvPr>
          <p:cNvSpPr txBox="1"/>
          <p:nvPr/>
        </p:nvSpPr>
        <p:spPr>
          <a:xfrm>
            <a:off x="7779435" y="6410184"/>
            <a:ext cx="4360986" cy="369332"/>
          </a:xfrm>
          <a:prstGeom prst="rect">
            <a:avLst/>
          </a:prstGeom>
          <a:solidFill>
            <a:srgbClr val="FFFF00"/>
          </a:solidFill>
          <a:ln>
            <a:solidFill>
              <a:srgbClr val="0000FF"/>
            </a:solidFill>
          </a:ln>
        </p:spPr>
        <p:txBody>
          <a:bodyPr wrap="square" rtlCol="0">
            <a:spAutoFit/>
          </a:bodyPr>
          <a:lstStyle/>
          <a:p>
            <a:pPr algn="ctr"/>
            <a:r>
              <a:rPr lang="en-US" b="1" dirty="0" smtClean="0">
                <a:latin typeface="Times New Roman" pitchFamily="18" charset="0"/>
                <a:cs typeface="Times New Roman" pitchFamily="18" charset="0"/>
              </a:rPr>
              <a:t>Tích cực trồng cây, gây rừng</a:t>
            </a:r>
            <a:endParaRPr lang="en-US"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C767621A-4D3F-4D2D-B628-763BFA64C31D}"/>
              </a:ext>
            </a:extLst>
          </p:cNvPr>
          <p:cNvSpPr txBox="1"/>
          <p:nvPr/>
        </p:nvSpPr>
        <p:spPr>
          <a:xfrm>
            <a:off x="3125369" y="6404260"/>
            <a:ext cx="4597793" cy="369332"/>
          </a:xfrm>
          <a:prstGeom prst="rect">
            <a:avLst/>
          </a:prstGeom>
          <a:solidFill>
            <a:srgbClr val="FFFF00"/>
          </a:solidFill>
          <a:ln>
            <a:solidFill>
              <a:srgbClr val="0000FF"/>
            </a:solidFill>
          </a:ln>
        </p:spPr>
        <p:txBody>
          <a:bodyPr wrap="square" rtlCol="0">
            <a:spAutoFit/>
          </a:bodyPr>
          <a:lstStyle/>
          <a:p>
            <a:pPr algn="ctr"/>
            <a:r>
              <a:rPr lang="en-US" b="1" dirty="0" smtClean="0">
                <a:latin typeface="Times New Roman" pitchFamily="18" charset="0"/>
                <a:cs typeface="Times New Roman" pitchFamily="18" charset="0"/>
              </a:rPr>
              <a:t>Cánh đồng tam giác mạch phát triển du lịch </a:t>
            </a:r>
          </a:p>
        </p:txBody>
      </p:sp>
      <p:sp>
        <p:nvSpPr>
          <p:cNvPr id="10" name="TextBox 9">
            <a:extLst>
              <a:ext uri="{FF2B5EF4-FFF2-40B4-BE49-F238E27FC236}">
                <a16:creationId xmlns:a16="http://schemas.microsoft.com/office/drawing/2014/main" xmlns="" id="{C767621A-4D3F-4D2D-B628-763BFA64C31D}"/>
              </a:ext>
            </a:extLst>
          </p:cNvPr>
          <p:cNvSpPr txBox="1"/>
          <p:nvPr/>
        </p:nvSpPr>
        <p:spPr>
          <a:xfrm>
            <a:off x="3108960" y="3043316"/>
            <a:ext cx="4581377" cy="369332"/>
          </a:xfrm>
          <a:prstGeom prst="rect">
            <a:avLst/>
          </a:prstGeom>
          <a:solidFill>
            <a:srgbClr val="FFFF00"/>
          </a:solidFill>
          <a:ln>
            <a:solidFill>
              <a:srgbClr val="0000FF"/>
            </a:solidFill>
          </a:ln>
        </p:spPr>
        <p:txBody>
          <a:bodyPr wrap="square" rtlCol="0">
            <a:spAutoFit/>
          </a:bodyPr>
          <a:lstStyle/>
          <a:p>
            <a:pPr algn="ctr"/>
            <a:r>
              <a:rPr lang="en-US" b="1" dirty="0" smtClean="0">
                <a:latin typeface="Times New Roman" pitchFamily="18" charset="0"/>
                <a:cs typeface="Times New Roman" pitchFamily="18" charset="0"/>
              </a:rPr>
              <a:t>Cánh đồng pin mặt trời </a:t>
            </a:r>
            <a:r>
              <a:rPr lang="vi-VN" b="1" dirty="0" smtClean="0">
                <a:latin typeface="Times New Roman" pitchFamily="18" charset="0"/>
                <a:cs typeface="Times New Roman" pitchFamily="18" charset="0"/>
              </a:rPr>
              <a:t>ở </a:t>
            </a:r>
            <a:r>
              <a:rPr lang="en-US" b="1" dirty="0" smtClean="0">
                <a:latin typeface="Times New Roman" pitchFamily="18" charset="0"/>
                <a:cs typeface="Times New Roman" pitchFamily="18" charset="0"/>
              </a:rPr>
              <a:t>Ca-dắc-xtan</a:t>
            </a:r>
            <a:endParaRPr lang="en-US" b="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xmlns="" id="{C767621A-4D3F-4D2D-B628-763BFA64C31D}"/>
              </a:ext>
            </a:extLst>
          </p:cNvPr>
          <p:cNvSpPr txBox="1"/>
          <p:nvPr/>
        </p:nvSpPr>
        <p:spPr>
          <a:xfrm>
            <a:off x="7777088" y="3040964"/>
            <a:ext cx="4372708" cy="369332"/>
          </a:xfrm>
          <a:prstGeom prst="rect">
            <a:avLst/>
          </a:prstGeom>
          <a:solidFill>
            <a:srgbClr val="FFFF00"/>
          </a:solidFill>
          <a:ln>
            <a:solidFill>
              <a:srgbClr val="0000FF"/>
            </a:solidFill>
          </a:ln>
        </p:spPr>
        <p:txBody>
          <a:bodyPr wrap="square" rtlCol="0">
            <a:spAutoFit/>
          </a:bodyPr>
          <a:lstStyle/>
          <a:p>
            <a:pPr algn="ctr"/>
            <a:r>
              <a:rPr lang="en-US" b="1" dirty="0" smtClean="0">
                <a:latin typeface="Times New Roman" pitchFamily="18" charset="0"/>
                <a:cs typeface="Times New Roman" pitchFamily="18" charset="0"/>
              </a:rPr>
              <a:t>Nhà máy điện gió Bạc Liêu (Việt Nam)</a:t>
            </a:r>
            <a:endParaRPr lang="en-US" b="1" dirty="0">
              <a:latin typeface="Times New Roman" pitchFamily="18" charset="0"/>
              <a:cs typeface="Times New Roman" pitchFamily="18" charset="0"/>
            </a:endParaRPr>
          </a:p>
        </p:txBody>
      </p:sp>
      <p:sp>
        <p:nvSpPr>
          <p:cNvPr id="13" name="Rectangle 12"/>
          <p:cNvSpPr/>
          <p:nvPr/>
        </p:nvSpPr>
        <p:spPr>
          <a:xfrm>
            <a:off x="196948" y="575827"/>
            <a:ext cx="2729132" cy="3416320"/>
          </a:xfrm>
          <a:prstGeom prst="rect">
            <a:avLst/>
          </a:prstGeom>
          <a:ln>
            <a:solidFill>
              <a:srgbClr val="0000FF"/>
            </a:solidFill>
          </a:ln>
        </p:spPr>
        <p:txBody>
          <a:bodyPr wrap="square">
            <a:spAutoFit/>
          </a:bodyPr>
          <a:lstStyle/>
          <a:p>
            <a:pPr algn="ctr">
              <a:lnSpc>
                <a:spcPct val="150000"/>
              </a:lnSpc>
            </a:pPr>
            <a:r>
              <a:rPr lang="en-US" sz="2400" b="1" i="1" dirty="0" smtClean="0">
                <a:solidFill>
                  <a:srgbClr val="0000FF"/>
                </a:solidFill>
                <a:latin typeface="Times New Roman" pitchFamily="18" charset="0"/>
                <a:cs typeface="Times New Roman" pitchFamily="18" charset="0"/>
              </a:rPr>
              <a:t>Các hoạt động kinh tế trong hình bên có đáp ứng được mục tiêu phát triển bền vững hay không? Tại sao?</a:t>
            </a:r>
            <a:endParaRPr lang="en-US"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1000"/>
                                        <p:tgtEl>
                                          <p:spTgt spid="11"/>
                                        </p:tgtEl>
                                      </p:cBhvr>
                                    </p:animEffect>
                                  </p:childTnLst>
                                </p:cTn>
                              </p:par>
                              <p:par>
                                <p:cTn id="14" presetID="8"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1000"/>
                                        <p:tgtEl>
                                          <p:spTgt spid="5"/>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1000"/>
                                        <p:tgtEl>
                                          <p:spTgt spid="7"/>
                                        </p:tgtEl>
                                      </p:cBhvr>
                                    </p:animEffect>
                                  </p:childTnLst>
                                </p:cTn>
                              </p:par>
                              <p:par>
                                <p:cTn id="20" presetID="8"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1000"/>
                                        <p:tgtEl>
                                          <p:spTgt spid="6"/>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1000"/>
                                        <p:tgtEl>
                                          <p:spTgt spid="9"/>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fill="hold"/>
                                        <p:tgtEl>
                                          <p:spTgt spid="13"/>
                                        </p:tgtEl>
                                        <p:attrNameLst>
                                          <p:attrName>ppt_x</p:attrName>
                                        </p:attrNameLst>
                                      </p:cBhvr>
                                      <p:tavLst>
                                        <p:tav tm="0">
                                          <p:val>
                                            <p:strVal val="0-#ppt_w/2"/>
                                          </p:val>
                                        </p:tav>
                                        <p:tav tm="100000">
                                          <p:val>
                                            <p:strVal val="#ppt_x"/>
                                          </p:val>
                                        </p:tav>
                                      </p:tavLst>
                                    </p:anim>
                                    <p:anim calcmode="lin" valueType="num">
                                      <p:cBhvr additive="base">
                                        <p:cTn id="3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2300" b="1" dirty="0" smtClean="0">
                <a:latin typeface="Times New Roman" pitchFamily="18" charset="0"/>
              </a:rPr>
              <a:t>TIẾT - BÀI 29. BẢO VỆ TỰ NHIÊN VÀ KHAI THÁC THÔNG MINH</a:t>
            </a:r>
          </a:p>
          <a:p>
            <a:pPr algn="ctr"/>
            <a:r>
              <a:rPr lang="en-US" sz="2300" b="1" dirty="0" smtClean="0">
                <a:latin typeface="Times New Roman" pitchFamily="18" charset="0"/>
              </a:rPr>
              <a:t>CÁC TÀI NGUYÊN THIÊN NHIÊN VÌ SỰ PHÁT TRIỂN BỀN VỮNG</a:t>
            </a:r>
            <a:endParaRPr lang="en-US" sz="23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10508566"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Bảo vê tự nhiên và khai thác thông minh các tài nguyên thiên nhiên</a:t>
            </a:r>
            <a:endParaRPr lang="en-US" sz="2400" b="1" u="sng" dirty="0">
              <a:solidFill>
                <a:srgbClr val="000099"/>
              </a:solidFill>
              <a:latin typeface="Times New Roman" pitchFamily="18" charset="0"/>
              <a:cs typeface="Times New Roman" pitchFamily="18" charset="0"/>
            </a:endParaRPr>
          </a:p>
        </p:txBody>
      </p:sp>
      <p:sp>
        <p:nvSpPr>
          <p:cNvPr id="19" name="TextBox 18"/>
          <p:cNvSpPr txBox="1"/>
          <p:nvPr/>
        </p:nvSpPr>
        <p:spPr>
          <a:xfrm>
            <a:off x="0" y="1547444"/>
            <a:ext cx="8707902" cy="461665"/>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b. Khai thác thông minh các tài nguyên thiên nhiên </a:t>
            </a:r>
            <a:endParaRPr lang="en-US" sz="2400" b="1" i="1" dirty="0">
              <a:latin typeface="Times New Roman" pitchFamily="18" charset="0"/>
              <a:cs typeface="Times New Roman" pitchFamily="18" charset="0"/>
            </a:endParaRPr>
          </a:p>
        </p:txBody>
      </p:sp>
      <p:sp>
        <p:nvSpPr>
          <p:cNvPr id="1025" name="Rectangle 1"/>
          <p:cNvSpPr>
            <a:spLocks noChangeArrowheads="1"/>
          </p:cNvSpPr>
          <p:nvPr/>
        </p:nvSpPr>
        <p:spPr bwMode="auto">
          <a:xfrm>
            <a:off x="1" y="2039815"/>
            <a:ext cx="1190171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400" b="1" i="0" u="none" strike="noStrike" cap="none" normalizeH="0" baseline="0" dirty="0" smtClean="0">
                <a:ln>
                  <a:noFill/>
                </a:ln>
                <a:effectLst/>
                <a:latin typeface="Times New Roman" pitchFamily="18" charset="0"/>
                <a:ea typeface="Calibri" pitchFamily="34" charset="0"/>
                <a:cs typeface="Times New Roman" pitchFamily="18" charset="0"/>
              </a:rPr>
              <a:t>- Cần sử dụng hợp lí, tiết kiệm, hạn chế sự suy giảm tài nguyên, đảm bảo cho sản xuất và sinh hoạt của con người.</a:t>
            </a:r>
            <a:endParaRPr kumimoji="0" lang="en-US" sz="2400" b="1" i="0" u="none" strike="noStrike" cap="none" normalizeH="0" baseline="0" dirty="0" smtClean="0">
              <a:ln>
                <a:noFill/>
              </a:ln>
              <a:effectLst/>
              <a:latin typeface="Times New Roman" pitchFamily="18" charset="0"/>
              <a:cs typeface="Times New Roman" pitchFamily="18" charset="0"/>
            </a:endParaRPr>
          </a:p>
        </p:txBody>
      </p:sp>
      <p:sp>
        <p:nvSpPr>
          <p:cNvPr id="14" name="Rectangle 1"/>
          <p:cNvSpPr>
            <a:spLocks noChangeArrowheads="1"/>
          </p:cNvSpPr>
          <p:nvPr/>
        </p:nvSpPr>
        <p:spPr bwMode="auto">
          <a:xfrm>
            <a:off x="0" y="3191021"/>
            <a:ext cx="11901714" cy="5799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pt-BR" sz="2400" b="1" i="0" u="none" strike="noStrike" cap="none" normalizeH="0" baseline="0" dirty="0" smtClean="0">
                <a:ln>
                  <a:noFill/>
                </a:ln>
                <a:effectLst/>
                <a:latin typeface="Times New Roman" pitchFamily="18" charset="0"/>
                <a:ea typeface="Calibri" pitchFamily="34" charset="0"/>
                <a:cs typeface="Times New Roman" pitchFamily="18" charset="0"/>
              </a:rPr>
              <a:t>- Khai thác phù hợp, đảm bảo sự phát triển bền vững các tài nguyên thiên nhiên.</a:t>
            </a:r>
            <a:r>
              <a:rPr kumimoji="0" lang="en-US" sz="2400" b="1" i="0" u="none" strike="noStrike" cap="none" normalizeH="0" baseline="0" dirty="0" smtClean="0">
                <a:ln>
                  <a:noFill/>
                </a:ln>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025"/>
                                        </p:tgtEl>
                                        <p:attrNameLst>
                                          <p:attrName>style.visibility</p:attrName>
                                        </p:attrNameLst>
                                      </p:cBhvr>
                                      <p:to>
                                        <p:strVal val="visible"/>
                                      </p:to>
                                    </p:set>
                                    <p:anim calcmode="lin" valueType="num">
                                      <p:cBhvr>
                                        <p:cTn id="13" dur="1000" fill="hold"/>
                                        <p:tgtEl>
                                          <p:spTgt spid="1025"/>
                                        </p:tgtEl>
                                        <p:attrNameLst>
                                          <p:attrName>ppt_x</p:attrName>
                                        </p:attrNameLst>
                                      </p:cBhvr>
                                      <p:tavLst>
                                        <p:tav tm="0">
                                          <p:val>
                                            <p:strVal val="#ppt_x-.2"/>
                                          </p:val>
                                        </p:tav>
                                        <p:tav tm="100000">
                                          <p:val>
                                            <p:strVal val="#ppt_x"/>
                                          </p:val>
                                        </p:tav>
                                      </p:tavLst>
                                    </p:anim>
                                    <p:anim calcmode="lin" valueType="num">
                                      <p:cBhvr>
                                        <p:cTn id="14" dur="1000" fill="hold"/>
                                        <p:tgtEl>
                                          <p:spTgt spid="102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25"/>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ppt_x</p:attrName>
                                        </p:attrNameLst>
                                      </p:cBhvr>
                                      <p:tavLst>
                                        <p:tav tm="0">
                                          <p:val>
                                            <p:strVal val="#ppt_x-.2"/>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25"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16378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1200</Words>
  <PresentationFormat>Custom</PresentationFormat>
  <Paragraphs>89</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等线</vt:lpstr>
      <vt:lpstr>Times New Roman</vt:lpstr>
      <vt:lpstr>Wingdings</vt:lpstr>
      <vt:lpstr>Calibri Light</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2021-08-16T09:55:39Z</dcterms:created>
  <dcterms:modified xsi:type="dcterms:W3CDTF">2021-09-30T16:07:05Z</dcterms:modified>
</cp:coreProperties>
</file>