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7"/>
  </p:notesMasterIdLst>
  <p:sldIdLst>
    <p:sldId id="274" r:id="rId3"/>
    <p:sldId id="257" r:id="rId4"/>
    <p:sldId id="258" r:id="rId5"/>
    <p:sldId id="259" r:id="rId6"/>
    <p:sldId id="260" r:id="rId7"/>
    <p:sldId id="261" r:id="rId8"/>
    <p:sldId id="262" r:id="rId9"/>
    <p:sldId id="275" r:id="rId10"/>
    <p:sldId id="263" r:id="rId11"/>
    <p:sldId id="276" r:id="rId12"/>
    <p:sldId id="264" r:id="rId13"/>
    <p:sldId id="277" r:id="rId14"/>
    <p:sldId id="265" r:id="rId15"/>
    <p:sldId id="266" r:id="rId16"/>
    <p:sldId id="278" r:id="rId17"/>
    <p:sldId id="267" r:id="rId18"/>
    <p:sldId id="268" r:id="rId19"/>
    <p:sldId id="269" r:id="rId20"/>
    <p:sldId id="279" r:id="rId21"/>
    <p:sldId id="271" r:id="rId22"/>
    <p:sldId id="272" r:id="rId23"/>
    <p:sldId id="283" r:id="rId24"/>
    <p:sldId id="282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D4"/>
    <a:srgbClr val="009040"/>
    <a:srgbClr val="005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BDB28-5B88-4BB3-A27D-CE95781F38D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B118C-1010-4E25-BF4F-1AA7D2ABAB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118C-1010-4E25-BF4F-1AA7D2ABAB8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46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8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90710"/>
            <a:ext cx="11887200" cy="74749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38200"/>
            <a:ext cx="11887200" cy="593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1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8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07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7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5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7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5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66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9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84" y="89397"/>
            <a:ext cx="11765216" cy="749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302" y="1026782"/>
            <a:ext cx="11783298" cy="583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F7F2A-E515-4C99-9CD2-7069485C7A2D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120D2-BDB2-4F26-8CA8-EE4D6C383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4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 background họp trực tuyế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0095" cy="6858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376295" y="1372870"/>
            <a:ext cx="52095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4035" y="2472690"/>
            <a:ext cx="950023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>
                <a:solidFill>
                  <a:srgbClr val="004B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1: Nêu nguyên nhân, hậu quả của ô nhiễm không khí và biện pháp bảo vệ môi trường không khí?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04035" y="4443095"/>
            <a:ext cx="956119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>
                <a:solidFill>
                  <a:srgbClr val="004B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2: Trình bày ý nghĩa của việc trồng rừng và bảo vệ rừng?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41363" y="205105"/>
            <a:ext cx="74091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just">
              <a:buNone/>
            </a:pPr>
            <a:r>
              <a:rPr lang="en-US" sz="2800" b="1">
                <a:solidFill>
                  <a:srgbClr val="002060"/>
                </a:solidFill>
                <a:sym typeface="+mn-ea"/>
              </a:rPr>
              <a:t>Tìm hiểu về khả năng dẫn điện của vật liệu</a:t>
            </a:r>
          </a:p>
        </p:txBody>
      </p:sp>
      <p:graphicFrame>
        <p:nvGraphicFramePr>
          <p:cNvPr id="5" name="Table 4"/>
          <p:cNvGraphicFramePr/>
          <p:nvPr/>
        </p:nvGraphicFramePr>
        <p:xfrm>
          <a:off x="187960" y="857250"/>
          <a:ext cx="8100060" cy="5819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0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VÂT LIỆU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BÓNG ĐÈN SÁNG HAY KHÔNG SÁNG?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VẬT LIỆU DẪN ĐIỆN HAY KHÔNG DẪN ĐIỆN?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KIM LOẠI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NHỰA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GỖ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CAO 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THỦY TINH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GỐM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1525" y="1151890"/>
            <a:ext cx="3800475" cy="35826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78175" y="1948180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Sáng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784850" y="1948180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Dẫn điện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78175" y="2823845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sáng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0385" y="2807970"/>
            <a:ext cx="2606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dẫn điện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116580" y="3607435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sáng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662295" y="3591560"/>
            <a:ext cx="2564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  <a:sym typeface="+mn-ea"/>
              </a:rPr>
              <a:t>Không dẫn điện</a:t>
            </a:r>
            <a:endParaRPr lang="en-US" sz="2400" b="1">
              <a:solidFill>
                <a:srgbClr val="00528C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178175" y="4391025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sáng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723890" y="4375150"/>
            <a:ext cx="250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  <a:sym typeface="+mn-ea"/>
              </a:rPr>
              <a:t>Không dẫn điện</a:t>
            </a:r>
            <a:endParaRPr lang="en-US" sz="2400" b="1">
              <a:solidFill>
                <a:srgbClr val="00528C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116580" y="5266690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sáng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62295" y="5250815"/>
            <a:ext cx="2668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  <a:sym typeface="+mn-ea"/>
              </a:rPr>
              <a:t>Không dẫn điện</a:t>
            </a:r>
            <a:endParaRPr lang="en-US" sz="2400" b="1">
              <a:solidFill>
                <a:srgbClr val="00528C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092450" y="6050280"/>
            <a:ext cx="2291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</a:rPr>
              <a:t>Không sáng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699125" y="6050280"/>
            <a:ext cx="2587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528C"/>
                </a:solidFill>
                <a:sym typeface="+mn-ea"/>
              </a:rPr>
              <a:t>Không dẫn điện</a:t>
            </a:r>
            <a:endParaRPr lang="en-US" sz="2400" b="1">
              <a:solidFill>
                <a:srgbClr val="00528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3234" y="1779350"/>
            <a:ext cx="4211392" cy="2515111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99129" y="789973"/>
            <a:ext cx="7512285" cy="646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panose="05040102010807070707" charset="2"/>
              <a:buNone/>
            </a:pPr>
            <a:r>
              <a:rPr lang="en-US" b="1">
                <a:solidFill>
                  <a:srgbClr val="FF0000"/>
                </a:solidFill>
              </a:rPr>
              <a:t>2.1. Chuẩn bị</a:t>
            </a:r>
          </a:p>
          <a:p>
            <a:pPr marL="0" lvl="0" indent="0">
              <a:buNone/>
            </a:pPr>
            <a:r>
              <a:rPr lang="en-US"/>
              <a:t>- Bát sứ, các thìa bằng kim loại, gỗ, sứ, nhựa.</a:t>
            </a:r>
          </a:p>
          <a:p>
            <a:pPr marL="0" indent="0" algn="just">
              <a:buFont typeface="Wingdings 3" panose="05040102010807070707" charset="2"/>
              <a:buNone/>
            </a:pPr>
            <a:r>
              <a:rPr lang="en-US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/>
              <a:t>Đổ nước nóng già (khoảng 90</a:t>
            </a:r>
            <a:r>
              <a:rPr lang="en-US" baseline="30000"/>
              <a:t>o</a:t>
            </a:r>
            <a:r>
              <a:rPr lang="en-US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29" y="266467"/>
            <a:ext cx="896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4564" y="159152"/>
            <a:ext cx="89675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Tìm hiểu về khả năng dẫn nhiệt của vật liệu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179705" y="681355"/>
          <a:ext cx="7951470" cy="6179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997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/>
                        <a:t>VẬT LIỆU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CHIẾC THÌA NÓNG HƠN, LẠNH HƠN HAY KHÔNG THAY ĐỔI?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 b="1"/>
                        <a:t>VẬT LIỆU DẪN NHIỆT TỐT HAY KHÔNG?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KHI NHÚNG VÀO NƯỚC NÓNG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KHI NHÚNG VÀO NƯƠC ĐÁ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KIM LOẠI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SỨ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NHỰA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/>
                        <a:t>GỖ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2615" y="1580515"/>
            <a:ext cx="3969385" cy="33559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880235" y="3043555"/>
            <a:ext cx="15728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Nóng hơn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77640" y="3043555"/>
            <a:ext cx="15728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Lạnh hơn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83605" y="3043555"/>
            <a:ext cx="19234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Dẫn nhiệt tốt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734820" y="3895090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983605" y="3926840"/>
            <a:ext cx="19234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Không dẫn nhiệt tốt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8895" y="3924935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678940" y="4875530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5927725" y="4907280"/>
            <a:ext cx="19234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Không dẫn nhiệt tốt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803015" y="4905375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773555" y="5935980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6022340" y="5967730"/>
            <a:ext cx="19234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9040"/>
                </a:solidFill>
              </a:rPr>
              <a:t>Không dẫn nhiệt tốt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3897630" y="5965825"/>
            <a:ext cx="17557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9040"/>
                </a:solidFill>
              </a:rPr>
              <a:t>Không </a:t>
            </a:r>
          </a:p>
          <a:p>
            <a:pPr algn="ctr"/>
            <a:r>
              <a:rPr lang="en-US" sz="2200" b="1">
                <a:solidFill>
                  <a:srgbClr val="009040"/>
                </a:solidFill>
              </a:rPr>
              <a:t>thay đổi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5" y="838200"/>
            <a:ext cx="11918915" cy="5602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ÁP DỤNG: PHIẾU HỌC TẬP SỐ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683653"/>
            <a:ext cx="11887200" cy="59309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Câu 1.</a:t>
            </a:r>
            <a:r>
              <a:rPr lang="en-US"/>
              <a:t> Để làm chiếc ấm điện đun nước, người ta đã sử dụng vật liệu nào? Giải thích.</a:t>
            </a:r>
          </a:p>
          <a:p>
            <a:pPr marL="0" indent="0" algn="just">
              <a:buNone/>
            </a:pPr>
            <a:r>
              <a:rPr lang="en-US" b="1"/>
              <a:t>Câu 2:</a:t>
            </a:r>
            <a:r>
              <a:rPr lang="en-US"/>
              <a:t> Quan sát hình ảnh các đồ vật, nêu vật liệu và tính chất của vật liệu tạo ra chúng. Công dụng của nó là gì?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just">
              <a:buNone/>
            </a:pPr>
            <a:endParaRPr lang="en-US" b="1"/>
          </a:p>
          <a:p>
            <a:pPr marL="0" indent="0" algn="just">
              <a:buNone/>
            </a:pPr>
            <a:r>
              <a:rPr lang="en-US" b="1"/>
              <a:t>Câu 3.</a:t>
            </a:r>
            <a:r>
              <a:rPr lang="en-US"/>
              <a:t> Hãy cho biết sử dụng một số đồ dùng trong gia đình sao cho an toàn (tránh bị bỏng, tránh bị điện giật,…).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4" y="2625770"/>
            <a:ext cx="1778805" cy="1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666" y="2625770"/>
            <a:ext cx="2041030" cy="177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562" y="2625770"/>
            <a:ext cx="1778805" cy="177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159" y="2625770"/>
            <a:ext cx="1778805" cy="177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904" y="2625770"/>
            <a:ext cx="1760440" cy="177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923" y="2679956"/>
            <a:ext cx="1696189" cy="16961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9366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14234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18212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715772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18728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086177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560" y="-7620"/>
            <a:ext cx="12204065" cy="68662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80440" y="2439670"/>
            <a:ext cx="35947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I. VẬT LIỆU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542665" y="1511935"/>
            <a:ext cx="6748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sym typeface="+mn-ea"/>
              </a:rPr>
              <a:t>BÀI 12: MỘT SỐ VẬT LIỆU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80440" y="3177540"/>
            <a:ext cx="99936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II. TÍNH CHẤT VÀ ỨNG DỤNG CỦA VẬT LIỆU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80440" y="3946525"/>
            <a:ext cx="999363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III. THU GOM RÁC THẢI VÀ TÁI SỬ DỤNG ĐỒ DÙNG  </a:t>
            </a:r>
          </a:p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   TRONG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14" y="320052"/>
            <a:ext cx="11163460" cy="74749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4417" y="1130119"/>
            <a:ext cx="2780958" cy="4317535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37300" y="1130119"/>
            <a:ext cx="2490789" cy="4317535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320013" y="1130119"/>
            <a:ext cx="2477061" cy="4317535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3614" y="1130119"/>
            <a:ext cx="2470195" cy="4317535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537301" y="5555400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4418" y="5555400"/>
            <a:ext cx="2753500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26880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3614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59" y="180304"/>
            <a:ext cx="11705641" cy="657896"/>
          </a:xfrm>
        </p:spPr>
        <p:txBody>
          <a:bodyPr>
            <a:normAutofit fontScale="90000"/>
          </a:bodyPr>
          <a:lstStyle/>
          <a:p>
            <a:r>
              <a:rPr lang="en-US" sz="3100">
                <a:solidFill>
                  <a:srgbClr val="FF0000"/>
                </a:solidFill>
              </a:rPr>
              <a:t>HƯỚNG DẪN PHÂN LOẠI CHẤT THẢI RẮN – BẢO VỆ MÔI TRƯỜNG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643" y="740534"/>
            <a:ext cx="10858504" cy="6117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482" y="3065173"/>
            <a:ext cx="55755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8" y="844807"/>
            <a:ext cx="6384664" cy="6013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0"/>
            <a:ext cx="12022455" cy="6769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1009087" y="1305221"/>
            <a:ext cx="10448960" cy="3889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dirty="0">
                <a:solidFill>
                  <a:srgbClr val="C00000"/>
                </a:solidFill>
              </a:rPr>
              <a:t>TIẾT 26+27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BÀI 12: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 MỘT SỐ VẬT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/>
      </p:transition>
    </mc:Choice>
    <mc:Fallback xmlns="">
      <p:transition spd="slow">
        <p:wheel spokes="4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386925"/>
            <a:ext cx="1030614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1237445"/>
            <a:ext cx="11381883" cy="511183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lv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751" y="5686023"/>
            <a:ext cx="1831349" cy="1031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630" y="0"/>
            <a:ext cx="12367260" cy="685609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/>
        </p:nvSpPr>
        <p:spPr>
          <a:xfrm>
            <a:off x="622819" y="2467820"/>
            <a:ext cx="5695503" cy="747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3" name="Content Placeholder 2"/>
          <p:cNvSpPr>
            <a:spLocks noGrp="1"/>
          </p:cNvSpPr>
          <p:nvPr/>
        </p:nvSpPr>
        <p:spPr>
          <a:xfrm>
            <a:off x="494030" y="3356977"/>
            <a:ext cx="11887200" cy="1583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lv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admin.sieutrinhohocduong.com/Files/Sample/21451/TN6-011%20L%E1%BB%9AP%206%20-%20KHTN%20-%20B11%20-%20M%E1%BB%98T%20S%E1%BB%90%20V%E1%BA%ACT%20LI%E1%BB%86U%20TH%C3%94NG%20D%E1%BB%A4NG_result_202109061013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" y="228600"/>
            <a:ext cx="10741794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560" y="-59690"/>
            <a:ext cx="12295505" cy="69170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549275" y="2332355"/>
            <a:ext cx="11587480" cy="747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304800" y="2513330"/>
            <a:ext cx="11587480" cy="2714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 algn="just">
              <a:buFontTx/>
              <a:buChar char="-"/>
            </a:pPr>
            <a:r>
              <a:rPr lang="en-US" b="1">
                <a:solidFill>
                  <a:schemeClr val="tx1"/>
                </a:solidFill>
              </a:rPr>
              <a:t>Nhiệm vụ: </a:t>
            </a:r>
            <a:r>
              <a:rPr lang="en-US">
                <a:solidFill>
                  <a:schemeClr val="tx1"/>
                </a:solidFill>
              </a:rPr>
              <a:t>Mỗi học sinh dùng rác thải đã thu gom và phân loại tái tạo ra một sản phẩm tái chế sử dụng được trong đời sống hàng ngày.</a:t>
            </a:r>
          </a:p>
          <a:p>
            <a:pPr lvl="0" algn="just">
              <a:buFontTx/>
              <a:buChar char="-"/>
            </a:pPr>
            <a:r>
              <a:rPr lang="en-US" b="1">
                <a:solidFill>
                  <a:schemeClr val="tx1"/>
                </a:solidFill>
              </a:rPr>
              <a:t>Thực hiện:</a:t>
            </a:r>
            <a:r>
              <a:rPr lang="vi-VN" b="1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H</a:t>
            </a:r>
            <a:r>
              <a:rPr lang="vi-VN">
                <a:solidFill>
                  <a:schemeClr val="tx1"/>
                </a:solidFill>
              </a:rPr>
              <a:t>ọc sinh thực hiện ngoài giờ học trên lớp và nộp </a:t>
            </a:r>
            <a:r>
              <a:rPr lang="en-US">
                <a:solidFill>
                  <a:schemeClr val="tx1"/>
                </a:solidFill>
              </a:rPr>
              <a:t>sản phẩm vào tiết sau.</a:t>
            </a:r>
          </a:p>
          <a:p>
            <a:pPr algn="just">
              <a:buFontTx/>
              <a:buChar char="-"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90925" y="1504315"/>
            <a:ext cx="6735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HƯỚNG DẪN VỀ NHÀ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35940" y="2374900"/>
            <a:ext cx="1125664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4BD4"/>
                </a:solidFill>
              </a:rPr>
              <a:t>- Xem video và làm bài tập trên olm.</a:t>
            </a:r>
          </a:p>
          <a:p>
            <a:r>
              <a:rPr lang="en-US" sz="2800" b="1">
                <a:solidFill>
                  <a:srgbClr val="004BD4"/>
                </a:solidFill>
              </a:rPr>
              <a:t>- Hoàn thiện toàn bộ bài tập trong vở bài tập</a:t>
            </a:r>
          </a:p>
          <a:p>
            <a:r>
              <a:rPr lang="en-US" sz="2800" b="1">
                <a:solidFill>
                  <a:srgbClr val="004BD4"/>
                </a:solidFill>
              </a:rPr>
              <a:t>- Đọc phần: Em có biết?</a:t>
            </a:r>
          </a:p>
          <a:p>
            <a:r>
              <a:rPr lang="en-US" sz="2800" b="1">
                <a:solidFill>
                  <a:srgbClr val="004BD4"/>
                </a:solidFill>
              </a:rPr>
              <a:t>- Tìm hiểu trước bài 13: MỘT SỐ NGUYÊN LIỆU</a:t>
            </a:r>
          </a:p>
          <a:p>
            <a:r>
              <a:rPr lang="en-US" sz="2800" b="1">
                <a:solidFill>
                  <a:srgbClr val="004BD4"/>
                </a:solidFill>
              </a:rPr>
              <a:t> + Tìm hiểu tính chất ứng dụng của một số nguyên liệu sau: đá vôi, quặng,...</a:t>
            </a:r>
          </a:p>
          <a:p>
            <a:r>
              <a:rPr lang="en-US" sz="2800" b="1">
                <a:solidFill>
                  <a:srgbClr val="004BD4"/>
                </a:solidFill>
              </a:rPr>
              <a:t> + Cách sử dụng và bảo quản một số nguyên liệu.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460" y="1506220"/>
            <a:ext cx="11707495" cy="7473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/>
              <a:t>Quan sát các hình ảnh sau và cho biết các vật liệu tạo ra chúng</a:t>
            </a:r>
            <a:br>
              <a:rPr lang="en-US" sz="3000"/>
            </a:br>
            <a:endParaRPr lang="en-US" sz="3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314575"/>
            <a:ext cx="3795395" cy="31699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360" y="2314575"/>
            <a:ext cx="3593465" cy="3169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35" y="2314575"/>
            <a:ext cx="3810000" cy="31699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13646" y="584278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700422" y="584278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399031" y="5842781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900" y="5786662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3025" y="5786026"/>
            <a:ext cx="3635710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41079" y="5786661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lao động bằng sắt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98170" y="1019175"/>
            <a:ext cx="35947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ln/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I. VẬT LIỆU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160395" y="91440"/>
            <a:ext cx="67481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sym typeface="+mn-ea"/>
              </a:rPr>
              <a:t>BÀI 12: MỘT SỐ VẬT LIỆU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4836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LỊCH SỬ PHÁT TRIỂN CỦA CON NGƯỜI QUA CÁC THỜI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0930" y="5615305"/>
            <a:ext cx="5272405" cy="8274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2200" y="4055745"/>
            <a:ext cx="5272405" cy="8274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đồng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0930" y="2534920"/>
            <a:ext cx="5272405" cy="8274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sắt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1565" y="877570"/>
            <a:ext cx="5272405" cy="9639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nay thời đại vật liệu composite - nano</a:t>
            </a:r>
          </a:p>
        </p:txBody>
      </p:sp>
      <p:sp>
        <p:nvSpPr>
          <p:cNvPr id="3" name="Up Arrow 2"/>
          <p:cNvSpPr/>
          <p:nvPr/>
        </p:nvSpPr>
        <p:spPr>
          <a:xfrm>
            <a:off x="5882005" y="4926965"/>
            <a:ext cx="626110" cy="58039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882005" y="3358515"/>
            <a:ext cx="626110" cy="580390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5882005" y="1835150"/>
            <a:ext cx="626110" cy="5803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10" grpId="0" bldLvl="0" animBg="1"/>
      <p:bldP spid="3" grpId="0" bldLvl="0" animBg="1"/>
      <p:bldP spid="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3" y="547919"/>
            <a:ext cx="11887200" cy="1010620"/>
          </a:xfrm>
        </p:spPr>
        <p:txBody>
          <a:bodyPr>
            <a:normAutofit fontScale="90000"/>
          </a:bodyPr>
          <a:lstStyle/>
          <a:p>
            <a:pPr algn="just"/>
            <a:r>
              <a:rPr lang="en-US"/>
              <a:t>Câu 1: </a:t>
            </a:r>
            <a:r>
              <a:rPr lang="en-US" b="0"/>
              <a:t>Quan sát hình ảnh, cho biết </a:t>
            </a:r>
            <a:r>
              <a:rPr lang="en-US">
                <a:solidFill>
                  <a:srgbClr val="FF0000"/>
                </a:solidFill>
              </a:rPr>
              <a:t>vật liệu làm ra chúng </a:t>
            </a:r>
            <a:r>
              <a:rPr lang="en-US" b="0"/>
              <a:t>và xác định những </a:t>
            </a:r>
            <a:r>
              <a:rPr lang="en-US">
                <a:solidFill>
                  <a:srgbClr val="FF0000"/>
                </a:solidFill>
              </a:rPr>
              <a:t>vật liệu này có sẵn trong tự nhiên hay do con người làm ra</a:t>
            </a:r>
            <a:r>
              <a:rPr lang="en-US" b="0"/>
              <a:t>.</a:t>
            </a:r>
            <a:br>
              <a:rPr lang="en-US" b="0"/>
            </a:br>
            <a:endParaRPr lang="en-US" b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1622380"/>
            <a:ext cx="1960098" cy="1960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39" y="1622380"/>
            <a:ext cx="3063980" cy="196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960" y="1622380"/>
            <a:ext cx="1933416" cy="2027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386" y="1622380"/>
            <a:ext cx="2065973" cy="202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14028"/>
            <a:ext cx="2585192" cy="193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739" y="4250488"/>
            <a:ext cx="2096336" cy="20024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4123" y="379563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321476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538829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0394013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087248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5800783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33884" y="1087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b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884" y="5087383"/>
            <a:ext cx="2068830" cy="11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-1"/>
            <a:ext cx="1015365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304800" y="857054"/>
            <a:ext cx="11887200" cy="6434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1">
                <a:solidFill>
                  <a:srgbClr val="FF0000"/>
                </a:solidFill>
              </a:rPr>
              <a:t>KẾT LUẬN: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rgbClr val="7030A0"/>
                </a:solidFill>
              </a:rPr>
              <a:t>	</a:t>
            </a:r>
            <a:r>
              <a:rPr lang="en-US" sz="2400">
                <a:solidFill>
                  <a:schemeClr val="accent1"/>
                </a:solidFill>
              </a:rPr>
              <a:t>Con người dùng vật liệu để tạo ra các vật dụng.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chemeClr val="accent1"/>
                </a:solidFill>
              </a:rPr>
              <a:t>	+ Vật liệu tự nhiên như đá, gỗ, đất,…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>
                <a:solidFill>
                  <a:schemeClr val="accent1"/>
                </a:solidFill>
              </a:rPr>
              <a:t>	+ Vật liệu do con người chế tạo ra (không có trong tự nhiên) như: cao su, thủy tinh, nhựa, gốm sứ, kim loại,…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>
                <a:solidFill>
                  <a:srgbClr val="FF0000"/>
                </a:solidFill>
              </a:rPr>
              <a:t>ÁP DỤNG: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>
                <a:solidFill>
                  <a:srgbClr val="7030A0"/>
                </a:solidFill>
              </a:rPr>
              <a:t>	</a:t>
            </a:r>
            <a:r>
              <a:rPr lang="en-US" sz="2400" b="1">
                <a:solidFill>
                  <a:schemeClr val="accent1"/>
                </a:solidFill>
              </a:rPr>
              <a:t>Câu 2:</a:t>
            </a:r>
            <a:r>
              <a:rPr lang="en-US" sz="2400">
                <a:solidFill>
                  <a:schemeClr val="accent1"/>
                </a:solidFill>
              </a:rPr>
              <a:t> Lấy 2 ví dụ về một vật dụng có thể làm bằng nhiều vật liệu.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>
                <a:solidFill>
                  <a:schemeClr val="accent1"/>
                </a:solidFill>
              </a:rPr>
              <a:t>	Câu 3:</a:t>
            </a:r>
            <a:r>
              <a:rPr lang="en-US" sz="2400">
                <a:solidFill>
                  <a:schemeClr val="accent1"/>
                </a:solidFill>
              </a:rPr>
              <a:t> Lấy 2 ví dụ về việc sử dụng một vật liệu làm ra được nhiều vật dụng khác nhau. </a:t>
            </a:r>
          </a:p>
          <a:p>
            <a:pPr marL="0" indent="0">
              <a:buNone/>
            </a:pPr>
            <a:endParaRPr 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ogo background họp trực tuyế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65" y="-10795"/>
            <a:ext cx="12192000" cy="686879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178560" y="2424430"/>
            <a:ext cx="35947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I. VẬT LIỆU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740785" y="1496695"/>
            <a:ext cx="6748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sym typeface="+mn-ea"/>
              </a:rPr>
              <a:t>BÀI 12: MỘT SỐ VẬT LIỆU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178560" y="3162300"/>
            <a:ext cx="999363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II. TÍNH CHẤT VÀ ỨNG DỤNG CỦA VẬT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09"/>
            <a:ext cx="12103100" cy="13019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TÌM HIỂU KHẢ NĂNG DẪN ĐIỆN, DẪN NHIỆT CỦA  MỘT SỐ VẬT LIỆU THÔNG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91" y="1280161"/>
            <a:ext cx="7915226" cy="53763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 Tìm hiểu về khả năng dẫn điện của vật liệu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1.1. Chuẩn bị</a:t>
            </a:r>
          </a:p>
          <a:p>
            <a:pPr algn="just">
              <a:buFontTx/>
              <a:buChar char="-"/>
            </a:pPr>
            <a:r>
              <a:rPr lang="en-US"/>
              <a:t>Bộ dụng cụ sơ đồ</a:t>
            </a:r>
          </a:p>
          <a:p>
            <a:pPr lvl="0" algn="just">
              <a:buFontTx/>
              <a:buChar char="-"/>
            </a:pPr>
            <a:r>
              <a:rPr lang="en-US"/>
              <a:t>Các vật dụng bằng kim loại, nhựa, gỗ, cao su, thủy tinh, gốm.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1.2. Tiến hành</a:t>
            </a:r>
          </a:p>
          <a:p>
            <a:pPr algn="just">
              <a:buFontTx/>
              <a:buChar char="-"/>
            </a:pPr>
            <a:r>
              <a:rPr lang="en-US"/>
              <a:t>Kiểm tra dụng cụ: Kẹp 2 đầu kẹp trực tiếp vào nhau xem có sáng không.</a:t>
            </a:r>
          </a:p>
          <a:p>
            <a:pPr algn="just">
              <a:buFontTx/>
              <a:buChar char="-"/>
            </a:pPr>
            <a:r>
              <a:rPr lang="en-US"/>
              <a:t>Kẹp lần lượt từng đồ vật vào hai chiếc kẹp.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PHIẾU HT SỐ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026" y="2002206"/>
            <a:ext cx="3756074" cy="245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</TotalTime>
  <Words>1107</Words>
  <PresentationFormat>Widescreen</PresentationFormat>
  <Paragraphs>160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Times New Roman</vt:lpstr>
      <vt:lpstr>Wingdings 3</vt:lpstr>
      <vt:lpstr>Wisp</vt:lpstr>
      <vt:lpstr>Office Theme</vt:lpstr>
      <vt:lpstr>PowerPoint Presentation</vt:lpstr>
      <vt:lpstr>PowerPoint Presentation</vt:lpstr>
      <vt:lpstr>Quan sát các hình ảnh sau và cho biết các vật liệu tạo ra chúng </vt:lpstr>
      <vt:lpstr>LỊCH SỬ PHÁT TRIỂN CỦA CON NGƯỜI QUA CÁC THỜI ĐẠI</vt:lpstr>
      <vt:lpstr>Câu 1: Quan sát hình ảnh, cho biết vật liệu làm ra chúng và xác định những vật liệu này có sẵn trong tự nhiên hay do con người làm ra. </vt:lpstr>
      <vt:lpstr>PowerPoint Presentation</vt:lpstr>
      <vt:lpstr>PowerPoint Presentation</vt:lpstr>
      <vt:lpstr>PowerPoint Presentation</vt:lpstr>
      <vt:lpstr> TÌM HIỂU KHẢ NĂNG DẪN ĐIỆN, DẪN NHIỆT CỦA  MỘT SỐ VẬT LIỆU THÔNG DỤNG</vt:lpstr>
      <vt:lpstr>PowerPoint Presentation</vt:lpstr>
      <vt:lpstr>PowerPoint Presentation</vt:lpstr>
      <vt:lpstr>PowerPoint Presentation</vt:lpstr>
      <vt:lpstr>TÍNH CHẤT CỦA MỘT SỐ VẬT LIỆU THÔNG DỤNG </vt:lpstr>
      <vt:lpstr>ÁP DỤNG: PHIẾU HỌC TẬP SỐ 3</vt:lpstr>
      <vt:lpstr>PowerPoint Presentation</vt:lpstr>
      <vt:lpstr>XỬ LÝ RÁC RÁC THẢI SINH HOẠT</vt:lpstr>
      <vt:lpstr>HƯỚNG DẪN PHÂN LOẠI CHẤT THẢI RẮN – BẢO VỆ MÔI TRƯỜNG </vt:lpstr>
      <vt:lpstr>CHU TRÌNH 3R</vt:lpstr>
      <vt:lpstr>PowerPoint Presentation</vt:lpstr>
      <vt:lpstr>HOÀN THÀNH PHIẾU HỌC TẬP SỐ 4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2021-05-28T03:27:00Z</dcterms:created>
  <dcterms:modified xsi:type="dcterms:W3CDTF">2022-10-19T15:10:36Z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F4E49B9061A94E1AAE4868229BA79447</vt:lpwstr>
  </property>
  <property fmtid="{D5CDD505-2E9C-101B-9397-08002B2CF9AE}" pid="3" name="KSOProductBuildVer">
    <vt:lpwstr>1033-11.2.0.10351</vt:lpwstr>
  </property>
</Properties>
</file>