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0" r:id="rId3"/>
    <p:sldId id="271" r:id="rId4"/>
    <p:sldId id="257" r:id="rId5"/>
    <p:sldId id="258" r:id="rId6"/>
    <p:sldId id="272" r:id="rId7"/>
    <p:sldId id="259" r:id="rId8"/>
    <p:sldId id="274" r:id="rId9"/>
    <p:sldId id="275" r:id="rId10"/>
    <p:sldId id="267" r:id="rId11"/>
    <p:sldId id="276" r:id="rId12"/>
    <p:sldId id="277" r:id="rId13"/>
    <p:sldId id="273"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62" r:id="rId36"/>
    <p:sldId id="299" r:id="rId37"/>
    <p:sldId id="300" r:id="rId38"/>
    <p:sldId id="301" r:id="rId39"/>
    <p:sldId id="302" r:id="rId40"/>
    <p:sldId id="303" r:id="rId41"/>
    <p:sldId id="304" r:id="rId42"/>
    <p:sldId id="305" r:id="rId43"/>
    <p:sldId id="260" r:id="rId44"/>
    <p:sldId id="306" r:id="rId45"/>
    <p:sldId id="307" r:id="rId46"/>
    <p:sldId id="264" r:id="rId47"/>
    <p:sldId id="265" r:id="rId48"/>
    <p:sldId id="308" r:id="rId49"/>
    <p:sldId id="261" r:id="rId50"/>
    <p:sldId id="266" r:id="rId51"/>
    <p:sldId id="269" r:id="rId52"/>
  </p:sldIdLst>
  <p:sldSz cx="18288000" cy="10287000"/>
  <p:notesSz cx="6858000" cy="9144000"/>
  <p:embeddedFontLst>
    <p:embeddedFont>
      <p:font typeface="Calibri" panose="020F0502020204030204" pitchFamily="34" charset="0"/>
      <p:regular r:id="rId53"/>
      <p:bold r:id="rId54"/>
      <p:italic r:id="rId55"/>
      <p:boldItalic r:id="rId56"/>
    </p:embeddedFont>
    <p:embeddedFont>
      <p:font typeface="Cambria Math" panose="02040503050406030204" pitchFamily="18" charset="0"/>
      <p:regular r:id="rId57"/>
    </p:embeddedFont>
    <p:embeddedFont>
      <p:font typeface="Public Sans Bold"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DED"/>
    <a:srgbClr val="FFDC5D"/>
    <a:srgbClr val="FFE893"/>
    <a:srgbClr val="FDFDFD"/>
    <a:srgbClr val="DCE6F2"/>
    <a:srgbClr val="FFC5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svg"/><Relationship Id="rId7" Type="http://schemas.openxmlformats.org/officeDocument/2006/relationships/image" Target="../media/image9.gi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2.svg"/><Relationship Id="rId10" Type="http://schemas.openxmlformats.org/officeDocument/2006/relationships/image" Target="../media/image6.sv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5.png"/><Relationship Id="rId10" Type="http://schemas.openxmlformats.org/officeDocument/2006/relationships/image" Target="../media/image34.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8.png"/><Relationship Id="rId10" Type="http://schemas.openxmlformats.org/officeDocument/2006/relationships/image" Target="../media/image37.png"/><Relationship Id="rId9"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1.gif"/><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17" Type="http://schemas.openxmlformats.org/officeDocument/2006/relationships/image" Target="../media/image16.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4.sv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gif"/><Relationship Id="rId11" Type="http://schemas.openxmlformats.org/officeDocument/2006/relationships/image" Target="../media/image10.svg"/><Relationship Id="rId5" Type="http://schemas.openxmlformats.org/officeDocument/2006/relationships/image" Target="../media/image12.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 Id="rId10" Type="http://schemas.openxmlformats.org/officeDocument/2006/relationships/image" Target="../media/image45.png"/><Relationship Id="rId9" Type="http://schemas.openxmlformats.org/officeDocument/2006/relationships/image" Target="../media/image20.svg"/></Relationships>
</file>

<file path=ppt/slides/_rels/slide2.xml.rels><?xml version="1.0" encoding="UTF-8" standalone="yes"?>
<Relationships xmlns="http://schemas.openxmlformats.org/package/2006/relationships"><Relationship Id="rId26" Type="http://schemas.openxmlformats.org/officeDocument/2006/relationships/image" Target="../media/image6.png"/><Relationship Id="rId3" Type="http://schemas.openxmlformats.org/officeDocument/2006/relationships/image" Target="../media/image2.svg"/><Relationship Id="rId25" Type="http://schemas.openxmlformats.org/officeDocument/2006/relationships/image" Target="../media/image24.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 Id="rId27" Type="http://schemas.openxmlformats.org/officeDocument/2006/relationships/image" Target="../media/image30.svg"/></Relationships>
</file>

<file path=ppt/slides/_rels/slide20.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29.png"/><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5.svg"/><Relationship Id="rId1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8.svg"/><Relationship Id="rId7" Type="http://schemas.openxmlformats.org/officeDocument/2006/relationships/image" Target="../media/image14.svg"/><Relationship Id="rId12"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10.svg"/><Relationship Id="rId5" Type="http://schemas.openxmlformats.org/officeDocument/2006/relationships/image" Target="../media/image12.sv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7"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sv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sv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7" Type="http://schemas.openxmlformats.org/officeDocument/2006/relationships/image" Target="../media/image51.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4.svg"/><Relationship Id="rId7" Type="http://schemas.openxmlformats.org/officeDocument/2006/relationships/image" Target="../media/image59.png"/><Relationship Id="rId17"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2.svg"/><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26" Type="http://schemas.openxmlformats.org/officeDocument/2006/relationships/image" Target="../media/image62.png"/><Relationship Id="rId7" Type="http://schemas.openxmlformats.org/officeDocument/2006/relationships/image" Target="../media/image61.png"/><Relationship Id="rId25"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svg"/></Relationships>
</file>

<file path=ppt/slides/_rels/slide28.xml.rels><?xml version="1.0" encoding="UTF-8" standalone="yes"?>
<Relationships xmlns="http://schemas.openxmlformats.org/package/2006/relationships"><Relationship Id="rId12"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64.png"/><Relationship Id="rId10" Type="http://schemas.openxmlformats.org/officeDocument/2006/relationships/image" Target="../media/image63.png"/><Relationship Id="rId9" Type="http://schemas.openxmlformats.org/officeDocument/2006/relationships/image" Target="../media/image20.svg"/></Relationships>
</file>

<file path=ppt/slides/_rels/slide29.xml.rels><?xml version="1.0" encoding="UTF-8" standalone="yes"?>
<Relationships xmlns="http://schemas.openxmlformats.org/package/2006/relationships"><Relationship Id="rId12"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64.png"/><Relationship Id="rId10" Type="http://schemas.openxmlformats.org/officeDocument/2006/relationships/image" Target="../media/image66.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s>
</file>

<file path=ppt/slides/_rels/slide30.xml.rels><?xml version="1.0" encoding="UTF-8" standalone="yes"?>
<Relationships xmlns="http://schemas.openxmlformats.org/package/2006/relationships"><Relationship Id="rId12"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67.png"/><Relationship Id="rId10" Type="http://schemas.openxmlformats.org/officeDocument/2006/relationships/image" Target="../media/image27.png"/><Relationship Id="rId9" Type="http://schemas.openxmlformats.org/officeDocument/2006/relationships/image" Target="../media/image20.sv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sv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7"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2.svg"/></Relationships>
</file>

<file path=ppt/slides/_rels/slide33.xml.rels><?xml version="1.0" encoding="UTF-8" standalone="yes"?>
<Relationships xmlns="http://schemas.openxmlformats.org/package/2006/relationships"><Relationship Id="rId12" Type="http://schemas.openxmlformats.org/officeDocument/2006/relationships/image" Target="../media/image66.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70.png"/><Relationship Id="rId10" Type="http://schemas.openxmlformats.org/officeDocument/2006/relationships/image" Target="../media/image37.png"/><Relationship Id="rId9" Type="http://schemas.openxmlformats.org/officeDocument/2006/relationships/image" Target="../media/image20.sv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svg"/><Relationship Id="rId7" Type="http://schemas.openxmlformats.org/officeDocument/2006/relationships/image" Target="../media/image1.png"/><Relationship Id="rId2"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74.png"/><Relationship Id="rId5" Type="http://schemas.openxmlformats.org/officeDocument/2006/relationships/image" Target="../media/image49.svg"/><Relationship Id="rId10" Type="http://schemas.openxmlformats.org/officeDocument/2006/relationships/image" Target="../media/image73.png"/><Relationship Id="rId19" Type="http://schemas.openxmlformats.org/officeDocument/2006/relationships/image" Target="NULL"/><Relationship Id="rId9" Type="http://schemas.openxmlformats.org/officeDocument/2006/relationships/image" Target="../media/image35.svg"/></Relationships>
</file>

<file path=ppt/slides/_rels/slide3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 Id="rId23"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4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27.svg"/><Relationship Id="rId7" Type="http://schemas.openxmlformats.org/officeDocument/2006/relationships/image" Target="../media/image8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svg"/><Relationship Id="rId9"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10.svg"/><Relationship Id="rId15" Type="http://schemas.openxmlformats.org/officeDocument/2006/relationships/image" Target="../media/image14.svg"/></Relationships>
</file>

<file path=ppt/slides/_rels/slide4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svg"/><Relationship Id="rId7" Type="http://schemas.openxmlformats.org/officeDocument/2006/relationships/image" Target="../media/image6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svg"/></Relationships>
</file>

<file path=ppt/slides/_rels/slide4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80.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7" Type="http://schemas.openxmlformats.org/officeDocument/2006/relationships/image" Target="../media/image9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14.svg"/><Relationship Id="rId12"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17.png"/><Relationship Id="rId5" Type="http://schemas.openxmlformats.org/officeDocument/2006/relationships/image" Target="../media/image12.svg"/><Relationship Id="rId10" Type="http://schemas.openxmlformats.org/officeDocument/2006/relationships/image" Target="../media/image16.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25.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93.png"/><Relationship Id="rId14" Type="http://schemas.openxmlformats.org/officeDocument/2006/relationships/image" Target="../media/image8.gif"/></Relationships>
</file>

<file path=ppt/slides/_rels/slide51.xml.rels><?xml version="1.0" encoding="UTF-8" standalone="yes"?>
<Relationships xmlns="http://schemas.openxmlformats.org/package/2006/relationships"><Relationship Id="rId8" Type="http://schemas.openxmlformats.org/officeDocument/2006/relationships/image" Target="../media/image41.svg"/><Relationship Id="rId2" Type="http://schemas.openxmlformats.org/officeDocument/2006/relationships/image" Target="../media/image90.png"/><Relationship Id="rId1" Type="http://schemas.openxmlformats.org/officeDocument/2006/relationships/slideLayout" Target="../slideLayouts/slideLayout7.xml"/><Relationship Id="rId10" Type="http://schemas.openxmlformats.org/officeDocument/2006/relationships/image" Target="../media/image95.png"/><Relationship Id="rId9" Type="http://schemas.openxmlformats.org/officeDocument/2006/relationships/image" Target="../media/image94.png"/></Relationships>
</file>

<file path=ppt/slides/_rels/slide6.xml.rels><?xml version="1.0" encoding="UTF-8" standalone="yes"?>
<Relationships xmlns="http://schemas.openxmlformats.org/package/2006/relationships"><Relationship Id="rId18" Type="http://schemas.openxmlformats.org/officeDocument/2006/relationships/image" Target="../media/image20.png"/><Relationship Id="rId3" Type="http://schemas.openxmlformats.org/officeDocument/2006/relationships/image" Target="../media/image15.png"/><Relationship Id="rId21" Type="http://schemas.openxmlformats.org/officeDocument/2006/relationships/image" Target="../media/image14.png"/><Relationship Id="rId17" Type="http://schemas.openxmlformats.org/officeDocument/2006/relationships/image" Target="../media/image16.svg"/><Relationship Id="rId7" Type="http://schemas.openxmlformats.org/officeDocument/2006/relationships/image" Target="../media/image14.svg"/><Relationship Id="rId2" Type="http://schemas.openxmlformats.org/officeDocument/2006/relationships/image" Target="../media/image18.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2.svg"/><Relationship Id="rId19" Type="http://schemas.openxmlformats.org/officeDocument/2006/relationships/image" Target="../media/image33.svg"/></Relationships>
</file>

<file path=ppt/slides/_rels/slide7.xml.rels><?xml version="1.0" encoding="UTF-8" standalone="yes"?>
<Relationships xmlns="http://schemas.openxmlformats.org/package/2006/relationships"><Relationship Id="rId13" Type="http://schemas.openxmlformats.org/officeDocument/2006/relationships/image" Target="../media/image24.png"/><Relationship Id="rId3" Type="http://schemas.openxmlformats.org/officeDocument/2006/relationships/image" Target="../media/image12.svg"/><Relationship Id="rId12"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2.svg"/><Relationship Id="rId10"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9.gif"/><Relationship Id="rId1" Type="http://schemas.openxmlformats.org/officeDocument/2006/relationships/slideLayout" Target="../slideLayouts/slideLayout7.xml"/><Relationship Id="rId6"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81200" y="1144058"/>
            <a:ext cx="14401800" cy="8300674"/>
          </a:xfrm>
          <a:prstGeom prst="rect">
            <a:avLst/>
          </a:prstGeom>
        </p:spPr>
      </p:pic>
      <p:sp>
        <p:nvSpPr>
          <p:cNvPr id="5" name="TextBox 5"/>
          <p:cNvSpPr txBox="1"/>
          <p:nvPr/>
        </p:nvSpPr>
        <p:spPr>
          <a:xfrm>
            <a:off x="3029921" y="2078834"/>
            <a:ext cx="12423692" cy="3465179"/>
          </a:xfrm>
          <a:prstGeom prst="rect">
            <a:avLst/>
          </a:prstGeom>
        </p:spPr>
        <p:txBody>
          <a:bodyPr wrap="square" lIns="0" tIns="0" rIns="0" bIns="0" rtlCol="0" anchor="t">
            <a:spAutoFit/>
          </a:bodyPr>
          <a:lstStyle/>
          <a:p>
            <a:pPr marL="0" lvl="0" indent="0" algn="ctr">
              <a:lnSpc>
                <a:spcPct val="150000"/>
              </a:lnSpc>
            </a:pPr>
            <a:r>
              <a:rPr lang="en-US" sz="8000" b="1" dirty="0" smtClean="0">
                <a:solidFill>
                  <a:srgbClr val="FFFFFF"/>
                </a:solidFill>
                <a:latin typeface="Arial" panose="020B0604020202020204" pitchFamily="34" charset="0"/>
                <a:cs typeface="Arial" panose="020B0604020202020204" pitchFamily="34" charset="0"/>
              </a:rPr>
              <a:t>CHÀO MỪNG CÁC EM ĐẾN VỚI BÀI HỌC MỚI!</a:t>
            </a:r>
            <a:endParaRPr lang="en-US" sz="8000" b="1" dirty="0">
              <a:solidFill>
                <a:srgbClr val="FFFFFF"/>
              </a:solidFill>
              <a:latin typeface="Arial" panose="020B0604020202020204" pitchFamily="34" charset="0"/>
              <a:cs typeface="Arial" panose="020B0604020202020204" pitchFamily="34" charset="0"/>
            </a:endParaRPr>
          </a:p>
        </p:txBody>
      </p:sp>
      <p:grpSp>
        <p:nvGrpSpPr>
          <p:cNvPr id="11" name="Group 10"/>
          <p:cNvGrpSpPr/>
          <p:nvPr/>
        </p:nvGrpSpPr>
        <p:grpSpPr>
          <a:xfrm>
            <a:off x="1981199" y="7843438"/>
            <a:ext cx="6493105" cy="1700884"/>
            <a:chOff x="1709792" y="7860804"/>
            <a:chExt cx="6493105" cy="1700884"/>
          </a:xfrm>
        </p:grpSpPr>
        <p:grpSp>
          <p:nvGrpSpPr>
            <p:cNvPr id="6" name="Group 6"/>
            <p:cNvGrpSpPr/>
            <p:nvPr/>
          </p:nvGrpSpPr>
          <p:grpSpPr>
            <a:xfrm>
              <a:off x="1709792" y="7860804"/>
              <a:ext cx="6493105" cy="1700884"/>
              <a:chOff x="0" y="0"/>
              <a:chExt cx="2362506" cy="518160"/>
            </a:xfrm>
          </p:grpSpPr>
          <p:sp>
            <p:nvSpPr>
              <p:cNvPr id="7" name="Freeform 7"/>
              <p:cNvSpPr/>
              <p:nvPr/>
            </p:nvSpPr>
            <p:spPr>
              <a:xfrm>
                <a:off x="6350" y="6350"/>
                <a:ext cx="2349806" cy="505460"/>
              </a:xfrm>
              <a:custGeom>
                <a:avLst/>
                <a:gdLst/>
                <a:ahLst/>
                <a:cxnLst/>
                <a:rect l="l" t="t" r="r" b="b"/>
                <a:pathLst>
                  <a:path w="2349806" h="505460">
                    <a:moveTo>
                      <a:pt x="252730" y="0"/>
                    </a:moveTo>
                    <a:lnTo>
                      <a:pt x="2097076" y="0"/>
                    </a:lnTo>
                    <a:cubicBezTo>
                      <a:pt x="2236776" y="0"/>
                      <a:pt x="2349806" y="113030"/>
                      <a:pt x="2349806" y="252730"/>
                    </a:cubicBezTo>
                    <a:cubicBezTo>
                      <a:pt x="2349806" y="392430"/>
                      <a:pt x="2236776" y="505460"/>
                      <a:pt x="2097076" y="505460"/>
                    </a:cubicBezTo>
                    <a:lnTo>
                      <a:pt x="252730" y="505460"/>
                    </a:lnTo>
                    <a:cubicBezTo>
                      <a:pt x="113030" y="505460"/>
                      <a:pt x="0" y="392430"/>
                      <a:pt x="0" y="252730"/>
                    </a:cubicBezTo>
                    <a:cubicBezTo>
                      <a:pt x="0" y="113030"/>
                      <a:pt x="113030" y="0"/>
                      <a:pt x="252730" y="0"/>
                    </a:cubicBezTo>
                    <a:close/>
                  </a:path>
                </a:pathLst>
              </a:custGeom>
              <a:solidFill>
                <a:srgbClr val="97EDAA"/>
              </a:solidFill>
            </p:spPr>
          </p:sp>
        </p:grpSp>
        <p:sp>
          <p:nvSpPr>
            <p:cNvPr id="8" name="TextBox 8"/>
            <p:cNvSpPr txBox="1"/>
            <p:nvPr/>
          </p:nvSpPr>
          <p:spPr>
            <a:xfrm>
              <a:off x="2242476" y="8028527"/>
              <a:ext cx="5427739" cy="1365438"/>
            </a:xfrm>
            <a:prstGeom prst="rect">
              <a:avLst/>
            </a:prstGeom>
          </p:spPr>
          <p:txBody>
            <a:bodyPr wrap="square" lIns="0" tIns="0" rIns="0" bIns="0" rtlCol="0" anchor="t">
              <a:spAutoFit/>
            </a:bodyPr>
            <a:lstStyle/>
            <a:p>
              <a:pPr marL="0" lvl="0" indent="0" algn="ctr">
                <a:lnSpc>
                  <a:spcPct val="130000"/>
                </a:lnSpc>
                <a:spcBef>
                  <a:spcPct val="0"/>
                </a:spcBef>
              </a:pPr>
              <a:r>
                <a:rPr lang="en-US" sz="3600" b="1" spc="-20" dirty="0" err="1" smtClean="0">
                  <a:solidFill>
                    <a:srgbClr val="100F0D"/>
                  </a:solidFill>
                  <a:latin typeface="Arial" panose="020B0604020202020204" pitchFamily="34" charset="0"/>
                  <a:cs typeface="Arial" panose="020B0604020202020204" pitchFamily="34" charset="0"/>
                </a:rPr>
                <a:t>Toán</a:t>
              </a:r>
              <a:r>
                <a:rPr lang="en-US" sz="3600" b="1" spc="-20" dirty="0" smtClean="0">
                  <a:solidFill>
                    <a:srgbClr val="100F0D"/>
                  </a:solidFill>
                  <a:latin typeface="Arial" panose="020B0604020202020204" pitchFamily="34" charset="0"/>
                  <a:cs typeface="Arial" panose="020B0604020202020204" pitchFamily="34" charset="0"/>
                </a:rPr>
                <a:t> 10 - </a:t>
              </a:r>
              <a:r>
                <a:rPr lang="en-US" sz="3600" b="1" spc="-20" dirty="0" err="1" smtClean="0">
                  <a:solidFill>
                    <a:srgbClr val="100F0D"/>
                  </a:solidFill>
                  <a:latin typeface="Arial" panose="020B0604020202020204" pitchFamily="34" charset="0"/>
                  <a:cs typeface="Arial" panose="020B0604020202020204" pitchFamily="34" charset="0"/>
                </a:rPr>
                <a:t>Kết</a:t>
              </a:r>
              <a:r>
                <a:rPr lang="en-US" sz="3600" b="1" spc="-20" dirty="0" smtClean="0">
                  <a:solidFill>
                    <a:srgbClr val="100F0D"/>
                  </a:solidFill>
                  <a:latin typeface="Arial" panose="020B0604020202020204" pitchFamily="34" charset="0"/>
                  <a:cs typeface="Arial" panose="020B0604020202020204" pitchFamily="34" charset="0"/>
                </a:rPr>
                <a:t> </a:t>
              </a:r>
              <a:r>
                <a:rPr lang="en-US" sz="3600" b="1" spc="-20" dirty="0" err="1" smtClean="0">
                  <a:solidFill>
                    <a:srgbClr val="100F0D"/>
                  </a:solidFill>
                  <a:latin typeface="Arial" panose="020B0604020202020204" pitchFamily="34" charset="0"/>
                  <a:cs typeface="Arial" panose="020B0604020202020204" pitchFamily="34" charset="0"/>
                </a:rPr>
                <a:t>nối</a:t>
              </a:r>
              <a:r>
                <a:rPr lang="en-US" sz="3600" b="1" spc="-20" dirty="0" smtClean="0">
                  <a:solidFill>
                    <a:srgbClr val="100F0D"/>
                  </a:solidFill>
                  <a:latin typeface="Arial" panose="020B0604020202020204" pitchFamily="34" charset="0"/>
                  <a:cs typeface="Arial" panose="020B0604020202020204" pitchFamily="34" charset="0"/>
                </a:rPr>
                <a:t> tri </a:t>
              </a:r>
              <a:r>
                <a:rPr lang="en-US" sz="3600" b="1" spc="-20" dirty="0" err="1" smtClean="0">
                  <a:solidFill>
                    <a:srgbClr val="100F0D"/>
                  </a:solidFill>
                  <a:latin typeface="Arial" panose="020B0604020202020204" pitchFamily="34" charset="0"/>
                  <a:cs typeface="Arial" panose="020B0604020202020204" pitchFamily="34" charset="0"/>
                </a:rPr>
                <a:t>thức</a:t>
              </a:r>
              <a:r>
                <a:rPr lang="en-US" sz="3600" b="1" spc="-20" dirty="0" smtClean="0">
                  <a:solidFill>
                    <a:srgbClr val="100F0D"/>
                  </a:solidFill>
                  <a:latin typeface="Arial" panose="020B0604020202020204" pitchFamily="34" charset="0"/>
                  <a:cs typeface="Arial" panose="020B0604020202020204" pitchFamily="34" charset="0"/>
                </a:rPr>
                <a:t> </a:t>
              </a:r>
              <a:r>
                <a:rPr lang="en-US" sz="3600" b="1" spc="-20" dirty="0" err="1" smtClean="0">
                  <a:solidFill>
                    <a:srgbClr val="100F0D"/>
                  </a:solidFill>
                  <a:latin typeface="Arial" panose="020B0604020202020204" pitchFamily="34" charset="0"/>
                  <a:cs typeface="Arial" panose="020B0604020202020204" pitchFamily="34" charset="0"/>
                </a:rPr>
                <a:t>với</a:t>
              </a:r>
              <a:r>
                <a:rPr lang="en-US" sz="3600" b="1" spc="-20" dirty="0" smtClean="0">
                  <a:solidFill>
                    <a:srgbClr val="100F0D"/>
                  </a:solidFill>
                  <a:latin typeface="Arial" panose="020B0604020202020204" pitchFamily="34" charset="0"/>
                  <a:cs typeface="Arial" panose="020B0604020202020204" pitchFamily="34" charset="0"/>
                </a:rPr>
                <a:t> </a:t>
              </a:r>
              <a:r>
                <a:rPr lang="en-US" sz="3600" b="1" spc="-20" dirty="0" err="1" smtClean="0">
                  <a:solidFill>
                    <a:srgbClr val="100F0D"/>
                  </a:solidFill>
                  <a:latin typeface="Arial" panose="020B0604020202020204" pitchFamily="34" charset="0"/>
                  <a:cs typeface="Arial" panose="020B0604020202020204" pitchFamily="34" charset="0"/>
                </a:rPr>
                <a:t>cuộc</a:t>
              </a:r>
              <a:r>
                <a:rPr lang="en-US" sz="3600" b="1" spc="-20" dirty="0" smtClean="0">
                  <a:solidFill>
                    <a:srgbClr val="100F0D"/>
                  </a:solidFill>
                  <a:latin typeface="Arial" panose="020B0604020202020204" pitchFamily="34" charset="0"/>
                  <a:cs typeface="Arial" panose="020B0604020202020204" pitchFamily="34" charset="0"/>
                </a:rPr>
                <a:t> </a:t>
              </a:r>
              <a:r>
                <a:rPr lang="en-US" sz="3600" b="1" spc="-20" dirty="0" err="1" smtClean="0">
                  <a:solidFill>
                    <a:srgbClr val="100F0D"/>
                  </a:solidFill>
                  <a:latin typeface="Arial" panose="020B0604020202020204" pitchFamily="34" charset="0"/>
                  <a:cs typeface="Arial" panose="020B0604020202020204" pitchFamily="34" charset="0"/>
                </a:rPr>
                <a:t>sống</a:t>
              </a:r>
              <a:endParaRPr lang="en-US" sz="3600" b="1" spc="-20" dirty="0">
                <a:solidFill>
                  <a:srgbClr val="100F0D"/>
                </a:solidFill>
                <a:latin typeface="Arial" panose="020B0604020202020204" pitchFamily="34" charset="0"/>
                <a:cs typeface="Arial" panose="020B0604020202020204" pitchFamily="34" charset="0"/>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20748">
            <a:off x="14720424" y="6689112"/>
            <a:ext cx="1466379" cy="1466379"/>
          </a:xfrm>
          <a:prstGeom prst="rect">
            <a:avLst/>
          </a:prstGeom>
        </p:spPr>
      </p:pic>
      <p:pic>
        <p:nvPicPr>
          <p:cNvPr id="10" name="Picture 10"/>
          <p:cNvPicPr>
            <a:picLocks noChangeAspect="1"/>
          </p:cNvPicPr>
          <p:nvPr/>
        </p:nvPicPr>
        <p:blipFill>
          <a:blip r:embed="rId6"/>
          <a:srcRect b="43433"/>
          <a:stretch>
            <a:fillRect/>
          </a:stretch>
        </p:blipFill>
        <p:spPr>
          <a:xfrm rot="227169">
            <a:off x="6035665" y="5950316"/>
            <a:ext cx="6292870" cy="590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rot="20725757">
            <a:off x="1683671" y="337733"/>
            <a:ext cx="3796051" cy="2360453"/>
            <a:chOff x="10609214" y="5969052"/>
            <a:chExt cx="4689209" cy="2915835"/>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21064">
              <a:off x="10609214" y="5969052"/>
              <a:ext cx="4689209" cy="2915835"/>
            </a:xfrm>
            <a:prstGeom prst="rect">
              <a:avLst/>
            </a:prstGeom>
          </p:spPr>
        </p:pic>
        <p:sp>
          <p:nvSpPr>
            <p:cNvPr id="7" name="TextBox 7"/>
            <p:cNvSpPr txBox="1"/>
            <p:nvPr/>
          </p:nvSpPr>
          <p:spPr>
            <a:xfrm rot="310024">
              <a:off x="11030757" y="6271775"/>
              <a:ext cx="3722200" cy="1452514"/>
            </a:xfrm>
            <a:prstGeom prst="rect">
              <a:avLst/>
            </a:prstGeom>
          </p:spPr>
          <p:txBody>
            <a:bodyPr wrap="square" lIns="0" tIns="0" rIns="0" bIns="0" rtlCol="0" anchor="ctr">
              <a:spAutoFit/>
            </a:bodyPr>
            <a:lstStyle/>
            <a:p>
              <a:pPr marL="0" lvl="0" indent="0" algn="ctr">
                <a:lnSpc>
                  <a:spcPts val="5927"/>
                </a:lnSpc>
              </a:pPr>
              <a:endParaRPr sz="4800" b="1" dirty="0">
                <a:solidFill>
                  <a:srgbClr val="C00000"/>
                </a:solidFill>
                <a:latin typeface="Arial" panose="020B0604020202020204" pitchFamily="34" charset="0"/>
                <a:cs typeface="Arial" panose="020B0604020202020204" pitchFamily="34" charset="0"/>
              </a:endParaRPr>
            </a:p>
            <a:p>
              <a:pPr marL="0" lvl="0" indent="0" algn="ctr">
                <a:lnSpc>
                  <a:spcPts val="5927"/>
                </a:lnSpc>
              </a:pPr>
              <a:r>
                <a:rPr lang="en-US" sz="4800" b="1" dirty="0" smtClean="0">
                  <a:solidFill>
                    <a:srgbClr val="C00000"/>
                  </a:solidFill>
                  <a:latin typeface="Arial" panose="020B0604020202020204" pitchFamily="34" charset="0"/>
                  <a:cs typeface="Arial" panose="020B0604020202020204" pitchFamily="34" charset="0"/>
                </a:rPr>
                <a:t>Ý </a:t>
              </a:r>
              <a:r>
                <a:rPr lang="en-US" sz="4800" b="1" dirty="0" err="1" smtClean="0">
                  <a:solidFill>
                    <a:srgbClr val="C00000"/>
                  </a:solidFill>
                  <a:latin typeface="Arial" panose="020B0604020202020204" pitchFamily="34" charset="0"/>
                  <a:cs typeface="Arial" panose="020B0604020202020204" pitchFamily="34" charset="0"/>
                </a:rPr>
                <a:t>nghĩa</a:t>
              </a:r>
              <a:endParaRPr lang="en-US" sz="4800" b="1" dirty="0">
                <a:solidFill>
                  <a:srgbClr val="C00000"/>
                </a:solidFill>
                <a:latin typeface="Arial" panose="020B0604020202020204" pitchFamily="34" charset="0"/>
                <a:cs typeface="Arial" panose="020B0604020202020204" pitchFamily="34" charset="0"/>
              </a:endParaRPr>
            </a:p>
          </p:txBody>
        </p:sp>
      </p:grpSp>
      <p:grpSp>
        <p:nvGrpSpPr>
          <p:cNvPr id="10" name="Group 9"/>
          <p:cNvGrpSpPr/>
          <p:nvPr/>
        </p:nvGrpSpPr>
        <p:grpSpPr>
          <a:xfrm>
            <a:off x="2895597" y="2781300"/>
            <a:ext cx="12725399" cy="6781800"/>
            <a:chOff x="2895597" y="2781300"/>
            <a:chExt cx="12725399" cy="678180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2895597" y="2781300"/>
              <a:ext cx="12725399" cy="6781800"/>
            </a:xfrm>
            <a:prstGeom prst="rect">
              <a:avLst/>
            </a:prstGeom>
          </p:spPr>
        </p:pic>
        <p:sp>
          <p:nvSpPr>
            <p:cNvPr id="9" name="Rectangle 8"/>
            <p:cNvSpPr/>
            <p:nvPr/>
          </p:nvSpPr>
          <p:spPr>
            <a:xfrm>
              <a:off x="3886196" y="3231374"/>
              <a:ext cx="10744200"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trung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trung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cộng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mẫu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liệu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trung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tâm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mẫu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liệu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mẫu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liệu</a:t>
              </a:r>
              <a:r>
                <a:rPr lang="en-US" sz="4400" dirty="0">
                  <a:latin typeface="Arial" panose="020B0604020202020204" pitchFamily="34" charset="0"/>
                  <a:cs typeface="Arial" panose="020B0604020202020204" pitchFamily="34" charset="0"/>
                </a:rPr>
                <a:t>. </a:t>
              </a:r>
            </a:p>
          </p:txBody>
        </p:sp>
      </p:grpSp>
      <p:pic>
        <p:nvPicPr>
          <p:cNvPr id="11" name="Picture 40"/>
          <p:cNvPicPr>
            <a:picLocks noChangeAspect="1"/>
          </p:cNvPicPr>
          <p:nvPr/>
        </p:nvPicPr>
        <p:blipFill>
          <a:blip r:embed="rId7"/>
          <a:srcRect/>
          <a:stretch>
            <a:fillRect/>
          </a:stretch>
        </p:blipFill>
        <p:spPr>
          <a:xfrm>
            <a:off x="4851993" y="1826395"/>
            <a:ext cx="1391313" cy="131132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578" y="4230481"/>
            <a:ext cx="1949720" cy="2156770"/>
          </a:xfrm>
          <a:prstGeom prst="rect">
            <a:avLst/>
          </a:prstGeom>
        </p:spPr>
      </p:pic>
      <p:pic>
        <p:nvPicPr>
          <p:cNvPr id="13"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173200" y="5470984"/>
            <a:ext cx="3632846" cy="48196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1" y="502509"/>
            <a:ext cx="17144999" cy="9281981"/>
            <a:chOff x="0" y="0"/>
            <a:chExt cx="6281481" cy="5370012"/>
          </a:xfrm>
        </p:grpSpPr>
        <p:sp>
          <p:nvSpPr>
            <p:cNvPr id="3" name="Freeform 3"/>
            <p:cNvSpPr/>
            <p:nvPr/>
          </p:nvSpPr>
          <p:spPr>
            <a:xfrm>
              <a:off x="0" y="0"/>
              <a:ext cx="6281481" cy="5370012"/>
            </a:xfrm>
            <a:custGeom>
              <a:avLst/>
              <a:gdLst/>
              <a:ahLst/>
              <a:cxnLst/>
              <a:rect l="l" t="t" r="r" b="b"/>
              <a:pathLst>
                <a:path w="6281481" h="5370012">
                  <a:moveTo>
                    <a:pt x="6157021" y="5370012"/>
                  </a:moveTo>
                  <a:lnTo>
                    <a:pt x="124460" y="5370012"/>
                  </a:lnTo>
                  <a:cubicBezTo>
                    <a:pt x="55880" y="5370012"/>
                    <a:pt x="0" y="5314132"/>
                    <a:pt x="0" y="5245552"/>
                  </a:cubicBezTo>
                  <a:lnTo>
                    <a:pt x="0" y="124460"/>
                  </a:lnTo>
                  <a:cubicBezTo>
                    <a:pt x="0" y="55880"/>
                    <a:pt x="55880" y="0"/>
                    <a:pt x="124460" y="0"/>
                  </a:cubicBezTo>
                  <a:lnTo>
                    <a:pt x="6157021" y="0"/>
                  </a:lnTo>
                  <a:cubicBezTo>
                    <a:pt x="6225601" y="0"/>
                    <a:pt x="6281481" y="55880"/>
                    <a:pt x="6281481" y="124460"/>
                  </a:cubicBezTo>
                  <a:lnTo>
                    <a:pt x="6281481" y="5245552"/>
                  </a:lnTo>
                  <a:cubicBezTo>
                    <a:pt x="6281481" y="5314132"/>
                    <a:pt x="6225601" y="5370012"/>
                    <a:pt x="6157021" y="5370012"/>
                  </a:cubicBezTo>
                  <a:close/>
                </a:path>
              </a:pathLst>
            </a:custGeom>
            <a:solidFill>
              <a:srgbClr val="100F0D">
                <a:alpha val="4706"/>
              </a:srgbClr>
            </a:solidFill>
          </p:spPr>
        </p:sp>
      </p:grpSp>
      <p:grpSp>
        <p:nvGrpSpPr>
          <p:cNvPr id="30" name="Group 29"/>
          <p:cNvGrpSpPr/>
          <p:nvPr/>
        </p:nvGrpSpPr>
        <p:grpSpPr>
          <a:xfrm>
            <a:off x="1371600" y="800101"/>
            <a:ext cx="4152900" cy="2285999"/>
            <a:chOff x="1143000" y="800100"/>
            <a:chExt cx="4152900" cy="2316368"/>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43000" y="800100"/>
              <a:ext cx="4152900" cy="2316368"/>
            </a:xfrm>
            <a:prstGeom prst="rect">
              <a:avLst/>
            </a:prstGeom>
          </p:spPr>
        </p:pic>
        <p:sp>
          <p:nvSpPr>
            <p:cNvPr id="29" name="TextBox 28"/>
            <p:cNvSpPr txBox="1"/>
            <p:nvPr/>
          </p:nvSpPr>
          <p:spPr>
            <a:xfrm>
              <a:off x="1466850" y="1227450"/>
              <a:ext cx="3505200" cy="769441"/>
            </a:xfrm>
            <a:prstGeom prst="rect">
              <a:avLst/>
            </a:prstGeom>
            <a:noFill/>
          </p:spPr>
          <p:txBody>
            <a:bodyPr wrap="square" rtlCol="0">
              <a:spAutoFit/>
            </a:bodyPr>
            <a:lstStyle/>
            <a:p>
              <a:pPr algn="ctr"/>
              <a:r>
                <a:rPr lang="en-US" sz="4400" b="1" dirty="0" err="1" smtClean="0">
                  <a:solidFill>
                    <a:srgbClr val="002060"/>
                  </a:solidFill>
                  <a:latin typeface="Arial" panose="020B0604020202020204" pitchFamily="34" charset="0"/>
                  <a:cs typeface="Arial" panose="020B0604020202020204" pitchFamily="34" charset="0"/>
                </a:rPr>
                <a:t>Luyện</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tập</a:t>
              </a:r>
              <a:r>
                <a:rPr lang="en-US" sz="4400" b="1" dirty="0" smtClean="0">
                  <a:solidFill>
                    <a:srgbClr val="002060"/>
                  </a:solidFill>
                  <a:latin typeface="Arial" panose="020B0604020202020204" pitchFamily="34" charset="0"/>
                  <a:cs typeface="Arial" panose="020B0604020202020204" pitchFamily="34" charset="0"/>
                </a:rPr>
                <a:t> 1</a:t>
              </a:r>
              <a:endParaRPr lang="en-US" sz="4400" b="1" dirty="0">
                <a:solidFill>
                  <a:srgbClr val="002060"/>
                </a:solidFill>
                <a:latin typeface="Arial" panose="020B0604020202020204" pitchFamily="34" charset="0"/>
                <a:cs typeface="Arial" panose="020B0604020202020204" pitchFamily="34" charset="0"/>
              </a:endParaRPr>
            </a:p>
          </p:txBody>
        </p:sp>
      </p:grpSp>
      <p:sp>
        <p:nvSpPr>
          <p:cNvPr id="31" name="Rectangle 30"/>
          <p:cNvSpPr/>
          <p:nvPr/>
        </p:nvSpPr>
        <p:spPr>
          <a:xfrm>
            <a:off x="5829299" y="800101"/>
            <a:ext cx="10439400"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Bảng sau cho biết thời gian chạy cự li 100m của các bạn trong lớp (đơn vị giây</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3573780465"/>
              </p:ext>
            </p:extLst>
          </p:nvPr>
        </p:nvGraphicFramePr>
        <p:xfrm>
          <a:off x="1866899" y="3183700"/>
          <a:ext cx="14630401" cy="1610492"/>
        </p:xfrm>
        <a:graphic>
          <a:graphicData uri="http://schemas.openxmlformats.org/drawingml/2006/table">
            <a:tbl>
              <a:tblPr firstRow="1" bandRow="1">
                <a:tableStyleId>{5940675A-B579-460E-94D1-54222C63F5DA}</a:tableStyleId>
              </a:tblPr>
              <a:tblGrid>
                <a:gridCol w="2878161"/>
                <a:gridCol w="2350448"/>
                <a:gridCol w="2350448"/>
                <a:gridCol w="2350448"/>
                <a:gridCol w="2350448"/>
                <a:gridCol w="2350448"/>
              </a:tblGrid>
              <a:tr h="805246">
                <a:tc>
                  <a:txBody>
                    <a:bodyPr/>
                    <a:lstStyle/>
                    <a:p>
                      <a:pPr algn="l"/>
                      <a:r>
                        <a:rPr lang="en-US" sz="4000" dirty="0" err="1" smtClean="0">
                          <a:latin typeface="Arial" panose="020B0604020202020204" pitchFamily="34" charset="0"/>
                          <a:cs typeface="Arial" panose="020B0604020202020204" pitchFamily="34" charset="0"/>
                        </a:rPr>
                        <a:t>Thời</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gian</a:t>
                      </a:r>
                      <a:endParaRPr lang="en-US" sz="4000" dirty="0">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algn="ctr"/>
                      <a:r>
                        <a:rPr lang="en-US" sz="4000" dirty="0" smtClean="0">
                          <a:latin typeface="Arial" panose="020B0604020202020204" pitchFamily="34" charset="0"/>
                          <a:cs typeface="Arial" panose="020B0604020202020204" pitchFamily="34" charset="0"/>
                        </a:rPr>
                        <a:t>12</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13</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14</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15</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16</a:t>
                      </a:r>
                      <a:endParaRPr lang="en-US" sz="4000" dirty="0">
                        <a:latin typeface="Arial" panose="020B0604020202020204" pitchFamily="34" charset="0"/>
                        <a:cs typeface="Arial" panose="020B0604020202020204" pitchFamily="34" charset="0"/>
                      </a:endParaRPr>
                    </a:p>
                  </a:txBody>
                  <a:tcPr/>
                </a:tc>
              </a:tr>
              <a:tr h="805246">
                <a:tc>
                  <a:txBody>
                    <a:bodyPr/>
                    <a:lstStyle/>
                    <a:p>
                      <a:pPr algn="l"/>
                      <a:r>
                        <a:rPr lang="en-US" sz="4000" dirty="0" err="1" smtClean="0">
                          <a:latin typeface="Arial" panose="020B0604020202020204" pitchFamily="34" charset="0"/>
                          <a:cs typeface="Arial" panose="020B0604020202020204" pitchFamily="34" charset="0"/>
                        </a:rPr>
                        <a:t>Số</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bạn</a:t>
                      </a:r>
                      <a:endParaRPr lang="en-US" sz="4000" dirty="0">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algn="ctr"/>
                      <a:r>
                        <a:rPr lang="en-US" sz="4000" dirty="0" smtClean="0">
                          <a:latin typeface="Arial" panose="020B0604020202020204" pitchFamily="34" charset="0"/>
                          <a:cs typeface="Arial" panose="020B0604020202020204" pitchFamily="34" charset="0"/>
                        </a:rPr>
                        <a:t>5</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7</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10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8</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6</a:t>
                      </a:r>
                      <a:endParaRPr lang="en-US" sz="4000" dirty="0">
                        <a:latin typeface="Arial" panose="020B0604020202020204" pitchFamily="34" charset="0"/>
                        <a:cs typeface="Arial" panose="020B0604020202020204" pitchFamily="34" charset="0"/>
                      </a:endParaRPr>
                    </a:p>
                  </a:txBody>
                  <a:tcPr/>
                </a:tc>
              </a:tr>
            </a:tbl>
          </a:graphicData>
        </a:graphic>
      </p:graphicFrame>
      <p:sp>
        <p:nvSpPr>
          <p:cNvPr id="33" name="TextBox 32"/>
          <p:cNvSpPr txBox="1"/>
          <p:nvPr/>
        </p:nvSpPr>
        <p:spPr>
          <a:xfrm>
            <a:off x="8401050" y="5125719"/>
            <a:ext cx="1562100" cy="707886"/>
          </a:xfrm>
          <a:prstGeom prst="rect">
            <a:avLst/>
          </a:prstGeom>
          <a:noFill/>
        </p:spPr>
        <p:txBody>
          <a:bodyPr wrap="square" rtlCol="0">
            <a:spAutoFit/>
          </a:bodyPr>
          <a:lstStyle/>
          <a:p>
            <a:pPr algn="ctr"/>
            <a:r>
              <a:rPr lang="en-US" sz="4000" b="1" u="sng" dirty="0" err="1" smtClean="0">
                <a:solidFill>
                  <a:srgbClr val="C00000"/>
                </a:solidFill>
                <a:latin typeface="Arial" panose="020B0604020202020204" pitchFamily="34" charset="0"/>
                <a:cs typeface="Arial" panose="020B0604020202020204" pitchFamily="34" charset="0"/>
              </a:rPr>
              <a:t>Giải</a:t>
            </a:r>
            <a:endParaRPr lang="en-US" sz="4000" b="1" u="sng" dirty="0">
              <a:solidFill>
                <a:srgbClr val="C00000"/>
              </a:solidFill>
              <a:latin typeface="Arial" panose="020B0604020202020204" pitchFamily="34" charset="0"/>
              <a:cs typeface="Arial" panose="020B0604020202020204" pitchFamily="34" charset="0"/>
            </a:endParaRPr>
          </a:p>
        </p:txBody>
      </p:sp>
      <p:sp>
        <p:nvSpPr>
          <p:cNvPr id="34" name="Rectangle 33"/>
          <p:cNvSpPr/>
          <p:nvPr/>
        </p:nvSpPr>
        <p:spPr>
          <a:xfrm>
            <a:off x="1715770" y="6136322"/>
            <a:ext cx="14493070" cy="707886"/>
          </a:xfrm>
          <a:prstGeom prst="rect">
            <a:avLst/>
          </a:prstGeom>
        </p:spPr>
        <p:txBody>
          <a:bodyPr wrap="none">
            <a:spAutoFit/>
          </a:bodyPr>
          <a:lstStyle/>
          <a:p>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cự</a:t>
            </a:r>
            <a:r>
              <a:rPr lang="en-US" sz="4000" dirty="0">
                <a:latin typeface="Arial" panose="020B0604020202020204" pitchFamily="34" charset="0"/>
                <a:cs typeface="Arial" panose="020B0604020202020204" pitchFamily="34" charset="0"/>
              </a:rPr>
              <a:t> li 100 m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5" name="TextBox 34"/>
              <p:cNvSpPr txBox="1"/>
              <p:nvPr/>
            </p:nvSpPr>
            <p:spPr>
              <a:xfrm>
                <a:off x="3810000" y="6964221"/>
                <a:ext cx="11277600" cy="1861279"/>
              </a:xfrm>
              <a:prstGeom prst="rect">
                <a:avLst/>
              </a:prstGeom>
              <a:noFill/>
            </p:spPr>
            <p:txBody>
              <a:bodyPr wrap="square" rtlCol="0">
                <a:spAutoFit/>
              </a:bodyPr>
              <a:lstStyle/>
              <a:p>
                <a:pPr algn="ctr">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0" smtClean="0">
                              <a:latin typeface="Cambria Math" panose="02040503050406030204" pitchFamily="18" charset="0"/>
                              <a:cs typeface="Arial" panose="020B0604020202020204" pitchFamily="34" charset="0"/>
                            </a:rPr>
                            <m:t>5. 12+7. 13+10. 14+8. 15+6. 16</m:t>
                          </m:r>
                        </m:num>
                        <m:den>
                          <m:r>
                            <a:rPr lang="en-US" sz="4000" b="0" i="0" smtClean="0">
                              <a:latin typeface="Cambria Math" panose="02040503050406030204" pitchFamily="18" charset="0"/>
                              <a:cs typeface="Arial" panose="020B0604020202020204" pitchFamily="34" charset="0"/>
                            </a:rPr>
                            <m:t>5+7+10+8+6</m:t>
                          </m:r>
                        </m:den>
                      </m:f>
                      <m:r>
                        <a:rPr lang="en-US" sz="4000" i="0" smtClean="0">
                          <a:latin typeface="Cambria Math" panose="02040503050406030204" pitchFamily="18" charset="0"/>
                          <a:ea typeface="Cambria Math" panose="02040503050406030204" pitchFamily="18" charset="0"/>
                          <a:cs typeface="Arial" panose="020B0604020202020204" pitchFamily="34" charset="0"/>
                        </a:rPr>
                        <m:t>≈</m:t>
                      </m:r>
                      <m:r>
                        <a:rPr lang="en-US" sz="4000" b="0" i="0" smtClean="0">
                          <a:latin typeface="Cambria Math" panose="02040503050406030204" pitchFamily="18" charset="0"/>
                          <a:ea typeface="Cambria Math" panose="02040503050406030204" pitchFamily="18" charset="0"/>
                          <a:cs typeface="Arial" panose="020B0604020202020204" pitchFamily="34" charset="0"/>
                        </a:rPr>
                        <m:t>14,1(</m:t>
                      </m:r>
                      <m:r>
                        <m:rPr>
                          <m:sty m:val="p"/>
                        </m:rPr>
                        <a:rPr lang="en-US" sz="4000" b="0" i="0" smtClean="0">
                          <a:latin typeface="Cambria Math" panose="02040503050406030204" pitchFamily="18" charset="0"/>
                          <a:ea typeface="Cambria Math" panose="02040503050406030204" pitchFamily="18" charset="0"/>
                          <a:cs typeface="Arial" panose="020B0604020202020204" pitchFamily="34" charset="0"/>
                        </a:rPr>
                        <m:t>s</m:t>
                      </m:r>
                      <m:r>
                        <a:rPr lang="en-US" sz="4000" b="0" i="0"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810000" y="6964221"/>
                <a:ext cx="11277600" cy="1861279"/>
              </a:xfrm>
              <a:prstGeom prst="rect">
                <a:avLst/>
              </a:prstGeom>
              <a:blipFill rotWithShape="0">
                <a:blip r:embed="rId10"/>
                <a:stretch>
                  <a:fillRect/>
                </a:stretch>
              </a:blipFill>
            </p:spPr>
            <p:txBody>
              <a:bodyPr/>
              <a:lstStyle/>
              <a:p>
                <a:r>
                  <a:rPr lang="en-US">
                    <a:noFill/>
                  </a:rPr>
                  <a:t> </a:t>
                </a:r>
              </a:p>
            </p:txBody>
          </p:sp>
        </mc:Fallback>
      </mc:AlternateContent>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7774" y="6483329"/>
            <a:ext cx="4107774" cy="4107774"/>
          </a:xfrm>
          <a:prstGeom prst="rect">
            <a:avLst/>
          </a:prstGeom>
        </p:spPr>
      </p:pic>
    </p:spTree>
    <p:extLst>
      <p:ext uri="{BB962C8B-B14F-4D97-AF65-F5344CB8AC3E}">
        <p14:creationId xmlns:p14="http://schemas.microsoft.com/office/powerpoint/2010/main" val="3908423163"/>
      </p:ext>
    </p:extLst>
  </p:cSld>
  <p:clrMapOvr>
    <a:masterClrMapping/>
  </p:clrMapOvr>
  <mc:AlternateContent xmlns:mc="http://schemas.openxmlformats.org/markup-compatibility/2006" xmlns:p14="http://schemas.microsoft.com/office/powerpoint/2010/main">
    <mc:Choice Requires="p14">
      <p:transition spd="slow" p14:dur="800">
        <p:strips dir="rd"/>
      </p:transition>
    </mc:Choice>
    <mc:Fallback xmlns="">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fltVal val="0"/>
                                          </p:val>
                                        </p:tav>
                                        <p:tav tm="100000">
                                          <p:val>
                                            <p:strVal val="#ppt_w"/>
                                          </p:val>
                                        </p:tav>
                                      </p:tavLst>
                                    </p:anim>
                                    <p:anim calcmode="lin" valueType="num">
                                      <p:cBhvr>
                                        <p:cTn id="21" dur="500" fill="hold"/>
                                        <p:tgtEl>
                                          <p:spTgt spid="33"/>
                                        </p:tgtEl>
                                        <p:attrNameLst>
                                          <p:attrName>ppt_h</p:attrName>
                                        </p:attrNameLst>
                                      </p:cBhvr>
                                      <p:tavLst>
                                        <p:tav tm="0">
                                          <p:val>
                                            <p:fltVal val="0"/>
                                          </p:val>
                                        </p:tav>
                                        <p:tav tm="100000">
                                          <p:val>
                                            <p:strVal val="#ppt_h"/>
                                          </p:val>
                                        </p:tav>
                                      </p:tavLst>
                                    </p:anim>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anim calcmode="lin" valueType="num">
                                      <p:cBhvr>
                                        <p:cTn id="33" dur="500" fill="hold"/>
                                        <p:tgtEl>
                                          <p:spTgt spid="35"/>
                                        </p:tgtEl>
                                        <p:attrNameLst>
                                          <p:attrName>ppt_x</p:attrName>
                                        </p:attrNameLst>
                                      </p:cBhvr>
                                      <p:tavLst>
                                        <p:tav tm="0">
                                          <p:val>
                                            <p:strVal val="#ppt_x"/>
                                          </p:val>
                                        </p:tav>
                                        <p:tav tm="100000">
                                          <p:val>
                                            <p:strVal val="#ppt_x"/>
                                          </p:val>
                                        </p:tav>
                                      </p:tavLst>
                                    </p:anim>
                                    <p:anim calcmode="lin" valueType="num">
                                      <p:cBhvr>
                                        <p:cTn id="3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p:cNvGrpSpPr/>
          <p:nvPr/>
        </p:nvGrpSpPr>
        <p:grpSpPr>
          <a:xfrm>
            <a:off x="451633" y="1542405"/>
            <a:ext cx="17384733" cy="8342588"/>
            <a:chOff x="0" y="0"/>
            <a:chExt cx="9620467" cy="4080209"/>
          </a:xfrm>
        </p:grpSpPr>
        <p:sp>
          <p:nvSpPr>
            <p:cNvPr id="18" name="Freeform 3"/>
            <p:cNvSpPr/>
            <p:nvPr/>
          </p:nvSpPr>
          <p:spPr>
            <a:xfrm>
              <a:off x="0" y="0"/>
              <a:ext cx="9620467" cy="4080209"/>
            </a:xfrm>
            <a:custGeom>
              <a:avLst/>
              <a:gdLst/>
              <a:ahLst/>
              <a:cxnLst/>
              <a:rect l="l" t="t" r="r" b="b"/>
              <a:pathLst>
                <a:path w="9620467" h="4080209">
                  <a:moveTo>
                    <a:pt x="9496007" y="4080209"/>
                  </a:moveTo>
                  <a:lnTo>
                    <a:pt x="124460" y="4080209"/>
                  </a:lnTo>
                  <a:cubicBezTo>
                    <a:pt x="55880" y="4080209"/>
                    <a:pt x="0" y="4024329"/>
                    <a:pt x="0" y="3955749"/>
                  </a:cubicBezTo>
                  <a:lnTo>
                    <a:pt x="0" y="124460"/>
                  </a:lnTo>
                  <a:cubicBezTo>
                    <a:pt x="0" y="55880"/>
                    <a:pt x="55880" y="0"/>
                    <a:pt x="124460" y="0"/>
                  </a:cubicBezTo>
                  <a:lnTo>
                    <a:pt x="9496007" y="0"/>
                  </a:lnTo>
                  <a:cubicBezTo>
                    <a:pt x="9564587" y="0"/>
                    <a:pt x="9620467" y="55880"/>
                    <a:pt x="9620467" y="124460"/>
                  </a:cubicBezTo>
                  <a:lnTo>
                    <a:pt x="9620467" y="3955749"/>
                  </a:lnTo>
                  <a:cubicBezTo>
                    <a:pt x="9620467" y="4024329"/>
                    <a:pt x="9564587" y="4080209"/>
                    <a:pt x="9496007" y="4080209"/>
                  </a:cubicBezTo>
                  <a:close/>
                </a:path>
              </a:pathLst>
            </a:custGeom>
            <a:solidFill>
              <a:srgbClr val="EDEDED"/>
            </a:solidFill>
          </p:spPr>
        </p:sp>
      </p:gr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714500"/>
            <a:ext cx="1550418" cy="1107441"/>
          </a:xfrm>
          <a:prstGeom prst="rect">
            <a:avLst/>
          </a:prstGeom>
        </p:spPr>
      </p:pic>
      <p:sp>
        <p:nvSpPr>
          <p:cNvPr id="23" name="TextBox 22"/>
          <p:cNvSpPr txBox="1"/>
          <p:nvPr/>
        </p:nvSpPr>
        <p:spPr>
          <a:xfrm>
            <a:off x="3237433" y="1914277"/>
            <a:ext cx="6324600" cy="707886"/>
          </a:xfrm>
          <a:prstGeom prst="rect">
            <a:avLst/>
          </a:prstGeom>
          <a:noFill/>
        </p:spPr>
        <p:txBody>
          <a:bodyPr wrap="square" rtlCol="0">
            <a:spAutoFit/>
          </a:bodyPr>
          <a:lstStyle/>
          <a:p>
            <a:r>
              <a:rPr lang="en-US" sz="4000" i="1" dirty="0" err="1" smtClean="0">
                <a:solidFill>
                  <a:srgbClr val="002060"/>
                </a:solidFill>
                <a:latin typeface="Arial" panose="020B0604020202020204" pitchFamily="34" charset="0"/>
                <a:cs typeface="Arial" panose="020B0604020202020204" pitchFamily="34" charset="0"/>
              </a:rPr>
              <a:t>Em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hãy</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thành</a:t>
            </a:r>
            <a:r>
              <a:rPr lang="en-US" sz="4000" i="1" dirty="0" smtClean="0">
                <a:solidFill>
                  <a:srgbClr val="002060"/>
                </a:solidFill>
                <a:latin typeface="Arial" panose="020B0604020202020204" pitchFamily="34" charset="0"/>
                <a:cs typeface="Arial" panose="020B0604020202020204" pitchFamily="34" charset="0"/>
              </a:rPr>
              <a:t> </a:t>
            </a:r>
            <a:r>
              <a:rPr lang="en-US" sz="4000" b="1" i="1" dirty="0" smtClean="0">
                <a:solidFill>
                  <a:srgbClr val="002060"/>
                </a:solidFill>
                <a:latin typeface="Arial" panose="020B0604020202020204" pitchFamily="34" charset="0"/>
                <a:cs typeface="Arial" panose="020B0604020202020204" pitchFamily="34" charset="0"/>
              </a:rPr>
              <a:t>HĐ3.</a:t>
            </a:r>
            <a:endParaRPr lang="en-US" sz="4000" i="1" dirty="0">
              <a:solidFill>
                <a:srgbClr val="002060"/>
              </a:solidFill>
              <a:latin typeface="Arial" panose="020B0604020202020204" pitchFamily="34" charset="0"/>
              <a:cs typeface="Arial" panose="020B0604020202020204" pitchFamily="34" charset="0"/>
            </a:endParaRPr>
          </a:p>
        </p:txBody>
      </p:sp>
      <p:sp>
        <p:nvSpPr>
          <p:cNvPr id="37" name="Rectangle 36"/>
          <p:cNvSpPr/>
          <p:nvPr/>
        </p:nvSpPr>
        <p:spPr>
          <a:xfrm>
            <a:off x="1143000" y="571500"/>
            <a:ext cx="3069366" cy="769441"/>
          </a:xfrm>
          <a:prstGeom prst="rect">
            <a:avLst/>
          </a:prstGeom>
        </p:spPr>
        <p:txBody>
          <a:bodyPr wrap="none">
            <a:spAutoFit/>
          </a:bodyPr>
          <a:lstStyle/>
          <a:p>
            <a:r>
              <a:rPr lang="en-US" sz="4400" b="1" dirty="0" smtClean="0">
                <a:solidFill>
                  <a:srgbClr val="1F497D">
                    <a:lumMod val="50000"/>
                  </a:srgbClr>
                </a:solidFill>
                <a:latin typeface="Arial" panose="020B0604020202020204" pitchFamily="34" charset="0"/>
                <a:cs typeface="Arial" panose="020B0604020202020204" pitchFamily="34" charset="0"/>
              </a:rPr>
              <a:t>b) </a:t>
            </a:r>
            <a:r>
              <a:rPr lang="en-US" sz="4400" b="1" dirty="0" err="1" smtClean="0">
                <a:solidFill>
                  <a:srgbClr val="1F497D">
                    <a:lumMod val="50000"/>
                  </a:srgbClr>
                </a:solidFill>
                <a:latin typeface="Arial" panose="020B0604020202020204" pitchFamily="34" charset="0"/>
                <a:cs typeface="Arial" panose="020B0604020202020204" pitchFamily="34" charset="0"/>
              </a:rPr>
              <a:t>Trung</a:t>
            </a:r>
            <a:r>
              <a:rPr lang="en-US" sz="4400" b="1" dirty="0" smtClean="0">
                <a:solidFill>
                  <a:srgbClr val="1F497D">
                    <a:lumMod val="50000"/>
                  </a:srgbClr>
                </a:solidFill>
                <a:latin typeface="Arial" panose="020B0604020202020204" pitchFamily="34" charset="0"/>
                <a:cs typeface="Arial" panose="020B0604020202020204" pitchFamily="34" charset="0"/>
              </a:rPr>
              <a:t> </a:t>
            </a:r>
            <a:r>
              <a:rPr lang="en-US" sz="4400" b="1" dirty="0" err="1" smtClean="0">
                <a:solidFill>
                  <a:srgbClr val="1F497D">
                    <a:lumMod val="50000"/>
                  </a:srgbClr>
                </a:solidFill>
                <a:latin typeface="Arial" panose="020B0604020202020204" pitchFamily="34" charset="0"/>
                <a:cs typeface="Arial" panose="020B0604020202020204" pitchFamily="34" charset="0"/>
              </a:rPr>
              <a:t>vị</a:t>
            </a:r>
            <a:endParaRPr lang="en-US" sz="4400" b="1" dirty="0">
              <a:solidFill>
                <a:srgbClr val="1F497D">
                  <a:lumMod val="50000"/>
                </a:srgbClr>
              </a:solidFill>
              <a:latin typeface="Arial" panose="020B0604020202020204" pitchFamily="34" charset="0"/>
              <a:cs typeface="Arial" panose="020B0604020202020204" pitchFamily="34" charset="0"/>
            </a:endParaRPr>
          </a:p>
        </p:txBody>
      </p:sp>
      <p:grpSp>
        <p:nvGrpSpPr>
          <p:cNvPr id="5" name="Group 4"/>
          <p:cNvGrpSpPr/>
          <p:nvPr/>
        </p:nvGrpSpPr>
        <p:grpSpPr>
          <a:xfrm rot="21174414">
            <a:off x="1425540" y="3053965"/>
            <a:ext cx="2264879" cy="1408343"/>
            <a:chOff x="1484752" y="5094161"/>
            <a:chExt cx="2264879" cy="1408343"/>
          </a:xfrm>
        </p:grpSpPr>
        <p:pic>
          <p:nvPicPr>
            <p:cNvPr id="20"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91381">
              <a:off x="1484752" y="5094161"/>
              <a:ext cx="2264879" cy="1408343"/>
            </a:xfrm>
            <a:prstGeom prst="rect">
              <a:avLst/>
            </a:prstGeom>
          </p:spPr>
        </p:pic>
        <p:sp>
          <p:nvSpPr>
            <p:cNvPr id="21" name="TextBox 15"/>
            <p:cNvSpPr txBox="1"/>
            <p:nvPr/>
          </p:nvSpPr>
          <p:spPr>
            <a:xfrm rot="481629">
              <a:off x="1720344" y="5469995"/>
              <a:ext cx="1797671" cy="628377"/>
            </a:xfrm>
            <a:prstGeom prst="rect">
              <a:avLst/>
            </a:prstGeom>
          </p:spPr>
          <p:txBody>
            <a:bodyPr lIns="0" tIns="0" rIns="0" bIns="0" rtlCol="0" anchor="t">
              <a:spAutoFit/>
            </a:bodyPr>
            <a:lstStyle/>
            <a:p>
              <a:pPr algn="ctr">
                <a:lnSpc>
                  <a:spcPts val="4872"/>
                </a:lnSpc>
              </a:pPr>
              <a:r>
                <a:rPr lang="en-US" sz="4200" b="1" dirty="0" smtClean="0">
                  <a:solidFill>
                    <a:srgbClr val="C00000"/>
                  </a:solidFill>
                  <a:latin typeface="Arial" panose="020B0604020202020204" pitchFamily="34" charset="0"/>
                  <a:cs typeface="Arial" panose="020B0604020202020204" pitchFamily="34" charset="0"/>
                </a:rPr>
                <a:t>HĐ3</a:t>
              </a:r>
              <a:endParaRPr lang="en-US" sz="4200" b="1" dirty="0">
                <a:solidFill>
                  <a:srgbClr val="C00000"/>
                </a:solidFill>
                <a:latin typeface="Arial" panose="020B0604020202020204" pitchFamily="34" charset="0"/>
                <a:cs typeface="Arial" panose="020B0604020202020204" pitchFamily="34" charset="0"/>
              </a:endParaRPr>
            </a:p>
          </p:txBody>
        </p:sp>
      </p:grpSp>
      <p:sp>
        <p:nvSpPr>
          <p:cNvPr id="6" name="Rectangle 5"/>
          <p:cNvSpPr/>
          <p:nvPr/>
        </p:nvSpPr>
        <p:spPr>
          <a:xfrm>
            <a:off x="1347255" y="4396976"/>
            <a:ext cx="15650888" cy="4708981"/>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giám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5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20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4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ty</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b) </a:t>
            </a:r>
            <a:r>
              <a:rPr lang="en-US" sz="4000" dirty="0">
                <a:latin typeface="Arial" panose="020B0604020202020204" pitchFamily="34" charset="0"/>
                <a:cs typeface="Arial" panose="020B0604020202020204" pitchFamily="34" charset="0"/>
              </a:rPr>
              <a:t>Thu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p:txBody>
      </p:sp>
      <p:grpSp>
        <p:nvGrpSpPr>
          <p:cNvPr id="8" name="Group 7"/>
          <p:cNvGrpSpPr/>
          <p:nvPr/>
        </p:nvGrpSpPr>
        <p:grpSpPr>
          <a:xfrm>
            <a:off x="10155238" y="-32630"/>
            <a:ext cx="7034335" cy="4601699"/>
            <a:chOff x="10129838" y="152718"/>
            <a:chExt cx="7034335" cy="4601699"/>
          </a:xfrm>
        </p:grpSpPr>
        <p:pic>
          <p:nvPicPr>
            <p:cNvPr id="24"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129838" y="152718"/>
              <a:ext cx="7034335" cy="4601699"/>
            </a:xfrm>
            <a:prstGeom prst="rect">
              <a:avLst/>
            </a:prstGeom>
          </p:spPr>
        </p:pic>
        <p:sp>
          <p:nvSpPr>
            <p:cNvPr id="7" name="Rectangle 6"/>
            <p:cNvSpPr/>
            <p:nvPr/>
          </p:nvSpPr>
          <p:spPr>
            <a:xfrm>
              <a:off x="10940696" y="956220"/>
              <a:ext cx="5412618" cy="2748253"/>
            </a:xfrm>
            <a:prstGeom prst="rect">
              <a:avLst/>
            </a:prstGeom>
          </p:spPr>
          <p:txBody>
            <a:bodyPr wrap="square">
              <a:spAutoFit/>
            </a:bodyPr>
            <a:lstStyle/>
            <a:p>
              <a:pPr algn="ctr">
                <a:lnSpc>
                  <a:spcPct val="150000"/>
                </a:lnSpc>
              </a:pPr>
              <a:r>
                <a:rPr lang="vi-VN" sz="4000" i="1" dirty="0">
                  <a:solidFill>
                    <a:schemeClr val="accent4">
                      <a:lumMod val="50000"/>
                    </a:schemeClr>
                  </a:solidFill>
                  <a:latin typeface="Arial" panose="020B0604020202020204" pitchFamily="34" charset="0"/>
                  <a:cs typeface="Arial" panose="020B0604020202020204" pitchFamily="34" charset="0"/>
                </a:rPr>
                <a:t>Mẫu số liệu ở trên có số liệu nào bất thường không?</a:t>
              </a:r>
              <a:endParaRPr lang="en-US" sz="4000" i="1" dirty="0">
                <a:solidFill>
                  <a:schemeClr val="accent4">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0762345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strVal val="#ppt_w+.3"/>
                                          </p:val>
                                        </p:tav>
                                        <p:tav tm="100000">
                                          <p:val>
                                            <p:strVal val="#ppt_w"/>
                                          </p:val>
                                        </p:tav>
                                      </p:tavLst>
                                    </p:anim>
                                    <p:anim calcmode="lin" valueType="num">
                                      <p:cBhvr>
                                        <p:cTn id="8" dur="500" fill="hold"/>
                                        <p:tgtEl>
                                          <p:spTgt spid="37"/>
                                        </p:tgtEl>
                                        <p:attrNameLst>
                                          <p:attrName>ppt_h</p:attrName>
                                        </p:attrNameLst>
                                      </p:cBhvr>
                                      <p:tavLst>
                                        <p:tav tm="0">
                                          <p:val>
                                            <p:strVal val="#ppt_h"/>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7"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1" y="502509"/>
            <a:ext cx="11755512" cy="9281981"/>
            <a:chOff x="0" y="0"/>
            <a:chExt cx="6281481" cy="5370012"/>
          </a:xfrm>
        </p:grpSpPr>
        <p:sp>
          <p:nvSpPr>
            <p:cNvPr id="3" name="Freeform 3"/>
            <p:cNvSpPr/>
            <p:nvPr/>
          </p:nvSpPr>
          <p:spPr>
            <a:xfrm>
              <a:off x="0" y="0"/>
              <a:ext cx="6281481" cy="5370012"/>
            </a:xfrm>
            <a:custGeom>
              <a:avLst/>
              <a:gdLst/>
              <a:ahLst/>
              <a:cxnLst/>
              <a:rect l="l" t="t" r="r" b="b"/>
              <a:pathLst>
                <a:path w="6281481" h="5370012">
                  <a:moveTo>
                    <a:pt x="6157021" y="5370012"/>
                  </a:moveTo>
                  <a:lnTo>
                    <a:pt x="124460" y="5370012"/>
                  </a:lnTo>
                  <a:cubicBezTo>
                    <a:pt x="55880" y="5370012"/>
                    <a:pt x="0" y="5314132"/>
                    <a:pt x="0" y="5245552"/>
                  </a:cubicBezTo>
                  <a:lnTo>
                    <a:pt x="0" y="124460"/>
                  </a:lnTo>
                  <a:cubicBezTo>
                    <a:pt x="0" y="55880"/>
                    <a:pt x="55880" y="0"/>
                    <a:pt x="124460" y="0"/>
                  </a:cubicBezTo>
                  <a:lnTo>
                    <a:pt x="6157021" y="0"/>
                  </a:lnTo>
                  <a:cubicBezTo>
                    <a:pt x="6225601" y="0"/>
                    <a:pt x="6281481" y="55880"/>
                    <a:pt x="6281481" y="124460"/>
                  </a:cubicBezTo>
                  <a:lnTo>
                    <a:pt x="6281481" y="5245552"/>
                  </a:lnTo>
                  <a:cubicBezTo>
                    <a:pt x="6281481" y="5314132"/>
                    <a:pt x="6225601" y="5370012"/>
                    <a:pt x="6157021" y="5370012"/>
                  </a:cubicBezTo>
                  <a:close/>
                </a:path>
              </a:pathLst>
            </a:custGeom>
            <a:solidFill>
              <a:schemeClr val="accent4">
                <a:lumMod val="20000"/>
                <a:lumOff val="80000"/>
              </a:schemeClr>
            </a:solidFill>
          </p:spPr>
        </p:sp>
      </p:grpSp>
      <p:grpSp>
        <p:nvGrpSpPr>
          <p:cNvPr id="29" name="Group 28"/>
          <p:cNvGrpSpPr/>
          <p:nvPr/>
        </p:nvGrpSpPr>
        <p:grpSpPr>
          <a:xfrm>
            <a:off x="1447800" y="723900"/>
            <a:ext cx="2908580" cy="1676400"/>
            <a:chOff x="1028701" y="1181100"/>
            <a:chExt cx="2908580" cy="1676400"/>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28701" y="1181100"/>
              <a:ext cx="2908580" cy="1676400"/>
            </a:xfrm>
            <a:prstGeom prst="rect">
              <a:avLst/>
            </a:prstGeom>
          </p:spPr>
        </p:pic>
        <p:sp>
          <p:nvSpPr>
            <p:cNvPr id="22" name="TextBox 22"/>
            <p:cNvSpPr txBox="1"/>
            <p:nvPr/>
          </p:nvSpPr>
          <p:spPr>
            <a:xfrm>
              <a:off x="1162311" y="1571948"/>
              <a:ext cx="2641360" cy="589905"/>
            </a:xfrm>
            <a:prstGeom prst="rect">
              <a:avLst/>
            </a:prstGeom>
          </p:spPr>
          <p:txBody>
            <a:bodyPr wrap="square" lIns="0" tIns="0" rIns="0" bIns="0" rtlCol="0" anchor="t">
              <a:spAutoFit/>
            </a:bodyPr>
            <a:lstStyle/>
            <a:p>
              <a:pPr marL="0" lvl="0" indent="0" algn="ctr">
                <a:lnSpc>
                  <a:spcPts val="4620"/>
                </a:lnSpc>
              </a:pPr>
              <a:r>
                <a:rPr lang="en-US" sz="4400" b="1" u="none" spc="-41" dirty="0" err="1" smtClean="0">
                  <a:solidFill>
                    <a:srgbClr val="100F0D"/>
                  </a:solidFill>
                  <a:latin typeface="Arial" panose="020B0604020202020204" pitchFamily="34" charset="0"/>
                  <a:cs typeface="Arial" panose="020B0604020202020204" pitchFamily="34" charset="0"/>
                </a:rPr>
                <a:t>Giải</a:t>
              </a:r>
              <a:endParaRPr lang="en-US" sz="4400" b="1" u="none" spc="-41" dirty="0">
                <a:solidFill>
                  <a:srgbClr val="100F0D"/>
                </a:solidFill>
                <a:latin typeface="Arial" panose="020B0604020202020204" pitchFamily="34" charset="0"/>
                <a:cs typeface="Arial" panose="020B0604020202020204" pitchFamily="34" charset="0"/>
              </a:endParaRPr>
            </a:p>
          </p:txBody>
        </p:sp>
      </p:grpSp>
      <p:pic>
        <p:nvPicPr>
          <p:cNvPr id="30" name="Picture 3"/>
          <p:cNvPicPr>
            <a:picLocks noChangeAspect="1"/>
          </p:cNvPicPr>
          <p:nvPr/>
        </p:nvPicPr>
        <p:blipFill>
          <a:blip r:embed="rId10"/>
          <a:srcRect/>
          <a:stretch>
            <a:fillRect/>
          </a:stretch>
        </p:blipFill>
        <p:spPr>
          <a:xfrm>
            <a:off x="732533" y="3390900"/>
            <a:ext cx="5053490" cy="6172200"/>
          </a:xfrm>
          <a:prstGeom prst="rect">
            <a:avLst/>
          </a:prstGeom>
        </p:spPr>
      </p:pic>
      <mc:AlternateContent xmlns:mc="http://schemas.openxmlformats.org/markup-compatibility/2006" xmlns:a14="http://schemas.microsoft.com/office/drawing/2010/main">
        <mc:Choice Requires="a14">
          <p:sp>
            <p:nvSpPr>
              <p:cNvPr id="31" name="Rectangle 30"/>
              <p:cNvSpPr/>
              <p:nvPr/>
            </p:nvSpPr>
            <p:spPr>
              <a:xfrm>
                <a:off x="6715957" y="1409700"/>
                <a:ext cx="10515600" cy="7420621"/>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Thu nhập trung bình của các thành viên trong công ty là </a:t>
                </a:r>
                <a14:m>
                  <m:oMath xmlns:m="http://schemas.openxmlformats.org/officeDocument/2006/math">
                    <m:f>
                      <m:fPr>
                        <m:ctrlPr>
                          <a:rPr lang="vi-VN"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20. 1+4. 5</m:t>
                        </m:r>
                      </m:num>
                      <m:den>
                        <m:r>
                          <a:rPr lang="en-US" sz="5400" b="0" i="1" smtClean="0">
                            <a:latin typeface="Cambria Math" panose="02040503050406030204" pitchFamily="18" charset="0"/>
                            <a:cs typeface="Arial" panose="020B0604020202020204" pitchFamily="34" charset="0"/>
                          </a:rPr>
                          <m:t>6</m:t>
                        </m:r>
                      </m:den>
                    </m:f>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 </a:t>
                </a:r>
                <a14:m>
                  <m:oMath xmlns:m="http://schemas.openxmlformats.org/officeDocument/2006/math">
                    <m:f>
                      <m:fPr>
                        <m:ctrlPr>
                          <a:rPr lang="vi-VN" sz="5400" i="1" smtClean="0">
                            <a:latin typeface="Cambria Math" panose="02040503050406030204" pitchFamily="18" charset="0"/>
                            <a:cs typeface="Arial" panose="020B0604020202020204" pitchFamily="34" charset="0"/>
                          </a:rPr>
                        </m:ctrlPr>
                      </m:fPr>
                      <m:num>
                        <m:r>
                          <a:rPr lang="en-US" sz="5400" b="0" i="0" smtClean="0">
                            <a:latin typeface="Cambria Math" panose="02040503050406030204" pitchFamily="18" charset="0"/>
                            <a:cs typeface="Arial" panose="020B0604020202020204" pitchFamily="34" charset="0"/>
                          </a:rPr>
                          <m:t>40</m:t>
                        </m:r>
                      </m:num>
                      <m:den>
                        <m:r>
                          <a:rPr lang="en-US" sz="5400" b="0" i="0" smtClean="0">
                            <a:latin typeface="Cambria Math" panose="02040503050406030204" pitchFamily="18" charset="0"/>
                            <a:cs typeface="Arial" panose="020B0604020202020204" pitchFamily="34" charset="0"/>
                          </a:rPr>
                          <m:t>6</m:t>
                        </m:r>
                      </m:den>
                    </m:f>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6,67</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Thu nhập trung bình này không phản ánh đúng thu nhập của nhân viên công ty vì thu nhập 4 triệu của nhân viên gần với mức trung bình, còn thu nhập 20 triệu của giám đốc thì lớn hơn rất nhiều so với mức trung bình. </a:t>
                </a:r>
              </a:p>
            </p:txBody>
          </p:sp>
        </mc:Choice>
        <mc:Fallback xmlns="">
          <p:sp>
            <p:nvSpPr>
              <p:cNvPr id="31" name="Rectangle 30"/>
              <p:cNvSpPr>
                <a:spLocks noRot="1" noChangeAspect="1" noMove="1" noResize="1" noEditPoints="1" noAdjustHandles="1" noChangeArrowheads="1" noChangeShapeType="1" noTextEdit="1"/>
              </p:cNvSpPr>
              <p:nvPr/>
            </p:nvSpPr>
            <p:spPr>
              <a:xfrm>
                <a:off x="6715957" y="1409700"/>
                <a:ext cx="10515600" cy="7420621"/>
              </a:xfrm>
              <a:prstGeom prst="rect">
                <a:avLst/>
              </a:prstGeom>
              <a:blipFill rotWithShape="0">
                <a:blip r:embed="rId11"/>
                <a:stretch>
                  <a:fillRect l="-2087" r="-2029" b="-985"/>
                </a:stretch>
              </a:blipFill>
            </p:spPr>
            <p:txBody>
              <a:bodyPr/>
              <a:lstStyle/>
              <a:p>
                <a:r>
                  <a:rPr lang="en-US">
                    <a:noFill/>
                  </a:rPr>
                  <a:t> </a:t>
                </a:r>
              </a:p>
            </p:txBody>
          </p:sp>
        </mc:Fallback>
      </mc:AlternateContent>
    </p:spTree>
    <p:extLst>
      <p:ext uri="{BB962C8B-B14F-4D97-AF65-F5344CB8AC3E}">
        <p14:creationId xmlns:p14="http://schemas.microsoft.com/office/powerpoint/2010/main" val="1660809343"/>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wipe(left)">
                                      <p:cBhvr>
                                        <p:cTn id="19" dur="500"/>
                                        <p:tgtEl>
                                          <p:spTgt spid="3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1">
                                            <p:txEl>
                                              <p:pRg st="1" end="1"/>
                                            </p:txEl>
                                          </p:spTgt>
                                        </p:tgtEl>
                                        <p:attrNameLst>
                                          <p:attrName>style.visibility</p:attrName>
                                        </p:attrNameLst>
                                      </p:cBhvr>
                                      <p:to>
                                        <p:strVal val="visible"/>
                                      </p:to>
                                    </p:set>
                                    <p:animEffect transition="in" filter="wipe(left)">
                                      <p:cBhvr>
                                        <p:cTn id="24"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451632" y="2095500"/>
            <a:ext cx="17384733" cy="7637092"/>
            <a:chOff x="0" y="0"/>
            <a:chExt cx="9620467" cy="4227797"/>
          </a:xfrm>
          <a:solidFill>
            <a:schemeClr val="tx2">
              <a:lumMod val="20000"/>
              <a:lumOff val="80000"/>
            </a:schemeClr>
          </a:solidFill>
        </p:grpSpPr>
        <p:sp>
          <p:nvSpPr>
            <p:cNvPr id="6" name="Freeform 3"/>
            <p:cNvSpPr/>
            <p:nvPr/>
          </p:nvSpPr>
          <p:spPr>
            <a:xfrm>
              <a:off x="0" y="0"/>
              <a:ext cx="9620467" cy="4227797"/>
            </a:xfrm>
            <a:custGeom>
              <a:avLst/>
              <a:gdLst/>
              <a:ahLst/>
              <a:cxnLst/>
              <a:rect l="l" t="t" r="r" b="b"/>
              <a:pathLst>
                <a:path w="9620467" h="4227797">
                  <a:moveTo>
                    <a:pt x="9496007" y="4227797"/>
                  </a:moveTo>
                  <a:lnTo>
                    <a:pt x="124460" y="4227797"/>
                  </a:lnTo>
                  <a:cubicBezTo>
                    <a:pt x="55880" y="4227797"/>
                    <a:pt x="0" y="4171917"/>
                    <a:pt x="0" y="4103337"/>
                  </a:cubicBezTo>
                  <a:lnTo>
                    <a:pt x="0" y="124460"/>
                  </a:lnTo>
                  <a:cubicBezTo>
                    <a:pt x="0" y="55880"/>
                    <a:pt x="55880" y="0"/>
                    <a:pt x="124460" y="0"/>
                  </a:cubicBezTo>
                  <a:lnTo>
                    <a:pt x="9496007" y="0"/>
                  </a:lnTo>
                  <a:cubicBezTo>
                    <a:pt x="9564587" y="0"/>
                    <a:pt x="9620467" y="55880"/>
                    <a:pt x="9620467" y="124460"/>
                  </a:cubicBezTo>
                  <a:lnTo>
                    <a:pt x="9620467" y="4103337"/>
                  </a:lnTo>
                  <a:cubicBezTo>
                    <a:pt x="9620467" y="4171917"/>
                    <a:pt x="9564587" y="4227797"/>
                    <a:pt x="9496007" y="4227797"/>
                  </a:cubicBezTo>
                  <a:close/>
                </a:path>
              </a:pathLst>
            </a:custGeom>
            <a:grpFill/>
          </p:spPr>
        </p:sp>
      </p:grpSp>
      <p:sp>
        <p:nvSpPr>
          <p:cNvPr id="8" name="TextBox 7"/>
          <p:cNvSpPr txBox="1"/>
          <p:nvPr/>
        </p:nvSpPr>
        <p:spPr>
          <a:xfrm>
            <a:off x="7176421" y="999053"/>
            <a:ext cx="3935154" cy="923330"/>
          </a:xfrm>
          <a:prstGeom prst="rect">
            <a:avLst/>
          </a:prstGeom>
          <a:noFill/>
        </p:spPr>
        <p:txBody>
          <a:bodyPr wrap="square" rtlCol="0">
            <a:spAutoFit/>
          </a:bodyPr>
          <a:lstStyle/>
          <a:p>
            <a:pPr algn="ctr"/>
            <a:r>
              <a:rPr lang="en-US" sz="5400" b="1" dirty="0" smtClean="0">
                <a:solidFill>
                  <a:srgbClr val="C00000"/>
                </a:solidFill>
                <a:latin typeface="Arial" panose="020B0604020202020204" pitchFamily="34" charset="0"/>
                <a:cs typeface="Arial" panose="020B0604020202020204" pitchFamily="34" charset="0"/>
              </a:rPr>
              <a:t>KẾT LUẬN</a:t>
            </a:r>
            <a:endParaRPr lang="en-US" sz="5400" b="1" dirty="0">
              <a:solidFill>
                <a:srgbClr val="C00000"/>
              </a:solidFill>
              <a:latin typeface="Arial" panose="020B0604020202020204" pitchFamily="34" charset="0"/>
              <a:cs typeface="Arial" panose="020B0604020202020204" pitchFamily="34" charset="0"/>
            </a:endParaRPr>
          </a:p>
        </p:txBody>
      </p:sp>
      <p:pic>
        <p:nvPicPr>
          <p:cNvPr id="15" name="Picture 4"/>
          <p:cNvPicPr>
            <a:picLocks noChangeAspect="1"/>
          </p:cNvPicPr>
          <p:nvPr/>
        </p:nvPicPr>
        <p:blipFill>
          <a:blip r:embed="rId2"/>
          <a:srcRect/>
          <a:stretch>
            <a:fillRect/>
          </a:stretch>
        </p:blipFill>
        <p:spPr>
          <a:xfrm flipH="1">
            <a:off x="990600" y="114300"/>
            <a:ext cx="4495800" cy="3006566"/>
          </a:xfrm>
          <a:prstGeom prst="rect">
            <a:avLst/>
          </a:prstGeom>
        </p:spPr>
      </p:pic>
      <p:sp>
        <p:nvSpPr>
          <p:cNvPr id="2" name="Rectangle 1"/>
          <p:cNvSpPr/>
          <p:nvPr/>
        </p:nvSpPr>
        <p:spPr>
          <a:xfrm>
            <a:off x="1943098" y="3120866"/>
            <a:ext cx="14401800" cy="2862322"/>
          </a:xfrm>
          <a:prstGeom prst="rect">
            <a:avLst/>
          </a:prstGeom>
        </p:spPr>
        <p:txBody>
          <a:bodyPr wrap="square">
            <a:spAutoFit/>
          </a:bodyPr>
          <a:lstStyle/>
          <a:p>
            <a:pPr algn="just">
              <a:lnSpc>
                <a:spcPct val="150000"/>
              </a:lnSpc>
            </a:pPr>
            <a:r>
              <a:rPr lang="vi-VN" sz="4000" dirty="0"/>
              <a:t>Trong trường hợp mẫu số liệu có giá trị bất thường (rất lớn hoặc rất bé so với đa số các giá trị khác), người ta không dùng số trung bình để đo xu thế trung tâm mà dùng </a:t>
            </a:r>
            <a:r>
              <a:rPr lang="vi-VN" sz="4000" dirty="0">
                <a:solidFill>
                  <a:srgbClr val="C00000"/>
                </a:solidFill>
              </a:rPr>
              <a:t>trung vị</a:t>
            </a:r>
            <a:r>
              <a:rPr lang="vi-VN" sz="4000" dirty="0"/>
              <a:t>.</a:t>
            </a:r>
            <a:endParaRPr lang="en-US" sz="4000" dirty="0"/>
          </a:p>
        </p:txBody>
      </p:sp>
      <p:grpSp>
        <p:nvGrpSpPr>
          <p:cNvPr id="4" name="Group 3"/>
          <p:cNvGrpSpPr/>
          <p:nvPr/>
        </p:nvGrpSpPr>
        <p:grpSpPr>
          <a:xfrm>
            <a:off x="4085247" y="6114735"/>
            <a:ext cx="4263439" cy="2651083"/>
            <a:chOff x="4085247" y="6114735"/>
            <a:chExt cx="4263439" cy="2651083"/>
          </a:xfrm>
        </p:grpSpPr>
        <p:pic>
          <p:nvPicPr>
            <p:cNvPr id="1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46821">
              <a:off x="4085247" y="6114735"/>
              <a:ext cx="4263439" cy="2651083"/>
            </a:xfrm>
            <a:prstGeom prst="rect">
              <a:avLst/>
            </a:prstGeom>
          </p:spPr>
        </p:pic>
        <p:sp>
          <p:nvSpPr>
            <p:cNvPr id="3" name="TextBox 2"/>
            <p:cNvSpPr txBox="1"/>
            <p:nvPr/>
          </p:nvSpPr>
          <p:spPr>
            <a:xfrm rot="21321900">
              <a:off x="4491472" y="7055555"/>
              <a:ext cx="3767335"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Số</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trung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bình</a:t>
              </a:r>
              <a:endParaRPr lang="en-US" sz="4400" dirty="0">
                <a:latin typeface="Arial" panose="020B0604020202020204" pitchFamily="34" charset="0"/>
                <a:cs typeface="Arial" panose="020B0604020202020204" pitchFamily="34" charset="0"/>
              </a:endParaRPr>
            </a:p>
          </p:txBody>
        </p:sp>
      </p:grpSp>
      <p:grpSp>
        <p:nvGrpSpPr>
          <p:cNvPr id="22" name="Group 21"/>
          <p:cNvGrpSpPr/>
          <p:nvPr/>
        </p:nvGrpSpPr>
        <p:grpSpPr>
          <a:xfrm>
            <a:off x="10269050" y="6431953"/>
            <a:ext cx="3819119" cy="2374797"/>
            <a:chOff x="10269050" y="6431953"/>
            <a:chExt cx="3819119" cy="2374797"/>
          </a:xfrm>
        </p:grpSpPr>
        <p:pic>
          <p:nvPicPr>
            <p:cNvPr id="1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24223">
              <a:off x="10269050" y="6431953"/>
              <a:ext cx="3819119" cy="2374797"/>
            </a:xfrm>
            <a:prstGeom prst="rect">
              <a:avLst/>
            </a:prstGeom>
          </p:spPr>
        </p:pic>
        <p:sp>
          <p:nvSpPr>
            <p:cNvPr id="18" name="TextBox 17"/>
            <p:cNvSpPr txBox="1"/>
            <p:nvPr/>
          </p:nvSpPr>
          <p:spPr>
            <a:xfrm rot="699302">
              <a:off x="10389241" y="7234631"/>
              <a:ext cx="3505200" cy="769441"/>
            </a:xfrm>
            <a:prstGeom prst="rect">
              <a:avLst/>
            </a:prstGeom>
            <a:noFill/>
          </p:spPr>
          <p:txBody>
            <a:bodyPr wrap="square" rtlCol="0">
              <a:spAutoFit/>
            </a:bodyPr>
            <a:lstStyle/>
            <a:p>
              <a:pPr algn="ctr"/>
              <a:r>
                <a:rPr lang="en-US" sz="4400" dirty="0" err="1" smtClean="0">
                  <a:latin typeface="Arial" panose="020B0604020202020204" pitchFamily="34" charset="0"/>
                  <a:cs typeface="Arial" panose="020B0604020202020204" pitchFamily="34" charset="0"/>
                </a:rPr>
                <a:t>Trung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vị</a:t>
              </a:r>
              <a:endParaRPr lang="en-US" sz="4400" dirty="0">
                <a:latin typeface="Arial" panose="020B0604020202020204" pitchFamily="34" charset="0"/>
                <a:cs typeface="Arial" panose="020B0604020202020204" pitchFamily="34" charset="0"/>
              </a:endParaRPr>
            </a:p>
          </p:txBody>
        </p:sp>
      </p:grpSp>
      <p:pic>
        <p:nvPicPr>
          <p:cNvPr id="19" name="Picture 2"/>
          <p:cNvPicPr>
            <a:picLocks noChangeAspect="1"/>
          </p:cNvPicPr>
          <p:nvPr/>
        </p:nvPicPr>
        <p:blipFill>
          <a:blip r:embed="rId6"/>
          <a:srcRect/>
          <a:stretch>
            <a:fillRect/>
          </a:stretch>
        </p:blipFill>
        <p:spPr>
          <a:xfrm>
            <a:off x="11429292" y="6338855"/>
            <a:ext cx="2965110" cy="2742727"/>
          </a:xfrm>
          <a:prstGeom prst="rect">
            <a:avLst/>
          </a:prstGeom>
        </p:spPr>
      </p:pic>
      <p:pic>
        <p:nvPicPr>
          <p:cNvPr id="21" name="Picture 3"/>
          <p:cNvPicPr>
            <a:picLocks noChangeAspect="1"/>
          </p:cNvPicPr>
          <p:nvPr/>
        </p:nvPicPr>
        <p:blipFill>
          <a:blip r:embed="rId7"/>
          <a:srcRect l="135" r="135"/>
          <a:stretch>
            <a:fillRect/>
          </a:stretch>
        </p:blipFill>
        <p:spPr>
          <a:xfrm>
            <a:off x="4800600" y="6343020"/>
            <a:ext cx="2798138" cy="2821652"/>
          </a:xfrm>
          <a:prstGeom prst="rect">
            <a:avLst/>
          </a:prstGeom>
        </p:spPr>
      </p:pic>
    </p:spTree>
    <p:extLst>
      <p:ext uri="{BB962C8B-B14F-4D97-AF65-F5344CB8AC3E}">
        <p14:creationId xmlns:p14="http://schemas.microsoft.com/office/powerpoint/2010/main" val="57946886"/>
      </p:ext>
    </p:extLst>
  </p:cSld>
  <p:clrMapOvr>
    <a:masterClrMapping/>
  </p:clrMapOvr>
  <mc:AlternateContent xmlns:mc="http://schemas.openxmlformats.org/markup-compatibility/2006" xmlns:p14="http://schemas.microsoft.com/office/powerpoint/2010/main">
    <mc:Choice Requires="p14">
      <p:transition spd="slow" p14:dur="8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451632" y="2095500"/>
            <a:ext cx="17384733" cy="7637092"/>
            <a:chOff x="0" y="0"/>
            <a:chExt cx="9620467" cy="4227797"/>
          </a:xfrm>
          <a:solidFill>
            <a:schemeClr val="tx2">
              <a:lumMod val="20000"/>
              <a:lumOff val="80000"/>
            </a:schemeClr>
          </a:solidFill>
        </p:grpSpPr>
        <p:sp>
          <p:nvSpPr>
            <p:cNvPr id="6" name="Freeform 3"/>
            <p:cNvSpPr/>
            <p:nvPr/>
          </p:nvSpPr>
          <p:spPr>
            <a:xfrm>
              <a:off x="0" y="0"/>
              <a:ext cx="9620467" cy="4227797"/>
            </a:xfrm>
            <a:custGeom>
              <a:avLst/>
              <a:gdLst/>
              <a:ahLst/>
              <a:cxnLst/>
              <a:rect l="l" t="t" r="r" b="b"/>
              <a:pathLst>
                <a:path w="9620467" h="4227797">
                  <a:moveTo>
                    <a:pt x="9496007" y="4227797"/>
                  </a:moveTo>
                  <a:lnTo>
                    <a:pt x="124460" y="4227797"/>
                  </a:lnTo>
                  <a:cubicBezTo>
                    <a:pt x="55880" y="4227797"/>
                    <a:pt x="0" y="4171917"/>
                    <a:pt x="0" y="4103337"/>
                  </a:cubicBezTo>
                  <a:lnTo>
                    <a:pt x="0" y="124460"/>
                  </a:lnTo>
                  <a:cubicBezTo>
                    <a:pt x="0" y="55880"/>
                    <a:pt x="55880" y="0"/>
                    <a:pt x="124460" y="0"/>
                  </a:cubicBezTo>
                  <a:lnTo>
                    <a:pt x="9496007" y="0"/>
                  </a:lnTo>
                  <a:cubicBezTo>
                    <a:pt x="9564587" y="0"/>
                    <a:pt x="9620467" y="55880"/>
                    <a:pt x="9620467" y="124460"/>
                  </a:cubicBezTo>
                  <a:lnTo>
                    <a:pt x="9620467" y="4103337"/>
                  </a:lnTo>
                  <a:cubicBezTo>
                    <a:pt x="9620467" y="4171917"/>
                    <a:pt x="9564587" y="4227797"/>
                    <a:pt x="9496007" y="4227797"/>
                  </a:cubicBezTo>
                  <a:close/>
                </a:path>
              </a:pathLst>
            </a:custGeom>
            <a:grpFill/>
          </p:spPr>
        </p:sp>
      </p:grpSp>
      <p:sp>
        <p:nvSpPr>
          <p:cNvPr id="8" name="TextBox 7"/>
          <p:cNvSpPr txBox="1"/>
          <p:nvPr/>
        </p:nvSpPr>
        <p:spPr>
          <a:xfrm>
            <a:off x="7176421" y="999053"/>
            <a:ext cx="3935154" cy="923330"/>
          </a:xfrm>
          <a:prstGeom prst="rect">
            <a:avLst/>
          </a:prstGeom>
          <a:noFill/>
        </p:spPr>
        <p:txBody>
          <a:bodyPr wrap="square" rtlCol="0">
            <a:spAutoFit/>
          </a:bodyPr>
          <a:lstStyle/>
          <a:p>
            <a:pPr algn="ctr"/>
            <a:r>
              <a:rPr lang="en-US" sz="5400" b="1" dirty="0" smtClean="0">
                <a:solidFill>
                  <a:srgbClr val="C00000"/>
                </a:solidFill>
                <a:latin typeface="Arial" panose="020B0604020202020204" pitchFamily="34" charset="0"/>
                <a:cs typeface="Arial" panose="020B0604020202020204" pitchFamily="34" charset="0"/>
              </a:rPr>
              <a:t>KẾT LUẬN</a:t>
            </a:r>
            <a:endParaRPr lang="en-US" sz="5400" b="1" dirty="0">
              <a:solidFill>
                <a:srgbClr val="C00000"/>
              </a:solidFill>
              <a:latin typeface="Arial" panose="020B0604020202020204" pitchFamily="34" charset="0"/>
              <a:cs typeface="Arial" panose="020B0604020202020204" pitchFamily="34" charset="0"/>
            </a:endParaRPr>
          </a:p>
        </p:txBody>
      </p:sp>
      <p:pic>
        <p:nvPicPr>
          <p:cNvPr id="15" name="Picture 4"/>
          <p:cNvPicPr>
            <a:picLocks noChangeAspect="1"/>
          </p:cNvPicPr>
          <p:nvPr/>
        </p:nvPicPr>
        <p:blipFill>
          <a:blip r:embed="rId2"/>
          <a:srcRect/>
          <a:stretch>
            <a:fillRect/>
          </a:stretch>
        </p:blipFill>
        <p:spPr>
          <a:xfrm flipH="1">
            <a:off x="990600" y="114300"/>
            <a:ext cx="4495800" cy="3006566"/>
          </a:xfrm>
          <a:prstGeom prst="rect">
            <a:avLst/>
          </a:prstGeom>
        </p:spPr>
      </p:pic>
      <p:sp>
        <p:nvSpPr>
          <p:cNvPr id="4" name="Rectangle 3"/>
          <p:cNvSpPr/>
          <p:nvPr/>
        </p:nvSpPr>
        <p:spPr>
          <a:xfrm>
            <a:off x="1562098" y="3293983"/>
            <a:ext cx="15163800" cy="563231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Để tìm trung vị (kí hiệu là Me) của một mẫu số liệu, ta thực hiện như sau:</a:t>
            </a: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Sắp </a:t>
            </a:r>
            <a:r>
              <a:rPr lang="vi-VN" sz="4000" dirty="0">
                <a:latin typeface="Arial" panose="020B0604020202020204" pitchFamily="34" charset="0"/>
                <a:cs typeface="Arial" panose="020B0604020202020204" pitchFamily="34" charset="0"/>
              </a:rPr>
              <a:t>xếp các giá trị trong mẫu số liệu theo thứ tự không giảm. </a:t>
            </a: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Nếu </a:t>
            </a:r>
            <a:r>
              <a:rPr lang="vi-VN" sz="4000" dirty="0">
                <a:latin typeface="Arial" panose="020B0604020202020204" pitchFamily="34" charset="0"/>
                <a:cs typeface="Arial" panose="020B0604020202020204" pitchFamily="34" charset="0"/>
              </a:rPr>
              <a:t>số giá trị của mẫu số liệu là số lẻ thì giá trị chính giữa của mẫu là trung vị. Nếu là số chẵn thì trung vị là trung bình cộng của hai giá trị chính giữa của mẫu.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3400" y="7013714"/>
            <a:ext cx="3825159" cy="3825159"/>
          </a:xfrm>
          <a:prstGeom prst="rect">
            <a:avLst/>
          </a:prstGeom>
        </p:spPr>
      </p:pic>
    </p:spTree>
    <p:extLst>
      <p:ext uri="{BB962C8B-B14F-4D97-AF65-F5344CB8AC3E}">
        <p14:creationId xmlns:p14="http://schemas.microsoft.com/office/powerpoint/2010/main" val="360948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anim calcmode="lin" valueType="num">
                                      <p:cBhvr>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1595120" y="1222831"/>
            <a:ext cx="15397480" cy="2472869"/>
            <a:chOff x="0" y="0"/>
            <a:chExt cx="6281481" cy="4183626"/>
          </a:xfrm>
        </p:grpSpPr>
        <p:sp>
          <p:nvSpPr>
            <p:cNvPr id="23" name="Freeform 23"/>
            <p:cNvSpPr/>
            <p:nvPr/>
          </p:nvSpPr>
          <p:spPr>
            <a:xfrm>
              <a:off x="0" y="0"/>
              <a:ext cx="6281481" cy="4183626"/>
            </a:xfrm>
            <a:custGeom>
              <a:avLst/>
              <a:gdLst/>
              <a:ahLst/>
              <a:cxnLst/>
              <a:rect l="l" t="t" r="r" b="b"/>
              <a:pathLst>
                <a:path w="6281481" h="4183626">
                  <a:moveTo>
                    <a:pt x="6157021" y="4183626"/>
                  </a:moveTo>
                  <a:lnTo>
                    <a:pt x="124460" y="4183626"/>
                  </a:lnTo>
                  <a:cubicBezTo>
                    <a:pt x="55880" y="4183626"/>
                    <a:pt x="0" y="4127746"/>
                    <a:pt x="0" y="4059166"/>
                  </a:cubicBezTo>
                  <a:lnTo>
                    <a:pt x="0" y="124460"/>
                  </a:lnTo>
                  <a:cubicBezTo>
                    <a:pt x="0" y="55880"/>
                    <a:pt x="55880" y="0"/>
                    <a:pt x="124460" y="0"/>
                  </a:cubicBezTo>
                  <a:lnTo>
                    <a:pt x="6157021" y="0"/>
                  </a:lnTo>
                  <a:cubicBezTo>
                    <a:pt x="6225601" y="0"/>
                    <a:pt x="6281481" y="55880"/>
                    <a:pt x="6281481" y="124460"/>
                  </a:cubicBezTo>
                  <a:lnTo>
                    <a:pt x="6281481" y="4059166"/>
                  </a:lnTo>
                  <a:cubicBezTo>
                    <a:pt x="6281481" y="4127746"/>
                    <a:pt x="6225601" y="4183626"/>
                    <a:pt x="6157021" y="4183626"/>
                  </a:cubicBezTo>
                  <a:close/>
                </a:path>
              </a:pathLst>
            </a:custGeom>
            <a:solidFill>
              <a:schemeClr val="accent4">
                <a:lumMod val="20000"/>
                <a:lumOff val="80000"/>
              </a:schemeClr>
            </a:solidFill>
          </p:spPr>
        </p:sp>
      </p:grpSp>
      <p:grpSp>
        <p:nvGrpSpPr>
          <p:cNvPr id="63" name="Group 62"/>
          <p:cNvGrpSpPr/>
          <p:nvPr/>
        </p:nvGrpSpPr>
        <p:grpSpPr>
          <a:xfrm>
            <a:off x="1344169" y="481267"/>
            <a:ext cx="2857500" cy="1600200"/>
            <a:chOff x="1028700" y="1028700"/>
            <a:chExt cx="5129945" cy="1837453"/>
          </a:xfrm>
        </p:grpSpPr>
        <p:pic>
          <p:nvPicPr>
            <p:cNvPr id="41" name="Picture 4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1028700"/>
              <a:ext cx="5129945" cy="1837453"/>
            </a:xfrm>
            <a:prstGeom prst="rect">
              <a:avLst/>
            </a:prstGeom>
          </p:spPr>
        </p:pic>
        <p:sp>
          <p:nvSpPr>
            <p:cNvPr id="49" name="TextBox 49"/>
            <p:cNvSpPr txBox="1"/>
            <p:nvPr/>
          </p:nvSpPr>
          <p:spPr>
            <a:xfrm>
              <a:off x="1479221" y="1291197"/>
              <a:ext cx="4228902" cy="589015"/>
            </a:xfrm>
            <a:prstGeom prst="rect">
              <a:avLst/>
            </a:prstGeom>
          </p:spPr>
          <p:txBody>
            <a:bodyPr lIns="0" tIns="0" rIns="0" bIns="0" rtlCol="0" anchor="t">
              <a:spAutoFit/>
            </a:bodyPr>
            <a:lstStyle/>
            <a:p>
              <a:pPr algn="ctr">
                <a:lnSpc>
                  <a:spcPts val="4047"/>
                </a:lnSpc>
              </a:pPr>
              <a:r>
                <a:rPr lang="en-US" sz="4400" b="1" spc="-36" dirty="0" err="1" smtClean="0">
                  <a:solidFill>
                    <a:srgbClr val="100F0D"/>
                  </a:solidFill>
                  <a:latin typeface="Arial" panose="020B0604020202020204" pitchFamily="34" charset="0"/>
                  <a:cs typeface="Arial" panose="020B0604020202020204" pitchFamily="34" charset="0"/>
                </a:rPr>
                <a:t>Ví</a:t>
              </a:r>
              <a:r>
                <a:rPr lang="en-US" sz="4400" b="1" spc="-36" dirty="0" smtClean="0">
                  <a:solidFill>
                    <a:srgbClr val="100F0D"/>
                  </a:solidFill>
                  <a:latin typeface="Arial" panose="020B0604020202020204" pitchFamily="34" charset="0"/>
                  <a:cs typeface="Arial" panose="020B0604020202020204" pitchFamily="34" charset="0"/>
                </a:rPr>
                <a:t> </a:t>
              </a:r>
              <a:r>
                <a:rPr lang="en-US" sz="4400" b="1" spc="-36" dirty="0" err="1" smtClean="0">
                  <a:solidFill>
                    <a:srgbClr val="100F0D"/>
                  </a:solidFill>
                  <a:latin typeface="Arial" panose="020B0604020202020204" pitchFamily="34" charset="0"/>
                  <a:cs typeface="Arial" panose="020B0604020202020204" pitchFamily="34" charset="0"/>
                </a:rPr>
                <a:t>dụ</a:t>
              </a:r>
              <a:r>
                <a:rPr lang="en-US" sz="4400" b="1" spc="-36" dirty="0" smtClean="0">
                  <a:solidFill>
                    <a:srgbClr val="100F0D"/>
                  </a:solidFill>
                  <a:latin typeface="Arial" panose="020B0604020202020204" pitchFamily="34" charset="0"/>
                  <a:cs typeface="Arial" panose="020B0604020202020204" pitchFamily="34" charset="0"/>
                </a:rPr>
                <a:t> 2</a:t>
              </a:r>
              <a:endParaRPr lang="en-US" sz="4400" b="1" spc="-36" dirty="0">
                <a:solidFill>
                  <a:srgbClr val="100F0D"/>
                </a:solidFill>
                <a:latin typeface="Arial" panose="020B0604020202020204" pitchFamily="34" charset="0"/>
                <a:cs typeface="Arial" panose="020B0604020202020204" pitchFamily="34" charset="0"/>
              </a:endParaRPr>
            </a:p>
          </p:txBody>
        </p:sp>
      </p:grpSp>
      <p:sp>
        <p:nvSpPr>
          <p:cNvPr id="66" name="TextBox 65"/>
          <p:cNvSpPr txBox="1"/>
          <p:nvPr/>
        </p:nvSpPr>
        <p:spPr>
          <a:xfrm>
            <a:off x="8512810" y="3729378"/>
            <a:ext cx="1562100" cy="707886"/>
          </a:xfrm>
          <a:prstGeom prst="rect">
            <a:avLst/>
          </a:prstGeom>
          <a:noFill/>
        </p:spPr>
        <p:txBody>
          <a:bodyPr wrap="square" rtlCol="0">
            <a:spAutoFit/>
          </a:bodyPr>
          <a:lstStyle/>
          <a:p>
            <a:pPr algn="ctr"/>
            <a:r>
              <a:rPr lang="en-US" sz="4000" b="1" u="sng" dirty="0" err="1" smtClean="0">
                <a:solidFill>
                  <a:srgbClr val="C00000"/>
                </a:solidFill>
                <a:latin typeface="Arial" panose="020B0604020202020204" pitchFamily="34" charset="0"/>
                <a:cs typeface="Arial" panose="020B0604020202020204" pitchFamily="34" charset="0"/>
              </a:rPr>
              <a:t>Giải</a:t>
            </a:r>
            <a:endParaRPr lang="en-US" sz="4000" b="1" u="sng" dirty="0">
              <a:solidFill>
                <a:srgbClr val="C00000"/>
              </a:solidFill>
              <a:latin typeface="Arial" panose="020B0604020202020204" pitchFamily="34" charset="0"/>
              <a:cs typeface="Arial" panose="020B0604020202020204" pitchFamily="34" charset="0"/>
            </a:endParaRPr>
          </a:p>
        </p:txBody>
      </p:sp>
      <p:sp>
        <p:nvSpPr>
          <p:cNvPr id="2" name="TextBox 1"/>
          <p:cNvSpPr txBox="1"/>
          <p:nvPr/>
        </p:nvSpPr>
        <p:spPr>
          <a:xfrm>
            <a:off x="2397760" y="1459054"/>
            <a:ext cx="14020800" cy="193899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tìm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mẫu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đốc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nhân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viên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HĐ3.</a:t>
            </a:r>
            <a:endParaRPr lang="en-US" sz="4000" dirty="0">
              <a:latin typeface="Arial" panose="020B0604020202020204" pitchFamily="34" charset="0"/>
              <a:cs typeface="Arial" panose="020B0604020202020204" pitchFamily="34" charset="0"/>
            </a:endParaRPr>
          </a:p>
        </p:txBody>
      </p:sp>
      <p:sp>
        <p:nvSpPr>
          <p:cNvPr id="3" name="TextBox 2"/>
          <p:cNvSpPr txBox="1"/>
          <p:nvPr/>
        </p:nvSpPr>
        <p:spPr>
          <a:xfrm>
            <a:off x="1595120" y="4451164"/>
            <a:ext cx="15626080" cy="5632311"/>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Để</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a:t>
            </a:r>
            <a:r>
              <a:rPr lang="en-US" sz="4000" dirty="0" err="1" smtClean="0">
                <a:latin typeface="Arial" panose="020B0604020202020204" pitchFamily="34" charset="0"/>
                <a:cs typeface="Arial" panose="020B0604020202020204" pitchFamily="34" charset="0"/>
              </a:rPr>
              <a:t>ìm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mẫu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ta </a:t>
            </a:r>
            <a:r>
              <a:rPr lang="en-US" sz="4000" dirty="0" err="1" smtClean="0">
                <a:latin typeface="Arial" panose="020B0604020202020204" pitchFamily="34" charset="0"/>
                <a:cs typeface="Arial" panose="020B0604020202020204" pitchFamily="34" charset="0"/>
              </a:rPr>
              <a:t>làm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như</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Sắp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xếp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theo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giảm</a:t>
            </a:r>
            <a:r>
              <a:rPr lang="en-US" sz="4000" dirty="0" smtClean="0">
                <a:latin typeface="Arial" panose="020B0604020202020204" pitchFamily="34" charset="0"/>
                <a:cs typeface="Arial" panose="020B0604020202020204" pitchFamily="34" charset="0"/>
              </a:rPr>
              <a:t>:</a:t>
            </a:r>
          </a:p>
          <a:p>
            <a:pPr marL="742950" indent="-742950" algn="ctr">
              <a:lnSpc>
                <a:spcPct val="150000"/>
              </a:lnSpc>
              <a:buAutoNum type="arabicPlain" startAt="4"/>
            </a:pPr>
            <a:r>
              <a:rPr lang="en-US" sz="4000" dirty="0" smtClean="0">
                <a:latin typeface="Arial" panose="020B0604020202020204" pitchFamily="34" charset="0"/>
                <a:cs typeface="Arial" panose="020B0604020202020204" pitchFamily="34" charset="0"/>
              </a:rPr>
              <a:t>    4       4        4        4       20</a:t>
            </a:r>
          </a:p>
          <a:p>
            <a:pPr algn="ctr">
              <a:lnSpc>
                <a:spcPct val="150000"/>
              </a:lnSpc>
            </a:pP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Dãy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giữa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cùng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4. </a:t>
            </a:r>
            <a:r>
              <a:rPr lang="en-US" sz="4000" dirty="0" err="1" smtClean="0">
                <a:latin typeface="Arial" panose="020B0604020202020204" pitchFamily="34" charset="0"/>
                <a:cs typeface="Arial" panose="020B0604020202020204" pitchFamily="34" charset="0"/>
              </a:rPr>
              <a:t>Vậy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mẫu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cũng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4.</a:t>
            </a:r>
            <a:endParaRPr lang="en-US" sz="4000" dirty="0">
              <a:latin typeface="Arial" panose="020B0604020202020204" pitchFamily="34" charset="0"/>
              <a:cs typeface="Arial" panose="020B0604020202020204" pitchFamily="34" charset="0"/>
            </a:endParaRPr>
          </a:p>
        </p:txBody>
      </p:sp>
      <p:grpSp>
        <p:nvGrpSpPr>
          <p:cNvPr id="6" name="Group 5"/>
          <p:cNvGrpSpPr/>
          <p:nvPr/>
        </p:nvGrpSpPr>
        <p:grpSpPr>
          <a:xfrm>
            <a:off x="7239000" y="7200900"/>
            <a:ext cx="4116046" cy="996697"/>
            <a:chOff x="7239000" y="7200900"/>
            <a:chExt cx="4116046" cy="996697"/>
          </a:xfrm>
        </p:grpSpPr>
        <p:sp>
          <p:nvSpPr>
            <p:cNvPr id="4" name="Right Brace 3"/>
            <p:cNvSpPr/>
            <p:nvPr/>
          </p:nvSpPr>
          <p:spPr>
            <a:xfrm rot="5400000">
              <a:off x="9048892" y="6610208"/>
              <a:ext cx="347601" cy="1528985"/>
            </a:xfrm>
            <a:prstGeom prst="rightBrace">
              <a:avLst>
                <a:gd name="adj1" fmla="val 72506"/>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7239000" y="7612822"/>
              <a:ext cx="4116046" cy="584775"/>
            </a:xfrm>
            <a:prstGeom prst="rect">
              <a:avLst/>
            </a:prstGeom>
            <a:noFill/>
          </p:spPr>
          <p:txBody>
            <a:bodyPr wrap="square" rtlCol="0">
              <a:spAutoFit/>
            </a:bodyPr>
            <a:lstStyle/>
            <a:p>
              <a:pPr algn="ctr"/>
              <a:r>
                <a:rPr lang="en-US" sz="3200" i="1" dirty="0" err="1" smtClean="0">
                  <a:solidFill>
                    <a:srgbClr val="002060"/>
                  </a:solidFill>
                  <a:latin typeface="Arial" panose="020B0604020202020204" pitchFamily="34" charset="0"/>
                  <a:cs typeface="Arial" panose="020B0604020202020204" pitchFamily="34" charset="0"/>
                </a:rPr>
                <a:t>Hai</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giá</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trị</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chính</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giữa</a:t>
              </a:r>
              <a:endParaRPr lang="en-US" sz="3200" i="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1455436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p:tgtEl>
                                          <p:spTgt spid="63"/>
                                        </p:tgtEl>
                                        <p:attrNameLst>
                                          <p:attrName>ppt_y</p:attrName>
                                        </p:attrNameLst>
                                      </p:cBhvr>
                                      <p:tavLst>
                                        <p:tav tm="0">
                                          <p:val>
                                            <p:strVal val="#ppt_y+#ppt_h*1.125000"/>
                                          </p:val>
                                        </p:tav>
                                        <p:tav tm="100000">
                                          <p:val>
                                            <p:strVal val="#ppt_y"/>
                                          </p:val>
                                        </p:tav>
                                      </p:tavLst>
                                    </p:anim>
                                    <p:animEffect transition="in" filter="wipe(up)">
                                      <p:cBhvr>
                                        <p:cTn id="8" dur="500"/>
                                        <p:tgtEl>
                                          <p:spTgt spid="6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p:cTn id="21" dur="500" fill="hold"/>
                                        <p:tgtEl>
                                          <p:spTgt spid="66"/>
                                        </p:tgtEl>
                                        <p:attrNameLst>
                                          <p:attrName>ppt_w</p:attrName>
                                        </p:attrNameLst>
                                      </p:cBhvr>
                                      <p:tavLst>
                                        <p:tav tm="0">
                                          <p:val>
                                            <p:fltVal val="0"/>
                                          </p:val>
                                        </p:tav>
                                        <p:tav tm="100000">
                                          <p:val>
                                            <p:strVal val="#ppt_w"/>
                                          </p:val>
                                        </p:tav>
                                      </p:tavLst>
                                    </p:anim>
                                    <p:anim calcmode="lin" valueType="num">
                                      <p:cBhvr>
                                        <p:cTn id="22" dur="500" fill="hold"/>
                                        <p:tgtEl>
                                          <p:spTgt spid="66"/>
                                        </p:tgtEl>
                                        <p:attrNameLst>
                                          <p:attrName>ppt_h</p:attrName>
                                        </p:attrNameLst>
                                      </p:cBhvr>
                                      <p:tavLst>
                                        <p:tav tm="0">
                                          <p:val>
                                            <p:fltVal val="0"/>
                                          </p:val>
                                        </p:tav>
                                        <p:tav tm="100000">
                                          <p:val>
                                            <p:strVal val="#ppt_h"/>
                                          </p:val>
                                        </p:tav>
                                      </p:tavLst>
                                    </p:anim>
                                    <p:animEffect transition="in" filter="fade">
                                      <p:cBhvr>
                                        <p:cTn id="23" dur="500"/>
                                        <p:tgtEl>
                                          <p:spTgt spid="66"/>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95120" y="723900"/>
            <a:ext cx="15397480" cy="2667000"/>
            <a:chOff x="1595120" y="723900"/>
            <a:chExt cx="15397480" cy="2667000"/>
          </a:xfrm>
        </p:grpSpPr>
        <p:grpSp>
          <p:nvGrpSpPr>
            <p:cNvPr id="22" name="Group 22"/>
            <p:cNvGrpSpPr/>
            <p:nvPr/>
          </p:nvGrpSpPr>
          <p:grpSpPr>
            <a:xfrm>
              <a:off x="1595120" y="723900"/>
              <a:ext cx="15397480" cy="2667000"/>
              <a:chOff x="0" y="0"/>
              <a:chExt cx="6281481" cy="4183626"/>
            </a:xfrm>
          </p:grpSpPr>
          <p:sp>
            <p:nvSpPr>
              <p:cNvPr id="23" name="Freeform 23"/>
              <p:cNvSpPr/>
              <p:nvPr/>
            </p:nvSpPr>
            <p:spPr>
              <a:xfrm>
                <a:off x="0" y="0"/>
                <a:ext cx="6281481" cy="4183626"/>
              </a:xfrm>
              <a:custGeom>
                <a:avLst/>
                <a:gdLst/>
                <a:ahLst/>
                <a:cxnLst/>
                <a:rect l="l" t="t" r="r" b="b"/>
                <a:pathLst>
                  <a:path w="6281481" h="4183626">
                    <a:moveTo>
                      <a:pt x="6157021" y="4183626"/>
                    </a:moveTo>
                    <a:lnTo>
                      <a:pt x="124460" y="4183626"/>
                    </a:lnTo>
                    <a:cubicBezTo>
                      <a:pt x="55880" y="4183626"/>
                      <a:pt x="0" y="4127746"/>
                      <a:pt x="0" y="4059166"/>
                    </a:cubicBezTo>
                    <a:lnTo>
                      <a:pt x="0" y="124460"/>
                    </a:lnTo>
                    <a:cubicBezTo>
                      <a:pt x="0" y="55880"/>
                      <a:pt x="55880" y="0"/>
                      <a:pt x="124460" y="0"/>
                    </a:cubicBezTo>
                    <a:lnTo>
                      <a:pt x="6157021" y="0"/>
                    </a:lnTo>
                    <a:cubicBezTo>
                      <a:pt x="6225601" y="0"/>
                      <a:pt x="6281481" y="55880"/>
                      <a:pt x="6281481" y="124460"/>
                    </a:cubicBezTo>
                    <a:lnTo>
                      <a:pt x="6281481" y="4059166"/>
                    </a:lnTo>
                    <a:cubicBezTo>
                      <a:pt x="6281481" y="4127746"/>
                      <a:pt x="6225601" y="4183626"/>
                      <a:pt x="6157021" y="4183626"/>
                    </a:cubicBezTo>
                    <a:close/>
                  </a:path>
                </a:pathLst>
              </a:custGeom>
              <a:solidFill>
                <a:schemeClr val="accent4">
                  <a:lumMod val="20000"/>
                  <a:lumOff val="80000"/>
                </a:schemeClr>
              </a:solidFill>
            </p:spPr>
          </p:sp>
        </p:grpSp>
        <p:grpSp>
          <p:nvGrpSpPr>
            <p:cNvPr id="2" name="Group 1"/>
            <p:cNvGrpSpPr/>
            <p:nvPr/>
          </p:nvGrpSpPr>
          <p:grpSpPr>
            <a:xfrm>
              <a:off x="1595120" y="952499"/>
              <a:ext cx="15382240" cy="2147284"/>
              <a:chOff x="1595120" y="952499"/>
              <a:chExt cx="15382240" cy="2147284"/>
            </a:xfrm>
          </p:grpSpPr>
          <p:sp>
            <p:nvSpPr>
              <p:cNvPr id="3" name="TextBox 2"/>
              <p:cNvSpPr txBox="1"/>
              <p:nvPr/>
            </p:nvSpPr>
            <p:spPr>
              <a:xfrm>
                <a:off x="1595120" y="952499"/>
                <a:ext cx="15382240" cy="1015663"/>
              </a:xfrm>
              <a:prstGeom prst="rect">
                <a:avLst/>
              </a:prstGeom>
              <a:noFill/>
            </p:spPr>
            <p:txBody>
              <a:bodyPr wrap="square" rtlCol="0">
                <a:spAutoFit/>
              </a:bodyPr>
              <a:lstStyle/>
              <a:p>
                <a:pPr algn="ctr">
                  <a:lnSpc>
                    <a:spcPct val="150000"/>
                  </a:lnSpc>
                </a:pPr>
                <a:r>
                  <a:rPr lang="en-US" sz="4000" dirty="0" smtClean="0">
                    <a:latin typeface="Arial" panose="020B0604020202020204" pitchFamily="34" charset="0"/>
                    <a:cs typeface="Arial" panose="020B0604020202020204" pitchFamily="34" charset="0"/>
                  </a:rPr>
                  <a:t>4          4         4        4        4       20</a:t>
                </a:r>
              </a:p>
            </p:txBody>
          </p:sp>
          <p:grpSp>
            <p:nvGrpSpPr>
              <p:cNvPr id="6" name="Group 5"/>
              <p:cNvGrpSpPr/>
              <p:nvPr/>
            </p:nvGrpSpPr>
            <p:grpSpPr>
              <a:xfrm>
                <a:off x="7391400" y="1996102"/>
                <a:ext cx="4116046" cy="1103681"/>
                <a:chOff x="7239000" y="7200900"/>
                <a:chExt cx="4116046" cy="1103681"/>
              </a:xfrm>
            </p:grpSpPr>
            <p:sp>
              <p:nvSpPr>
                <p:cNvPr id="4" name="Right Brace 3"/>
                <p:cNvSpPr/>
                <p:nvPr/>
              </p:nvSpPr>
              <p:spPr>
                <a:xfrm rot="5400000">
                  <a:off x="9048892" y="6610208"/>
                  <a:ext cx="347601" cy="1528985"/>
                </a:xfrm>
                <a:prstGeom prst="rightBrace">
                  <a:avLst>
                    <a:gd name="adj1" fmla="val 72506"/>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7239000" y="7719806"/>
                  <a:ext cx="4116046" cy="584775"/>
                </a:xfrm>
                <a:prstGeom prst="rect">
                  <a:avLst/>
                </a:prstGeom>
                <a:noFill/>
              </p:spPr>
              <p:txBody>
                <a:bodyPr wrap="square" rtlCol="0">
                  <a:spAutoFit/>
                </a:bodyPr>
                <a:lstStyle/>
                <a:p>
                  <a:pPr algn="ctr"/>
                  <a:r>
                    <a:rPr lang="en-US" sz="3200" i="1" dirty="0" err="1" smtClean="0">
                      <a:solidFill>
                        <a:srgbClr val="002060"/>
                      </a:solidFill>
                      <a:latin typeface="Arial" panose="020B0604020202020204" pitchFamily="34" charset="0"/>
                      <a:cs typeface="Arial" panose="020B0604020202020204" pitchFamily="34" charset="0"/>
                    </a:rPr>
                    <a:t>Hai</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giá</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trị</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chính</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giữa</a:t>
                  </a:r>
                  <a:endParaRPr lang="en-US" sz="3200" i="1" dirty="0">
                    <a:solidFill>
                      <a:srgbClr val="002060"/>
                    </a:solidFill>
                    <a:latin typeface="Arial" panose="020B0604020202020204" pitchFamily="34" charset="0"/>
                    <a:cs typeface="Arial" panose="020B0604020202020204" pitchFamily="34" charset="0"/>
                  </a:endParaRPr>
                </a:p>
              </p:txBody>
            </p:sp>
          </p:grpSp>
        </p:grpSp>
      </p:grpSp>
      <p:pic>
        <p:nvPicPr>
          <p:cNvPr id="13" name="Picture 5"/>
          <p:cNvPicPr>
            <a:picLocks noChangeAspect="1"/>
          </p:cNvPicPr>
          <p:nvPr/>
        </p:nvPicPr>
        <p:blipFill>
          <a:blip r:embed="rId2"/>
          <a:srcRect/>
          <a:stretch>
            <a:fillRect/>
          </a:stretch>
        </p:blipFill>
        <p:spPr>
          <a:xfrm>
            <a:off x="13716000" y="6250306"/>
            <a:ext cx="4953000" cy="4036694"/>
          </a:xfrm>
          <a:prstGeom prst="rect">
            <a:avLst/>
          </a:prstGeom>
        </p:spPr>
      </p:pic>
      <p:sp>
        <p:nvSpPr>
          <p:cNvPr id="7" name="TextBox 6"/>
          <p:cNvSpPr txBox="1"/>
          <p:nvPr/>
        </p:nvSpPr>
        <p:spPr>
          <a:xfrm>
            <a:off x="1595120" y="3659329"/>
            <a:ext cx="12959080" cy="5632311"/>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mẫu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sắp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xếp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tử</a:t>
            </a:r>
            <a:r>
              <a:rPr lang="en-US" sz="4000" dirty="0" smtClean="0">
                <a:latin typeface="Arial" panose="020B0604020202020204" pitchFamily="34" charset="0"/>
                <a:cs typeface="Arial" panose="020B0604020202020204" pitchFamily="34" charset="0"/>
              </a:rPr>
              <a:t> ở </a:t>
            </a:r>
            <a:r>
              <a:rPr lang="en-US" sz="4000" dirty="0" err="1" smtClean="0">
                <a:latin typeface="Arial" panose="020B0604020202020204" pitchFamily="34" charset="0"/>
                <a:cs typeface="Arial" panose="020B0604020202020204" pitchFamily="34" charset="0"/>
              </a:rPr>
              <a:t>bên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tử</a:t>
            </a:r>
            <a:r>
              <a:rPr lang="en-US" sz="4000" dirty="0" smtClean="0">
                <a:latin typeface="Arial" panose="020B0604020202020204" pitchFamily="34" charset="0"/>
                <a:cs typeface="Arial" panose="020B0604020202020204" pitchFamily="34" charset="0"/>
              </a:rPr>
              <a:t> ở </a:t>
            </a:r>
            <a:r>
              <a:rPr lang="en-US" sz="4000" dirty="0" err="1" smtClean="0">
                <a:latin typeface="Arial" panose="020B0604020202020204" pitchFamily="34" charset="0"/>
                <a:cs typeface="Arial" panose="020B0604020202020204" pitchFamily="34" charset="0"/>
              </a:rPr>
              <a:t>bên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phải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3. </a:t>
            </a:r>
            <a:r>
              <a:rPr lang="en-US" sz="4000" dirty="0" err="1" smtClean="0">
                <a:latin typeface="Arial" panose="020B0604020202020204" pitchFamily="34" charset="0"/>
                <a:cs typeface="Arial" panose="020B0604020202020204" pitchFamily="34" charset="0"/>
              </a:rPr>
              <a:t>Lương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đốc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cao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hơn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hẳn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đây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i="1" dirty="0" err="1" smtClean="0">
                <a:solidFill>
                  <a:srgbClr val="C00000"/>
                </a:solidFill>
                <a:latin typeface="Arial" panose="020B0604020202020204" pitchFamily="34" charset="0"/>
                <a:cs typeface="Arial" panose="020B0604020202020204" pitchFamily="34" charset="0"/>
              </a:rPr>
              <a:t>giá</a:t>
            </a:r>
            <a:r>
              <a:rPr lang="en-US" sz="4000" i="1" dirty="0" smtClean="0">
                <a:solidFill>
                  <a:srgbClr val="C00000"/>
                </a:solidFill>
                <a:latin typeface="Arial" panose="020B0604020202020204" pitchFamily="34" charset="0"/>
                <a:cs typeface="Arial" panose="020B0604020202020204" pitchFamily="34" charset="0"/>
              </a:rPr>
              <a:t> </a:t>
            </a:r>
            <a:r>
              <a:rPr lang="en-US" sz="4000" i="1" dirty="0" err="1" smtClean="0">
                <a:solidFill>
                  <a:srgbClr val="C00000"/>
                </a:solidFill>
                <a:latin typeface="Arial" panose="020B0604020202020204" pitchFamily="34" charset="0"/>
                <a:cs typeface="Arial" panose="020B0604020202020204" pitchFamily="34" charset="0"/>
              </a:rPr>
              <a:t>trị</a:t>
            </a:r>
            <a:r>
              <a:rPr lang="en-US" sz="4000" i="1" dirty="0" smtClean="0">
                <a:solidFill>
                  <a:srgbClr val="C00000"/>
                </a:solidFill>
                <a:latin typeface="Arial" panose="020B0604020202020204" pitchFamily="34" charset="0"/>
                <a:cs typeface="Arial" panose="020B0604020202020204" pitchFamily="34" charset="0"/>
              </a:rPr>
              <a:t> </a:t>
            </a:r>
            <a:r>
              <a:rPr lang="en-US" sz="4000" i="1" dirty="0" err="1" smtClean="0">
                <a:solidFill>
                  <a:srgbClr val="C00000"/>
                </a:solidFill>
                <a:latin typeface="Arial" panose="020B0604020202020204" pitchFamily="34" charset="0"/>
                <a:cs typeface="Arial" panose="020B0604020202020204" pitchFamily="34" charset="0"/>
              </a:rPr>
              <a:t>bất</a:t>
            </a:r>
            <a:r>
              <a:rPr lang="en-US" sz="4000" i="1" dirty="0" smtClean="0">
                <a:solidFill>
                  <a:srgbClr val="C00000"/>
                </a:solidFill>
                <a:latin typeface="Arial" panose="020B0604020202020204" pitchFamily="34" charset="0"/>
                <a:cs typeface="Arial" panose="020B0604020202020204" pitchFamily="34" charset="0"/>
              </a:rPr>
              <a:t> </a:t>
            </a:r>
            <a:r>
              <a:rPr lang="en-US" sz="4000" i="1" dirty="0" err="1" smtClean="0">
                <a:solidFill>
                  <a:srgbClr val="C00000"/>
                </a:solidFill>
                <a:latin typeface="Arial" panose="020B0604020202020204" pitchFamily="34" charset="0"/>
                <a:cs typeface="Arial" panose="020B0604020202020204" pitchFamily="34" charset="0"/>
              </a:rPr>
              <a:t>thường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ta </a:t>
            </a:r>
            <a:r>
              <a:rPr lang="en-US" sz="4000" dirty="0" err="1" smtClean="0">
                <a:latin typeface="Arial" panose="020B0604020202020204" pitchFamily="34" charset="0"/>
                <a:cs typeface="Arial" panose="020B0604020202020204" pitchFamily="34" charset="0"/>
              </a:rPr>
              <a:t>thay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đốc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30; 40; 50... (</a:t>
            </a:r>
            <a:r>
              <a:rPr lang="en-US" sz="4000" dirty="0" err="1" smtClean="0">
                <a:latin typeface="Arial" panose="020B0604020202020204" pitchFamily="34" charset="0"/>
                <a:cs typeface="Arial" panose="020B0604020202020204" pitchFamily="34" charset="0"/>
              </a:rPr>
              <a:t>triệu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thì</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vẫn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thay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đổi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sẽ</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thay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đổi</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5"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471538" flipH="1">
            <a:off x="1040272" y="2724597"/>
            <a:ext cx="1109697" cy="1332605"/>
          </a:xfrm>
          <a:prstGeom prst="rect">
            <a:avLst/>
          </a:prstGeom>
        </p:spPr>
      </p:pic>
    </p:spTree>
    <p:extLst>
      <p:ext uri="{BB962C8B-B14F-4D97-AF65-F5344CB8AC3E}">
        <p14:creationId xmlns:p14="http://schemas.microsoft.com/office/powerpoint/2010/main" val="2229302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95597" y="2781300"/>
            <a:ext cx="12725399" cy="6781800"/>
            <a:chOff x="2895597" y="2781300"/>
            <a:chExt cx="12725399" cy="678180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2895597" y="2781300"/>
              <a:ext cx="12725399" cy="6781800"/>
            </a:xfrm>
            <a:prstGeom prst="rect">
              <a:avLst/>
            </a:prstGeom>
          </p:spPr>
        </p:pic>
        <p:sp>
          <p:nvSpPr>
            <p:cNvPr id="3" name="Rectangle 2"/>
            <p:cNvSpPr/>
            <p:nvPr/>
          </p:nvSpPr>
          <p:spPr>
            <a:xfrm>
              <a:off x="3591856" y="2883345"/>
              <a:ext cx="11353804" cy="4939814"/>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Trung vị không bị ảnh hưởng bởi giá trị bất thường trong khi số trung bình bị ảnh hưởng bởi giá trị bất thường. Vì vậy, khi mẫu số liệu có giá trị bất thường người ta thường dùng trung vị đại diện cho các số liệu thống kê. </a:t>
              </a:r>
              <a:endParaRPr lang="en-US" sz="4200" dirty="0">
                <a:latin typeface="Arial" panose="020B0604020202020204" pitchFamily="34" charset="0"/>
                <a:cs typeface="Arial" panose="020B0604020202020204" pitchFamily="34" charset="0"/>
              </a:endParaRPr>
            </a:p>
          </p:txBody>
        </p:sp>
      </p:grpSp>
      <p:grpSp>
        <p:nvGrpSpPr>
          <p:cNvPr id="8" name="Group 7"/>
          <p:cNvGrpSpPr/>
          <p:nvPr/>
        </p:nvGrpSpPr>
        <p:grpSpPr>
          <a:xfrm rot="20725757">
            <a:off x="1683671" y="337733"/>
            <a:ext cx="3796051" cy="2360453"/>
            <a:chOff x="10609214" y="5969052"/>
            <a:chExt cx="4689209" cy="2915835"/>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21064">
              <a:off x="10609214" y="5969052"/>
              <a:ext cx="4689209" cy="2915835"/>
            </a:xfrm>
            <a:prstGeom prst="rect">
              <a:avLst/>
            </a:prstGeom>
          </p:spPr>
        </p:pic>
        <p:sp>
          <p:nvSpPr>
            <p:cNvPr id="7" name="TextBox 7"/>
            <p:cNvSpPr txBox="1"/>
            <p:nvPr/>
          </p:nvSpPr>
          <p:spPr>
            <a:xfrm rot="310024">
              <a:off x="11030757" y="6271775"/>
              <a:ext cx="3722200" cy="1452514"/>
            </a:xfrm>
            <a:prstGeom prst="rect">
              <a:avLst/>
            </a:prstGeom>
          </p:spPr>
          <p:txBody>
            <a:bodyPr wrap="square" lIns="0" tIns="0" rIns="0" bIns="0" rtlCol="0" anchor="ctr">
              <a:spAutoFit/>
            </a:bodyPr>
            <a:lstStyle/>
            <a:p>
              <a:pPr algn="ctr">
                <a:lnSpc>
                  <a:spcPts val="5927"/>
                </a:lnSpc>
              </a:pPr>
              <a:endParaRPr sz="4800" b="1" dirty="0">
                <a:solidFill>
                  <a:srgbClr val="C00000"/>
                </a:solidFill>
                <a:latin typeface="Arial" panose="020B0604020202020204" pitchFamily="34" charset="0"/>
                <a:cs typeface="Arial" panose="020B0604020202020204" pitchFamily="34" charset="0"/>
              </a:endParaRPr>
            </a:p>
            <a:p>
              <a:pPr algn="ctr">
                <a:lnSpc>
                  <a:spcPts val="5927"/>
                </a:lnSpc>
              </a:pPr>
              <a:r>
                <a:rPr lang="en-US" sz="4800" b="1" dirty="0" smtClean="0">
                  <a:solidFill>
                    <a:srgbClr val="C00000"/>
                  </a:solidFill>
                  <a:latin typeface="Arial" panose="020B0604020202020204" pitchFamily="34" charset="0"/>
                  <a:cs typeface="Arial" panose="020B0604020202020204" pitchFamily="34" charset="0"/>
                </a:rPr>
                <a:t>Ý </a:t>
              </a:r>
              <a:r>
                <a:rPr lang="en-US" sz="4800" b="1" dirty="0" err="1" smtClean="0">
                  <a:solidFill>
                    <a:srgbClr val="C00000"/>
                  </a:solidFill>
                  <a:latin typeface="Arial" panose="020B0604020202020204" pitchFamily="34" charset="0"/>
                  <a:cs typeface="Arial" panose="020B0604020202020204" pitchFamily="34" charset="0"/>
                </a:rPr>
                <a:t>nghĩa</a:t>
              </a:r>
              <a:endParaRPr lang="en-US" sz="4800" b="1" dirty="0">
                <a:solidFill>
                  <a:srgbClr val="C00000"/>
                </a:solidFill>
                <a:latin typeface="Arial" panose="020B0604020202020204" pitchFamily="34" charset="0"/>
                <a:cs typeface="Arial" panose="020B0604020202020204" pitchFamily="34" charset="0"/>
              </a:endParaRPr>
            </a:p>
          </p:txBody>
        </p:sp>
      </p:grpSp>
      <p:pic>
        <p:nvPicPr>
          <p:cNvPr id="11" name="Picture 40"/>
          <p:cNvPicPr>
            <a:picLocks noChangeAspect="1"/>
          </p:cNvPicPr>
          <p:nvPr/>
        </p:nvPicPr>
        <p:blipFill>
          <a:blip r:embed="rId6"/>
          <a:srcRect/>
          <a:stretch>
            <a:fillRect/>
          </a:stretch>
        </p:blipFill>
        <p:spPr>
          <a:xfrm>
            <a:off x="4958052" y="1726985"/>
            <a:ext cx="1391313" cy="1311328"/>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748" y="4274867"/>
            <a:ext cx="1949720" cy="2156770"/>
          </a:xfrm>
          <a:prstGeom prst="rect">
            <a:avLst/>
          </a:prstGeom>
        </p:spPr>
      </p:pic>
      <p:pic>
        <p:nvPicPr>
          <p:cNvPr id="14"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641245" y="5093425"/>
            <a:ext cx="3352019" cy="5193575"/>
          </a:xfrm>
          <a:prstGeom prst="rect">
            <a:avLst/>
          </a:prstGeom>
        </p:spPr>
      </p:pic>
    </p:spTree>
    <p:extLst>
      <p:ext uri="{BB962C8B-B14F-4D97-AF65-F5344CB8AC3E}">
        <p14:creationId xmlns:p14="http://schemas.microsoft.com/office/powerpoint/2010/main" val="158242065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1" y="502509"/>
            <a:ext cx="17144999" cy="9281981"/>
            <a:chOff x="0" y="0"/>
            <a:chExt cx="6281481" cy="5370012"/>
          </a:xfrm>
        </p:grpSpPr>
        <p:sp>
          <p:nvSpPr>
            <p:cNvPr id="3" name="Freeform 3"/>
            <p:cNvSpPr/>
            <p:nvPr/>
          </p:nvSpPr>
          <p:spPr>
            <a:xfrm>
              <a:off x="0" y="0"/>
              <a:ext cx="6281481" cy="5370012"/>
            </a:xfrm>
            <a:custGeom>
              <a:avLst/>
              <a:gdLst/>
              <a:ahLst/>
              <a:cxnLst/>
              <a:rect l="l" t="t" r="r" b="b"/>
              <a:pathLst>
                <a:path w="6281481" h="5370012">
                  <a:moveTo>
                    <a:pt x="6157021" y="5370012"/>
                  </a:moveTo>
                  <a:lnTo>
                    <a:pt x="124460" y="5370012"/>
                  </a:lnTo>
                  <a:cubicBezTo>
                    <a:pt x="55880" y="5370012"/>
                    <a:pt x="0" y="5314132"/>
                    <a:pt x="0" y="5245552"/>
                  </a:cubicBezTo>
                  <a:lnTo>
                    <a:pt x="0" y="124460"/>
                  </a:lnTo>
                  <a:cubicBezTo>
                    <a:pt x="0" y="55880"/>
                    <a:pt x="55880" y="0"/>
                    <a:pt x="124460" y="0"/>
                  </a:cubicBezTo>
                  <a:lnTo>
                    <a:pt x="6157021" y="0"/>
                  </a:lnTo>
                  <a:cubicBezTo>
                    <a:pt x="6225601" y="0"/>
                    <a:pt x="6281481" y="55880"/>
                    <a:pt x="6281481" y="124460"/>
                  </a:cubicBezTo>
                  <a:lnTo>
                    <a:pt x="6281481" y="5245552"/>
                  </a:lnTo>
                  <a:cubicBezTo>
                    <a:pt x="6281481" y="5314132"/>
                    <a:pt x="6225601" y="5370012"/>
                    <a:pt x="6157021" y="5370012"/>
                  </a:cubicBezTo>
                  <a:close/>
                </a:path>
              </a:pathLst>
            </a:custGeom>
            <a:solidFill>
              <a:schemeClr val="accent1">
                <a:lumMod val="20000"/>
                <a:lumOff val="80000"/>
              </a:schemeClr>
            </a:solidFill>
          </p:spPr>
        </p:sp>
      </p:grpSp>
      <p:grpSp>
        <p:nvGrpSpPr>
          <p:cNvPr id="30" name="Group 29"/>
          <p:cNvGrpSpPr/>
          <p:nvPr/>
        </p:nvGrpSpPr>
        <p:grpSpPr>
          <a:xfrm>
            <a:off x="1346200" y="1064337"/>
            <a:ext cx="4152900" cy="2285999"/>
            <a:chOff x="1143000" y="800100"/>
            <a:chExt cx="4152900" cy="2316368"/>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43000" y="800100"/>
              <a:ext cx="4152900" cy="2316368"/>
            </a:xfrm>
            <a:prstGeom prst="rect">
              <a:avLst/>
            </a:prstGeom>
          </p:spPr>
        </p:pic>
        <p:sp>
          <p:nvSpPr>
            <p:cNvPr id="29" name="TextBox 28"/>
            <p:cNvSpPr txBox="1"/>
            <p:nvPr/>
          </p:nvSpPr>
          <p:spPr>
            <a:xfrm>
              <a:off x="1466850" y="1227450"/>
              <a:ext cx="3505200" cy="779663"/>
            </a:xfrm>
            <a:prstGeom prst="rect">
              <a:avLst/>
            </a:prstGeom>
            <a:noFill/>
          </p:spPr>
          <p:txBody>
            <a:bodyPr wrap="square" rtlCol="0">
              <a:spAutoFit/>
            </a:bodyPr>
            <a:lstStyle/>
            <a:p>
              <a:pPr algn="ctr"/>
              <a:r>
                <a:rPr lang="en-US" sz="4400" b="1" dirty="0" err="1" smtClean="0">
                  <a:solidFill>
                    <a:srgbClr val="002060"/>
                  </a:solidFill>
                  <a:latin typeface="Arial" panose="020B0604020202020204" pitchFamily="34" charset="0"/>
                  <a:cs typeface="Arial" panose="020B0604020202020204" pitchFamily="34" charset="0"/>
                </a:rPr>
                <a:t>Luyện</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tập</a:t>
              </a:r>
              <a:r>
                <a:rPr lang="en-US" sz="4400" b="1" dirty="0" smtClean="0">
                  <a:solidFill>
                    <a:srgbClr val="002060"/>
                  </a:solidFill>
                  <a:latin typeface="Arial" panose="020B0604020202020204" pitchFamily="34" charset="0"/>
                  <a:cs typeface="Arial" panose="020B0604020202020204" pitchFamily="34" charset="0"/>
                </a:rPr>
                <a:t> 2</a:t>
              </a:r>
              <a:endParaRPr lang="en-US" sz="4400" b="1" dirty="0">
                <a:solidFill>
                  <a:srgbClr val="002060"/>
                </a:solidFill>
                <a:latin typeface="Arial" panose="020B0604020202020204" pitchFamily="34" charset="0"/>
                <a:cs typeface="Arial" panose="020B0604020202020204" pitchFamily="34" charset="0"/>
              </a:endParaRPr>
            </a:p>
          </p:txBody>
        </p:sp>
      </p:grpSp>
      <p:grpSp>
        <p:nvGrpSpPr>
          <p:cNvPr id="6" name="Group 5"/>
          <p:cNvGrpSpPr/>
          <p:nvPr/>
        </p:nvGrpSpPr>
        <p:grpSpPr>
          <a:xfrm>
            <a:off x="1879600" y="901308"/>
            <a:ext cx="14725649" cy="6283739"/>
            <a:chOff x="1879600" y="901308"/>
            <a:chExt cx="14725649" cy="6283739"/>
          </a:xfrm>
        </p:grpSpPr>
        <p:sp>
          <p:nvSpPr>
            <p:cNvPr id="31" name="Rectangle 30"/>
            <p:cNvSpPr/>
            <p:nvPr/>
          </p:nvSpPr>
          <p:spPr>
            <a:xfrm>
              <a:off x="6261099" y="901308"/>
              <a:ext cx="10344150" cy="1938992"/>
            </a:xfrm>
            <a:prstGeom prst="rect">
              <a:avLst/>
            </a:prstGeom>
          </p:spPr>
          <p:txBody>
            <a:bodyPr wrap="square">
              <a:spAutoFit/>
            </a:bodyPr>
            <a:lstStyle/>
            <a:p>
              <a:pPr algn="just">
                <a:lnSpc>
                  <a:spcPct val="150000"/>
                </a:lnSpc>
              </a:pPr>
              <a:r>
                <a:rPr lang="en-US" sz="4000" dirty="0" err="1" smtClean="0">
                  <a:solidFill>
                    <a:prstClr val="black"/>
                  </a:solidFill>
                  <a:latin typeface="Arial" panose="020B0604020202020204" pitchFamily="34" charset="0"/>
                  <a:cs typeface="Arial" panose="020B0604020202020204" pitchFamily="34" charset="0"/>
                </a:rPr>
                <a:t>Chiều</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dài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đơn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vị</a:t>
              </a:r>
              <a:r>
                <a:rPr lang="en-US" sz="4000" dirty="0" smtClean="0">
                  <a:solidFill>
                    <a:prstClr val="black"/>
                  </a:solidFill>
                  <a:latin typeface="Arial" panose="020B0604020202020204" pitchFamily="34" charset="0"/>
                  <a:cs typeface="Arial" panose="020B0604020202020204" pitchFamily="34" charset="0"/>
                </a:rPr>
                <a:t> feet) </a:t>
              </a:r>
              <a:r>
                <a:rPr lang="en-US" sz="4000" dirty="0" err="1" smtClean="0">
                  <a:solidFill>
                    <a:prstClr val="black"/>
                  </a:solidFill>
                  <a:latin typeface="Arial" panose="020B0604020202020204" pitchFamily="34" charset="0"/>
                  <a:cs typeface="Arial" panose="020B0604020202020204" pitchFamily="34" charset="0"/>
                </a:rPr>
                <a:t>của</a:t>
              </a:r>
              <a:r>
                <a:rPr lang="en-US" sz="4000" dirty="0" smtClean="0">
                  <a:solidFill>
                    <a:prstClr val="black"/>
                  </a:solidFill>
                  <a:latin typeface="Arial" panose="020B0604020202020204" pitchFamily="34" charset="0"/>
                  <a:cs typeface="Arial" panose="020B0604020202020204" pitchFamily="34" charset="0"/>
                </a:rPr>
                <a:t> 7 con </a:t>
              </a:r>
              <a:r>
                <a:rPr lang="en-US" sz="4000" dirty="0" err="1" smtClean="0">
                  <a:solidFill>
                    <a:prstClr val="black"/>
                  </a:solidFill>
                  <a:latin typeface="Arial" panose="020B0604020202020204" pitchFamily="34" charset="0"/>
                  <a:cs typeface="Arial" panose="020B0604020202020204" pitchFamily="34" charset="0"/>
                </a:rPr>
                <a:t>cá</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voi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trưởng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thành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được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cho</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như</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sau</a:t>
              </a:r>
              <a:r>
                <a:rPr lang="en-US" sz="4000" dirty="0" smtClean="0">
                  <a:solidFill>
                    <a:prstClr val="black"/>
                  </a:solidFill>
                  <a:latin typeface="Arial" panose="020B0604020202020204" pitchFamily="34" charset="0"/>
                  <a:cs typeface="Arial" panose="020B0604020202020204" pitchFamily="34" charset="0"/>
                </a:rPr>
                <a:t>:</a:t>
              </a:r>
            </a:p>
          </p:txBody>
        </p:sp>
        <p:sp>
          <p:nvSpPr>
            <p:cNvPr id="4" name="TextBox 3"/>
            <p:cNvSpPr txBox="1"/>
            <p:nvPr/>
          </p:nvSpPr>
          <p:spPr>
            <a:xfrm>
              <a:off x="1879600" y="3418140"/>
              <a:ext cx="14725649"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48           53          51         31         53          112           52</a:t>
              </a:r>
              <a:endParaRPr lang="en-US" sz="4000" dirty="0">
                <a:latin typeface="Arial" panose="020B0604020202020204" pitchFamily="34" charset="0"/>
                <a:cs typeface="Arial" panose="020B0604020202020204" pitchFamily="34" charset="0"/>
              </a:endParaRPr>
            </a:p>
          </p:txBody>
        </p:sp>
        <p:sp>
          <p:nvSpPr>
            <p:cNvPr id="14" name="TextBox 13"/>
            <p:cNvSpPr txBox="1"/>
            <p:nvPr/>
          </p:nvSpPr>
          <p:spPr>
            <a:xfrm>
              <a:off x="1879600" y="4436794"/>
              <a:ext cx="14725649" cy="274825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Tìm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mẫu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phù</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hơn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diện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chiều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7 con </a:t>
              </a:r>
              <a:r>
                <a:rPr lang="en-US" sz="4000" dirty="0" err="1" smtClean="0">
                  <a:latin typeface="Arial" panose="020B0604020202020204" pitchFamily="34" charset="0"/>
                  <a:cs typeface="Arial" panose="020B0604020202020204" pitchFamily="34" charset="0"/>
                </a:rPr>
                <a:t>cá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voi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trưởng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này</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01000" y="7028957"/>
            <a:ext cx="7303016" cy="3651508"/>
          </a:xfrm>
          <a:prstGeom prst="rect">
            <a:avLst/>
          </a:prstGeom>
        </p:spPr>
      </p:pic>
    </p:spTree>
    <p:extLst>
      <p:ext uri="{BB962C8B-B14F-4D97-AF65-F5344CB8AC3E}">
        <p14:creationId xmlns:p14="http://schemas.microsoft.com/office/powerpoint/2010/main" val="109498980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1633" y="2511821"/>
            <a:ext cx="17384733" cy="7373171"/>
            <a:chOff x="0" y="0"/>
            <a:chExt cx="9620467" cy="4080209"/>
          </a:xfrm>
        </p:grpSpPr>
        <p:sp>
          <p:nvSpPr>
            <p:cNvPr id="3" name="Freeform 3"/>
            <p:cNvSpPr/>
            <p:nvPr/>
          </p:nvSpPr>
          <p:spPr>
            <a:xfrm>
              <a:off x="0" y="0"/>
              <a:ext cx="9620467" cy="4080209"/>
            </a:xfrm>
            <a:custGeom>
              <a:avLst/>
              <a:gdLst/>
              <a:ahLst/>
              <a:cxnLst/>
              <a:rect l="l" t="t" r="r" b="b"/>
              <a:pathLst>
                <a:path w="9620467" h="4080209">
                  <a:moveTo>
                    <a:pt x="9496007" y="4080209"/>
                  </a:moveTo>
                  <a:lnTo>
                    <a:pt x="124460" y="4080209"/>
                  </a:lnTo>
                  <a:cubicBezTo>
                    <a:pt x="55880" y="4080209"/>
                    <a:pt x="0" y="4024329"/>
                    <a:pt x="0" y="3955749"/>
                  </a:cubicBezTo>
                  <a:lnTo>
                    <a:pt x="0" y="124460"/>
                  </a:lnTo>
                  <a:cubicBezTo>
                    <a:pt x="0" y="55880"/>
                    <a:pt x="55880" y="0"/>
                    <a:pt x="124460" y="0"/>
                  </a:cubicBezTo>
                  <a:lnTo>
                    <a:pt x="9496007" y="0"/>
                  </a:lnTo>
                  <a:cubicBezTo>
                    <a:pt x="9564587" y="0"/>
                    <a:pt x="9620467" y="55880"/>
                    <a:pt x="9620467" y="124460"/>
                  </a:cubicBezTo>
                  <a:lnTo>
                    <a:pt x="9620467" y="3955749"/>
                  </a:lnTo>
                  <a:cubicBezTo>
                    <a:pt x="9620467" y="4024329"/>
                    <a:pt x="9564587" y="4080209"/>
                    <a:pt x="9496007" y="4080209"/>
                  </a:cubicBezTo>
                  <a:close/>
                </a:path>
              </a:pathLst>
            </a:custGeom>
            <a:solidFill>
              <a:srgbClr val="EDEDED"/>
            </a:solidFill>
          </p:spPr>
        </p:sp>
      </p:grpSp>
      <p:grpSp>
        <p:nvGrpSpPr>
          <p:cNvPr id="6" name="Group 5"/>
          <p:cNvGrpSpPr/>
          <p:nvPr/>
        </p:nvGrpSpPr>
        <p:grpSpPr>
          <a:xfrm>
            <a:off x="1371600" y="495300"/>
            <a:ext cx="5486400" cy="2598790"/>
            <a:chOff x="1371600" y="495300"/>
            <a:chExt cx="5486400" cy="2598790"/>
          </a:xfrm>
        </p:grpSpPr>
        <p:pic>
          <p:nvPicPr>
            <p:cNvPr id="4"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 y="495300"/>
              <a:ext cx="5486400" cy="2598790"/>
            </a:xfrm>
            <a:prstGeom prst="rect">
              <a:avLst/>
            </a:prstGeom>
          </p:spPr>
        </p:pic>
        <p:sp>
          <p:nvSpPr>
            <p:cNvPr id="5" name="TextBox 4"/>
            <p:cNvSpPr txBox="1"/>
            <p:nvPr/>
          </p:nvSpPr>
          <p:spPr>
            <a:xfrm>
              <a:off x="1714500" y="995729"/>
              <a:ext cx="4800600" cy="1015663"/>
            </a:xfrm>
            <a:prstGeom prst="rect">
              <a:avLst/>
            </a:prstGeom>
            <a:noFill/>
          </p:spPr>
          <p:txBody>
            <a:bodyPr wrap="square" rtlCol="0">
              <a:spAutoFit/>
            </a:bodyPr>
            <a:lstStyle/>
            <a:p>
              <a:pPr algn="ctr"/>
              <a:r>
                <a:rPr lang="en-US" sz="6000" b="1" dirty="0" smtClean="0">
                  <a:solidFill>
                    <a:schemeClr val="bg1"/>
                  </a:solidFill>
                  <a:latin typeface="Arial" panose="020B0604020202020204" pitchFamily="34" charset="0"/>
                  <a:cs typeface="Arial" panose="020B0604020202020204" pitchFamily="34" charset="0"/>
                </a:rPr>
                <a:t>KHỞI ĐỘNG</a:t>
              </a:r>
              <a:endParaRPr lang="en-US" sz="6000" b="1" dirty="0">
                <a:solidFill>
                  <a:schemeClr val="bg1"/>
                </a:solidFill>
                <a:latin typeface="Arial" panose="020B0604020202020204" pitchFamily="34" charset="0"/>
                <a:cs typeface="Arial" panose="020B0604020202020204" pitchFamily="34" charset="0"/>
              </a:endParaRPr>
            </a:p>
          </p:txBody>
        </p:sp>
      </p:grpSp>
      <p:sp>
        <p:nvSpPr>
          <p:cNvPr id="7" name="Rectangle 6"/>
          <p:cNvSpPr/>
          <p:nvPr/>
        </p:nvSpPr>
        <p:spPr>
          <a:xfrm>
            <a:off x="762000" y="3094090"/>
            <a:ext cx="91440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Hai phương pháp học tiếng Anh khác nhau được áp dụng cho hai lớp A và B có trình độ tiếng Anh tương đương nhau. Sau hai tháng, điểm khảo sát tiếng Anh (thang điểm 10) của hai lớp được cho như hình bên. </a:t>
            </a:r>
            <a:endParaRPr lang="en-US" sz="3600" dirty="0">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497973548"/>
              </p:ext>
            </p:extLst>
          </p:nvPr>
        </p:nvGraphicFramePr>
        <p:xfrm>
          <a:off x="10439400" y="3314700"/>
          <a:ext cx="3194835" cy="3048000"/>
        </p:xfrm>
        <a:graphic>
          <a:graphicData uri="http://schemas.openxmlformats.org/drawingml/2006/table">
            <a:tbl>
              <a:tblPr firstRow="1" bandRow="1">
                <a:tableStyleId>{5940675A-B579-460E-94D1-54222C63F5DA}</a:tableStyleId>
              </a:tblPr>
              <a:tblGrid>
                <a:gridCol w="638967"/>
                <a:gridCol w="638967"/>
                <a:gridCol w="638967"/>
                <a:gridCol w="638967"/>
                <a:gridCol w="638967"/>
              </a:tblGrid>
              <a:tr h="609600">
                <a:tc>
                  <a:txBody>
                    <a:bodyPr/>
                    <a:lstStyle/>
                    <a:p>
                      <a:pPr algn="ctr"/>
                      <a:r>
                        <a:rPr lang="en-US" sz="3200" dirty="0" smtClean="0">
                          <a:latin typeface="Arial" panose="020B0604020202020204" pitchFamily="34" charset="0"/>
                          <a:cs typeface="Arial" panose="020B0604020202020204" pitchFamily="34" charset="0"/>
                        </a:rPr>
                        <a:t>2</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6</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3</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9</a:t>
                      </a:r>
                    </a:p>
                  </a:txBody>
                  <a:tcPr anchor="ctr"/>
                </a:tc>
              </a:tr>
              <a:tr h="609600">
                <a:tc>
                  <a:txBody>
                    <a:bodyPr/>
                    <a:lstStyle/>
                    <a:p>
                      <a:pPr algn="ctr"/>
                      <a:r>
                        <a:rPr lang="en-US" sz="3200" dirty="0" smtClean="0">
                          <a:latin typeface="Arial" panose="020B0604020202020204" pitchFamily="34" charset="0"/>
                          <a:cs typeface="Arial" panose="020B0604020202020204" pitchFamily="34" charset="0"/>
                        </a:rPr>
                        <a:t>8</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6</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9</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2</a:t>
                      </a:r>
                      <a:endParaRPr lang="en-US" sz="3200" dirty="0">
                        <a:latin typeface="Arial" panose="020B0604020202020204" pitchFamily="34" charset="0"/>
                        <a:cs typeface="Arial" panose="020B0604020202020204" pitchFamily="34" charset="0"/>
                      </a:endParaRPr>
                    </a:p>
                  </a:txBody>
                  <a:tcPr anchor="ctr"/>
                </a:tc>
              </a:tr>
              <a:tr h="609600">
                <a:tc>
                  <a:txBody>
                    <a:bodyPr/>
                    <a:lstStyle/>
                    <a:p>
                      <a:pPr algn="ctr"/>
                      <a:r>
                        <a:rPr lang="en-US" sz="3200" dirty="0" smtClean="0">
                          <a:latin typeface="Arial" panose="020B0604020202020204" pitchFamily="34" charset="0"/>
                          <a:cs typeface="Arial" panose="020B0604020202020204" pitchFamily="34" charset="0"/>
                        </a:rPr>
                        <a:t>5</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5</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9</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8</a:t>
                      </a:r>
                      <a:endParaRPr lang="en-US" sz="3200" dirty="0">
                        <a:latin typeface="Arial" panose="020B0604020202020204" pitchFamily="34" charset="0"/>
                        <a:cs typeface="Arial" panose="020B0604020202020204" pitchFamily="34" charset="0"/>
                      </a:endParaRPr>
                    </a:p>
                  </a:txBody>
                  <a:tcPr anchor="ctr"/>
                </a:tc>
              </a:tr>
              <a:tr h="609600">
                <a:tc>
                  <a:txBody>
                    <a:bodyPr/>
                    <a:lstStyle/>
                    <a:p>
                      <a:pPr algn="ctr"/>
                      <a:r>
                        <a:rPr lang="en-US" sz="3200" dirty="0" smtClean="0">
                          <a:latin typeface="Arial" panose="020B0604020202020204" pitchFamily="34" charset="0"/>
                          <a:cs typeface="Arial" panose="020B0604020202020204" pitchFamily="34" charset="0"/>
                        </a:rPr>
                        <a:t>8</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4</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3</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5</a:t>
                      </a:r>
                      <a:endParaRPr lang="en-US" sz="3200" dirty="0">
                        <a:latin typeface="Arial" panose="020B0604020202020204" pitchFamily="34" charset="0"/>
                        <a:cs typeface="Arial" panose="020B0604020202020204" pitchFamily="34" charset="0"/>
                      </a:endParaRPr>
                    </a:p>
                  </a:txBody>
                  <a:tcPr anchor="ctr"/>
                </a:tc>
              </a:tr>
              <a:tr h="609600">
                <a:tc>
                  <a:txBody>
                    <a:bodyPr/>
                    <a:lstStyle/>
                    <a:p>
                      <a:pPr algn="ctr"/>
                      <a:r>
                        <a:rPr lang="en-US" sz="3200" dirty="0" smtClean="0">
                          <a:latin typeface="Arial" panose="020B0604020202020204" pitchFamily="34" charset="0"/>
                          <a:cs typeface="Arial" panose="020B0604020202020204" pitchFamily="34" charset="0"/>
                        </a:rPr>
                        <a:t>5</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4</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5</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nchor="ctr"/>
                </a:tc>
              </a:tr>
            </a:tbl>
          </a:graphicData>
        </a:graphic>
      </p:graphicFrame>
      <p:sp>
        <p:nvSpPr>
          <p:cNvPr id="9" name="TextBox 8"/>
          <p:cNvSpPr txBox="1"/>
          <p:nvPr/>
        </p:nvSpPr>
        <p:spPr>
          <a:xfrm>
            <a:off x="10668000" y="6543483"/>
            <a:ext cx="2590800" cy="646331"/>
          </a:xfrm>
          <a:prstGeom prst="rect">
            <a:avLst/>
          </a:prstGeom>
          <a:noFill/>
        </p:spPr>
        <p:txBody>
          <a:bodyPr wrap="square" rtlCol="0">
            <a:spAutoFit/>
          </a:bodyPr>
          <a:lstStyle/>
          <a:p>
            <a:pPr algn="ctr"/>
            <a:r>
              <a:rPr lang="en-US" sz="3600" dirty="0" err="1" smtClean="0">
                <a:latin typeface="Arial" panose="020B0604020202020204" pitchFamily="34" charset="0"/>
                <a:cs typeface="Arial" panose="020B0604020202020204" pitchFamily="34" charset="0"/>
              </a:rPr>
              <a:t>Lớp</a:t>
            </a:r>
            <a:r>
              <a:rPr lang="en-US" sz="3600" dirty="0" smtClean="0">
                <a:latin typeface="Arial" panose="020B0604020202020204" pitchFamily="34" charset="0"/>
                <a:cs typeface="Arial" panose="020B0604020202020204" pitchFamily="34" charset="0"/>
              </a:rPr>
              <a:t> A</a:t>
            </a:r>
            <a:endParaRPr lang="en-US" sz="3600" dirty="0">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0043836"/>
              </p:ext>
            </p:extLst>
          </p:nvPr>
        </p:nvGraphicFramePr>
        <p:xfrm>
          <a:off x="14097000" y="3307080"/>
          <a:ext cx="3194835" cy="3048000"/>
        </p:xfrm>
        <a:graphic>
          <a:graphicData uri="http://schemas.openxmlformats.org/drawingml/2006/table">
            <a:tbl>
              <a:tblPr firstRow="1" bandRow="1">
                <a:tableStyleId>{5940675A-B579-460E-94D1-54222C63F5DA}</a:tableStyleId>
              </a:tblPr>
              <a:tblGrid>
                <a:gridCol w="638967"/>
                <a:gridCol w="638967"/>
                <a:gridCol w="638967"/>
                <a:gridCol w="638967"/>
                <a:gridCol w="638967"/>
              </a:tblGrid>
              <a:tr h="609600">
                <a:tc>
                  <a:txBody>
                    <a:bodyPr/>
                    <a:lstStyle/>
                    <a:p>
                      <a:pPr algn="ctr"/>
                      <a:r>
                        <a:rPr lang="en-US" sz="3200" dirty="0" smtClean="0">
                          <a:latin typeface="Arial" panose="020B0604020202020204" pitchFamily="34" charset="0"/>
                          <a:cs typeface="Arial" panose="020B0604020202020204" pitchFamily="34" charset="0"/>
                        </a:rPr>
                        <a:t>6</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6</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4</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7</a:t>
                      </a:r>
                    </a:p>
                  </a:txBody>
                  <a:tcPr anchor="ctr"/>
                </a:tc>
              </a:tr>
              <a:tr h="609600">
                <a:tc>
                  <a:txBody>
                    <a:bodyPr/>
                    <a:lstStyle/>
                    <a:p>
                      <a:pPr algn="ctr"/>
                      <a:r>
                        <a:rPr lang="en-US" sz="3200" dirty="0" smtClean="0">
                          <a:latin typeface="Arial" panose="020B0604020202020204" pitchFamily="34" charset="0"/>
                          <a:cs typeface="Arial" panose="020B0604020202020204" pitchFamily="34" charset="0"/>
                        </a:rPr>
                        <a:t>9</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3</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8</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5</a:t>
                      </a:r>
                      <a:endParaRPr lang="en-US" sz="3200" dirty="0">
                        <a:latin typeface="Arial" panose="020B0604020202020204" pitchFamily="34" charset="0"/>
                        <a:cs typeface="Arial" panose="020B0604020202020204" pitchFamily="34" charset="0"/>
                      </a:endParaRPr>
                    </a:p>
                  </a:txBody>
                  <a:tcPr anchor="ctr"/>
                </a:tc>
              </a:tr>
              <a:tr h="609600">
                <a:tc>
                  <a:txBody>
                    <a:bodyPr/>
                    <a:lstStyle/>
                    <a:p>
                      <a:pPr algn="ctr"/>
                      <a:r>
                        <a:rPr lang="en-US" sz="3200" dirty="0" smtClean="0">
                          <a:latin typeface="Arial" panose="020B0604020202020204" pitchFamily="34" charset="0"/>
                          <a:cs typeface="Arial" panose="020B0604020202020204" pitchFamily="34" charset="0"/>
                        </a:rPr>
                        <a:t>5</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6</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8</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4</a:t>
                      </a:r>
                      <a:endParaRPr lang="en-US" sz="3200" dirty="0">
                        <a:latin typeface="Arial" panose="020B0604020202020204" pitchFamily="34" charset="0"/>
                        <a:cs typeface="Arial" panose="020B0604020202020204" pitchFamily="34" charset="0"/>
                      </a:endParaRPr>
                    </a:p>
                  </a:txBody>
                  <a:tcPr anchor="ctr"/>
                </a:tc>
              </a:tr>
              <a:tr h="609600">
                <a:tc>
                  <a:txBody>
                    <a:bodyPr/>
                    <a:lstStyle/>
                    <a:p>
                      <a:pPr algn="ctr"/>
                      <a:r>
                        <a:rPr lang="en-US" sz="3200" dirty="0" smtClean="0">
                          <a:latin typeface="Arial" panose="020B0604020202020204" pitchFamily="34" charset="0"/>
                          <a:cs typeface="Arial" panose="020B0604020202020204" pitchFamily="34" charset="0"/>
                        </a:rPr>
                        <a:t>5</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3</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10</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9</a:t>
                      </a:r>
                      <a:endParaRPr lang="en-US" sz="3200" dirty="0">
                        <a:latin typeface="Arial" panose="020B0604020202020204" pitchFamily="34" charset="0"/>
                        <a:cs typeface="Arial" panose="020B0604020202020204" pitchFamily="34" charset="0"/>
                      </a:endParaRPr>
                    </a:p>
                  </a:txBody>
                  <a:tcPr anchor="ctr"/>
                </a:tc>
              </a:tr>
              <a:tr h="609600">
                <a:tc>
                  <a:txBody>
                    <a:bodyPr/>
                    <a:lstStyle/>
                    <a:p>
                      <a:pPr algn="ctr"/>
                      <a:r>
                        <a:rPr lang="en-US" sz="3200" dirty="0" smtClean="0">
                          <a:latin typeface="Arial" panose="020B0604020202020204" pitchFamily="34" charset="0"/>
                          <a:cs typeface="Arial" panose="020B0604020202020204" pitchFamily="34" charset="0"/>
                        </a:rPr>
                        <a:t>6</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6</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smtClean="0">
                          <a:latin typeface="Arial" panose="020B0604020202020204" pitchFamily="34" charset="0"/>
                          <a:cs typeface="Arial" panose="020B0604020202020204" pitchFamily="34" charset="0"/>
                        </a:rPr>
                        <a:t>5</a:t>
                      </a:r>
                      <a:endParaRPr lang="en-US" sz="3200" dirty="0">
                        <a:latin typeface="Arial" panose="020B0604020202020204" pitchFamily="34" charset="0"/>
                        <a:cs typeface="Arial" panose="020B0604020202020204" pitchFamily="34" charset="0"/>
                      </a:endParaRPr>
                    </a:p>
                  </a:txBody>
                  <a:tcPr anchor="ctr"/>
                </a:tc>
              </a:tr>
            </a:tbl>
          </a:graphicData>
        </a:graphic>
      </p:graphicFrame>
      <p:sp>
        <p:nvSpPr>
          <p:cNvPr id="11" name="TextBox 10"/>
          <p:cNvSpPr txBox="1"/>
          <p:nvPr/>
        </p:nvSpPr>
        <p:spPr>
          <a:xfrm>
            <a:off x="14325600" y="6535863"/>
            <a:ext cx="2590800" cy="646331"/>
          </a:xfrm>
          <a:prstGeom prst="rect">
            <a:avLst/>
          </a:prstGeom>
          <a:noFill/>
        </p:spPr>
        <p:txBody>
          <a:bodyPr wrap="square" rtlCol="0">
            <a:spAutoFit/>
          </a:bodyPr>
          <a:lstStyle/>
          <a:p>
            <a:pPr algn="ctr"/>
            <a:r>
              <a:rPr lang="en-US" sz="3600" dirty="0" err="1" smtClean="0">
                <a:latin typeface="Arial" panose="020B0604020202020204" pitchFamily="34" charset="0"/>
                <a:cs typeface="Arial" panose="020B0604020202020204" pitchFamily="34" charset="0"/>
              </a:rPr>
              <a:t>Lớp</a:t>
            </a:r>
            <a:r>
              <a:rPr lang="en-US" sz="3600" dirty="0" smtClean="0">
                <a:latin typeface="Arial" panose="020B0604020202020204" pitchFamily="34" charset="0"/>
                <a:cs typeface="Arial" panose="020B0604020202020204" pitchFamily="34" charset="0"/>
              </a:rPr>
              <a:t> B</a:t>
            </a:r>
            <a:endParaRPr lang="en-US" sz="3600" dirty="0">
              <a:latin typeface="Arial" panose="020B0604020202020204" pitchFamily="34" charset="0"/>
              <a:cs typeface="Arial" panose="020B0604020202020204" pitchFamily="34" charset="0"/>
            </a:endParaRPr>
          </a:p>
        </p:txBody>
      </p:sp>
      <p:sp>
        <p:nvSpPr>
          <p:cNvPr id="12" name="Rectangle 11"/>
          <p:cNvSpPr/>
          <p:nvPr/>
        </p:nvSpPr>
        <p:spPr>
          <a:xfrm>
            <a:off x="3886200" y="7736036"/>
            <a:ext cx="12039600" cy="1754326"/>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Quan sát hai mẫu số liệu trên, có thể đánh giá được phương pháp học tập nào hiệu quả hơn không?</a:t>
            </a:r>
            <a:endParaRPr lang="en-US" sz="3600" dirty="0">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975634" y="7424412"/>
            <a:ext cx="1574325" cy="2205709"/>
          </a:xfrm>
          <a:prstGeom prst="rect">
            <a:avLst/>
          </a:prstGeom>
        </p:spPr>
      </p:pic>
      <p:pic>
        <p:nvPicPr>
          <p:cNvPr id="14" name="Picture 21"/>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1125200" y="247595"/>
            <a:ext cx="3966401" cy="2401475"/>
          </a:xfrm>
          <a:prstGeom prst="rect">
            <a:avLst/>
          </a:prstGeom>
        </p:spPr>
      </p:pic>
    </p:spTree>
    <p:extLst>
      <p:ext uri="{BB962C8B-B14F-4D97-AF65-F5344CB8AC3E}">
        <p14:creationId xmlns:p14="http://schemas.microsoft.com/office/powerpoint/2010/main" val="1262862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90600" y="1409700"/>
            <a:ext cx="7848600" cy="5257800"/>
          </a:xfrm>
          <a:prstGeom prst="roundRect">
            <a:avLst>
              <a:gd name="adj" fmla="val 5327"/>
            </a:avLst>
          </a:prstGeom>
          <a:solidFill>
            <a:schemeClr val="accent1">
              <a:lumMod val="20000"/>
              <a:lumOff val="80000"/>
            </a:schemeClr>
          </a:solidFill>
          <a:ln>
            <a:solidFill>
              <a:srgbClr val="DCE6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9296400" y="1409700"/>
            <a:ext cx="7848600" cy="5257800"/>
          </a:xfrm>
          <a:prstGeom prst="roundRect">
            <a:avLst>
              <a:gd name="adj" fmla="val 5327"/>
            </a:avLst>
          </a:prstGeom>
          <a:solidFill>
            <a:schemeClr val="accent1">
              <a:lumMod val="20000"/>
              <a:lumOff val="80000"/>
            </a:schemeClr>
          </a:solidFill>
          <a:ln>
            <a:solidFill>
              <a:srgbClr val="DCE6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990600" y="7048500"/>
            <a:ext cx="16154400" cy="2286000"/>
          </a:xfrm>
          <a:prstGeom prst="roundRect">
            <a:avLst>
              <a:gd name="adj" fmla="val 5327"/>
            </a:avLst>
          </a:prstGeom>
          <a:solidFill>
            <a:schemeClr val="accent1">
              <a:lumMod val="20000"/>
              <a:lumOff val="80000"/>
            </a:schemeClr>
          </a:solidFill>
          <a:ln>
            <a:solidFill>
              <a:srgbClr val="DCE6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447800" y="1783080"/>
            <a:ext cx="6955750" cy="3532953"/>
            <a:chOff x="1447800" y="1783080"/>
            <a:chExt cx="6955750" cy="3532953"/>
          </a:xfrm>
        </p:grpSpPr>
        <mc:AlternateContent xmlns:mc="http://schemas.openxmlformats.org/markup-compatibility/2006" xmlns:a14="http://schemas.microsoft.com/office/drawing/2010/main">
          <mc:Choice Requires="a14">
            <p:sp>
              <p:nvSpPr>
                <p:cNvPr id="5" name="Rectangle 4"/>
                <p:cNvSpPr/>
                <p:nvPr/>
              </p:nvSpPr>
              <p:spPr>
                <a:xfrm>
                  <a:off x="1447800" y="1783080"/>
                  <a:ext cx="6955750" cy="2798010"/>
                </a:xfrm>
                <a:prstGeom prst="rect">
                  <a:avLst/>
                </a:prstGeom>
              </p:spPr>
              <p:txBody>
                <a:bodyPr wrap="none">
                  <a:spAutoFit/>
                </a:bodyPr>
                <a:lstStyle/>
                <a:p>
                  <a:pPr>
                    <a:lnSpc>
                      <a:spcPct val="150000"/>
                    </a:lnSpc>
                  </a:pPr>
                  <a:r>
                    <a:rPr lang="en-US" sz="4000" b="1" dirty="0" smtClean="0">
                      <a:latin typeface="Arial" panose="020B0604020202020204" pitchFamily="34" charset="0"/>
                      <a:ea typeface="Calibri" panose="020F0502020204030204" pitchFamily="34" charset="0"/>
                      <a:cs typeface="Arial" panose="020B0604020202020204" pitchFamily="34" charset="0"/>
                    </a:rPr>
                    <a:t>Số</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trung</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bình</a:t>
                  </a:r>
                  <a:r>
                    <a:rPr lang="en-US" sz="4000" b="1" dirty="0" smtClean="0">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5400" dirty="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5400" i="1">
                              <a:effectLst/>
                              <a:latin typeface="Cambria Math" panose="02040503050406030204" pitchFamily="18"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48+53+51+31+53+112+52</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7</m:t>
                          </m:r>
                        </m:den>
                      </m:f>
                    </m:oMath>
                  </a14:m>
                  <a:endParaRPr lang="en-US" sz="4000" i="1" dirty="0" smtClean="0">
                    <a:effectLst/>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47800" y="1783080"/>
                  <a:ext cx="6955750" cy="2798010"/>
                </a:xfrm>
                <a:prstGeom prst="rect">
                  <a:avLst/>
                </a:prstGeom>
                <a:blipFill rotWithShape="0">
                  <a:blip r:embed="rId2"/>
                  <a:stretch>
                    <a:fillRect l="-3155"/>
                  </a:stretch>
                </a:blipFill>
              </p:spPr>
              <p:txBody>
                <a:bodyPr/>
                <a:lstStyle/>
                <a:p>
                  <a:r>
                    <a:rPr lang="en-US">
                      <a:noFill/>
                    </a:rPr>
                    <a:t> </a:t>
                  </a:r>
                </a:p>
              </p:txBody>
            </p:sp>
          </mc:Fallback>
        </mc:AlternateContent>
        <p:sp>
          <p:nvSpPr>
            <p:cNvPr id="6" name="TextBox 5"/>
            <p:cNvSpPr txBox="1"/>
            <p:nvPr/>
          </p:nvSpPr>
          <p:spPr>
            <a:xfrm>
              <a:off x="1763375" y="4608147"/>
              <a:ext cx="2209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 57,14</a:t>
              </a:r>
              <a:endParaRPr lang="en-US" sz="4000" dirty="0">
                <a:latin typeface="Arial" panose="020B0604020202020204" pitchFamily="34" charset="0"/>
                <a:cs typeface="Arial" panose="020B0604020202020204" pitchFamily="34" charset="0"/>
              </a:endParaRPr>
            </a:p>
          </p:txBody>
        </p:sp>
      </p:grpSp>
      <p:sp>
        <p:nvSpPr>
          <p:cNvPr id="7" name="Rectangle 6"/>
          <p:cNvSpPr/>
          <p:nvPr/>
        </p:nvSpPr>
        <p:spPr>
          <a:xfrm>
            <a:off x="9695487" y="1714500"/>
            <a:ext cx="7050425" cy="4708981"/>
          </a:xfrm>
          <a:prstGeom prst="rect">
            <a:avLst/>
          </a:prstGeom>
        </p:spPr>
        <p:txBody>
          <a:bodyPr wrap="square">
            <a:spAutoFit/>
          </a:bodyPr>
          <a:lstStyle/>
          <a:p>
            <a:pPr algn="just">
              <a:lnSpc>
                <a:spcPct val="150000"/>
              </a:lnSpc>
            </a:pP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trung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vị</a:t>
            </a:r>
            <a:r>
              <a:rPr lang="en-US" sz="4000" b="1" dirty="0">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31; 48; 51; 52; 53; </a:t>
            </a:r>
            <a:r>
              <a:rPr lang="en-US" sz="4000" dirty="0" smtClean="0">
                <a:latin typeface="Arial" panose="020B0604020202020204" pitchFamily="34" charset="0"/>
                <a:cs typeface="Arial" panose="020B0604020202020204" pitchFamily="34" charset="0"/>
              </a:rPr>
              <a:t>53; 112</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52.</a:t>
            </a:r>
            <a:endParaRPr lang="en-US" sz="4000" dirty="0">
              <a:latin typeface="Arial" panose="020B0604020202020204" pitchFamily="34" charset="0"/>
              <a:cs typeface="Arial" panose="020B0604020202020204" pitchFamily="34" charset="0"/>
            </a:endParaRPr>
          </a:p>
        </p:txBody>
      </p:sp>
      <p:grpSp>
        <p:nvGrpSpPr>
          <p:cNvPr id="10" name="Group 9"/>
          <p:cNvGrpSpPr/>
          <p:nvPr/>
        </p:nvGrpSpPr>
        <p:grpSpPr>
          <a:xfrm>
            <a:off x="7403552" y="455036"/>
            <a:ext cx="2435646" cy="1756927"/>
            <a:chOff x="7259841" y="414773"/>
            <a:chExt cx="2435646" cy="1756927"/>
          </a:xfrm>
        </p:grpSpPr>
        <p:pic>
          <p:nvPicPr>
            <p:cNvPr id="8" name="Picture 4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259841" y="414773"/>
              <a:ext cx="2435646" cy="1756927"/>
            </a:xfrm>
            <a:prstGeom prst="rect">
              <a:avLst/>
            </a:prstGeom>
          </p:spPr>
        </p:pic>
        <p:sp>
          <p:nvSpPr>
            <p:cNvPr id="9" name="TextBox 8"/>
            <p:cNvSpPr txBox="1"/>
            <p:nvPr/>
          </p:nvSpPr>
          <p:spPr>
            <a:xfrm>
              <a:off x="7259842" y="585350"/>
              <a:ext cx="2435645" cy="707886"/>
            </a:xfrm>
            <a:prstGeom prst="rect">
              <a:avLst/>
            </a:prstGeom>
            <a:noFill/>
          </p:spPr>
          <p:txBody>
            <a:bodyPr wrap="square" rtlCol="0">
              <a:spAutoFit/>
            </a:bodyPr>
            <a:lstStyle/>
            <a:p>
              <a:pPr algn="ctr"/>
              <a:r>
                <a:rPr lang="en-US" sz="4000" b="1" dirty="0" err="1" smtClean="0">
                  <a:solidFill>
                    <a:srgbClr val="002060"/>
                  </a:solidFill>
                  <a:latin typeface="Arial" panose="020B0604020202020204" pitchFamily="34" charset="0"/>
                  <a:cs typeface="Arial" panose="020B0604020202020204" pitchFamily="34" charset="0"/>
                </a:rPr>
                <a:t>Giải</a:t>
              </a:r>
              <a:endParaRPr lang="en-US" sz="4000" b="1" dirty="0">
                <a:solidFill>
                  <a:srgbClr val="002060"/>
                </a:solidFill>
                <a:latin typeface="Arial" panose="020B0604020202020204" pitchFamily="34" charset="0"/>
                <a:cs typeface="Arial" panose="020B0604020202020204" pitchFamily="34" charset="0"/>
              </a:endParaRPr>
            </a:p>
          </p:txBody>
        </p:sp>
      </p:grpSp>
      <p:sp>
        <p:nvSpPr>
          <p:cNvPr id="11" name="Rectangle 10"/>
          <p:cNvSpPr/>
          <p:nvPr/>
        </p:nvSpPr>
        <p:spPr>
          <a:xfrm>
            <a:off x="3973175" y="7222004"/>
            <a:ext cx="12554912"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Vậy số trung vị phù hợp để đại diện cho chiều dài của 7 con cá voi trưởng thành.</a:t>
            </a:r>
            <a:endParaRPr lang="en-US" sz="4000" dirty="0">
              <a:latin typeface="Arial" panose="020B0604020202020204" pitchFamily="34" charset="0"/>
              <a:cs typeface="Arial" panose="020B0604020202020204" pitchFamily="34" charset="0"/>
            </a:endParaRPr>
          </a:p>
        </p:txBody>
      </p:sp>
      <p:sp>
        <p:nvSpPr>
          <p:cNvPr id="12" name="Right Arrow 11"/>
          <p:cNvSpPr/>
          <p:nvPr/>
        </p:nvSpPr>
        <p:spPr>
          <a:xfrm>
            <a:off x="1763375" y="7658100"/>
            <a:ext cx="1513225" cy="1066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85678" y="8212213"/>
            <a:ext cx="2732097" cy="1897565"/>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855541" flipH="1">
            <a:off x="940613" y="7478"/>
            <a:ext cx="1447396" cy="2702843"/>
          </a:xfrm>
          <a:prstGeom prst="rect">
            <a:avLst/>
          </a:prstGeom>
        </p:spPr>
      </p:pic>
    </p:spTree>
    <p:extLst>
      <p:ext uri="{BB962C8B-B14F-4D97-AF65-F5344CB8AC3E}">
        <p14:creationId xmlns:p14="http://schemas.microsoft.com/office/powerpoint/2010/main" val="3555427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strVal val="#ppt_w+.3"/>
                                          </p:val>
                                        </p:tav>
                                        <p:tav tm="100000">
                                          <p:val>
                                            <p:strVal val="#ppt_w"/>
                                          </p:val>
                                        </p:tav>
                                      </p:tavLst>
                                    </p:anim>
                                    <p:anim calcmode="lin" valueType="num">
                                      <p:cBhvr>
                                        <p:cTn id="15" dur="500" fill="hold"/>
                                        <p:tgtEl>
                                          <p:spTgt spid="15"/>
                                        </p:tgtEl>
                                        <p:attrNameLst>
                                          <p:attrName>ppt_h</p:attrName>
                                        </p:attrNameLst>
                                      </p:cBhvr>
                                      <p:tavLst>
                                        <p:tav tm="0">
                                          <p:val>
                                            <p:strVal val="#ppt_h"/>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ppt_x</p:attrName>
                                        </p:attrNameLst>
                                      </p:cBhvr>
                                      <p:tavLst>
                                        <p:tav tm="0">
                                          <p:val>
                                            <p:strVal val="#ppt_x-#ppt_w*1.125000"/>
                                          </p:val>
                                        </p:tav>
                                        <p:tav tm="100000">
                                          <p:val>
                                            <p:strVal val="#ppt_x"/>
                                          </p:val>
                                        </p:tav>
                                      </p:tavLst>
                                    </p:anim>
                                    <p:animEffect transition="in" filter="wipe(right)">
                                      <p:cBhvr>
                                        <p:cTn id="28" dur="500"/>
                                        <p:tgtEl>
                                          <p:spTgt spid="1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p:cNvGrpSpPr/>
          <p:nvPr/>
        </p:nvGrpSpPr>
        <p:grpSpPr>
          <a:xfrm>
            <a:off x="451633" y="1542405"/>
            <a:ext cx="17384733" cy="8342588"/>
            <a:chOff x="0" y="0"/>
            <a:chExt cx="9620467" cy="4080209"/>
          </a:xfrm>
        </p:grpSpPr>
        <p:sp>
          <p:nvSpPr>
            <p:cNvPr id="18" name="Freeform 3"/>
            <p:cNvSpPr/>
            <p:nvPr/>
          </p:nvSpPr>
          <p:spPr>
            <a:xfrm>
              <a:off x="0" y="0"/>
              <a:ext cx="9620467" cy="4080209"/>
            </a:xfrm>
            <a:custGeom>
              <a:avLst/>
              <a:gdLst/>
              <a:ahLst/>
              <a:cxnLst/>
              <a:rect l="l" t="t" r="r" b="b"/>
              <a:pathLst>
                <a:path w="9620467" h="4080209">
                  <a:moveTo>
                    <a:pt x="9496007" y="4080209"/>
                  </a:moveTo>
                  <a:lnTo>
                    <a:pt x="124460" y="4080209"/>
                  </a:lnTo>
                  <a:cubicBezTo>
                    <a:pt x="55880" y="4080209"/>
                    <a:pt x="0" y="4024329"/>
                    <a:pt x="0" y="3955749"/>
                  </a:cubicBezTo>
                  <a:lnTo>
                    <a:pt x="0" y="124460"/>
                  </a:lnTo>
                  <a:cubicBezTo>
                    <a:pt x="0" y="55880"/>
                    <a:pt x="55880" y="0"/>
                    <a:pt x="124460" y="0"/>
                  </a:cubicBezTo>
                  <a:lnTo>
                    <a:pt x="9496007" y="0"/>
                  </a:lnTo>
                  <a:cubicBezTo>
                    <a:pt x="9564587" y="0"/>
                    <a:pt x="9620467" y="55880"/>
                    <a:pt x="9620467" y="124460"/>
                  </a:cubicBezTo>
                  <a:lnTo>
                    <a:pt x="9620467" y="3955749"/>
                  </a:lnTo>
                  <a:cubicBezTo>
                    <a:pt x="9620467" y="4024329"/>
                    <a:pt x="9564587" y="4080209"/>
                    <a:pt x="9496007" y="4080209"/>
                  </a:cubicBezTo>
                  <a:close/>
                </a:path>
              </a:pathLst>
            </a:custGeom>
            <a:solidFill>
              <a:srgbClr val="EDEDED"/>
            </a:solidFill>
          </p:spPr>
        </p:sp>
      </p:grpSp>
      <p:grpSp>
        <p:nvGrpSpPr>
          <p:cNvPr id="19" name="Group 18"/>
          <p:cNvGrpSpPr/>
          <p:nvPr/>
        </p:nvGrpSpPr>
        <p:grpSpPr>
          <a:xfrm>
            <a:off x="5203482" y="539483"/>
            <a:ext cx="7246036" cy="1682848"/>
            <a:chOff x="750396" y="647700"/>
            <a:chExt cx="8837007" cy="198120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750396" y="647700"/>
              <a:ext cx="8837007" cy="1981200"/>
            </a:xfrm>
            <a:prstGeom prst="rect">
              <a:avLst/>
            </a:prstGeom>
          </p:spPr>
        </p:pic>
        <p:sp>
          <p:nvSpPr>
            <p:cNvPr id="7" name="TextBox 7"/>
            <p:cNvSpPr txBox="1"/>
            <p:nvPr/>
          </p:nvSpPr>
          <p:spPr>
            <a:xfrm>
              <a:off x="990602" y="952500"/>
              <a:ext cx="8356600" cy="694489"/>
            </a:xfrm>
            <a:prstGeom prst="rect">
              <a:avLst/>
            </a:prstGeom>
          </p:spPr>
          <p:txBody>
            <a:bodyPr wrap="square" lIns="0" tIns="0" rIns="0" bIns="0" rtlCol="0" anchor="t">
              <a:spAutoFit/>
            </a:bodyPr>
            <a:lstStyle/>
            <a:p>
              <a:pPr algn="ctr">
                <a:lnSpc>
                  <a:spcPts val="4620"/>
                </a:lnSpc>
              </a:pPr>
              <a:r>
                <a:rPr lang="en-US" sz="4400" b="1" spc="-42" dirty="0" err="1" smtClean="0">
                  <a:solidFill>
                    <a:srgbClr val="100F0D"/>
                  </a:solidFill>
                  <a:latin typeface="Arial" panose="020B0604020202020204" pitchFamily="34" charset="0"/>
                  <a:cs typeface="Arial" panose="020B0604020202020204" pitchFamily="34" charset="0"/>
                </a:rPr>
                <a:t>Tiết</a:t>
              </a:r>
              <a:r>
                <a:rPr lang="en-US" sz="4400" b="1" spc="-42" dirty="0" smtClean="0">
                  <a:solidFill>
                    <a:srgbClr val="100F0D"/>
                  </a:solidFill>
                  <a:latin typeface="Arial" panose="020B0604020202020204" pitchFamily="34" charset="0"/>
                  <a:cs typeface="Arial" panose="020B0604020202020204" pitchFamily="34" charset="0"/>
                </a:rPr>
                <a:t> 2: </a:t>
              </a:r>
              <a:r>
                <a:rPr lang="en-US" sz="4400" b="1" spc="-42" dirty="0" err="1" smtClean="0">
                  <a:solidFill>
                    <a:srgbClr val="100F0D"/>
                  </a:solidFill>
                  <a:latin typeface="Arial" panose="020B0604020202020204" pitchFamily="34" charset="0"/>
                  <a:cs typeface="Arial" panose="020B0604020202020204" pitchFamily="34" charset="0"/>
                </a:rPr>
                <a:t>Tứ</a:t>
              </a:r>
              <a:r>
                <a:rPr lang="en-US" sz="4400" b="1" spc="-42" dirty="0" smtClean="0">
                  <a:solidFill>
                    <a:srgbClr val="100F0D"/>
                  </a:solidFill>
                  <a:latin typeface="Arial" panose="020B0604020202020204" pitchFamily="34" charset="0"/>
                  <a:cs typeface="Arial" panose="020B0604020202020204" pitchFamily="34" charset="0"/>
                </a:rPr>
                <a:t> </a:t>
              </a:r>
              <a:r>
                <a:rPr lang="en-US" sz="4400" b="1" spc="-42" dirty="0" err="1" smtClean="0">
                  <a:solidFill>
                    <a:srgbClr val="100F0D"/>
                  </a:solidFill>
                  <a:latin typeface="Arial" panose="020B0604020202020204" pitchFamily="34" charset="0"/>
                  <a:cs typeface="Arial" panose="020B0604020202020204" pitchFamily="34" charset="0"/>
                </a:rPr>
                <a:t>phân</a:t>
              </a:r>
              <a:r>
                <a:rPr lang="en-US" sz="4400" b="1" spc="-42" dirty="0" smtClean="0">
                  <a:solidFill>
                    <a:srgbClr val="100F0D"/>
                  </a:solidFill>
                  <a:latin typeface="Arial" panose="020B0604020202020204" pitchFamily="34" charset="0"/>
                  <a:cs typeface="Arial" panose="020B0604020202020204" pitchFamily="34" charset="0"/>
                </a:rPr>
                <a:t> </a:t>
              </a:r>
              <a:r>
                <a:rPr lang="en-US" sz="4400" b="1" spc="-42" dirty="0" err="1" smtClean="0">
                  <a:solidFill>
                    <a:srgbClr val="100F0D"/>
                  </a:solidFill>
                  <a:latin typeface="Arial" panose="020B0604020202020204" pitchFamily="34" charset="0"/>
                  <a:cs typeface="Arial" panose="020B0604020202020204" pitchFamily="34" charset="0"/>
                </a:rPr>
                <a:t>vị</a:t>
              </a:r>
              <a:r>
                <a:rPr lang="en-US" sz="4400" b="1" spc="-42" dirty="0" smtClean="0">
                  <a:solidFill>
                    <a:srgbClr val="100F0D"/>
                  </a:solidFill>
                  <a:latin typeface="Arial" panose="020B0604020202020204" pitchFamily="34" charset="0"/>
                  <a:cs typeface="Arial" panose="020B0604020202020204" pitchFamily="34" charset="0"/>
                </a:rPr>
                <a:t>. </a:t>
              </a:r>
              <a:r>
                <a:rPr lang="en-US" sz="4400" b="1" spc="-42" dirty="0" err="1" smtClean="0">
                  <a:solidFill>
                    <a:srgbClr val="100F0D"/>
                  </a:solidFill>
                  <a:latin typeface="Arial" panose="020B0604020202020204" pitchFamily="34" charset="0"/>
                  <a:cs typeface="Arial" panose="020B0604020202020204" pitchFamily="34" charset="0"/>
                </a:rPr>
                <a:t>Mốt</a:t>
              </a:r>
              <a:endParaRPr lang="en-US" sz="4400" b="1" spc="-42" dirty="0">
                <a:solidFill>
                  <a:srgbClr val="100F0D"/>
                </a:solidFill>
                <a:latin typeface="Arial" panose="020B0604020202020204" pitchFamily="34" charset="0"/>
                <a:cs typeface="Arial" panose="020B0604020202020204" pitchFamily="34" charset="0"/>
              </a:endParaRPr>
            </a:p>
          </p:txBody>
        </p:sp>
      </p:grpSp>
      <p:sp>
        <p:nvSpPr>
          <p:cNvPr id="23" name="TextBox 22"/>
          <p:cNvSpPr txBox="1"/>
          <p:nvPr/>
        </p:nvSpPr>
        <p:spPr>
          <a:xfrm>
            <a:off x="3161570" y="2950635"/>
            <a:ext cx="7354030" cy="707886"/>
          </a:xfrm>
          <a:prstGeom prst="rect">
            <a:avLst/>
          </a:prstGeom>
          <a:noFill/>
        </p:spPr>
        <p:txBody>
          <a:bodyPr wrap="square" rtlCol="0">
            <a:spAutoFit/>
          </a:bodyPr>
          <a:lstStyle/>
          <a:p>
            <a:r>
              <a:rPr lang="en-US" sz="4000" i="1" dirty="0" err="1" smtClean="0">
                <a:solidFill>
                  <a:srgbClr val="002060"/>
                </a:solidFill>
                <a:latin typeface="Arial" panose="020B0604020202020204" pitchFamily="34" charset="0"/>
                <a:cs typeface="Arial" panose="020B0604020202020204" pitchFamily="34" charset="0"/>
              </a:rPr>
              <a:t>Thực</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hiện</a:t>
            </a:r>
            <a:r>
              <a:rPr lang="en-US" sz="4000" i="1" dirty="0" smtClean="0">
                <a:solidFill>
                  <a:srgbClr val="002060"/>
                </a:solidFill>
                <a:latin typeface="Arial" panose="020B0604020202020204" pitchFamily="34" charset="0"/>
                <a:cs typeface="Arial" panose="020B0604020202020204" pitchFamily="34" charset="0"/>
              </a:rPr>
              <a:t> </a:t>
            </a:r>
            <a:r>
              <a:rPr lang="en-US" sz="4000" b="1" i="1" dirty="0" smtClean="0">
                <a:solidFill>
                  <a:srgbClr val="002060"/>
                </a:solidFill>
                <a:latin typeface="Arial" panose="020B0604020202020204" pitchFamily="34" charset="0"/>
                <a:cs typeface="Arial" panose="020B0604020202020204" pitchFamily="34" charset="0"/>
              </a:rPr>
              <a:t>HĐ4</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theo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nhóm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đôi</a:t>
            </a:r>
            <a:r>
              <a:rPr lang="en-US" sz="4000" i="1" dirty="0" smtClean="0">
                <a:solidFill>
                  <a:srgbClr val="002060"/>
                </a:solidFill>
                <a:latin typeface="Arial" panose="020B0604020202020204" pitchFamily="34" charset="0"/>
                <a:cs typeface="Arial" panose="020B0604020202020204" pitchFamily="34" charset="0"/>
              </a:rPr>
              <a:t>.</a:t>
            </a:r>
            <a:endParaRPr lang="en-US" sz="4000" i="1" dirty="0">
              <a:solidFill>
                <a:srgbClr val="002060"/>
              </a:solidFill>
              <a:latin typeface="Arial" panose="020B0604020202020204" pitchFamily="34" charset="0"/>
              <a:cs typeface="Arial" panose="020B0604020202020204" pitchFamily="34" charset="0"/>
            </a:endParaRPr>
          </a:p>
        </p:txBody>
      </p:sp>
      <p:grpSp>
        <p:nvGrpSpPr>
          <p:cNvPr id="2" name="Group 1"/>
          <p:cNvGrpSpPr/>
          <p:nvPr/>
        </p:nvGrpSpPr>
        <p:grpSpPr>
          <a:xfrm>
            <a:off x="1307058" y="3983161"/>
            <a:ext cx="15673882" cy="5776970"/>
            <a:chOff x="1219537" y="3925123"/>
            <a:chExt cx="15673882" cy="5776970"/>
          </a:xfrm>
        </p:grpSpPr>
        <p:grpSp>
          <p:nvGrpSpPr>
            <p:cNvPr id="21" name="Group 20"/>
            <p:cNvGrpSpPr/>
            <p:nvPr/>
          </p:nvGrpSpPr>
          <p:grpSpPr>
            <a:xfrm>
              <a:off x="1242585" y="3925123"/>
              <a:ext cx="2264879" cy="1408343"/>
              <a:chOff x="7865599" y="7481509"/>
              <a:chExt cx="2264879" cy="1408343"/>
            </a:xfrm>
          </p:grpSpPr>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97493">
                <a:off x="7865599" y="7481509"/>
                <a:ext cx="2264879" cy="1408343"/>
              </a:xfrm>
              <a:prstGeom prst="rect">
                <a:avLst/>
              </a:prstGeom>
            </p:spPr>
          </p:pic>
          <p:sp>
            <p:nvSpPr>
              <p:cNvPr id="8" name="TextBox 8"/>
              <p:cNvSpPr txBox="1"/>
              <p:nvPr/>
            </p:nvSpPr>
            <p:spPr>
              <a:xfrm>
                <a:off x="8099202" y="7871491"/>
                <a:ext cx="1797671" cy="628377"/>
              </a:xfrm>
              <a:prstGeom prst="rect">
                <a:avLst/>
              </a:prstGeom>
            </p:spPr>
            <p:txBody>
              <a:bodyPr lIns="0" tIns="0" rIns="0" bIns="0" rtlCol="0" anchor="t">
                <a:spAutoFit/>
              </a:bodyPr>
              <a:lstStyle/>
              <a:p>
                <a:pPr algn="ctr">
                  <a:lnSpc>
                    <a:spcPts val="4872"/>
                  </a:lnSpc>
                </a:pPr>
                <a:r>
                  <a:rPr lang="en-US" sz="4200" b="1" dirty="0" smtClean="0">
                    <a:solidFill>
                      <a:srgbClr val="C00000"/>
                    </a:solidFill>
                    <a:latin typeface="Arial" panose="020B0604020202020204" pitchFamily="34" charset="0"/>
                    <a:cs typeface="Arial" panose="020B0604020202020204" pitchFamily="34" charset="0"/>
                  </a:rPr>
                  <a:t>HĐ4</a:t>
                </a:r>
                <a:endParaRPr lang="en-US" sz="4200" b="1" dirty="0">
                  <a:solidFill>
                    <a:srgbClr val="C00000"/>
                  </a:solidFill>
                  <a:latin typeface="Arial" panose="020B0604020202020204" pitchFamily="34" charset="0"/>
                  <a:cs typeface="Arial" panose="020B0604020202020204" pitchFamily="34" charset="0"/>
                </a:endParaRPr>
              </a:p>
            </p:txBody>
          </p:sp>
        </p:grpSp>
        <p:sp>
          <p:nvSpPr>
            <p:cNvPr id="24" name="Rectangle 23"/>
            <p:cNvSpPr/>
            <p:nvPr/>
          </p:nvSpPr>
          <p:spPr>
            <a:xfrm>
              <a:off x="1219537" y="4069782"/>
              <a:ext cx="15673882" cy="5632311"/>
            </a:xfrm>
            <a:prstGeom prst="rect">
              <a:avLst/>
            </a:prstGeom>
          </p:spPr>
          <p:txBody>
            <a:bodyPr wrap="square">
              <a:spAutoFit/>
            </a:bodyPr>
            <a:lstStyle/>
            <a:p>
              <a:pPr algn="just">
                <a:lnSpc>
                  <a:spcPct val="150000"/>
                </a:lnSpc>
              </a:pP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Điểm</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thanh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điểm</a:t>
              </a:r>
              <a:r>
                <a:rPr lang="en-US" sz="4000" dirty="0" smtClean="0">
                  <a:solidFill>
                    <a:prstClr val="black"/>
                  </a:solidFill>
                  <a:latin typeface="Arial" panose="020B0604020202020204" pitchFamily="34" charset="0"/>
                  <a:cs typeface="Arial" panose="020B0604020202020204" pitchFamily="34" charset="0"/>
                </a:rPr>
                <a:t> 100) </a:t>
              </a:r>
              <a:r>
                <a:rPr lang="en-US" sz="4000" dirty="0" err="1" smtClean="0">
                  <a:solidFill>
                    <a:prstClr val="black"/>
                  </a:solidFill>
                  <a:latin typeface="Arial" panose="020B0604020202020204" pitchFamily="34" charset="0"/>
                  <a:cs typeface="Arial" panose="020B0604020202020204" pitchFamily="34" charset="0"/>
                </a:rPr>
                <a:t>của</a:t>
              </a:r>
              <a:r>
                <a:rPr lang="en-US" sz="4000" dirty="0" smtClean="0">
                  <a:solidFill>
                    <a:prstClr val="black"/>
                  </a:solidFill>
                  <a:latin typeface="Arial" panose="020B0604020202020204" pitchFamily="34" charset="0"/>
                  <a:cs typeface="Arial" panose="020B0604020202020204" pitchFamily="34" charset="0"/>
                </a:rPr>
                <a:t> 12 </a:t>
              </a:r>
              <a:r>
                <a:rPr lang="en-US" sz="4000" dirty="0" err="1" smtClean="0">
                  <a:solidFill>
                    <a:prstClr val="black"/>
                  </a:solidFill>
                  <a:latin typeface="Arial" panose="020B0604020202020204" pitchFamily="34" charset="0"/>
                  <a:cs typeface="Arial" panose="020B0604020202020204" pitchFamily="34" charset="0"/>
                </a:rPr>
                <a:t>thí</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sinh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cao</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điểm</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nhất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trong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cuộc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như</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sau</a:t>
              </a:r>
              <a:r>
                <a:rPr lang="en-US" sz="4000" dirty="0" smtClean="0">
                  <a:solidFill>
                    <a:prstClr val="black"/>
                  </a:solidFill>
                  <a:latin typeface="Arial" panose="020B0604020202020204" pitchFamily="34" charset="0"/>
                  <a:cs typeface="Arial" panose="020B0604020202020204" pitchFamily="34" charset="0"/>
                </a:rPr>
                <a:t>:</a:t>
              </a:r>
            </a:p>
            <a:p>
              <a:pPr algn="ctr">
                <a:lnSpc>
                  <a:spcPct val="150000"/>
                </a:lnSpc>
              </a:pPr>
              <a:r>
                <a:rPr lang="en-US" sz="4000" dirty="0" smtClean="0">
                  <a:solidFill>
                    <a:prstClr val="black"/>
                  </a:solidFill>
                  <a:latin typeface="Arial" panose="020B0604020202020204" pitchFamily="34" charset="0"/>
                  <a:cs typeface="Arial" panose="020B0604020202020204" pitchFamily="34" charset="0"/>
                </a:rPr>
                <a:t>58     74     92      81     97     88     75     69    87     69    75    77.</a:t>
              </a:r>
            </a:p>
            <a:p>
              <a:pPr algn="just">
                <a:lnSpc>
                  <a:spcPct val="150000"/>
                </a:lnSpc>
              </a:pPr>
              <a:r>
                <a:rPr lang="en-US" sz="4000" dirty="0" smtClean="0">
                  <a:solidFill>
                    <a:prstClr val="black"/>
                  </a:solidFill>
                  <a:latin typeface="Arial" panose="020B0604020202020204" pitchFamily="34" charset="0"/>
                  <a:cs typeface="Arial" panose="020B0604020202020204" pitchFamily="34" charset="0"/>
                </a:rPr>
                <a:t>Ban </a:t>
              </a:r>
              <a:r>
                <a:rPr lang="en-US" sz="4000" dirty="0" err="1" smtClean="0">
                  <a:solidFill>
                    <a:prstClr val="black"/>
                  </a:solidFill>
                  <a:latin typeface="Arial" panose="020B0604020202020204" pitchFamily="34" charset="0"/>
                  <a:cs typeface="Arial" panose="020B0604020202020204" pitchFamily="34" charset="0"/>
                </a:rPr>
                <a:t>tổ</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chức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muốn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trao</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các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giải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Nhất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Nhì</a:t>
              </a:r>
              <a:r>
                <a:rPr lang="en-US" sz="4000" dirty="0" smtClean="0">
                  <a:solidFill>
                    <a:prstClr val="black"/>
                  </a:solidFill>
                  <a:latin typeface="Arial" panose="020B0604020202020204" pitchFamily="34" charset="0"/>
                  <a:cs typeface="Arial" panose="020B0604020202020204" pitchFamily="34" charset="0"/>
                </a:rPr>
                <a:t>, Ba, </a:t>
              </a:r>
              <a:r>
                <a:rPr lang="en-US" sz="4000" dirty="0" err="1" smtClean="0">
                  <a:solidFill>
                    <a:prstClr val="black"/>
                  </a:solidFill>
                  <a:latin typeface="Arial" panose="020B0604020202020204" pitchFamily="34" charset="0"/>
                  <a:cs typeface="Arial" panose="020B0604020202020204" pitchFamily="34" charset="0"/>
                </a:rPr>
                <a:t>Tư</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cho</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các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thí</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sinh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này</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mỗi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giải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trao</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cho</a:t>
              </a:r>
              <a:r>
                <a:rPr lang="en-US" sz="4000" dirty="0" smtClean="0">
                  <a:solidFill>
                    <a:prstClr val="black"/>
                  </a:solidFill>
                  <a:latin typeface="Arial" panose="020B0604020202020204" pitchFamily="34" charset="0"/>
                  <a:cs typeface="Arial" panose="020B0604020202020204" pitchFamily="34" charset="0"/>
                </a:rPr>
                <a:t> 25% </a:t>
              </a:r>
              <a:r>
                <a:rPr lang="en-US" sz="4000" dirty="0" err="1" smtClean="0">
                  <a:solidFill>
                    <a:prstClr val="black"/>
                  </a:solidFill>
                  <a:latin typeface="Arial" panose="020B0604020202020204" pitchFamily="34" charset="0"/>
                  <a:cs typeface="Arial" panose="020B0604020202020204" pitchFamily="34" charset="0"/>
                </a:rPr>
                <a:t>số</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thí</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sinh</a:t>
              </a:r>
              <a:r>
                <a:rPr lang="en-US" sz="4000" dirty="0" smtClean="0">
                  <a:solidFill>
                    <a:prstClr val="black"/>
                  </a:solidFill>
                  <a:latin typeface="Arial" panose="020B0604020202020204" pitchFamily="34" charset="0"/>
                  <a:cs typeface="Arial" panose="020B0604020202020204" pitchFamily="34" charset="0"/>
                </a:rPr>
                <a:t> (3 </a:t>
              </a:r>
              <a:r>
                <a:rPr lang="en-US" sz="4000" dirty="0" err="1" smtClean="0">
                  <a:solidFill>
                    <a:prstClr val="black"/>
                  </a:solidFill>
                  <a:latin typeface="Arial" panose="020B0604020202020204" pitchFamily="34" charset="0"/>
                  <a:cs typeface="Arial" panose="020B0604020202020204" pitchFamily="34" charset="0"/>
                </a:rPr>
                <a:t>thí</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sinh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Em</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hãy</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giúp</a:t>
              </a:r>
              <a:r>
                <a:rPr lang="en-US" sz="4000" dirty="0" smtClean="0">
                  <a:solidFill>
                    <a:prstClr val="black"/>
                  </a:solidFill>
                  <a:latin typeface="Arial" panose="020B0604020202020204" pitchFamily="34" charset="0"/>
                  <a:cs typeface="Arial" panose="020B0604020202020204" pitchFamily="34" charset="0"/>
                </a:rPr>
                <a:t> ban </a:t>
              </a:r>
              <a:r>
                <a:rPr lang="en-US" sz="4000" dirty="0" err="1" smtClean="0">
                  <a:solidFill>
                    <a:prstClr val="black"/>
                  </a:solidFill>
                  <a:latin typeface="Arial" panose="020B0604020202020204" pitchFamily="34" charset="0"/>
                  <a:cs typeface="Arial" panose="020B0604020202020204" pitchFamily="34" charset="0"/>
                </a:rPr>
                <a:t>tổ</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chức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xác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định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các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ngưỡng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điểm</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để</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phân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loại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thí</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sinh</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p:txBody>
        </p:sp>
      </p:grpSp>
      <p:sp>
        <p:nvSpPr>
          <p:cNvPr id="30" name="TextBox 7"/>
          <p:cNvSpPr txBox="1"/>
          <p:nvPr/>
        </p:nvSpPr>
        <p:spPr>
          <a:xfrm>
            <a:off x="1203895" y="1945965"/>
            <a:ext cx="3999588" cy="589905"/>
          </a:xfrm>
          <a:prstGeom prst="rect">
            <a:avLst/>
          </a:prstGeom>
        </p:spPr>
        <p:txBody>
          <a:bodyPr wrap="square" lIns="0" tIns="0" rIns="0" bIns="0" rtlCol="0" anchor="t">
            <a:spAutoFit/>
          </a:bodyPr>
          <a:lstStyle/>
          <a:p>
            <a:pPr algn="just">
              <a:lnSpc>
                <a:spcPts val="4620"/>
              </a:lnSpc>
            </a:pPr>
            <a:r>
              <a:rPr lang="en-US" sz="4400" b="1" spc="-42" dirty="0" smtClean="0">
                <a:solidFill>
                  <a:srgbClr val="C00000"/>
                </a:solidFill>
                <a:latin typeface="Arial" panose="020B0604020202020204" pitchFamily="34" charset="0"/>
                <a:cs typeface="Arial" panose="020B0604020202020204" pitchFamily="34" charset="0"/>
              </a:rPr>
              <a:t>2. </a:t>
            </a:r>
            <a:r>
              <a:rPr lang="en-US" sz="4400" b="1" spc="-42" dirty="0" err="1" smtClean="0">
                <a:solidFill>
                  <a:srgbClr val="C00000"/>
                </a:solidFill>
                <a:latin typeface="Arial" panose="020B0604020202020204" pitchFamily="34" charset="0"/>
                <a:cs typeface="Arial" panose="020B0604020202020204" pitchFamily="34" charset="0"/>
              </a:rPr>
              <a:t>Tứ</a:t>
            </a:r>
            <a:r>
              <a:rPr lang="en-US" sz="4400" b="1" spc="-42" dirty="0" smtClean="0">
                <a:solidFill>
                  <a:srgbClr val="C00000"/>
                </a:solidFill>
                <a:latin typeface="Arial" panose="020B0604020202020204" pitchFamily="34" charset="0"/>
                <a:cs typeface="Arial" panose="020B0604020202020204" pitchFamily="34" charset="0"/>
              </a:rPr>
              <a:t> </a:t>
            </a:r>
            <a:r>
              <a:rPr lang="en-US" sz="4400" b="1" spc="-42" dirty="0" err="1" smtClean="0">
                <a:solidFill>
                  <a:srgbClr val="C00000"/>
                </a:solidFill>
                <a:latin typeface="Arial" panose="020B0604020202020204" pitchFamily="34" charset="0"/>
                <a:cs typeface="Arial" panose="020B0604020202020204" pitchFamily="34" charset="0"/>
              </a:rPr>
              <a:t>phân</a:t>
            </a:r>
            <a:r>
              <a:rPr lang="en-US" sz="4400" b="1" spc="-42" dirty="0" smtClean="0">
                <a:solidFill>
                  <a:srgbClr val="C00000"/>
                </a:solidFill>
                <a:latin typeface="Arial" panose="020B0604020202020204" pitchFamily="34" charset="0"/>
                <a:cs typeface="Arial" panose="020B0604020202020204" pitchFamily="34" charset="0"/>
              </a:rPr>
              <a:t> </a:t>
            </a:r>
            <a:r>
              <a:rPr lang="en-US" sz="4400" b="1" spc="-42" dirty="0" err="1" smtClean="0">
                <a:solidFill>
                  <a:srgbClr val="C00000"/>
                </a:solidFill>
                <a:latin typeface="Arial" panose="020B0604020202020204" pitchFamily="34" charset="0"/>
                <a:cs typeface="Arial" panose="020B0604020202020204" pitchFamily="34" charset="0"/>
              </a:rPr>
              <a:t>vị</a:t>
            </a:r>
            <a:endParaRPr lang="en-US" sz="4400" b="1" spc="-42" dirty="0">
              <a:solidFill>
                <a:srgbClr val="C00000"/>
              </a:solidFill>
              <a:latin typeface="Arial" panose="020B0604020202020204" pitchFamily="34" charset="0"/>
              <a:cs typeface="Arial" panose="020B0604020202020204" pitchFamily="34" charset="0"/>
            </a:endParaRPr>
          </a:p>
        </p:txBody>
      </p:sp>
      <p:pic>
        <p:nvPicPr>
          <p:cNvPr id="31"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63709" y="2670741"/>
            <a:ext cx="1404609" cy="1200941"/>
          </a:xfrm>
          <a:prstGeom prst="rect">
            <a:avLst/>
          </a:prstGeom>
        </p:spPr>
      </p:pic>
      <p:pic>
        <p:nvPicPr>
          <p:cNvPr id="32"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162267" y="619404"/>
            <a:ext cx="4210363" cy="3039117"/>
          </a:xfrm>
          <a:prstGeom prst="rect">
            <a:avLst/>
          </a:prstGeom>
        </p:spPr>
      </p:pic>
    </p:spTree>
    <p:extLst>
      <p:ext uri="{BB962C8B-B14F-4D97-AF65-F5344CB8AC3E}">
        <p14:creationId xmlns:p14="http://schemas.microsoft.com/office/powerpoint/2010/main" val="3078443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914400" y="1222831"/>
            <a:ext cx="16383000" cy="8264069"/>
            <a:chOff x="0" y="0"/>
            <a:chExt cx="6281481" cy="4183626"/>
          </a:xfrm>
        </p:grpSpPr>
        <p:sp>
          <p:nvSpPr>
            <p:cNvPr id="23" name="Freeform 23"/>
            <p:cNvSpPr/>
            <p:nvPr/>
          </p:nvSpPr>
          <p:spPr>
            <a:xfrm>
              <a:off x="0" y="0"/>
              <a:ext cx="6281481" cy="4183626"/>
            </a:xfrm>
            <a:custGeom>
              <a:avLst/>
              <a:gdLst/>
              <a:ahLst/>
              <a:cxnLst/>
              <a:rect l="l" t="t" r="r" b="b"/>
              <a:pathLst>
                <a:path w="6281481" h="4183626">
                  <a:moveTo>
                    <a:pt x="6157021" y="4183626"/>
                  </a:moveTo>
                  <a:lnTo>
                    <a:pt x="124460" y="4183626"/>
                  </a:lnTo>
                  <a:cubicBezTo>
                    <a:pt x="55880" y="4183626"/>
                    <a:pt x="0" y="4127746"/>
                    <a:pt x="0" y="4059166"/>
                  </a:cubicBezTo>
                  <a:lnTo>
                    <a:pt x="0" y="124460"/>
                  </a:lnTo>
                  <a:cubicBezTo>
                    <a:pt x="0" y="55880"/>
                    <a:pt x="55880" y="0"/>
                    <a:pt x="124460" y="0"/>
                  </a:cubicBezTo>
                  <a:lnTo>
                    <a:pt x="6157021" y="0"/>
                  </a:lnTo>
                  <a:cubicBezTo>
                    <a:pt x="6225601" y="0"/>
                    <a:pt x="6281481" y="55880"/>
                    <a:pt x="6281481" y="124460"/>
                  </a:cubicBezTo>
                  <a:lnTo>
                    <a:pt x="6281481" y="4059166"/>
                  </a:lnTo>
                  <a:cubicBezTo>
                    <a:pt x="6281481" y="4127746"/>
                    <a:pt x="6225601" y="4183626"/>
                    <a:pt x="6157021" y="4183626"/>
                  </a:cubicBezTo>
                  <a:close/>
                </a:path>
              </a:pathLst>
            </a:custGeom>
            <a:solidFill>
              <a:srgbClr val="DCE6F2"/>
            </a:solidFill>
          </p:spPr>
        </p:sp>
      </p:grpSp>
      <p:grpSp>
        <p:nvGrpSpPr>
          <p:cNvPr id="63" name="Group 62"/>
          <p:cNvGrpSpPr/>
          <p:nvPr/>
        </p:nvGrpSpPr>
        <p:grpSpPr>
          <a:xfrm>
            <a:off x="7677150" y="571500"/>
            <a:ext cx="2857500" cy="1600200"/>
            <a:chOff x="1028700" y="1028700"/>
            <a:chExt cx="5129945" cy="1837453"/>
          </a:xfrm>
        </p:grpSpPr>
        <p:pic>
          <p:nvPicPr>
            <p:cNvPr id="41" name="Picture 4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1028700"/>
              <a:ext cx="5129945" cy="1837453"/>
            </a:xfrm>
            <a:prstGeom prst="rect">
              <a:avLst/>
            </a:prstGeom>
          </p:spPr>
        </p:pic>
        <p:sp>
          <p:nvSpPr>
            <p:cNvPr id="49" name="TextBox 49"/>
            <p:cNvSpPr txBox="1"/>
            <p:nvPr/>
          </p:nvSpPr>
          <p:spPr>
            <a:xfrm>
              <a:off x="1479221" y="1358412"/>
              <a:ext cx="4228902" cy="589015"/>
            </a:xfrm>
            <a:prstGeom prst="rect">
              <a:avLst/>
            </a:prstGeom>
          </p:spPr>
          <p:txBody>
            <a:bodyPr lIns="0" tIns="0" rIns="0" bIns="0" rtlCol="0" anchor="t">
              <a:spAutoFit/>
            </a:bodyPr>
            <a:lstStyle/>
            <a:p>
              <a:pPr algn="ctr">
                <a:lnSpc>
                  <a:spcPts val="4047"/>
                </a:lnSpc>
              </a:pPr>
              <a:r>
                <a:rPr lang="en-US" sz="4400" b="1" spc="-36" dirty="0" err="1" smtClean="0">
                  <a:solidFill>
                    <a:srgbClr val="100F0D"/>
                  </a:solidFill>
                  <a:latin typeface="Arial" panose="020B0604020202020204" pitchFamily="34" charset="0"/>
                  <a:cs typeface="Arial" panose="020B0604020202020204" pitchFamily="34" charset="0"/>
                </a:rPr>
                <a:t>Giải</a:t>
              </a:r>
              <a:endParaRPr lang="en-US" sz="4400" b="1" spc="-36" dirty="0">
                <a:solidFill>
                  <a:srgbClr val="100F0D"/>
                </a:solidFill>
                <a:latin typeface="Arial" panose="020B0604020202020204" pitchFamily="34" charset="0"/>
                <a:cs typeface="Arial" panose="020B0604020202020204" pitchFamily="34" charset="0"/>
              </a:endParaRPr>
            </a:p>
          </p:txBody>
        </p:sp>
      </p:grpSp>
      <p:sp>
        <p:nvSpPr>
          <p:cNvPr id="7" name="Rectangle 6"/>
          <p:cNvSpPr/>
          <p:nvPr/>
        </p:nvSpPr>
        <p:spPr>
          <a:xfrm>
            <a:off x="1693627" y="1990150"/>
            <a:ext cx="11715750" cy="7478970"/>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Sắp xếp dãy số liệu trên theo thứ tự không giảm, ta được:</a:t>
            </a:r>
          </a:p>
          <a:p>
            <a:pPr algn="just">
              <a:lnSpc>
                <a:spcPct val="150000"/>
              </a:lnSpc>
            </a:pPr>
            <a:r>
              <a:rPr lang="vi-VN" sz="4000" dirty="0">
                <a:latin typeface="Arial" panose="020B0604020202020204" pitchFamily="34" charset="0"/>
                <a:cs typeface="Arial" panose="020B0604020202020204" pitchFamily="34" charset="0"/>
              </a:rPr>
              <a:t>58; 69; 69; 74; 75; 77; 81; 87; 88; 92; 97</a:t>
            </a:r>
          </a:p>
          <a:p>
            <a:pPr algn="just">
              <a:lnSpc>
                <a:spcPct val="150000"/>
              </a:lnSpc>
            </a:pPr>
            <a:r>
              <a:rPr lang="vi-VN" sz="4000" dirty="0">
                <a:latin typeface="Arial" panose="020B0604020202020204" pitchFamily="34" charset="0"/>
                <a:cs typeface="Arial" panose="020B0604020202020204" pitchFamily="34" charset="0"/>
              </a:rPr>
              <a:t>Do đó:</a:t>
            </a:r>
          </a:p>
          <a:p>
            <a:pPr marL="571500" indent="-571500" algn="just">
              <a:lnSpc>
                <a:spcPct val="150000"/>
              </a:lnSpc>
              <a:buFont typeface="Wingdings" panose="05000000000000000000" pitchFamily="2" charset="2"/>
              <a:buChar char="ü"/>
            </a:pPr>
            <a:r>
              <a:rPr lang="vi-VN" sz="4000" dirty="0">
                <a:latin typeface="Arial" panose="020B0604020202020204" pitchFamily="34" charset="0"/>
                <a:cs typeface="Arial" panose="020B0604020202020204" pitchFamily="34" charset="0"/>
              </a:rPr>
              <a:t>Nhóm giải tư: 58; 69; 69</a:t>
            </a:r>
          </a:p>
          <a:p>
            <a:pPr marL="571500" indent="-571500" algn="just">
              <a:lnSpc>
                <a:spcPct val="150000"/>
              </a:lnSpc>
              <a:buFont typeface="Wingdings" panose="05000000000000000000" pitchFamily="2" charset="2"/>
              <a:buChar char="ü"/>
            </a:pPr>
            <a:r>
              <a:rPr lang="vi-VN" sz="4000" dirty="0">
                <a:latin typeface="Arial" panose="020B0604020202020204" pitchFamily="34" charset="0"/>
                <a:cs typeface="Arial" panose="020B0604020202020204" pitchFamily="34" charset="0"/>
              </a:rPr>
              <a:t>Nhóm giải ba: 74; 75; 75</a:t>
            </a:r>
          </a:p>
          <a:p>
            <a:pPr marL="571500" indent="-571500" algn="just">
              <a:lnSpc>
                <a:spcPct val="150000"/>
              </a:lnSpc>
              <a:buFont typeface="Wingdings" panose="05000000000000000000" pitchFamily="2" charset="2"/>
              <a:buChar char="ü"/>
            </a:pPr>
            <a:r>
              <a:rPr lang="vi-VN" sz="4000" dirty="0">
                <a:latin typeface="Arial" panose="020B0604020202020204" pitchFamily="34" charset="0"/>
                <a:cs typeface="Arial" panose="020B0604020202020204" pitchFamily="34" charset="0"/>
              </a:rPr>
              <a:t>Nhóm giải nhì: 77; 81; 87</a:t>
            </a:r>
          </a:p>
          <a:p>
            <a:pPr marL="571500" indent="-571500" algn="just">
              <a:lnSpc>
                <a:spcPct val="150000"/>
              </a:lnSpc>
              <a:buFont typeface="Wingdings" panose="05000000000000000000" pitchFamily="2" charset="2"/>
              <a:buChar char="ü"/>
            </a:pPr>
            <a:r>
              <a:rPr lang="vi-VN" sz="4000" dirty="0">
                <a:latin typeface="Arial" panose="020B0604020202020204" pitchFamily="34" charset="0"/>
                <a:cs typeface="Arial" panose="020B0604020202020204" pitchFamily="34" charset="0"/>
              </a:rPr>
              <a:t>Nhóm giải nhất: 88; 92; 97</a:t>
            </a:r>
          </a:p>
        </p:txBody>
      </p:sp>
      <p:pic>
        <p:nvPicPr>
          <p:cNvPr id="14" name="Picture 5"/>
          <p:cNvPicPr>
            <a:picLocks noChangeAspect="1"/>
          </p:cNvPicPr>
          <p:nvPr/>
        </p:nvPicPr>
        <p:blipFill>
          <a:blip r:embed="rId7"/>
          <a:srcRect/>
          <a:stretch>
            <a:fillRect/>
          </a:stretch>
        </p:blipFill>
        <p:spPr>
          <a:xfrm>
            <a:off x="9470555" y="5330675"/>
            <a:ext cx="7826845" cy="413844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801" y="1997770"/>
            <a:ext cx="2895600" cy="1388184"/>
          </a:xfrm>
          <a:prstGeom prst="rect">
            <a:avLst/>
          </a:prstGeom>
        </p:spPr>
      </p:pic>
    </p:spTree>
    <p:extLst>
      <p:ext uri="{BB962C8B-B14F-4D97-AF65-F5344CB8AC3E}">
        <p14:creationId xmlns:p14="http://schemas.microsoft.com/office/powerpoint/2010/main" val="343104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strVal val="#ppt_w+.3"/>
                                          </p:val>
                                        </p:tav>
                                        <p:tav tm="100000">
                                          <p:val>
                                            <p:strVal val="#ppt_w"/>
                                          </p:val>
                                        </p:tav>
                                      </p:tavLst>
                                    </p:anim>
                                    <p:anim calcmode="lin" valueType="num">
                                      <p:cBhvr>
                                        <p:cTn id="8" dur="500" fill="hold"/>
                                        <p:tgtEl>
                                          <p:spTgt spid="63"/>
                                        </p:tgtEl>
                                        <p:attrNameLst>
                                          <p:attrName>ppt_h</p:attrName>
                                        </p:attrNameLst>
                                      </p:cBhvr>
                                      <p:tavLst>
                                        <p:tav tm="0">
                                          <p:val>
                                            <p:strVal val="#ppt_h"/>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914400" y="1222831"/>
            <a:ext cx="16383000" cy="8264069"/>
            <a:chOff x="0" y="0"/>
            <a:chExt cx="6281481" cy="4183626"/>
          </a:xfrm>
        </p:grpSpPr>
        <p:sp>
          <p:nvSpPr>
            <p:cNvPr id="23" name="Freeform 23"/>
            <p:cNvSpPr/>
            <p:nvPr/>
          </p:nvSpPr>
          <p:spPr>
            <a:xfrm>
              <a:off x="0" y="0"/>
              <a:ext cx="6281481" cy="4183626"/>
            </a:xfrm>
            <a:custGeom>
              <a:avLst/>
              <a:gdLst/>
              <a:ahLst/>
              <a:cxnLst/>
              <a:rect l="l" t="t" r="r" b="b"/>
              <a:pathLst>
                <a:path w="6281481" h="4183626">
                  <a:moveTo>
                    <a:pt x="6157021" y="4183626"/>
                  </a:moveTo>
                  <a:lnTo>
                    <a:pt x="124460" y="4183626"/>
                  </a:lnTo>
                  <a:cubicBezTo>
                    <a:pt x="55880" y="4183626"/>
                    <a:pt x="0" y="4127746"/>
                    <a:pt x="0" y="4059166"/>
                  </a:cubicBezTo>
                  <a:lnTo>
                    <a:pt x="0" y="124460"/>
                  </a:lnTo>
                  <a:cubicBezTo>
                    <a:pt x="0" y="55880"/>
                    <a:pt x="55880" y="0"/>
                    <a:pt x="124460" y="0"/>
                  </a:cubicBezTo>
                  <a:lnTo>
                    <a:pt x="6157021" y="0"/>
                  </a:lnTo>
                  <a:cubicBezTo>
                    <a:pt x="6225601" y="0"/>
                    <a:pt x="6281481" y="55880"/>
                    <a:pt x="6281481" y="124460"/>
                  </a:cubicBezTo>
                  <a:lnTo>
                    <a:pt x="6281481" y="4059166"/>
                  </a:lnTo>
                  <a:cubicBezTo>
                    <a:pt x="6281481" y="4127746"/>
                    <a:pt x="6225601" y="4183626"/>
                    <a:pt x="6157021" y="4183626"/>
                  </a:cubicBezTo>
                  <a:close/>
                </a:path>
              </a:pathLst>
            </a:custGeom>
            <a:solidFill>
              <a:srgbClr val="DCE6F2"/>
            </a:solidFill>
          </p:spPr>
        </p:sp>
      </p:grpSp>
      <p:grpSp>
        <p:nvGrpSpPr>
          <p:cNvPr id="63" name="Group 62"/>
          <p:cNvGrpSpPr/>
          <p:nvPr/>
        </p:nvGrpSpPr>
        <p:grpSpPr>
          <a:xfrm>
            <a:off x="7677150" y="571500"/>
            <a:ext cx="2857500" cy="1600200"/>
            <a:chOff x="1028700" y="1028700"/>
            <a:chExt cx="5129945" cy="1837453"/>
          </a:xfrm>
        </p:grpSpPr>
        <p:pic>
          <p:nvPicPr>
            <p:cNvPr id="41" name="Picture 4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1028700"/>
              <a:ext cx="5129945" cy="1837453"/>
            </a:xfrm>
            <a:prstGeom prst="rect">
              <a:avLst/>
            </a:prstGeom>
          </p:spPr>
        </p:pic>
        <p:sp>
          <p:nvSpPr>
            <p:cNvPr id="49" name="TextBox 49"/>
            <p:cNvSpPr txBox="1"/>
            <p:nvPr/>
          </p:nvSpPr>
          <p:spPr>
            <a:xfrm>
              <a:off x="1479221" y="1358412"/>
              <a:ext cx="4228902" cy="589015"/>
            </a:xfrm>
            <a:prstGeom prst="rect">
              <a:avLst/>
            </a:prstGeom>
          </p:spPr>
          <p:txBody>
            <a:bodyPr lIns="0" tIns="0" rIns="0" bIns="0" rtlCol="0" anchor="t">
              <a:spAutoFit/>
            </a:bodyPr>
            <a:lstStyle/>
            <a:p>
              <a:pPr algn="ctr">
                <a:lnSpc>
                  <a:spcPts val="4047"/>
                </a:lnSpc>
              </a:pPr>
              <a:r>
                <a:rPr lang="en-US" sz="4400" b="1" spc="-36" dirty="0" err="1" smtClean="0">
                  <a:solidFill>
                    <a:srgbClr val="100F0D"/>
                  </a:solidFill>
                  <a:latin typeface="Arial" panose="020B0604020202020204" pitchFamily="34" charset="0"/>
                  <a:cs typeface="Arial" panose="020B0604020202020204" pitchFamily="34" charset="0"/>
                </a:rPr>
                <a:t>Giải</a:t>
              </a:r>
              <a:endParaRPr lang="en-US" sz="4400" b="1" spc="-36" dirty="0">
                <a:solidFill>
                  <a:srgbClr val="100F0D"/>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177799" y="2209800"/>
                <a:ext cx="16119601" cy="6562630"/>
              </a:xfrm>
              <a:prstGeom prst="rect">
                <a:avLst/>
              </a:prstGeom>
            </p:spPr>
            <p:txBody>
              <a:bodyPr wrap="square">
                <a:spAutoFit/>
              </a:bodyPr>
              <a:lstStyle/>
              <a:p>
                <a:pPr algn="just">
                  <a:lnSpc>
                    <a:spcPct val="130000"/>
                  </a:lnSpc>
                  <a:spcAft>
                    <a:spcPts val="800"/>
                  </a:spcAft>
                </a:pPr>
                <a:r>
                  <a:rPr lang="nl-NL" sz="3600" dirty="0" smtClean="0">
                    <a:latin typeface="Arial" panose="020B0604020202020204" pitchFamily="34" charset="0"/>
                    <a:ea typeface="Calibri" panose="020F0502020204030204" pitchFamily="34" charset="0"/>
                    <a:cs typeface="Arial" panose="020B0604020202020204" pitchFamily="34" charset="0"/>
                  </a:rPr>
                  <a:t>Ngưỡng điểm để phân loại thí sinh: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Aft>
                    <a:spcPts val="800"/>
                  </a:spcAft>
                  <a:buFont typeface="Wingdings" panose="05000000000000000000" pitchFamily="2" charset="2"/>
                  <a:buChar char="§"/>
                </a:pPr>
                <a:r>
                  <a:rPr lang="nl-NL" sz="3600" dirty="0" smtClean="0">
                    <a:effectLst/>
                    <a:latin typeface="Arial" panose="020B0604020202020204" pitchFamily="34" charset="0"/>
                    <a:ea typeface="Calibri" panose="020F0502020204030204" pitchFamily="34" charset="0"/>
                    <a:cs typeface="Arial" panose="020B0604020202020204" pitchFamily="34" charset="0"/>
                  </a:rPr>
                  <a:t>Ngưỡng </a:t>
                </a:r>
                <a:r>
                  <a:rPr lang="nl-NL" sz="3600" dirty="0">
                    <a:effectLst/>
                    <a:latin typeface="Arial" panose="020B0604020202020204" pitchFamily="34" charset="0"/>
                    <a:ea typeface="Calibri" panose="020F0502020204030204" pitchFamily="34" charset="0"/>
                    <a:cs typeface="Arial" panose="020B0604020202020204" pitchFamily="34" charset="0"/>
                  </a:rPr>
                  <a:t>điểm phân loại giữa nhóm giải tư và nhóm giải ba là: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400" i="1">
                            <a:effectLst/>
                            <a:latin typeface="Cambria Math" panose="02040503050406030204" pitchFamily="18" charset="0"/>
                            <a:ea typeface="Calibri" panose="020F0502020204030204" pitchFamily="34" charset="0"/>
                            <a:cs typeface="Times New Roman" panose="02020603050405020304" pitchFamily="18" charset="0"/>
                          </a:rPr>
                          <m:t>69+74</m:t>
                        </m:r>
                      </m:num>
                      <m:den>
                        <m:r>
                          <a:rPr lang="nl-NL" sz="44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600" dirty="0" smtClean="0">
                    <a:effectLst/>
                    <a:latin typeface="Arial" panose="020B0604020202020204" pitchFamily="34" charset="0"/>
                    <a:ea typeface="Calibri" panose="020F0502020204030204" pitchFamily="34" charset="0"/>
                    <a:cs typeface="Times New Roman" panose="02020603050405020304" pitchFamily="18" charset="0"/>
                  </a:rPr>
                  <a:t> = 71,5</a:t>
                </a:r>
              </a:p>
              <a:p>
                <a:pPr marL="571500" indent="-571500" algn="just">
                  <a:lnSpc>
                    <a:spcPct val="130000"/>
                  </a:lnSpc>
                  <a:spcAft>
                    <a:spcPts val="800"/>
                  </a:spcAft>
                  <a:buFont typeface="Wingdings" panose="05000000000000000000" pitchFamily="2" charset="2"/>
                  <a:buChar char="§"/>
                </a:pPr>
                <a:r>
                  <a:rPr lang="nl-NL" sz="3600" dirty="0" smtClean="0">
                    <a:effectLst/>
                    <a:latin typeface="Arial" panose="020B0604020202020204" pitchFamily="34" charset="0"/>
                    <a:ea typeface="Times New Roman" panose="02020603050405020304" pitchFamily="18" charset="0"/>
                    <a:cs typeface="Arial" panose="020B0604020202020204" pitchFamily="34" charset="0"/>
                  </a:rPr>
                  <a:t>Ngưỡng </a:t>
                </a:r>
                <a:r>
                  <a:rPr lang="nl-NL" sz="3600" dirty="0">
                    <a:effectLst/>
                    <a:latin typeface="Arial" panose="020B0604020202020204" pitchFamily="34" charset="0"/>
                    <a:ea typeface="Times New Roman" panose="02020603050405020304" pitchFamily="18" charset="0"/>
                    <a:cs typeface="Arial" panose="020B0604020202020204" pitchFamily="34" charset="0"/>
                  </a:rPr>
                  <a:t>điểm phân loại giữa nhóm giải ba và nhóm giải nhì là: </a:t>
                </a:r>
                <a14:m>
                  <m:oMath xmlns:m="http://schemas.openxmlformats.org/officeDocument/2006/math">
                    <m:f>
                      <m:f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75+77</m:t>
                        </m:r>
                      </m:num>
                      <m:den>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600" dirty="0" smtClean="0">
                    <a:effectLst/>
                    <a:latin typeface="Arial" panose="020B0604020202020204" pitchFamily="34" charset="0"/>
                    <a:ea typeface="Times New Roman" panose="02020603050405020304" pitchFamily="18" charset="0"/>
                    <a:cs typeface="Times New Roman" panose="02020603050405020304" pitchFamily="18" charset="0"/>
                  </a:rPr>
                  <a:t> = 76</a:t>
                </a:r>
              </a:p>
              <a:p>
                <a:pPr marL="571500" indent="-571500" algn="just">
                  <a:lnSpc>
                    <a:spcPct val="130000"/>
                  </a:lnSpc>
                  <a:spcAft>
                    <a:spcPts val="800"/>
                  </a:spcAft>
                  <a:buFont typeface="Wingdings" panose="05000000000000000000" pitchFamily="2" charset="2"/>
                  <a:buChar char="§"/>
                </a:pPr>
                <a:r>
                  <a:rPr lang="nl-NL" sz="3600" dirty="0" smtClean="0">
                    <a:effectLst/>
                    <a:latin typeface="Arial" panose="020B0604020202020204" pitchFamily="34" charset="0"/>
                    <a:ea typeface="Times New Roman" panose="02020603050405020304" pitchFamily="18" charset="0"/>
                    <a:cs typeface="Arial" panose="020B0604020202020204" pitchFamily="34" charset="0"/>
                  </a:rPr>
                  <a:t>Ngưỡng </a:t>
                </a:r>
                <a:r>
                  <a:rPr lang="nl-NL" sz="3600" dirty="0">
                    <a:effectLst/>
                    <a:latin typeface="Arial" panose="020B0604020202020204" pitchFamily="34" charset="0"/>
                    <a:ea typeface="Times New Roman" panose="02020603050405020304" pitchFamily="18" charset="0"/>
                    <a:cs typeface="Arial" panose="020B0604020202020204" pitchFamily="34" charset="0"/>
                  </a:rPr>
                  <a:t>điểm phân loại giữa nhóm giải nhì và nhóm giải nhất là: </a:t>
                </a:r>
                <a14:m>
                  <m:oMath xmlns:m="http://schemas.openxmlformats.org/officeDocument/2006/math">
                    <m:f>
                      <m:f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87+88</m:t>
                        </m:r>
                      </m:num>
                      <m:den>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600" dirty="0" smtClean="0">
                    <a:effectLst/>
                    <a:latin typeface="Arial" panose="020B0604020202020204" pitchFamily="34" charset="0"/>
                    <a:ea typeface="Times New Roman" panose="02020603050405020304" pitchFamily="18" charset="0"/>
                    <a:cs typeface="Times New Roman" panose="02020603050405020304" pitchFamily="18" charset="0"/>
                  </a:rPr>
                  <a:t> = 87,5</a:t>
                </a:r>
              </a:p>
              <a:p>
                <a:pPr algn="just">
                  <a:lnSpc>
                    <a:spcPct val="130000"/>
                  </a:lnSpc>
                  <a:spcAft>
                    <a:spcPts val="800"/>
                  </a:spcAft>
                </a:pPr>
                <a:r>
                  <a:rPr lang="nl-NL" sz="3600" dirty="0" smtClean="0">
                    <a:effectLst/>
                    <a:latin typeface="Arial" panose="020B0604020202020204" pitchFamily="34" charset="0"/>
                    <a:ea typeface="Times New Roman" panose="02020603050405020304" pitchFamily="18" charset="0"/>
                    <a:cs typeface="Arial" panose="020B0604020202020204" pitchFamily="34" charset="0"/>
                  </a:rPr>
                  <a:t>Vậy </a:t>
                </a:r>
                <a:r>
                  <a:rPr lang="nl-NL" sz="3600" dirty="0">
                    <a:effectLst/>
                    <a:latin typeface="Arial" panose="020B0604020202020204" pitchFamily="34" charset="0"/>
                    <a:ea typeface="Times New Roman" panose="02020603050405020304" pitchFamily="18" charset="0"/>
                    <a:cs typeface="Arial" panose="020B0604020202020204" pitchFamily="34" charset="0"/>
                  </a:rPr>
                  <a:t>ba ngưỡng điểm giúp ban tổ chức phân loại thí sinh là 71,5; 76; 87,5.</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77799" y="2209800"/>
                <a:ext cx="16119601" cy="6562630"/>
              </a:xfrm>
              <a:prstGeom prst="rect">
                <a:avLst/>
              </a:prstGeom>
              <a:blipFill rotWithShape="0">
                <a:blip r:embed="rId7"/>
                <a:stretch>
                  <a:fillRect l="-1134" t="-93" r="-1134" b="-2509"/>
                </a:stretch>
              </a:blipFill>
            </p:spPr>
            <p:txBody>
              <a:bodyPr/>
              <a:lstStyle/>
              <a:p>
                <a:r>
                  <a:rPr lang="en-US">
                    <a:noFill/>
                  </a:rPr>
                  <a:t> </a:t>
                </a:r>
              </a:p>
            </p:txBody>
          </p:sp>
        </mc:Fallback>
      </mc:AlternateContent>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96778">
            <a:off x="15337379" y="7772855"/>
            <a:ext cx="2417462" cy="2456203"/>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21936" y="330423"/>
            <a:ext cx="1731328" cy="2329813"/>
          </a:xfrm>
          <a:prstGeom prst="rect">
            <a:avLst/>
          </a:prstGeom>
        </p:spPr>
      </p:pic>
    </p:spTree>
    <p:extLst>
      <p:ext uri="{BB962C8B-B14F-4D97-AF65-F5344CB8AC3E}">
        <p14:creationId xmlns:p14="http://schemas.microsoft.com/office/powerpoint/2010/main" val="309371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57200" y="647700"/>
            <a:ext cx="17384733" cy="1447800"/>
            <a:chOff x="451631" y="342900"/>
            <a:chExt cx="17384733" cy="1447800"/>
          </a:xfrm>
        </p:grpSpPr>
        <p:grpSp>
          <p:nvGrpSpPr>
            <p:cNvPr id="5" name="Group 2"/>
            <p:cNvGrpSpPr/>
            <p:nvPr/>
          </p:nvGrpSpPr>
          <p:grpSpPr>
            <a:xfrm>
              <a:off x="451631" y="342900"/>
              <a:ext cx="17384733" cy="1447800"/>
              <a:chOff x="0" y="0"/>
              <a:chExt cx="9620467" cy="4227797"/>
            </a:xfrm>
            <a:solidFill>
              <a:schemeClr val="tx2">
                <a:lumMod val="20000"/>
                <a:lumOff val="80000"/>
              </a:schemeClr>
            </a:solidFill>
          </p:grpSpPr>
          <p:sp>
            <p:nvSpPr>
              <p:cNvPr id="6" name="Freeform 3"/>
              <p:cNvSpPr/>
              <p:nvPr/>
            </p:nvSpPr>
            <p:spPr>
              <a:xfrm>
                <a:off x="0" y="0"/>
                <a:ext cx="9620467" cy="4227797"/>
              </a:xfrm>
              <a:custGeom>
                <a:avLst/>
                <a:gdLst/>
                <a:ahLst/>
                <a:cxnLst/>
                <a:rect l="l" t="t" r="r" b="b"/>
                <a:pathLst>
                  <a:path w="9620467" h="4227797">
                    <a:moveTo>
                      <a:pt x="9496007" y="4227797"/>
                    </a:moveTo>
                    <a:lnTo>
                      <a:pt x="124460" y="4227797"/>
                    </a:lnTo>
                    <a:cubicBezTo>
                      <a:pt x="55880" y="4227797"/>
                      <a:pt x="0" y="4171917"/>
                      <a:pt x="0" y="4103337"/>
                    </a:cubicBezTo>
                    <a:lnTo>
                      <a:pt x="0" y="124460"/>
                    </a:lnTo>
                    <a:cubicBezTo>
                      <a:pt x="0" y="55880"/>
                      <a:pt x="55880" y="0"/>
                      <a:pt x="124460" y="0"/>
                    </a:cubicBezTo>
                    <a:lnTo>
                      <a:pt x="9496007" y="0"/>
                    </a:lnTo>
                    <a:cubicBezTo>
                      <a:pt x="9564587" y="0"/>
                      <a:pt x="9620467" y="55880"/>
                      <a:pt x="9620467" y="124460"/>
                    </a:cubicBezTo>
                    <a:lnTo>
                      <a:pt x="9620467" y="4103337"/>
                    </a:lnTo>
                    <a:cubicBezTo>
                      <a:pt x="9620467" y="4171917"/>
                      <a:pt x="9564587" y="4227797"/>
                      <a:pt x="9496007" y="4227797"/>
                    </a:cubicBezTo>
                    <a:close/>
                  </a:path>
                </a:pathLst>
              </a:custGeom>
              <a:solidFill>
                <a:schemeClr val="accent6">
                  <a:lumMod val="20000"/>
                  <a:lumOff val="80000"/>
                </a:schemeClr>
              </a:solidFill>
            </p:spPr>
          </p:sp>
        </p:grpSp>
        <p:sp>
          <p:nvSpPr>
            <p:cNvPr id="8" name="TextBox 7"/>
            <p:cNvSpPr txBox="1"/>
            <p:nvPr/>
          </p:nvSpPr>
          <p:spPr>
            <a:xfrm>
              <a:off x="7176421" y="643235"/>
              <a:ext cx="3935154" cy="923330"/>
            </a:xfrm>
            <a:prstGeom prst="rect">
              <a:avLst/>
            </a:prstGeom>
            <a:noFill/>
          </p:spPr>
          <p:txBody>
            <a:bodyPr wrap="square" rtlCol="0">
              <a:spAutoFit/>
            </a:bodyPr>
            <a:lstStyle/>
            <a:p>
              <a:pPr algn="ctr"/>
              <a:r>
                <a:rPr lang="en-US" sz="5400" b="1" dirty="0" smtClean="0">
                  <a:solidFill>
                    <a:srgbClr val="C00000"/>
                  </a:solidFill>
                  <a:latin typeface="Arial" panose="020B0604020202020204" pitchFamily="34" charset="0"/>
                  <a:cs typeface="Arial" panose="020B0604020202020204" pitchFamily="34" charset="0"/>
                </a:rPr>
                <a:t>KẾT LUẬN</a:t>
              </a:r>
              <a:endParaRPr lang="en-US" sz="5400" b="1" dirty="0">
                <a:solidFill>
                  <a:srgbClr val="C00000"/>
                </a:solidFill>
                <a:latin typeface="Arial" panose="020B0604020202020204" pitchFamily="34" charset="0"/>
                <a:cs typeface="Arial" panose="020B0604020202020204" pitchFamily="34" charset="0"/>
              </a:endParaRPr>
            </a:p>
          </p:txBody>
        </p:sp>
      </p:grpSp>
      <p:pic>
        <p:nvPicPr>
          <p:cNvPr id="20"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7200" y="3396436"/>
            <a:ext cx="3063074" cy="6685280"/>
          </a:xfrm>
          <a:prstGeom prst="rect">
            <a:avLst/>
          </a:prstGeom>
        </p:spPr>
      </p:pic>
      <p:sp>
        <p:nvSpPr>
          <p:cNvPr id="9" name="Rectangle 8"/>
          <p:cNvSpPr/>
          <p:nvPr/>
        </p:nvSpPr>
        <p:spPr>
          <a:xfrm>
            <a:off x="1447799" y="2397402"/>
            <a:ext cx="15161523" cy="707886"/>
          </a:xfrm>
          <a:prstGeom prst="rect">
            <a:avLst/>
          </a:prstGeom>
        </p:spPr>
        <p:txBody>
          <a:bodyPr wrap="square">
            <a:spAutoFit/>
          </a:bodyPr>
          <a:lstStyle/>
          <a:p>
            <a:pPr algn="just"/>
            <a:r>
              <a:rPr lang="vi-VN" sz="4000" dirty="0">
                <a:solidFill>
                  <a:schemeClr val="tx2">
                    <a:lumMod val="75000"/>
                  </a:schemeClr>
                </a:solidFill>
                <a:latin typeface="Arial" panose="020B0604020202020204" pitchFamily="34" charset="0"/>
                <a:cs typeface="Arial" panose="020B0604020202020204" pitchFamily="34" charset="0"/>
              </a:rPr>
              <a:t>Để tìm các tứ phân vị của mẫu số liệu có n giá trị, ta làm như sau:</a:t>
            </a:r>
            <a:endParaRPr lang="en-US" sz="4000" dirty="0">
              <a:solidFill>
                <a:schemeClr val="tx2">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3886200" y="3114337"/>
            <a:ext cx="12723123" cy="655564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Sắp </a:t>
            </a:r>
            <a:r>
              <a:rPr lang="vi-VN" sz="4000" dirty="0">
                <a:latin typeface="Arial" panose="020B0604020202020204" pitchFamily="34" charset="0"/>
                <a:cs typeface="Arial" panose="020B0604020202020204" pitchFamily="34" charset="0"/>
              </a:rPr>
              <a:t>xếp mẫu số liệu theo thứ tự không giảm.</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Tìm </a:t>
            </a:r>
            <a:r>
              <a:rPr lang="vi-VN" sz="4000" dirty="0">
                <a:latin typeface="Arial" panose="020B0604020202020204" pitchFamily="34" charset="0"/>
                <a:cs typeface="Arial" panose="020B0604020202020204" pitchFamily="34" charset="0"/>
              </a:rPr>
              <a:t>trung vị. Giá trị này là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Tìm </a:t>
            </a:r>
            <a:r>
              <a:rPr lang="vi-VN" sz="4000" dirty="0">
                <a:latin typeface="Arial" panose="020B0604020202020204" pitchFamily="34" charset="0"/>
                <a:cs typeface="Arial" panose="020B0604020202020204" pitchFamily="34" charset="0"/>
              </a:rPr>
              <a:t>trung vị của nửa số liệu bên trái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(không bao gồm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nếu n lẻ). Giá trị này là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1</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Tìm </a:t>
            </a:r>
            <a:r>
              <a:rPr lang="vi-VN" sz="4000" dirty="0">
                <a:latin typeface="Arial" panose="020B0604020202020204" pitchFamily="34" charset="0"/>
                <a:cs typeface="Arial" panose="020B0604020202020204" pitchFamily="34" charset="0"/>
              </a:rPr>
              <a:t>trung vị của nửa số liệu bên phải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(không bao gồm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nếu n lẻ). Giá trị này là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1</a:t>
            </a:r>
            <a:r>
              <a:rPr lang="vi-VN" sz="4000" dirty="0" smtClean="0">
                <a:latin typeface="Arial" panose="020B0604020202020204" pitchFamily="34" charset="0"/>
                <a:cs typeface="Arial" panose="020B0604020202020204" pitchFamily="34" charset="0"/>
              </a:rPr>
              <a:t>, Q</a:t>
            </a:r>
            <a:r>
              <a:rPr lang="en-US" sz="4000" baseline="-25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Q</a:t>
            </a:r>
            <a:r>
              <a:rPr lang="en-US" sz="4000" baseline="-25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được gọi là các </a:t>
            </a:r>
            <a:r>
              <a:rPr lang="vi-VN" sz="4000" dirty="0">
                <a:solidFill>
                  <a:srgbClr val="0070C0"/>
                </a:solidFill>
                <a:latin typeface="Arial" panose="020B0604020202020204" pitchFamily="34" charset="0"/>
                <a:cs typeface="Arial" panose="020B0604020202020204" pitchFamily="34" charset="0"/>
              </a:rPr>
              <a:t>tứ phân vị </a:t>
            </a:r>
            <a:r>
              <a:rPr lang="vi-VN" sz="4000" dirty="0">
                <a:latin typeface="Arial" panose="020B0604020202020204" pitchFamily="34" charset="0"/>
                <a:cs typeface="Arial" panose="020B0604020202020204" pitchFamily="34" charset="0"/>
              </a:rPr>
              <a:t>của mẫu số liệu. </a:t>
            </a: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70273">
            <a:off x="14465313" y="-637578"/>
            <a:ext cx="4288019" cy="3570662"/>
          </a:xfrm>
          <a:prstGeom prst="rect">
            <a:avLst/>
          </a:prstGeom>
        </p:spPr>
      </p:pic>
    </p:spTree>
    <p:extLst>
      <p:ext uri="{BB962C8B-B14F-4D97-AF65-F5344CB8AC3E}">
        <p14:creationId xmlns:p14="http://schemas.microsoft.com/office/powerpoint/2010/main" val="3227844127"/>
      </p:ext>
    </p:extLst>
  </p:cSld>
  <p:clrMapOvr>
    <a:masterClrMapping/>
  </p:clrMapOvr>
  <mc:AlternateContent xmlns:mc="http://schemas.openxmlformats.org/markup-compatibility/2006" xmlns:p14="http://schemas.microsoft.com/office/powerpoint/2010/main">
    <mc:Choice Requires="p14">
      <p:transition spd="slow" p14:dur="800">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10">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 calcmode="lin" valueType="num">
                                      <p:cBhvr additive="base">
                                        <p:cTn id="16"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0">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p:tgtEl>
                                          <p:spTgt spid="10">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10">
                                            <p:txEl>
                                              <p:pRg st="2" end="2"/>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 calcmode="lin" valueType="num">
                                      <p:cBhvr additive="base">
                                        <p:cTn id="24" dur="5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25" dur="500"/>
                                        <p:tgtEl>
                                          <p:spTgt spid="10">
                                            <p:txEl>
                                              <p:pRg st="3" end="3"/>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 calcmode="lin" valueType="num">
                                      <p:cBhvr additive="base">
                                        <p:cTn id="28" dur="500"/>
                                        <p:tgtEl>
                                          <p:spTgt spid="10">
                                            <p:txEl>
                                              <p:pRg st="4" end="4"/>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1524000" y="1104900"/>
            <a:ext cx="14935200" cy="7991080"/>
            <a:chOff x="0" y="0"/>
            <a:chExt cx="2819858" cy="1508765"/>
          </a:xfrm>
        </p:grpSpPr>
        <p:sp>
          <p:nvSpPr>
            <p:cNvPr id="3" name="Freeform 15"/>
            <p:cNvSpPr/>
            <p:nvPr/>
          </p:nvSpPr>
          <p:spPr>
            <a:xfrm>
              <a:off x="0" y="0"/>
              <a:ext cx="2819858" cy="1508765"/>
            </a:xfrm>
            <a:custGeom>
              <a:avLst/>
              <a:gdLst/>
              <a:ahLst/>
              <a:cxnLst/>
              <a:rect l="l" t="t" r="r" b="b"/>
              <a:pathLst>
                <a:path w="2819858" h="1508765">
                  <a:moveTo>
                    <a:pt x="2695397" y="1508765"/>
                  </a:moveTo>
                  <a:lnTo>
                    <a:pt x="124460" y="1508765"/>
                  </a:lnTo>
                  <a:cubicBezTo>
                    <a:pt x="55880" y="1508765"/>
                    <a:pt x="0" y="1452885"/>
                    <a:pt x="0" y="1384305"/>
                  </a:cubicBezTo>
                  <a:lnTo>
                    <a:pt x="0" y="124460"/>
                  </a:lnTo>
                  <a:cubicBezTo>
                    <a:pt x="0" y="55880"/>
                    <a:pt x="55880" y="0"/>
                    <a:pt x="124460" y="0"/>
                  </a:cubicBezTo>
                  <a:lnTo>
                    <a:pt x="2695398" y="0"/>
                  </a:lnTo>
                  <a:cubicBezTo>
                    <a:pt x="2763978" y="0"/>
                    <a:pt x="2819858" y="55880"/>
                    <a:pt x="2819858" y="124460"/>
                  </a:cubicBezTo>
                  <a:lnTo>
                    <a:pt x="2819858" y="1384305"/>
                  </a:lnTo>
                  <a:cubicBezTo>
                    <a:pt x="2819858" y="1452885"/>
                    <a:pt x="2763978" y="1508765"/>
                    <a:pt x="2695398" y="1508765"/>
                  </a:cubicBezTo>
                  <a:close/>
                </a:path>
              </a:pathLst>
            </a:custGeom>
            <a:solidFill>
              <a:srgbClr val="FFE893"/>
            </a:solidFill>
          </p:spPr>
        </p:sp>
      </p:grpSp>
      <p:grpSp>
        <p:nvGrpSpPr>
          <p:cNvPr id="14" name="Group 13"/>
          <p:cNvGrpSpPr/>
          <p:nvPr/>
        </p:nvGrpSpPr>
        <p:grpSpPr>
          <a:xfrm>
            <a:off x="2819402" y="4022147"/>
            <a:ext cx="12115800" cy="393700"/>
            <a:chOff x="2971800" y="4561840"/>
            <a:chExt cx="12115800" cy="393700"/>
          </a:xfrm>
        </p:grpSpPr>
        <p:cxnSp>
          <p:nvCxnSpPr>
            <p:cNvPr id="5" name="Straight Connector 4"/>
            <p:cNvCxnSpPr/>
            <p:nvPr/>
          </p:nvCxnSpPr>
          <p:spPr>
            <a:xfrm>
              <a:off x="2971800" y="4762500"/>
              <a:ext cx="121158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71800" y="457200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087600" y="456184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410200" y="457200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896600" y="457454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411200" y="457200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1600200" y="4468205"/>
            <a:ext cx="2438400" cy="193899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Giá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nhỏ</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nhất</a:t>
            </a:r>
            <a:endParaRPr lang="en-US" sz="4000" dirty="0">
              <a:latin typeface="Arial" panose="020B0604020202020204" pitchFamily="34" charset="0"/>
              <a:cs typeface="Arial" panose="020B0604020202020204" pitchFamily="34" charset="0"/>
            </a:endParaRPr>
          </a:p>
        </p:txBody>
      </p:sp>
      <p:sp>
        <p:nvSpPr>
          <p:cNvPr id="16" name="TextBox 15"/>
          <p:cNvSpPr txBox="1"/>
          <p:nvPr/>
        </p:nvSpPr>
        <p:spPr>
          <a:xfrm>
            <a:off x="13792202" y="4384445"/>
            <a:ext cx="2286000" cy="193899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Giá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lớn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nhất</a:t>
            </a:r>
            <a:endParaRPr lang="en-US" sz="4000" dirty="0">
              <a:latin typeface="Arial" panose="020B0604020202020204" pitchFamily="34" charset="0"/>
              <a:cs typeface="Arial" panose="020B0604020202020204" pitchFamily="34" charset="0"/>
            </a:endParaRPr>
          </a:p>
        </p:txBody>
      </p:sp>
      <p:sp>
        <p:nvSpPr>
          <p:cNvPr id="17" name="TextBox 16"/>
          <p:cNvSpPr txBox="1"/>
          <p:nvPr/>
        </p:nvSpPr>
        <p:spPr>
          <a:xfrm>
            <a:off x="10267950" y="4584499"/>
            <a:ext cx="952500" cy="769441"/>
          </a:xfrm>
          <a:prstGeom prst="rect">
            <a:avLst/>
          </a:prstGeom>
          <a:noFill/>
        </p:spPr>
        <p:txBody>
          <a:bodyPr wrap="square" rtlCol="0">
            <a:spAutoFit/>
          </a:bodyPr>
          <a:lstStyle/>
          <a:p>
            <a:r>
              <a:rPr lang="en-US" sz="4400" i="1" dirty="0" smtClean="0">
                <a:solidFill>
                  <a:srgbClr val="0070C0"/>
                </a:solidFill>
                <a:latin typeface="Arial" panose="020B0604020202020204" pitchFamily="34" charset="0"/>
                <a:cs typeface="Arial" panose="020B0604020202020204" pitchFamily="34" charset="0"/>
              </a:rPr>
              <a:t>Q</a:t>
            </a:r>
            <a:r>
              <a:rPr lang="en-US" sz="4400" i="1" baseline="-25000" dirty="0" smtClean="0">
                <a:solidFill>
                  <a:srgbClr val="0070C0"/>
                </a:solidFill>
                <a:latin typeface="Arial" panose="020B0604020202020204" pitchFamily="34" charset="0"/>
                <a:cs typeface="Arial" panose="020B0604020202020204" pitchFamily="34" charset="0"/>
              </a:rPr>
              <a:t>2</a:t>
            </a:r>
            <a:endParaRPr lang="en-US" sz="4400" i="1" dirty="0">
              <a:solidFill>
                <a:srgbClr val="0070C0"/>
              </a:solidFill>
              <a:latin typeface="Arial" panose="020B0604020202020204" pitchFamily="34" charset="0"/>
              <a:cs typeface="Arial" panose="020B0604020202020204" pitchFamily="34" charset="0"/>
            </a:endParaRPr>
          </a:p>
        </p:txBody>
      </p:sp>
      <p:sp>
        <p:nvSpPr>
          <p:cNvPr id="18" name="Right Brace 17"/>
          <p:cNvSpPr/>
          <p:nvPr/>
        </p:nvSpPr>
        <p:spPr>
          <a:xfrm rot="16200000">
            <a:off x="6369293" y="-553568"/>
            <a:ext cx="762000" cy="7861785"/>
          </a:xfrm>
          <a:prstGeom prst="rightBrace">
            <a:avLst>
              <a:gd name="adj1" fmla="val 42407"/>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4007093" y="1914392"/>
            <a:ext cx="5486400" cy="901593"/>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Nửa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trái</a:t>
            </a:r>
            <a:endParaRPr lang="en-US" sz="4000" dirty="0">
              <a:latin typeface="Arial" panose="020B0604020202020204" pitchFamily="34" charset="0"/>
              <a:cs typeface="Arial" panose="020B0604020202020204" pitchFamily="34" charset="0"/>
            </a:endParaRPr>
          </a:p>
        </p:txBody>
      </p:sp>
      <p:sp>
        <p:nvSpPr>
          <p:cNvPr id="20" name="Right Brace 19"/>
          <p:cNvSpPr/>
          <p:nvPr/>
        </p:nvSpPr>
        <p:spPr>
          <a:xfrm rot="16200000">
            <a:off x="12458701" y="1269550"/>
            <a:ext cx="762000" cy="4191001"/>
          </a:xfrm>
          <a:prstGeom prst="rightBrace">
            <a:avLst>
              <a:gd name="adj1" fmla="val 42407"/>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10096501" y="1901692"/>
            <a:ext cx="5486400" cy="1015663"/>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Nửa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phải</a:t>
            </a:r>
            <a:endParaRPr lang="en-US" sz="40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07405">
            <a:off x="3534300" y="276608"/>
            <a:ext cx="1429906" cy="1440267"/>
          </a:xfrm>
          <a:prstGeom prst="rect">
            <a:avLst/>
          </a:prstGeom>
        </p:spPr>
      </p:pic>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07405">
            <a:off x="13105136" y="276609"/>
            <a:ext cx="1429906" cy="1440267"/>
          </a:xfrm>
          <a:prstGeom prst="rect">
            <a:avLst/>
          </a:prstGeom>
        </p:spPr>
      </p:pic>
      <p:sp>
        <p:nvSpPr>
          <p:cNvPr id="25" name="Rectangle 24"/>
          <p:cNvSpPr/>
          <p:nvPr/>
        </p:nvSpPr>
        <p:spPr>
          <a:xfrm>
            <a:off x="2819400" y="6054420"/>
            <a:ext cx="13114135" cy="2862322"/>
          </a:xfrm>
          <a:prstGeom prst="rect">
            <a:avLst/>
          </a:prstGeom>
        </p:spPr>
        <p:txBody>
          <a:bodyPr wrap="square">
            <a:spAutoFit/>
          </a:bodyPr>
          <a:lstStyle/>
          <a:p>
            <a:pPr algn="ctr">
              <a:lnSpc>
                <a:spcPct val="150000"/>
              </a:lnSpc>
            </a:pPr>
            <a:r>
              <a:rPr lang="vi-VN" sz="4000" b="1" u="sng" dirty="0">
                <a:solidFill>
                  <a:srgbClr val="C00000"/>
                </a:solidFill>
                <a:latin typeface="Arial" panose="020B0604020202020204" pitchFamily="34" charset="0"/>
                <a:cs typeface="Arial" panose="020B0604020202020204" pitchFamily="34" charset="0"/>
              </a:rPr>
              <a:t>Chú ý:</a:t>
            </a:r>
          </a:p>
          <a:p>
            <a:pPr algn="just">
              <a:lnSpc>
                <a:spcPct val="150000"/>
              </a:lnSpc>
            </a:pP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1</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được gọi là tứ phân vị thứ nhất hay tứ phân vị dưới,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được gọi là tứ phân vị thứ ba hay tứ phân vị trên.</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0435" y="6896100"/>
            <a:ext cx="1417000" cy="3198649"/>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49156" flipH="1">
            <a:off x="543279" y="7665202"/>
            <a:ext cx="2551259" cy="2592144"/>
          </a:xfrm>
          <a:prstGeom prst="rect">
            <a:avLst/>
          </a:prstGeom>
        </p:spPr>
      </p:pic>
    </p:spTree>
    <p:extLst>
      <p:ext uri="{BB962C8B-B14F-4D97-AF65-F5344CB8AC3E}">
        <p14:creationId xmlns:p14="http://schemas.microsoft.com/office/powerpoint/2010/main" val="297872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out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out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anim calcmode="lin" valueType="num">
                                      <p:cBhvr>
                                        <p:cTn id="38" dur="500" fill="hold"/>
                                        <p:tgtEl>
                                          <p:spTgt spid="25"/>
                                        </p:tgtEl>
                                        <p:attrNameLst>
                                          <p:attrName>ppt_x</p:attrName>
                                        </p:attrNameLst>
                                      </p:cBhvr>
                                      <p:tavLst>
                                        <p:tav tm="0">
                                          <p:val>
                                            <p:strVal val="#ppt_x"/>
                                          </p:val>
                                        </p:tav>
                                        <p:tav tm="100000">
                                          <p:val>
                                            <p:strVal val="#ppt_x"/>
                                          </p:val>
                                        </p:tav>
                                      </p:tavLst>
                                    </p:anim>
                                    <p:anim calcmode="lin" valueType="num">
                                      <p:cBhvr>
                                        <p:cTn id="3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p:bldP spid="20" grpId="0" animBg="1"/>
      <p:bldP spid="21"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rot="352486">
            <a:off x="10245433" y="271693"/>
            <a:ext cx="3796051" cy="2360453"/>
            <a:chOff x="10609214" y="5969052"/>
            <a:chExt cx="4689209" cy="2915835"/>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21064">
              <a:off x="10609214" y="5969052"/>
              <a:ext cx="4689209" cy="2915835"/>
            </a:xfrm>
            <a:prstGeom prst="rect">
              <a:avLst/>
            </a:prstGeom>
          </p:spPr>
        </p:pic>
        <p:sp>
          <p:nvSpPr>
            <p:cNvPr id="7" name="TextBox 7"/>
            <p:cNvSpPr txBox="1"/>
            <p:nvPr/>
          </p:nvSpPr>
          <p:spPr>
            <a:xfrm rot="310024">
              <a:off x="11030757" y="6271775"/>
              <a:ext cx="3722200" cy="1452514"/>
            </a:xfrm>
            <a:prstGeom prst="rect">
              <a:avLst/>
            </a:prstGeom>
          </p:spPr>
          <p:txBody>
            <a:bodyPr wrap="square" lIns="0" tIns="0" rIns="0" bIns="0" rtlCol="0" anchor="ctr">
              <a:spAutoFit/>
            </a:bodyPr>
            <a:lstStyle/>
            <a:p>
              <a:pPr algn="ctr">
                <a:lnSpc>
                  <a:spcPts val="5927"/>
                </a:lnSpc>
              </a:pPr>
              <a:endParaRPr sz="4800" b="1" dirty="0">
                <a:solidFill>
                  <a:srgbClr val="C00000"/>
                </a:solidFill>
                <a:latin typeface="Arial" panose="020B0604020202020204" pitchFamily="34" charset="0"/>
                <a:cs typeface="Arial" panose="020B0604020202020204" pitchFamily="34" charset="0"/>
              </a:endParaRPr>
            </a:p>
            <a:p>
              <a:pPr algn="ctr">
                <a:lnSpc>
                  <a:spcPts val="5927"/>
                </a:lnSpc>
              </a:pPr>
              <a:r>
                <a:rPr lang="en-US" sz="4800" b="1" dirty="0" smtClean="0">
                  <a:solidFill>
                    <a:srgbClr val="C00000"/>
                  </a:solidFill>
                  <a:latin typeface="Arial" panose="020B0604020202020204" pitchFamily="34" charset="0"/>
                  <a:cs typeface="Arial" panose="020B0604020202020204" pitchFamily="34" charset="0"/>
                </a:rPr>
                <a:t>Ý </a:t>
              </a:r>
              <a:r>
                <a:rPr lang="en-US" sz="4800" b="1" dirty="0" err="1" smtClean="0">
                  <a:solidFill>
                    <a:srgbClr val="C00000"/>
                  </a:solidFill>
                  <a:latin typeface="Arial" panose="020B0604020202020204" pitchFamily="34" charset="0"/>
                  <a:cs typeface="Arial" panose="020B0604020202020204" pitchFamily="34" charset="0"/>
                </a:rPr>
                <a:t>nghĩa</a:t>
              </a:r>
              <a:endParaRPr lang="en-US" sz="4800" b="1" dirty="0">
                <a:solidFill>
                  <a:srgbClr val="C00000"/>
                </a:solidFill>
                <a:latin typeface="Arial" panose="020B0604020202020204" pitchFamily="34" charset="0"/>
                <a:cs typeface="Arial" panose="020B0604020202020204" pitchFamily="34" charset="0"/>
              </a:endParaRPr>
            </a:p>
          </p:txBody>
        </p:sp>
      </p:grpSp>
      <p:grpSp>
        <p:nvGrpSpPr>
          <p:cNvPr id="9" name="Group 8"/>
          <p:cNvGrpSpPr/>
          <p:nvPr/>
        </p:nvGrpSpPr>
        <p:grpSpPr>
          <a:xfrm>
            <a:off x="1981200" y="1815520"/>
            <a:ext cx="13868400" cy="4914232"/>
            <a:chOff x="1981200" y="1883350"/>
            <a:chExt cx="13868400" cy="508895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1981200" y="1883350"/>
              <a:ext cx="13868400" cy="5088950"/>
            </a:xfrm>
            <a:prstGeom prst="rect">
              <a:avLst/>
            </a:prstGeom>
          </p:spPr>
        </p:pic>
        <p:sp>
          <p:nvSpPr>
            <p:cNvPr id="5" name="TextBox 4"/>
            <p:cNvSpPr txBox="1"/>
            <p:nvPr/>
          </p:nvSpPr>
          <p:spPr>
            <a:xfrm>
              <a:off x="2667000" y="3614546"/>
              <a:ext cx="12496800"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điểm</a:t>
              </a:r>
              <a:r>
                <a:rPr lang="en-US" sz="4000" dirty="0" smtClean="0">
                  <a:latin typeface="Arial" panose="020B0604020202020204" pitchFamily="34" charset="0"/>
                  <a:cs typeface="Arial" panose="020B0604020202020204" pitchFamily="34" charset="0"/>
                </a:rPr>
                <a:t> Q</a:t>
              </a:r>
              <a:r>
                <a:rPr lang="en-US" sz="4000" baseline="-25000" dirty="0" smtClean="0">
                  <a:latin typeface="Arial" panose="020B0604020202020204" pitchFamily="34" charset="0"/>
                  <a:cs typeface="Arial" panose="020B0604020202020204" pitchFamily="34" charset="0"/>
                </a:rPr>
                <a:t>1</a:t>
              </a:r>
              <a:r>
                <a:rPr lang="en-US" sz="4000" dirty="0" smtClean="0">
                  <a:latin typeface="Arial" panose="020B0604020202020204" pitchFamily="34" charset="0"/>
                  <a:cs typeface="Arial" panose="020B0604020202020204" pitchFamily="34" charset="0"/>
                </a:rPr>
                <a:t>, Q</a:t>
              </a:r>
              <a:r>
                <a:rPr lang="en-US" sz="4000" baseline="-25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Q</a:t>
              </a:r>
              <a:r>
                <a:rPr lang="en-US" sz="4000" baseline="-25000" dirty="0" smtClean="0">
                  <a:latin typeface="Arial" panose="020B0604020202020204" pitchFamily="34" charset="0"/>
                  <a:cs typeface="Arial" panose="020B0604020202020204" pitchFamily="34" charset="0"/>
                </a:rPr>
                <a:t>3</a:t>
              </a:r>
              <a:r>
                <a:rPr lang="en-US" sz="4000" dirty="0" smtClean="0">
                  <a:latin typeface="Arial" panose="020B0604020202020204" pitchFamily="34" charset="0"/>
                  <a:cs typeface="Arial" panose="020B0604020202020204" pitchFamily="34" charset="0"/>
                </a:rPr>
                <a:t> chia </a:t>
              </a:r>
              <a:r>
                <a:rPr lang="en-US" sz="4000" dirty="0" err="1" smtClean="0">
                  <a:latin typeface="Arial" panose="020B0604020202020204" pitchFamily="34" charset="0"/>
                  <a:cs typeface="Arial" panose="020B0604020202020204" pitchFamily="34" charset="0"/>
                </a:rPr>
                <a:t>mẫu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sắp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xếp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theo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từ</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nhỏ</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lớn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bốn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chứa</a:t>
              </a:r>
              <a:r>
                <a:rPr lang="en-US" sz="4000" dirty="0" smtClean="0">
                  <a:latin typeface="Arial" panose="020B0604020202020204" pitchFamily="34" charset="0"/>
                  <a:cs typeface="Arial" panose="020B0604020202020204" pitchFamily="34" charset="0"/>
                </a:rPr>
                <a:t> 25% </a:t>
              </a:r>
              <a:r>
                <a:rPr lang="en-US" sz="4000" dirty="0" err="1" smtClean="0">
                  <a:latin typeface="Arial" panose="020B0604020202020204" pitchFamily="34" charset="0"/>
                  <a:cs typeface="Arial" panose="020B0604020202020204" pitchFamily="34" charset="0"/>
                </a:rPr>
                <a:t>giá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trị</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grpSp>
        <p:nvGrpSpPr>
          <p:cNvPr id="3" name="Group 2"/>
          <p:cNvGrpSpPr/>
          <p:nvPr/>
        </p:nvGrpSpPr>
        <p:grpSpPr>
          <a:xfrm>
            <a:off x="237244" y="6952476"/>
            <a:ext cx="16763220" cy="2754962"/>
            <a:chOff x="237244" y="6952476"/>
            <a:chExt cx="16763220" cy="2754962"/>
          </a:xfrm>
        </p:grpSpPr>
        <p:grpSp>
          <p:nvGrpSpPr>
            <p:cNvPr id="13" name="Group 12"/>
            <p:cNvGrpSpPr/>
            <p:nvPr/>
          </p:nvGrpSpPr>
          <p:grpSpPr>
            <a:xfrm>
              <a:off x="2843283" y="8181075"/>
              <a:ext cx="12115800" cy="393700"/>
              <a:chOff x="2971800" y="4561840"/>
              <a:chExt cx="12115800" cy="393700"/>
            </a:xfrm>
          </p:grpSpPr>
          <p:cxnSp>
            <p:nvCxnSpPr>
              <p:cNvPr id="15" name="Straight Connector 14"/>
              <p:cNvCxnSpPr/>
              <p:nvPr/>
            </p:nvCxnSpPr>
            <p:spPr>
              <a:xfrm>
                <a:off x="2971800" y="4762500"/>
                <a:ext cx="121158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71800" y="457200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087600" y="456184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410200" y="457200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896600" y="457454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411200" y="457200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237244" y="8582396"/>
              <a:ext cx="5471163" cy="1015663"/>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Giá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nhỏ</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nhất</a:t>
              </a:r>
              <a:endParaRPr lang="en-US" sz="4000" dirty="0">
                <a:latin typeface="Arial" panose="020B0604020202020204" pitchFamily="34" charset="0"/>
                <a:cs typeface="Arial" panose="020B0604020202020204" pitchFamily="34" charset="0"/>
              </a:endParaRPr>
            </a:p>
          </p:txBody>
        </p:sp>
        <p:sp>
          <p:nvSpPr>
            <p:cNvPr id="22" name="TextBox 21"/>
            <p:cNvSpPr txBox="1"/>
            <p:nvPr/>
          </p:nvSpPr>
          <p:spPr>
            <a:xfrm>
              <a:off x="13206483" y="8579858"/>
              <a:ext cx="3793981" cy="1015663"/>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Giá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lớn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nhất</a:t>
              </a:r>
              <a:endParaRPr lang="en-US" sz="4000" dirty="0">
                <a:latin typeface="Arial" panose="020B0604020202020204" pitchFamily="34" charset="0"/>
                <a:cs typeface="Arial" panose="020B0604020202020204" pitchFamily="34" charset="0"/>
              </a:endParaRPr>
            </a:p>
          </p:txBody>
        </p:sp>
        <p:sp>
          <p:nvSpPr>
            <p:cNvPr id="23" name="TextBox 22"/>
            <p:cNvSpPr txBox="1"/>
            <p:nvPr/>
          </p:nvSpPr>
          <p:spPr>
            <a:xfrm>
              <a:off x="10537777" y="7153647"/>
              <a:ext cx="952500" cy="769441"/>
            </a:xfrm>
            <a:prstGeom prst="rect">
              <a:avLst/>
            </a:prstGeom>
            <a:noFill/>
          </p:spPr>
          <p:txBody>
            <a:bodyPr wrap="square" rtlCol="0">
              <a:spAutoFit/>
            </a:bodyPr>
            <a:lstStyle/>
            <a:p>
              <a:r>
                <a:rPr lang="en-US" sz="4400" i="1" dirty="0" smtClean="0">
                  <a:solidFill>
                    <a:srgbClr val="0070C0"/>
                  </a:solidFill>
                  <a:latin typeface="Arial" panose="020B0604020202020204" pitchFamily="34" charset="0"/>
                  <a:cs typeface="Arial" panose="020B0604020202020204" pitchFamily="34" charset="0"/>
                </a:rPr>
                <a:t>Q</a:t>
              </a:r>
              <a:r>
                <a:rPr lang="en-US" sz="4400" i="1" baseline="-25000" dirty="0" smtClean="0">
                  <a:solidFill>
                    <a:srgbClr val="0070C0"/>
                  </a:solidFill>
                  <a:latin typeface="Arial" panose="020B0604020202020204" pitchFamily="34" charset="0"/>
                  <a:cs typeface="Arial" panose="020B0604020202020204" pitchFamily="34" charset="0"/>
                </a:rPr>
                <a:t>2</a:t>
              </a:r>
              <a:endParaRPr lang="en-US" sz="4400" i="1" dirty="0">
                <a:solidFill>
                  <a:srgbClr val="0070C0"/>
                </a:solidFill>
                <a:latin typeface="Arial" panose="020B0604020202020204" pitchFamily="34" charset="0"/>
                <a:cs typeface="Arial" panose="020B0604020202020204" pitchFamily="34" charset="0"/>
              </a:endParaRPr>
            </a:p>
          </p:txBody>
        </p:sp>
        <p:sp>
          <p:nvSpPr>
            <p:cNvPr id="24" name="Right Brace 23"/>
            <p:cNvSpPr/>
            <p:nvPr/>
          </p:nvSpPr>
          <p:spPr>
            <a:xfrm rot="16200000">
              <a:off x="3849699" y="6645524"/>
              <a:ext cx="384930" cy="2438403"/>
            </a:xfrm>
            <a:prstGeom prst="rightBrace">
              <a:avLst>
                <a:gd name="adj1" fmla="val 42407"/>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e 25"/>
            <p:cNvSpPr/>
            <p:nvPr/>
          </p:nvSpPr>
          <p:spPr>
            <a:xfrm rot="16200000">
              <a:off x="7850550" y="5134573"/>
              <a:ext cx="379154" cy="5455921"/>
            </a:xfrm>
            <a:prstGeom prst="rightBrace">
              <a:avLst>
                <a:gd name="adj1" fmla="val 42407"/>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Brace 26"/>
            <p:cNvSpPr/>
            <p:nvPr/>
          </p:nvSpPr>
          <p:spPr>
            <a:xfrm rot="5400000" flipV="1">
              <a:off x="11848447" y="7551154"/>
              <a:ext cx="338636" cy="2438403"/>
            </a:xfrm>
            <a:prstGeom prst="rightBrace">
              <a:avLst>
                <a:gd name="adj1" fmla="val 42407"/>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Brace 27"/>
            <p:cNvSpPr/>
            <p:nvPr/>
          </p:nvSpPr>
          <p:spPr>
            <a:xfrm rot="16200000">
              <a:off x="13933683" y="7011102"/>
              <a:ext cx="374403" cy="1676403"/>
            </a:xfrm>
            <a:prstGeom prst="rightBrace">
              <a:avLst>
                <a:gd name="adj1" fmla="val 42407"/>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391927" y="6977076"/>
              <a:ext cx="1371600" cy="707886"/>
            </a:xfrm>
            <a:prstGeom prst="rect">
              <a:avLst/>
            </a:prstGeom>
            <a:noFill/>
          </p:spPr>
          <p:txBody>
            <a:bodyPr wrap="square" rtlCol="0">
              <a:spAutoFit/>
            </a:bodyPr>
            <a:lstStyle/>
            <a:p>
              <a:pPr algn="ctr"/>
              <a:r>
                <a:rPr lang="en-US" sz="4000" dirty="0" smtClean="0">
                  <a:solidFill>
                    <a:srgbClr val="C00000"/>
                  </a:solidFill>
                  <a:latin typeface="Arial" panose="020B0604020202020204" pitchFamily="34" charset="0"/>
                  <a:cs typeface="Arial" panose="020B0604020202020204" pitchFamily="34" charset="0"/>
                </a:rPr>
                <a:t>25%</a:t>
              </a:r>
              <a:endParaRPr lang="en-US" sz="4000" dirty="0">
                <a:solidFill>
                  <a:srgbClr val="C00000"/>
                </a:solidFill>
                <a:latin typeface="Arial" panose="020B0604020202020204" pitchFamily="34" charset="0"/>
                <a:cs typeface="Arial" panose="020B0604020202020204" pitchFamily="34" charset="0"/>
              </a:endParaRPr>
            </a:p>
          </p:txBody>
        </p:sp>
        <p:sp>
          <p:nvSpPr>
            <p:cNvPr id="29" name="TextBox 28"/>
            <p:cNvSpPr txBox="1"/>
            <p:nvPr/>
          </p:nvSpPr>
          <p:spPr>
            <a:xfrm>
              <a:off x="7354327" y="6952476"/>
              <a:ext cx="1371600" cy="707886"/>
            </a:xfrm>
            <a:prstGeom prst="rect">
              <a:avLst/>
            </a:prstGeom>
            <a:noFill/>
          </p:spPr>
          <p:txBody>
            <a:bodyPr wrap="square" rtlCol="0">
              <a:spAutoFit/>
            </a:bodyPr>
            <a:lstStyle/>
            <a:p>
              <a:pPr algn="ctr"/>
              <a:r>
                <a:rPr lang="en-US" sz="4000" dirty="0" smtClean="0">
                  <a:solidFill>
                    <a:srgbClr val="C00000"/>
                  </a:solidFill>
                  <a:latin typeface="Arial" panose="020B0604020202020204" pitchFamily="34" charset="0"/>
                  <a:cs typeface="Arial" panose="020B0604020202020204" pitchFamily="34" charset="0"/>
                </a:rPr>
                <a:t>25%</a:t>
              </a:r>
              <a:endParaRPr lang="en-US" sz="4000" dirty="0">
                <a:solidFill>
                  <a:srgbClr val="C00000"/>
                </a:solidFill>
                <a:latin typeface="Arial" panose="020B0604020202020204" pitchFamily="34" charset="0"/>
                <a:cs typeface="Arial" panose="020B0604020202020204" pitchFamily="34" charset="0"/>
              </a:endParaRPr>
            </a:p>
          </p:txBody>
        </p:sp>
        <p:sp>
          <p:nvSpPr>
            <p:cNvPr id="30" name="TextBox 29"/>
            <p:cNvSpPr txBox="1"/>
            <p:nvPr/>
          </p:nvSpPr>
          <p:spPr>
            <a:xfrm>
              <a:off x="13510550" y="6971438"/>
              <a:ext cx="1371600" cy="707886"/>
            </a:xfrm>
            <a:prstGeom prst="rect">
              <a:avLst/>
            </a:prstGeom>
            <a:noFill/>
          </p:spPr>
          <p:txBody>
            <a:bodyPr wrap="square" rtlCol="0">
              <a:spAutoFit/>
            </a:bodyPr>
            <a:lstStyle/>
            <a:p>
              <a:pPr algn="ctr"/>
              <a:r>
                <a:rPr lang="en-US" sz="4000" dirty="0" smtClean="0">
                  <a:solidFill>
                    <a:srgbClr val="C00000"/>
                  </a:solidFill>
                  <a:latin typeface="Arial" panose="020B0604020202020204" pitchFamily="34" charset="0"/>
                  <a:cs typeface="Arial" panose="020B0604020202020204" pitchFamily="34" charset="0"/>
                </a:rPr>
                <a:t>25%</a:t>
              </a:r>
              <a:endParaRPr lang="en-US" sz="4000" dirty="0">
                <a:solidFill>
                  <a:srgbClr val="C00000"/>
                </a:solidFill>
                <a:latin typeface="Arial" panose="020B0604020202020204" pitchFamily="34" charset="0"/>
                <a:cs typeface="Arial" panose="020B0604020202020204" pitchFamily="34" charset="0"/>
              </a:endParaRPr>
            </a:p>
          </p:txBody>
        </p:sp>
        <p:sp>
          <p:nvSpPr>
            <p:cNvPr id="31" name="TextBox 30"/>
            <p:cNvSpPr txBox="1"/>
            <p:nvPr/>
          </p:nvSpPr>
          <p:spPr>
            <a:xfrm>
              <a:off x="11395217" y="8999552"/>
              <a:ext cx="1371600" cy="707886"/>
            </a:xfrm>
            <a:prstGeom prst="rect">
              <a:avLst/>
            </a:prstGeom>
            <a:noFill/>
          </p:spPr>
          <p:txBody>
            <a:bodyPr wrap="square" rtlCol="0">
              <a:spAutoFit/>
            </a:bodyPr>
            <a:lstStyle/>
            <a:p>
              <a:pPr algn="ctr"/>
              <a:r>
                <a:rPr lang="en-US" sz="4000" dirty="0" smtClean="0">
                  <a:solidFill>
                    <a:srgbClr val="C00000"/>
                  </a:solidFill>
                  <a:latin typeface="Arial" panose="020B0604020202020204" pitchFamily="34" charset="0"/>
                  <a:cs typeface="Arial" panose="020B0604020202020204" pitchFamily="34" charset="0"/>
                </a:rPr>
                <a:t>25%</a:t>
              </a:r>
              <a:endParaRPr lang="en-US" sz="4000" dirty="0">
                <a:solidFill>
                  <a:srgbClr val="C00000"/>
                </a:solidFill>
                <a:latin typeface="Arial" panose="020B0604020202020204" pitchFamily="34" charset="0"/>
                <a:cs typeface="Arial" panose="020B0604020202020204" pitchFamily="34" charset="0"/>
              </a:endParaRPr>
            </a:p>
          </p:txBody>
        </p:sp>
        <p:sp>
          <p:nvSpPr>
            <p:cNvPr id="32" name="TextBox 31"/>
            <p:cNvSpPr txBox="1"/>
            <p:nvPr/>
          </p:nvSpPr>
          <p:spPr>
            <a:xfrm>
              <a:off x="4885448" y="7096839"/>
              <a:ext cx="952500" cy="769441"/>
            </a:xfrm>
            <a:prstGeom prst="rect">
              <a:avLst/>
            </a:prstGeom>
            <a:noFill/>
          </p:spPr>
          <p:txBody>
            <a:bodyPr wrap="square" rtlCol="0">
              <a:spAutoFit/>
            </a:bodyPr>
            <a:lstStyle/>
            <a:p>
              <a:r>
                <a:rPr lang="en-US" sz="4400" i="1" dirty="0" smtClean="0">
                  <a:solidFill>
                    <a:srgbClr val="0070C0"/>
                  </a:solidFill>
                  <a:latin typeface="Arial" panose="020B0604020202020204" pitchFamily="34" charset="0"/>
                  <a:cs typeface="Arial" panose="020B0604020202020204" pitchFamily="34" charset="0"/>
                </a:rPr>
                <a:t>Q</a:t>
              </a:r>
              <a:r>
                <a:rPr lang="en-US" sz="4400" i="1" baseline="-25000" dirty="0">
                  <a:solidFill>
                    <a:srgbClr val="0070C0"/>
                  </a:solidFill>
                  <a:latin typeface="Arial" panose="020B0604020202020204" pitchFamily="34" charset="0"/>
                  <a:cs typeface="Arial" panose="020B0604020202020204" pitchFamily="34" charset="0"/>
                </a:rPr>
                <a:t>1</a:t>
              </a:r>
              <a:endParaRPr lang="en-US" sz="4400" i="1" dirty="0">
                <a:solidFill>
                  <a:srgbClr val="0070C0"/>
                </a:solidFill>
                <a:latin typeface="Arial" panose="020B0604020202020204" pitchFamily="34" charset="0"/>
                <a:cs typeface="Arial" panose="020B0604020202020204" pitchFamily="34" charset="0"/>
              </a:endParaRPr>
            </a:p>
          </p:txBody>
        </p:sp>
        <p:sp>
          <p:nvSpPr>
            <p:cNvPr id="33" name="TextBox 32"/>
            <p:cNvSpPr txBox="1"/>
            <p:nvPr/>
          </p:nvSpPr>
          <p:spPr>
            <a:xfrm>
              <a:off x="12597275" y="7179409"/>
              <a:ext cx="952500" cy="769441"/>
            </a:xfrm>
            <a:prstGeom prst="rect">
              <a:avLst/>
            </a:prstGeom>
            <a:noFill/>
          </p:spPr>
          <p:txBody>
            <a:bodyPr wrap="square" rtlCol="0">
              <a:spAutoFit/>
            </a:bodyPr>
            <a:lstStyle/>
            <a:p>
              <a:r>
                <a:rPr lang="en-US" sz="4400" i="1" dirty="0" smtClean="0">
                  <a:solidFill>
                    <a:srgbClr val="0070C0"/>
                  </a:solidFill>
                  <a:latin typeface="Arial" panose="020B0604020202020204" pitchFamily="34" charset="0"/>
                  <a:cs typeface="Arial" panose="020B0604020202020204" pitchFamily="34" charset="0"/>
                </a:rPr>
                <a:t>Q</a:t>
              </a:r>
              <a:r>
                <a:rPr lang="en-US" sz="4400" i="1" baseline="-25000" dirty="0">
                  <a:solidFill>
                    <a:srgbClr val="0070C0"/>
                  </a:solidFill>
                  <a:latin typeface="Arial" panose="020B0604020202020204" pitchFamily="34" charset="0"/>
                  <a:cs typeface="Arial" panose="020B0604020202020204" pitchFamily="34" charset="0"/>
                </a:rPr>
                <a:t>3</a:t>
              </a:r>
              <a:endParaRPr lang="en-US" sz="4400" i="1" dirty="0">
                <a:solidFill>
                  <a:srgbClr val="0070C0"/>
                </a:solidFill>
                <a:latin typeface="Arial" panose="020B0604020202020204" pitchFamily="34" charset="0"/>
                <a:cs typeface="Arial" panose="020B0604020202020204" pitchFamily="34" charset="0"/>
              </a:endParaRPr>
            </a:p>
          </p:txBody>
        </p:sp>
      </p:grpSp>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2068">
            <a:off x="715911" y="452478"/>
            <a:ext cx="2530580" cy="2442368"/>
          </a:xfrm>
          <a:prstGeom prst="rect">
            <a:avLst/>
          </a:prstGeom>
        </p:spPr>
      </p:pic>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55718" y="3018172"/>
            <a:ext cx="1617965" cy="5353403"/>
          </a:xfrm>
          <a:prstGeom prst="rect">
            <a:avLst/>
          </a:prstGeom>
        </p:spPr>
      </p:pic>
      <p:pic>
        <p:nvPicPr>
          <p:cNvPr id="36"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415103">
            <a:off x="14167556" y="862595"/>
            <a:ext cx="975686" cy="1171675"/>
          </a:xfrm>
          <a:prstGeom prst="rect">
            <a:avLst/>
          </a:prstGeom>
        </p:spPr>
      </p:pic>
    </p:spTree>
    <p:extLst>
      <p:ext uri="{BB962C8B-B14F-4D97-AF65-F5344CB8AC3E}">
        <p14:creationId xmlns:p14="http://schemas.microsoft.com/office/powerpoint/2010/main" val="2060256771"/>
      </p:ext>
    </p:extLst>
  </p:cSld>
  <p:clrMapOvr>
    <a:masterClrMapping/>
  </p:clrMapOvr>
  <mc:AlternateContent xmlns:mc="http://schemas.openxmlformats.org/markup-compatibility/2006" xmlns:p14="http://schemas.microsoft.com/office/powerpoint/2010/main">
    <mc:Choice Requires="p14">
      <p:transition spd="slow" p14:dur="8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1028700" y="928132"/>
            <a:ext cx="16349980" cy="8406368"/>
            <a:chOff x="0" y="0"/>
            <a:chExt cx="6281481" cy="4183626"/>
          </a:xfrm>
        </p:grpSpPr>
        <p:sp>
          <p:nvSpPr>
            <p:cNvPr id="23" name="Freeform 23"/>
            <p:cNvSpPr/>
            <p:nvPr/>
          </p:nvSpPr>
          <p:spPr>
            <a:xfrm>
              <a:off x="0" y="0"/>
              <a:ext cx="6281481" cy="4183626"/>
            </a:xfrm>
            <a:custGeom>
              <a:avLst/>
              <a:gdLst/>
              <a:ahLst/>
              <a:cxnLst/>
              <a:rect l="l" t="t" r="r" b="b"/>
              <a:pathLst>
                <a:path w="6281481" h="4183626">
                  <a:moveTo>
                    <a:pt x="6157021" y="4183626"/>
                  </a:moveTo>
                  <a:lnTo>
                    <a:pt x="124460" y="4183626"/>
                  </a:lnTo>
                  <a:cubicBezTo>
                    <a:pt x="55880" y="4183626"/>
                    <a:pt x="0" y="4127746"/>
                    <a:pt x="0" y="4059166"/>
                  </a:cubicBezTo>
                  <a:lnTo>
                    <a:pt x="0" y="124460"/>
                  </a:lnTo>
                  <a:cubicBezTo>
                    <a:pt x="0" y="55880"/>
                    <a:pt x="55880" y="0"/>
                    <a:pt x="124460" y="0"/>
                  </a:cubicBezTo>
                  <a:lnTo>
                    <a:pt x="6157021" y="0"/>
                  </a:lnTo>
                  <a:cubicBezTo>
                    <a:pt x="6225601" y="0"/>
                    <a:pt x="6281481" y="55880"/>
                    <a:pt x="6281481" y="124460"/>
                  </a:cubicBezTo>
                  <a:lnTo>
                    <a:pt x="6281481" y="4059166"/>
                  </a:lnTo>
                  <a:cubicBezTo>
                    <a:pt x="6281481" y="4127746"/>
                    <a:pt x="6225601" y="4183626"/>
                    <a:pt x="6157021" y="4183626"/>
                  </a:cubicBezTo>
                  <a:close/>
                </a:path>
              </a:pathLst>
            </a:custGeom>
            <a:solidFill>
              <a:srgbClr val="100F0D">
                <a:alpha val="4706"/>
              </a:srgbClr>
            </a:solidFill>
          </p:spPr>
        </p:sp>
      </p:grpSp>
      <p:grpSp>
        <p:nvGrpSpPr>
          <p:cNvPr id="63" name="Group 62"/>
          <p:cNvGrpSpPr/>
          <p:nvPr/>
        </p:nvGrpSpPr>
        <p:grpSpPr>
          <a:xfrm>
            <a:off x="1905000" y="412332"/>
            <a:ext cx="2857500" cy="1600200"/>
            <a:chOff x="1028700" y="1028700"/>
            <a:chExt cx="5129945" cy="1837453"/>
          </a:xfrm>
        </p:grpSpPr>
        <p:pic>
          <p:nvPicPr>
            <p:cNvPr id="41" name="Picture 4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1028700"/>
              <a:ext cx="5129945" cy="1837453"/>
            </a:xfrm>
            <a:prstGeom prst="rect">
              <a:avLst/>
            </a:prstGeom>
          </p:spPr>
        </p:pic>
        <p:sp>
          <p:nvSpPr>
            <p:cNvPr id="49" name="TextBox 49"/>
            <p:cNvSpPr txBox="1"/>
            <p:nvPr/>
          </p:nvSpPr>
          <p:spPr>
            <a:xfrm>
              <a:off x="1479221" y="1358412"/>
              <a:ext cx="4228902" cy="589015"/>
            </a:xfrm>
            <a:prstGeom prst="rect">
              <a:avLst/>
            </a:prstGeom>
          </p:spPr>
          <p:txBody>
            <a:bodyPr lIns="0" tIns="0" rIns="0" bIns="0" rtlCol="0" anchor="t">
              <a:spAutoFit/>
            </a:bodyPr>
            <a:lstStyle/>
            <a:p>
              <a:pPr algn="ctr">
                <a:lnSpc>
                  <a:spcPts val="4047"/>
                </a:lnSpc>
              </a:pPr>
              <a:r>
                <a:rPr lang="en-US" sz="4400" b="1" spc="-36" dirty="0" err="1" smtClean="0">
                  <a:solidFill>
                    <a:srgbClr val="100F0D"/>
                  </a:solidFill>
                  <a:latin typeface="Arial" panose="020B0604020202020204" pitchFamily="34" charset="0"/>
                  <a:cs typeface="Arial" panose="020B0604020202020204" pitchFamily="34" charset="0"/>
                </a:rPr>
                <a:t>Ví</a:t>
              </a:r>
              <a:r>
                <a:rPr lang="en-US" sz="4400" b="1" spc="-36" dirty="0" smtClean="0">
                  <a:solidFill>
                    <a:srgbClr val="100F0D"/>
                  </a:solidFill>
                  <a:latin typeface="Arial" panose="020B0604020202020204" pitchFamily="34" charset="0"/>
                  <a:cs typeface="Arial" panose="020B0604020202020204" pitchFamily="34" charset="0"/>
                </a:rPr>
                <a:t> </a:t>
              </a:r>
              <a:r>
                <a:rPr lang="en-US" sz="4400" b="1" spc="-36" dirty="0" err="1" smtClean="0">
                  <a:solidFill>
                    <a:srgbClr val="100F0D"/>
                  </a:solidFill>
                  <a:latin typeface="Arial" panose="020B0604020202020204" pitchFamily="34" charset="0"/>
                  <a:cs typeface="Arial" panose="020B0604020202020204" pitchFamily="34" charset="0"/>
                </a:rPr>
                <a:t>dụ</a:t>
              </a:r>
              <a:r>
                <a:rPr lang="en-US" sz="4400" b="1" spc="-36" dirty="0" smtClean="0">
                  <a:solidFill>
                    <a:srgbClr val="100F0D"/>
                  </a:solidFill>
                  <a:latin typeface="Arial" panose="020B0604020202020204" pitchFamily="34" charset="0"/>
                  <a:cs typeface="Arial" panose="020B0604020202020204" pitchFamily="34" charset="0"/>
                </a:rPr>
                <a:t> 3</a:t>
              </a:r>
              <a:endParaRPr lang="en-US" sz="4400" b="1" spc="-36" dirty="0">
                <a:solidFill>
                  <a:srgbClr val="100F0D"/>
                </a:solidFill>
                <a:latin typeface="Arial" panose="020B0604020202020204" pitchFamily="34" charset="0"/>
                <a:cs typeface="Arial" panose="020B0604020202020204" pitchFamily="34" charset="0"/>
              </a:endParaRPr>
            </a:p>
          </p:txBody>
        </p:sp>
      </p:grpSp>
      <p:sp>
        <p:nvSpPr>
          <p:cNvPr id="2" name="TextBox 1"/>
          <p:cNvSpPr txBox="1"/>
          <p:nvPr/>
        </p:nvSpPr>
        <p:spPr>
          <a:xfrm>
            <a:off x="2113280" y="1940440"/>
            <a:ext cx="14879320" cy="2031325"/>
          </a:xfrm>
          <a:prstGeom prst="rect">
            <a:avLst/>
          </a:prstGeom>
          <a:noFill/>
        </p:spPr>
        <p:txBody>
          <a:bodyPr wrap="square" rtlCol="0">
            <a:spAutoFit/>
          </a:bodyPr>
          <a:lstStyle/>
          <a:p>
            <a:pPr algn="just">
              <a:lnSpc>
                <a:spcPct val="150000"/>
              </a:lnSpc>
            </a:pPr>
            <a:r>
              <a:rPr lang="en-US" sz="4200" dirty="0" err="1" smtClean="0">
                <a:latin typeface="Arial" panose="020B0604020202020204" pitchFamily="34" charset="0"/>
                <a:cs typeface="Arial" panose="020B0604020202020204" pitchFamily="34" charset="0"/>
              </a:rPr>
              <a:t>Hàm</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lượng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Natri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đơn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vị</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miligam</a:t>
            </a:r>
            <a:r>
              <a:rPr lang="en-US" sz="4200" dirty="0" smtClean="0">
                <a:latin typeface="Arial" panose="020B0604020202020204" pitchFamily="34" charset="0"/>
                <a:cs typeface="Arial" panose="020B0604020202020204" pitchFamily="34" charset="0"/>
              </a:rPr>
              <a:t>, 1 mg = 0,001 g) </a:t>
            </a:r>
            <a:r>
              <a:rPr lang="en-US" sz="4200" dirty="0" err="1" smtClean="0">
                <a:latin typeface="Arial" panose="020B0604020202020204" pitchFamily="34" charset="0"/>
                <a:cs typeface="Arial" panose="020B0604020202020204" pitchFamily="34" charset="0"/>
              </a:rPr>
              <a:t>trong</a:t>
            </a:r>
            <a:r>
              <a:rPr lang="en-US" sz="4200" dirty="0" smtClean="0">
                <a:latin typeface="Arial" panose="020B0604020202020204" pitchFamily="34" charset="0"/>
                <a:cs typeface="Arial" panose="020B0604020202020204" pitchFamily="34" charset="0"/>
              </a:rPr>
              <a:t> 100 g </a:t>
            </a:r>
            <a:r>
              <a:rPr lang="en-US" sz="4200" dirty="0" err="1" smtClean="0">
                <a:latin typeface="Arial" panose="020B0604020202020204" pitchFamily="34" charset="0"/>
                <a:cs typeface="Arial" panose="020B0604020202020204" pitchFamily="34" charset="0"/>
              </a:rPr>
              <a:t>một</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số</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loại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ngũ</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cốc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được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cho</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như</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sau</a:t>
            </a:r>
            <a:r>
              <a:rPr lang="en-US" sz="4200" dirty="0" smtClean="0">
                <a:latin typeface="Arial" panose="020B0604020202020204" pitchFamily="34" charset="0"/>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4037180726"/>
              </p:ext>
            </p:extLst>
          </p:nvPr>
        </p:nvGraphicFramePr>
        <p:xfrm>
          <a:off x="1905000" y="4487565"/>
          <a:ext cx="15087600" cy="1665658"/>
        </p:xfrm>
        <a:graphic>
          <a:graphicData uri="http://schemas.openxmlformats.org/drawingml/2006/table">
            <a:tbl>
              <a:tblPr firstRow="1" bandRow="1">
                <a:tableStyleId>{2D5ABB26-0587-4C30-8999-92F81FD0307C}</a:tableStyleId>
              </a:tblPr>
              <a:tblGrid>
                <a:gridCol w="1508760"/>
                <a:gridCol w="1508760"/>
                <a:gridCol w="1508760"/>
                <a:gridCol w="1508760"/>
                <a:gridCol w="1508760"/>
                <a:gridCol w="1508760"/>
                <a:gridCol w="1508760"/>
                <a:gridCol w="1508760"/>
                <a:gridCol w="1508760"/>
                <a:gridCol w="1508760"/>
              </a:tblGrid>
              <a:tr h="832829">
                <a:tc>
                  <a:txBody>
                    <a:bodyPr/>
                    <a:lstStyle/>
                    <a:p>
                      <a:pPr algn="ctr"/>
                      <a:r>
                        <a:rPr lang="en-US" sz="4000" dirty="0" smtClean="0">
                          <a:latin typeface="Arial" panose="020B0604020202020204" pitchFamily="34" charset="0"/>
                          <a:cs typeface="Arial" panose="020B0604020202020204" pitchFamily="34" charset="0"/>
                        </a:rPr>
                        <a:t>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340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70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140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200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180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210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150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100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130</a:t>
                      </a:r>
                      <a:endParaRPr lang="en-US" sz="4000" dirty="0">
                        <a:latin typeface="Arial" panose="020B0604020202020204" pitchFamily="34" charset="0"/>
                        <a:cs typeface="Arial" panose="020B0604020202020204" pitchFamily="34" charset="0"/>
                      </a:endParaRPr>
                    </a:p>
                  </a:txBody>
                  <a:tcPr/>
                </a:tc>
              </a:tr>
              <a:tr h="832829">
                <a:tc>
                  <a:txBody>
                    <a:bodyPr/>
                    <a:lstStyle/>
                    <a:p>
                      <a:pPr algn="ctr"/>
                      <a:r>
                        <a:rPr lang="en-US" sz="4000" dirty="0" smtClean="0">
                          <a:latin typeface="Arial" panose="020B0604020202020204" pitchFamily="34" charset="0"/>
                          <a:cs typeface="Arial" panose="020B0604020202020204" pitchFamily="34" charset="0"/>
                        </a:rPr>
                        <a:t>140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180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190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160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290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50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220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180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200</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smtClean="0">
                          <a:latin typeface="Arial" panose="020B0604020202020204" pitchFamily="34" charset="0"/>
                          <a:cs typeface="Arial" panose="020B0604020202020204" pitchFamily="34" charset="0"/>
                        </a:rPr>
                        <a:t>210</a:t>
                      </a:r>
                      <a:endParaRPr lang="en-US" sz="4000" dirty="0">
                        <a:latin typeface="Arial" panose="020B0604020202020204" pitchFamily="34" charset="0"/>
                        <a:cs typeface="Arial" panose="020B0604020202020204" pitchFamily="34" charset="0"/>
                      </a:endParaRPr>
                    </a:p>
                  </a:txBody>
                  <a:tcPr/>
                </a:tc>
              </a:tr>
            </a:tbl>
          </a:graphicData>
        </a:graphic>
      </p:graphicFrame>
      <p:sp>
        <p:nvSpPr>
          <p:cNvPr id="4" name="TextBox 3"/>
          <p:cNvSpPr txBox="1"/>
          <p:nvPr/>
        </p:nvSpPr>
        <p:spPr>
          <a:xfrm>
            <a:off x="2125471" y="6515100"/>
            <a:ext cx="7848600" cy="2031325"/>
          </a:xfrm>
          <a:prstGeom prst="rect">
            <a:avLst/>
          </a:prstGeom>
          <a:noFill/>
        </p:spPr>
        <p:txBody>
          <a:bodyPr wrap="square" rtlCol="0">
            <a:spAutoFit/>
          </a:bodyPr>
          <a:lstStyle/>
          <a:p>
            <a:pPr algn="just">
              <a:lnSpc>
                <a:spcPct val="150000"/>
              </a:lnSpc>
            </a:pPr>
            <a:r>
              <a:rPr lang="en-US" sz="4200" dirty="0" err="1" smtClean="0">
                <a:latin typeface="Arial" panose="020B0604020202020204" pitchFamily="34" charset="0"/>
                <a:cs typeface="Arial" panose="020B0604020202020204" pitchFamily="34" charset="0"/>
              </a:rPr>
              <a:t>Hãy</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tìm</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các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tứ</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phân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vị</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Các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tứ</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phân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vị</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này</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cho</a:t>
            </a:r>
            <a:r>
              <a:rPr lang="en-US" sz="4200" dirty="0" smtClean="0">
                <a:latin typeface="Arial" panose="020B0604020202020204" pitchFamily="34" charset="0"/>
                <a:cs typeface="Arial" panose="020B0604020202020204" pitchFamily="34" charset="0"/>
              </a:rPr>
              <a:t> ta </a:t>
            </a:r>
            <a:r>
              <a:rPr lang="en-US" sz="4200" dirty="0" err="1" smtClean="0">
                <a:latin typeface="Arial" panose="020B0604020202020204" pitchFamily="34" charset="0"/>
                <a:cs typeface="Arial" panose="020B0604020202020204" pitchFamily="34" charset="0"/>
              </a:rPr>
              <a:t>thông</a:t>
            </a:r>
            <a:r>
              <a:rPr lang="en-US" sz="4200" dirty="0" smtClean="0">
                <a:latin typeface="Arial" panose="020B0604020202020204" pitchFamily="34" charset="0"/>
                <a:cs typeface="Arial" panose="020B0604020202020204" pitchFamily="34" charset="0"/>
              </a:rPr>
              <a:t> tin </a:t>
            </a:r>
            <a:r>
              <a:rPr lang="en-US" sz="4200" dirty="0" err="1" smtClean="0">
                <a:latin typeface="Arial" panose="020B0604020202020204" pitchFamily="34" charset="0"/>
                <a:cs typeface="Arial" panose="020B0604020202020204" pitchFamily="34" charset="0"/>
              </a:rPr>
              <a:t>gì</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pic>
        <p:nvPicPr>
          <p:cNvPr id="15"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948196">
            <a:off x="14226329" y="206018"/>
            <a:ext cx="1195780" cy="1675349"/>
          </a:xfrm>
          <a:prstGeom prst="rect">
            <a:avLst/>
          </a:prstGeom>
        </p:spPr>
      </p:pic>
      <p:pic>
        <p:nvPicPr>
          <p:cNvPr id="5" name="Picture 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820400" y="5475561"/>
            <a:ext cx="7217158" cy="4811439"/>
          </a:xfrm>
          <a:prstGeom prst="rect">
            <a:avLst/>
          </a:prstGeom>
        </p:spPr>
      </p:pic>
    </p:spTree>
    <p:extLst>
      <p:ext uri="{BB962C8B-B14F-4D97-AF65-F5344CB8AC3E}">
        <p14:creationId xmlns:p14="http://schemas.microsoft.com/office/powerpoint/2010/main" val="403603384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strVal val="#ppt_w+.3"/>
                                          </p:val>
                                        </p:tav>
                                        <p:tav tm="100000">
                                          <p:val>
                                            <p:strVal val="#ppt_w"/>
                                          </p:val>
                                        </p:tav>
                                      </p:tavLst>
                                    </p:anim>
                                    <p:anim calcmode="lin" valueType="num">
                                      <p:cBhvr>
                                        <p:cTn id="8" dur="500" fill="hold"/>
                                        <p:tgtEl>
                                          <p:spTgt spid="63"/>
                                        </p:tgtEl>
                                        <p:attrNameLst>
                                          <p:attrName>ppt_h</p:attrName>
                                        </p:attrNameLst>
                                      </p:cBhvr>
                                      <p:tavLst>
                                        <p:tav tm="0">
                                          <p:val>
                                            <p:strVal val="#ppt_h"/>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anim calcmode="lin" valueType="num">
                                      <p:cBhvr>
                                        <p:cTn id="35" dur="500" fill="hold"/>
                                        <p:tgtEl>
                                          <p:spTgt spid="5"/>
                                        </p:tgtEl>
                                        <p:attrNameLst>
                                          <p:attrName>ppt_x</p:attrName>
                                        </p:attrNameLst>
                                      </p:cBhvr>
                                      <p:tavLst>
                                        <p:tav tm="0">
                                          <p:val>
                                            <p:strVal val="#ppt_x"/>
                                          </p:val>
                                        </p:tav>
                                        <p:tav tm="100000">
                                          <p:val>
                                            <p:strVal val="#ppt_x"/>
                                          </p:val>
                                        </p:tav>
                                      </p:tavLst>
                                    </p:anim>
                                    <p:anim calcmode="lin" valueType="num">
                                      <p:cBhvr>
                                        <p:cTn id="3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1028700" y="928132"/>
            <a:ext cx="16349980" cy="8406368"/>
            <a:chOff x="0" y="0"/>
            <a:chExt cx="6281481" cy="4183626"/>
          </a:xfrm>
        </p:grpSpPr>
        <p:sp>
          <p:nvSpPr>
            <p:cNvPr id="23" name="Freeform 23"/>
            <p:cNvSpPr/>
            <p:nvPr/>
          </p:nvSpPr>
          <p:spPr>
            <a:xfrm>
              <a:off x="0" y="0"/>
              <a:ext cx="6281481" cy="4183626"/>
            </a:xfrm>
            <a:custGeom>
              <a:avLst/>
              <a:gdLst/>
              <a:ahLst/>
              <a:cxnLst/>
              <a:rect l="l" t="t" r="r" b="b"/>
              <a:pathLst>
                <a:path w="6281481" h="4183626">
                  <a:moveTo>
                    <a:pt x="6157021" y="4183626"/>
                  </a:moveTo>
                  <a:lnTo>
                    <a:pt x="124460" y="4183626"/>
                  </a:lnTo>
                  <a:cubicBezTo>
                    <a:pt x="55880" y="4183626"/>
                    <a:pt x="0" y="4127746"/>
                    <a:pt x="0" y="4059166"/>
                  </a:cubicBezTo>
                  <a:lnTo>
                    <a:pt x="0" y="124460"/>
                  </a:lnTo>
                  <a:cubicBezTo>
                    <a:pt x="0" y="55880"/>
                    <a:pt x="55880" y="0"/>
                    <a:pt x="124460" y="0"/>
                  </a:cubicBezTo>
                  <a:lnTo>
                    <a:pt x="6157021" y="0"/>
                  </a:lnTo>
                  <a:cubicBezTo>
                    <a:pt x="6225601" y="0"/>
                    <a:pt x="6281481" y="55880"/>
                    <a:pt x="6281481" y="124460"/>
                  </a:cubicBezTo>
                  <a:lnTo>
                    <a:pt x="6281481" y="4059166"/>
                  </a:lnTo>
                  <a:cubicBezTo>
                    <a:pt x="6281481" y="4127746"/>
                    <a:pt x="6225601" y="4183626"/>
                    <a:pt x="6157021" y="4183626"/>
                  </a:cubicBezTo>
                  <a:close/>
                </a:path>
              </a:pathLst>
            </a:custGeom>
            <a:solidFill>
              <a:srgbClr val="100F0D">
                <a:alpha val="4706"/>
              </a:srgbClr>
            </a:solidFill>
          </p:spPr>
        </p:sp>
      </p:grpSp>
      <p:grpSp>
        <p:nvGrpSpPr>
          <p:cNvPr id="12" name="Group 11"/>
          <p:cNvGrpSpPr/>
          <p:nvPr/>
        </p:nvGrpSpPr>
        <p:grpSpPr>
          <a:xfrm>
            <a:off x="7749400" y="492835"/>
            <a:ext cx="2908580" cy="1676400"/>
            <a:chOff x="1028701" y="1181100"/>
            <a:chExt cx="2908580" cy="1676400"/>
          </a:xfrm>
        </p:grpSpPr>
        <p:pic>
          <p:nvPicPr>
            <p:cNvPr id="13"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28701" y="1181100"/>
              <a:ext cx="2908580" cy="1676400"/>
            </a:xfrm>
            <a:prstGeom prst="rect">
              <a:avLst/>
            </a:prstGeom>
          </p:spPr>
        </p:pic>
        <p:sp>
          <p:nvSpPr>
            <p:cNvPr id="14" name="TextBox 22"/>
            <p:cNvSpPr txBox="1"/>
            <p:nvPr/>
          </p:nvSpPr>
          <p:spPr>
            <a:xfrm>
              <a:off x="1162311" y="1571948"/>
              <a:ext cx="2641360" cy="589905"/>
            </a:xfrm>
            <a:prstGeom prst="rect">
              <a:avLst/>
            </a:prstGeom>
          </p:spPr>
          <p:txBody>
            <a:bodyPr wrap="square" lIns="0" tIns="0" rIns="0" bIns="0" rtlCol="0" anchor="t">
              <a:spAutoFit/>
            </a:bodyPr>
            <a:lstStyle/>
            <a:p>
              <a:pPr marL="0" lvl="0" indent="0" algn="ctr">
                <a:lnSpc>
                  <a:spcPts val="4620"/>
                </a:lnSpc>
              </a:pPr>
              <a:r>
                <a:rPr lang="en-US" sz="4400" b="1" u="none" spc="-41" dirty="0" err="1" smtClean="0">
                  <a:solidFill>
                    <a:srgbClr val="100F0D"/>
                  </a:solidFill>
                  <a:latin typeface="Arial" panose="020B0604020202020204" pitchFamily="34" charset="0"/>
                  <a:cs typeface="Arial" panose="020B0604020202020204" pitchFamily="34" charset="0"/>
                </a:rPr>
                <a:t>Giải</a:t>
              </a:r>
              <a:endParaRPr lang="en-US" sz="4400" b="1" u="none" spc="-41" dirty="0">
                <a:solidFill>
                  <a:srgbClr val="100F0D"/>
                </a:solidFill>
                <a:latin typeface="Arial" panose="020B0604020202020204" pitchFamily="34" charset="0"/>
                <a:cs typeface="Arial" panose="020B0604020202020204" pitchFamily="34" charset="0"/>
              </a:endParaRPr>
            </a:p>
          </p:txBody>
        </p:sp>
      </p:grpSp>
      <p:sp>
        <p:nvSpPr>
          <p:cNvPr id="6" name="TextBox 5"/>
          <p:cNvSpPr txBox="1"/>
          <p:nvPr/>
        </p:nvSpPr>
        <p:spPr>
          <a:xfrm>
            <a:off x="1840995" y="1908885"/>
            <a:ext cx="14725390" cy="7478970"/>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Sắp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xếp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theo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giảm</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smtClean="0">
                <a:latin typeface="Arial" panose="020B0604020202020204" pitchFamily="34" charset="0"/>
                <a:cs typeface="Arial" panose="020B0604020202020204" pitchFamily="34" charset="0"/>
              </a:rPr>
              <a:t>0  50  70  100  130  140  140  150  160  180  180  180  190  200  200  210  210  220  290  340.</a:t>
            </a: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Vì</a:t>
            </a:r>
            <a:r>
              <a:rPr lang="en-US" sz="4000" dirty="0" smtClean="0">
                <a:latin typeface="Arial" panose="020B0604020202020204" pitchFamily="34" charset="0"/>
                <a:cs typeface="Arial" panose="020B0604020202020204" pitchFamily="34" charset="0"/>
              </a:rPr>
              <a:t> n = 20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chẵn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nên</a:t>
            </a:r>
            <a:r>
              <a:rPr lang="en-US" sz="4000" dirty="0" smtClean="0">
                <a:latin typeface="Arial" panose="020B0604020202020204" pitchFamily="34" charset="0"/>
                <a:cs typeface="Arial" panose="020B0604020202020204" pitchFamily="34" charset="0"/>
              </a:rPr>
              <a:t> Q</a:t>
            </a:r>
            <a:r>
              <a:rPr lang="en-US" sz="4000" baseline="-25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cộng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giữa</a:t>
            </a:r>
            <a:r>
              <a:rPr lang="en-US" sz="4000" dirty="0" smtClean="0">
                <a:latin typeface="Arial" panose="020B0604020202020204" pitchFamily="34" charset="0"/>
                <a:cs typeface="Arial" panose="020B0604020202020204" pitchFamily="34" charset="0"/>
              </a:rPr>
              <a:t>: Q</a:t>
            </a:r>
            <a:r>
              <a:rPr lang="en-US" sz="4000" baseline="-25000" dirty="0" smtClean="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(180 + 180) : 2 = 180</a:t>
            </a:r>
          </a:p>
          <a:p>
            <a:pPr marL="571500" indent="-571500" algn="just">
              <a:lnSpc>
                <a:spcPct val="1500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Ta </a:t>
            </a:r>
            <a:r>
              <a:rPr lang="en-US" sz="4000" dirty="0" err="1" smtClean="0">
                <a:latin typeface="Arial" panose="020B0604020202020204" pitchFamily="34" charset="0"/>
                <a:cs typeface="Arial" panose="020B0604020202020204" pitchFamily="34" charset="0"/>
              </a:rPr>
              <a:t>tìm</a:t>
            </a:r>
            <a:r>
              <a:rPr lang="en-US" sz="4000" dirty="0" smtClean="0">
                <a:latin typeface="Arial" panose="020B0604020202020204" pitchFamily="34" charset="0"/>
                <a:cs typeface="Arial" panose="020B0604020202020204" pitchFamily="34" charset="0"/>
              </a:rPr>
              <a:t> Q</a:t>
            </a:r>
            <a:r>
              <a:rPr lang="en-US" sz="4000" baseline="-25000" dirty="0" smtClean="0">
                <a:latin typeface="Arial" panose="020B0604020202020204" pitchFamily="34" charset="0"/>
                <a:cs typeface="Arial" panose="020B0604020202020204" pitchFamily="34" charset="0"/>
              </a:rPr>
              <a:t>1</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nửa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trái</a:t>
            </a:r>
            <a:r>
              <a:rPr lang="en-US" sz="4000" dirty="0" smtClean="0">
                <a:latin typeface="Arial" panose="020B0604020202020204" pitchFamily="34" charset="0"/>
                <a:cs typeface="Arial" panose="020B0604020202020204" pitchFamily="34" charset="0"/>
              </a:rPr>
              <a:t> Q</a:t>
            </a:r>
            <a:r>
              <a:rPr lang="en-US" sz="4000" baseline="-25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0  50  70  100  130  140  140  150  160  180</a:t>
            </a:r>
          </a:p>
          <a:p>
            <a:pPr algn="just">
              <a:lnSpc>
                <a:spcPct val="150000"/>
              </a:lnSpc>
            </a:pP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tìm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Q</a:t>
            </a:r>
            <a:r>
              <a:rPr lang="en-US" sz="4000" baseline="-25000" dirty="0" smtClean="0">
                <a:latin typeface="Arial" panose="020B0604020202020204" pitchFamily="34" charset="0"/>
                <a:cs typeface="Arial" panose="020B0604020202020204" pitchFamily="34" charset="0"/>
              </a:rPr>
              <a:t>1</a:t>
            </a:r>
            <a:r>
              <a:rPr lang="en-US" sz="4000" dirty="0" smtClean="0">
                <a:latin typeface="Arial" panose="020B0604020202020204" pitchFamily="34" charset="0"/>
                <a:cs typeface="Arial" panose="020B0604020202020204" pitchFamily="34" charset="0"/>
              </a:rPr>
              <a:t> = (130 + 140) : 2 = 135. </a:t>
            </a:r>
            <a:endParaRPr lang="en-US" sz="4000" dirty="0">
              <a:latin typeface="Arial" panose="020B0604020202020204" pitchFamily="34" charset="0"/>
              <a:cs typeface="Arial" panose="020B0604020202020204" pitchFamily="34" charset="0"/>
            </a:endParaRPr>
          </a:p>
        </p:txBody>
      </p:sp>
      <p:grpSp>
        <p:nvGrpSpPr>
          <p:cNvPr id="9" name="Group 8"/>
          <p:cNvGrpSpPr/>
          <p:nvPr/>
        </p:nvGrpSpPr>
        <p:grpSpPr>
          <a:xfrm>
            <a:off x="10058400" y="3771900"/>
            <a:ext cx="4419600" cy="918859"/>
            <a:chOff x="10058400" y="3771900"/>
            <a:chExt cx="4419600" cy="918859"/>
          </a:xfrm>
        </p:grpSpPr>
        <p:sp>
          <p:nvSpPr>
            <p:cNvPr id="7" name="Left Brace 6"/>
            <p:cNvSpPr/>
            <p:nvPr/>
          </p:nvSpPr>
          <p:spPr>
            <a:xfrm rot="16200000">
              <a:off x="11963400" y="3086100"/>
              <a:ext cx="304800" cy="1676400"/>
            </a:xfrm>
            <a:prstGeom prst="leftBrace">
              <a:avLst>
                <a:gd name="adj1" fmla="val 32037"/>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10058400" y="4105984"/>
              <a:ext cx="4419600" cy="584775"/>
            </a:xfrm>
            <a:prstGeom prst="rect">
              <a:avLst/>
            </a:prstGeom>
            <a:noFill/>
          </p:spPr>
          <p:txBody>
            <a:bodyPr wrap="square" rtlCol="0">
              <a:spAutoFit/>
            </a:bodyPr>
            <a:lstStyle/>
            <a:p>
              <a:pPr algn="ctr"/>
              <a:r>
                <a:rPr lang="en-US" sz="3200" i="1" dirty="0" err="1" smtClean="0">
                  <a:solidFill>
                    <a:srgbClr val="002060"/>
                  </a:solidFill>
                  <a:latin typeface="Arial" panose="020B0604020202020204" pitchFamily="34" charset="0"/>
                  <a:cs typeface="Arial" panose="020B0604020202020204" pitchFamily="34" charset="0"/>
                </a:rPr>
                <a:t>Hai</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giá</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trị</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chính</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giữa</a:t>
              </a:r>
              <a:endParaRPr lang="en-US" sz="3200" i="1" dirty="0">
                <a:solidFill>
                  <a:srgbClr val="002060"/>
                </a:solidFill>
                <a:latin typeface="Arial" panose="020B0604020202020204" pitchFamily="34" charset="0"/>
                <a:cs typeface="Arial" panose="020B0604020202020204" pitchFamily="34" charset="0"/>
              </a:endParaRPr>
            </a:p>
          </p:txBody>
        </p:sp>
      </p:grpSp>
      <p:pic>
        <p:nvPicPr>
          <p:cNvPr id="19" name="Picture 6"/>
          <p:cNvPicPr>
            <a:picLocks noChangeAspect="1"/>
          </p:cNvPicPr>
          <p:nvPr/>
        </p:nvPicPr>
        <p:blipFill>
          <a:blip r:embed="rId10"/>
          <a:srcRect/>
          <a:stretch>
            <a:fillRect/>
          </a:stretch>
        </p:blipFill>
        <p:spPr>
          <a:xfrm>
            <a:off x="13533184" y="5770880"/>
            <a:ext cx="4602416" cy="4516120"/>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70594" y="-251489"/>
            <a:ext cx="3101198" cy="3032789"/>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1271" y="-641265"/>
            <a:ext cx="3206774" cy="2810500"/>
          </a:xfrm>
          <a:prstGeom prst="rect">
            <a:avLst/>
          </a:prstGeom>
        </p:spPr>
      </p:pic>
    </p:spTree>
    <p:extLst>
      <p:ext uri="{BB962C8B-B14F-4D97-AF65-F5344CB8AC3E}">
        <p14:creationId xmlns:p14="http://schemas.microsoft.com/office/powerpoint/2010/main" val="1429581724"/>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1028700" y="928132"/>
            <a:ext cx="16349980" cy="8406368"/>
            <a:chOff x="0" y="0"/>
            <a:chExt cx="6281481" cy="4183626"/>
          </a:xfrm>
        </p:grpSpPr>
        <p:sp>
          <p:nvSpPr>
            <p:cNvPr id="23" name="Freeform 23"/>
            <p:cNvSpPr/>
            <p:nvPr/>
          </p:nvSpPr>
          <p:spPr>
            <a:xfrm>
              <a:off x="0" y="0"/>
              <a:ext cx="6281481" cy="4183626"/>
            </a:xfrm>
            <a:custGeom>
              <a:avLst/>
              <a:gdLst/>
              <a:ahLst/>
              <a:cxnLst/>
              <a:rect l="l" t="t" r="r" b="b"/>
              <a:pathLst>
                <a:path w="6281481" h="4183626">
                  <a:moveTo>
                    <a:pt x="6157021" y="4183626"/>
                  </a:moveTo>
                  <a:lnTo>
                    <a:pt x="124460" y="4183626"/>
                  </a:lnTo>
                  <a:cubicBezTo>
                    <a:pt x="55880" y="4183626"/>
                    <a:pt x="0" y="4127746"/>
                    <a:pt x="0" y="4059166"/>
                  </a:cubicBezTo>
                  <a:lnTo>
                    <a:pt x="0" y="124460"/>
                  </a:lnTo>
                  <a:cubicBezTo>
                    <a:pt x="0" y="55880"/>
                    <a:pt x="55880" y="0"/>
                    <a:pt x="124460" y="0"/>
                  </a:cubicBezTo>
                  <a:lnTo>
                    <a:pt x="6157021" y="0"/>
                  </a:lnTo>
                  <a:cubicBezTo>
                    <a:pt x="6225601" y="0"/>
                    <a:pt x="6281481" y="55880"/>
                    <a:pt x="6281481" y="124460"/>
                  </a:cubicBezTo>
                  <a:lnTo>
                    <a:pt x="6281481" y="4059166"/>
                  </a:lnTo>
                  <a:cubicBezTo>
                    <a:pt x="6281481" y="4127746"/>
                    <a:pt x="6225601" y="4183626"/>
                    <a:pt x="6157021" y="4183626"/>
                  </a:cubicBezTo>
                  <a:close/>
                </a:path>
              </a:pathLst>
            </a:custGeom>
            <a:solidFill>
              <a:srgbClr val="100F0D">
                <a:alpha val="4706"/>
              </a:srgbClr>
            </a:solidFill>
          </p:spPr>
        </p:sp>
      </p:grpSp>
      <p:grpSp>
        <p:nvGrpSpPr>
          <p:cNvPr id="12" name="Group 11"/>
          <p:cNvGrpSpPr/>
          <p:nvPr/>
        </p:nvGrpSpPr>
        <p:grpSpPr>
          <a:xfrm>
            <a:off x="7749400" y="492835"/>
            <a:ext cx="2908580" cy="1676400"/>
            <a:chOff x="1028701" y="1181100"/>
            <a:chExt cx="2908580" cy="1676400"/>
          </a:xfrm>
        </p:grpSpPr>
        <p:pic>
          <p:nvPicPr>
            <p:cNvPr id="13"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28701" y="1181100"/>
              <a:ext cx="2908580" cy="1676400"/>
            </a:xfrm>
            <a:prstGeom prst="rect">
              <a:avLst/>
            </a:prstGeom>
          </p:spPr>
        </p:pic>
        <p:sp>
          <p:nvSpPr>
            <p:cNvPr id="14" name="TextBox 22"/>
            <p:cNvSpPr txBox="1"/>
            <p:nvPr/>
          </p:nvSpPr>
          <p:spPr>
            <a:xfrm>
              <a:off x="1162311" y="1571948"/>
              <a:ext cx="2641360" cy="589905"/>
            </a:xfrm>
            <a:prstGeom prst="rect">
              <a:avLst/>
            </a:prstGeom>
          </p:spPr>
          <p:txBody>
            <a:bodyPr wrap="square" lIns="0" tIns="0" rIns="0" bIns="0" rtlCol="0" anchor="t">
              <a:spAutoFit/>
            </a:bodyPr>
            <a:lstStyle/>
            <a:p>
              <a:pPr marL="0" lvl="0" indent="0" algn="ctr">
                <a:lnSpc>
                  <a:spcPts val="4620"/>
                </a:lnSpc>
              </a:pPr>
              <a:r>
                <a:rPr lang="en-US" sz="4400" b="1" u="none" spc="-41" dirty="0" err="1" smtClean="0">
                  <a:solidFill>
                    <a:srgbClr val="100F0D"/>
                  </a:solidFill>
                  <a:latin typeface="Arial" panose="020B0604020202020204" pitchFamily="34" charset="0"/>
                  <a:cs typeface="Arial" panose="020B0604020202020204" pitchFamily="34" charset="0"/>
                </a:rPr>
                <a:t>Giải</a:t>
              </a:r>
              <a:endParaRPr lang="en-US" sz="4400" b="1" u="none" spc="-41" dirty="0">
                <a:solidFill>
                  <a:srgbClr val="100F0D"/>
                </a:solidFill>
                <a:latin typeface="Arial" panose="020B0604020202020204" pitchFamily="34" charset="0"/>
                <a:cs typeface="Arial" panose="020B0604020202020204" pitchFamily="34" charset="0"/>
              </a:endParaRPr>
            </a:p>
          </p:txBody>
        </p:sp>
      </p:grpSp>
      <p:sp>
        <p:nvSpPr>
          <p:cNvPr id="6" name="TextBox 5"/>
          <p:cNvSpPr txBox="1"/>
          <p:nvPr/>
        </p:nvSpPr>
        <p:spPr>
          <a:xfrm>
            <a:off x="1840995" y="1908885"/>
            <a:ext cx="14725390" cy="2862322"/>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Ta </a:t>
            </a:r>
            <a:r>
              <a:rPr lang="en-US" sz="4000" dirty="0" err="1" smtClean="0">
                <a:latin typeface="Arial" panose="020B0604020202020204" pitchFamily="34" charset="0"/>
                <a:cs typeface="Arial" panose="020B0604020202020204" pitchFamily="34" charset="0"/>
              </a:rPr>
              <a:t>tìm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Q</a:t>
            </a:r>
            <a:r>
              <a:rPr lang="en-US" sz="4000" baseline="-25000" dirty="0" smtClean="0">
                <a:latin typeface="Arial" panose="020B0604020202020204" pitchFamily="34" charset="0"/>
                <a:cs typeface="Arial" panose="020B0604020202020204" pitchFamily="34" charset="0"/>
              </a:rPr>
              <a:t>3</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nửa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phải</a:t>
            </a:r>
            <a:r>
              <a:rPr lang="en-US" sz="4000" dirty="0" smtClean="0">
                <a:latin typeface="Arial" panose="020B0604020202020204" pitchFamily="34" charset="0"/>
                <a:cs typeface="Arial" panose="020B0604020202020204" pitchFamily="34" charset="0"/>
              </a:rPr>
              <a:t> Q</a:t>
            </a:r>
            <a:r>
              <a:rPr lang="en-US" sz="4000" baseline="-25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180  180  190  200  200  210  210  220  290  340</a:t>
            </a:r>
          </a:p>
          <a:p>
            <a:pPr algn="just">
              <a:lnSpc>
                <a:spcPct val="150000"/>
              </a:lnSpc>
            </a:pP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tìm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Q</a:t>
            </a:r>
            <a:r>
              <a:rPr lang="en-US" sz="4000" baseline="-25000" dirty="0" smtClean="0">
                <a:latin typeface="Arial" panose="020B0604020202020204" pitchFamily="34" charset="0"/>
                <a:cs typeface="Arial" panose="020B0604020202020204" pitchFamily="34" charset="0"/>
              </a:rPr>
              <a:t>3</a:t>
            </a:r>
            <a:r>
              <a:rPr lang="en-US" sz="4000" dirty="0" smtClean="0">
                <a:latin typeface="Arial" panose="020B0604020202020204" pitchFamily="34" charset="0"/>
                <a:cs typeface="Arial" panose="020B0604020202020204" pitchFamily="34" charset="0"/>
              </a:rPr>
              <a:t> = (200 + 210) : 2 = 205.</a:t>
            </a:r>
            <a:endParaRPr lang="en-US" sz="4000" dirty="0">
              <a:latin typeface="Arial" panose="020B0604020202020204" pitchFamily="34" charset="0"/>
              <a:cs typeface="Arial" panose="020B0604020202020204" pitchFamily="34" charset="0"/>
            </a:endParaRPr>
          </a:p>
        </p:txBody>
      </p:sp>
      <p:grpSp>
        <p:nvGrpSpPr>
          <p:cNvPr id="5" name="Group 4"/>
          <p:cNvGrpSpPr/>
          <p:nvPr/>
        </p:nvGrpSpPr>
        <p:grpSpPr>
          <a:xfrm>
            <a:off x="3048000" y="4672025"/>
            <a:ext cx="11829447" cy="1753646"/>
            <a:chOff x="2996957" y="4781477"/>
            <a:chExt cx="11829447" cy="1753646"/>
          </a:xfrm>
        </p:grpSpPr>
        <p:grpSp>
          <p:nvGrpSpPr>
            <p:cNvPr id="15" name="Group 14"/>
            <p:cNvGrpSpPr/>
            <p:nvPr/>
          </p:nvGrpSpPr>
          <p:grpSpPr>
            <a:xfrm>
              <a:off x="3429000" y="5488978"/>
              <a:ext cx="11277600" cy="281901"/>
              <a:chOff x="2971800" y="4561840"/>
              <a:chExt cx="12115800" cy="399920"/>
            </a:xfrm>
          </p:grpSpPr>
          <p:cxnSp>
            <p:nvCxnSpPr>
              <p:cNvPr id="16" name="Straight Connector 15"/>
              <p:cNvCxnSpPr/>
              <p:nvPr/>
            </p:nvCxnSpPr>
            <p:spPr>
              <a:xfrm>
                <a:off x="2971800" y="4762500"/>
                <a:ext cx="121158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971800" y="457200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5087600" y="456184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57661" y="458076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029700" y="458076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339516" y="4574531"/>
                <a:ext cx="0" cy="3809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067810" y="4815472"/>
              <a:ext cx="815200" cy="584775"/>
            </a:xfrm>
            <a:prstGeom prst="rect">
              <a:avLst/>
            </a:prstGeom>
            <a:noFill/>
          </p:spPr>
          <p:txBody>
            <a:bodyPr wrap="square" rtlCol="0">
              <a:spAutoFit/>
            </a:bodyPr>
            <a:lstStyle/>
            <a:p>
              <a:r>
                <a:rPr lang="en-US" sz="3200" i="1" dirty="0" smtClean="0">
                  <a:solidFill>
                    <a:srgbClr val="0070C0"/>
                  </a:solidFill>
                  <a:latin typeface="Arial" panose="020B0604020202020204" pitchFamily="34" charset="0"/>
                  <a:cs typeface="Arial" panose="020B0604020202020204" pitchFamily="34" charset="0"/>
                </a:rPr>
                <a:t>Q</a:t>
              </a:r>
              <a:r>
                <a:rPr lang="en-US" sz="3200" i="1" baseline="-25000" dirty="0" smtClean="0">
                  <a:solidFill>
                    <a:srgbClr val="0070C0"/>
                  </a:solidFill>
                  <a:latin typeface="Arial" panose="020B0604020202020204" pitchFamily="34" charset="0"/>
                  <a:cs typeface="Arial" panose="020B0604020202020204" pitchFamily="34" charset="0"/>
                </a:rPr>
                <a:t>1</a:t>
              </a:r>
              <a:endParaRPr lang="en-US" sz="3200" i="1" dirty="0">
                <a:solidFill>
                  <a:srgbClr val="0070C0"/>
                </a:solidFill>
                <a:latin typeface="Arial" panose="020B0604020202020204" pitchFamily="34" charset="0"/>
                <a:cs typeface="Arial" panose="020B0604020202020204" pitchFamily="34" charset="0"/>
              </a:endParaRPr>
            </a:p>
          </p:txBody>
        </p:sp>
        <p:sp>
          <p:nvSpPr>
            <p:cNvPr id="25" name="TextBox 24"/>
            <p:cNvSpPr txBox="1"/>
            <p:nvPr/>
          </p:nvSpPr>
          <p:spPr>
            <a:xfrm>
              <a:off x="8660200" y="4781477"/>
              <a:ext cx="815200" cy="584775"/>
            </a:xfrm>
            <a:prstGeom prst="rect">
              <a:avLst/>
            </a:prstGeom>
            <a:noFill/>
          </p:spPr>
          <p:txBody>
            <a:bodyPr wrap="square" rtlCol="0">
              <a:spAutoFit/>
            </a:bodyPr>
            <a:lstStyle/>
            <a:p>
              <a:r>
                <a:rPr lang="en-US" sz="3200" i="1" dirty="0" smtClean="0">
                  <a:solidFill>
                    <a:srgbClr val="0070C0"/>
                  </a:solidFill>
                  <a:latin typeface="Arial" panose="020B0604020202020204" pitchFamily="34" charset="0"/>
                  <a:cs typeface="Arial" panose="020B0604020202020204" pitchFamily="34" charset="0"/>
                </a:rPr>
                <a:t>Q</a:t>
              </a:r>
              <a:r>
                <a:rPr lang="en-US" sz="3200" i="1" baseline="-25000" dirty="0">
                  <a:solidFill>
                    <a:srgbClr val="0070C0"/>
                  </a:solidFill>
                  <a:latin typeface="Arial" panose="020B0604020202020204" pitchFamily="34" charset="0"/>
                  <a:cs typeface="Arial" panose="020B0604020202020204" pitchFamily="34" charset="0"/>
                </a:rPr>
                <a:t>2</a:t>
              </a:r>
              <a:endParaRPr lang="en-US" sz="3200" i="1" dirty="0">
                <a:solidFill>
                  <a:srgbClr val="0070C0"/>
                </a:solidFill>
                <a:latin typeface="Arial" panose="020B0604020202020204" pitchFamily="34" charset="0"/>
                <a:cs typeface="Arial" panose="020B0604020202020204" pitchFamily="34" charset="0"/>
              </a:endParaRPr>
            </a:p>
          </p:txBody>
        </p:sp>
        <p:sp>
          <p:nvSpPr>
            <p:cNvPr id="26" name="TextBox 25"/>
            <p:cNvSpPr txBox="1"/>
            <p:nvPr/>
          </p:nvSpPr>
          <p:spPr>
            <a:xfrm>
              <a:off x="9902045" y="4781477"/>
              <a:ext cx="815200" cy="584775"/>
            </a:xfrm>
            <a:prstGeom prst="rect">
              <a:avLst/>
            </a:prstGeom>
            <a:noFill/>
          </p:spPr>
          <p:txBody>
            <a:bodyPr wrap="square" rtlCol="0">
              <a:spAutoFit/>
            </a:bodyPr>
            <a:lstStyle/>
            <a:p>
              <a:r>
                <a:rPr lang="en-US" sz="3200" i="1" dirty="0" smtClean="0">
                  <a:solidFill>
                    <a:srgbClr val="0070C0"/>
                  </a:solidFill>
                  <a:latin typeface="Arial" panose="020B0604020202020204" pitchFamily="34" charset="0"/>
                  <a:cs typeface="Arial" panose="020B0604020202020204" pitchFamily="34" charset="0"/>
                </a:rPr>
                <a:t>Q</a:t>
              </a:r>
              <a:r>
                <a:rPr lang="en-US" sz="3200" i="1" baseline="-25000" dirty="0">
                  <a:solidFill>
                    <a:srgbClr val="0070C0"/>
                  </a:solidFill>
                  <a:latin typeface="Arial" panose="020B0604020202020204" pitchFamily="34" charset="0"/>
                  <a:cs typeface="Arial" panose="020B0604020202020204" pitchFamily="34" charset="0"/>
                </a:rPr>
                <a:t>3</a:t>
              </a:r>
              <a:endParaRPr lang="en-US" sz="3200" i="1" dirty="0">
                <a:solidFill>
                  <a:srgbClr val="0070C0"/>
                </a:solidFill>
                <a:latin typeface="Arial" panose="020B0604020202020204" pitchFamily="34" charset="0"/>
                <a:cs typeface="Arial" panose="020B0604020202020204" pitchFamily="34" charset="0"/>
              </a:endParaRPr>
            </a:p>
          </p:txBody>
        </p:sp>
        <p:sp>
          <p:nvSpPr>
            <p:cNvPr id="27" name="TextBox 26"/>
            <p:cNvSpPr txBox="1"/>
            <p:nvPr/>
          </p:nvSpPr>
          <p:spPr>
            <a:xfrm>
              <a:off x="6967008" y="5937883"/>
              <a:ext cx="1009390" cy="584775"/>
            </a:xfrm>
            <a:prstGeom prst="rect">
              <a:avLst/>
            </a:prstGeom>
            <a:noFill/>
          </p:spPr>
          <p:txBody>
            <a:bodyPr wrap="square" rtlCol="0">
              <a:spAutoFit/>
            </a:bodyPr>
            <a:lstStyle/>
            <a:p>
              <a:r>
                <a:rPr lang="en-US" sz="3200" i="1" dirty="0" smtClean="0">
                  <a:latin typeface="Arial" panose="020B0604020202020204" pitchFamily="34" charset="0"/>
                  <a:cs typeface="Arial" panose="020B0604020202020204" pitchFamily="34" charset="0"/>
                </a:rPr>
                <a:t>135</a:t>
              </a:r>
              <a:endParaRPr lang="en-US" sz="3200" i="1" dirty="0">
                <a:latin typeface="Arial" panose="020B0604020202020204" pitchFamily="34" charset="0"/>
                <a:cs typeface="Arial" panose="020B0604020202020204" pitchFamily="34" charset="0"/>
              </a:endParaRPr>
            </a:p>
          </p:txBody>
        </p:sp>
        <p:sp>
          <p:nvSpPr>
            <p:cNvPr id="28" name="TextBox 27"/>
            <p:cNvSpPr txBox="1"/>
            <p:nvPr/>
          </p:nvSpPr>
          <p:spPr>
            <a:xfrm>
              <a:off x="8563105" y="5942265"/>
              <a:ext cx="1009390" cy="584775"/>
            </a:xfrm>
            <a:prstGeom prst="rect">
              <a:avLst/>
            </a:prstGeom>
            <a:noFill/>
          </p:spPr>
          <p:txBody>
            <a:bodyPr wrap="square" rtlCol="0">
              <a:spAutoFit/>
            </a:bodyPr>
            <a:lstStyle/>
            <a:p>
              <a:r>
                <a:rPr lang="en-US" sz="3200" i="1" dirty="0" smtClean="0">
                  <a:latin typeface="Arial" panose="020B0604020202020204" pitchFamily="34" charset="0"/>
                  <a:cs typeface="Arial" panose="020B0604020202020204" pitchFamily="34" charset="0"/>
                </a:rPr>
                <a:t>180</a:t>
              </a:r>
              <a:endParaRPr lang="en-US" sz="3200" i="1" dirty="0">
                <a:latin typeface="Arial" panose="020B0604020202020204" pitchFamily="34" charset="0"/>
                <a:cs typeface="Arial" panose="020B0604020202020204" pitchFamily="34" charset="0"/>
              </a:endParaRPr>
            </a:p>
          </p:txBody>
        </p:sp>
        <p:sp>
          <p:nvSpPr>
            <p:cNvPr id="29" name="TextBox 28"/>
            <p:cNvSpPr txBox="1"/>
            <p:nvPr/>
          </p:nvSpPr>
          <p:spPr>
            <a:xfrm>
              <a:off x="9902045" y="5950348"/>
              <a:ext cx="1009390" cy="584775"/>
            </a:xfrm>
            <a:prstGeom prst="rect">
              <a:avLst/>
            </a:prstGeom>
            <a:noFill/>
          </p:spPr>
          <p:txBody>
            <a:bodyPr wrap="square" rtlCol="0">
              <a:spAutoFit/>
            </a:bodyPr>
            <a:lstStyle/>
            <a:p>
              <a:r>
                <a:rPr lang="en-US" sz="3200" i="1" dirty="0" smtClean="0">
                  <a:latin typeface="Arial" panose="020B0604020202020204" pitchFamily="34" charset="0"/>
                  <a:cs typeface="Arial" panose="020B0604020202020204" pitchFamily="34" charset="0"/>
                </a:rPr>
                <a:t>205</a:t>
              </a:r>
              <a:endParaRPr lang="en-US" sz="3200" i="1" dirty="0">
                <a:latin typeface="Arial" panose="020B0604020202020204" pitchFamily="34" charset="0"/>
                <a:cs typeface="Arial" panose="020B0604020202020204" pitchFamily="34" charset="0"/>
              </a:endParaRPr>
            </a:p>
          </p:txBody>
        </p:sp>
        <p:sp>
          <p:nvSpPr>
            <p:cNvPr id="30" name="TextBox 29"/>
            <p:cNvSpPr txBox="1"/>
            <p:nvPr/>
          </p:nvSpPr>
          <p:spPr>
            <a:xfrm>
              <a:off x="2996957" y="5892811"/>
              <a:ext cx="1009390" cy="584775"/>
            </a:xfrm>
            <a:prstGeom prst="rect">
              <a:avLst/>
            </a:prstGeom>
            <a:noFill/>
          </p:spPr>
          <p:txBody>
            <a:bodyPr wrap="square" rtlCol="0">
              <a:spAutoFit/>
            </a:bodyPr>
            <a:lstStyle/>
            <a:p>
              <a:pPr algn="ctr"/>
              <a:r>
                <a:rPr lang="en-US" sz="3200" i="1" dirty="0">
                  <a:latin typeface="Arial" panose="020B0604020202020204" pitchFamily="34" charset="0"/>
                  <a:cs typeface="Arial" panose="020B0604020202020204" pitchFamily="34" charset="0"/>
                </a:rPr>
                <a:t>0</a:t>
              </a:r>
            </a:p>
          </p:txBody>
        </p:sp>
        <p:sp>
          <p:nvSpPr>
            <p:cNvPr id="31" name="TextBox 30"/>
            <p:cNvSpPr txBox="1"/>
            <p:nvPr/>
          </p:nvSpPr>
          <p:spPr>
            <a:xfrm>
              <a:off x="13817014" y="5885649"/>
              <a:ext cx="1009390" cy="584775"/>
            </a:xfrm>
            <a:prstGeom prst="rect">
              <a:avLst/>
            </a:prstGeom>
            <a:noFill/>
          </p:spPr>
          <p:txBody>
            <a:bodyPr wrap="square" rtlCol="0">
              <a:spAutoFit/>
            </a:bodyPr>
            <a:lstStyle/>
            <a:p>
              <a:pPr algn="ctr"/>
              <a:r>
                <a:rPr lang="en-US" sz="3200" i="1" dirty="0" smtClean="0">
                  <a:latin typeface="Arial" panose="020B0604020202020204" pitchFamily="34" charset="0"/>
                  <a:cs typeface="Arial" panose="020B0604020202020204" pitchFamily="34" charset="0"/>
                </a:rPr>
                <a:t>340</a:t>
              </a:r>
              <a:endParaRPr lang="en-US" sz="3200" i="1" dirty="0">
                <a:latin typeface="Arial" panose="020B0604020202020204" pitchFamily="34" charset="0"/>
                <a:cs typeface="Arial" panose="020B0604020202020204" pitchFamily="34" charset="0"/>
              </a:endParaRPr>
            </a:p>
          </p:txBody>
        </p:sp>
      </p:grpSp>
      <p:sp>
        <p:nvSpPr>
          <p:cNvPr id="4" name="TextBox 3"/>
          <p:cNvSpPr txBox="1"/>
          <p:nvPr/>
        </p:nvSpPr>
        <p:spPr>
          <a:xfrm>
            <a:off x="1208787" y="6562380"/>
            <a:ext cx="15989805" cy="2482667"/>
          </a:xfrm>
          <a:prstGeom prst="rect">
            <a:avLst/>
          </a:prstGeom>
          <a:noFill/>
        </p:spPr>
        <p:txBody>
          <a:bodyPr wrap="square" rtlCol="0">
            <a:spAutoFit/>
          </a:bodyPr>
          <a:lstStyle/>
          <a:p>
            <a:pPr algn="just">
              <a:lnSpc>
                <a:spcPct val="150000"/>
              </a:lnSpc>
            </a:pPr>
            <a:r>
              <a:rPr lang="en-US" sz="3600" dirty="0" err="1" smtClean="0">
                <a:solidFill>
                  <a:srgbClr val="C00000"/>
                </a:solidFill>
                <a:latin typeface="Arial" panose="020B0604020202020204" pitchFamily="34" charset="0"/>
                <a:cs typeface="Arial" panose="020B0604020202020204" pitchFamily="34" charset="0"/>
              </a:rPr>
              <a:t>Các</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tứ</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phân</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vị</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cho</a:t>
            </a:r>
            <a:r>
              <a:rPr lang="en-US" sz="3600" dirty="0" smtClean="0">
                <a:solidFill>
                  <a:srgbClr val="C00000"/>
                </a:solidFill>
                <a:latin typeface="Arial" panose="020B0604020202020204" pitchFamily="34" charset="0"/>
                <a:cs typeface="Arial" panose="020B0604020202020204" pitchFamily="34" charset="0"/>
              </a:rPr>
              <a:t> ta </a:t>
            </a:r>
            <a:r>
              <a:rPr lang="en-US" sz="3600" dirty="0" err="1" smtClean="0">
                <a:solidFill>
                  <a:srgbClr val="C00000"/>
                </a:solidFill>
                <a:latin typeface="Arial" panose="020B0604020202020204" pitchFamily="34" charset="0"/>
                <a:cs typeface="Arial" panose="020B0604020202020204" pitchFamily="34" charset="0"/>
              </a:rPr>
              <a:t>hình</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ảnh</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phân</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bố</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của</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mẫu</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số</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liệu</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Khoảng</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cách</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từ</a:t>
            </a:r>
            <a:r>
              <a:rPr lang="en-US" sz="3600" dirty="0" smtClean="0">
                <a:solidFill>
                  <a:srgbClr val="C00000"/>
                </a:solidFill>
                <a:latin typeface="Arial" panose="020B0604020202020204" pitchFamily="34" charset="0"/>
                <a:cs typeface="Arial" panose="020B0604020202020204" pitchFamily="34" charset="0"/>
              </a:rPr>
              <a:t> Q</a:t>
            </a:r>
            <a:r>
              <a:rPr lang="en-US" sz="3600" baseline="-25000" dirty="0" smtClean="0">
                <a:solidFill>
                  <a:srgbClr val="C00000"/>
                </a:solidFill>
                <a:latin typeface="Arial" panose="020B0604020202020204" pitchFamily="34" charset="0"/>
                <a:cs typeface="Arial" panose="020B0604020202020204" pitchFamily="34" charset="0"/>
              </a:rPr>
              <a:t>1</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đến</a:t>
            </a:r>
            <a:r>
              <a:rPr lang="en-US" sz="3600" dirty="0" smtClean="0">
                <a:solidFill>
                  <a:srgbClr val="C00000"/>
                </a:solidFill>
                <a:latin typeface="Arial" panose="020B0604020202020204" pitchFamily="34" charset="0"/>
                <a:cs typeface="Arial" panose="020B0604020202020204" pitchFamily="34" charset="0"/>
              </a:rPr>
              <a:t> Q</a:t>
            </a:r>
            <a:r>
              <a:rPr lang="en-US" sz="3600" baseline="-25000" dirty="0" smtClean="0">
                <a:solidFill>
                  <a:srgbClr val="C00000"/>
                </a:solidFill>
                <a:latin typeface="Arial" panose="020B0604020202020204" pitchFamily="34" charset="0"/>
                <a:cs typeface="Arial" panose="020B0604020202020204" pitchFamily="34" charset="0"/>
              </a:rPr>
              <a:t>2</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là</a:t>
            </a:r>
            <a:r>
              <a:rPr lang="en-US" sz="3600" dirty="0" smtClean="0">
                <a:solidFill>
                  <a:srgbClr val="C00000"/>
                </a:solidFill>
                <a:latin typeface="Arial" panose="020B0604020202020204" pitchFamily="34" charset="0"/>
                <a:cs typeface="Arial" panose="020B0604020202020204" pitchFamily="34" charset="0"/>
              </a:rPr>
              <a:t> 45 </a:t>
            </a:r>
            <a:r>
              <a:rPr lang="en-US" sz="3600" dirty="0" err="1" smtClean="0">
                <a:solidFill>
                  <a:srgbClr val="C00000"/>
                </a:solidFill>
                <a:latin typeface="Arial" panose="020B0604020202020204" pitchFamily="34" charset="0"/>
                <a:cs typeface="Arial" panose="020B0604020202020204" pitchFamily="34" charset="0"/>
              </a:rPr>
              <a:t>trong</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khi</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khoảng</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cách</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từ</a:t>
            </a:r>
            <a:r>
              <a:rPr lang="en-US" sz="3600" dirty="0" smtClean="0">
                <a:solidFill>
                  <a:srgbClr val="C00000"/>
                </a:solidFill>
                <a:latin typeface="Arial" panose="020B0604020202020204" pitchFamily="34" charset="0"/>
                <a:cs typeface="Arial" panose="020B0604020202020204" pitchFamily="34" charset="0"/>
              </a:rPr>
              <a:t> Q</a:t>
            </a:r>
            <a:r>
              <a:rPr lang="en-US" sz="3600" baseline="-25000" dirty="0" smtClean="0">
                <a:solidFill>
                  <a:srgbClr val="C00000"/>
                </a:solidFill>
                <a:latin typeface="Arial" panose="020B0604020202020204" pitchFamily="34" charset="0"/>
                <a:cs typeface="Arial" panose="020B0604020202020204" pitchFamily="34" charset="0"/>
              </a:rPr>
              <a:t>2</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đến</a:t>
            </a:r>
            <a:r>
              <a:rPr lang="en-US" sz="3600" dirty="0" smtClean="0">
                <a:solidFill>
                  <a:srgbClr val="C00000"/>
                </a:solidFill>
                <a:latin typeface="Arial" panose="020B0604020202020204" pitchFamily="34" charset="0"/>
                <a:cs typeface="Arial" panose="020B0604020202020204" pitchFamily="34" charset="0"/>
              </a:rPr>
              <a:t> Q</a:t>
            </a:r>
            <a:r>
              <a:rPr lang="en-US" sz="3600" baseline="-25000" dirty="0" smtClean="0">
                <a:solidFill>
                  <a:srgbClr val="C00000"/>
                </a:solidFill>
                <a:latin typeface="Arial" panose="020B0604020202020204" pitchFamily="34" charset="0"/>
                <a:cs typeface="Arial" panose="020B0604020202020204" pitchFamily="34" charset="0"/>
              </a:rPr>
              <a:t>3</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là</a:t>
            </a:r>
            <a:r>
              <a:rPr lang="en-US" sz="3600" dirty="0" smtClean="0">
                <a:solidFill>
                  <a:srgbClr val="C00000"/>
                </a:solidFill>
                <a:latin typeface="Arial" panose="020B0604020202020204" pitchFamily="34" charset="0"/>
                <a:cs typeface="Arial" panose="020B0604020202020204" pitchFamily="34" charset="0"/>
              </a:rPr>
              <a:t> 25 → </a:t>
            </a:r>
            <a:r>
              <a:rPr lang="en-US" sz="3600" dirty="0" err="1" smtClean="0">
                <a:solidFill>
                  <a:srgbClr val="C00000"/>
                </a:solidFill>
                <a:latin typeface="Arial" panose="020B0604020202020204" pitchFamily="34" charset="0"/>
                <a:cs typeface="Arial" panose="020B0604020202020204" pitchFamily="34" charset="0"/>
              </a:rPr>
              <a:t>Mẫu</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số</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liệu</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tập</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trung</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với</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mật</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độ</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cao</a:t>
            </a:r>
            <a:r>
              <a:rPr lang="en-US" sz="3600" dirty="0" smtClean="0">
                <a:solidFill>
                  <a:srgbClr val="C00000"/>
                </a:solidFill>
                <a:latin typeface="Arial" panose="020B0604020202020204" pitchFamily="34" charset="0"/>
                <a:cs typeface="Arial" panose="020B0604020202020204" pitchFamily="34" charset="0"/>
              </a:rPr>
              <a:t> ở </a:t>
            </a:r>
            <a:r>
              <a:rPr lang="en-US" sz="3600" dirty="0" err="1" smtClean="0">
                <a:solidFill>
                  <a:srgbClr val="C00000"/>
                </a:solidFill>
                <a:latin typeface="Arial" panose="020B0604020202020204" pitchFamily="34" charset="0"/>
                <a:cs typeface="Arial" panose="020B0604020202020204" pitchFamily="34" charset="0"/>
              </a:rPr>
              <a:t>bên</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phải</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của</a:t>
            </a:r>
            <a:r>
              <a:rPr lang="en-US" sz="3600" dirty="0" smtClean="0">
                <a:solidFill>
                  <a:srgbClr val="C00000"/>
                </a:solidFill>
                <a:latin typeface="Arial" panose="020B0604020202020204" pitchFamily="34" charset="0"/>
                <a:cs typeface="Arial" panose="020B0604020202020204" pitchFamily="34" charset="0"/>
              </a:rPr>
              <a:t> Q</a:t>
            </a:r>
            <a:r>
              <a:rPr lang="en-US" sz="3600" baseline="-25000" dirty="0" smtClean="0">
                <a:solidFill>
                  <a:srgbClr val="C00000"/>
                </a:solidFill>
                <a:latin typeface="Arial" panose="020B0604020202020204" pitchFamily="34" charset="0"/>
                <a:cs typeface="Arial" panose="020B0604020202020204" pitchFamily="34" charset="0"/>
              </a:rPr>
              <a:t>2</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và</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mật</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độ</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thấp</a:t>
            </a:r>
            <a:r>
              <a:rPr lang="en-US" sz="3600" dirty="0" smtClean="0">
                <a:solidFill>
                  <a:srgbClr val="C00000"/>
                </a:solidFill>
                <a:latin typeface="Arial" panose="020B0604020202020204" pitchFamily="34" charset="0"/>
                <a:cs typeface="Arial" panose="020B0604020202020204" pitchFamily="34" charset="0"/>
              </a:rPr>
              <a:t> ở </a:t>
            </a:r>
            <a:r>
              <a:rPr lang="en-US" sz="3600" dirty="0" err="1" smtClean="0">
                <a:solidFill>
                  <a:srgbClr val="C00000"/>
                </a:solidFill>
                <a:latin typeface="Arial" panose="020B0604020202020204" pitchFamily="34" charset="0"/>
                <a:cs typeface="Arial" panose="020B0604020202020204" pitchFamily="34" charset="0"/>
              </a:rPr>
              <a:t>bên</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trái</a:t>
            </a:r>
            <a:r>
              <a:rPr lang="en-US" sz="3600" dirty="0" smtClean="0">
                <a:solidFill>
                  <a:srgbClr val="C00000"/>
                </a:solidFill>
                <a:latin typeface="Arial" panose="020B0604020202020204" pitchFamily="34" charset="0"/>
                <a:cs typeface="Arial" panose="020B0604020202020204" pitchFamily="34" charset="0"/>
              </a:rPr>
              <a:t> </a:t>
            </a:r>
            <a:r>
              <a:rPr lang="en-US" sz="3600" dirty="0" err="1" smtClean="0">
                <a:solidFill>
                  <a:srgbClr val="C00000"/>
                </a:solidFill>
                <a:latin typeface="Arial" panose="020B0604020202020204" pitchFamily="34" charset="0"/>
                <a:cs typeface="Arial" panose="020B0604020202020204" pitchFamily="34" charset="0"/>
              </a:rPr>
              <a:t>của</a:t>
            </a:r>
            <a:r>
              <a:rPr lang="en-US" sz="3600" dirty="0" smtClean="0">
                <a:solidFill>
                  <a:srgbClr val="C00000"/>
                </a:solidFill>
                <a:latin typeface="Arial" panose="020B0604020202020204" pitchFamily="34" charset="0"/>
                <a:cs typeface="Arial" panose="020B0604020202020204" pitchFamily="34" charset="0"/>
              </a:rPr>
              <a:t> Q</a:t>
            </a:r>
            <a:r>
              <a:rPr lang="en-US" sz="3600" baseline="-25000" dirty="0" smtClean="0">
                <a:solidFill>
                  <a:srgbClr val="C00000"/>
                </a:solidFill>
                <a:latin typeface="Arial" panose="020B0604020202020204" pitchFamily="34" charset="0"/>
                <a:cs typeface="Arial" panose="020B0604020202020204" pitchFamily="34" charset="0"/>
              </a:rPr>
              <a:t>2</a:t>
            </a:r>
            <a:r>
              <a:rPr lang="en-US" sz="3600" dirty="0" smtClean="0">
                <a:solidFill>
                  <a:srgbClr val="C00000"/>
                </a:solidFill>
                <a:latin typeface="Arial" panose="020B0604020202020204" pitchFamily="34" charset="0"/>
                <a:cs typeface="Arial" panose="020B0604020202020204" pitchFamily="34" charset="0"/>
              </a:rPr>
              <a:t>.</a:t>
            </a:r>
            <a:endParaRPr lang="en-US" sz="3600" dirty="0">
              <a:solidFill>
                <a:srgbClr val="C0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831477" flipH="1">
            <a:off x="2050359" y="5440008"/>
            <a:ext cx="578911" cy="1355870"/>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70594" y="-251489"/>
            <a:ext cx="3101198" cy="3032789"/>
          </a:xfrm>
          <a:prstGeom prst="rect">
            <a:avLst/>
          </a:prstGeom>
        </p:spPr>
      </p:pic>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1271" y="-641265"/>
            <a:ext cx="3206774" cy="2810500"/>
          </a:xfrm>
          <a:prstGeom prst="rect">
            <a:avLst/>
          </a:prstGeom>
        </p:spPr>
      </p:pic>
    </p:spTree>
    <p:extLst>
      <p:ext uri="{BB962C8B-B14F-4D97-AF65-F5344CB8AC3E}">
        <p14:creationId xmlns:p14="http://schemas.microsoft.com/office/powerpoint/2010/main" val="36933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strVal val="#ppt_w+.3"/>
                                          </p:val>
                                        </p:tav>
                                        <p:tav tm="100000">
                                          <p:val>
                                            <p:strVal val="#ppt_w"/>
                                          </p:val>
                                        </p:tav>
                                      </p:tavLst>
                                    </p:anim>
                                    <p:anim calcmode="lin" valueType="num">
                                      <p:cBhvr>
                                        <p:cTn id="23" dur="500" fill="hold"/>
                                        <p:tgtEl>
                                          <p:spTgt spid="4"/>
                                        </p:tgtEl>
                                        <p:attrNameLst>
                                          <p:attrName>ppt_h</p:attrName>
                                        </p:attrNameLst>
                                      </p:cBhvr>
                                      <p:tavLst>
                                        <p:tav tm="0">
                                          <p:val>
                                            <p:strVal val="#ppt_h"/>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394231" y="2171700"/>
            <a:ext cx="3743074" cy="9530974"/>
          </a:xfrm>
          <a:prstGeom prst="rect">
            <a:avLst/>
          </a:prstGeom>
        </p:spPr>
      </p:pic>
      <p:grpSp>
        <p:nvGrpSpPr>
          <p:cNvPr id="5" name="Group 4"/>
          <p:cNvGrpSpPr/>
          <p:nvPr/>
        </p:nvGrpSpPr>
        <p:grpSpPr>
          <a:xfrm>
            <a:off x="6409361" y="1243397"/>
            <a:ext cx="5449276" cy="3140765"/>
            <a:chOff x="4800600" y="963515"/>
            <a:chExt cx="5449276" cy="3140765"/>
          </a:xfrm>
        </p:grpSpPr>
        <p:pic>
          <p:nvPicPr>
            <p:cNvPr id="2"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4800600" y="963515"/>
              <a:ext cx="5449276" cy="3140765"/>
            </a:xfrm>
            <a:prstGeom prst="rect">
              <a:avLst/>
            </a:prstGeom>
          </p:spPr>
        </p:pic>
        <p:sp>
          <p:nvSpPr>
            <p:cNvPr id="4" name="TextBox 3"/>
            <p:cNvSpPr txBox="1"/>
            <p:nvPr/>
          </p:nvSpPr>
          <p:spPr>
            <a:xfrm>
              <a:off x="5334000" y="1562100"/>
              <a:ext cx="4495800" cy="1107996"/>
            </a:xfrm>
            <a:prstGeom prst="rect">
              <a:avLst/>
            </a:prstGeom>
            <a:noFill/>
          </p:spPr>
          <p:txBody>
            <a:bodyPr wrap="square" rtlCol="0">
              <a:spAutoFit/>
            </a:bodyPr>
            <a:lstStyle/>
            <a:p>
              <a:pPr algn="ctr"/>
              <a:r>
                <a:rPr lang="en-US" sz="6600" b="1" dirty="0" smtClean="0">
                  <a:solidFill>
                    <a:schemeClr val="bg1"/>
                  </a:solidFill>
                  <a:latin typeface="Arial" panose="020B0604020202020204" pitchFamily="34" charset="0"/>
                  <a:cs typeface="Arial" panose="020B0604020202020204" pitchFamily="34" charset="0"/>
                </a:rPr>
                <a:t>BÀI 13:</a:t>
              </a:r>
              <a:endParaRPr lang="en-US" sz="6600" b="1" dirty="0">
                <a:solidFill>
                  <a:schemeClr val="bg1"/>
                </a:solidFill>
                <a:latin typeface="Arial" panose="020B0604020202020204" pitchFamily="34" charset="0"/>
                <a:cs typeface="Arial" panose="020B0604020202020204" pitchFamily="34" charset="0"/>
              </a:endParaRPr>
            </a:p>
          </p:txBody>
        </p:sp>
      </p:grpSp>
      <p:sp>
        <p:nvSpPr>
          <p:cNvPr id="6" name="Rectangle 5"/>
          <p:cNvSpPr/>
          <p:nvPr/>
        </p:nvSpPr>
        <p:spPr>
          <a:xfrm>
            <a:off x="1752867" y="4384162"/>
            <a:ext cx="13641364" cy="2951064"/>
          </a:xfrm>
          <a:prstGeom prst="rect">
            <a:avLst/>
          </a:prstGeom>
        </p:spPr>
        <p:txBody>
          <a:bodyPr wrap="square">
            <a:spAutoFit/>
          </a:bodyPr>
          <a:lstStyle/>
          <a:p>
            <a:pPr algn="ctr">
              <a:lnSpc>
                <a:spcPct val="150000"/>
              </a:lnSpc>
            </a:pPr>
            <a:r>
              <a:rPr lang="vi-VN" sz="6600" b="1" dirty="0">
                <a:solidFill>
                  <a:schemeClr val="accent6">
                    <a:lumMod val="75000"/>
                  </a:schemeClr>
                </a:solidFill>
                <a:latin typeface="Arial" panose="020B0604020202020204" pitchFamily="34" charset="0"/>
                <a:cs typeface="Arial" panose="020B0604020202020204" pitchFamily="34" charset="0"/>
              </a:rPr>
              <a:t>CÁC SỐ ĐẶC TRƯNG ĐO XU THẾ TRUNG TÂM (2 TIẾT)</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pic>
        <p:nvPicPr>
          <p:cNvPr id="7" name="Picture 4"/>
          <p:cNvPicPr>
            <a:picLocks noChangeAspect="1"/>
          </p:cNvPicPr>
          <p:nvPr/>
        </p:nvPicPr>
        <p:blipFill>
          <a:blip r:embed="rId7"/>
          <a:srcRect/>
          <a:stretch>
            <a:fillRect/>
          </a:stretch>
        </p:blipFill>
        <p:spPr>
          <a:xfrm>
            <a:off x="1447800" y="1023890"/>
            <a:ext cx="3408918" cy="2744179"/>
          </a:xfrm>
          <a:prstGeom prst="rect">
            <a:avLst/>
          </a:prstGeom>
        </p:spPr>
      </p:pic>
    </p:spTree>
    <p:extLst>
      <p:ext uri="{BB962C8B-B14F-4D97-AF65-F5344CB8AC3E}">
        <p14:creationId xmlns:p14="http://schemas.microsoft.com/office/powerpoint/2010/main" val="3625507680"/>
      </p:ext>
    </p:extLst>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924256"/>
            <a:ext cx="16916400" cy="8562644"/>
            <a:chOff x="0" y="0"/>
            <a:chExt cx="6281481" cy="5370012"/>
          </a:xfrm>
        </p:grpSpPr>
        <p:sp>
          <p:nvSpPr>
            <p:cNvPr id="3" name="Freeform 3"/>
            <p:cNvSpPr/>
            <p:nvPr/>
          </p:nvSpPr>
          <p:spPr>
            <a:xfrm>
              <a:off x="0" y="0"/>
              <a:ext cx="6281481" cy="5370012"/>
            </a:xfrm>
            <a:custGeom>
              <a:avLst/>
              <a:gdLst/>
              <a:ahLst/>
              <a:cxnLst/>
              <a:rect l="l" t="t" r="r" b="b"/>
              <a:pathLst>
                <a:path w="6281481" h="5370012">
                  <a:moveTo>
                    <a:pt x="6157021" y="5370012"/>
                  </a:moveTo>
                  <a:lnTo>
                    <a:pt x="124460" y="5370012"/>
                  </a:lnTo>
                  <a:cubicBezTo>
                    <a:pt x="55880" y="5370012"/>
                    <a:pt x="0" y="5314132"/>
                    <a:pt x="0" y="5245552"/>
                  </a:cubicBezTo>
                  <a:lnTo>
                    <a:pt x="0" y="124460"/>
                  </a:lnTo>
                  <a:cubicBezTo>
                    <a:pt x="0" y="55880"/>
                    <a:pt x="55880" y="0"/>
                    <a:pt x="124460" y="0"/>
                  </a:cubicBezTo>
                  <a:lnTo>
                    <a:pt x="6157021" y="0"/>
                  </a:lnTo>
                  <a:cubicBezTo>
                    <a:pt x="6225601" y="0"/>
                    <a:pt x="6281481" y="55880"/>
                    <a:pt x="6281481" y="124460"/>
                  </a:cubicBezTo>
                  <a:lnTo>
                    <a:pt x="6281481" y="5245552"/>
                  </a:lnTo>
                  <a:cubicBezTo>
                    <a:pt x="6281481" y="5314132"/>
                    <a:pt x="6225601" y="5370012"/>
                    <a:pt x="6157021" y="5370012"/>
                  </a:cubicBezTo>
                  <a:close/>
                </a:path>
              </a:pathLst>
            </a:custGeom>
            <a:solidFill>
              <a:schemeClr val="accent1">
                <a:lumMod val="20000"/>
                <a:lumOff val="80000"/>
              </a:schemeClr>
            </a:solidFill>
          </p:spPr>
        </p:sp>
      </p:grpSp>
      <p:grpSp>
        <p:nvGrpSpPr>
          <p:cNvPr id="30" name="Group 29"/>
          <p:cNvGrpSpPr/>
          <p:nvPr/>
        </p:nvGrpSpPr>
        <p:grpSpPr>
          <a:xfrm>
            <a:off x="1524000" y="502509"/>
            <a:ext cx="4152900" cy="2285999"/>
            <a:chOff x="1143000" y="800100"/>
            <a:chExt cx="4152900" cy="2316368"/>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43000" y="800100"/>
              <a:ext cx="4152900" cy="2316368"/>
            </a:xfrm>
            <a:prstGeom prst="rect">
              <a:avLst/>
            </a:prstGeom>
          </p:spPr>
        </p:pic>
        <p:sp>
          <p:nvSpPr>
            <p:cNvPr id="29" name="TextBox 28"/>
            <p:cNvSpPr txBox="1"/>
            <p:nvPr/>
          </p:nvSpPr>
          <p:spPr>
            <a:xfrm>
              <a:off x="1466850" y="1227450"/>
              <a:ext cx="3505200" cy="779663"/>
            </a:xfrm>
            <a:prstGeom prst="rect">
              <a:avLst/>
            </a:prstGeom>
            <a:noFill/>
          </p:spPr>
          <p:txBody>
            <a:bodyPr wrap="square" rtlCol="0">
              <a:spAutoFit/>
            </a:bodyPr>
            <a:lstStyle/>
            <a:p>
              <a:pPr algn="ctr"/>
              <a:r>
                <a:rPr lang="en-US" sz="4400" b="1" dirty="0" err="1" smtClean="0">
                  <a:solidFill>
                    <a:srgbClr val="002060"/>
                  </a:solidFill>
                  <a:latin typeface="Arial" panose="020B0604020202020204" pitchFamily="34" charset="0"/>
                  <a:cs typeface="Arial" panose="020B0604020202020204" pitchFamily="34" charset="0"/>
                </a:rPr>
                <a:t>Luyện</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tập</a:t>
              </a:r>
              <a:r>
                <a:rPr lang="en-US" sz="4400" b="1" dirty="0" smtClean="0">
                  <a:solidFill>
                    <a:srgbClr val="002060"/>
                  </a:solidFill>
                  <a:latin typeface="Arial" panose="020B0604020202020204" pitchFamily="34" charset="0"/>
                  <a:cs typeface="Arial" panose="020B0604020202020204" pitchFamily="34" charset="0"/>
                </a:rPr>
                <a:t> 3</a:t>
              </a:r>
              <a:endParaRPr lang="en-US" sz="4400" b="1" dirty="0">
                <a:solidFill>
                  <a:srgbClr val="002060"/>
                </a:solidFill>
                <a:latin typeface="Arial" panose="020B0604020202020204" pitchFamily="34" charset="0"/>
                <a:cs typeface="Arial" panose="020B0604020202020204" pitchFamily="34" charset="0"/>
              </a:endParaRPr>
            </a:p>
          </p:txBody>
        </p:sp>
      </p:grpSp>
      <p:sp>
        <p:nvSpPr>
          <p:cNvPr id="31" name="Rectangle 30"/>
          <p:cNvSpPr/>
          <p:nvPr/>
        </p:nvSpPr>
        <p:spPr>
          <a:xfrm>
            <a:off x="1847850" y="2597330"/>
            <a:ext cx="14859000" cy="1938992"/>
          </a:xfrm>
          <a:prstGeom prst="rect">
            <a:avLst/>
          </a:prstGeom>
        </p:spPr>
        <p:txBody>
          <a:bodyPr wrap="square">
            <a:spAutoFit/>
          </a:bodyPr>
          <a:lstStyle/>
          <a:p>
            <a:pPr algn="just">
              <a:lnSpc>
                <a:spcPct val="150000"/>
              </a:lnSpc>
            </a:pPr>
            <a:r>
              <a:rPr lang="en-US" sz="4200" dirty="0" err="1" smtClean="0">
                <a:solidFill>
                  <a:prstClr val="black"/>
                </a:solidFill>
                <a:latin typeface="Arial" panose="020B0604020202020204" pitchFamily="34" charset="0"/>
                <a:cs typeface="Arial" panose="020B0604020202020204" pitchFamily="34" charset="0"/>
              </a:rPr>
              <a:t>Bảng</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sau</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đây</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cho</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biết</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số</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lần</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học</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tiếng</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Anh</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trên</a:t>
            </a:r>
            <a:r>
              <a:rPr lang="en-US" sz="4200" dirty="0" smtClean="0">
                <a:solidFill>
                  <a:prstClr val="black"/>
                </a:solidFill>
                <a:latin typeface="Arial" panose="020B0604020202020204" pitchFamily="34" charset="0"/>
                <a:cs typeface="Arial" panose="020B0604020202020204" pitchFamily="34" charset="0"/>
              </a:rPr>
              <a:t> Internet </a:t>
            </a:r>
            <a:r>
              <a:rPr lang="en-US" sz="4200" dirty="0" err="1" smtClean="0">
                <a:solidFill>
                  <a:prstClr val="black"/>
                </a:solidFill>
                <a:latin typeface="Arial" panose="020B0604020202020204" pitchFamily="34" charset="0"/>
                <a:cs typeface="Arial" panose="020B0604020202020204" pitchFamily="34" charset="0"/>
              </a:rPr>
              <a:t>trong</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một</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tuần</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của</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một</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số</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học</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sinh</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lớp</a:t>
            </a:r>
            <a:r>
              <a:rPr lang="en-US" sz="4200" dirty="0" smtClean="0">
                <a:solidFill>
                  <a:prstClr val="black"/>
                </a:solidFill>
                <a:latin typeface="Arial" panose="020B0604020202020204" pitchFamily="34" charset="0"/>
                <a:cs typeface="Arial" panose="020B0604020202020204" pitchFamily="34" charset="0"/>
              </a:rPr>
              <a:t> 10:</a:t>
            </a:r>
          </a:p>
        </p:txBody>
      </p:sp>
      <p:graphicFrame>
        <p:nvGraphicFramePr>
          <p:cNvPr id="7" name="Table 6"/>
          <p:cNvGraphicFramePr>
            <a:graphicFrameLocks noGrp="1"/>
          </p:cNvGraphicFramePr>
          <p:nvPr>
            <p:extLst>
              <p:ext uri="{D42A27DB-BD31-4B8C-83A1-F6EECF244321}">
                <p14:modId xmlns:p14="http://schemas.microsoft.com/office/powerpoint/2010/main" val="2187832933"/>
              </p:ext>
            </p:extLst>
          </p:nvPr>
        </p:nvGraphicFramePr>
        <p:xfrm>
          <a:off x="1905001" y="5143499"/>
          <a:ext cx="14554198" cy="1709008"/>
        </p:xfrm>
        <a:graphic>
          <a:graphicData uri="http://schemas.openxmlformats.org/drawingml/2006/table">
            <a:tbl>
              <a:tblPr firstRow="1" bandRow="1">
                <a:tableStyleId>{5940675A-B579-460E-94D1-54222C63F5DA}</a:tableStyleId>
              </a:tblPr>
              <a:tblGrid>
                <a:gridCol w="3889228"/>
                <a:gridCol w="1777495"/>
                <a:gridCol w="1777495"/>
                <a:gridCol w="1777495"/>
                <a:gridCol w="1777495"/>
                <a:gridCol w="1777495"/>
                <a:gridCol w="1777495"/>
              </a:tblGrid>
              <a:tr h="854504">
                <a:tc>
                  <a:txBody>
                    <a:bodyPr/>
                    <a:lstStyle/>
                    <a:p>
                      <a:r>
                        <a:rPr lang="en-US" sz="4200" dirty="0" err="1" smtClean="0">
                          <a:latin typeface="Arial" panose="020B0604020202020204" pitchFamily="34" charset="0"/>
                          <a:cs typeface="Arial" panose="020B0604020202020204" pitchFamily="34" charset="0"/>
                        </a:rPr>
                        <a:t>Số</a:t>
                      </a:r>
                      <a:r>
                        <a:rPr lang="en-US" sz="4200" baseline="0" dirty="0" smtClean="0">
                          <a:latin typeface="Arial" panose="020B0604020202020204" pitchFamily="34" charset="0"/>
                          <a:cs typeface="Arial" panose="020B0604020202020204" pitchFamily="34" charset="0"/>
                        </a:rPr>
                        <a:t> </a:t>
                      </a:r>
                      <a:r>
                        <a:rPr lang="en-US" sz="4200" baseline="0" dirty="0" err="1" smtClean="0">
                          <a:latin typeface="Arial" panose="020B0604020202020204" pitchFamily="34" charset="0"/>
                          <a:cs typeface="Arial" panose="020B0604020202020204" pitchFamily="34" charset="0"/>
                        </a:rPr>
                        <a:t>lần</a:t>
                      </a:r>
                      <a:endParaRPr lang="en-US" sz="4200" dirty="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pPr algn="ctr"/>
                      <a:r>
                        <a:rPr lang="en-US" sz="4200" dirty="0" smtClean="0">
                          <a:latin typeface="Arial" panose="020B0604020202020204" pitchFamily="34" charset="0"/>
                          <a:cs typeface="Arial" panose="020B0604020202020204" pitchFamily="34" charset="0"/>
                        </a:rPr>
                        <a:t>0</a:t>
                      </a:r>
                      <a:endParaRPr lang="en-US" sz="4200" dirty="0">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4200" dirty="0" smtClean="0">
                          <a:latin typeface="Arial" panose="020B0604020202020204" pitchFamily="34" charset="0"/>
                          <a:cs typeface="Arial" panose="020B0604020202020204" pitchFamily="34" charset="0"/>
                        </a:rPr>
                        <a:t>1</a:t>
                      </a:r>
                      <a:endParaRPr lang="en-US" sz="4200" dirty="0">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4200" dirty="0" smtClean="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4200" dirty="0" smtClean="0">
                          <a:latin typeface="Arial" panose="020B0604020202020204" pitchFamily="34" charset="0"/>
                          <a:cs typeface="Arial" panose="020B0604020202020204" pitchFamily="34" charset="0"/>
                        </a:rPr>
                        <a:t>3</a:t>
                      </a:r>
                      <a:endParaRPr lang="en-US" sz="4200" dirty="0">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4200" dirty="0" smtClean="0">
                          <a:latin typeface="Arial" panose="020B0604020202020204" pitchFamily="34" charset="0"/>
                          <a:cs typeface="Arial" panose="020B0604020202020204" pitchFamily="34" charset="0"/>
                        </a:rPr>
                        <a:t>4</a:t>
                      </a:r>
                      <a:endParaRPr lang="en-US" sz="4200" dirty="0">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4200" dirty="0" smtClean="0">
                          <a:latin typeface="Arial" panose="020B0604020202020204" pitchFamily="34" charset="0"/>
                          <a:cs typeface="Arial" panose="020B0604020202020204" pitchFamily="34" charset="0"/>
                        </a:rPr>
                        <a:t>5</a:t>
                      </a:r>
                      <a:endParaRPr lang="en-US" sz="4200" dirty="0">
                        <a:latin typeface="Arial" panose="020B0604020202020204" pitchFamily="34" charset="0"/>
                        <a:cs typeface="Arial" panose="020B0604020202020204" pitchFamily="34" charset="0"/>
                      </a:endParaRPr>
                    </a:p>
                  </a:txBody>
                  <a:tcPr>
                    <a:solidFill>
                      <a:schemeClr val="bg1"/>
                    </a:solidFill>
                  </a:tcPr>
                </a:tc>
              </a:tr>
              <a:tr h="854504">
                <a:tc>
                  <a:txBody>
                    <a:bodyPr/>
                    <a:lstStyle/>
                    <a:p>
                      <a:r>
                        <a:rPr lang="en-US" sz="4200" dirty="0" err="1" smtClean="0">
                          <a:latin typeface="Arial" panose="020B0604020202020204" pitchFamily="34" charset="0"/>
                          <a:cs typeface="Arial" panose="020B0604020202020204" pitchFamily="34" charset="0"/>
                        </a:rPr>
                        <a:t>Số</a:t>
                      </a:r>
                      <a:r>
                        <a:rPr lang="en-US" sz="4200" baseline="0" dirty="0" smtClean="0">
                          <a:latin typeface="Arial" panose="020B0604020202020204" pitchFamily="34" charset="0"/>
                          <a:cs typeface="Arial" panose="020B0604020202020204" pitchFamily="34" charset="0"/>
                        </a:rPr>
                        <a:t> </a:t>
                      </a:r>
                      <a:r>
                        <a:rPr lang="en-US" sz="4200" baseline="0" dirty="0" err="1" smtClean="0">
                          <a:latin typeface="Arial" panose="020B0604020202020204" pitchFamily="34" charset="0"/>
                          <a:cs typeface="Arial" panose="020B0604020202020204" pitchFamily="34" charset="0"/>
                        </a:rPr>
                        <a:t>học</a:t>
                      </a:r>
                      <a:r>
                        <a:rPr lang="en-US" sz="4200" baseline="0" dirty="0" smtClean="0">
                          <a:latin typeface="Arial" panose="020B0604020202020204" pitchFamily="34" charset="0"/>
                          <a:cs typeface="Arial" panose="020B0604020202020204" pitchFamily="34" charset="0"/>
                        </a:rPr>
                        <a:t> </a:t>
                      </a:r>
                      <a:r>
                        <a:rPr lang="en-US" sz="4200" baseline="0" dirty="0" err="1" smtClean="0">
                          <a:latin typeface="Arial" panose="020B0604020202020204" pitchFamily="34" charset="0"/>
                          <a:cs typeface="Arial" panose="020B0604020202020204" pitchFamily="34" charset="0"/>
                        </a:rPr>
                        <a:t>sinh</a:t>
                      </a:r>
                      <a:endParaRPr lang="en-US" sz="4200" dirty="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pPr algn="ctr"/>
                      <a:r>
                        <a:rPr lang="en-US" sz="4200" dirty="0" smtClean="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4200" dirty="0" smtClean="0">
                          <a:latin typeface="Arial" panose="020B0604020202020204" pitchFamily="34" charset="0"/>
                          <a:cs typeface="Arial" panose="020B0604020202020204" pitchFamily="34" charset="0"/>
                        </a:rPr>
                        <a:t>4</a:t>
                      </a:r>
                      <a:endParaRPr lang="en-US" sz="4200" dirty="0">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4200" dirty="0" smtClean="0">
                          <a:latin typeface="Arial" panose="020B0604020202020204" pitchFamily="34" charset="0"/>
                          <a:cs typeface="Arial" panose="020B0604020202020204" pitchFamily="34" charset="0"/>
                        </a:rPr>
                        <a:t>6</a:t>
                      </a:r>
                      <a:endParaRPr lang="en-US" sz="4200" dirty="0">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4200" dirty="0" smtClean="0">
                          <a:latin typeface="Arial" panose="020B0604020202020204" pitchFamily="34" charset="0"/>
                          <a:cs typeface="Arial" panose="020B0604020202020204" pitchFamily="34" charset="0"/>
                        </a:rPr>
                        <a:t>12</a:t>
                      </a:r>
                      <a:endParaRPr lang="en-US" sz="4200" dirty="0">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4200" dirty="0" smtClean="0">
                          <a:latin typeface="Arial" panose="020B0604020202020204" pitchFamily="34" charset="0"/>
                          <a:cs typeface="Arial" panose="020B0604020202020204" pitchFamily="34" charset="0"/>
                        </a:rPr>
                        <a:t>8</a:t>
                      </a:r>
                      <a:endParaRPr lang="en-US" sz="4200" dirty="0">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4200" dirty="0" smtClean="0">
                          <a:latin typeface="Arial" panose="020B0604020202020204" pitchFamily="34" charset="0"/>
                          <a:cs typeface="Arial" panose="020B0604020202020204" pitchFamily="34" charset="0"/>
                        </a:rPr>
                        <a:t>3</a:t>
                      </a:r>
                      <a:endParaRPr lang="en-US" sz="4200" dirty="0">
                        <a:latin typeface="Arial" panose="020B0604020202020204" pitchFamily="34" charset="0"/>
                        <a:cs typeface="Arial" panose="020B0604020202020204" pitchFamily="34" charset="0"/>
                      </a:endParaRPr>
                    </a:p>
                  </a:txBody>
                  <a:tcPr>
                    <a:solidFill>
                      <a:schemeClr val="bg1"/>
                    </a:solidFill>
                  </a:tcPr>
                </a:tc>
              </a:tr>
            </a:tbl>
          </a:graphicData>
        </a:graphic>
      </p:graphicFrame>
      <p:sp>
        <p:nvSpPr>
          <p:cNvPr id="13" name="Rectangle 12"/>
          <p:cNvSpPr/>
          <p:nvPr/>
        </p:nvSpPr>
        <p:spPr>
          <a:xfrm>
            <a:off x="1714500" y="7353300"/>
            <a:ext cx="14859000" cy="942053"/>
          </a:xfrm>
          <a:prstGeom prst="rect">
            <a:avLst/>
          </a:prstGeom>
        </p:spPr>
        <p:txBody>
          <a:bodyPr wrap="square">
            <a:spAutoFit/>
          </a:bodyPr>
          <a:lstStyle/>
          <a:p>
            <a:pPr algn="just">
              <a:lnSpc>
                <a:spcPct val="150000"/>
              </a:lnSpc>
            </a:pPr>
            <a:r>
              <a:rPr lang="en-US" sz="4200" dirty="0" err="1" smtClean="0">
                <a:solidFill>
                  <a:prstClr val="black"/>
                </a:solidFill>
                <a:latin typeface="Arial" panose="020B0604020202020204" pitchFamily="34" charset="0"/>
                <a:cs typeface="Arial" panose="020B0604020202020204" pitchFamily="34" charset="0"/>
              </a:rPr>
              <a:t>Hãy</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tìm</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các</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tứ</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phân</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vị</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cho</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mẫu</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số</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liệu</a:t>
            </a:r>
            <a:r>
              <a:rPr lang="en-US" sz="4200" dirty="0" smtClean="0">
                <a:solidFill>
                  <a:prstClr val="black"/>
                </a:solidFill>
                <a:latin typeface="Arial" panose="020B0604020202020204" pitchFamily="34" charset="0"/>
                <a:cs typeface="Arial" panose="020B0604020202020204" pitchFamily="34" charset="0"/>
              </a:rPr>
              <a:t> </a:t>
            </a:r>
            <a:r>
              <a:rPr lang="en-US" sz="4200" dirty="0" err="1" smtClean="0">
                <a:solidFill>
                  <a:prstClr val="black"/>
                </a:solidFill>
                <a:latin typeface="Arial" panose="020B0604020202020204" pitchFamily="34" charset="0"/>
                <a:cs typeface="Arial" panose="020B0604020202020204" pitchFamily="34" charset="0"/>
              </a:rPr>
              <a:t>này</a:t>
            </a:r>
            <a:r>
              <a:rPr lang="en-US" sz="4200" dirty="0" smtClean="0">
                <a:solidFill>
                  <a:prstClr val="black"/>
                </a:solidFill>
                <a:latin typeface="Arial" panose="020B0604020202020204" pitchFamily="34" charset="0"/>
                <a:cs typeface="Arial" panose="020B0604020202020204" pitchFamily="34" charset="0"/>
              </a:rPr>
              <a:t>.</a:t>
            </a:r>
          </a:p>
        </p:txBody>
      </p:sp>
      <p:pic>
        <p:nvPicPr>
          <p:cNvPr id="15" name="Picture 2"/>
          <p:cNvPicPr>
            <a:picLocks noChangeAspect="1"/>
          </p:cNvPicPr>
          <p:nvPr/>
        </p:nvPicPr>
        <p:blipFill>
          <a:blip r:embed="rId10"/>
          <a:srcRect/>
          <a:stretch>
            <a:fillRect/>
          </a:stretch>
        </p:blipFill>
        <p:spPr>
          <a:xfrm>
            <a:off x="11811000" y="-8051"/>
            <a:ext cx="4445660" cy="2634054"/>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3216856" y="7872840"/>
            <a:ext cx="3039804" cy="1996289"/>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5155129">
            <a:off x="14365834" y="6885486"/>
            <a:ext cx="1003069" cy="1873115"/>
          </a:xfrm>
          <a:prstGeom prst="rect">
            <a:avLst/>
          </a:prstGeom>
        </p:spPr>
      </p:pic>
    </p:spTree>
    <p:extLst>
      <p:ext uri="{BB962C8B-B14F-4D97-AF65-F5344CB8AC3E}">
        <p14:creationId xmlns:p14="http://schemas.microsoft.com/office/powerpoint/2010/main" val="43485628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924256"/>
            <a:ext cx="16916400" cy="8562644"/>
            <a:chOff x="0" y="0"/>
            <a:chExt cx="6281481" cy="5370012"/>
          </a:xfrm>
        </p:grpSpPr>
        <p:sp>
          <p:nvSpPr>
            <p:cNvPr id="3" name="Freeform 3"/>
            <p:cNvSpPr/>
            <p:nvPr/>
          </p:nvSpPr>
          <p:spPr>
            <a:xfrm>
              <a:off x="0" y="0"/>
              <a:ext cx="6281481" cy="5370012"/>
            </a:xfrm>
            <a:custGeom>
              <a:avLst/>
              <a:gdLst/>
              <a:ahLst/>
              <a:cxnLst/>
              <a:rect l="l" t="t" r="r" b="b"/>
              <a:pathLst>
                <a:path w="6281481" h="5370012">
                  <a:moveTo>
                    <a:pt x="6157021" y="5370012"/>
                  </a:moveTo>
                  <a:lnTo>
                    <a:pt x="124460" y="5370012"/>
                  </a:lnTo>
                  <a:cubicBezTo>
                    <a:pt x="55880" y="5370012"/>
                    <a:pt x="0" y="5314132"/>
                    <a:pt x="0" y="5245552"/>
                  </a:cubicBezTo>
                  <a:lnTo>
                    <a:pt x="0" y="124460"/>
                  </a:lnTo>
                  <a:cubicBezTo>
                    <a:pt x="0" y="55880"/>
                    <a:pt x="55880" y="0"/>
                    <a:pt x="124460" y="0"/>
                  </a:cubicBezTo>
                  <a:lnTo>
                    <a:pt x="6157021" y="0"/>
                  </a:lnTo>
                  <a:cubicBezTo>
                    <a:pt x="6225601" y="0"/>
                    <a:pt x="6281481" y="55880"/>
                    <a:pt x="6281481" y="124460"/>
                  </a:cubicBezTo>
                  <a:lnTo>
                    <a:pt x="6281481" y="5245552"/>
                  </a:lnTo>
                  <a:cubicBezTo>
                    <a:pt x="6281481" y="5314132"/>
                    <a:pt x="6225601" y="5370012"/>
                    <a:pt x="6157021" y="5370012"/>
                  </a:cubicBezTo>
                  <a:close/>
                </a:path>
              </a:pathLst>
            </a:custGeom>
            <a:solidFill>
              <a:schemeClr val="accent1">
                <a:lumMod val="20000"/>
                <a:lumOff val="80000"/>
              </a:schemeClr>
            </a:solidFill>
          </p:spPr>
        </p:sp>
      </p:grpSp>
      <p:pic>
        <p:nvPicPr>
          <p:cNvPr id="15" name="Picture 2"/>
          <p:cNvPicPr>
            <a:picLocks noChangeAspect="1"/>
          </p:cNvPicPr>
          <p:nvPr/>
        </p:nvPicPr>
        <p:blipFill>
          <a:blip r:embed="rId2"/>
          <a:srcRect/>
          <a:stretch>
            <a:fillRect/>
          </a:stretch>
        </p:blipFill>
        <p:spPr>
          <a:xfrm>
            <a:off x="11811000" y="-8051"/>
            <a:ext cx="4445660" cy="2634054"/>
          </a:xfrm>
          <a:prstGeom prst="rect">
            <a:avLst/>
          </a:prstGeom>
        </p:spPr>
      </p:pic>
      <p:grpSp>
        <p:nvGrpSpPr>
          <p:cNvPr id="14" name="Group 13"/>
          <p:cNvGrpSpPr/>
          <p:nvPr/>
        </p:nvGrpSpPr>
        <p:grpSpPr>
          <a:xfrm>
            <a:off x="1676400" y="425888"/>
            <a:ext cx="2857500" cy="1766176"/>
            <a:chOff x="1028700" y="1028700"/>
            <a:chExt cx="5129945" cy="1837453"/>
          </a:xfrm>
        </p:grpSpPr>
        <p:pic>
          <p:nvPicPr>
            <p:cNvPr id="16" name="Picture 4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1028700"/>
              <a:ext cx="5129945" cy="1837453"/>
            </a:xfrm>
            <a:prstGeom prst="rect">
              <a:avLst/>
            </a:prstGeom>
          </p:spPr>
        </p:pic>
        <p:sp>
          <p:nvSpPr>
            <p:cNvPr id="17" name="TextBox 49"/>
            <p:cNvSpPr txBox="1"/>
            <p:nvPr/>
          </p:nvSpPr>
          <p:spPr>
            <a:xfrm>
              <a:off x="1479221" y="1387479"/>
              <a:ext cx="4228902" cy="589015"/>
            </a:xfrm>
            <a:prstGeom prst="rect">
              <a:avLst/>
            </a:prstGeom>
          </p:spPr>
          <p:txBody>
            <a:bodyPr lIns="0" tIns="0" rIns="0" bIns="0" rtlCol="0" anchor="t">
              <a:spAutoFit/>
            </a:bodyPr>
            <a:lstStyle/>
            <a:p>
              <a:pPr algn="ctr">
                <a:lnSpc>
                  <a:spcPts val="4047"/>
                </a:lnSpc>
              </a:pPr>
              <a:r>
                <a:rPr lang="en-US" sz="4400" b="1" spc="-36" dirty="0" err="1" smtClean="0">
                  <a:solidFill>
                    <a:srgbClr val="100F0D"/>
                  </a:solidFill>
                  <a:latin typeface="Arial" panose="020B0604020202020204" pitchFamily="34" charset="0"/>
                  <a:cs typeface="Arial" panose="020B0604020202020204" pitchFamily="34" charset="0"/>
                </a:rPr>
                <a:t>Giải</a:t>
              </a:r>
              <a:endParaRPr lang="en-US" sz="4400" b="1" spc="-36" dirty="0">
                <a:solidFill>
                  <a:srgbClr val="100F0D"/>
                </a:solidFill>
                <a:latin typeface="Arial" panose="020B0604020202020204" pitchFamily="34" charset="0"/>
                <a:cs typeface="Arial" panose="020B0604020202020204" pitchFamily="34" charset="0"/>
              </a:endParaRPr>
            </a:p>
          </p:txBody>
        </p:sp>
      </p:grpSp>
      <p:grpSp>
        <p:nvGrpSpPr>
          <p:cNvPr id="6" name="Group 5"/>
          <p:cNvGrpSpPr/>
          <p:nvPr/>
        </p:nvGrpSpPr>
        <p:grpSpPr>
          <a:xfrm>
            <a:off x="1356360" y="2012958"/>
            <a:ext cx="15941040" cy="7482919"/>
            <a:chOff x="1356360" y="2012958"/>
            <a:chExt cx="15941040" cy="7482919"/>
          </a:xfrm>
        </p:grpSpPr>
        <p:sp>
          <p:nvSpPr>
            <p:cNvPr id="4" name="Rectangle 3"/>
            <p:cNvSpPr/>
            <p:nvPr/>
          </p:nvSpPr>
          <p:spPr>
            <a:xfrm>
              <a:off x="1371600" y="2012958"/>
              <a:ext cx="15925800" cy="286232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0; 0; 1; 1; 1; 1; 2; 2; 2; 2; 2; 2; 3; 3; 3; 3; 3; 3; 3; 3; 3; 3; 3; 3; 4; 4; 4; 4; 4; 4; 4; 4; 5; 5; 5</a:t>
              </a:r>
            </a:p>
          </p:txBody>
        </p:sp>
        <p:sp>
          <p:nvSpPr>
            <p:cNvPr id="5" name="Rectangle 4"/>
            <p:cNvSpPr/>
            <p:nvPr/>
          </p:nvSpPr>
          <p:spPr>
            <a:xfrm>
              <a:off x="1356360" y="4786896"/>
              <a:ext cx="15941040" cy="470898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Vì</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n </a:t>
              </a:r>
              <a:r>
                <a:rPr lang="vi-VN" sz="4000" dirty="0">
                  <a:latin typeface="Arial" panose="020B0604020202020204" pitchFamily="34" charset="0"/>
                  <a:cs typeface="Arial" panose="020B0604020202020204" pitchFamily="34" charset="0"/>
                </a:rPr>
                <a:t>= 35 là số lẻ nên trung vị </a:t>
              </a:r>
              <a:r>
                <a:rPr lang="vi-VN" sz="4000" dirty="0" smtClean="0">
                  <a:latin typeface="Arial" panose="020B0604020202020204" pitchFamily="34" charset="0"/>
                  <a:cs typeface="Arial" panose="020B0604020202020204" pitchFamily="34" charset="0"/>
                </a:rPr>
                <a:t>Q</a:t>
              </a:r>
              <a:r>
                <a:rPr lang="en-US" sz="4000" baseline="-25000" dirty="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3 (ở vị trí số 18)</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Ta tìm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1</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là trung vị của nửa số liệu bên trái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0; 0; 1; 1; 1; 1; 2; 2; 2; 2; 2; 2; 3; 3; 3; 3; 3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Tìm </a:t>
              </a:r>
              <a:r>
                <a:rPr lang="vi-VN" sz="4000" dirty="0">
                  <a:latin typeface="Arial" panose="020B0604020202020204" pitchFamily="34" charset="0"/>
                  <a:cs typeface="Arial" panose="020B0604020202020204" pitchFamily="34" charset="0"/>
                </a:rPr>
                <a:t>được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1</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Ta tìm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là trung vị của nửa bên trái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1</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3; 3; 3; 3; 3; 4; 4; 4; 4; 4; 4; 4; 4; 5; 5; </a:t>
              </a:r>
              <a:r>
                <a:rPr lang="vi-VN" sz="4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 </a:t>
              </a:r>
              <a:r>
                <a:rPr lang="vi-VN" sz="4000" dirty="0" smtClean="0">
                  <a:latin typeface="Arial" panose="020B0604020202020204" pitchFamily="34" charset="0"/>
                  <a:cs typeface="Arial" panose="020B0604020202020204" pitchFamily="34" charset="0"/>
                </a:rPr>
                <a:t>Tìm </a:t>
              </a:r>
              <a:r>
                <a:rPr lang="vi-VN" sz="4000" dirty="0">
                  <a:latin typeface="Arial" panose="020B0604020202020204" pitchFamily="34" charset="0"/>
                  <a:cs typeface="Arial" panose="020B0604020202020204" pitchFamily="34" charset="0"/>
                </a:rPr>
                <a:t>được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895175797"/>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p:cNvGrpSpPr/>
          <p:nvPr/>
        </p:nvGrpSpPr>
        <p:grpSpPr>
          <a:xfrm>
            <a:off x="451633" y="1542405"/>
            <a:ext cx="17384733" cy="8342588"/>
            <a:chOff x="0" y="0"/>
            <a:chExt cx="9620467" cy="4080209"/>
          </a:xfrm>
          <a:solidFill>
            <a:srgbClr val="EDEDED"/>
          </a:solidFill>
        </p:grpSpPr>
        <p:sp>
          <p:nvSpPr>
            <p:cNvPr id="18" name="Freeform 3"/>
            <p:cNvSpPr/>
            <p:nvPr/>
          </p:nvSpPr>
          <p:spPr>
            <a:xfrm>
              <a:off x="0" y="0"/>
              <a:ext cx="9620467" cy="4080209"/>
            </a:xfrm>
            <a:custGeom>
              <a:avLst/>
              <a:gdLst/>
              <a:ahLst/>
              <a:cxnLst/>
              <a:rect l="l" t="t" r="r" b="b"/>
              <a:pathLst>
                <a:path w="9620467" h="4080209">
                  <a:moveTo>
                    <a:pt x="9496007" y="4080209"/>
                  </a:moveTo>
                  <a:lnTo>
                    <a:pt x="124460" y="4080209"/>
                  </a:lnTo>
                  <a:cubicBezTo>
                    <a:pt x="55880" y="4080209"/>
                    <a:pt x="0" y="4024329"/>
                    <a:pt x="0" y="3955749"/>
                  </a:cubicBezTo>
                  <a:lnTo>
                    <a:pt x="0" y="124460"/>
                  </a:lnTo>
                  <a:cubicBezTo>
                    <a:pt x="0" y="55880"/>
                    <a:pt x="55880" y="0"/>
                    <a:pt x="124460" y="0"/>
                  </a:cubicBezTo>
                  <a:lnTo>
                    <a:pt x="9496007" y="0"/>
                  </a:lnTo>
                  <a:cubicBezTo>
                    <a:pt x="9564587" y="0"/>
                    <a:pt x="9620467" y="55880"/>
                    <a:pt x="9620467" y="124460"/>
                  </a:cubicBezTo>
                  <a:lnTo>
                    <a:pt x="9620467" y="3955749"/>
                  </a:lnTo>
                  <a:cubicBezTo>
                    <a:pt x="9620467" y="4024329"/>
                    <a:pt x="9564587" y="4080209"/>
                    <a:pt x="9496007" y="4080209"/>
                  </a:cubicBezTo>
                  <a:close/>
                </a:path>
              </a:pathLst>
            </a:custGeom>
            <a:grpFill/>
          </p:spPr>
        </p:sp>
      </p:grpSp>
      <p:sp>
        <p:nvSpPr>
          <p:cNvPr id="37" name="Rectangle 36"/>
          <p:cNvSpPr/>
          <p:nvPr/>
        </p:nvSpPr>
        <p:spPr>
          <a:xfrm>
            <a:off x="1143000" y="571500"/>
            <a:ext cx="1814920" cy="769441"/>
          </a:xfrm>
          <a:prstGeom prst="rect">
            <a:avLst/>
          </a:prstGeom>
        </p:spPr>
        <p:txBody>
          <a:bodyPr wrap="none">
            <a:spAutoFit/>
          </a:bodyPr>
          <a:lstStyle/>
          <a:p>
            <a:r>
              <a:rPr lang="en-US" sz="4400" b="1" dirty="0" smtClean="0">
                <a:solidFill>
                  <a:srgbClr val="C00000"/>
                </a:solidFill>
                <a:latin typeface="Arial" panose="020B0604020202020204" pitchFamily="34" charset="0"/>
                <a:cs typeface="Arial" panose="020B0604020202020204" pitchFamily="34" charset="0"/>
              </a:rPr>
              <a:t>3. </a:t>
            </a:r>
            <a:r>
              <a:rPr lang="en-US" sz="4400" b="1" dirty="0" err="1" smtClean="0">
                <a:solidFill>
                  <a:srgbClr val="C00000"/>
                </a:solidFill>
                <a:latin typeface="Arial" panose="020B0604020202020204" pitchFamily="34" charset="0"/>
                <a:cs typeface="Arial" panose="020B0604020202020204" pitchFamily="34" charset="0"/>
              </a:rPr>
              <a:t>Mốt</a:t>
            </a:r>
            <a:endParaRPr lang="en-US" sz="4400" b="1" dirty="0">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rot="21174414">
            <a:off x="1221285" y="1848947"/>
            <a:ext cx="2264879" cy="1408343"/>
            <a:chOff x="1484752" y="5094161"/>
            <a:chExt cx="2264879" cy="1408343"/>
          </a:xfrm>
        </p:grpSpPr>
        <p:pic>
          <p:nvPicPr>
            <p:cNvPr id="20"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91381">
              <a:off x="1484752" y="5094161"/>
              <a:ext cx="2264879" cy="1408343"/>
            </a:xfrm>
            <a:prstGeom prst="rect">
              <a:avLst/>
            </a:prstGeom>
          </p:spPr>
        </p:pic>
        <p:sp>
          <p:nvSpPr>
            <p:cNvPr id="21" name="TextBox 15"/>
            <p:cNvSpPr txBox="1"/>
            <p:nvPr/>
          </p:nvSpPr>
          <p:spPr>
            <a:xfrm rot="481629">
              <a:off x="1720344" y="5469995"/>
              <a:ext cx="1797671" cy="628377"/>
            </a:xfrm>
            <a:prstGeom prst="rect">
              <a:avLst/>
            </a:prstGeom>
          </p:spPr>
          <p:txBody>
            <a:bodyPr lIns="0" tIns="0" rIns="0" bIns="0" rtlCol="0" anchor="t">
              <a:spAutoFit/>
            </a:bodyPr>
            <a:lstStyle/>
            <a:p>
              <a:pPr algn="ctr">
                <a:lnSpc>
                  <a:spcPts val="4872"/>
                </a:lnSpc>
              </a:pPr>
              <a:r>
                <a:rPr lang="en-US" sz="4200" b="1" dirty="0" smtClean="0">
                  <a:solidFill>
                    <a:schemeClr val="tx2">
                      <a:lumMod val="75000"/>
                    </a:schemeClr>
                  </a:solidFill>
                  <a:latin typeface="Arial" panose="020B0604020202020204" pitchFamily="34" charset="0"/>
                  <a:cs typeface="Arial" panose="020B0604020202020204" pitchFamily="34" charset="0"/>
                </a:rPr>
                <a:t>HĐ5</a:t>
              </a:r>
              <a:endParaRPr lang="en-US" sz="4200" b="1" dirty="0">
                <a:solidFill>
                  <a:schemeClr val="tx2">
                    <a:lumMod val="75000"/>
                  </a:schemeClr>
                </a:solidFill>
                <a:latin typeface="Arial" panose="020B0604020202020204" pitchFamily="34" charset="0"/>
                <a:cs typeface="Arial" panose="020B0604020202020204" pitchFamily="34" charset="0"/>
              </a:endParaRPr>
            </a:p>
          </p:txBody>
        </p:sp>
      </p:grpSp>
      <p:sp>
        <p:nvSpPr>
          <p:cNvPr id="2" name="Rectangle 1"/>
          <p:cNvSpPr/>
          <p:nvPr/>
        </p:nvSpPr>
        <p:spPr>
          <a:xfrm>
            <a:off x="1143000" y="2077415"/>
            <a:ext cx="16002001" cy="7417415"/>
          </a:xfrm>
          <a:prstGeom prst="rect">
            <a:avLst/>
          </a:prstGeom>
        </p:spPr>
        <p:txBody>
          <a:bodyPr wrap="square">
            <a:spAutoFit/>
          </a:bodyPr>
          <a:lstStyle/>
          <a:p>
            <a:pPr algn="just">
              <a:lnSpc>
                <a:spcPct val="170000"/>
              </a:lnSpc>
            </a:pP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Một </a:t>
            </a:r>
            <a:r>
              <a:rPr lang="vi-VN" sz="4000" dirty="0">
                <a:latin typeface="Arial" panose="020B0604020202020204" pitchFamily="34" charset="0"/>
                <a:cs typeface="Arial" panose="020B0604020202020204" pitchFamily="34" charset="0"/>
              </a:rPr>
              <a:t>cửa hàng giày thể thao đã thống kê cỡ giày của một số khách hàng nam được chọn ngẫu nhiên cho kết quả như sau</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ctr">
              <a:lnSpc>
                <a:spcPct val="170000"/>
              </a:lnSpc>
            </a:pPr>
            <a:r>
              <a:rPr lang="vi-VN" sz="4000" dirty="0">
                <a:latin typeface="Arial" panose="020B0604020202020204" pitchFamily="34" charset="0"/>
                <a:cs typeface="Arial" panose="020B0604020202020204" pitchFamily="34" charset="0"/>
              </a:rPr>
              <a:t>38   </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39   </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39      </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38         40        41       39      39        38       39      39       39      40       39       </a:t>
            </a:r>
            <a:r>
              <a:rPr lang="vi-VN" sz="4000" dirty="0" smtClean="0">
                <a:latin typeface="Arial" panose="020B0604020202020204" pitchFamily="34" charset="0"/>
                <a:cs typeface="Arial" panose="020B0604020202020204" pitchFamily="34" charset="0"/>
              </a:rPr>
              <a:t>39</a:t>
            </a:r>
            <a:endParaRPr lang="vi-VN" sz="4000" dirty="0">
              <a:latin typeface="Arial" panose="020B0604020202020204" pitchFamily="34" charset="0"/>
              <a:cs typeface="Arial" panose="020B0604020202020204" pitchFamily="34" charset="0"/>
            </a:endParaRPr>
          </a:p>
          <a:p>
            <a:pPr algn="just">
              <a:lnSpc>
                <a:spcPct val="17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Tính cỡ giày trung bình. Số trung bình này có ý nghĩa gì với cửa hàng hay không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7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Cửa hàng nên nhập cỡ giày nào với số lượng nhiều nhất?</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44233" y="571500"/>
            <a:ext cx="2526735" cy="1036628"/>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561">
            <a:off x="16126958" y="277340"/>
            <a:ext cx="1848027" cy="187764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10119" y="8115300"/>
            <a:ext cx="2217071" cy="1891680"/>
          </a:xfrm>
          <a:prstGeom prst="rect">
            <a:avLst/>
          </a:prstGeom>
        </p:spPr>
      </p:pic>
    </p:spTree>
    <p:extLst>
      <p:ext uri="{BB962C8B-B14F-4D97-AF65-F5344CB8AC3E}">
        <p14:creationId xmlns:p14="http://schemas.microsoft.com/office/powerpoint/2010/main" val="254239369"/>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1" y="502509"/>
            <a:ext cx="11755512" cy="9281981"/>
            <a:chOff x="0" y="0"/>
            <a:chExt cx="6281481" cy="5370012"/>
          </a:xfrm>
        </p:grpSpPr>
        <p:sp>
          <p:nvSpPr>
            <p:cNvPr id="3" name="Freeform 3"/>
            <p:cNvSpPr/>
            <p:nvPr/>
          </p:nvSpPr>
          <p:spPr>
            <a:xfrm>
              <a:off x="0" y="0"/>
              <a:ext cx="6281481" cy="5370012"/>
            </a:xfrm>
            <a:custGeom>
              <a:avLst/>
              <a:gdLst/>
              <a:ahLst/>
              <a:cxnLst/>
              <a:rect l="l" t="t" r="r" b="b"/>
              <a:pathLst>
                <a:path w="6281481" h="5370012">
                  <a:moveTo>
                    <a:pt x="6157021" y="5370012"/>
                  </a:moveTo>
                  <a:lnTo>
                    <a:pt x="124460" y="5370012"/>
                  </a:lnTo>
                  <a:cubicBezTo>
                    <a:pt x="55880" y="5370012"/>
                    <a:pt x="0" y="5314132"/>
                    <a:pt x="0" y="5245552"/>
                  </a:cubicBezTo>
                  <a:lnTo>
                    <a:pt x="0" y="124460"/>
                  </a:lnTo>
                  <a:cubicBezTo>
                    <a:pt x="0" y="55880"/>
                    <a:pt x="55880" y="0"/>
                    <a:pt x="124460" y="0"/>
                  </a:cubicBezTo>
                  <a:lnTo>
                    <a:pt x="6157021" y="0"/>
                  </a:lnTo>
                  <a:cubicBezTo>
                    <a:pt x="6225601" y="0"/>
                    <a:pt x="6281481" y="55880"/>
                    <a:pt x="6281481" y="124460"/>
                  </a:cubicBezTo>
                  <a:lnTo>
                    <a:pt x="6281481" y="5245552"/>
                  </a:lnTo>
                  <a:cubicBezTo>
                    <a:pt x="6281481" y="5314132"/>
                    <a:pt x="6225601" y="5370012"/>
                    <a:pt x="6157021" y="5370012"/>
                  </a:cubicBezTo>
                  <a:close/>
                </a:path>
              </a:pathLst>
            </a:custGeom>
            <a:solidFill>
              <a:srgbClr val="EDEDED"/>
            </a:solidFill>
          </p:spPr>
        </p:sp>
      </p:grpSp>
      <p:grpSp>
        <p:nvGrpSpPr>
          <p:cNvPr id="29" name="Group 28"/>
          <p:cNvGrpSpPr/>
          <p:nvPr/>
        </p:nvGrpSpPr>
        <p:grpSpPr>
          <a:xfrm>
            <a:off x="1447800" y="723900"/>
            <a:ext cx="2908580" cy="1676400"/>
            <a:chOff x="1028701" y="1181100"/>
            <a:chExt cx="2908580" cy="1676400"/>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28701" y="1181100"/>
              <a:ext cx="2908580" cy="1676400"/>
            </a:xfrm>
            <a:prstGeom prst="rect">
              <a:avLst/>
            </a:prstGeom>
          </p:spPr>
        </p:pic>
        <p:sp>
          <p:nvSpPr>
            <p:cNvPr id="22" name="TextBox 22"/>
            <p:cNvSpPr txBox="1"/>
            <p:nvPr/>
          </p:nvSpPr>
          <p:spPr>
            <a:xfrm>
              <a:off x="1162311" y="1571948"/>
              <a:ext cx="2641360" cy="589905"/>
            </a:xfrm>
            <a:prstGeom prst="rect">
              <a:avLst/>
            </a:prstGeom>
          </p:spPr>
          <p:txBody>
            <a:bodyPr wrap="square" lIns="0" tIns="0" rIns="0" bIns="0" rtlCol="0" anchor="t">
              <a:spAutoFit/>
            </a:bodyPr>
            <a:lstStyle/>
            <a:p>
              <a:pPr algn="ctr">
                <a:lnSpc>
                  <a:spcPts val="4620"/>
                </a:lnSpc>
              </a:pPr>
              <a:r>
                <a:rPr lang="en-US" sz="4400" b="1" spc="-41" dirty="0" err="1" smtClean="0">
                  <a:solidFill>
                    <a:srgbClr val="100F0D"/>
                  </a:solidFill>
                  <a:latin typeface="Arial" panose="020B0604020202020204" pitchFamily="34" charset="0"/>
                  <a:cs typeface="Arial" panose="020B0604020202020204" pitchFamily="34" charset="0"/>
                </a:rPr>
                <a:t>Giải</a:t>
              </a:r>
              <a:endParaRPr lang="en-US" sz="4400" b="1" spc="-41" dirty="0">
                <a:solidFill>
                  <a:srgbClr val="100F0D"/>
                </a:solidFill>
                <a:latin typeface="Arial" panose="020B0604020202020204" pitchFamily="34" charset="0"/>
                <a:cs typeface="Arial" panose="020B0604020202020204" pitchFamily="34" charset="0"/>
              </a:endParaRPr>
            </a:p>
          </p:txBody>
        </p:sp>
      </p:grpSp>
      <p:pic>
        <p:nvPicPr>
          <p:cNvPr id="30" name="Picture 3"/>
          <p:cNvPicPr>
            <a:picLocks noChangeAspect="1"/>
          </p:cNvPicPr>
          <p:nvPr/>
        </p:nvPicPr>
        <p:blipFill>
          <a:blip r:embed="rId10"/>
          <a:srcRect/>
          <a:stretch>
            <a:fillRect/>
          </a:stretch>
        </p:blipFill>
        <p:spPr>
          <a:xfrm>
            <a:off x="732533" y="3390900"/>
            <a:ext cx="5053490" cy="617220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949735" y="741368"/>
                <a:ext cx="10048043" cy="8074262"/>
              </a:xfrm>
              <a:prstGeom prst="rect">
                <a:avLst/>
              </a:prstGeom>
            </p:spPr>
            <p:txBody>
              <a:bodyPr wrap="square">
                <a:spAutoFit/>
              </a:bodyPr>
              <a:lstStyle/>
              <a:p>
                <a:pPr algn="just">
                  <a:lnSpc>
                    <a:spcPct val="150000"/>
                  </a:lnSpc>
                  <a:spcAft>
                    <a:spcPts val="800"/>
                  </a:spcAft>
                </a:pPr>
                <a:r>
                  <a:rPr lang="nl-NL" sz="4200" dirty="0" smtClean="0">
                    <a:latin typeface="Arial" panose="020B0604020202020204" pitchFamily="34" charset="0"/>
                    <a:ea typeface="Calibri" panose="020F0502020204030204" pitchFamily="34" charset="0"/>
                    <a:cs typeface="Arial" panose="020B0604020202020204" pitchFamily="34" charset="0"/>
                  </a:rPr>
                  <a:t>a) </a:t>
                </a:r>
                <a:r>
                  <a:rPr lang="nl-NL" sz="4200" dirty="0">
                    <a:latin typeface="Arial" panose="020B0604020202020204" pitchFamily="34" charset="0"/>
                    <a:ea typeface="Calibri" panose="020F0502020204030204" pitchFamily="34" charset="0"/>
                    <a:cs typeface="Arial" panose="020B0604020202020204" pitchFamily="34" charset="0"/>
                  </a:rPr>
                  <a:t>Cỡ giày trung bình: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200" i="1">
                              <a:effectLst/>
                              <a:latin typeface="Cambria Math" panose="02040503050406030204" pitchFamily="18" charset="0"/>
                              <a:ea typeface="Calibri" panose="020F0502020204030204" pitchFamily="34" charset="0"/>
                              <a:cs typeface="Times New Roman" panose="02020603050405020304" pitchFamily="18" charset="0"/>
                            </a:rPr>
                            <m:t>38.3+39.9+40.2+41</m:t>
                          </m:r>
                        </m:num>
                        <m:den>
                          <m:r>
                            <a:rPr lang="nl-NL" sz="4200" i="1">
                              <a:effectLst/>
                              <a:latin typeface="Cambria Math" panose="02040503050406030204" pitchFamily="18" charset="0"/>
                              <a:ea typeface="Calibri" panose="020F0502020204030204" pitchFamily="34" charset="0"/>
                              <a:cs typeface="Times New Roman" panose="02020603050405020304" pitchFamily="18" charset="0"/>
                            </a:rPr>
                            <m:t>3+9+2+1</m:t>
                          </m:r>
                        </m:den>
                      </m:f>
                      <m:r>
                        <a:rPr lang="nl-NL" sz="42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200" i="1">
                              <a:effectLst/>
                              <a:latin typeface="Cambria Math" panose="02040503050406030204" pitchFamily="18" charset="0"/>
                              <a:ea typeface="Times New Roman" panose="02020603050405020304" pitchFamily="18" charset="0"/>
                              <a:cs typeface="Times New Roman" panose="02020603050405020304" pitchFamily="18" charset="0"/>
                            </a:rPr>
                            <m:t>586</m:t>
                          </m:r>
                        </m:num>
                        <m:den>
                          <m:r>
                            <a:rPr lang="nl-NL" sz="4200" i="1">
                              <a:effectLst/>
                              <a:latin typeface="Cambria Math" panose="02040503050406030204" pitchFamily="18" charset="0"/>
                              <a:ea typeface="Times New Roman" panose="02020603050405020304" pitchFamily="18" charset="0"/>
                              <a:cs typeface="Times New Roman" panose="02020603050405020304" pitchFamily="18" charset="0"/>
                            </a:rPr>
                            <m:t>15</m:t>
                          </m:r>
                        </m:den>
                      </m:f>
                      <m:r>
                        <a:rPr lang="nl-NL" sz="4200" i="1">
                          <a:effectLst/>
                          <a:latin typeface="Cambria Math" panose="02040503050406030204" pitchFamily="18" charset="0"/>
                          <a:ea typeface="Times New Roman" panose="02020603050405020304" pitchFamily="18" charset="0"/>
                          <a:cs typeface="Times New Roman" panose="02020603050405020304" pitchFamily="18" charset="0"/>
                        </a:rPr>
                        <m:t>≈39,07</m:t>
                      </m:r>
                    </m:oMath>
                  </m:oMathPara>
                </a14:m>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4200" dirty="0">
                    <a:effectLst/>
                    <a:latin typeface="Arial" panose="020B0604020202020204" pitchFamily="34" charset="0"/>
                    <a:ea typeface="Times New Roman" panose="02020603050405020304" pitchFamily="18" charset="0"/>
                    <a:cs typeface="Arial" panose="020B0604020202020204" pitchFamily="34" charset="0"/>
                  </a:rPr>
                  <a:t>Số trung bình này không có ý nghĩa với cửa hàng.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4200" dirty="0" smtClean="0">
                    <a:effectLst/>
                    <a:latin typeface="Arial" panose="020B0604020202020204" pitchFamily="34" charset="0"/>
                    <a:ea typeface="Times New Roman" panose="02020603050405020304" pitchFamily="18" charset="0"/>
                    <a:cs typeface="Arial" panose="020B0604020202020204" pitchFamily="34" charset="0"/>
                  </a:rPr>
                  <a:t>b) </a:t>
                </a:r>
                <a:r>
                  <a:rPr lang="nl-NL" sz="4200" dirty="0">
                    <a:effectLst/>
                    <a:latin typeface="Arial" panose="020B0604020202020204" pitchFamily="34" charset="0"/>
                    <a:ea typeface="Times New Roman" panose="02020603050405020304" pitchFamily="18" charset="0"/>
                    <a:cs typeface="Arial" panose="020B0604020202020204" pitchFamily="34" charset="0"/>
                  </a:rPr>
                  <a:t>Cửa hàng nên nhập cỡ giày 39 với số lượng nhiều nhất vì cỡ giày 39 đang bán được nhiều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949735" y="741368"/>
                <a:ext cx="10048043" cy="8074262"/>
              </a:xfrm>
              <a:prstGeom prst="rect">
                <a:avLst/>
              </a:prstGeom>
              <a:blipFill rotWithShape="0">
                <a:blip r:embed="rId11"/>
                <a:stretch>
                  <a:fillRect l="-2306" r="-2367" b="-1057"/>
                </a:stretch>
              </a:blipFill>
            </p:spPr>
            <p:txBody>
              <a:bodyPr/>
              <a:lstStyle/>
              <a:p>
                <a:r>
                  <a:rPr lang="en-US">
                    <a:noFill/>
                  </a:rPr>
                  <a:t> </a:t>
                </a:r>
              </a:p>
            </p:txBody>
          </p:sp>
        </mc:Fallback>
      </mc:AlternateContent>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835374" flipH="1">
            <a:off x="11720630" y="7965113"/>
            <a:ext cx="506252" cy="1185696"/>
          </a:xfrm>
          <a:prstGeom prst="rect">
            <a:avLst/>
          </a:prstGeom>
        </p:spPr>
      </p:pic>
      <p:sp>
        <p:nvSpPr>
          <p:cNvPr id="6" name="TextBox 5"/>
          <p:cNvSpPr txBox="1"/>
          <p:nvPr/>
        </p:nvSpPr>
        <p:spPr>
          <a:xfrm>
            <a:off x="12750554" y="8461687"/>
            <a:ext cx="4674091" cy="738664"/>
          </a:xfrm>
          <a:prstGeom prst="rect">
            <a:avLst/>
          </a:prstGeom>
          <a:noFill/>
        </p:spPr>
        <p:txBody>
          <a:bodyPr wrap="square" rtlCol="0">
            <a:spAutoFit/>
          </a:bodyPr>
          <a:lstStyle/>
          <a:p>
            <a:r>
              <a:rPr lang="en-US" sz="4200" i="1" dirty="0" smtClean="0">
                <a:solidFill>
                  <a:srgbClr val="002060"/>
                </a:solidFill>
                <a:latin typeface="Arial" panose="020B0604020202020204" pitchFamily="34" charset="0"/>
                <a:cs typeface="Arial" panose="020B0604020202020204" pitchFamily="34" charset="0"/>
              </a:rPr>
              <a:t>39 </a:t>
            </a:r>
            <a:r>
              <a:rPr lang="en-US" sz="4200" i="1" dirty="0" err="1" smtClean="0">
                <a:solidFill>
                  <a:srgbClr val="002060"/>
                </a:solidFill>
                <a:latin typeface="Arial" panose="020B0604020202020204" pitchFamily="34" charset="0"/>
                <a:cs typeface="Arial" panose="020B0604020202020204" pitchFamily="34" charset="0"/>
              </a:rPr>
              <a:t>được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gọi</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là</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mốt</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744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926865">
            <a:off x="10623050" y="3477086"/>
            <a:ext cx="1291746" cy="48037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9297877" flipH="1">
            <a:off x="6793510" y="3551601"/>
            <a:ext cx="1410786" cy="416935"/>
          </a:xfrm>
          <a:prstGeom prst="rect">
            <a:avLst/>
          </a:prstGeom>
        </p:spPr>
      </p:pic>
      <p:grpSp>
        <p:nvGrpSpPr>
          <p:cNvPr id="60" name="Group 59"/>
          <p:cNvGrpSpPr/>
          <p:nvPr/>
        </p:nvGrpSpPr>
        <p:grpSpPr>
          <a:xfrm>
            <a:off x="7769858" y="1183411"/>
            <a:ext cx="3554630" cy="2048759"/>
            <a:chOff x="6267721" y="3938681"/>
            <a:chExt cx="4692437" cy="2704550"/>
          </a:xfrm>
        </p:grpSpPr>
        <p:pic>
          <p:nvPicPr>
            <p:cNvPr id="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6267721" y="3938681"/>
              <a:ext cx="4692437" cy="2704550"/>
            </a:xfrm>
            <a:prstGeom prst="rect">
              <a:avLst/>
            </a:prstGeom>
          </p:spPr>
        </p:pic>
        <p:sp>
          <p:nvSpPr>
            <p:cNvPr id="10" name="TextBox 10"/>
            <p:cNvSpPr txBox="1"/>
            <p:nvPr/>
          </p:nvSpPr>
          <p:spPr>
            <a:xfrm>
              <a:off x="6270904" y="5103551"/>
              <a:ext cx="4552679" cy="833561"/>
            </a:xfrm>
            <a:prstGeom prst="rect">
              <a:avLst/>
            </a:prstGeom>
          </p:spPr>
          <p:txBody>
            <a:bodyPr wrap="square" lIns="0" tIns="0" rIns="0" bIns="0" rtlCol="0" anchor="t">
              <a:spAutoFit/>
            </a:bodyPr>
            <a:lstStyle/>
            <a:p>
              <a:pPr marL="0" lvl="0" indent="0" algn="ctr">
                <a:lnSpc>
                  <a:spcPts val="6473"/>
                </a:lnSpc>
              </a:pPr>
              <a:r>
                <a:rPr lang="en-US" sz="5394" b="1" dirty="0" err="1" smtClean="0">
                  <a:solidFill>
                    <a:srgbClr val="FFFFFF"/>
                  </a:solidFill>
                  <a:latin typeface="Arial" panose="020B0604020202020204" pitchFamily="34" charset="0"/>
                  <a:cs typeface="Arial" panose="020B0604020202020204" pitchFamily="34" charset="0"/>
                </a:rPr>
                <a:t>Mốt</a:t>
              </a:r>
              <a:endParaRPr lang="en-US" sz="5394" b="1" dirty="0">
                <a:solidFill>
                  <a:srgbClr val="FFFFFF"/>
                </a:solidFill>
                <a:latin typeface="Arial" panose="020B0604020202020204" pitchFamily="34" charset="0"/>
                <a:cs typeface="Arial" panose="020B0604020202020204" pitchFamily="34" charset="0"/>
              </a:endParaRPr>
            </a:p>
          </p:txBody>
        </p:sp>
      </p:gr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8795976" flipH="1">
            <a:off x="6003301" y="977744"/>
            <a:ext cx="1026021" cy="1395948"/>
          </a:xfrm>
          <a:prstGeom prst="rect">
            <a:avLst/>
          </a:prstGeom>
        </p:spPr>
      </p:pic>
      <p:sp>
        <p:nvSpPr>
          <p:cNvPr id="61" name="Rectangle 60"/>
          <p:cNvSpPr/>
          <p:nvPr/>
        </p:nvSpPr>
        <p:spPr>
          <a:xfrm>
            <a:off x="4462923" y="4229072"/>
            <a:ext cx="5638800" cy="3970318"/>
          </a:xfrm>
          <a:prstGeom prst="rect">
            <a:avLst/>
          </a:prstGeom>
        </p:spPr>
        <p:txBody>
          <a:bodyPr wrap="square">
            <a:spAutoFit/>
          </a:bodyPr>
          <a:lstStyle/>
          <a:p>
            <a:pPr algn="just">
              <a:lnSpc>
                <a:spcPct val="150000"/>
              </a:lnSpc>
            </a:pPr>
            <a:r>
              <a:rPr lang="en-US" sz="4200" b="1" dirty="0" err="1" smtClean="0">
                <a:solidFill>
                  <a:srgbClr val="7030A0"/>
                </a:solidFill>
                <a:latin typeface="Arial" panose="020B0604020202020204" pitchFamily="34" charset="0"/>
                <a:cs typeface="Arial" panose="020B0604020202020204" pitchFamily="34" charset="0"/>
              </a:rPr>
              <a:t>Khái</a:t>
            </a:r>
            <a:r>
              <a:rPr lang="en-US" sz="4200" b="1" dirty="0" smtClean="0">
                <a:solidFill>
                  <a:srgbClr val="7030A0"/>
                </a:solidFill>
                <a:latin typeface="Arial" panose="020B0604020202020204" pitchFamily="34" charset="0"/>
                <a:cs typeface="Arial" panose="020B0604020202020204" pitchFamily="34" charset="0"/>
              </a:rPr>
              <a:t> </a:t>
            </a:r>
            <a:r>
              <a:rPr lang="en-US" sz="4200" b="1" dirty="0" err="1" smtClean="0">
                <a:solidFill>
                  <a:srgbClr val="7030A0"/>
                </a:solidFill>
                <a:latin typeface="Arial" panose="020B0604020202020204" pitchFamily="34" charset="0"/>
                <a:cs typeface="Arial" panose="020B0604020202020204" pitchFamily="34" charset="0"/>
              </a:rPr>
              <a:t>niệm</a:t>
            </a:r>
            <a:r>
              <a:rPr lang="en-US" sz="4200" b="1" dirty="0" smtClean="0">
                <a:solidFill>
                  <a:srgbClr val="7030A0"/>
                </a:solidFill>
                <a:latin typeface="Arial" panose="020B0604020202020204" pitchFamily="34" charset="0"/>
                <a:cs typeface="Arial" panose="020B0604020202020204" pitchFamily="34" charset="0"/>
              </a:rPr>
              <a:t>:</a:t>
            </a:r>
          </a:p>
          <a:p>
            <a:pPr algn="just">
              <a:lnSpc>
                <a:spcPct val="150000"/>
              </a:lnSpc>
            </a:pPr>
            <a:r>
              <a:rPr lang="en-US" sz="4200" dirty="0" err="1" smtClean="0">
                <a:solidFill>
                  <a:srgbClr val="C00000"/>
                </a:solidFill>
                <a:latin typeface="Arial" panose="020B0604020202020204" pitchFamily="34" charset="0"/>
                <a:cs typeface="Arial" panose="020B0604020202020204" pitchFamily="34" charset="0"/>
              </a:rPr>
              <a:t>Mốt</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mẫu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liệu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hiện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lớn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a:t>
            </a:r>
          </a:p>
        </p:txBody>
      </p:sp>
      <p:sp>
        <p:nvSpPr>
          <p:cNvPr id="62" name="Rectangle 61"/>
          <p:cNvSpPr/>
          <p:nvPr/>
        </p:nvSpPr>
        <p:spPr>
          <a:xfrm>
            <a:off x="10534883" y="4229072"/>
            <a:ext cx="7162800" cy="4939814"/>
          </a:xfrm>
          <a:prstGeom prst="rect">
            <a:avLst/>
          </a:prstGeom>
        </p:spPr>
        <p:txBody>
          <a:bodyPr wrap="square">
            <a:spAutoFit/>
          </a:bodyPr>
          <a:lstStyle/>
          <a:p>
            <a:pPr algn="just">
              <a:lnSpc>
                <a:spcPct val="150000"/>
              </a:lnSpc>
            </a:pPr>
            <a:r>
              <a:rPr lang="en-US" sz="4200" b="1" dirty="0">
                <a:solidFill>
                  <a:srgbClr val="7030A0"/>
                </a:solidFill>
                <a:latin typeface="Arial" panose="020B0604020202020204" pitchFamily="34" charset="0"/>
                <a:cs typeface="Arial" panose="020B0604020202020204" pitchFamily="34" charset="0"/>
              </a:rPr>
              <a:t>Ý </a:t>
            </a:r>
            <a:r>
              <a:rPr lang="en-US" sz="4200" b="1" dirty="0" err="1">
                <a:solidFill>
                  <a:srgbClr val="7030A0"/>
                </a:solidFill>
                <a:latin typeface="Arial" panose="020B0604020202020204" pitchFamily="34" charset="0"/>
                <a:cs typeface="Arial" panose="020B0604020202020204" pitchFamily="34" charset="0"/>
              </a:rPr>
              <a:t>nghĩa</a:t>
            </a:r>
            <a:r>
              <a:rPr lang="en-US" sz="4200" b="1" dirty="0">
                <a:solidFill>
                  <a:srgbClr val="7030A0"/>
                </a:solidFill>
                <a:latin typeface="Arial" panose="020B0604020202020204" pitchFamily="34" charset="0"/>
                <a:cs typeface="Arial" panose="020B0604020202020204" pitchFamily="34" charset="0"/>
              </a:rPr>
              <a:t>:</a:t>
            </a:r>
          </a:p>
          <a:p>
            <a:pPr algn="just">
              <a:lnSpc>
                <a:spcPct val="150000"/>
              </a:lnSpc>
            </a:pP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thể</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dùng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mốt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để</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thế</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tâm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mẫu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liệu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mẫu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liệu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nhiều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trùng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nhau</a:t>
            </a:r>
            <a:r>
              <a:rPr lang="en-US" sz="4200" dirty="0">
                <a:latin typeface="Arial" panose="020B0604020202020204" pitchFamily="34" charset="0"/>
                <a:cs typeface="Arial" panose="020B0604020202020204" pitchFamily="34" charset="0"/>
              </a:rPr>
              <a:t>. </a:t>
            </a:r>
          </a:p>
        </p:txBody>
      </p:sp>
      <p:pic>
        <p:nvPicPr>
          <p:cNvPr id="63"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00381" y="3033290"/>
            <a:ext cx="4465540" cy="7266410"/>
          </a:xfrm>
          <a:prstGeom prst="rect">
            <a:avLst/>
          </a:prstGeom>
        </p:spPr>
      </p:pic>
      <p:grpSp>
        <p:nvGrpSpPr>
          <p:cNvPr id="66" name="Group 65"/>
          <p:cNvGrpSpPr/>
          <p:nvPr/>
        </p:nvGrpSpPr>
        <p:grpSpPr>
          <a:xfrm>
            <a:off x="1492103" y="484525"/>
            <a:ext cx="3613654" cy="2372975"/>
            <a:chOff x="990600" y="575811"/>
            <a:chExt cx="3613654" cy="2281689"/>
          </a:xfrm>
        </p:grpSpPr>
        <p:pic>
          <p:nvPicPr>
            <p:cNvPr id="64"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575811"/>
              <a:ext cx="3613654" cy="2281689"/>
            </a:xfrm>
            <a:prstGeom prst="rect">
              <a:avLst/>
            </a:prstGeom>
          </p:spPr>
        </p:pic>
        <p:sp>
          <p:nvSpPr>
            <p:cNvPr id="65" name="TextBox 64"/>
            <p:cNvSpPr txBox="1"/>
            <p:nvPr/>
          </p:nvSpPr>
          <p:spPr>
            <a:xfrm>
              <a:off x="1349627" y="1295251"/>
              <a:ext cx="2895600"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KẾT LUẬN</a:t>
              </a:r>
              <a:endParaRPr lang="en-US" sz="4000" b="1" dirty="0">
                <a:latin typeface="Arial" panose="020B0604020202020204" pitchFamily="34" charset="0"/>
                <a:cs typeface="Arial" panose="020B0604020202020204" pitchFamily="34" charset="0"/>
              </a:endParaRPr>
            </a:p>
          </p:txBody>
        </p:sp>
      </p:grpSp>
      <p:pic>
        <p:nvPicPr>
          <p:cNvPr id="69" name="Picture 6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123995" y="408596"/>
            <a:ext cx="4577346" cy="4577346"/>
          </a:xfrm>
          <a:prstGeom prst="rect">
            <a:avLst/>
          </a:prstGeom>
        </p:spPr>
      </p:pic>
    </p:spTree>
    <p:extLst>
      <p:ext uri="{BB962C8B-B14F-4D97-AF65-F5344CB8AC3E}">
        <p14:creationId xmlns:p14="http://schemas.microsoft.com/office/powerpoint/2010/main" val="334330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anim calcmode="lin" valueType="num">
                                      <p:cBhvr>
                                        <p:cTn id="8" dur="500" fill="hold"/>
                                        <p:tgtEl>
                                          <p:spTgt spid="60"/>
                                        </p:tgtEl>
                                        <p:attrNameLst>
                                          <p:attrName>ppt_x</p:attrName>
                                        </p:attrNameLst>
                                      </p:cBhvr>
                                      <p:tavLst>
                                        <p:tav tm="0">
                                          <p:val>
                                            <p:strVal val="#ppt_x"/>
                                          </p:val>
                                        </p:tav>
                                        <p:tav tm="100000">
                                          <p:val>
                                            <p:strVal val="#ppt_x"/>
                                          </p:val>
                                        </p:tav>
                                      </p:tavLst>
                                    </p:anim>
                                    <p:anim calcmode="lin" valueType="num">
                                      <p:cBhvr>
                                        <p:cTn id="9" dur="5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up)">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up)">
                                      <p:cBhvr>
                                        <p:cTn id="2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1981200" y="1143294"/>
            <a:ext cx="14478000" cy="8227366"/>
          </a:xfrm>
          <a:prstGeom prst="rect">
            <a:avLst/>
          </a:prstGeom>
        </p:spPr>
      </p:pic>
      <p:grpSp>
        <p:nvGrpSpPr>
          <p:cNvPr id="39" name="Group 38"/>
          <p:cNvGrpSpPr/>
          <p:nvPr/>
        </p:nvGrpSpPr>
        <p:grpSpPr>
          <a:xfrm rot="414984">
            <a:off x="1801910" y="585224"/>
            <a:ext cx="2895600" cy="2259498"/>
            <a:chOff x="1737046" y="619139"/>
            <a:chExt cx="2895600" cy="2259498"/>
          </a:xfrm>
        </p:grpSpPr>
        <p:grpSp>
          <p:nvGrpSpPr>
            <p:cNvPr id="22" name="Group 22"/>
            <p:cNvGrpSpPr/>
            <p:nvPr/>
          </p:nvGrpSpPr>
          <p:grpSpPr>
            <a:xfrm rot="20571429">
              <a:off x="1796313" y="619139"/>
              <a:ext cx="2731976" cy="2259498"/>
              <a:chOff x="0" y="0"/>
              <a:chExt cx="3180080" cy="3153410"/>
            </a:xfrm>
          </p:grpSpPr>
          <p:sp>
            <p:nvSpPr>
              <p:cNvPr id="23" name="Freeform 23"/>
              <p:cNvSpPr/>
              <p:nvPr/>
            </p:nvSpPr>
            <p:spPr>
              <a:xfrm>
                <a:off x="0" y="218440"/>
                <a:ext cx="3178810" cy="2934970"/>
              </a:xfrm>
              <a:custGeom>
                <a:avLst/>
                <a:gdLst/>
                <a:ahLst/>
                <a:cxnLst/>
                <a:rect l="l" t="t" r="r" b="b"/>
                <a:pathLst>
                  <a:path w="3178810" h="2934970">
                    <a:moveTo>
                      <a:pt x="0" y="16510"/>
                    </a:moveTo>
                    <a:cubicBezTo>
                      <a:pt x="0" y="16510"/>
                      <a:pt x="2540" y="345440"/>
                      <a:pt x="2540" y="754380"/>
                    </a:cubicBezTo>
                    <a:cubicBezTo>
                      <a:pt x="2540" y="1163320"/>
                      <a:pt x="7620" y="1753870"/>
                      <a:pt x="7620" y="2014220"/>
                    </a:cubicBezTo>
                    <a:cubicBezTo>
                      <a:pt x="7620" y="2208530"/>
                      <a:pt x="16510" y="2607310"/>
                      <a:pt x="21590" y="2799080"/>
                    </a:cubicBezTo>
                    <a:lnTo>
                      <a:pt x="130810" y="2913380"/>
                    </a:lnTo>
                    <a:cubicBezTo>
                      <a:pt x="275590" y="2921000"/>
                      <a:pt x="543560" y="2934970"/>
                      <a:pt x="793750" y="2934970"/>
                    </a:cubicBezTo>
                    <a:lnTo>
                      <a:pt x="3178810" y="2934970"/>
                    </a:lnTo>
                    <a:lnTo>
                      <a:pt x="3178810" y="698500"/>
                    </a:lnTo>
                    <a:cubicBezTo>
                      <a:pt x="3178810" y="323850"/>
                      <a:pt x="3169920" y="46990"/>
                      <a:pt x="3169920" y="46990"/>
                    </a:cubicBezTo>
                    <a:cubicBezTo>
                      <a:pt x="3014980" y="26670"/>
                      <a:pt x="2858770" y="16510"/>
                      <a:pt x="2701290" y="17780"/>
                    </a:cubicBezTo>
                    <a:cubicBezTo>
                      <a:pt x="2428240" y="17780"/>
                      <a:pt x="944880" y="22860"/>
                      <a:pt x="694690" y="13970"/>
                    </a:cubicBezTo>
                    <a:cubicBezTo>
                      <a:pt x="360680" y="0"/>
                      <a:pt x="0" y="16510"/>
                      <a:pt x="0" y="16510"/>
                    </a:cubicBezTo>
                    <a:close/>
                  </a:path>
                </a:pathLst>
              </a:custGeom>
              <a:solidFill>
                <a:srgbClr val="FFDC5D"/>
              </a:solidFill>
            </p:spPr>
          </p:sp>
          <p:sp>
            <p:nvSpPr>
              <p:cNvPr id="24" name="Freeform 24"/>
              <p:cNvSpPr/>
              <p:nvPr/>
            </p:nvSpPr>
            <p:spPr>
              <a:xfrm>
                <a:off x="21590" y="0"/>
                <a:ext cx="2689860" cy="3133090"/>
              </a:xfrm>
              <a:custGeom>
                <a:avLst/>
                <a:gdLst/>
                <a:ahLst/>
                <a:cxnLst/>
                <a:rect l="l" t="t" r="r" b="b"/>
                <a:pathLst>
                  <a:path w="2689860" h="3133090">
                    <a:moveTo>
                      <a:pt x="0" y="3018790"/>
                    </a:moveTo>
                    <a:lnTo>
                      <a:pt x="109220" y="3133090"/>
                    </a:lnTo>
                    <a:lnTo>
                      <a:pt x="123190" y="2999740"/>
                    </a:lnTo>
                    <a:lnTo>
                      <a:pt x="0" y="3018790"/>
                    </a:lnTo>
                    <a:close/>
                    <a:moveTo>
                      <a:pt x="1490980" y="106680"/>
                    </a:moveTo>
                    <a:cubicBezTo>
                      <a:pt x="1490980" y="106680"/>
                      <a:pt x="1908810" y="64770"/>
                      <a:pt x="2045970" y="55880"/>
                    </a:cubicBezTo>
                    <a:cubicBezTo>
                      <a:pt x="2183130" y="46990"/>
                      <a:pt x="2663190" y="0"/>
                      <a:pt x="2663190" y="0"/>
                    </a:cubicBezTo>
                    <a:cubicBezTo>
                      <a:pt x="2656840" y="41910"/>
                      <a:pt x="2655570" y="86360"/>
                      <a:pt x="2660650" y="128270"/>
                    </a:cubicBezTo>
                    <a:cubicBezTo>
                      <a:pt x="2667000" y="167640"/>
                      <a:pt x="2669540" y="208280"/>
                      <a:pt x="2668270" y="248920"/>
                    </a:cubicBezTo>
                    <a:lnTo>
                      <a:pt x="2689860" y="318770"/>
                    </a:lnTo>
                    <a:lnTo>
                      <a:pt x="2679700" y="419100"/>
                    </a:lnTo>
                    <a:cubicBezTo>
                      <a:pt x="2679700" y="419100"/>
                      <a:pt x="1929130" y="454660"/>
                      <a:pt x="1791970" y="471170"/>
                    </a:cubicBezTo>
                    <a:cubicBezTo>
                      <a:pt x="1654810" y="487680"/>
                      <a:pt x="1450340" y="486410"/>
                      <a:pt x="1450340" y="486410"/>
                    </a:cubicBezTo>
                    <a:cubicBezTo>
                      <a:pt x="1450340" y="486410"/>
                      <a:pt x="1442720" y="365760"/>
                      <a:pt x="1455420" y="322580"/>
                    </a:cubicBezTo>
                    <a:cubicBezTo>
                      <a:pt x="1465580" y="288290"/>
                      <a:pt x="1469390" y="251460"/>
                      <a:pt x="1464310" y="214630"/>
                    </a:cubicBezTo>
                    <a:cubicBezTo>
                      <a:pt x="1464310" y="186690"/>
                      <a:pt x="1490980" y="106680"/>
                      <a:pt x="1490980" y="106680"/>
                    </a:cubicBezTo>
                    <a:close/>
                  </a:path>
                </a:pathLst>
              </a:custGeom>
              <a:solidFill>
                <a:srgbClr val="001C84"/>
              </a:solidFill>
            </p:spPr>
          </p:sp>
        </p:grpSp>
        <p:sp>
          <p:nvSpPr>
            <p:cNvPr id="38" name="TextBox 37"/>
            <p:cNvSpPr txBox="1"/>
            <p:nvPr/>
          </p:nvSpPr>
          <p:spPr>
            <a:xfrm rot="20544958">
              <a:off x="1737046" y="1439110"/>
              <a:ext cx="2895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4</a:t>
              </a:r>
              <a:endParaRPr lang="en-US" sz="4400" b="1" dirty="0">
                <a:latin typeface="Arial" panose="020B0604020202020204" pitchFamily="34" charset="0"/>
                <a:cs typeface="Arial" panose="020B0604020202020204" pitchFamily="34" charset="0"/>
              </a:endParaRPr>
            </a:p>
          </p:txBody>
        </p:sp>
      </p:grpSp>
      <p:sp>
        <p:nvSpPr>
          <p:cNvPr id="40" name="TextBox 39"/>
          <p:cNvSpPr txBox="1"/>
          <p:nvPr/>
        </p:nvSpPr>
        <p:spPr>
          <a:xfrm>
            <a:off x="2476500" y="3436439"/>
            <a:ext cx="13487400" cy="378565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Thời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cập</a:t>
            </a:r>
            <a:r>
              <a:rPr lang="en-US" sz="4000" dirty="0" smtClean="0">
                <a:latin typeface="Arial" panose="020B0604020202020204" pitchFamily="34" charset="0"/>
                <a:cs typeface="Arial" panose="020B0604020202020204" pitchFamily="34" charset="0"/>
              </a:rPr>
              <a:t> Internet (</a:t>
            </a:r>
            <a:r>
              <a:rPr lang="en-US" sz="4000" dirty="0" err="1" smtClean="0">
                <a:latin typeface="Arial" panose="020B0604020202020204" pitchFamily="34" charset="0"/>
                <a:cs typeface="Arial" panose="020B0604020202020204" pitchFamily="34" charset="0"/>
              </a:rPr>
              <a:t>đơn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giờ</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ngày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sinh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lớp</a:t>
            </a:r>
            <a:r>
              <a:rPr lang="en-US" sz="4000" dirty="0" smtClean="0">
                <a:latin typeface="Arial" panose="020B0604020202020204" pitchFamily="34" charset="0"/>
                <a:cs typeface="Arial" panose="020B0604020202020204" pitchFamily="34" charset="0"/>
              </a:rPr>
              <a:t> 10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như</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0    0    1    1    1    3    4    4    5    6</a:t>
            </a:r>
          </a:p>
          <a:p>
            <a:pPr algn="just">
              <a:lnSpc>
                <a:spcPct val="150000"/>
              </a:lnSpc>
            </a:pPr>
            <a:r>
              <a:rPr lang="en-US" sz="4000" dirty="0" err="1" smtClean="0">
                <a:latin typeface="Arial" panose="020B0604020202020204" pitchFamily="34" charset="0"/>
                <a:cs typeface="Arial" panose="020B0604020202020204" pitchFamily="34" charset="0"/>
              </a:rPr>
              <a:t>Tìm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mốt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mẫu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này</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41" name="TextBox 40"/>
          <p:cNvSpPr txBox="1"/>
          <p:nvPr/>
        </p:nvSpPr>
        <p:spPr>
          <a:xfrm>
            <a:off x="2463800" y="7420955"/>
            <a:ext cx="1706407" cy="769441"/>
          </a:xfrm>
          <a:prstGeom prst="rect">
            <a:avLst/>
          </a:prstGeom>
          <a:noFill/>
        </p:spPr>
        <p:txBody>
          <a:bodyPr wrap="square" rtlCol="0">
            <a:spAutoFit/>
          </a:bodyPr>
          <a:lstStyle/>
          <a:p>
            <a:pPr algn="ctr"/>
            <a:r>
              <a:rPr lang="en-US" sz="4400" b="1" u="sng" dirty="0" err="1" smtClean="0">
                <a:solidFill>
                  <a:srgbClr val="C00000"/>
                </a:solidFill>
                <a:latin typeface="Arial" panose="020B0604020202020204" pitchFamily="34" charset="0"/>
                <a:cs typeface="Arial" panose="020B0604020202020204" pitchFamily="34" charset="0"/>
              </a:rPr>
              <a:t>Giải</a:t>
            </a:r>
            <a:r>
              <a:rPr lang="en-US" sz="4400" b="1" u="sng" dirty="0" smtClean="0">
                <a:solidFill>
                  <a:srgbClr val="C00000"/>
                </a:solidFill>
                <a:latin typeface="Arial" panose="020B0604020202020204" pitchFamily="34" charset="0"/>
                <a:cs typeface="Arial" panose="020B0604020202020204" pitchFamily="34" charset="0"/>
              </a:rPr>
              <a:t>:</a:t>
            </a:r>
            <a:endParaRPr lang="en-US" sz="4400" b="1" u="sng" dirty="0">
              <a:solidFill>
                <a:srgbClr val="C00000"/>
              </a:solidFill>
              <a:latin typeface="Arial" panose="020B0604020202020204" pitchFamily="34" charset="0"/>
              <a:cs typeface="Arial" panose="020B0604020202020204" pitchFamily="34" charset="0"/>
            </a:endParaRPr>
          </a:p>
        </p:txBody>
      </p:sp>
      <p:sp>
        <p:nvSpPr>
          <p:cNvPr id="42" name="TextBox 41"/>
          <p:cNvSpPr txBox="1"/>
          <p:nvPr/>
        </p:nvSpPr>
        <p:spPr>
          <a:xfrm>
            <a:off x="4652807" y="7311428"/>
            <a:ext cx="10972800" cy="193899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Vì</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sinh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cập</a:t>
            </a:r>
            <a:r>
              <a:rPr lang="en-US" sz="4000" dirty="0" smtClean="0">
                <a:latin typeface="Arial" panose="020B0604020202020204" pitchFamily="34" charset="0"/>
                <a:cs typeface="Arial" panose="020B0604020202020204" pitchFamily="34" charset="0"/>
              </a:rPr>
              <a:t> Internet 1 </a:t>
            </a:r>
            <a:r>
              <a:rPr lang="en-US" sz="4000" dirty="0" err="1" smtClean="0">
                <a:latin typeface="Arial" panose="020B0604020202020204" pitchFamily="34" charset="0"/>
                <a:cs typeface="Arial" panose="020B0604020202020204" pitchFamily="34" charset="0"/>
              </a:rPr>
              <a:t>giờ</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ngày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lớn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3 </a:t>
            </a:r>
            <a:r>
              <a:rPr lang="en-US" sz="4000" dirty="0" err="1" smtClean="0">
                <a:latin typeface="Arial" panose="020B0604020202020204" pitchFamily="34" charset="0"/>
                <a:cs typeface="Arial" panose="020B0604020202020204" pitchFamily="34" charset="0"/>
              </a:rPr>
              <a:t>học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sinh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mốt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1.</a:t>
            </a:r>
            <a:endParaRPr lang="en-US" sz="4000" dirty="0">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43912">
            <a:off x="12182255" y="-971041"/>
            <a:ext cx="4886080" cy="4886080"/>
          </a:xfrm>
          <a:prstGeom prst="rect">
            <a:avLst/>
          </a:prstGeom>
        </p:spPr>
      </p:pic>
      <p:pic>
        <p:nvPicPr>
          <p:cNvPr id="4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5579689" y="6038487"/>
            <a:ext cx="2300911" cy="6423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strips dir="rd"/>
      </p:transition>
    </mc:Choice>
    <mc:Fallback xmlns="">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anim calcmode="lin" valueType="num">
                                      <p:cBhvr>
                                        <p:cTn id="20" dur="500" fill="hold"/>
                                        <p:tgtEl>
                                          <p:spTgt spid="40"/>
                                        </p:tgtEl>
                                        <p:attrNameLst>
                                          <p:attrName>ppt_x</p:attrName>
                                        </p:attrNameLst>
                                      </p:cBhvr>
                                      <p:tavLst>
                                        <p:tav tm="0">
                                          <p:val>
                                            <p:strVal val="#ppt_x"/>
                                          </p:val>
                                        </p:tav>
                                        <p:tav tm="100000">
                                          <p:val>
                                            <p:strVal val="#ppt_x"/>
                                          </p:val>
                                        </p:tav>
                                      </p:tavLst>
                                    </p:anim>
                                    <p:anim calcmode="lin" valueType="num">
                                      <p:cBhvr>
                                        <p:cTn id="21" dur="500" fill="hold"/>
                                        <p:tgtEl>
                                          <p:spTgt spid="4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barn(inVertical)">
                                      <p:cBhvr>
                                        <p:cTn id="3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70250" y="1866900"/>
            <a:ext cx="6164711" cy="7234624"/>
            <a:chOff x="0" y="0"/>
            <a:chExt cx="1821715" cy="2197957"/>
          </a:xfrm>
        </p:grpSpPr>
        <p:sp>
          <p:nvSpPr>
            <p:cNvPr id="3" name="Freeform 3"/>
            <p:cNvSpPr/>
            <p:nvPr/>
          </p:nvSpPr>
          <p:spPr>
            <a:xfrm>
              <a:off x="0" y="0"/>
              <a:ext cx="1821715" cy="2197957"/>
            </a:xfrm>
            <a:custGeom>
              <a:avLst/>
              <a:gdLst/>
              <a:ahLst/>
              <a:cxnLst/>
              <a:rect l="l" t="t" r="r" b="b"/>
              <a:pathLst>
                <a:path w="1821715" h="2197957">
                  <a:moveTo>
                    <a:pt x="1697255" y="2197957"/>
                  </a:moveTo>
                  <a:lnTo>
                    <a:pt x="124460" y="2197957"/>
                  </a:lnTo>
                  <a:cubicBezTo>
                    <a:pt x="55880" y="2197957"/>
                    <a:pt x="0" y="2142077"/>
                    <a:pt x="0" y="2073497"/>
                  </a:cubicBezTo>
                  <a:lnTo>
                    <a:pt x="0" y="124460"/>
                  </a:lnTo>
                  <a:cubicBezTo>
                    <a:pt x="0" y="55880"/>
                    <a:pt x="55880" y="0"/>
                    <a:pt x="124460" y="0"/>
                  </a:cubicBezTo>
                  <a:lnTo>
                    <a:pt x="1697255" y="0"/>
                  </a:lnTo>
                  <a:cubicBezTo>
                    <a:pt x="1765835" y="0"/>
                    <a:pt x="1821715" y="55880"/>
                    <a:pt x="1821715" y="124460"/>
                  </a:cubicBezTo>
                  <a:lnTo>
                    <a:pt x="1821715" y="2073497"/>
                  </a:lnTo>
                  <a:cubicBezTo>
                    <a:pt x="1821715" y="2142077"/>
                    <a:pt x="1765835" y="2197957"/>
                    <a:pt x="1697255" y="2197957"/>
                  </a:cubicBezTo>
                  <a:close/>
                </a:path>
              </a:pathLst>
            </a:custGeom>
            <a:solidFill>
              <a:srgbClr val="E8E8E8"/>
            </a:solidFill>
          </p:spPr>
        </p:sp>
      </p:grpSp>
      <p:grpSp>
        <p:nvGrpSpPr>
          <p:cNvPr id="4" name="Group 4"/>
          <p:cNvGrpSpPr/>
          <p:nvPr/>
        </p:nvGrpSpPr>
        <p:grpSpPr>
          <a:xfrm>
            <a:off x="14478000" y="7076613"/>
            <a:ext cx="4103969" cy="5393237"/>
            <a:chOff x="0" y="0"/>
            <a:chExt cx="4303598" cy="5655579"/>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2108149" cy="536797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44091" y="287607"/>
              <a:ext cx="2459507" cy="5367972"/>
            </a:xfrm>
            <a:prstGeom prst="rect">
              <a:avLst/>
            </a:prstGeom>
          </p:spPr>
        </p:pic>
      </p:grpSp>
      <p:grpSp>
        <p:nvGrpSpPr>
          <p:cNvPr id="7" name="Group 7"/>
          <p:cNvGrpSpPr/>
          <p:nvPr/>
        </p:nvGrpSpPr>
        <p:grpSpPr>
          <a:xfrm>
            <a:off x="685800" y="1866900"/>
            <a:ext cx="10427250" cy="7234624"/>
            <a:chOff x="0" y="0"/>
            <a:chExt cx="1821715" cy="2197957"/>
          </a:xfrm>
        </p:grpSpPr>
        <p:sp>
          <p:nvSpPr>
            <p:cNvPr id="8" name="Freeform 8"/>
            <p:cNvSpPr/>
            <p:nvPr/>
          </p:nvSpPr>
          <p:spPr>
            <a:xfrm>
              <a:off x="0" y="0"/>
              <a:ext cx="1821715" cy="2197957"/>
            </a:xfrm>
            <a:custGeom>
              <a:avLst/>
              <a:gdLst/>
              <a:ahLst/>
              <a:cxnLst/>
              <a:rect l="l" t="t" r="r" b="b"/>
              <a:pathLst>
                <a:path w="1821715" h="2197957">
                  <a:moveTo>
                    <a:pt x="1697255" y="2197957"/>
                  </a:moveTo>
                  <a:lnTo>
                    <a:pt x="124460" y="2197957"/>
                  </a:lnTo>
                  <a:cubicBezTo>
                    <a:pt x="55880" y="2197957"/>
                    <a:pt x="0" y="2142077"/>
                    <a:pt x="0" y="2073497"/>
                  </a:cubicBezTo>
                  <a:lnTo>
                    <a:pt x="0" y="124460"/>
                  </a:lnTo>
                  <a:cubicBezTo>
                    <a:pt x="0" y="55880"/>
                    <a:pt x="55880" y="0"/>
                    <a:pt x="124460" y="0"/>
                  </a:cubicBezTo>
                  <a:lnTo>
                    <a:pt x="1697255" y="0"/>
                  </a:lnTo>
                  <a:cubicBezTo>
                    <a:pt x="1765835" y="0"/>
                    <a:pt x="1821715" y="55880"/>
                    <a:pt x="1821715" y="124460"/>
                  </a:cubicBezTo>
                  <a:lnTo>
                    <a:pt x="1821715" y="2073497"/>
                  </a:lnTo>
                  <a:cubicBezTo>
                    <a:pt x="1821715" y="2142077"/>
                    <a:pt x="1765835" y="2197957"/>
                    <a:pt x="1697255" y="2197957"/>
                  </a:cubicBezTo>
                  <a:close/>
                </a:path>
              </a:pathLst>
            </a:custGeom>
            <a:solidFill>
              <a:srgbClr val="E8E8E8"/>
            </a:solidFill>
          </p:spPr>
        </p:sp>
      </p:grpSp>
      <p:grpSp>
        <p:nvGrpSpPr>
          <p:cNvPr id="11" name="Group 11"/>
          <p:cNvGrpSpPr/>
          <p:nvPr/>
        </p:nvGrpSpPr>
        <p:grpSpPr>
          <a:xfrm>
            <a:off x="821120" y="788152"/>
            <a:ext cx="3205329" cy="1441876"/>
            <a:chOff x="0" y="0"/>
            <a:chExt cx="3213432" cy="1922502"/>
          </a:xfrm>
        </p:grpSpPr>
        <p:grpSp>
          <p:nvGrpSpPr>
            <p:cNvPr id="12" name="Group 12"/>
            <p:cNvGrpSpPr/>
            <p:nvPr/>
          </p:nvGrpSpPr>
          <p:grpSpPr>
            <a:xfrm>
              <a:off x="0" y="0"/>
              <a:ext cx="3213432" cy="1922502"/>
              <a:chOff x="0" y="0"/>
              <a:chExt cx="2030748" cy="1214936"/>
            </a:xfrm>
          </p:grpSpPr>
          <p:sp>
            <p:nvSpPr>
              <p:cNvPr id="13" name="Freeform 13"/>
              <p:cNvSpPr/>
              <p:nvPr/>
            </p:nvSpPr>
            <p:spPr>
              <a:xfrm>
                <a:off x="0" y="0"/>
                <a:ext cx="2030748" cy="1214937"/>
              </a:xfrm>
              <a:custGeom>
                <a:avLst/>
                <a:gdLst/>
                <a:ahLst/>
                <a:cxnLst/>
                <a:rect l="l" t="t" r="r" b="b"/>
                <a:pathLst>
                  <a:path w="2030748" h="1214937">
                    <a:moveTo>
                      <a:pt x="1906288" y="1214936"/>
                    </a:moveTo>
                    <a:lnTo>
                      <a:pt x="124460" y="1214936"/>
                    </a:lnTo>
                    <a:cubicBezTo>
                      <a:pt x="55880" y="1214936"/>
                      <a:pt x="0" y="1159056"/>
                      <a:pt x="0" y="1090476"/>
                    </a:cubicBezTo>
                    <a:lnTo>
                      <a:pt x="0" y="124460"/>
                    </a:lnTo>
                    <a:cubicBezTo>
                      <a:pt x="0" y="55880"/>
                      <a:pt x="55880" y="0"/>
                      <a:pt x="124460" y="0"/>
                    </a:cubicBezTo>
                    <a:lnTo>
                      <a:pt x="1906288" y="0"/>
                    </a:lnTo>
                    <a:cubicBezTo>
                      <a:pt x="1974868" y="0"/>
                      <a:pt x="2030748" y="55880"/>
                      <a:pt x="2030748" y="124460"/>
                    </a:cubicBezTo>
                    <a:lnTo>
                      <a:pt x="2030748" y="1090476"/>
                    </a:lnTo>
                    <a:cubicBezTo>
                      <a:pt x="2030748" y="1159056"/>
                      <a:pt x="1974868" y="1214937"/>
                      <a:pt x="1906288" y="1214937"/>
                    </a:cubicBezTo>
                    <a:close/>
                  </a:path>
                </a:pathLst>
              </a:custGeom>
              <a:solidFill>
                <a:schemeClr val="accent6">
                  <a:lumMod val="75000"/>
                </a:schemeClr>
              </a:solidFill>
            </p:spPr>
          </p:sp>
        </p:grpSp>
        <p:sp>
          <p:nvSpPr>
            <p:cNvPr id="14" name="TextBox 14"/>
            <p:cNvSpPr txBox="1"/>
            <p:nvPr/>
          </p:nvSpPr>
          <p:spPr>
            <a:xfrm>
              <a:off x="397781" y="125712"/>
              <a:ext cx="2417868" cy="1186907"/>
            </a:xfrm>
            <a:prstGeom prst="rect">
              <a:avLst/>
            </a:prstGeom>
          </p:spPr>
          <p:txBody>
            <a:bodyPr lIns="0" tIns="0" rIns="0" bIns="0" rtlCol="0" anchor="t">
              <a:spAutoFit/>
            </a:bodyPr>
            <a:lstStyle/>
            <a:p>
              <a:pPr algn="ctr">
                <a:lnSpc>
                  <a:spcPct val="150000"/>
                </a:lnSpc>
              </a:pPr>
              <a:r>
                <a:rPr lang="en-US" sz="4400" b="1" spc="-34" dirty="0" err="1" smtClean="0">
                  <a:solidFill>
                    <a:srgbClr val="FFFFFF"/>
                  </a:solidFill>
                  <a:latin typeface="Arial" panose="020B0604020202020204" pitchFamily="34" charset="0"/>
                  <a:cs typeface="Arial" panose="020B0604020202020204" pitchFamily="34" charset="0"/>
                </a:rPr>
                <a:t>Nhận</a:t>
              </a:r>
              <a:r>
                <a:rPr lang="en-US" sz="4400" b="1" spc="-34" dirty="0" smtClean="0">
                  <a:solidFill>
                    <a:srgbClr val="FFFFFF"/>
                  </a:solidFill>
                  <a:latin typeface="Arial" panose="020B0604020202020204" pitchFamily="34" charset="0"/>
                  <a:cs typeface="Arial" panose="020B0604020202020204" pitchFamily="34" charset="0"/>
                </a:rPr>
                <a:t> </a:t>
              </a:r>
              <a:r>
                <a:rPr lang="en-US" sz="4400" b="1" spc="-34" dirty="0" err="1" smtClean="0">
                  <a:solidFill>
                    <a:srgbClr val="FFFFFF"/>
                  </a:solidFill>
                  <a:latin typeface="Arial" panose="020B0604020202020204" pitchFamily="34" charset="0"/>
                  <a:cs typeface="Arial" panose="020B0604020202020204" pitchFamily="34" charset="0"/>
                </a:rPr>
                <a:t>xét</a:t>
              </a:r>
              <a:endParaRPr lang="en-US" sz="4400" b="1" spc="-34" dirty="0">
                <a:solidFill>
                  <a:srgbClr val="FFFFFF"/>
                </a:solidFill>
                <a:latin typeface="Arial" panose="020B0604020202020204" pitchFamily="34" charset="0"/>
                <a:cs typeface="Arial" panose="020B0604020202020204" pitchFamily="34" charset="0"/>
              </a:endParaRPr>
            </a:p>
          </p:txBody>
        </p:sp>
      </p:grpSp>
      <p:sp>
        <p:nvSpPr>
          <p:cNvPr id="74" name="Rectangle 73"/>
          <p:cNvSpPr/>
          <p:nvPr/>
        </p:nvSpPr>
        <p:spPr>
          <a:xfrm>
            <a:off x="1060012" y="2668056"/>
            <a:ext cx="9678825" cy="5632311"/>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Mốt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p>
          <a:p>
            <a:pPr algn="ctr">
              <a:lnSpc>
                <a:spcPct val="150000"/>
              </a:lnSpc>
            </a:pPr>
            <a:r>
              <a:rPr lang="en-US" sz="4000" dirty="0">
                <a:latin typeface="Arial" panose="020B0604020202020204" pitchFamily="34" charset="0"/>
                <a:cs typeface="Arial" panose="020B0604020202020204" pitchFamily="34" charset="0"/>
              </a:rPr>
              <a:t>8   7   10   9   7   5   7   8   8</a:t>
            </a:r>
          </a:p>
          <a:p>
            <a:pPr algn="just">
              <a:lnSpc>
                <a:spcPct val="150000"/>
              </a:lnSpc>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7; 8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(3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mốt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8. </a:t>
            </a:r>
          </a:p>
        </p:txBody>
      </p:sp>
      <p:sp>
        <p:nvSpPr>
          <p:cNvPr id="75" name="Rectangle 74"/>
          <p:cNvSpPr/>
          <p:nvPr/>
        </p:nvSpPr>
        <p:spPr>
          <a:xfrm>
            <a:off x="11858686" y="2668056"/>
            <a:ext cx="5587838"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Khi các giá trị trong mẫu số liệu đều xuất hiện với tần số như nhau thì mẫu số liệu không có mốt.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5730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ppt_w</p:attrName>
                                        </p:attrNameLst>
                                      </p:cBhvr>
                                      <p:tavLst>
                                        <p:tav tm="0">
                                          <p:val>
                                            <p:fltVal val="0"/>
                                          </p:val>
                                        </p:tav>
                                        <p:tav tm="100000">
                                          <p:val>
                                            <p:strVal val="#ppt_w"/>
                                          </p:val>
                                        </p:tav>
                                      </p:tavLst>
                                    </p:anim>
                                    <p:anim calcmode="lin" valueType="num">
                                      <p:cBhvr>
                                        <p:cTn id="8" dur="500" fill="hold"/>
                                        <p:tgtEl>
                                          <p:spTgt spid="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barn(inVertical)">
                                      <p:cBhvr>
                                        <p:cTn id="1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85800" y="1772616"/>
            <a:ext cx="16611600" cy="7333284"/>
          </a:xfrm>
          <a:prstGeom prst="roundRect">
            <a:avLst>
              <a:gd name="adj" fmla="val 7523"/>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p:nvPr/>
        </p:nvGrpSpPr>
        <p:grpSpPr>
          <a:xfrm>
            <a:off x="14478000" y="7076613"/>
            <a:ext cx="4103969" cy="5393237"/>
            <a:chOff x="0" y="0"/>
            <a:chExt cx="4303598" cy="5655579"/>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2108149" cy="536797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44091" y="287607"/>
              <a:ext cx="2459507" cy="5367972"/>
            </a:xfrm>
            <a:prstGeom prst="rect">
              <a:avLst/>
            </a:prstGeom>
          </p:spPr>
        </p:pic>
      </p:grpSp>
      <p:grpSp>
        <p:nvGrpSpPr>
          <p:cNvPr id="11" name="Group 11"/>
          <p:cNvGrpSpPr/>
          <p:nvPr/>
        </p:nvGrpSpPr>
        <p:grpSpPr>
          <a:xfrm>
            <a:off x="821120" y="788152"/>
            <a:ext cx="3205329" cy="1441876"/>
            <a:chOff x="0" y="0"/>
            <a:chExt cx="3213432" cy="1922502"/>
          </a:xfrm>
        </p:grpSpPr>
        <p:grpSp>
          <p:nvGrpSpPr>
            <p:cNvPr id="12" name="Group 12"/>
            <p:cNvGrpSpPr/>
            <p:nvPr/>
          </p:nvGrpSpPr>
          <p:grpSpPr>
            <a:xfrm>
              <a:off x="0" y="0"/>
              <a:ext cx="3213432" cy="1922502"/>
              <a:chOff x="0" y="0"/>
              <a:chExt cx="2030748" cy="1214936"/>
            </a:xfrm>
          </p:grpSpPr>
          <p:sp>
            <p:nvSpPr>
              <p:cNvPr id="13" name="Freeform 13"/>
              <p:cNvSpPr/>
              <p:nvPr/>
            </p:nvSpPr>
            <p:spPr>
              <a:xfrm>
                <a:off x="0" y="0"/>
                <a:ext cx="2030748" cy="1214937"/>
              </a:xfrm>
              <a:custGeom>
                <a:avLst/>
                <a:gdLst/>
                <a:ahLst/>
                <a:cxnLst/>
                <a:rect l="l" t="t" r="r" b="b"/>
                <a:pathLst>
                  <a:path w="2030748" h="1214937">
                    <a:moveTo>
                      <a:pt x="1906288" y="1214936"/>
                    </a:moveTo>
                    <a:lnTo>
                      <a:pt x="124460" y="1214936"/>
                    </a:lnTo>
                    <a:cubicBezTo>
                      <a:pt x="55880" y="1214936"/>
                      <a:pt x="0" y="1159056"/>
                      <a:pt x="0" y="1090476"/>
                    </a:cubicBezTo>
                    <a:lnTo>
                      <a:pt x="0" y="124460"/>
                    </a:lnTo>
                    <a:cubicBezTo>
                      <a:pt x="0" y="55880"/>
                      <a:pt x="55880" y="0"/>
                      <a:pt x="124460" y="0"/>
                    </a:cubicBezTo>
                    <a:lnTo>
                      <a:pt x="1906288" y="0"/>
                    </a:lnTo>
                    <a:cubicBezTo>
                      <a:pt x="1974868" y="0"/>
                      <a:pt x="2030748" y="55880"/>
                      <a:pt x="2030748" y="124460"/>
                    </a:cubicBezTo>
                    <a:lnTo>
                      <a:pt x="2030748" y="1090476"/>
                    </a:lnTo>
                    <a:cubicBezTo>
                      <a:pt x="2030748" y="1159056"/>
                      <a:pt x="1974868" y="1214937"/>
                      <a:pt x="1906288" y="1214937"/>
                    </a:cubicBezTo>
                    <a:close/>
                  </a:path>
                </a:pathLst>
              </a:custGeom>
              <a:solidFill>
                <a:schemeClr val="accent6">
                  <a:lumMod val="75000"/>
                </a:schemeClr>
              </a:solidFill>
            </p:spPr>
          </p:sp>
        </p:grpSp>
        <p:sp>
          <p:nvSpPr>
            <p:cNvPr id="14" name="TextBox 14"/>
            <p:cNvSpPr txBox="1"/>
            <p:nvPr/>
          </p:nvSpPr>
          <p:spPr>
            <a:xfrm>
              <a:off x="397781" y="125712"/>
              <a:ext cx="2417868" cy="1186907"/>
            </a:xfrm>
            <a:prstGeom prst="rect">
              <a:avLst/>
            </a:prstGeom>
          </p:spPr>
          <p:txBody>
            <a:bodyPr lIns="0" tIns="0" rIns="0" bIns="0" rtlCol="0" anchor="t">
              <a:spAutoFit/>
            </a:bodyPr>
            <a:lstStyle/>
            <a:p>
              <a:pPr algn="ctr">
                <a:lnSpc>
                  <a:spcPct val="150000"/>
                </a:lnSpc>
              </a:pPr>
              <a:r>
                <a:rPr lang="en-US" sz="4400" b="1" spc="-34" dirty="0" err="1" smtClean="0">
                  <a:solidFill>
                    <a:srgbClr val="FFFFFF"/>
                  </a:solidFill>
                  <a:latin typeface="Arial" panose="020B0604020202020204" pitchFamily="34" charset="0"/>
                  <a:cs typeface="Arial" panose="020B0604020202020204" pitchFamily="34" charset="0"/>
                </a:rPr>
                <a:t>Nhận</a:t>
              </a:r>
              <a:r>
                <a:rPr lang="en-US" sz="4400" b="1" spc="-34" dirty="0" smtClean="0">
                  <a:solidFill>
                    <a:srgbClr val="FFFFFF"/>
                  </a:solidFill>
                  <a:latin typeface="Arial" panose="020B0604020202020204" pitchFamily="34" charset="0"/>
                  <a:cs typeface="Arial" panose="020B0604020202020204" pitchFamily="34" charset="0"/>
                </a:rPr>
                <a:t> </a:t>
              </a:r>
              <a:r>
                <a:rPr lang="en-US" sz="4400" b="1" spc="-34" dirty="0" err="1" smtClean="0">
                  <a:solidFill>
                    <a:srgbClr val="FFFFFF"/>
                  </a:solidFill>
                  <a:latin typeface="Arial" panose="020B0604020202020204" pitchFamily="34" charset="0"/>
                  <a:cs typeface="Arial" panose="020B0604020202020204" pitchFamily="34" charset="0"/>
                </a:rPr>
                <a:t>xét</a:t>
              </a:r>
              <a:endParaRPr lang="en-US" sz="4400" b="1" spc="-34" dirty="0">
                <a:solidFill>
                  <a:srgbClr val="FFFFFF"/>
                </a:solidFill>
                <a:latin typeface="Arial" panose="020B0604020202020204" pitchFamily="34" charset="0"/>
                <a:cs typeface="Arial" panose="020B0604020202020204" pitchFamily="34" charset="0"/>
              </a:endParaRPr>
            </a:p>
          </p:txBody>
        </p:sp>
      </p:grpSp>
      <p:sp>
        <p:nvSpPr>
          <p:cNvPr id="10" name="Rectangle 9"/>
          <p:cNvSpPr/>
          <p:nvPr/>
        </p:nvSpPr>
        <p:spPr>
          <a:xfrm>
            <a:off x="1728740" y="2501755"/>
            <a:ext cx="14507810" cy="5586145"/>
          </a:xfrm>
          <a:prstGeom prst="rect">
            <a:avLst/>
          </a:prstGeom>
        </p:spPr>
        <p:txBody>
          <a:bodyPr wrap="square">
            <a:spAutoFit/>
          </a:bodyPr>
          <a:lstStyle/>
          <a:p>
            <a:pPr algn="just">
              <a:lnSpc>
                <a:spcPct val="170000"/>
              </a:lnSpc>
            </a:pPr>
            <a:r>
              <a:rPr lang="vi-VN" sz="4200" dirty="0">
                <a:latin typeface="Arial" panose="020B0604020202020204" pitchFamily="34" charset="0"/>
                <a:cs typeface="Arial" panose="020B0604020202020204" pitchFamily="34" charset="0"/>
              </a:rPr>
              <a:t>Mốt còn được định nghĩa cho mẫu dữ liệu định tính (dữ liệu không phải là số). </a:t>
            </a:r>
            <a:endParaRPr lang="en-US" sz="4200" dirty="0" smtClean="0">
              <a:latin typeface="Arial" panose="020B0604020202020204" pitchFamily="34" charset="0"/>
              <a:cs typeface="Arial" panose="020B0604020202020204" pitchFamily="34" charset="0"/>
            </a:endParaRPr>
          </a:p>
          <a:p>
            <a:pPr algn="just">
              <a:lnSpc>
                <a:spcPct val="170000"/>
              </a:lnSpc>
            </a:pPr>
            <a:r>
              <a:rPr lang="vi-VN" sz="4200" dirty="0" smtClean="0">
                <a:latin typeface="Arial" panose="020B0604020202020204" pitchFamily="34" charset="0"/>
                <a:cs typeface="Arial" panose="020B0604020202020204" pitchFamily="34" charset="0"/>
              </a:rPr>
              <a:t>Ví </a:t>
            </a:r>
            <a:r>
              <a:rPr lang="vi-VN" sz="4200" dirty="0">
                <a:latin typeface="Arial" panose="020B0604020202020204" pitchFamily="34" charset="0"/>
                <a:cs typeface="Arial" panose="020B0604020202020204" pitchFamily="34" charset="0"/>
              </a:rPr>
              <a:t>dụ báo Tuổi trẻ đã thực hiện thăm dò ý kiến của bạn đọc với câu hỏi “</a:t>
            </a:r>
            <a:r>
              <a:rPr lang="vi-VN" sz="4200" i="1" dirty="0">
                <a:latin typeface="Arial" panose="020B0604020202020204" pitchFamily="34" charset="0"/>
                <a:cs typeface="Arial" panose="020B0604020202020204" pitchFamily="34" charset="0"/>
              </a:rPr>
              <a:t>Theo bạn, VFF nên chọn huấn luyện viên ngoại hay nội dẫn dắt đội tuyển bóng đá Việt Nam</a:t>
            </a:r>
            <a:r>
              <a:rPr lang="vi-VN" sz="4200" i="1"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a:t>
            </a:r>
            <a:r>
              <a:rPr lang="vi-VN" sz="4200" i="1" dirty="0" smtClean="0">
                <a:latin typeface="Arial" panose="020B0604020202020204" pitchFamily="34" charset="0"/>
                <a:cs typeface="Arial" panose="020B0604020202020204" pitchFamily="34" charset="0"/>
              </a:rPr>
              <a:t> </a:t>
            </a:r>
            <a:endParaRPr lang="vi-VN" sz="4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14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85800" y="1772616"/>
            <a:ext cx="16611600" cy="7333284"/>
          </a:xfrm>
          <a:prstGeom prst="roundRect">
            <a:avLst>
              <a:gd name="adj" fmla="val 7523"/>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p:nvPr/>
        </p:nvGrpSpPr>
        <p:grpSpPr>
          <a:xfrm>
            <a:off x="14478000" y="7076613"/>
            <a:ext cx="4103969" cy="5393237"/>
            <a:chOff x="0" y="0"/>
            <a:chExt cx="4303598" cy="5655579"/>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2108149" cy="536797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44091" y="287607"/>
              <a:ext cx="2459507" cy="5367972"/>
            </a:xfrm>
            <a:prstGeom prst="rect">
              <a:avLst/>
            </a:prstGeom>
          </p:spPr>
        </p:pic>
      </p:grpSp>
      <p:grpSp>
        <p:nvGrpSpPr>
          <p:cNvPr id="11" name="Group 11"/>
          <p:cNvGrpSpPr/>
          <p:nvPr/>
        </p:nvGrpSpPr>
        <p:grpSpPr>
          <a:xfrm>
            <a:off x="821120" y="788152"/>
            <a:ext cx="3205329" cy="1441876"/>
            <a:chOff x="0" y="0"/>
            <a:chExt cx="3213432" cy="1922502"/>
          </a:xfrm>
        </p:grpSpPr>
        <p:grpSp>
          <p:nvGrpSpPr>
            <p:cNvPr id="12" name="Group 12"/>
            <p:cNvGrpSpPr/>
            <p:nvPr/>
          </p:nvGrpSpPr>
          <p:grpSpPr>
            <a:xfrm>
              <a:off x="0" y="0"/>
              <a:ext cx="3213432" cy="1922502"/>
              <a:chOff x="0" y="0"/>
              <a:chExt cx="2030748" cy="1214936"/>
            </a:xfrm>
          </p:grpSpPr>
          <p:sp>
            <p:nvSpPr>
              <p:cNvPr id="13" name="Freeform 13"/>
              <p:cNvSpPr/>
              <p:nvPr/>
            </p:nvSpPr>
            <p:spPr>
              <a:xfrm>
                <a:off x="0" y="0"/>
                <a:ext cx="2030748" cy="1214937"/>
              </a:xfrm>
              <a:custGeom>
                <a:avLst/>
                <a:gdLst/>
                <a:ahLst/>
                <a:cxnLst/>
                <a:rect l="l" t="t" r="r" b="b"/>
                <a:pathLst>
                  <a:path w="2030748" h="1214937">
                    <a:moveTo>
                      <a:pt x="1906288" y="1214936"/>
                    </a:moveTo>
                    <a:lnTo>
                      <a:pt x="124460" y="1214936"/>
                    </a:lnTo>
                    <a:cubicBezTo>
                      <a:pt x="55880" y="1214936"/>
                      <a:pt x="0" y="1159056"/>
                      <a:pt x="0" y="1090476"/>
                    </a:cubicBezTo>
                    <a:lnTo>
                      <a:pt x="0" y="124460"/>
                    </a:lnTo>
                    <a:cubicBezTo>
                      <a:pt x="0" y="55880"/>
                      <a:pt x="55880" y="0"/>
                      <a:pt x="124460" y="0"/>
                    </a:cubicBezTo>
                    <a:lnTo>
                      <a:pt x="1906288" y="0"/>
                    </a:lnTo>
                    <a:cubicBezTo>
                      <a:pt x="1974868" y="0"/>
                      <a:pt x="2030748" y="55880"/>
                      <a:pt x="2030748" y="124460"/>
                    </a:cubicBezTo>
                    <a:lnTo>
                      <a:pt x="2030748" y="1090476"/>
                    </a:lnTo>
                    <a:cubicBezTo>
                      <a:pt x="2030748" y="1159056"/>
                      <a:pt x="1974868" y="1214937"/>
                      <a:pt x="1906288" y="1214937"/>
                    </a:cubicBezTo>
                    <a:close/>
                  </a:path>
                </a:pathLst>
              </a:custGeom>
              <a:solidFill>
                <a:schemeClr val="accent6">
                  <a:lumMod val="75000"/>
                </a:schemeClr>
              </a:solidFill>
            </p:spPr>
          </p:sp>
        </p:grpSp>
        <p:sp>
          <p:nvSpPr>
            <p:cNvPr id="14" name="TextBox 14"/>
            <p:cNvSpPr txBox="1"/>
            <p:nvPr/>
          </p:nvSpPr>
          <p:spPr>
            <a:xfrm>
              <a:off x="397781" y="125712"/>
              <a:ext cx="2417868" cy="1186907"/>
            </a:xfrm>
            <a:prstGeom prst="rect">
              <a:avLst/>
            </a:prstGeom>
          </p:spPr>
          <p:txBody>
            <a:bodyPr lIns="0" tIns="0" rIns="0" bIns="0" rtlCol="0" anchor="t">
              <a:spAutoFit/>
            </a:bodyPr>
            <a:lstStyle/>
            <a:p>
              <a:pPr algn="ctr">
                <a:lnSpc>
                  <a:spcPct val="150000"/>
                </a:lnSpc>
              </a:pPr>
              <a:r>
                <a:rPr lang="en-US" sz="4400" b="1" spc="-34" dirty="0" err="1" smtClean="0">
                  <a:solidFill>
                    <a:srgbClr val="FFFFFF"/>
                  </a:solidFill>
                  <a:latin typeface="Arial" panose="020B0604020202020204" pitchFamily="34" charset="0"/>
                  <a:cs typeface="Arial" panose="020B0604020202020204" pitchFamily="34" charset="0"/>
                </a:rPr>
                <a:t>Nhận</a:t>
              </a:r>
              <a:r>
                <a:rPr lang="en-US" sz="4400" b="1" spc="-34" dirty="0" smtClean="0">
                  <a:solidFill>
                    <a:srgbClr val="FFFFFF"/>
                  </a:solidFill>
                  <a:latin typeface="Arial" panose="020B0604020202020204" pitchFamily="34" charset="0"/>
                  <a:cs typeface="Arial" panose="020B0604020202020204" pitchFamily="34" charset="0"/>
                </a:rPr>
                <a:t> </a:t>
              </a:r>
              <a:r>
                <a:rPr lang="en-US" sz="4400" b="1" spc="-34" dirty="0" err="1" smtClean="0">
                  <a:solidFill>
                    <a:srgbClr val="FFFFFF"/>
                  </a:solidFill>
                  <a:latin typeface="Arial" panose="020B0604020202020204" pitchFamily="34" charset="0"/>
                  <a:cs typeface="Arial" panose="020B0604020202020204" pitchFamily="34" charset="0"/>
                </a:rPr>
                <a:t>xét</a:t>
              </a:r>
              <a:endParaRPr lang="en-US" sz="4400" b="1" spc="-34" dirty="0">
                <a:solidFill>
                  <a:srgbClr val="FFFFFF"/>
                </a:solidFill>
                <a:latin typeface="Arial" panose="020B0604020202020204" pitchFamily="34" charset="0"/>
                <a:cs typeface="Arial" panose="020B0604020202020204" pitchFamily="34" charset="0"/>
              </a:endParaRPr>
            </a:p>
          </p:txBody>
        </p:sp>
      </p:grpSp>
      <p:sp>
        <p:nvSpPr>
          <p:cNvPr id="10" name="Rectangle 9"/>
          <p:cNvSpPr/>
          <p:nvPr/>
        </p:nvSpPr>
        <p:spPr>
          <a:xfrm>
            <a:off x="1217898" y="2315817"/>
            <a:ext cx="15903841" cy="1138773"/>
          </a:xfrm>
          <a:prstGeom prst="rect">
            <a:avLst/>
          </a:prstGeom>
        </p:spPr>
        <p:txBody>
          <a:bodyPr wrap="square">
            <a:spAutoFit/>
          </a:bodyPr>
          <a:lstStyle/>
          <a:p>
            <a:pPr algn="just">
              <a:lnSpc>
                <a:spcPct val="170000"/>
              </a:lnSpc>
            </a:pPr>
            <a:r>
              <a:rPr lang="nl-NL" sz="4000" dirty="0">
                <a:latin typeface="Arial" panose="020B0604020202020204" pitchFamily="34" charset="0"/>
                <a:cs typeface="Arial" panose="020B0604020202020204" pitchFamily="34" charset="0"/>
              </a:rPr>
              <a:t>Tại thời điểm 21 giờ ngày 27-04-2021 kết quả bình chọn như sau: </a:t>
            </a:r>
            <a:endParaRPr lang="en-US" sz="400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67591"/>
              </p:ext>
            </p:extLst>
          </p:nvPr>
        </p:nvGraphicFramePr>
        <p:xfrm>
          <a:off x="1217898" y="3658301"/>
          <a:ext cx="15319176" cy="2926080"/>
        </p:xfrm>
        <a:graphic>
          <a:graphicData uri="http://schemas.openxmlformats.org/drawingml/2006/table">
            <a:tbl>
              <a:tblPr firstRow="1" bandRow="1">
                <a:tableStyleId>{5940675A-B579-460E-94D1-54222C63F5DA}</a:tableStyleId>
              </a:tblPr>
              <a:tblGrid>
                <a:gridCol w="4724400"/>
                <a:gridCol w="3657600"/>
                <a:gridCol w="3733800"/>
                <a:gridCol w="3203376"/>
              </a:tblGrid>
              <a:tr h="933559">
                <a:tc>
                  <a:txBody>
                    <a:bodyPr/>
                    <a:lstStyle/>
                    <a:p>
                      <a:pPr>
                        <a:lnSpc>
                          <a:spcPct val="150000"/>
                        </a:lnSpc>
                      </a:pPr>
                      <a:r>
                        <a:rPr lang="en-US" sz="4000" dirty="0" err="1" smtClean="0">
                          <a:latin typeface="Arial" panose="020B0604020202020204" pitchFamily="34" charset="0"/>
                          <a:cs typeface="Arial" panose="020B0604020202020204" pitchFamily="34" charset="0"/>
                        </a:rPr>
                        <a:t>Lựa</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chọn</a:t>
                      </a:r>
                      <a:endParaRPr lang="en-US" sz="4000" dirty="0">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pPr algn="ctr">
                        <a:lnSpc>
                          <a:spcPct val="150000"/>
                        </a:lnSpc>
                      </a:pPr>
                      <a:r>
                        <a:rPr lang="en-US" sz="4000" dirty="0" err="1" smtClean="0">
                          <a:latin typeface="Arial" panose="020B0604020202020204" pitchFamily="34" charset="0"/>
                          <a:cs typeface="Arial" panose="020B0604020202020204" pitchFamily="34" charset="0"/>
                        </a:rPr>
                        <a:t>Huấn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luyện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viên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nội</a:t>
                      </a:r>
                      <a:endParaRPr lang="en-US" sz="4000" dirty="0">
                        <a:latin typeface="Arial" panose="020B0604020202020204" pitchFamily="34" charset="0"/>
                        <a:cs typeface="Arial" panose="020B0604020202020204" pitchFamily="34" charset="0"/>
                      </a:endParaRPr>
                    </a:p>
                  </a:txBody>
                  <a:tcPr>
                    <a:solidFill>
                      <a:schemeClr val="bg1"/>
                    </a:solidFill>
                  </a:tcPr>
                </a:tc>
                <a:tc>
                  <a:txBody>
                    <a:bodyPr/>
                    <a:lstStyle/>
                    <a:p>
                      <a:pPr algn="ctr">
                        <a:lnSpc>
                          <a:spcPct val="150000"/>
                        </a:lnSpc>
                      </a:pPr>
                      <a:r>
                        <a:rPr lang="en-US" sz="4000" dirty="0" err="1" smtClean="0">
                          <a:latin typeface="Arial" panose="020B0604020202020204" pitchFamily="34" charset="0"/>
                          <a:cs typeface="Arial" panose="020B0604020202020204" pitchFamily="34" charset="0"/>
                        </a:rPr>
                        <a:t>Huấn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luyện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viên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ngoại</a:t>
                      </a:r>
                      <a:endParaRPr lang="en-US" sz="4000" dirty="0">
                        <a:latin typeface="Arial" panose="020B0604020202020204" pitchFamily="34" charset="0"/>
                        <a:cs typeface="Arial" panose="020B0604020202020204" pitchFamily="34" charset="0"/>
                      </a:endParaRPr>
                    </a:p>
                  </a:txBody>
                  <a:tcPr>
                    <a:solidFill>
                      <a:schemeClr val="bg1"/>
                    </a:solidFill>
                  </a:tcPr>
                </a:tc>
                <a:tc>
                  <a:txBody>
                    <a:bodyPr/>
                    <a:lstStyle/>
                    <a:p>
                      <a:pPr algn="ctr">
                        <a:lnSpc>
                          <a:spcPct val="150000"/>
                        </a:lnSpc>
                      </a:pPr>
                      <a:r>
                        <a:rPr lang="en-US" sz="4000" dirty="0" smtClean="0">
                          <a:latin typeface="Arial" panose="020B0604020202020204" pitchFamily="34" charset="0"/>
                          <a:cs typeface="Arial" panose="020B0604020202020204" pitchFamily="34" charset="0"/>
                        </a:rPr>
                        <a:t>Ý</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kiến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khác</a:t>
                      </a:r>
                      <a:endParaRPr lang="en-US" sz="4000" dirty="0">
                        <a:latin typeface="Arial" panose="020B0604020202020204" pitchFamily="34" charset="0"/>
                        <a:cs typeface="Arial" panose="020B0604020202020204" pitchFamily="34" charset="0"/>
                      </a:endParaRPr>
                    </a:p>
                  </a:txBody>
                  <a:tcPr anchor="ctr">
                    <a:solidFill>
                      <a:schemeClr val="bg1"/>
                    </a:solidFill>
                  </a:tcPr>
                </a:tc>
              </a:tr>
              <a:tr h="933559">
                <a:tc>
                  <a:txBody>
                    <a:bodyPr/>
                    <a:lstStyle/>
                    <a:p>
                      <a:pPr>
                        <a:lnSpc>
                          <a:spcPct val="150000"/>
                        </a:lnSpc>
                      </a:pPr>
                      <a:r>
                        <a:rPr lang="en-US" sz="4000" dirty="0" err="1" smtClean="0">
                          <a:latin typeface="Arial" panose="020B0604020202020204" pitchFamily="34" charset="0"/>
                          <a:cs typeface="Arial" panose="020B0604020202020204" pitchFamily="34" charset="0"/>
                        </a:rPr>
                        <a:t>Số</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lượt</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bình</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chọn</a:t>
                      </a:r>
                      <a:endParaRPr lang="en-US" sz="4000" dirty="0">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pPr algn="ctr">
                        <a:lnSpc>
                          <a:spcPct val="150000"/>
                        </a:lnSpc>
                      </a:pPr>
                      <a:r>
                        <a:rPr lang="en-US" sz="4000" dirty="0" smtClean="0">
                          <a:latin typeface="Arial" panose="020B0604020202020204" pitchFamily="34" charset="0"/>
                          <a:cs typeface="Arial" panose="020B0604020202020204" pitchFamily="34" charset="0"/>
                        </a:rPr>
                        <a:t>1 897</a:t>
                      </a:r>
                      <a:endParaRPr lang="en-US" sz="4000" dirty="0">
                        <a:latin typeface="Arial" panose="020B0604020202020204" pitchFamily="34" charset="0"/>
                        <a:cs typeface="Arial" panose="020B0604020202020204" pitchFamily="34" charset="0"/>
                      </a:endParaRPr>
                    </a:p>
                  </a:txBody>
                  <a:tcPr>
                    <a:solidFill>
                      <a:schemeClr val="bg1"/>
                    </a:solidFill>
                  </a:tcPr>
                </a:tc>
                <a:tc>
                  <a:txBody>
                    <a:bodyPr/>
                    <a:lstStyle/>
                    <a:p>
                      <a:pPr algn="ctr">
                        <a:lnSpc>
                          <a:spcPct val="150000"/>
                        </a:lnSpc>
                      </a:pPr>
                      <a:r>
                        <a:rPr lang="en-US" sz="4000" dirty="0" smtClean="0">
                          <a:latin typeface="Arial" panose="020B0604020202020204" pitchFamily="34" charset="0"/>
                          <a:cs typeface="Arial" panose="020B0604020202020204" pitchFamily="34" charset="0"/>
                        </a:rPr>
                        <a:t>3 781</a:t>
                      </a:r>
                      <a:endParaRPr lang="en-US" sz="4000" dirty="0">
                        <a:latin typeface="Arial" panose="020B0604020202020204" pitchFamily="34" charset="0"/>
                        <a:cs typeface="Arial" panose="020B0604020202020204" pitchFamily="34" charset="0"/>
                      </a:endParaRPr>
                    </a:p>
                  </a:txBody>
                  <a:tcPr>
                    <a:solidFill>
                      <a:schemeClr val="bg1"/>
                    </a:solidFill>
                  </a:tcPr>
                </a:tc>
                <a:tc>
                  <a:txBody>
                    <a:bodyPr/>
                    <a:lstStyle/>
                    <a:p>
                      <a:pPr algn="ctr">
                        <a:lnSpc>
                          <a:spcPct val="150000"/>
                        </a:lnSpc>
                      </a:pPr>
                      <a:r>
                        <a:rPr lang="en-US" sz="4000" dirty="0" smtClean="0">
                          <a:latin typeface="Arial" panose="020B0604020202020204" pitchFamily="34" charset="0"/>
                          <a:cs typeface="Arial" panose="020B0604020202020204" pitchFamily="34" charset="0"/>
                        </a:rPr>
                        <a:t>747</a:t>
                      </a:r>
                      <a:endParaRPr lang="en-US" sz="4000" dirty="0">
                        <a:latin typeface="Arial" panose="020B0604020202020204" pitchFamily="34" charset="0"/>
                        <a:cs typeface="Arial" panose="020B0604020202020204" pitchFamily="34" charset="0"/>
                      </a:endParaRPr>
                    </a:p>
                  </a:txBody>
                  <a:tcPr>
                    <a:solidFill>
                      <a:schemeClr val="bg1"/>
                    </a:solidFill>
                  </a:tcPr>
                </a:tc>
              </a:tr>
            </a:tbl>
          </a:graphicData>
        </a:graphic>
      </p:graphicFrame>
      <p:sp>
        <p:nvSpPr>
          <p:cNvPr id="3" name="Rectangle 2"/>
          <p:cNvSpPr/>
          <p:nvPr/>
        </p:nvSpPr>
        <p:spPr>
          <a:xfrm>
            <a:off x="1180867" y="6819900"/>
            <a:ext cx="12975622" cy="1938992"/>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Trong </a:t>
            </a:r>
            <a:r>
              <a:rPr lang="vi-VN" sz="4000" dirty="0">
                <a:latin typeface="Arial" panose="020B0604020202020204" pitchFamily="34" charset="0"/>
                <a:cs typeface="Arial" panose="020B0604020202020204" pitchFamily="34" charset="0"/>
              </a:rPr>
              <a:t>mẫu dữ liệu này, lựa chọn “huấn luyện viên ngoại” có nhiều người bình chọn nhất, được gọi là </a:t>
            </a:r>
            <a:r>
              <a:rPr lang="vi-VN" sz="4000" i="1" dirty="0">
                <a:solidFill>
                  <a:srgbClr val="C00000"/>
                </a:solidFill>
                <a:latin typeface="Arial" panose="020B0604020202020204" pitchFamily="34" charset="0"/>
                <a:cs typeface="Arial" panose="020B0604020202020204" pitchFamily="34" charset="0"/>
              </a:rPr>
              <a:t>mốt</a:t>
            </a: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009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p:cNvGrpSpPr/>
          <p:nvPr/>
        </p:nvGrpSpPr>
        <p:grpSpPr>
          <a:xfrm>
            <a:off x="451633" y="1542405"/>
            <a:ext cx="17384733" cy="8342588"/>
            <a:chOff x="0" y="0"/>
            <a:chExt cx="9620467" cy="4080209"/>
          </a:xfrm>
          <a:solidFill>
            <a:srgbClr val="EDEDED"/>
          </a:solidFill>
        </p:grpSpPr>
        <p:sp>
          <p:nvSpPr>
            <p:cNvPr id="18" name="Freeform 3"/>
            <p:cNvSpPr/>
            <p:nvPr/>
          </p:nvSpPr>
          <p:spPr>
            <a:xfrm>
              <a:off x="0" y="0"/>
              <a:ext cx="9620467" cy="4080209"/>
            </a:xfrm>
            <a:custGeom>
              <a:avLst/>
              <a:gdLst/>
              <a:ahLst/>
              <a:cxnLst/>
              <a:rect l="l" t="t" r="r" b="b"/>
              <a:pathLst>
                <a:path w="9620467" h="4080209">
                  <a:moveTo>
                    <a:pt x="9496007" y="4080209"/>
                  </a:moveTo>
                  <a:lnTo>
                    <a:pt x="124460" y="4080209"/>
                  </a:lnTo>
                  <a:cubicBezTo>
                    <a:pt x="55880" y="4080209"/>
                    <a:pt x="0" y="4024329"/>
                    <a:pt x="0" y="3955749"/>
                  </a:cubicBezTo>
                  <a:lnTo>
                    <a:pt x="0" y="124460"/>
                  </a:lnTo>
                  <a:cubicBezTo>
                    <a:pt x="0" y="55880"/>
                    <a:pt x="55880" y="0"/>
                    <a:pt x="124460" y="0"/>
                  </a:cubicBezTo>
                  <a:lnTo>
                    <a:pt x="9496007" y="0"/>
                  </a:lnTo>
                  <a:cubicBezTo>
                    <a:pt x="9564587" y="0"/>
                    <a:pt x="9620467" y="55880"/>
                    <a:pt x="9620467" y="124460"/>
                  </a:cubicBezTo>
                  <a:lnTo>
                    <a:pt x="9620467" y="3955749"/>
                  </a:lnTo>
                  <a:cubicBezTo>
                    <a:pt x="9620467" y="4024329"/>
                    <a:pt x="9564587" y="4080209"/>
                    <a:pt x="9496007" y="4080209"/>
                  </a:cubicBezTo>
                  <a:close/>
                </a:path>
              </a:pathLst>
            </a:custGeom>
            <a:solidFill>
              <a:schemeClr val="accent4">
                <a:lumMod val="20000"/>
                <a:lumOff val="80000"/>
              </a:schemeClr>
            </a:solidFill>
          </p:spPr>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2209800" y="398997"/>
            <a:ext cx="1218459" cy="1382648"/>
          </a:xfrm>
          <a:prstGeom prst="rect">
            <a:avLst/>
          </a:prstGeom>
        </p:spPr>
      </p:pic>
      <p:sp>
        <p:nvSpPr>
          <p:cNvPr id="6" name="TextBox 5"/>
          <p:cNvSpPr txBox="1"/>
          <p:nvPr/>
        </p:nvSpPr>
        <p:spPr>
          <a:xfrm>
            <a:off x="3657600" y="699437"/>
            <a:ext cx="11963400" cy="707886"/>
          </a:xfrm>
          <a:prstGeom prst="rect">
            <a:avLst/>
          </a:prstGeom>
          <a:noFill/>
        </p:spPr>
        <p:txBody>
          <a:bodyPr wrap="square" rtlCol="0">
            <a:spAutoFit/>
          </a:bodyPr>
          <a:lstStyle/>
          <a:p>
            <a:r>
              <a:rPr lang="en-US" sz="4000" i="1" dirty="0" err="1" smtClean="0">
                <a:solidFill>
                  <a:srgbClr val="002060"/>
                </a:solidFill>
                <a:latin typeface="Arial" panose="020B0604020202020204" pitchFamily="34" charset="0"/>
                <a:cs typeface="Arial" panose="020B0604020202020204" pitchFamily="34" charset="0"/>
              </a:rPr>
              <a:t>Áp</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dụng</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kiến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thức</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được</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học</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làm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bài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tập</a:t>
            </a:r>
            <a:r>
              <a:rPr lang="en-US" sz="4000"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Vận</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dụng</a:t>
            </a:r>
            <a:endParaRPr lang="en-US" sz="4000" b="1" i="1"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1181098" y="1953344"/>
            <a:ext cx="15925800" cy="2862322"/>
          </a:xfrm>
          <a:prstGeom prst="rect">
            <a:avLst/>
          </a:prstGeom>
        </p:spPr>
        <p:txBody>
          <a:bodyPr wrap="square">
            <a:spAutoFit/>
          </a:bodyPr>
          <a:lstStyle/>
          <a:p>
            <a:pPr algn="just">
              <a:lnSpc>
                <a:spcPct val="150000"/>
              </a:lnSpc>
            </a:pPr>
            <a:r>
              <a:rPr lang="vi-VN" sz="4000" b="1" u="sng" dirty="0">
                <a:solidFill>
                  <a:srgbClr val="C00000"/>
                </a:solidFill>
                <a:latin typeface="Arial" panose="020B0604020202020204" pitchFamily="34" charset="0"/>
                <a:cs typeface="Arial" panose="020B0604020202020204" pitchFamily="34" charset="0"/>
              </a:rPr>
              <a:t>Vận dụng</a:t>
            </a:r>
            <a:r>
              <a:rPr lang="vi-VN" sz="4000" b="1"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tính các số đặc trưng đo xu thế trung tâm cho mẫu số liệu về điểm khảo sát của lớp A và lớp B ở đầu bài học để phân tích và so sánh hiệu quả học tập của hai phương pháp này.</a:t>
            </a:r>
            <a:endParaRPr lang="en-US" sz="4000" dirty="0">
              <a:latin typeface="Arial" panose="020B0604020202020204" pitchFamily="34" charset="0"/>
              <a:cs typeface="Arial" panose="020B0604020202020204" pitchFamily="34" charset="0"/>
            </a:endParaRPr>
          </a:p>
        </p:txBody>
      </p:sp>
      <p:sp>
        <p:nvSpPr>
          <p:cNvPr id="15" name="TextBox 14"/>
          <p:cNvSpPr txBox="1"/>
          <p:nvPr/>
        </p:nvSpPr>
        <p:spPr>
          <a:xfrm>
            <a:off x="8290794" y="5005813"/>
            <a:ext cx="1706407" cy="707886"/>
          </a:xfrm>
          <a:prstGeom prst="rect">
            <a:avLst/>
          </a:prstGeom>
          <a:noFill/>
        </p:spPr>
        <p:txBody>
          <a:bodyPr wrap="square" rtlCol="0">
            <a:spAutoFit/>
          </a:bodyPr>
          <a:lstStyle/>
          <a:p>
            <a:pPr algn="ctr"/>
            <a:r>
              <a:rPr lang="en-US" sz="4000" b="1" u="sng" dirty="0" err="1" smtClean="0">
                <a:solidFill>
                  <a:srgbClr val="C00000"/>
                </a:solidFill>
                <a:latin typeface="Arial" panose="020B0604020202020204" pitchFamily="34" charset="0"/>
                <a:cs typeface="Arial" panose="020B0604020202020204" pitchFamily="34" charset="0"/>
              </a:rPr>
              <a:t>Giải</a:t>
            </a:r>
            <a:endParaRPr lang="en-US" sz="4000" b="1" u="sng" dirty="0">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1524000" y="5591093"/>
            <a:ext cx="158496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Lớp A:</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Số </a:t>
            </a:r>
            <a:r>
              <a:rPr lang="vi-VN" sz="4000" dirty="0">
                <a:latin typeface="Arial" panose="020B0604020202020204" pitchFamily="34" charset="0"/>
                <a:cs typeface="Arial" panose="020B0604020202020204" pitchFamily="34" charset="0"/>
              </a:rPr>
              <a:t>trung bình: 5,92. </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Sắp </a:t>
            </a:r>
            <a:r>
              <a:rPr lang="vi-VN" sz="4000" dirty="0">
                <a:latin typeface="Arial" panose="020B0604020202020204" pitchFamily="34" charset="0"/>
                <a:cs typeface="Arial" panose="020B0604020202020204" pitchFamily="34" charset="0"/>
              </a:rPr>
              <a:t>xếp lại giá trị điểm khảo sát theo thứ tự không giảm: </a:t>
            </a:r>
          </a:p>
          <a:p>
            <a:pPr algn="just">
              <a:lnSpc>
                <a:spcPct val="150000"/>
              </a:lnSpc>
            </a:pPr>
            <a:r>
              <a:rPr lang="vi-VN" sz="4000" dirty="0">
                <a:latin typeface="Arial" panose="020B0604020202020204" pitchFamily="34" charset="0"/>
                <a:cs typeface="Arial" panose="020B0604020202020204" pitchFamily="34" charset="0"/>
              </a:rPr>
              <a:t>2; 2; 3; 3; 4; 4; ; 5; 5; 5; 5; 5; 6; 6; 7; 7; 7; 7; 7; 7; 8; 8; 8; 9; 9; 9. </a:t>
            </a:r>
          </a:p>
        </p:txBody>
      </p:sp>
    </p:spTree>
    <p:extLst>
      <p:ext uri="{BB962C8B-B14F-4D97-AF65-F5344CB8AC3E}">
        <p14:creationId xmlns:p14="http://schemas.microsoft.com/office/powerpoint/2010/main" val="1781091350"/>
      </p:ext>
    </p:extLst>
  </p:cSld>
  <p:clrMapOvr>
    <a:masterClrMapping/>
  </p:clrMapOvr>
  <mc:AlternateContent xmlns:mc="http://schemas.openxmlformats.org/markup-compatibility/2006" xmlns:p14="http://schemas.microsoft.com/office/powerpoint/2010/main">
    <mc:Choice Requires="p14">
      <p:transition spd="slow" p14:dur="8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29600" y="1658130"/>
            <a:ext cx="1147682" cy="1147682"/>
            <a:chOff x="0" y="0"/>
            <a:chExt cx="817866" cy="817866"/>
          </a:xfrm>
        </p:grpSpPr>
        <p:grpSp>
          <p:nvGrpSpPr>
            <p:cNvPr id="3" name="Group 3"/>
            <p:cNvGrpSpPr/>
            <p:nvPr/>
          </p:nvGrpSpPr>
          <p:grpSpPr>
            <a:xfrm>
              <a:off x="0" y="0"/>
              <a:ext cx="817866" cy="817866"/>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2D5FF"/>
              </a:solidFill>
            </p:spPr>
          </p:sp>
        </p:grpSp>
        <p:sp>
          <p:nvSpPr>
            <p:cNvPr id="5" name="TextBox 5"/>
            <p:cNvSpPr txBox="1"/>
            <p:nvPr/>
          </p:nvSpPr>
          <p:spPr>
            <a:xfrm>
              <a:off x="141064" y="302282"/>
              <a:ext cx="532090" cy="374002"/>
            </a:xfrm>
            <a:prstGeom prst="rect">
              <a:avLst/>
            </a:prstGeom>
          </p:spPr>
          <p:txBody>
            <a:bodyPr lIns="0" tIns="0" rIns="0" bIns="0" rtlCol="0" anchor="t">
              <a:spAutoFit/>
            </a:bodyPr>
            <a:lstStyle/>
            <a:p>
              <a:pPr marL="0" lvl="0" indent="0" algn="ctr">
                <a:lnSpc>
                  <a:spcPts val="4039"/>
                </a:lnSpc>
                <a:spcBef>
                  <a:spcPct val="0"/>
                </a:spcBef>
              </a:pPr>
              <a:r>
                <a:rPr lang="en-US" sz="5400" b="1" dirty="0">
                  <a:solidFill>
                    <a:srgbClr val="100F0D"/>
                  </a:solidFill>
                  <a:latin typeface="Arial" panose="020B0604020202020204" pitchFamily="34" charset="0"/>
                  <a:cs typeface="Arial" panose="020B0604020202020204" pitchFamily="34" charset="0"/>
                </a:rPr>
                <a:t>1</a:t>
              </a:r>
            </a:p>
          </p:txBody>
        </p:sp>
      </p:grpSp>
      <p:grpSp>
        <p:nvGrpSpPr>
          <p:cNvPr id="6" name="Group 6"/>
          <p:cNvGrpSpPr/>
          <p:nvPr/>
        </p:nvGrpSpPr>
        <p:grpSpPr>
          <a:xfrm>
            <a:off x="8262641" y="3955887"/>
            <a:ext cx="1147682" cy="1153327"/>
            <a:chOff x="0" y="0"/>
            <a:chExt cx="817866" cy="821889"/>
          </a:xfrm>
        </p:grpSpPr>
        <p:grpSp>
          <p:nvGrpSpPr>
            <p:cNvPr id="7" name="Group 7"/>
            <p:cNvGrpSpPr/>
            <p:nvPr/>
          </p:nvGrpSpPr>
          <p:grpSpPr>
            <a:xfrm>
              <a:off x="0" y="0"/>
              <a:ext cx="817866" cy="82188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7EDAA"/>
              </a:solidFill>
            </p:spPr>
          </p:sp>
        </p:grpSp>
        <p:sp>
          <p:nvSpPr>
            <p:cNvPr id="9" name="TextBox 9"/>
            <p:cNvSpPr txBox="1"/>
            <p:nvPr/>
          </p:nvSpPr>
          <p:spPr>
            <a:xfrm>
              <a:off x="142888" y="313198"/>
              <a:ext cx="532090" cy="374002"/>
            </a:xfrm>
            <a:prstGeom prst="rect">
              <a:avLst/>
            </a:prstGeom>
          </p:spPr>
          <p:txBody>
            <a:bodyPr lIns="0" tIns="0" rIns="0" bIns="0" rtlCol="0" anchor="t">
              <a:spAutoFit/>
            </a:bodyPr>
            <a:lstStyle/>
            <a:p>
              <a:pPr marL="0" lvl="0" indent="0" algn="ctr">
                <a:lnSpc>
                  <a:spcPts val="4039"/>
                </a:lnSpc>
                <a:spcBef>
                  <a:spcPct val="0"/>
                </a:spcBef>
              </a:pPr>
              <a:r>
                <a:rPr lang="en-US" sz="5400" b="1" dirty="0">
                  <a:solidFill>
                    <a:srgbClr val="100F0D"/>
                  </a:solidFill>
                  <a:latin typeface="Arial" panose="020B0604020202020204" pitchFamily="34" charset="0"/>
                  <a:cs typeface="Arial" panose="020B0604020202020204" pitchFamily="34" charset="0"/>
                </a:rPr>
                <a:t>2</a:t>
              </a:r>
            </a:p>
          </p:txBody>
        </p:sp>
      </p:grpSp>
      <p:grpSp>
        <p:nvGrpSpPr>
          <p:cNvPr id="10" name="Group 10"/>
          <p:cNvGrpSpPr/>
          <p:nvPr/>
        </p:nvGrpSpPr>
        <p:grpSpPr>
          <a:xfrm>
            <a:off x="8227040" y="6259289"/>
            <a:ext cx="1147682" cy="1148309"/>
            <a:chOff x="0" y="0"/>
            <a:chExt cx="817866" cy="818313"/>
          </a:xfrm>
        </p:grpSpPr>
        <p:grpSp>
          <p:nvGrpSpPr>
            <p:cNvPr id="11" name="Group 11"/>
            <p:cNvGrpSpPr/>
            <p:nvPr/>
          </p:nvGrpSpPr>
          <p:grpSpPr>
            <a:xfrm>
              <a:off x="0" y="0"/>
              <a:ext cx="817866" cy="81831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C5D"/>
              </a:solidFill>
            </p:spPr>
          </p:sp>
        </p:grpSp>
        <p:sp>
          <p:nvSpPr>
            <p:cNvPr id="13" name="TextBox 13"/>
            <p:cNvSpPr txBox="1"/>
            <p:nvPr/>
          </p:nvSpPr>
          <p:spPr>
            <a:xfrm>
              <a:off x="153818" y="312981"/>
              <a:ext cx="532090" cy="386522"/>
            </a:xfrm>
            <a:prstGeom prst="rect">
              <a:avLst/>
            </a:prstGeom>
          </p:spPr>
          <p:txBody>
            <a:bodyPr lIns="0" tIns="0" rIns="0" bIns="0" rtlCol="0" anchor="t">
              <a:spAutoFit/>
            </a:bodyPr>
            <a:lstStyle/>
            <a:p>
              <a:pPr marL="0" lvl="0" indent="0" algn="ctr">
                <a:lnSpc>
                  <a:spcPts val="4039"/>
                </a:lnSpc>
                <a:spcBef>
                  <a:spcPct val="0"/>
                </a:spcBef>
              </a:pPr>
              <a:r>
                <a:rPr lang="en-US" sz="5400" b="1" dirty="0">
                  <a:solidFill>
                    <a:srgbClr val="100F0D"/>
                  </a:solidFill>
                  <a:latin typeface="Arial" panose="020B0604020202020204" pitchFamily="34" charset="0"/>
                  <a:cs typeface="Arial" panose="020B0604020202020204" pitchFamily="34" charset="0"/>
                </a:rPr>
                <a:t>3</a:t>
              </a:r>
            </a:p>
          </p:txBody>
        </p:sp>
      </p:grpSp>
      <p:pic>
        <p:nvPicPr>
          <p:cNvPr id="18" name="Picture 18"/>
          <p:cNvPicPr>
            <a:picLocks noChangeAspect="1"/>
          </p:cNvPicPr>
          <p:nvPr/>
        </p:nvPicPr>
        <p:blipFill>
          <a:blip r:embed="rId2"/>
          <a:srcRect/>
          <a:stretch>
            <a:fillRect/>
          </a:stretch>
        </p:blipFill>
        <p:spPr>
          <a:xfrm rot="-750996">
            <a:off x="6503155" y="4054791"/>
            <a:ext cx="1357787" cy="1279729"/>
          </a:xfrm>
          <a:prstGeom prst="rect">
            <a:avLst/>
          </a:prstGeom>
        </p:spPr>
      </p:pic>
      <p:grpSp>
        <p:nvGrpSpPr>
          <p:cNvPr id="27" name="Group 26"/>
          <p:cNvGrpSpPr/>
          <p:nvPr/>
        </p:nvGrpSpPr>
        <p:grpSpPr>
          <a:xfrm>
            <a:off x="1066800" y="903719"/>
            <a:ext cx="5202940" cy="4562725"/>
            <a:chOff x="2360273" y="3102401"/>
            <a:chExt cx="5202940" cy="4562725"/>
          </a:xfrm>
        </p:grpSpPr>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60273" y="3102401"/>
              <a:ext cx="5202940" cy="4562725"/>
            </a:xfrm>
            <a:prstGeom prst="rect">
              <a:avLst/>
            </a:prstGeom>
          </p:spPr>
        </p:pic>
        <p:sp>
          <p:nvSpPr>
            <p:cNvPr id="20" name="TextBox 20"/>
            <p:cNvSpPr txBox="1"/>
            <p:nvPr/>
          </p:nvSpPr>
          <p:spPr>
            <a:xfrm>
              <a:off x="3018678" y="3619500"/>
              <a:ext cx="3886130" cy="2769989"/>
            </a:xfrm>
            <a:prstGeom prst="rect">
              <a:avLst/>
            </a:prstGeom>
          </p:spPr>
          <p:txBody>
            <a:bodyPr lIns="0" tIns="0" rIns="0" bIns="0" rtlCol="0" anchor="t">
              <a:spAutoFit/>
            </a:bodyPr>
            <a:lstStyle/>
            <a:p>
              <a:pPr marL="0" lvl="0" indent="0" algn="ctr">
                <a:lnSpc>
                  <a:spcPct val="150000"/>
                </a:lnSpc>
              </a:pPr>
              <a:r>
                <a:rPr lang="en-US" sz="6000" b="1" u="none" spc="-42" dirty="0" smtClean="0">
                  <a:solidFill>
                    <a:srgbClr val="100F0D"/>
                  </a:solidFill>
                  <a:latin typeface="Arial" panose="020B0604020202020204" pitchFamily="34" charset="0"/>
                  <a:cs typeface="Arial" panose="020B0604020202020204" pitchFamily="34" charset="0"/>
                </a:rPr>
                <a:t>NỘI DUNG BÀI HỌC</a:t>
              </a:r>
              <a:endParaRPr lang="en-US" sz="6000" b="1" u="none" spc="-42" dirty="0">
                <a:solidFill>
                  <a:srgbClr val="100F0D"/>
                </a:solidFill>
                <a:latin typeface="Arial" panose="020B0604020202020204" pitchFamily="34" charset="0"/>
                <a:cs typeface="Arial" panose="020B0604020202020204" pitchFamily="34" charset="0"/>
              </a:endParaRPr>
            </a:p>
          </p:txBody>
        </p:sp>
      </p:grpSp>
      <p:sp>
        <p:nvSpPr>
          <p:cNvPr id="28" name="Rectangle 27"/>
          <p:cNvSpPr/>
          <p:nvPr/>
        </p:nvSpPr>
        <p:spPr>
          <a:xfrm>
            <a:off x="9753600" y="1712662"/>
            <a:ext cx="7479933" cy="830997"/>
          </a:xfrm>
          <a:prstGeom prst="rect">
            <a:avLst/>
          </a:prstGeom>
        </p:spPr>
        <p:txBody>
          <a:bodyPr wrap="none">
            <a:spAutoFit/>
          </a:bodyPr>
          <a:lstStyle/>
          <a:p>
            <a:r>
              <a:rPr lang="en-US" sz="4800" b="1" dirty="0" err="1">
                <a:latin typeface="Arial" panose="020B0604020202020204" pitchFamily="34" charset="0"/>
                <a:cs typeface="Arial" panose="020B0604020202020204" pitchFamily="34" charset="0"/>
              </a:rPr>
              <a:t>Số</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trung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bình</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trung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vị</a:t>
            </a:r>
            <a:endParaRPr lang="en-US" sz="4800" b="1" dirty="0">
              <a:latin typeface="Arial" panose="020B0604020202020204" pitchFamily="34" charset="0"/>
              <a:cs typeface="Arial" panose="020B0604020202020204" pitchFamily="34" charset="0"/>
            </a:endParaRPr>
          </a:p>
        </p:txBody>
      </p:sp>
      <p:sp>
        <p:nvSpPr>
          <p:cNvPr id="29" name="Rectangle 28"/>
          <p:cNvSpPr/>
          <p:nvPr/>
        </p:nvSpPr>
        <p:spPr>
          <a:xfrm>
            <a:off x="9753600" y="4147829"/>
            <a:ext cx="3337773" cy="830997"/>
          </a:xfrm>
          <a:prstGeom prst="rect">
            <a:avLst/>
          </a:prstGeom>
        </p:spPr>
        <p:txBody>
          <a:bodyPr wrap="none">
            <a:spAutoFit/>
          </a:bodyPr>
          <a:lstStyle/>
          <a:p>
            <a:r>
              <a:rPr lang="en-US" sz="4800" b="1" dirty="0" err="1">
                <a:latin typeface="Arial" panose="020B0604020202020204" pitchFamily="34" charset="0"/>
                <a:cs typeface="Arial" panose="020B0604020202020204" pitchFamily="34" charset="0"/>
              </a:rPr>
              <a:t>Tứ</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phân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vị</a:t>
            </a:r>
            <a:endParaRPr lang="en-US" sz="4800" b="1" dirty="0">
              <a:latin typeface="Arial" panose="020B0604020202020204" pitchFamily="34" charset="0"/>
              <a:cs typeface="Arial" panose="020B0604020202020204" pitchFamily="34" charset="0"/>
            </a:endParaRPr>
          </a:p>
        </p:txBody>
      </p:sp>
      <p:sp>
        <p:nvSpPr>
          <p:cNvPr id="30" name="Rectangle 29"/>
          <p:cNvSpPr/>
          <p:nvPr/>
        </p:nvSpPr>
        <p:spPr>
          <a:xfrm>
            <a:off x="9753600" y="6448722"/>
            <a:ext cx="1279517" cy="830997"/>
          </a:xfrm>
          <a:prstGeom prst="rect">
            <a:avLst/>
          </a:prstGeom>
        </p:spPr>
        <p:txBody>
          <a:bodyPr wrap="none">
            <a:spAutoFit/>
          </a:bodyPr>
          <a:lstStyle/>
          <a:p>
            <a:r>
              <a:rPr lang="en-US" sz="4800" b="1" dirty="0" err="1">
                <a:latin typeface="Arial" panose="020B0604020202020204" pitchFamily="34" charset="0"/>
                <a:cs typeface="Arial" panose="020B0604020202020204" pitchFamily="34" charset="0"/>
              </a:rPr>
              <a:t>Mốt</a:t>
            </a:r>
            <a:endParaRPr lang="en-US" sz="4800" b="1" dirty="0">
              <a:latin typeface="Arial" panose="020B0604020202020204" pitchFamily="34" charset="0"/>
              <a:cs typeface="Arial" panose="020B0604020202020204" pitchFamily="34" charset="0"/>
            </a:endParaRPr>
          </a:p>
        </p:txBody>
      </p:sp>
      <p:pic>
        <p:nvPicPr>
          <p:cNvPr id="32" name="Picture 9"/>
          <p:cNvPicPr>
            <a:picLocks noChangeAspect="1"/>
          </p:cNvPicPr>
          <p:nvPr/>
        </p:nvPicPr>
        <p:blipFill>
          <a:blip r:embed="rId5"/>
          <a:srcRect/>
          <a:stretch>
            <a:fillRect/>
          </a:stretch>
        </p:blipFill>
        <p:spPr>
          <a:xfrm>
            <a:off x="1981200" y="5970843"/>
            <a:ext cx="3327204" cy="3972780"/>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96798" y="5109214"/>
            <a:ext cx="4748779" cy="51549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571500"/>
            <a:ext cx="16885044" cy="9067800"/>
            <a:chOff x="0" y="0"/>
            <a:chExt cx="9620467" cy="4227797"/>
          </a:xfrm>
          <a:solidFill>
            <a:schemeClr val="accent4">
              <a:lumMod val="20000"/>
              <a:lumOff val="80000"/>
            </a:schemeClr>
          </a:solidFill>
        </p:grpSpPr>
        <p:sp>
          <p:nvSpPr>
            <p:cNvPr id="3" name="Freeform 3"/>
            <p:cNvSpPr/>
            <p:nvPr/>
          </p:nvSpPr>
          <p:spPr>
            <a:xfrm>
              <a:off x="0" y="0"/>
              <a:ext cx="9620467" cy="4227797"/>
            </a:xfrm>
            <a:custGeom>
              <a:avLst/>
              <a:gdLst/>
              <a:ahLst/>
              <a:cxnLst/>
              <a:rect l="l" t="t" r="r" b="b"/>
              <a:pathLst>
                <a:path w="9620467" h="4227797">
                  <a:moveTo>
                    <a:pt x="9496007" y="4227797"/>
                  </a:moveTo>
                  <a:lnTo>
                    <a:pt x="124460" y="4227797"/>
                  </a:lnTo>
                  <a:cubicBezTo>
                    <a:pt x="55880" y="4227797"/>
                    <a:pt x="0" y="4171917"/>
                    <a:pt x="0" y="4103337"/>
                  </a:cubicBezTo>
                  <a:lnTo>
                    <a:pt x="0" y="124460"/>
                  </a:lnTo>
                  <a:cubicBezTo>
                    <a:pt x="0" y="55880"/>
                    <a:pt x="55880" y="0"/>
                    <a:pt x="124460" y="0"/>
                  </a:cubicBezTo>
                  <a:lnTo>
                    <a:pt x="9496007" y="0"/>
                  </a:lnTo>
                  <a:cubicBezTo>
                    <a:pt x="9564587" y="0"/>
                    <a:pt x="9620467" y="55880"/>
                    <a:pt x="9620467" y="124460"/>
                  </a:cubicBezTo>
                  <a:lnTo>
                    <a:pt x="9620467" y="4103337"/>
                  </a:lnTo>
                  <a:cubicBezTo>
                    <a:pt x="9620467" y="4171917"/>
                    <a:pt x="9564587" y="4227797"/>
                    <a:pt x="9496007" y="4227797"/>
                  </a:cubicBezTo>
                  <a:close/>
                </a:path>
              </a:pathLst>
            </a:custGeom>
            <a:grpFill/>
          </p:spPr>
        </p:sp>
      </p:grpSp>
      <p:sp>
        <p:nvSpPr>
          <p:cNvPr id="29" name="Rectangle 28"/>
          <p:cNvSpPr/>
          <p:nvPr/>
        </p:nvSpPr>
        <p:spPr>
          <a:xfrm>
            <a:off x="1508322" y="1181100"/>
            <a:ext cx="15240000" cy="7478970"/>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Số trung vị: 6 </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n </a:t>
            </a:r>
            <a:r>
              <a:rPr lang="vi-VN" sz="4000" dirty="0">
                <a:latin typeface="Arial" panose="020B0604020202020204" pitchFamily="34" charset="0"/>
                <a:cs typeface="Arial" panose="020B0604020202020204" pitchFamily="34" charset="0"/>
              </a:rPr>
              <a:t>= 25, nên trung vị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6 (ở vị trí thứ 18)</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Ta tìm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1</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là trung vị của nửa bên trái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2; 2; 3; 3; 4; 4; 5; 5; 5; 5; 5; 6 tìm được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1</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4,5.</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Ta tìm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là trung vị của nửa bên phải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7; 7; 7; 7; 7; 7; 8; 8; 8; 9; 9; 9 tìm được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7,5</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Vậy </a:t>
            </a:r>
            <a:r>
              <a:rPr lang="vi-VN" sz="4000" dirty="0">
                <a:latin typeface="Arial" panose="020B0604020202020204" pitchFamily="34" charset="0"/>
                <a:cs typeface="Arial" panose="020B0604020202020204" pitchFamily="34" charset="0"/>
              </a:rPr>
              <a:t>tứ phân vị là: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6;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1</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4,5;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7,5.</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Mốt </a:t>
            </a:r>
            <a:r>
              <a:rPr lang="vi-VN" sz="4000" dirty="0">
                <a:latin typeface="Arial" panose="020B0604020202020204" pitchFamily="34" charset="0"/>
                <a:cs typeface="Arial" panose="020B0604020202020204" pitchFamily="34" charset="0"/>
              </a:rPr>
              <a:t>là </a:t>
            </a:r>
            <a:r>
              <a:rPr lang="vi-VN" sz="4000" dirty="0" smtClean="0">
                <a:latin typeface="Arial" panose="020B0604020202020204" pitchFamily="34" charset="0"/>
                <a:cs typeface="Arial" panose="020B0604020202020204" pitchFamily="34" charset="0"/>
              </a:rPr>
              <a:t>7</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51502">
            <a:off x="16085309" y="317489"/>
            <a:ext cx="2152388" cy="1203984"/>
          </a:xfrm>
          <a:prstGeom prst="rect">
            <a:avLst/>
          </a:prstGeom>
        </p:spPr>
      </p:pic>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51502">
            <a:off x="105307" y="8689327"/>
            <a:ext cx="2152388" cy="1203984"/>
          </a:xfrm>
          <a:prstGeom prst="rect">
            <a:avLst/>
          </a:prstGeom>
        </p:spPr>
      </p:pic>
      <p:pic>
        <p:nvPicPr>
          <p:cNvPr id="32"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4968001" y="5938215"/>
            <a:ext cx="2651322" cy="7402170"/>
          </a:xfrm>
          <a:prstGeom prst="rect">
            <a:avLst/>
          </a:prstGeom>
        </p:spPr>
      </p:pic>
    </p:spTree>
    <p:extLst>
      <p:ext uri="{BB962C8B-B14F-4D97-AF65-F5344CB8AC3E}">
        <p14:creationId xmlns:p14="http://schemas.microsoft.com/office/powerpoint/2010/main" val="225991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 calcmode="lin" valueType="num">
                                      <p:cBhvr additive="base">
                                        <p:cTn id="12" dur="500"/>
                                        <p:tgtEl>
                                          <p:spTgt spid="29">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29">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29">
                                            <p:txEl>
                                              <p:pRg st="1" end="1"/>
                                            </p:txEl>
                                          </p:spTgt>
                                        </p:tgtEl>
                                        <p:attrNameLst>
                                          <p:attrName>style.visibility</p:attrName>
                                        </p:attrNameLst>
                                      </p:cBhvr>
                                      <p:to>
                                        <p:strVal val="visible"/>
                                      </p:to>
                                    </p:set>
                                    <p:anim calcmode="lin" valueType="num">
                                      <p:cBhvr additive="base">
                                        <p:cTn id="16" dur="500"/>
                                        <p:tgtEl>
                                          <p:spTgt spid="29">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9">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29">
                                            <p:txEl>
                                              <p:pRg st="2" end="2"/>
                                            </p:txEl>
                                          </p:spTgt>
                                        </p:tgtEl>
                                        <p:attrNameLst>
                                          <p:attrName>style.visibility</p:attrName>
                                        </p:attrNameLst>
                                      </p:cBhvr>
                                      <p:to>
                                        <p:strVal val="visible"/>
                                      </p:to>
                                    </p:set>
                                    <p:anim calcmode="lin" valueType="num">
                                      <p:cBhvr additive="base">
                                        <p:cTn id="20" dur="500"/>
                                        <p:tgtEl>
                                          <p:spTgt spid="29">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29">
                                            <p:txEl>
                                              <p:pRg st="2" end="2"/>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29">
                                            <p:txEl>
                                              <p:pRg st="3" end="3"/>
                                            </p:txEl>
                                          </p:spTgt>
                                        </p:tgtEl>
                                        <p:attrNameLst>
                                          <p:attrName>style.visibility</p:attrName>
                                        </p:attrNameLst>
                                      </p:cBhvr>
                                      <p:to>
                                        <p:strVal val="visible"/>
                                      </p:to>
                                    </p:set>
                                    <p:anim calcmode="lin" valueType="num">
                                      <p:cBhvr additive="base">
                                        <p:cTn id="24" dur="500"/>
                                        <p:tgtEl>
                                          <p:spTgt spid="29">
                                            <p:txEl>
                                              <p:pRg st="3" end="3"/>
                                            </p:txEl>
                                          </p:spTgt>
                                        </p:tgtEl>
                                        <p:attrNameLst>
                                          <p:attrName>ppt_y</p:attrName>
                                        </p:attrNameLst>
                                      </p:cBhvr>
                                      <p:tavLst>
                                        <p:tav tm="0">
                                          <p:val>
                                            <p:strVal val="#ppt_y+#ppt_h*1.125000"/>
                                          </p:val>
                                        </p:tav>
                                        <p:tav tm="100000">
                                          <p:val>
                                            <p:strVal val="#ppt_y"/>
                                          </p:val>
                                        </p:tav>
                                      </p:tavLst>
                                    </p:anim>
                                    <p:animEffect transition="in" filter="wipe(up)">
                                      <p:cBhvr>
                                        <p:cTn id="25" dur="500"/>
                                        <p:tgtEl>
                                          <p:spTgt spid="29">
                                            <p:txEl>
                                              <p:pRg st="3" end="3"/>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29">
                                            <p:txEl>
                                              <p:pRg st="4" end="4"/>
                                            </p:txEl>
                                          </p:spTgt>
                                        </p:tgtEl>
                                        <p:attrNameLst>
                                          <p:attrName>style.visibility</p:attrName>
                                        </p:attrNameLst>
                                      </p:cBhvr>
                                      <p:to>
                                        <p:strVal val="visible"/>
                                      </p:to>
                                    </p:set>
                                    <p:anim calcmode="lin" valueType="num">
                                      <p:cBhvr additive="base">
                                        <p:cTn id="28" dur="500"/>
                                        <p:tgtEl>
                                          <p:spTgt spid="29">
                                            <p:txEl>
                                              <p:pRg st="4" end="4"/>
                                            </p:txEl>
                                          </p:spTgt>
                                        </p:tgtEl>
                                        <p:attrNameLst>
                                          <p:attrName>ppt_y</p:attrName>
                                        </p:attrNameLst>
                                      </p:cBhvr>
                                      <p:tavLst>
                                        <p:tav tm="0">
                                          <p:val>
                                            <p:strVal val="#ppt_y+#ppt_h*1.125000"/>
                                          </p:val>
                                        </p:tav>
                                        <p:tav tm="100000">
                                          <p:val>
                                            <p:strVal val="#ppt_y"/>
                                          </p:val>
                                        </p:tav>
                                      </p:tavLst>
                                    </p:anim>
                                    <p:animEffect transition="in" filter="wipe(up)">
                                      <p:cBhvr>
                                        <p:cTn id="29" dur="500"/>
                                        <p:tgtEl>
                                          <p:spTgt spid="29">
                                            <p:txEl>
                                              <p:pRg st="4" end="4"/>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29">
                                            <p:txEl>
                                              <p:pRg st="5" end="5"/>
                                            </p:txEl>
                                          </p:spTgt>
                                        </p:tgtEl>
                                        <p:attrNameLst>
                                          <p:attrName>style.visibility</p:attrName>
                                        </p:attrNameLst>
                                      </p:cBhvr>
                                      <p:to>
                                        <p:strVal val="visible"/>
                                      </p:to>
                                    </p:set>
                                    <p:anim calcmode="lin" valueType="num">
                                      <p:cBhvr additive="base">
                                        <p:cTn id="32" dur="500"/>
                                        <p:tgtEl>
                                          <p:spTgt spid="29">
                                            <p:txEl>
                                              <p:pRg st="5" end="5"/>
                                            </p:txEl>
                                          </p:spTgt>
                                        </p:tgtEl>
                                        <p:attrNameLst>
                                          <p:attrName>ppt_y</p:attrName>
                                        </p:attrNameLst>
                                      </p:cBhvr>
                                      <p:tavLst>
                                        <p:tav tm="0">
                                          <p:val>
                                            <p:strVal val="#ppt_y+#ppt_h*1.125000"/>
                                          </p:val>
                                        </p:tav>
                                        <p:tav tm="100000">
                                          <p:val>
                                            <p:strVal val="#ppt_y"/>
                                          </p:val>
                                        </p:tav>
                                      </p:tavLst>
                                    </p:anim>
                                    <p:animEffect transition="in" filter="wipe(up)">
                                      <p:cBhvr>
                                        <p:cTn id="33" dur="500"/>
                                        <p:tgtEl>
                                          <p:spTgt spid="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571500"/>
            <a:ext cx="16885044" cy="9067800"/>
            <a:chOff x="0" y="0"/>
            <a:chExt cx="9620467" cy="4227797"/>
          </a:xfrm>
          <a:solidFill>
            <a:schemeClr val="accent4">
              <a:lumMod val="20000"/>
              <a:lumOff val="80000"/>
            </a:schemeClr>
          </a:solidFill>
        </p:grpSpPr>
        <p:sp>
          <p:nvSpPr>
            <p:cNvPr id="3" name="Freeform 3"/>
            <p:cNvSpPr/>
            <p:nvPr/>
          </p:nvSpPr>
          <p:spPr>
            <a:xfrm>
              <a:off x="0" y="0"/>
              <a:ext cx="9620467" cy="4227797"/>
            </a:xfrm>
            <a:custGeom>
              <a:avLst/>
              <a:gdLst/>
              <a:ahLst/>
              <a:cxnLst/>
              <a:rect l="l" t="t" r="r" b="b"/>
              <a:pathLst>
                <a:path w="9620467" h="4227797">
                  <a:moveTo>
                    <a:pt x="9496007" y="4227797"/>
                  </a:moveTo>
                  <a:lnTo>
                    <a:pt x="124460" y="4227797"/>
                  </a:lnTo>
                  <a:cubicBezTo>
                    <a:pt x="55880" y="4227797"/>
                    <a:pt x="0" y="4171917"/>
                    <a:pt x="0" y="4103337"/>
                  </a:cubicBezTo>
                  <a:lnTo>
                    <a:pt x="0" y="124460"/>
                  </a:lnTo>
                  <a:cubicBezTo>
                    <a:pt x="0" y="55880"/>
                    <a:pt x="55880" y="0"/>
                    <a:pt x="124460" y="0"/>
                  </a:cubicBezTo>
                  <a:lnTo>
                    <a:pt x="9496007" y="0"/>
                  </a:lnTo>
                  <a:cubicBezTo>
                    <a:pt x="9564587" y="0"/>
                    <a:pt x="9620467" y="55880"/>
                    <a:pt x="9620467" y="124460"/>
                  </a:cubicBezTo>
                  <a:lnTo>
                    <a:pt x="9620467" y="4103337"/>
                  </a:lnTo>
                  <a:cubicBezTo>
                    <a:pt x="9620467" y="4171917"/>
                    <a:pt x="9564587" y="4227797"/>
                    <a:pt x="9496007" y="4227797"/>
                  </a:cubicBezTo>
                  <a:close/>
                </a:path>
              </a:pathLst>
            </a:custGeom>
            <a:grpFill/>
          </p:spPr>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968001" y="5938215"/>
            <a:ext cx="2651322" cy="740217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51502">
            <a:off x="16085309" y="317489"/>
            <a:ext cx="2152388" cy="1203984"/>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51502">
            <a:off x="105307" y="8689327"/>
            <a:ext cx="2152388" cy="1203984"/>
          </a:xfrm>
          <a:prstGeom prst="rect">
            <a:avLst/>
          </a:prstGeom>
        </p:spPr>
      </p:pic>
      <p:sp>
        <p:nvSpPr>
          <p:cNvPr id="4" name="Rectangle 3"/>
          <p:cNvSpPr/>
          <p:nvPr/>
        </p:nvSpPr>
        <p:spPr>
          <a:xfrm>
            <a:off x="1447800" y="855999"/>
            <a:ext cx="15980804" cy="8402300"/>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Lớp B:</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Số </a:t>
            </a:r>
            <a:r>
              <a:rPr lang="vi-VN" sz="4000" dirty="0">
                <a:latin typeface="Arial" panose="020B0604020202020204" pitchFamily="34" charset="0"/>
                <a:cs typeface="Arial" panose="020B0604020202020204" pitchFamily="34" charset="0"/>
              </a:rPr>
              <a:t>trung bình: 6,28.</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Sắp </a:t>
            </a:r>
            <a:r>
              <a:rPr lang="vi-VN" sz="4000" dirty="0">
                <a:latin typeface="Arial" panose="020B0604020202020204" pitchFamily="34" charset="0"/>
                <a:cs typeface="Arial" panose="020B0604020202020204" pitchFamily="34" charset="0"/>
              </a:rPr>
              <a:t>xếp lại điểm khảo sát theo thứ tự không giảm: </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3; 3; 4; 4; 5; 5; 5; 5; 6; 6; 6; 6; 6; 7; 7; 7; 7; ;7; 7; 7; 8; 8; 9; 9; 10</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Số </a:t>
            </a:r>
            <a:r>
              <a:rPr lang="vi-VN" sz="4000" dirty="0">
                <a:latin typeface="Arial" panose="020B0604020202020204" pitchFamily="34" charset="0"/>
                <a:cs typeface="Arial" panose="020B0604020202020204" pitchFamily="34" charset="0"/>
              </a:rPr>
              <a:t>trung vị: 6</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Tứ </a:t>
            </a:r>
            <a:r>
              <a:rPr lang="vi-VN" sz="4000" dirty="0">
                <a:latin typeface="Arial" panose="020B0604020202020204" pitchFamily="34" charset="0"/>
                <a:cs typeface="Arial" panose="020B0604020202020204" pitchFamily="34" charset="0"/>
              </a:rPr>
              <a:t>phân vị là: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6;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1</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5,5; </a:t>
            </a:r>
            <a:r>
              <a:rPr lang="vi-VN" sz="4000" dirty="0" smtClean="0">
                <a:latin typeface="Arial" panose="020B0604020202020204" pitchFamily="34" charset="0"/>
                <a:cs typeface="Arial" panose="020B0604020202020204" pitchFamily="34" charset="0"/>
              </a:rPr>
              <a:t>Q</a:t>
            </a:r>
            <a:r>
              <a:rPr lang="en-US" sz="4000" baseline="-25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7,5.</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Mốt </a:t>
            </a:r>
            <a:r>
              <a:rPr lang="vi-VN" sz="4000" dirty="0">
                <a:latin typeface="Arial" panose="020B0604020202020204" pitchFamily="34" charset="0"/>
                <a:cs typeface="Arial" panose="020B0604020202020204" pitchFamily="34" charset="0"/>
              </a:rPr>
              <a:t>là 7.</a:t>
            </a:r>
          </a:p>
          <a:p>
            <a:pPr algn="just">
              <a:lnSpc>
                <a:spcPct val="150000"/>
              </a:lnSpc>
            </a:pPr>
            <a:r>
              <a:rPr lang="vi-VN" sz="4000" dirty="0">
                <a:latin typeface="Arial" panose="020B0604020202020204" pitchFamily="34" charset="0"/>
                <a:cs typeface="Arial" panose="020B0604020202020204" pitchFamily="34" charset="0"/>
              </a:rPr>
              <a:t>- Dựa vào điểm trung bình thì lớp B học tập hiệu quả hơn.</a:t>
            </a:r>
          </a:p>
          <a:p>
            <a:pPr algn="just">
              <a:lnSpc>
                <a:spcPct val="150000"/>
              </a:lnSpc>
            </a:pPr>
            <a:r>
              <a:rPr lang="vi-VN" sz="4000" dirty="0">
                <a:latin typeface="Arial" panose="020B0604020202020204" pitchFamily="34" charset="0"/>
                <a:cs typeface="Arial" panose="020B0604020202020204" pitchFamily="34" charset="0"/>
              </a:rPr>
              <a:t>- Dựa vào trung vị và mốt thì hai lớp học hiệu quả như nhau.</a:t>
            </a:r>
          </a:p>
        </p:txBody>
      </p:sp>
    </p:spTree>
    <p:extLst>
      <p:ext uri="{BB962C8B-B14F-4D97-AF65-F5344CB8AC3E}">
        <p14:creationId xmlns:p14="http://schemas.microsoft.com/office/powerpoint/2010/main" val="110045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up)">
                                      <p:cBhvr>
                                        <p:cTn id="10" dur="500"/>
                                        <p:tgtEl>
                                          <p:spTgt spid="4">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up)">
                                      <p:cBhvr>
                                        <p:cTn id="13" dur="500"/>
                                        <p:tgtEl>
                                          <p:spTgt spid="4">
                                            <p:txEl>
                                              <p:pRg st="2" end="2"/>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up)">
                                      <p:cBhvr>
                                        <p:cTn id="16" dur="500"/>
                                        <p:tgtEl>
                                          <p:spTgt spid="4">
                                            <p:txEl>
                                              <p:pRg st="3" end="3"/>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up)">
                                      <p:cBhvr>
                                        <p:cTn id="19" dur="500"/>
                                        <p:tgtEl>
                                          <p:spTgt spid="4">
                                            <p:txEl>
                                              <p:pRg st="4" end="4"/>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ipe(up)">
                                      <p:cBhvr>
                                        <p:cTn id="22" dur="500"/>
                                        <p:tgtEl>
                                          <p:spTgt spid="4">
                                            <p:txEl>
                                              <p:pRg st="5" end="5"/>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wipe(up)">
                                      <p:cBhvr>
                                        <p:cTn id="25" dur="500"/>
                                        <p:tgtEl>
                                          <p:spTgt spid="4">
                                            <p:txEl>
                                              <p:pRg st="6" end="6"/>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wipe(up)">
                                      <p:cBhvr>
                                        <p:cTn id="28" dur="500"/>
                                        <p:tgtEl>
                                          <p:spTgt spid="4">
                                            <p:txEl>
                                              <p:pRg st="7" end="7"/>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wipe(up)">
                                      <p:cBhvr>
                                        <p:cTn id="3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51633" y="1063582"/>
            <a:ext cx="17384733" cy="8773663"/>
            <a:chOff x="0" y="0"/>
            <a:chExt cx="9620467" cy="4080209"/>
          </a:xfrm>
        </p:grpSpPr>
        <p:sp>
          <p:nvSpPr>
            <p:cNvPr id="4" name="Freeform 4"/>
            <p:cNvSpPr/>
            <p:nvPr/>
          </p:nvSpPr>
          <p:spPr>
            <a:xfrm>
              <a:off x="0" y="0"/>
              <a:ext cx="9620467" cy="4080209"/>
            </a:xfrm>
            <a:custGeom>
              <a:avLst/>
              <a:gdLst/>
              <a:ahLst/>
              <a:cxnLst/>
              <a:rect l="l" t="t" r="r" b="b"/>
              <a:pathLst>
                <a:path w="9620467" h="4080209">
                  <a:moveTo>
                    <a:pt x="9496007" y="4080209"/>
                  </a:moveTo>
                  <a:lnTo>
                    <a:pt x="124460" y="4080209"/>
                  </a:lnTo>
                  <a:cubicBezTo>
                    <a:pt x="55880" y="4080209"/>
                    <a:pt x="0" y="4024329"/>
                    <a:pt x="0" y="3955749"/>
                  </a:cubicBezTo>
                  <a:lnTo>
                    <a:pt x="0" y="124460"/>
                  </a:lnTo>
                  <a:cubicBezTo>
                    <a:pt x="0" y="55880"/>
                    <a:pt x="55880" y="0"/>
                    <a:pt x="124460" y="0"/>
                  </a:cubicBezTo>
                  <a:lnTo>
                    <a:pt x="9496007" y="0"/>
                  </a:lnTo>
                  <a:cubicBezTo>
                    <a:pt x="9564587" y="0"/>
                    <a:pt x="9620467" y="55880"/>
                    <a:pt x="9620467" y="124460"/>
                  </a:cubicBezTo>
                  <a:lnTo>
                    <a:pt x="9620467" y="3955749"/>
                  </a:lnTo>
                  <a:cubicBezTo>
                    <a:pt x="9620467" y="4024329"/>
                    <a:pt x="9564587" y="4080209"/>
                    <a:pt x="9496007" y="4080209"/>
                  </a:cubicBezTo>
                  <a:close/>
                </a:path>
              </a:pathLst>
            </a:custGeom>
            <a:solidFill>
              <a:srgbClr val="EDEDED"/>
            </a:solidFill>
          </p:spPr>
        </p:sp>
      </p:grpSp>
      <p:grpSp>
        <p:nvGrpSpPr>
          <p:cNvPr id="6" name="Group 6"/>
          <p:cNvGrpSpPr/>
          <p:nvPr/>
        </p:nvGrpSpPr>
        <p:grpSpPr>
          <a:xfrm>
            <a:off x="5946749" y="380017"/>
            <a:ext cx="6394499" cy="1447800"/>
            <a:chOff x="0" y="0"/>
            <a:chExt cx="6079193" cy="1134910"/>
          </a:xfrm>
        </p:grpSpPr>
        <p:grpSp>
          <p:nvGrpSpPr>
            <p:cNvPr id="7" name="Group 7"/>
            <p:cNvGrpSpPr/>
            <p:nvPr/>
          </p:nvGrpSpPr>
          <p:grpSpPr>
            <a:xfrm>
              <a:off x="0" y="0"/>
              <a:ext cx="6079193" cy="1134910"/>
              <a:chOff x="0" y="0"/>
              <a:chExt cx="3680890" cy="687176"/>
            </a:xfrm>
          </p:grpSpPr>
          <p:sp>
            <p:nvSpPr>
              <p:cNvPr id="8" name="Freeform 8"/>
              <p:cNvSpPr/>
              <p:nvPr/>
            </p:nvSpPr>
            <p:spPr>
              <a:xfrm>
                <a:off x="0" y="0"/>
                <a:ext cx="3680890" cy="687176"/>
              </a:xfrm>
              <a:custGeom>
                <a:avLst/>
                <a:gdLst/>
                <a:ahLst/>
                <a:cxnLst/>
                <a:rect l="l" t="t" r="r" b="b"/>
                <a:pathLst>
                  <a:path w="3680890" h="687176">
                    <a:moveTo>
                      <a:pt x="3556430" y="687176"/>
                    </a:moveTo>
                    <a:lnTo>
                      <a:pt x="124460" y="687176"/>
                    </a:lnTo>
                    <a:cubicBezTo>
                      <a:pt x="55880" y="687176"/>
                      <a:pt x="0" y="631296"/>
                      <a:pt x="0" y="562716"/>
                    </a:cubicBezTo>
                    <a:lnTo>
                      <a:pt x="0" y="124460"/>
                    </a:lnTo>
                    <a:cubicBezTo>
                      <a:pt x="0" y="55880"/>
                      <a:pt x="55880" y="0"/>
                      <a:pt x="124460" y="0"/>
                    </a:cubicBezTo>
                    <a:lnTo>
                      <a:pt x="3556430" y="0"/>
                    </a:lnTo>
                    <a:cubicBezTo>
                      <a:pt x="3625010" y="0"/>
                      <a:pt x="3680890" y="55880"/>
                      <a:pt x="3680890" y="124460"/>
                    </a:cubicBezTo>
                    <a:lnTo>
                      <a:pt x="3680890" y="562716"/>
                    </a:lnTo>
                    <a:cubicBezTo>
                      <a:pt x="3680890" y="631296"/>
                      <a:pt x="3625010" y="687176"/>
                      <a:pt x="3556430" y="687176"/>
                    </a:cubicBezTo>
                    <a:close/>
                  </a:path>
                </a:pathLst>
              </a:custGeom>
              <a:solidFill>
                <a:schemeClr val="accent3">
                  <a:lumMod val="75000"/>
                </a:schemeClr>
              </a:solidFill>
            </p:spPr>
          </p:sp>
        </p:grpSp>
        <p:sp>
          <p:nvSpPr>
            <p:cNvPr id="9" name="TextBox 9"/>
            <p:cNvSpPr txBox="1"/>
            <p:nvPr/>
          </p:nvSpPr>
          <p:spPr>
            <a:xfrm>
              <a:off x="222478" y="567455"/>
              <a:ext cx="5634235" cy="333344"/>
            </a:xfrm>
            <a:prstGeom prst="rect">
              <a:avLst/>
            </a:prstGeom>
          </p:spPr>
          <p:txBody>
            <a:bodyPr lIns="0" tIns="0" rIns="0" bIns="0" rtlCol="0" anchor="t">
              <a:spAutoFit/>
            </a:bodyPr>
            <a:lstStyle/>
            <a:p>
              <a:pPr algn="ctr">
                <a:lnSpc>
                  <a:spcPts val="2601"/>
                </a:lnSpc>
              </a:pPr>
              <a:r>
                <a:rPr lang="en-US" sz="6000" b="1" dirty="0" smtClean="0">
                  <a:solidFill>
                    <a:srgbClr val="FFFFFF"/>
                  </a:solidFill>
                  <a:latin typeface="Arial" panose="020B0604020202020204" pitchFamily="34" charset="0"/>
                  <a:cs typeface="Arial" panose="020B0604020202020204" pitchFamily="34" charset="0"/>
                </a:rPr>
                <a:t>LUYỆN TẬP</a:t>
              </a:r>
              <a:endParaRPr lang="en-US" sz="6000" b="1" dirty="0">
                <a:solidFill>
                  <a:srgbClr val="FFFFFF"/>
                </a:solidFill>
                <a:latin typeface="Arial" panose="020B0604020202020204" pitchFamily="34" charset="0"/>
                <a:cs typeface="Arial" panose="020B0604020202020204" pitchFamily="34" charset="0"/>
              </a:endParaRPr>
            </a:p>
          </p:txBody>
        </p:sp>
      </p:grpSp>
      <p:sp>
        <p:nvSpPr>
          <p:cNvPr id="25" name="Rectangle 24"/>
          <p:cNvSpPr/>
          <p:nvPr/>
        </p:nvSpPr>
        <p:spPr>
          <a:xfrm>
            <a:off x="917107" y="2084156"/>
            <a:ext cx="16453784" cy="7478970"/>
          </a:xfrm>
          <a:prstGeom prst="rect">
            <a:avLst/>
          </a:prstGeom>
        </p:spPr>
        <p:txBody>
          <a:bodyPr wrap="square">
            <a:spAutoFit/>
          </a:bodyPr>
          <a:lstStyle/>
          <a:p>
            <a:pPr algn="just">
              <a:lnSpc>
                <a:spcPct val="150000"/>
              </a:lnSpc>
            </a:pPr>
            <a:r>
              <a:rPr lang="vi-VN" sz="4000" b="1" u="sng" dirty="0">
                <a:solidFill>
                  <a:srgbClr val="C00000"/>
                </a:solidFill>
                <a:latin typeface="Arial" panose="020B0604020202020204" pitchFamily="34" charset="0"/>
                <a:cs typeface="Arial" panose="020B0604020202020204" pitchFamily="34" charset="0"/>
              </a:rPr>
              <a:t>Bài </a:t>
            </a:r>
            <a:r>
              <a:rPr lang="vi-VN" sz="4000" b="1" u="sng" dirty="0" smtClean="0">
                <a:solidFill>
                  <a:srgbClr val="C00000"/>
                </a:solidFill>
                <a:latin typeface="Arial" panose="020B0604020202020204" pitchFamily="34" charset="0"/>
                <a:cs typeface="Arial" panose="020B0604020202020204" pitchFamily="34" charset="0"/>
              </a:rPr>
              <a:t>5.7</a:t>
            </a:r>
            <a:r>
              <a:rPr lang="en-US" sz="4000" b="1" u="sng" dirty="0" smtClean="0">
                <a:solidFill>
                  <a:srgbClr val="C00000"/>
                </a:solidFill>
                <a:latin typeface="Arial" panose="020B0604020202020204" pitchFamily="34" charset="0"/>
                <a:cs typeface="Arial" panose="020B0604020202020204" pitchFamily="34" charset="0"/>
              </a:rPr>
              <a:t> (SGK - tr82)</a:t>
            </a:r>
            <a:r>
              <a:rPr lang="en-US" sz="4000" b="1" u="sng" dirty="0">
                <a:solidFill>
                  <a:srgbClr val="C00000"/>
                </a:solidFill>
                <a:latin typeface="Arial" panose="020B0604020202020204" pitchFamily="34" charset="0"/>
                <a:cs typeface="Arial" panose="020B0604020202020204" pitchFamily="34" charset="0"/>
              </a:rPr>
              <a:t>:</a:t>
            </a:r>
            <a:r>
              <a:rPr lang="vi-VN" sz="4000" b="1" dirty="0" smtClean="0">
                <a:solidFill>
                  <a:srgbClr val="C000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Tìm số trung bình, trung vị, mốt và tứ phân vị của mỗi mẫu số liệu sau đây</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Số điểm mà năm vận động viên bóng rổ ghi được trong một trận đấu</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ctr">
              <a:lnSpc>
                <a:spcPct val="150000"/>
              </a:lnSpc>
            </a:pPr>
            <a:r>
              <a:rPr lang="vi-VN" sz="4000" dirty="0">
                <a:latin typeface="Arial" panose="020B0604020202020204" pitchFamily="34" charset="0"/>
                <a:cs typeface="Arial" panose="020B0604020202020204" pitchFamily="34" charset="0"/>
              </a:rPr>
              <a:t>9    </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8         15         8         </a:t>
            </a:r>
            <a:r>
              <a:rPr lang="vi-VN" sz="4000" dirty="0" smtClean="0">
                <a:latin typeface="Arial" panose="020B0604020202020204" pitchFamily="34" charset="0"/>
                <a:cs typeface="Arial" panose="020B0604020202020204" pitchFamily="34" charset="0"/>
              </a:rPr>
              <a:t>20</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Giá của một số loại giày (đơn vị nghìn đồng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350        300       650         300          450       500         300          250</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Số kênh được chiếu của một số hãng truyền hình cáp</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36       38          33          34           32            30           34           35.</a:t>
            </a:r>
            <a:endParaRPr lang="en-US" sz="4000"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86402" y="103157"/>
            <a:ext cx="2269507" cy="2269507"/>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0" y="7217410"/>
            <a:ext cx="3580260" cy="3580260"/>
          </a:xfrm>
          <a:prstGeom prst="rect">
            <a:avLst/>
          </a:prstGeom>
        </p:spPr>
      </p:pic>
    </p:spTree>
    <p:extLst>
      <p:ext uri="{BB962C8B-B14F-4D97-AF65-F5344CB8AC3E}">
        <p14:creationId xmlns:p14="http://schemas.microsoft.com/office/powerpoint/2010/main" val="292140069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6609167" y="1028700"/>
            <a:ext cx="10857441" cy="8077200"/>
            <a:chOff x="0" y="0"/>
            <a:chExt cx="6281481" cy="4183626"/>
          </a:xfrm>
        </p:grpSpPr>
        <p:sp>
          <p:nvSpPr>
            <p:cNvPr id="23" name="Freeform 23"/>
            <p:cNvSpPr/>
            <p:nvPr/>
          </p:nvSpPr>
          <p:spPr>
            <a:xfrm>
              <a:off x="0" y="0"/>
              <a:ext cx="6281481" cy="4183626"/>
            </a:xfrm>
            <a:custGeom>
              <a:avLst/>
              <a:gdLst/>
              <a:ahLst/>
              <a:cxnLst/>
              <a:rect l="l" t="t" r="r" b="b"/>
              <a:pathLst>
                <a:path w="6281481" h="4183626">
                  <a:moveTo>
                    <a:pt x="6157021" y="4183626"/>
                  </a:moveTo>
                  <a:lnTo>
                    <a:pt x="124460" y="4183626"/>
                  </a:lnTo>
                  <a:cubicBezTo>
                    <a:pt x="55880" y="4183626"/>
                    <a:pt x="0" y="4127746"/>
                    <a:pt x="0" y="4059166"/>
                  </a:cubicBezTo>
                  <a:lnTo>
                    <a:pt x="0" y="124460"/>
                  </a:lnTo>
                  <a:cubicBezTo>
                    <a:pt x="0" y="55880"/>
                    <a:pt x="55880" y="0"/>
                    <a:pt x="124460" y="0"/>
                  </a:cubicBezTo>
                  <a:lnTo>
                    <a:pt x="6157021" y="0"/>
                  </a:lnTo>
                  <a:cubicBezTo>
                    <a:pt x="6225601" y="0"/>
                    <a:pt x="6281481" y="55880"/>
                    <a:pt x="6281481" y="124460"/>
                  </a:cubicBezTo>
                  <a:lnTo>
                    <a:pt x="6281481" y="4059166"/>
                  </a:lnTo>
                  <a:cubicBezTo>
                    <a:pt x="6281481" y="4127746"/>
                    <a:pt x="6225601" y="4183626"/>
                    <a:pt x="6157021" y="4183626"/>
                  </a:cubicBezTo>
                  <a:close/>
                </a:path>
              </a:pathLst>
            </a:custGeom>
            <a:solidFill>
              <a:srgbClr val="EDEDED"/>
            </a:solidFill>
          </p:spPr>
        </p:sp>
      </p:grpSp>
      <p:pic>
        <p:nvPicPr>
          <p:cNvPr id="41" name="Picture 4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1028700"/>
            <a:ext cx="5129945" cy="1837453"/>
          </a:xfrm>
          <a:prstGeom prst="rect">
            <a:avLst/>
          </a:prstGeom>
        </p:spPr>
      </p:pic>
      <p:pic>
        <p:nvPicPr>
          <p:cNvPr id="47" name="Picture 4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264140" y="7800135"/>
            <a:ext cx="1685683" cy="1752600"/>
          </a:xfrm>
          <a:prstGeom prst="rect">
            <a:avLst/>
          </a:prstGeom>
        </p:spPr>
      </p:pic>
      <p:sp>
        <p:nvSpPr>
          <p:cNvPr id="49" name="TextBox 49"/>
          <p:cNvSpPr txBox="1"/>
          <p:nvPr/>
        </p:nvSpPr>
        <p:spPr>
          <a:xfrm>
            <a:off x="1479221" y="1411605"/>
            <a:ext cx="4228901" cy="512961"/>
          </a:xfrm>
          <a:prstGeom prst="rect">
            <a:avLst/>
          </a:prstGeom>
        </p:spPr>
        <p:txBody>
          <a:bodyPr lIns="0" tIns="0" rIns="0" bIns="0" rtlCol="0" anchor="t">
            <a:spAutoFit/>
          </a:bodyPr>
          <a:lstStyle/>
          <a:p>
            <a:pPr marL="0" lvl="0" indent="0" algn="ctr">
              <a:lnSpc>
                <a:spcPts val="4047"/>
              </a:lnSpc>
            </a:pPr>
            <a:r>
              <a:rPr lang="en-US" sz="4400" b="1" spc="-36" dirty="0" err="1" smtClean="0">
                <a:solidFill>
                  <a:srgbClr val="100F0D"/>
                </a:solidFill>
                <a:latin typeface="Arial" panose="020B0604020202020204" pitchFamily="34" charset="0"/>
                <a:cs typeface="Arial" panose="020B0604020202020204" pitchFamily="34" charset="0"/>
              </a:rPr>
              <a:t>Đáp</a:t>
            </a:r>
            <a:r>
              <a:rPr lang="en-US" sz="4400" b="1" spc="-36" dirty="0" smtClean="0">
                <a:solidFill>
                  <a:srgbClr val="100F0D"/>
                </a:solidFill>
                <a:latin typeface="Arial" panose="020B0604020202020204" pitchFamily="34" charset="0"/>
                <a:cs typeface="Arial" panose="020B0604020202020204" pitchFamily="34" charset="0"/>
              </a:rPr>
              <a:t> </a:t>
            </a:r>
            <a:r>
              <a:rPr lang="en-US" sz="4400" b="1" spc="-36" dirty="0" err="1" smtClean="0">
                <a:solidFill>
                  <a:srgbClr val="100F0D"/>
                </a:solidFill>
                <a:latin typeface="Arial" panose="020B0604020202020204" pitchFamily="34" charset="0"/>
                <a:cs typeface="Arial" panose="020B0604020202020204" pitchFamily="34" charset="0"/>
              </a:rPr>
              <a:t>án</a:t>
            </a:r>
            <a:endParaRPr lang="en-US" sz="4400" b="1" u="none" spc="-36" dirty="0">
              <a:solidFill>
                <a:srgbClr val="100F0D"/>
              </a:solidFill>
              <a:latin typeface="Arial" panose="020B0604020202020204" pitchFamily="34" charset="0"/>
              <a:cs typeface="Arial" panose="020B0604020202020204" pitchFamily="34" charset="0"/>
            </a:endParaRPr>
          </a:p>
        </p:txBody>
      </p:sp>
      <p:sp>
        <p:nvSpPr>
          <p:cNvPr id="63" name="Rectangle 62"/>
          <p:cNvSpPr/>
          <p:nvPr/>
        </p:nvSpPr>
        <p:spPr>
          <a:xfrm>
            <a:off x="7136110" y="1028700"/>
            <a:ext cx="9803553" cy="7647735"/>
          </a:xfrm>
          <a:prstGeom prst="rect">
            <a:avLst/>
          </a:prstGeom>
        </p:spPr>
        <p:txBody>
          <a:bodyPr wrap="square">
            <a:spAutoFit/>
          </a:bodyPr>
          <a:lstStyle/>
          <a:p>
            <a:pPr algn="just">
              <a:lnSpc>
                <a:spcPct val="200000"/>
              </a:lnSpc>
            </a:pPr>
            <a:r>
              <a:rPr lang="en-US" sz="4200" dirty="0" smtClean="0">
                <a:latin typeface="Arial" panose="020B0604020202020204" pitchFamily="34" charset="0"/>
                <a:cs typeface="Arial" panose="020B0604020202020204" pitchFamily="34" charset="0"/>
              </a:rPr>
              <a:t>a)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bình</a:t>
            </a:r>
            <a:r>
              <a:rPr lang="en-US" sz="4200" dirty="0">
                <a:latin typeface="Arial" panose="020B0604020202020204" pitchFamily="34" charset="0"/>
                <a:cs typeface="Arial" panose="020B0604020202020204" pitchFamily="34" charset="0"/>
              </a:rPr>
              <a:t>: 12; </a:t>
            </a:r>
            <a:r>
              <a:rPr lang="en-US" sz="4200" dirty="0" err="1">
                <a:latin typeface="Arial" panose="020B0604020202020204" pitchFamily="34" charset="0"/>
                <a:cs typeface="Arial" panose="020B0604020202020204" pitchFamily="34" charset="0"/>
              </a:rPr>
              <a:t>Trung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vị</a:t>
            </a:r>
            <a:r>
              <a:rPr lang="en-US" sz="4200" dirty="0">
                <a:latin typeface="Arial" panose="020B0604020202020204" pitchFamily="34" charset="0"/>
                <a:cs typeface="Arial" panose="020B0604020202020204" pitchFamily="34" charset="0"/>
              </a:rPr>
              <a:t>: 9; </a:t>
            </a:r>
            <a:r>
              <a:rPr lang="en-US" sz="4200" dirty="0" smtClean="0">
                <a:latin typeface="Arial" panose="020B0604020202020204" pitchFamily="34" charset="0"/>
                <a:cs typeface="Arial" panose="020B0604020202020204" pitchFamily="34" charset="0"/>
              </a:rPr>
              <a:t>Q</a:t>
            </a:r>
            <a:r>
              <a:rPr lang="en-US" sz="4200" baseline="-25000" dirty="0">
                <a:latin typeface="Arial" panose="020B0604020202020204" pitchFamily="34" charset="0"/>
                <a:cs typeface="Arial" panose="020B0604020202020204" pitchFamily="34" charset="0"/>
              </a:rPr>
              <a:t>1</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8; </a:t>
            </a:r>
            <a:r>
              <a:rPr lang="en-US" sz="4200" dirty="0" smtClean="0">
                <a:latin typeface="Arial" panose="020B0604020202020204" pitchFamily="34" charset="0"/>
                <a:cs typeface="Arial" panose="020B0604020202020204" pitchFamily="34" charset="0"/>
              </a:rPr>
              <a:t>Q</a:t>
            </a:r>
            <a:r>
              <a:rPr lang="en-US" sz="4200" baseline="-25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17,5; </a:t>
            </a:r>
            <a:r>
              <a:rPr lang="en-US" sz="4200" dirty="0" err="1">
                <a:latin typeface="Arial" panose="020B0604020202020204" pitchFamily="34" charset="0"/>
                <a:cs typeface="Arial" panose="020B0604020202020204" pitchFamily="34" charset="0"/>
              </a:rPr>
              <a:t>Mốt</a:t>
            </a:r>
            <a:r>
              <a:rPr lang="en-US" sz="4200" dirty="0">
                <a:latin typeface="Arial" panose="020B0604020202020204" pitchFamily="34" charset="0"/>
                <a:cs typeface="Arial" panose="020B0604020202020204" pitchFamily="34" charset="0"/>
              </a:rPr>
              <a:t> = 8.</a:t>
            </a:r>
          </a:p>
          <a:p>
            <a:pPr algn="just">
              <a:lnSpc>
                <a:spcPct val="200000"/>
              </a:lnSpc>
            </a:pPr>
            <a:r>
              <a:rPr lang="en-US" sz="4200" dirty="0" smtClean="0">
                <a:latin typeface="Arial" panose="020B0604020202020204" pitchFamily="34" charset="0"/>
                <a:cs typeface="Arial" panose="020B0604020202020204" pitchFamily="34" charset="0"/>
              </a:rPr>
              <a:t>b)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bình</a:t>
            </a:r>
            <a:r>
              <a:rPr lang="en-US" sz="4200" dirty="0">
                <a:latin typeface="Arial" panose="020B0604020202020204" pitchFamily="34" charset="0"/>
                <a:cs typeface="Arial" panose="020B0604020202020204" pitchFamily="34" charset="0"/>
              </a:rPr>
              <a:t>: 387,5; </a:t>
            </a:r>
            <a:r>
              <a:rPr lang="en-US" sz="4200" dirty="0" err="1">
                <a:latin typeface="Arial" panose="020B0604020202020204" pitchFamily="34" charset="0"/>
                <a:cs typeface="Arial" panose="020B0604020202020204" pitchFamily="34" charset="0"/>
              </a:rPr>
              <a:t>Trung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vị</a:t>
            </a:r>
            <a:r>
              <a:rPr lang="en-US" sz="4200" dirty="0">
                <a:latin typeface="Arial" panose="020B0604020202020204" pitchFamily="34" charset="0"/>
                <a:cs typeface="Arial" panose="020B0604020202020204" pitchFamily="34" charset="0"/>
              </a:rPr>
              <a:t>: 325; </a:t>
            </a:r>
            <a:r>
              <a:rPr lang="en-US" sz="4200" dirty="0" smtClean="0">
                <a:latin typeface="Arial" panose="020B0604020202020204" pitchFamily="34" charset="0"/>
                <a:cs typeface="Arial" panose="020B0604020202020204" pitchFamily="34" charset="0"/>
              </a:rPr>
              <a:t>Q</a:t>
            </a:r>
            <a:r>
              <a:rPr lang="en-US" sz="4200" baseline="-25000" dirty="0" smtClean="0">
                <a:latin typeface="Arial" panose="020B0604020202020204" pitchFamily="34" charset="0"/>
                <a:cs typeface="Arial" panose="020B0604020202020204" pitchFamily="34" charset="0"/>
              </a:rPr>
              <a:t>1</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300; </a:t>
            </a:r>
            <a:r>
              <a:rPr lang="en-US" sz="4200" dirty="0" smtClean="0">
                <a:latin typeface="Arial" panose="020B0604020202020204" pitchFamily="34" charset="0"/>
                <a:cs typeface="Arial" panose="020B0604020202020204" pitchFamily="34" charset="0"/>
              </a:rPr>
              <a:t>Q</a:t>
            </a:r>
            <a:r>
              <a:rPr lang="en-US" sz="4200" baseline="-25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475; </a:t>
            </a:r>
            <a:r>
              <a:rPr lang="en-US" sz="4200" dirty="0" err="1">
                <a:latin typeface="Arial" panose="020B0604020202020204" pitchFamily="34" charset="0"/>
                <a:cs typeface="Arial" panose="020B0604020202020204" pitchFamily="34" charset="0"/>
              </a:rPr>
              <a:t>Mốt</a:t>
            </a:r>
            <a:r>
              <a:rPr lang="en-US" sz="4200" dirty="0">
                <a:latin typeface="Arial" panose="020B0604020202020204" pitchFamily="34" charset="0"/>
                <a:cs typeface="Arial" panose="020B0604020202020204" pitchFamily="34" charset="0"/>
              </a:rPr>
              <a:t> = 300</a:t>
            </a:r>
            <a:r>
              <a:rPr lang="en-US" sz="4200" dirty="0" smtClean="0">
                <a:latin typeface="Arial" panose="020B0604020202020204" pitchFamily="34" charset="0"/>
                <a:cs typeface="Arial" panose="020B0604020202020204" pitchFamily="34" charset="0"/>
              </a:rPr>
              <a:t>.</a:t>
            </a:r>
          </a:p>
          <a:p>
            <a:pPr algn="just">
              <a:lnSpc>
                <a:spcPct val="200000"/>
              </a:lnSpc>
            </a:pPr>
            <a:r>
              <a:rPr lang="en-US" sz="4200" dirty="0" smtClean="0">
                <a:latin typeface="Arial" panose="020B0604020202020204" pitchFamily="34" charset="0"/>
                <a:cs typeface="Arial" panose="020B0604020202020204" pitchFamily="34" charset="0"/>
              </a:rPr>
              <a:t>c)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bình</a:t>
            </a:r>
            <a:r>
              <a:rPr lang="en-US" sz="4200" dirty="0">
                <a:latin typeface="Arial" panose="020B0604020202020204" pitchFamily="34" charset="0"/>
                <a:cs typeface="Arial" panose="020B0604020202020204" pitchFamily="34" charset="0"/>
              </a:rPr>
              <a:t>: 34; </a:t>
            </a:r>
            <a:r>
              <a:rPr lang="en-US" sz="4200" dirty="0" err="1">
                <a:latin typeface="Arial" panose="020B0604020202020204" pitchFamily="34" charset="0"/>
                <a:cs typeface="Arial" panose="020B0604020202020204" pitchFamily="34" charset="0"/>
              </a:rPr>
              <a:t>Trung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vị</a:t>
            </a:r>
            <a:r>
              <a:rPr lang="en-US" sz="4200" dirty="0">
                <a:latin typeface="Arial" panose="020B0604020202020204" pitchFamily="34" charset="0"/>
                <a:cs typeface="Arial" panose="020B0604020202020204" pitchFamily="34" charset="0"/>
              </a:rPr>
              <a:t>: 34; </a:t>
            </a:r>
            <a:r>
              <a:rPr lang="en-US" sz="4200" dirty="0" smtClean="0">
                <a:latin typeface="Arial" panose="020B0604020202020204" pitchFamily="34" charset="0"/>
                <a:cs typeface="Arial" panose="020B0604020202020204" pitchFamily="34" charset="0"/>
              </a:rPr>
              <a:t>Q</a:t>
            </a:r>
            <a:r>
              <a:rPr lang="en-US" sz="4200" baseline="-25000" dirty="0" smtClean="0">
                <a:latin typeface="Arial" panose="020B0604020202020204" pitchFamily="34" charset="0"/>
                <a:cs typeface="Arial" panose="020B0604020202020204" pitchFamily="34" charset="0"/>
              </a:rPr>
              <a:t>1</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32,5; </a:t>
            </a:r>
            <a:r>
              <a:rPr lang="en-US" sz="4200" dirty="0" smtClean="0">
                <a:latin typeface="Arial" panose="020B0604020202020204" pitchFamily="34" charset="0"/>
                <a:cs typeface="Arial" panose="020B0604020202020204" pitchFamily="34" charset="0"/>
              </a:rPr>
              <a:t>Q</a:t>
            </a:r>
            <a:r>
              <a:rPr lang="en-US" sz="4200" baseline="-25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35,5; </a:t>
            </a:r>
            <a:r>
              <a:rPr lang="en-US" sz="4200" dirty="0" err="1">
                <a:latin typeface="Arial" panose="020B0604020202020204" pitchFamily="34" charset="0"/>
                <a:cs typeface="Arial" panose="020B0604020202020204" pitchFamily="34" charset="0"/>
              </a:rPr>
              <a:t>Mốt</a:t>
            </a:r>
            <a:r>
              <a:rPr lang="en-US" sz="4200" dirty="0">
                <a:latin typeface="Arial" panose="020B0604020202020204" pitchFamily="34" charset="0"/>
                <a:cs typeface="Arial" panose="020B0604020202020204" pitchFamily="34" charset="0"/>
              </a:rPr>
              <a:t> = 34.</a:t>
            </a:r>
          </a:p>
        </p:txBody>
      </p:sp>
      <p:pic>
        <p:nvPicPr>
          <p:cNvPr id="64" name="Picture 6"/>
          <p:cNvPicPr>
            <a:picLocks noChangeAspect="1"/>
          </p:cNvPicPr>
          <p:nvPr/>
        </p:nvPicPr>
        <p:blipFill>
          <a:blip r:embed="rId9"/>
          <a:srcRect/>
          <a:stretch>
            <a:fillRect/>
          </a:stretch>
        </p:blipFill>
        <p:spPr>
          <a:xfrm flipH="1">
            <a:off x="814610" y="3665823"/>
            <a:ext cx="5531085" cy="54273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randombar(horizontal)">
                                      <p:cBhvr>
                                        <p:cTn id="7" dur="500"/>
                                        <p:tgtEl>
                                          <p:spTgt spid="6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3">
                                            <p:txEl>
                                              <p:pRg st="1" end="1"/>
                                            </p:txEl>
                                          </p:spTgt>
                                        </p:tgtEl>
                                        <p:attrNameLst>
                                          <p:attrName>style.visibility</p:attrName>
                                        </p:attrNameLst>
                                      </p:cBhvr>
                                      <p:to>
                                        <p:strVal val="visible"/>
                                      </p:to>
                                    </p:set>
                                    <p:animEffect transition="in" filter="randombar(horizontal)">
                                      <p:cBhvr>
                                        <p:cTn id="10" dur="500"/>
                                        <p:tgtEl>
                                          <p:spTgt spid="6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3">
                                            <p:txEl>
                                              <p:pRg st="2" end="2"/>
                                            </p:txEl>
                                          </p:spTgt>
                                        </p:tgtEl>
                                        <p:attrNameLst>
                                          <p:attrName>style.visibility</p:attrName>
                                        </p:attrNameLst>
                                      </p:cBhvr>
                                      <p:to>
                                        <p:strVal val="visible"/>
                                      </p:to>
                                    </p:set>
                                    <p:animEffect transition="in" filter="randombar(horizontal)">
                                      <p:cBhvr>
                                        <p:cTn id="13" dur="500"/>
                                        <p:tgtEl>
                                          <p:spTgt spid="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6301516" y="114300"/>
            <a:ext cx="5684951" cy="1600200"/>
            <a:chOff x="-5" y="-159172"/>
            <a:chExt cx="7579935" cy="2133601"/>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 y="-159172"/>
              <a:ext cx="7579935" cy="2133601"/>
            </a:xfrm>
            <a:prstGeom prst="rect">
              <a:avLst/>
            </a:prstGeom>
          </p:spPr>
        </p:pic>
        <p:sp>
          <p:nvSpPr>
            <p:cNvPr id="12" name="TextBox 12"/>
            <p:cNvSpPr txBox="1"/>
            <p:nvPr/>
          </p:nvSpPr>
          <p:spPr>
            <a:xfrm>
              <a:off x="542378" y="575848"/>
              <a:ext cx="6495167" cy="1117487"/>
            </a:xfrm>
            <a:prstGeom prst="rect">
              <a:avLst/>
            </a:prstGeom>
          </p:spPr>
          <p:txBody>
            <a:bodyPr wrap="square" lIns="0" tIns="0" rIns="0" bIns="0" rtlCol="0" anchor="t">
              <a:spAutoFit/>
            </a:bodyPr>
            <a:lstStyle/>
            <a:p>
              <a:pPr algn="ctr">
                <a:lnSpc>
                  <a:spcPts val="7455"/>
                </a:lnSpc>
              </a:pPr>
              <a:r>
                <a:rPr lang="en-US" sz="4000" b="1" dirty="0" err="1" smtClean="0">
                  <a:solidFill>
                    <a:srgbClr val="FFFFFF"/>
                  </a:solidFill>
                  <a:latin typeface="Arial" panose="020B0604020202020204" pitchFamily="34" charset="0"/>
                  <a:cs typeface="Arial" panose="020B0604020202020204" pitchFamily="34" charset="0"/>
                </a:rPr>
                <a:t>Bài</a:t>
              </a:r>
              <a:r>
                <a:rPr lang="en-US" sz="4000" b="1" dirty="0" smtClean="0">
                  <a:solidFill>
                    <a:srgbClr val="FFFFFF"/>
                  </a:solidFill>
                  <a:latin typeface="Arial" panose="020B0604020202020204" pitchFamily="34" charset="0"/>
                  <a:cs typeface="Arial" panose="020B0604020202020204" pitchFamily="34" charset="0"/>
                </a:rPr>
                <a:t> 5.8 (SGK - tr82)</a:t>
              </a:r>
              <a:endParaRPr lang="en-US" sz="4000" b="1" dirty="0">
                <a:solidFill>
                  <a:srgbClr val="FFFFFF"/>
                </a:solidFill>
                <a:latin typeface="Arial" panose="020B0604020202020204" pitchFamily="34" charset="0"/>
                <a:cs typeface="Arial" panose="020B0604020202020204" pitchFamily="34" charset="0"/>
              </a:endParaRPr>
            </a:p>
          </p:txBody>
        </p:sp>
      </p:grpSp>
      <p:sp>
        <p:nvSpPr>
          <p:cNvPr id="20" name="Rectangle 19"/>
          <p:cNvSpPr/>
          <p:nvPr/>
        </p:nvSpPr>
        <p:spPr>
          <a:xfrm>
            <a:off x="1384486" y="1714500"/>
            <a:ext cx="15519013" cy="840230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Chọn số đặc trưng đo xu thế trung tâm của mỗi mẫu số liệu sau. Giải thích và tính giá trị của số đặc trưng đó</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marL="742950" indent="-742950" algn="just">
              <a:lnSpc>
                <a:spcPct val="150000"/>
              </a:lnSpc>
              <a:buAutoNum type="alphaLcParenR"/>
            </a:pPr>
            <a:r>
              <a:rPr lang="vi-VN" sz="3600" dirty="0" smtClean="0">
                <a:latin typeface="Arial" panose="020B0604020202020204" pitchFamily="34" charset="0"/>
                <a:cs typeface="Arial" panose="020B0604020202020204" pitchFamily="34" charset="0"/>
              </a:rPr>
              <a:t>Số </a:t>
            </a:r>
            <a:r>
              <a:rPr lang="vi-VN" sz="3600" dirty="0">
                <a:latin typeface="Arial" panose="020B0604020202020204" pitchFamily="34" charset="0"/>
                <a:cs typeface="Arial" panose="020B0604020202020204" pitchFamily="34" charset="0"/>
              </a:rPr>
              <a:t>mặt trăng đã biết của các hành tinh</a:t>
            </a:r>
            <a:r>
              <a:rPr lang="vi-VN" sz="3600" dirty="0" smtClean="0">
                <a:latin typeface="Arial" panose="020B0604020202020204" pitchFamily="34" charset="0"/>
                <a:cs typeface="Arial" panose="020B0604020202020204" pitchFamily="34" charset="0"/>
              </a:rPr>
              <a:t>:</a:t>
            </a:r>
            <a:endParaRPr lang="en-US" sz="3600" dirty="0" smtClean="0">
              <a:latin typeface="Arial" panose="020B0604020202020204" pitchFamily="34" charset="0"/>
              <a:cs typeface="Arial" panose="020B0604020202020204" pitchFamily="34" charset="0"/>
            </a:endParaRPr>
          </a:p>
          <a:p>
            <a:pPr algn="just">
              <a:lnSpc>
                <a:spcPct val="150000"/>
              </a:lnSpc>
            </a:pPr>
            <a:endParaRPr lang="en-US" sz="3600" dirty="0" smtClean="0">
              <a:latin typeface="Arial" panose="020B0604020202020204" pitchFamily="34" charset="0"/>
              <a:cs typeface="Arial" panose="020B0604020202020204" pitchFamily="34" charset="0"/>
            </a:endParaRPr>
          </a:p>
          <a:p>
            <a:pPr marL="742950" indent="-742950" algn="just">
              <a:lnSpc>
                <a:spcPct val="150000"/>
              </a:lnSpc>
              <a:buAutoNum type="alphaLcParenR"/>
            </a:pPr>
            <a:endParaRPr lang="en-US" sz="3600" dirty="0" smtClean="0">
              <a:latin typeface="Arial" panose="020B0604020202020204" pitchFamily="34" charset="0"/>
              <a:cs typeface="Arial" panose="020B0604020202020204" pitchFamily="34" charset="0"/>
            </a:endParaRPr>
          </a:p>
          <a:p>
            <a:pPr algn="just">
              <a:lnSpc>
                <a:spcPct val="150000"/>
              </a:lnSpc>
            </a:pPr>
            <a:endParaRPr lang="en-US" sz="3600" dirty="0" smtClean="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Số đường chuyền thành công trong một trận đấu của một số cầu thủ bóng </a:t>
            </a:r>
            <a:r>
              <a:rPr lang="vi-VN" sz="3600" dirty="0" smtClean="0">
                <a:latin typeface="Arial" panose="020B0604020202020204" pitchFamily="34" charset="0"/>
                <a:cs typeface="Arial" panose="020B0604020202020204" pitchFamily="34" charset="0"/>
              </a:rPr>
              <a:t>đá:</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32  </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24        20      14       23</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Chỉ số IQ của một nhóm học sinh: 60  72  63  83  68  74  90  86  74  80</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d</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Các sai số trong một phép đo: 10  15  18  15  14  13  42  15  12  14  42.</a:t>
            </a:r>
            <a:endParaRPr lang="en-US" sz="3600" dirty="0">
              <a:latin typeface="Arial" panose="020B0604020202020204" pitchFamily="34" charset="0"/>
              <a:cs typeface="Arial" panose="020B0604020202020204" pitchFamily="34"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2606574950"/>
              </p:ext>
            </p:extLst>
          </p:nvPr>
        </p:nvGraphicFramePr>
        <p:xfrm>
          <a:off x="1828800" y="4457700"/>
          <a:ext cx="14325605" cy="2086694"/>
        </p:xfrm>
        <a:graphic>
          <a:graphicData uri="http://schemas.openxmlformats.org/drawingml/2006/table">
            <a:tbl>
              <a:tblPr firstRow="1" bandRow="1">
                <a:tableStyleId>{5940675A-B579-460E-94D1-54222C63F5DA}</a:tableStyleId>
              </a:tblPr>
              <a:tblGrid>
                <a:gridCol w="2963920"/>
                <a:gridCol w="1411389"/>
                <a:gridCol w="1340820"/>
                <a:gridCol w="1411389"/>
                <a:gridCol w="1270250"/>
                <a:gridCol w="1411389"/>
                <a:gridCol w="1332980"/>
                <a:gridCol w="1591734"/>
                <a:gridCol w="1591734"/>
              </a:tblGrid>
              <a:tr h="715094">
                <a:tc>
                  <a:txBody>
                    <a:bodyPr/>
                    <a:lstStyle/>
                    <a:p>
                      <a:r>
                        <a:rPr lang="en-US" sz="2800" dirty="0" err="1" smtClean="0">
                          <a:latin typeface="Arial" panose="020B0604020202020204" pitchFamily="34" charset="0"/>
                          <a:cs typeface="Arial" panose="020B0604020202020204" pitchFamily="34" charset="0"/>
                        </a:rPr>
                        <a:t>Hành</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tinh</a:t>
                      </a:r>
                      <a:endParaRPr lang="en-US" sz="28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2800" dirty="0" err="1" smtClean="0">
                          <a:latin typeface="Arial" panose="020B0604020202020204" pitchFamily="34" charset="0"/>
                          <a:cs typeface="Arial" panose="020B0604020202020204" pitchFamily="34" charset="0"/>
                        </a:rPr>
                        <a:t>Thủy</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tinh</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2800" dirty="0" smtClean="0">
                          <a:latin typeface="Arial" panose="020B0604020202020204" pitchFamily="34" charset="0"/>
                          <a:cs typeface="Arial" panose="020B0604020202020204" pitchFamily="34" charset="0"/>
                        </a:rPr>
                        <a:t>Kim </a:t>
                      </a:r>
                      <a:r>
                        <a:rPr lang="en-US" sz="2800" dirty="0" err="1" smtClean="0">
                          <a:latin typeface="Arial" panose="020B0604020202020204" pitchFamily="34" charset="0"/>
                          <a:cs typeface="Arial" panose="020B0604020202020204" pitchFamily="34" charset="0"/>
                        </a:rPr>
                        <a:t>tinh</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2800" dirty="0" err="1" smtClean="0">
                          <a:latin typeface="Arial" panose="020B0604020202020204" pitchFamily="34" charset="0"/>
                          <a:cs typeface="Arial" panose="020B0604020202020204" pitchFamily="34" charset="0"/>
                        </a:rPr>
                        <a:t>Trái</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Đất</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2800" dirty="0" err="1" smtClean="0">
                          <a:latin typeface="Arial" panose="020B0604020202020204" pitchFamily="34" charset="0"/>
                          <a:cs typeface="Arial" panose="020B0604020202020204" pitchFamily="34" charset="0"/>
                        </a:rPr>
                        <a:t>Hỏa</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tinh</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2800" dirty="0" err="1" smtClean="0">
                          <a:latin typeface="Arial" panose="020B0604020202020204" pitchFamily="34" charset="0"/>
                          <a:cs typeface="Arial" panose="020B0604020202020204" pitchFamily="34" charset="0"/>
                        </a:rPr>
                        <a:t>Mộc</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tinh</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2800" dirty="0" err="1" smtClean="0">
                          <a:latin typeface="Arial" panose="020B0604020202020204" pitchFamily="34" charset="0"/>
                          <a:cs typeface="Arial" panose="020B0604020202020204" pitchFamily="34" charset="0"/>
                        </a:rPr>
                        <a:t>Thổ</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tinh</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2800" dirty="0" err="1" smtClean="0">
                          <a:latin typeface="Arial" panose="020B0604020202020204" pitchFamily="34" charset="0"/>
                          <a:cs typeface="Arial" panose="020B0604020202020204" pitchFamily="34" charset="0"/>
                        </a:rPr>
                        <a:t>Thiên</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vương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tinh</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2800" dirty="0" err="1" smtClean="0">
                          <a:latin typeface="Arial" panose="020B0604020202020204" pitchFamily="34" charset="0"/>
                          <a:cs typeface="Arial" panose="020B0604020202020204" pitchFamily="34" charset="0"/>
                        </a:rPr>
                        <a:t>Hải</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Vương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tinh</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r>
              <a:tr h="715094">
                <a:tc>
                  <a:txBody>
                    <a:bodyPr/>
                    <a:lstStyle/>
                    <a:p>
                      <a:r>
                        <a:rPr lang="en-US" sz="2800" dirty="0" err="1" smtClean="0">
                          <a:latin typeface="Arial" panose="020B0604020202020204" pitchFamily="34" charset="0"/>
                          <a:cs typeface="Arial" panose="020B0604020202020204" pitchFamily="34" charset="0"/>
                        </a:rPr>
                        <a:t>Số</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mặt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trăng</a:t>
                      </a:r>
                      <a:endParaRPr lang="en-US" sz="28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2800" dirty="0" smtClean="0">
                          <a:latin typeface="Arial" panose="020B0604020202020204" pitchFamily="34" charset="0"/>
                          <a:cs typeface="Arial" panose="020B0604020202020204" pitchFamily="34" charset="0"/>
                        </a:rPr>
                        <a:t>63</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2800" dirty="0" smtClean="0">
                          <a:latin typeface="Arial" panose="020B0604020202020204" pitchFamily="34" charset="0"/>
                          <a:cs typeface="Arial" panose="020B0604020202020204" pitchFamily="34" charset="0"/>
                        </a:rPr>
                        <a:t>34</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2800" dirty="0" smtClean="0">
                          <a:latin typeface="Arial" panose="020B0604020202020204" pitchFamily="34" charset="0"/>
                          <a:cs typeface="Arial" panose="020B0604020202020204" pitchFamily="34" charset="0"/>
                        </a:rPr>
                        <a:t>27</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2800" dirty="0" smtClean="0">
                          <a:latin typeface="Arial" panose="020B0604020202020204" pitchFamily="34" charset="0"/>
                          <a:cs typeface="Arial" panose="020B0604020202020204" pitchFamily="34" charset="0"/>
                        </a:rPr>
                        <a:t>13</a:t>
                      </a:r>
                      <a:endParaRPr lang="en-US" sz="2800" dirty="0">
                        <a:latin typeface="Arial" panose="020B0604020202020204" pitchFamily="34" charset="0"/>
                        <a:cs typeface="Arial" panose="020B0604020202020204" pitchFamily="34" charset="0"/>
                      </a:endParaRPr>
                    </a:p>
                  </a:txBody>
                  <a:tcPr>
                    <a:solidFill>
                      <a:schemeClr val="accent5">
                        <a:lumMod val="20000"/>
                        <a:lumOff val="80000"/>
                      </a:schemeClr>
                    </a:solidFill>
                  </a:tcPr>
                </a:tc>
              </a:tr>
            </a:tbl>
          </a:graphicData>
        </a:graphic>
      </p:graphicFrame>
      <p:pic>
        <p:nvPicPr>
          <p:cNvPr id="22"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66693" y="1503680"/>
            <a:ext cx="914400" cy="1369888"/>
          </a:xfrm>
          <a:prstGeom prst="rect">
            <a:avLst/>
          </a:prstGeom>
        </p:spPr>
      </p:pic>
      <p:pic>
        <p:nvPicPr>
          <p:cNvPr id="23"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894245">
            <a:off x="16649692" y="4171250"/>
            <a:ext cx="914400" cy="1369888"/>
          </a:xfrm>
          <a:prstGeom prst="rect">
            <a:avLst/>
          </a:prstGeom>
        </p:spPr>
      </p:pic>
    </p:spTree>
    <p:extLst>
      <p:ext uri="{BB962C8B-B14F-4D97-AF65-F5344CB8AC3E}">
        <p14:creationId xmlns:p14="http://schemas.microsoft.com/office/powerpoint/2010/main" val="929753909"/>
      </p:ext>
    </p:extLst>
  </p:cSld>
  <p:clrMapOvr>
    <a:masterClrMapping/>
  </p:clrMapOvr>
  <mc:AlternateContent xmlns:mc="http://schemas.openxmlformats.org/markup-compatibility/2006" xmlns:p14="http://schemas.microsoft.com/office/powerpoint/2010/main">
    <mc:Choice Requires="p14">
      <p:transition spd="slow" p14:dur="800">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outVertical)">
                                      <p:cBhvr>
                                        <p:cTn id="17" dur="5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6" presetClass="entr" presetSubtype="37"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out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6609166" y="1028700"/>
            <a:ext cx="11221633" cy="8402300"/>
            <a:chOff x="0" y="0"/>
            <a:chExt cx="6281481" cy="4183626"/>
          </a:xfrm>
        </p:grpSpPr>
        <p:sp>
          <p:nvSpPr>
            <p:cNvPr id="23" name="Freeform 23"/>
            <p:cNvSpPr/>
            <p:nvPr/>
          </p:nvSpPr>
          <p:spPr>
            <a:xfrm>
              <a:off x="0" y="0"/>
              <a:ext cx="6281481" cy="4183626"/>
            </a:xfrm>
            <a:custGeom>
              <a:avLst/>
              <a:gdLst/>
              <a:ahLst/>
              <a:cxnLst/>
              <a:rect l="l" t="t" r="r" b="b"/>
              <a:pathLst>
                <a:path w="6281481" h="4183626">
                  <a:moveTo>
                    <a:pt x="6157021" y="4183626"/>
                  </a:moveTo>
                  <a:lnTo>
                    <a:pt x="124460" y="4183626"/>
                  </a:lnTo>
                  <a:cubicBezTo>
                    <a:pt x="55880" y="4183626"/>
                    <a:pt x="0" y="4127746"/>
                    <a:pt x="0" y="4059166"/>
                  </a:cubicBezTo>
                  <a:lnTo>
                    <a:pt x="0" y="124460"/>
                  </a:lnTo>
                  <a:cubicBezTo>
                    <a:pt x="0" y="55880"/>
                    <a:pt x="55880" y="0"/>
                    <a:pt x="124460" y="0"/>
                  </a:cubicBezTo>
                  <a:lnTo>
                    <a:pt x="6157021" y="0"/>
                  </a:lnTo>
                  <a:cubicBezTo>
                    <a:pt x="6225601" y="0"/>
                    <a:pt x="6281481" y="55880"/>
                    <a:pt x="6281481" y="124460"/>
                  </a:cubicBezTo>
                  <a:lnTo>
                    <a:pt x="6281481" y="4059166"/>
                  </a:lnTo>
                  <a:cubicBezTo>
                    <a:pt x="6281481" y="4127746"/>
                    <a:pt x="6225601" y="4183626"/>
                    <a:pt x="6157021" y="4183626"/>
                  </a:cubicBezTo>
                  <a:close/>
                </a:path>
              </a:pathLst>
            </a:custGeom>
            <a:solidFill>
              <a:srgbClr val="EDEDED"/>
            </a:solidFill>
          </p:spPr>
        </p:sp>
      </p:grpSp>
      <p:pic>
        <p:nvPicPr>
          <p:cNvPr id="41" name="Picture 4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1028700"/>
            <a:ext cx="5129945" cy="1837453"/>
          </a:xfrm>
          <a:prstGeom prst="rect">
            <a:avLst/>
          </a:prstGeom>
        </p:spPr>
      </p:pic>
      <p:sp>
        <p:nvSpPr>
          <p:cNvPr id="49" name="TextBox 49"/>
          <p:cNvSpPr txBox="1"/>
          <p:nvPr/>
        </p:nvSpPr>
        <p:spPr>
          <a:xfrm>
            <a:off x="1479221" y="1411605"/>
            <a:ext cx="4228901" cy="512961"/>
          </a:xfrm>
          <a:prstGeom prst="rect">
            <a:avLst/>
          </a:prstGeom>
        </p:spPr>
        <p:txBody>
          <a:bodyPr lIns="0" tIns="0" rIns="0" bIns="0" rtlCol="0" anchor="t">
            <a:spAutoFit/>
          </a:bodyPr>
          <a:lstStyle/>
          <a:p>
            <a:pPr algn="ctr">
              <a:lnSpc>
                <a:spcPts val="4047"/>
              </a:lnSpc>
            </a:pPr>
            <a:r>
              <a:rPr lang="en-US" sz="4400" b="1" spc="-36" dirty="0" err="1" smtClean="0">
                <a:solidFill>
                  <a:srgbClr val="100F0D"/>
                </a:solidFill>
                <a:latin typeface="Arial" panose="020B0604020202020204" pitchFamily="34" charset="0"/>
                <a:cs typeface="Arial" panose="020B0604020202020204" pitchFamily="34" charset="0"/>
              </a:rPr>
              <a:t>Gợi</a:t>
            </a:r>
            <a:r>
              <a:rPr lang="en-US" sz="4400" b="1" spc="-36" dirty="0" smtClean="0">
                <a:solidFill>
                  <a:srgbClr val="100F0D"/>
                </a:solidFill>
                <a:latin typeface="Arial" panose="020B0604020202020204" pitchFamily="34" charset="0"/>
                <a:cs typeface="Arial" panose="020B0604020202020204" pitchFamily="34" charset="0"/>
              </a:rPr>
              <a:t> ý </a:t>
            </a:r>
            <a:r>
              <a:rPr lang="en-US" sz="4400" b="1" spc="-36" dirty="0" err="1" smtClean="0">
                <a:solidFill>
                  <a:srgbClr val="100F0D"/>
                </a:solidFill>
                <a:latin typeface="Arial" panose="020B0604020202020204" pitchFamily="34" charset="0"/>
                <a:cs typeface="Arial" panose="020B0604020202020204" pitchFamily="34" charset="0"/>
              </a:rPr>
              <a:t>và</a:t>
            </a:r>
            <a:r>
              <a:rPr lang="en-US" sz="4400" b="1" spc="-36" dirty="0" smtClean="0">
                <a:solidFill>
                  <a:srgbClr val="100F0D"/>
                </a:solidFill>
                <a:latin typeface="Arial" panose="020B0604020202020204" pitchFamily="34" charset="0"/>
                <a:cs typeface="Arial" panose="020B0604020202020204" pitchFamily="34" charset="0"/>
              </a:rPr>
              <a:t> </a:t>
            </a:r>
            <a:r>
              <a:rPr lang="en-US" sz="4400" b="1" spc="-36" dirty="0" err="1" smtClean="0">
                <a:solidFill>
                  <a:srgbClr val="100F0D"/>
                </a:solidFill>
                <a:latin typeface="Arial" panose="020B0604020202020204" pitchFamily="34" charset="0"/>
                <a:cs typeface="Arial" panose="020B0604020202020204" pitchFamily="34" charset="0"/>
              </a:rPr>
              <a:t>áp</a:t>
            </a:r>
            <a:r>
              <a:rPr lang="en-US" sz="4400" b="1" spc="-36" dirty="0" smtClean="0">
                <a:solidFill>
                  <a:srgbClr val="100F0D"/>
                </a:solidFill>
                <a:latin typeface="Arial" panose="020B0604020202020204" pitchFamily="34" charset="0"/>
                <a:cs typeface="Arial" panose="020B0604020202020204" pitchFamily="34" charset="0"/>
              </a:rPr>
              <a:t> </a:t>
            </a:r>
            <a:r>
              <a:rPr lang="en-US" sz="4400" b="1" spc="-36" dirty="0" err="1" smtClean="0">
                <a:solidFill>
                  <a:srgbClr val="100F0D"/>
                </a:solidFill>
                <a:latin typeface="Arial" panose="020B0604020202020204" pitchFamily="34" charset="0"/>
                <a:cs typeface="Arial" panose="020B0604020202020204" pitchFamily="34" charset="0"/>
              </a:rPr>
              <a:t>án</a:t>
            </a:r>
            <a:endParaRPr lang="en-US" sz="4400" b="1" spc="-36" dirty="0">
              <a:solidFill>
                <a:srgbClr val="100F0D"/>
              </a:solidFill>
              <a:latin typeface="Arial" panose="020B0604020202020204" pitchFamily="34" charset="0"/>
              <a:cs typeface="Arial" panose="020B0604020202020204" pitchFamily="34" charset="0"/>
            </a:endParaRPr>
          </a:p>
        </p:txBody>
      </p:sp>
      <p:pic>
        <p:nvPicPr>
          <p:cNvPr id="64" name="Picture 6"/>
          <p:cNvPicPr>
            <a:picLocks noChangeAspect="1"/>
          </p:cNvPicPr>
          <p:nvPr/>
        </p:nvPicPr>
        <p:blipFill>
          <a:blip r:embed="rId7"/>
          <a:srcRect/>
          <a:stretch>
            <a:fillRect/>
          </a:stretch>
        </p:blipFill>
        <p:spPr>
          <a:xfrm flipH="1">
            <a:off x="814610" y="3665823"/>
            <a:ext cx="5531085" cy="5427377"/>
          </a:xfrm>
          <a:prstGeom prst="rect">
            <a:avLst/>
          </a:prstGeom>
        </p:spPr>
      </p:pic>
      <p:sp>
        <p:nvSpPr>
          <p:cNvPr id="2" name="Rectangle 1"/>
          <p:cNvSpPr/>
          <p:nvPr/>
        </p:nvSpPr>
        <p:spPr>
          <a:xfrm>
            <a:off x="7086600" y="1028700"/>
            <a:ext cx="10454641" cy="8402300"/>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Trong các câu a, b</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 </a:t>
            </a:r>
            <a:r>
              <a:rPr lang="vi-VN" sz="4000" dirty="0">
                <a:latin typeface="Arial" panose="020B0604020202020204" pitchFamily="34" charset="0"/>
                <a:cs typeface="Arial" panose="020B0604020202020204" pitchFamily="34" charset="0"/>
              </a:rPr>
              <a:t>nên dùng số trung bình. Trong câu d nên dùng trung vị vì đa số các sai số là giống nhau, riêng giá trị 42 lớn hơn hẳn các giá trị khác, đây được xem là giá trị bất thường. </a:t>
            </a: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Số trung bình: 17,5.</a:t>
            </a: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Số trung bình: 22,6.</a:t>
            </a:r>
          </a:p>
          <a:p>
            <a:pPr algn="just">
              <a:lnSpc>
                <a:spcPct val="150000"/>
              </a:lnSpc>
            </a:pP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Số trung bình: 75.</a:t>
            </a:r>
          </a:p>
          <a:p>
            <a:pPr algn="just">
              <a:lnSpc>
                <a:spcPct val="150000"/>
              </a:lnSpc>
            </a:pPr>
            <a:r>
              <a:rPr lang="vi-VN" sz="4000" dirty="0" smtClean="0">
                <a:latin typeface="Arial" panose="020B0604020202020204" pitchFamily="34" charset="0"/>
                <a:cs typeface="Arial" panose="020B0604020202020204" pitchFamily="34" charset="0"/>
              </a:rPr>
              <a:t>d</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Số trung vị: 15.</a:t>
            </a:r>
          </a:p>
        </p:txBody>
      </p:sp>
      <p:pic>
        <p:nvPicPr>
          <p:cNvPr id="10"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87400" y="7277100"/>
            <a:ext cx="3749516" cy="2351970"/>
          </a:xfrm>
          <a:prstGeom prst="rect">
            <a:avLst/>
          </a:prstGeom>
        </p:spPr>
      </p:pic>
    </p:spTree>
    <p:extLst>
      <p:ext uri="{BB962C8B-B14F-4D97-AF65-F5344CB8AC3E}">
        <p14:creationId xmlns:p14="http://schemas.microsoft.com/office/powerpoint/2010/main" val="255268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a:off x="993318" y="1596138"/>
            <a:ext cx="16304082" cy="7966962"/>
            <a:chOff x="0" y="0"/>
            <a:chExt cx="2819858" cy="1508765"/>
          </a:xfrm>
        </p:grpSpPr>
        <p:sp>
          <p:nvSpPr>
            <p:cNvPr id="13" name="Freeform 13"/>
            <p:cNvSpPr/>
            <p:nvPr/>
          </p:nvSpPr>
          <p:spPr>
            <a:xfrm>
              <a:off x="0" y="0"/>
              <a:ext cx="2819858" cy="1508765"/>
            </a:xfrm>
            <a:custGeom>
              <a:avLst/>
              <a:gdLst/>
              <a:ahLst/>
              <a:cxnLst/>
              <a:rect l="l" t="t" r="r" b="b"/>
              <a:pathLst>
                <a:path w="2819858" h="1508765">
                  <a:moveTo>
                    <a:pt x="2695397" y="1508765"/>
                  </a:moveTo>
                  <a:lnTo>
                    <a:pt x="124460" y="1508765"/>
                  </a:lnTo>
                  <a:cubicBezTo>
                    <a:pt x="55880" y="1508765"/>
                    <a:pt x="0" y="1452885"/>
                    <a:pt x="0" y="1384305"/>
                  </a:cubicBezTo>
                  <a:lnTo>
                    <a:pt x="0" y="124460"/>
                  </a:lnTo>
                  <a:cubicBezTo>
                    <a:pt x="0" y="55880"/>
                    <a:pt x="55880" y="0"/>
                    <a:pt x="124460" y="0"/>
                  </a:cubicBezTo>
                  <a:lnTo>
                    <a:pt x="2695398" y="0"/>
                  </a:lnTo>
                  <a:cubicBezTo>
                    <a:pt x="2763978" y="0"/>
                    <a:pt x="2819858" y="55880"/>
                    <a:pt x="2819858" y="124460"/>
                  </a:cubicBezTo>
                  <a:lnTo>
                    <a:pt x="2819858" y="1384305"/>
                  </a:lnTo>
                  <a:cubicBezTo>
                    <a:pt x="2819858" y="1452885"/>
                    <a:pt x="2763978" y="1508765"/>
                    <a:pt x="2695398" y="1508765"/>
                  </a:cubicBezTo>
                  <a:close/>
                </a:path>
              </a:pathLst>
            </a:custGeom>
            <a:solidFill>
              <a:srgbClr val="100F0D">
                <a:alpha val="4706"/>
              </a:srgbClr>
            </a:solidFill>
          </p:spPr>
        </p:sp>
      </p:grpSp>
      <p:grpSp>
        <p:nvGrpSpPr>
          <p:cNvPr id="36" name="Group 35"/>
          <p:cNvGrpSpPr/>
          <p:nvPr/>
        </p:nvGrpSpPr>
        <p:grpSpPr>
          <a:xfrm>
            <a:off x="6630759" y="578585"/>
            <a:ext cx="5029200" cy="2438400"/>
            <a:chOff x="1028700" y="1790935"/>
            <a:chExt cx="5417113" cy="3122227"/>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1790935"/>
              <a:ext cx="5417113" cy="3122227"/>
            </a:xfrm>
            <a:prstGeom prst="rect">
              <a:avLst/>
            </a:prstGeom>
          </p:spPr>
        </p:pic>
        <p:sp>
          <p:nvSpPr>
            <p:cNvPr id="4" name="TextBox 4"/>
            <p:cNvSpPr txBox="1"/>
            <p:nvPr/>
          </p:nvSpPr>
          <p:spPr>
            <a:xfrm>
              <a:off x="1459102" y="2815573"/>
              <a:ext cx="4556307" cy="589905"/>
            </a:xfrm>
            <a:prstGeom prst="rect">
              <a:avLst/>
            </a:prstGeom>
          </p:spPr>
          <p:txBody>
            <a:bodyPr wrap="square" lIns="0" tIns="0" rIns="0" bIns="0" rtlCol="0" anchor="t">
              <a:spAutoFit/>
            </a:bodyPr>
            <a:lstStyle/>
            <a:p>
              <a:pPr marL="0" lvl="0" indent="0" algn="ctr">
                <a:lnSpc>
                  <a:spcPts val="4619"/>
                </a:lnSpc>
              </a:pPr>
              <a:r>
                <a:rPr lang="en-US" sz="6000" b="1" u="none" spc="-41" dirty="0" smtClean="0">
                  <a:solidFill>
                    <a:srgbClr val="100F0D"/>
                  </a:solidFill>
                  <a:latin typeface="Arial" panose="020B0604020202020204" pitchFamily="34" charset="0"/>
                  <a:cs typeface="Arial" panose="020B0604020202020204" pitchFamily="34" charset="0"/>
                </a:rPr>
                <a:t>VẬN DỤNG</a:t>
              </a:r>
              <a:endParaRPr lang="en-US" sz="6000" b="1" u="none" spc="-41" dirty="0">
                <a:solidFill>
                  <a:srgbClr val="100F0D"/>
                </a:solidFill>
                <a:latin typeface="Arial" panose="020B0604020202020204" pitchFamily="34" charset="0"/>
                <a:cs typeface="Arial" panose="020B0604020202020204" pitchFamily="34" charset="0"/>
              </a:endParaRPr>
            </a:p>
          </p:txBody>
        </p:sp>
      </p:grpSp>
      <p:sp>
        <p:nvSpPr>
          <p:cNvPr id="43" name="Rectangle 42"/>
          <p:cNvSpPr/>
          <p:nvPr/>
        </p:nvSpPr>
        <p:spPr>
          <a:xfrm>
            <a:off x="1411059" y="3086100"/>
            <a:ext cx="15468600" cy="5632311"/>
          </a:xfrm>
          <a:prstGeom prst="rect">
            <a:avLst/>
          </a:prstGeom>
        </p:spPr>
        <p:txBody>
          <a:bodyPr wrap="square">
            <a:spAutoFit/>
          </a:bodyPr>
          <a:lstStyle/>
          <a:p>
            <a:pPr algn="just">
              <a:lnSpc>
                <a:spcPct val="150000"/>
              </a:lnSpc>
            </a:pPr>
            <a:r>
              <a:rPr lang="vi-VN" sz="4000" b="1" u="sng" dirty="0">
                <a:solidFill>
                  <a:srgbClr val="C00000"/>
                </a:solidFill>
                <a:latin typeface="Arial" panose="020B0604020202020204" pitchFamily="34" charset="0"/>
                <a:cs typeface="Arial" panose="020B0604020202020204" pitchFamily="34" charset="0"/>
              </a:rPr>
              <a:t>Bài </a:t>
            </a:r>
            <a:r>
              <a:rPr lang="vi-VN" sz="4000" b="1" u="sng" dirty="0" smtClean="0">
                <a:solidFill>
                  <a:srgbClr val="C00000"/>
                </a:solidFill>
                <a:latin typeface="Arial" panose="020B0604020202020204" pitchFamily="34" charset="0"/>
                <a:cs typeface="Arial" panose="020B0604020202020204" pitchFamily="34" charset="0"/>
              </a:rPr>
              <a:t>5.9</a:t>
            </a:r>
            <a:r>
              <a:rPr lang="en-US" sz="4000" b="1" u="sng" dirty="0" smtClean="0">
                <a:solidFill>
                  <a:srgbClr val="C00000"/>
                </a:solidFill>
                <a:latin typeface="Arial" panose="020B0604020202020204" pitchFamily="34" charset="0"/>
                <a:cs typeface="Arial" panose="020B0604020202020204" pitchFamily="34" charset="0"/>
              </a:rPr>
              <a:t> (SGK - tr.83)</a:t>
            </a:r>
            <a:r>
              <a:rPr lang="en-US" sz="4000" b="1" u="sng" dirty="0">
                <a:solidFill>
                  <a:srgbClr val="C00000"/>
                </a:solidFill>
                <a:latin typeface="Arial" panose="020B0604020202020204" pitchFamily="34" charset="0"/>
                <a:cs typeface="Arial" panose="020B0604020202020204" pitchFamily="34" charset="0"/>
              </a:rPr>
              <a:t>:</a:t>
            </a:r>
            <a:r>
              <a:rPr lang="vi-VN" sz="4000" b="1" dirty="0" smtClean="0">
                <a:solidFill>
                  <a:srgbClr val="C000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Số lượng học sinh giỏi Quốc gia năm học 2018 - 2019 của 10 học sinh trường Trung học phổ thông được cho như sau</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ctr">
              <a:lnSpc>
                <a:spcPct val="150000"/>
              </a:lnSpc>
            </a:pPr>
            <a:r>
              <a:rPr lang="vi-VN" sz="4000" dirty="0">
                <a:latin typeface="Arial" panose="020B0604020202020204" pitchFamily="34" charset="0"/>
                <a:cs typeface="Arial" panose="020B0604020202020204" pitchFamily="34" charset="0"/>
              </a:rPr>
              <a:t>0     0     4      0      0       0      0       10      0      6       0</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Tìm số trung bình, mốt, các tứ phân vị của mẫu số liệu trên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Giải thích tại sao tứ phân vị thứ nhất và trung vị trùng nhau.</a:t>
            </a:r>
            <a:endParaRPr lang="en-US" sz="4000" dirty="0">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1457907"/>
            <a:ext cx="1523680" cy="1567007"/>
          </a:xfrm>
          <a:prstGeom prst="rect">
            <a:avLst/>
          </a:prstGeom>
        </p:spPr>
      </p:pic>
      <p:pic>
        <p:nvPicPr>
          <p:cNvPr id="45"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67113" y="5067300"/>
            <a:ext cx="2355546" cy="5141073"/>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dissolve">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676224" y="743680"/>
            <a:ext cx="4064136" cy="2342420"/>
            <a:chOff x="2184264" y="2970196"/>
            <a:chExt cx="4064136" cy="234242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4264" y="2970196"/>
              <a:ext cx="4064136" cy="2342420"/>
            </a:xfrm>
            <a:prstGeom prst="rect">
              <a:avLst/>
            </a:prstGeom>
          </p:spPr>
        </p:pic>
        <p:sp>
          <p:nvSpPr>
            <p:cNvPr id="5" name="TextBox 5"/>
            <p:cNvSpPr txBox="1"/>
            <p:nvPr/>
          </p:nvSpPr>
          <p:spPr>
            <a:xfrm>
              <a:off x="2273267" y="3631842"/>
              <a:ext cx="3886130" cy="611463"/>
            </a:xfrm>
            <a:prstGeom prst="rect">
              <a:avLst/>
            </a:prstGeom>
          </p:spPr>
          <p:txBody>
            <a:bodyPr lIns="0" tIns="0" rIns="0" bIns="0" rtlCol="0" anchor="t">
              <a:spAutoFit/>
            </a:bodyPr>
            <a:lstStyle/>
            <a:p>
              <a:pPr marL="0" lvl="0" indent="0" algn="ctr">
                <a:lnSpc>
                  <a:spcPts val="4620"/>
                </a:lnSpc>
              </a:pPr>
              <a:r>
                <a:rPr lang="en-US" sz="4400" b="1" spc="-42" dirty="0" err="1" smtClean="0">
                  <a:solidFill>
                    <a:srgbClr val="100F0D"/>
                  </a:solidFill>
                  <a:latin typeface="Arial" panose="020B0604020202020204" pitchFamily="34" charset="0"/>
                  <a:cs typeface="Arial" panose="020B0604020202020204" pitchFamily="34" charset="0"/>
                </a:rPr>
                <a:t>Đáp</a:t>
              </a:r>
              <a:r>
                <a:rPr lang="en-US" sz="4400" b="1" spc="-42" dirty="0" smtClean="0">
                  <a:solidFill>
                    <a:srgbClr val="100F0D"/>
                  </a:solidFill>
                  <a:latin typeface="Arial" panose="020B0604020202020204" pitchFamily="34" charset="0"/>
                  <a:cs typeface="Arial" panose="020B0604020202020204" pitchFamily="34" charset="0"/>
                </a:rPr>
                <a:t> </a:t>
              </a:r>
              <a:r>
                <a:rPr lang="en-US" sz="4400" b="1" spc="-42" dirty="0" err="1" smtClean="0">
                  <a:solidFill>
                    <a:srgbClr val="100F0D"/>
                  </a:solidFill>
                  <a:latin typeface="Arial" panose="020B0604020202020204" pitchFamily="34" charset="0"/>
                  <a:cs typeface="Arial" panose="020B0604020202020204" pitchFamily="34" charset="0"/>
                </a:rPr>
                <a:t>án</a:t>
              </a:r>
              <a:endParaRPr lang="en-US" sz="4400" b="1" spc="-42" dirty="0">
                <a:solidFill>
                  <a:srgbClr val="100F0D"/>
                </a:solidFill>
                <a:latin typeface="Arial" panose="020B0604020202020204" pitchFamily="34" charset="0"/>
                <a:cs typeface="Arial" panose="020B0604020202020204" pitchFamily="34" charset="0"/>
              </a:endParaRPr>
            </a:p>
          </p:txBody>
        </p:sp>
      </p:grpSp>
      <p:grpSp>
        <p:nvGrpSpPr>
          <p:cNvPr id="24" name="Group 24"/>
          <p:cNvGrpSpPr/>
          <p:nvPr/>
        </p:nvGrpSpPr>
        <p:grpSpPr>
          <a:xfrm>
            <a:off x="1676224" y="3757388"/>
            <a:ext cx="1135414" cy="1140501"/>
            <a:chOff x="1422" y="95998"/>
            <a:chExt cx="635490" cy="638338"/>
          </a:xfrm>
        </p:grpSpPr>
        <p:grpSp>
          <p:nvGrpSpPr>
            <p:cNvPr id="25" name="Group 25"/>
            <p:cNvGrpSpPr/>
            <p:nvPr/>
          </p:nvGrpSpPr>
          <p:grpSpPr>
            <a:xfrm>
              <a:off x="1422" y="95998"/>
              <a:ext cx="635490" cy="638338"/>
              <a:chOff x="14158" y="954962"/>
              <a:chExt cx="6321666" cy="6350000"/>
            </a:xfrm>
          </p:grpSpPr>
          <p:sp>
            <p:nvSpPr>
              <p:cNvPr id="26" name="Freeform 26"/>
              <p:cNvSpPr/>
              <p:nvPr/>
            </p:nvSpPr>
            <p:spPr>
              <a:xfrm>
                <a:off x="14158" y="954962"/>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5CD"/>
              </a:solidFill>
            </p:spPr>
          </p:sp>
        </p:grpSp>
        <p:sp>
          <p:nvSpPr>
            <p:cNvPr id="27" name="TextBox 27"/>
            <p:cNvSpPr txBox="1"/>
            <p:nvPr/>
          </p:nvSpPr>
          <p:spPr>
            <a:xfrm>
              <a:off x="111521" y="293094"/>
              <a:ext cx="415292" cy="244147"/>
            </a:xfrm>
            <a:prstGeom prst="rect">
              <a:avLst/>
            </a:prstGeom>
          </p:spPr>
          <p:txBody>
            <a:bodyPr lIns="0" tIns="0" rIns="0" bIns="0" rtlCol="0" anchor="t">
              <a:spAutoFit/>
            </a:bodyPr>
            <a:lstStyle/>
            <a:p>
              <a:pPr marL="0" lvl="0" indent="0" algn="ctr">
                <a:lnSpc>
                  <a:spcPts val="3204"/>
                </a:lnSpc>
                <a:spcBef>
                  <a:spcPct val="0"/>
                </a:spcBef>
              </a:pPr>
              <a:r>
                <a:rPr lang="en-US" sz="4400" b="1" dirty="0">
                  <a:solidFill>
                    <a:srgbClr val="100F0D"/>
                  </a:solidFill>
                  <a:latin typeface="Arial" panose="020B0604020202020204" pitchFamily="34" charset="0"/>
                  <a:cs typeface="Arial" panose="020B0604020202020204" pitchFamily="34" charset="0"/>
                </a:rPr>
                <a:t>a</a:t>
              </a:r>
            </a:p>
          </p:txBody>
        </p:sp>
      </p:grpSp>
      <p:grpSp>
        <p:nvGrpSpPr>
          <p:cNvPr id="28" name="Group 28"/>
          <p:cNvGrpSpPr/>
          <p:nvPr/>
        </p:nvGrpSpPr>
        <p:grpSpPr>
          <a:xfrm>
            <a:off x="1676224" y="6543954"/>
            <a:ext cx="1135412" cy="1146112"/>
            <a:chOff x="1423" y="-53338"/>
            <a:chExt cx="635489" cy="641478"/>
          </a:xfrm>
        </p:grpSpPr>
        <p:grpSp>
          <p:nvGrpSpPr>
            <p:cNvPr id="29" name="Group 29"/>
            <p:cNvGrpSpPr/>
            <p:nvPr/>
          </p:nvGrpSpPr>
          <p:grpSpPr>
            <a:xfrm>
              <a:off x="1423" y="-53338"/>
              <a:ext cx="635489" cy="641478"/>
              <a:chOff x="14153" y="-527990"/>
              <a:chExt cx="6321660" cy="6349993"/>
            </a:xfrm>
          </p:grpSpPr>
          <p:sp>
            <p:nvSpPr>
              <p:cNvPr id="30" name="Freeform 30"/>
              <p:cNvSpPr/>
              <p:nvPr/>
            </p:nvSpPr>
            <p:spPr>
              <a:xfrm>
                <a:off x="14153" y="-527990"/>
                <a:ext cx="6321660" cy="6349993"/>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7EDAA"/>
              </a:solidFill>
            </p:spPr>
          </p:sp>
        </p:grpSp>
        <p:sp>
          <p:nvSpPr>
            <p:cNvPr id="31" name="TextBox 31"/>
            <p:cNvSpPr txBox="1"/>
            <p:nvPr/>
          </p:nvSpPr>
          <p:spPr>
            <a:xfrm>
              <a:off x="111522" y="206564"/>
              <a:ext cx="415292" cy="244146"/>
            </a:xfrm>
            <a:prstGeom prst="rect">
              <a:avLst/>
            </a:prstGeom>
          </p:spPr>
          <p:txBody>
            <a:bodyPr lIns="0" tIns="0" rIns="0" bIns="0" rtlCol="0" anchor="t">
              <a:spAutoFit/>
            </a:bodyPr>
            <a:lstStyle/>
            <a:p>
              <a:pPr marL="0" lvl="0" indent="0" algn="ctr">
                <a:lnSpc>
                  <a:spcPts val="3204"/>
                </a:lnSpc>
                <a:spcBef>
                  <a:spcPct val="0"/>
                </a:spcBef>
              </a:pPr>
              <a:r>
                <a:rPr lang="en-US" sz="4400" b="1" dirty="0">
                  <a:solidFill>
                    <a:srgbClr val="100F0D"/>
                  </a:solidFill>
                  <a:latin typeface="Arial" panose="020B0604020202020204" pitchFamily="34" charset="0"/>
                  <a:cs typeface="Arial" panose="020B0604020202020204" pitchFamily="34" charset="0"/>
                </a:rPr>
                <a:t>b</a:t>
              </a:r>
            </a:p>
          </p:txBody>
        </p:sp>
      </p:grpSp>
      <p:sp>
        <p:nvSpPr>
          <p:cNvPr id="33" name="Rectangle 32"/>
          <p:cNvSpPr/>
          <p:nvPr/>
        </p:nvSpPr>
        <p:spPr>
          <a:xfrm>
            <a:off x="3200401" y="3086100"/>
            <a:ext cx="11164778" cy="2800767"/>
          </a:xfrm>
          <a:prstGeom prst="rect">
            <a:avLst/>
          </a:prstGeom>
        </p:spPr>
        <p:txBody>
          <a:bodyPr wrap="square">
            <a:spAutoFit/>
          </a:bodyPr>
          <a:lstStyle/>
          <a:p>
            <a:pPr algn="just">
              <a:lnSpc>
                <a:spcPct val="200000"/>
              </a:lnSpc>
            </a:pP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trung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bình</a:t>
            </a:r>
            <a:r>
              <a:rPr lang="en-US" sz="4400" dirty="0">
                <a:latin typeface="Arial" panose="020B0604020202020204" pitchFamily="34" charset="0"/>
                <a:cs typeface="Arial" panose="020B0604020202020204" pitchFamily="34" charset="0"/>
              </a:rPr>
              <a:t>: 2; </a:t>
            </a:r>
            <a:r>
              <a:rPr lang="en-US" sz="4400" dirty="0" err="1">
                <a:latin typeface="Arial" panose="020B0604020202020204" pitchFamily="34" charset="0"/>
                <a:cs typeface="Arial" panose="020B0604020202020204" pitchFamily="34" charset="0"/>
              </a:rPr>
              <a:t>Trung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0; </a:t>
            </a:r>
            <a:r>
              <a:rPr lang="en-US" sz="4400" dirty="0" smtClean="0">
                <a:latin typeface="Arial" panose="020B0604020202020204" pitchFamily="34" charset="0"/>
                <a:cs typeface="Arial" panose="020B0604020202020204" pitchFamily="34" charset="0"/>
              </a:rPr>
              <a:t>Q</a:t>
            </a:r>
            <a:r>
              <a:rPr lang="en-US" sz="4400" baseline="-25000" dirty="0" smtClean="0">
                <a:latin typeface="Arial" panose="020B0604020202020204" pitchFamily="34" charset="0"/>
                <a:cs typeface="Arial" panose="020B0604020202020204" pitchFamily="34" charset="0"/>
              </a:rPr>
              <a:t>1</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0; </a:t>
            </a:r>
            <a:r>
              <a:rPr lang="en-US" sz="4400" dirty="0" smtClean="0">
                <a:latin typeface="Arial" panose="020B0604020202020204" pitchFamily="34" charset="0"/>
                <a:cs typeface="Arial" panose="020B0604020202020204" pitchFamily="34" charset="0"/>
              </a:rPr>
              <a:t>Q</a:t>
            </a:r>
            <a:r>
              <a:rPr lang="en-US" sz="4400" baseline="-25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4; </a:t>
            </a:r>
            <a:r>
              <a:rPr lang="en-US" sz="4400" dirty="0" err="1">
                <a:latin typeface="Arial" panose="020B0604020202020204" pitchFamily="34" charset="0"/>
                <a:cs typeface="Arial" panose="020B0604020202020204" pitchFamily="34" charset="0"/>
              </a:rPr>
              <a:t>Mốt</a:t>
            </a:r>
            <a:r>
              <a:rPr lang="en-US" sz="4400" dirty="0">
                <a:latin typeface="Arial" panose="020B0604020202020204" pitchFamily="34" charset="0"/>
                <a:cs typeface="Arial" panose="020B0604020202020204" pitchFamily="34" charset="0"/>
              </a:rPr>
              <a:t> = 0.</a:t>
            </a:r>
          </a:p>
        </p:txBody>
      </p:sp>
      <p:sp>
        <p:nvSpPr>
          <p:cNvPr id="34" name="Rectangle 33"/>
          <p:cNvSpPr/>
          <p:nvPr/>
        </p:nvSpPr>
        <p:spPr>
          <a:xfrm>
            <a:off x="3230881" y="5962668"/>
            <a:ext cx="11018520" cy="2800767"/>
          </a:xfrm>
          <a:prstGeom prst="rect">
            <a:avLst/>
          </a:prstGeom>
        </p:spPr>
        <p:txBody>
          <a:bodyPr wrap="square">
            <a:spAutoFit/>
          </a:bodyPr>
          <a:lstStyle/>
          <a:p>
            <a:pPr algn="just">
              <a:lnSpc>
                <a:spcPct val="200000"/>
              </a:lnSpc>
            </a:pPr>
            <a:r>
              <a:rPr lang="en-US" sz="4400" dirty="0" smtClean="0">
                <a:latin typeface="Arial" panose="020B0604020202020204" pitchFamily="34" charset="0"/>
                <a:cs typeface="Arial" panose="020B0604020202020204" pitchFamily="34" charset="0"/>
              </a:rPr>
              <a:t>Q</a:t>
            </a:r>
            <a:r>
              <a:rPr lang="en-US" sz="4400" baseline="-25000" dirty="0" smtClean="0">
                <a:latin typeface="Arial" panose="020B0604020202020204" pitchFamily="34" charset="0"/>
                <a:cs typeface="Arial" panose="020B0604020202020204" pitchFamily="34" charset="0"/>
              </a:rPr>
              <a:t>1</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Q</a:t>
            </a:r>
            <a:r>
              <a:rPr lang="en-US" sz="4400" baseline="-25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liệu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nhỏ</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0" y="2400300"/>
            <a:ext cx="2805883" cy="7456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anim calcmode="lin" valueType="num">
                                      <p:cBhvr>
                                        <p:cTn id="20" dur="500" fill="hold"/>
                                        <p:tgtEl>
                                          <p:spTgt spid="28"/>
                                        </p:tgtEl>
                                        <p:attrNameLst>
                                          <p:attrName>ppt_x</p:attrName>
                                        </p:attrNameLst>
                                      </p:cBhvr>
                                      <p:tavLst>
                                        <p:tav tm="0">
                                          <p:val>
                                            <p:strVal val="#ppt_x"/>
                                          </p:val>
                                        </p:tav>
                                        <p:tav tm="100000">
                                          <p:val>
                                            <p:strVal val="#ppt_x"/>
                                          </p:val>
                                        </p:tav>
                                      </p:tavLst>
                                    </p:anim>
                                    <p:anim calcmode="lin" valueType="num">
                                      <p:cBhvr>
                                        <p:cTn id="21" dur="500" fill="hold"/>
                                        <p:tgtEl>
                                          <p:spTgt spid="2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anim calcmode="lin" valueType="num">
                                      <p:cBhvr>
                                        <p:cTn id="25" dur="500" fill="hold"/>
                                        <p:tgtEl>
                                          <p:spTgt spid="34"/>
                                        </p:tgtEl>
                                        <p:attrNameLst>
                                          <p:attrName>ppt_x</p:attrName>
                                        </p:attrNameLst>
                                      </p:cBhvr>
                                      <p:tavLst>
                                        <p:tav tm="0">
                                          <p:val>
                                            <p:strVal val="#ppt_x"/>
                                          </p:val>
                                        </p:tav>
                                        <p:tav tm="100000">
                                          <p:val>
                                            <p:strVal val="#ppt_x"/>
                                          </p:val>
                                        </p:tav>
                                      </p:tavLst>
                                    </p:anim>
                                    <p:anim calcmode="lin" valueType="num">
                                      <p:cBhvr>
                                        <p:cTn id="2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12"/>
          <p:cNvGrpSpPr/>
          <p:nvPr/>
        </p:nvGrpSpPr>
        <p:grpSpPr>
          <a:xfrm>
            <a:off x="914400" y="876300"/>
            <a:ext cx="16304082" cy="8686800"/>
            <a:chOff x="0" y="0"/>
            <a:chExt cx="2819858" cy="1508765"/>
          </a:xfrm>
          <a:solidFill>
            <a:schemeClr val="bg2">
              <a:lumMod val="90000"/>
            </a:schemeClr>
          </a:solidFill>
        </p:grpSpPr>
        <p:sp>
          <p:nvSpPr>
            <p:cNvPr id="36" name="Freeform 13"/>
            <p:cNvSpPr/>
            <p:nvPr/>
          </p:nvSpPr>
          <p:spPr>
            <a:xfrm>
              <a:off x="0" y="0"/>
              <a:ext cx="2819858" cy="1508765"/>
            </a:xfrm>
            <a:custGeom>
              <a:avLst/>
              <a:gdLst/>
              <a:ahLst/>
              <a:cxnLst/>
              <a:rect l="l" t="t" r="r" b="b"/>
              <a:pathLst>
                <a:path w="2819858" h="1508765">
                  <a:moveTo>
                    <a:pt x="2695397" y="1508765"/>
                  </a:moveTo>
                  <a:lnTo>
                    <a:pt x="124460" y="1508765"/>
                  </a:lnTo>
                  <a:cubicBezTo>
                    <a:pt x="55880" y="1508765"/>
                    <a:pt x="0" y="1452885"/>
                    <a:pt x="0" y="1384305"/>
                  </a:cubicBezTo>
                  <a:lnTo>
                    <a:pt x="0" y="124460"/>
                  </a:lnTo>
                  <a:cubicBezTo>
                    <a:pt x="0" y="55880"/>
                    <a:pt x="55880" y="0"/>
                    <a:pt x="124460" y="0"/>
                  </a:cubicBezTo>
                  <a:lnTo>
                    <a:pt x="2695398" y="0"/>
                  </a:lnTo>
                  <a:cubicBezTo>
                    <a:pt x="2763978" y="0"/>
                    <a:pt x="2819858" y="55880"/>
                    <a:pt x="2819858" y="124460"/>
                  </a:cubicBezTo>
                  <a:lnTo>
                    <a:pt x="2819858" y="1384305"/>
                  </a:lnTo>
                  <a:cubicBezTo>
                    <a:pt x="2819858" y="1452885"/>
                    <a:pt x="2763978" y="1508765"/>
                    <a:pt x="2695398" y="1508765"/>
                  </a:cubicBezTo>
                  <a:close/>
                </a:path>
              </a:pathLst>
            </a:custGeom>
            <a:solidFill>
              <a:srgbClr val="EDEDED"/>
            </a:solidFill>
          </p:spPr>
        </p:sp>
      </p:grpSp>
      <p:sp>
        <p:nvSpPr>
          <p:cNvPr id="37" name="Rectangle 36"/>
          <p:cNvSpPr/>
          <p:nvPr/>
        </p:nvSpPr>
        <p:spPr>
          <a:xfrm>
            <a:off x="1656282" y="1333500"/>
            <a:ext cx="14820317" cy="7478970"/>
          </a:xfrm>
          <a:prstGeom prst="rect">
            <a:avLst/>
          </a:prstGeom>
        </p:spPr>
        <p:txBody>
          <a:bodyPr wrap="square">
            <a:spAutoFit/>
          </a:bodyPr>
          <a:lstStyle/>
          <a:p>
            <a:pPr algn="just">
              <a:lnSpc>
                <a:spcPct val="150000"/>
              </a:lnSpc>
            </a:pPr>
            <a:r>
              <a:rPr lang="vi-VN" sz="4000" b="1" u="sng" dirty="0">
                <a:solidFill>
                  <a:srgbClr val="C00000"/>
                </a:solidFill>
                <a:latin typeface="Arial" panose="020B0604020202020204" pitchFamily="34" charset="0"/>
                <a:cs typeface="Arial" panose="020B0604020202020204" pitchFamily="34" charset="0"/>
              </a:rPr>
              <a:t>Bài </a:t>
            </a:r>
            <a:r>
              <a:rPr lang="vi-VN" sz="4000" b="1" u="sng" dirty="0" smtClean="0">
                <a:solidFill>
                  <a:srgbClr val="C00000"/>
                </a:solidFill>
                <a:latin typeface="Arial" panose="020B0604020202020204" pitchFamily="34" charset="0"/>
                <a:cs typeface="Arial" panose="020B0604020202020204" pitchFamily="34" charset="0"/>
              </a:rPr>
              <a:t>5.10</a:t>
            </a:r>
            <a:r>
              <a:rPr lang="en-US" sz="4000" b="1" u="sng" dirty="0" smtClean="0">
                <a:solidFill>
                  <a:srgbClr val="C00000"/>
                </a:solidFill>
                <a:latin typeface="Arial" panose="020B0604020202020204" pitchFamily="34" charset="0"/>
                <a:cs typeface="Arial" panose="020B0604020202020204" pitchFamily="34" charset="0"/>
              </a:rPr>
              <a:t> (SGK - tr83)</a:t>
            </a:r>
            <a:r>
              <a:rPr lang="en-US" sz="4000" b="1" dirty="0" smtClean="0">
                <a:solidFill>
                  <a:srgbClr val="C00000"/>
                </a:solidFill>
                <a:latin typeface="Arial" panose="020B0604020202020204" pitchFamily="34" charset="0"/>
                <a:cs typeface="Arial" panose="020B0604020202020204" pitchFamily="34" charset="0"/>
              </a:rPr>
              <a:t>:</a:t>
            </a:r>
            <a:r>
              <a:rPr lang="vi-VN" sz="4000" b="1" dirty="0" smtClean="0">
                <a:solidFill>
                  <a:srgbClr val="C000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Bảng sau đây cho biết số chỗ ngồi của một số sân vận động được sử dụng trong Giải Bóng đá Vô địch Quốc gia Việt Nam năm 2018 (số liệu gần đúng</a:t>
            </a:r>
            <a:r>
              <a:rPr lang="vi-VN" sz="4000" dirty="0" smtClean="0">
                <a:latin typeface="Arial" panose="020B0604020202020204" pitchFamily="34" charset="0"/>
                <a:cs typeface="Arial" panose="020B0604020202020204" pitchFamily="34" charset="0"/>
              </a:rPr>
              <a:t>).</a:t>
            </a:r>
            <a:endParaRPr lang="en-US" sz="4000" dirty="0" smtClean="0">
              <a:latin typeface="Arial" panose="020B0604020202020204" pitchFamily="34" charset="0"/>
              <a:cs typeface="Arial" panose="020B0604020202020204" pitchFamily="34" charset="0"/>
            </a:endParaRPr>
          </a:p>
          <a:p>
            <a:pPr algn="just">
              <a:lnSpc>
                <a:spcPct val="150000"/>
              </a:lnSpc>
            </a:pPr>
            <a:endParaRPr lang="en-US" sz="4000" dirty="0">
              <a:latin typeface="Arial" panose="020B0604020202020204" pitchFamily="34" charset="0"/>
              <a:cs typeface="Arial" panose="020B0604020202020204" pitchFamily="34" charset="0"/>
            </a:endParaRPr>
          </a:p>
          <a:p>
            <a:pPr algn="just">
              <a:lnSpc>
                <a:spcPct val="150000"/>
              </a:lnSpc>
            </a:pPr>
            <a:endParaRPr lang="en-US" sz="4000" dirty="0" smtClean="0">
              <a:latin typeface="Arial" panose="020B0604020202020204" pitchFamily="34" charset="0"/>
              <a:cs typeface="Arial" panose="020B0604020202020204" pitchFamily="34" charset="0"/>
            </a:endParaRPr>
          </a:p>
          <a:p>
            <a:pPr algn="just">
              <a:lnSpc>
                <a:spcPct val="150000"/>
              </a:lnSpc>
            </a:pP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Các giá trị số trung bình, trung vị, mốt bị ảnh hưởng thế nào nếu bỏ đi số liệu chỗ ngồi của Sân vận động Quốc gia Mỹ Đình?</a:t>
            </a:r>
            <a:endParaRPr lang="en-US" sz="400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703629803"/>
              </p:ext>
            </p:extLst>
          </p:nvPr>
        </p:nvGraphicFramePr>
        <p:xfrm>
          <a:off x="1529180" y="4381500"/>
          <a:ext cx="15074520" cy="2481580"/>
        </p:xfrm>
        <a:graphic>
          <a:graphicData uri="http://schemas.openxmlformats.org/drawingml/2006/table">
            <a:tbl>
              <a:tblPr firstRow="1" bandRow="1">
                <a:tableStyleId>{5940675A-B579-460E-94D1-54222C63F5DA}</a:tableStyleId>
              </a:tblPr>
              <a:tblGrid>
                <a:gridCol w="3509625"/>
                <a:gridCol w="2312979"/>
                <a:gridCol w="2312979"/>
                <a:gridCol w="2312979"/>
                <a:gridCol w="2312979"/>
                <a:gridCol w="2312979"/>
              </a:tblGrid>
              <a:tr h="1170940">
                <a:tc>
                  <a:txBody>
                    <a:bodyPr/>
                    <a:lstStyle/>
                    <a:p>
                      <a:r>
                        <a:rPr lang="en-US" sz="4000" dirty="0" err="1" smtClean="0">
                          <a:latin typeface="Arial" panose="020B0604020202020204" pitchFamily="34" charset="0"/>
                          <a:cs typeface="Arial" panose="020B0604020202020204" pitchFamily="34" charset="0"/>
                        </a:rPr>
                        <a:t>Sân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vận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động</a:t>
                      </a:r>
                      <a:endParaRPr lang="en-US" sz="40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r>
                        <a:rPr lang="en-US" sz="4000" dirty="0" err="1" smtClean="0">
                          <a:latin typeface="Arial" panose="020B0604020202020204" pitchFamily="34" charset="0"/>
                          <a:cs typeface="Arial" panose="020B0604020202020204" pitchFamily="34" charset="0"/>
                        </a:rPr>
                        <a:t>Cẩm</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Phả</a:t>
                      </a:r>
                      <a:endParaRPr lang="en-US" sz="40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r>
                        <a:rPr lang="en-US" sz="4000" dirty="0" err="1" smtClean="0">
                          <a:latin typeface="Arial" panose="020B0604020202020204" pitchFamily="34" charset="0"/>
                          <a:cs typeface="Arial" panose="020B0604020202020204" pitchFamily="34" charset="0"/>
                        </a:rPr>
                        <a:t>Thiên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Trường</a:t>
                      </a:r>
                      <a:endParaRPr lang="en-US" sz="40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r>
                        <a:rPr lang="en-US" sz="4000" dirty="0" err="1" smtClean="0">
                          <a:latin typeface="Arial" panose="020B0604020202020204" pitchFamily="34" charset="0"/>
                          <a:cs typeface="Arial" panose="020B0604020202020204" pitchFamily="34" charset="0"/>
                        </a:rPr>
                        <a:t>Hàng</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Đẫy</a:t>
                      </a:r>
                      <a:endParaRPr lang="en-US" sz="40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r>
                        <a:rPr lang="en-US" sz="4000" dirty="0" err="1" smtClean="0">
                          <a:latin typeface="Arial" panose="020B0604020202020204" pitchFamily="34" charset="0"/>
                          <a:cs typeface="Arial" panose="020B0604020202020204" pitchFamily="34" charset="0"/>
                        </a:rPr>
                        <a:t>Thanh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Hóa</a:t>
                      </a:r>
                      <a:endParaRPr lang="en-US" sz="40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r>
                        <a:rPr lang="en-US" sz="4000" dirty="0" err="1" smtClean="0">
                          <a:latin typeface="Arial" panose="020B0604020202020204" pitchFamily="34" charset="0"/>
                          <a:cs typeface="Arial" panose="020B0604020202020204" pitchFamily="34" charset="0"/>
                        </a:rPr>
                        <a:t>Mỹ</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Đình</a:t>
                      </a:r>
                      <a:endParaRPr lang="en-US" sz="40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r>
              <a:tr h="1170940">
                <a:tc>
                  <a:txBody>
                    <a:bodyPr/>
                    <a:lstStyle/>
                    <a:p>
                      <a:r>
                        <a:rPr lang="en-US" sz="4000" dirty="0" err="1" smtClean="0">
                          <a:latin typeface="Arial" panose="020B0604020202020204" pitchFamily="34" charset="0"/>
                          <a:cs typeface="Arial" panose="020B0604020202020204" pitchFamily="34" charset="0"/>
                        </a:rPr>
                        <a:t>Số</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chỗ</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ngồi</a:t>
                      </a:r>
                      <a:endParaRPr lang="en-US" sz="40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r>
                        <a:rPr lang="en-US" sz="4000" dirty="0" smtClean="0">
                          <a:latin typeface="Arial" panose="020B0604020202020204" pitchFamily="34" charset="0"/>
                          <a:cs typeface="Arial" panose="020B0604020202020204" pitchFamily="34" charset="0"/>
                        </a:rPr>
                        <a:t>20 120</a:t>
                      </a:r>
                      <a:endParaRPr lang="en-US" sz="4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4000" dirty="0" smtClean="0">
                          <a:latin typeface="Arial" panose="020B0604020202020204" pitchFamily="34" charset="0"/>
                          <a:cs typeface="Arial" panose="020B0604020202020204" pitchFamily="34" charset="0"/>
                        </a:rPr>
                        <a:t>21 315</a:t>
                      </a:r>
                      <a:endParaRPr lang="en-US" sz="4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4000" dirty="0" smtClean="0">
                          <a:latin typeface="Arial" panose="020B0604020202020204" pitchFamily="34" charset="0"/>
                          <a:cs typeface="Arial" panose="020B0604020202020204" pitchFamily="34" charset="0"/>
                        </a:rPr>
                        <a:t>23 405</a:t>
                      </a:r>
                      <a:endParaRPr lang="en-US" sz="4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4000" dirty="0" smtClean="0">
                          <a:latin typeface="Arial" panose="020B0604020202020204" pitchFamily="34" charset="0"/>
                          <a:cs typeface="Arial" panose="020B0604020202020204" pitchFamily="34" charset="0"/>
                        </a:rPr>
                        <a:t>20 120</a:t>
                      </a:r>
                      <a:endParaRPr lang="en-US" sz="4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4000" dirty="0" smtClean="0">
                          <a:latin typeface="Arial" panose="020B0604020202020204" pitchFamily="34" charset="0"/>
                          <a:cs typeface="Arial" panose="020B0604020202020204" pitchFamily="34" charset="0"/>
                        </a:rPr>
                        <a:t>37 546</a:t>
                      </a:r>
                      <a:endParaRPr lang="en-US" sz="4000" dirty="0">
                        <a:latin typeface="Arial" panose="020B0604020202020204" pitchFamily="34" charset="0"/>
                        <a:cs typeface="Arial" panose="020B0604020202020204" pitchFamily="34" charset="0"/>
                      </a:endParaRPr>
                    </a:p>
                  </a:txBody>
                  <a:tcPr anchor="ctr">
                    <a:solidFill>
                      <a:schemeClr val="bg1"/>
                    </a:solidFill>
                  </a:tcPr>
                </a:tc>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2402" y="419100"/>
            <a:ext cx="1172157" cy="387834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23" y="8721314"/>
            <a:ext cx="1835002" cy="1565686"/>
          </a:xfrm>
          <a:prstGeom prst="rect">
            <a:avLst/>
          </a:prstGeom>
        </p:spPr>
      </p:pic>
    </p:spTree>
    <p:extLst>
      <p:ext uri="{BB962C8B-B14F-4D97-AF65-F5344CB8AC3E}">
        <p14:creationId xmlns:p14="http://schemas.microsoft.com/office/powerpoint/2010/main" val="18016248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heckerboard(across)">
                                      <p:cBhvr>
                                        <p:cTn id="7" dur="500"/>
                                        <p:tgtEl>
                                          <p:spTgt spid="37"/>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09600" y="1836419"/>
            <a:ext cx="8229600" cy="6400801"/>
          </a:xfrm>
          <a:prstGeom prst="roundRect">
            <a:avLst>
              <a:gd name="adj" fmla="val 3082"/>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9448800" y="1791426"/>
            <a:ext cx="8229600" cy="6400801"/>
          </a:xfrm>
          <a:prstGeom prst="roundRect">
            <a:avLst>
              <a:gd name="adj" fmla="val 3082"/>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803389" y="419100"/>
            <a:ext cx="2857500" cy="1981200"/>
            <a:chOff x="1028700" y="1028700"/>
            <a:chExt cx="5129945" cy="1837453"/>
          </a:xfrm>
        </p:grpSpPr>
        <p:pic>
          <p:nvPicPr>
            <p:cNvPr id="11" name="Picture 4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1028700"/>
              <a:ext cx="5129945" cy="1837453"/>
            </a:xfrm>
            <a:prstGeom prst="rect">
              <a:avLst/>
            </a:prstGeom>
          </p:spPr>
        </p:pic>
        <p:sp>
          <p:nvSpPr>
            <p:cNvPr id="12" name="TextBox 49"/>
            <p:cNvSpPr txBox="1"/>
            <p:nvPr/>
          </p:nvSpPr>
          <p:spPr>
            <a:xfrm>
              <a:off x="1479221" y="1421973"/>
              <a:ext cx="4228902" cy="589015"/>
            </a:xfrm>
            <a:prstGeom prst="rect">
              <a:avLst/>
            </a:prstGeom>
          </p:spPr>
          <p:txBody>
            <a:bodyPr lIns="0" tIns="0" rIns="0" bIns="0" rtlCol="0" anchor="t">
              <a:spAutoFit/>
            </a:bodyPr>
            <a:lstStyle/>
            <a:p>
              <a:pPr algn="ctr">
                <a:lnSpc>
                  <a:spcPts val="4047"/>
                </a:lnSpc>
              </a:pPr>
              <a:r>
                <a:rPr lang="en-US" sz="4400" b="1" spc="-36" dirty="0" err="1" smtClean="0">
                  <a:solidFill>
                    <a:srgbClr val="100F0D"/>
                  </a:solidFill>
                  <a:latin typeface="Arial" panose="020B0604020202020204" pitchFamily="34" charset="0"/>
                  <a:cs typeface="Arial" panose="020B0604020202020204" pitchFamily="34" charset="0"/>
                </a:rPr>
                <a:t>Giải</a:t>
              </a:r>
              <a:endParaRPr lang="en-US" sz="4400" b="1" spc="-36" dirty="0">
                <a:solidFill>
                  <a:srgbClr val="100F0D"/>
                </a:solidFill>
                <a:latin typeface="Arial" panose="020B0604020202020204" pitchFamily="34" charset="0"/>
                <a:cs typeface="Arial" panose="020B0604020202020204" pitchFamily="34" charset="0"/>
              </a:endParaRPr>
            </a:p>
          </p:txBody>
        </p:sp>
      </p:grpSp>
      <p:sp>
        <p:nvSpPr>
          <p:cNvPr id="18" name="Rectangle 17"/>
          <p:cNvSpPr/>
          <p:nvPr/>
        </p:nvSpPr>
        <p:spPr>
          <a:xfrm>
            <a:off x="916940" y="2062480"/>
            <a:ext cx="7614919" cy="5909310"/>
          </a:xfrm>
          <a:prstGeom prst="rect">
            <a:avLst/>
          </a:prstGeom>
        </p:spPr>
        <p:txBody>
          <a:bodyPr wrap="square">
            <a:spAutoFit/>
          </a:bodyPr>
          <a:lstStyle/>
          <a:p>
            <a:pPr algn="just">
              <a:lnSpc>
                <a:spcPct val="150000"/>
              </a:lnSpc>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chỗ</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Đình</a:t>
            </a:r>
            <a:r>
              <a:rPr lang="en-US" sz="36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trung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24 501,2</a:t>
            </a:r>
            <a:endParaRPr lang="en-US" sz="36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Mốt</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20 120</a:t>
            </a:r>
            <a:r>
              <a:rPr lang="en-US" sz="36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Sắp</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liệu</a:t>
            </a:r>
            <a:r>
              <a:rPr lang="en-US" sz="3600" dirty="0" smtClean="0">
                <a:latin typeface="Arial" panose="020B0604020202020204" pitchFamily="34" charset="0"/>
                <a:cs typeface="Arial" panose="020B0604020202020204" pitchFamily="34" charset="0"/>
              </a:rPr>
              <a:t>: 20 120;      20 120; 21 315; 23 405; 37 546</a:t>
            </a:r>
            <a:r>
              <a:rPr lang="en-US" sz="36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21 315</a:t>
            </a:r>
            <a:r>
              <a:rPr lang="en-US" sz="3600" dirty="0">
                <a:latin typeface="Arial" panose="020B0604020202020204" pitchFamily="34" charset="0"/>
                <a:cs typeface="Arial" panose="020B0604020202020204" pitchFamily="34" charset="0"/>
              </a:rPr>
              <a:t>.</a:t>
            </a:r>
          </a:p>
        </p:txBody>
      </p:sp>
      <p:sp>
        <p:nvSpPr>
          <p:cNvPr id="20" name="Rectangle 19"/>
          <p:cNvSpPr/>
          <p:nvPr/>
        </p:nvSpPr>
        <p:spPr>
          <a:xfrm>
            <a:off x="9752330" y="2017487"/>
            <a:ext cx="7643813" cy="5909310"/>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chỗ</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Đình</a:t>
            </a:r>
            <a:r>
              <a:rPr lang="en-US" sz="36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trung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bình</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21 240</a:t>
            </a:r>
            <a:endParaRPr lang="en-US" sz="36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Mốt</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20 120</a:t>
            </a:r>
            <a:endParaRPr lang="en-US" sz="36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Sắp</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liệu</a:t>
            </a:r>
            <a:r>
              <a:rPr lang="en-US" sz="3600" dirty="0">
                <a:latin typeface="Arial" panose="020B0604020202020204" pitchFamily="34" charset="0"/>
                <a:cs typeface="Arial" panose="020B0604020202020204" pitchFamily="34" charset="0"/>
              </a:rPr>
              <a:t>: </a:t>
            </a:r>
            <a:endParaRPr lang="en-US" sz="3600" dirty="0" smtClean="0">
              <a:latin typeface="Arial" panose="020B0604020202020204" pitchFamily="34" charset="0"/>
              <a:cs typeface="Arial" panose="020B0604020202020204" pitchFamily="34" charset="0"/>
            </a:endParaRPr>
          </a:p>
          <a:p>
            <a:pPr algn="just">
              <a:lnSpc>
                <a:spcPct val="150000"/>
              </a:lnSpc>
            </a:pPr>
            <a:r>
              <a:rPr lang="en-US" sz="3600" dirty="0" smtClean="0">
                <a:latin typeface="Arial" panose="020B0604020202020204" pitchFamily="34" charset="0"/>
                <a:cs typeface="Arial" panose="020B0604020202020204" pitchFamily="34" charset="0"/>
              </a:rPr>
              <a:t>20 120; 20 120; 21 315; 23 405            </a:t>
            </a:r>
            <a:endParaRPr lang="en-US" sz="36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20 717,5</a:t>
            </a:r>
            <a:r>
              <a:rPr lang="en-US" sz="3600" dirty="0">
                <a:latin typeface="Arial" panose="020B0604020202020204" pitchFamily="34" charset="0"/>
                <a:cs typeface="Arial" panose="020B0604020202020204" pitchFamily="34" charset="0"/>
              </a:rPr>
              <a:t>.</a:t>
            </a:r>
          </a:p>
        </p:txBody>
      </p:sp>
      <p:sp>
        <p:nvSpPr>
          <p:cNvPr id="21" name="Right Arrow 20"/>
          <p:cNvSpPr/>
          <p:nvPr/>
        </p:nvSpPr>
        <p:spPr>
          <a:xfrm>
            <a:off x="2438400" y="8557305"/>
            <a:ext cx="1143000" cy="76199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926055" y="8611418"/>
            <a:ext cx="11652549" cy="707886"/>
          </a:xfrm>
          <a:prstGeom prst="rect">
            <a:avLst/>
          </a:prstGeom>
        </p:spPr>
        <p:txBody>
          <a:bodyPr wrap="none">
            <a:spAutoFit/>
          </a:bodyPr>
          <a:lstStyle/>
          <a:p>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mốt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23259" y="7954010"/>
            <a:ext cx="2133485" cy="196242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0738"/>
            <a:ext cx="2328356" cy="22769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ppt_x</p:attrName>
                                        </p:attrNameLst>
                                      </p:cBhvr>
                                      <p:tavLst>
                                        <p:tav tm="0">
                                          <p:val>
                                            <p:strVal val="#ppt_x-#ppt_w*1.125000"/>
                                          </p:val>
                                        </p:tav>
                                        <p:tav tm="100000">
                                          <p:val>
                                            <p:strVal val="#ppt_x"/>
                                          </p:val>
                                        </p:tav>
                                      </p:tavLst>
                                    </p:anim>
                                    <p:animEffect transition="in" filter="wipe(righ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p:cNvGrpSpPr/>
          <p:nvPr/>
        </p:nvGrpSpPr>
        <p:grpSpPr>
          <a:xfrm>
            <a:off x="451633" y="1542405"/>
            <a:ext cx="17384733" cy="8342588"/>
            <a:chOff x="0" y="0"/>
            <a:chExt cx="9620467" cy="4080209"/>
          </a:xfrm>
        </p:grpSpPr>
        <p:sp>
          <p:nvSpPr>
            <p:cNvPr id="18" name="Freeform 3"/>
            <p:cNvSpPr/>
            <p:nvPr/>
          </p:nvSpPr>
          <p:spPr>
            <a:xfrm>
              <a:off x="0" y="0"/>
              <a:ext cx="9620467" cy="4080209"/>
            </a:xfrm>
            <a:custGeom>
              <a:avLst/>
              <a:gdLst/>
              <a:ahLst/>
              <a:cxnLst/>
              <a:rect l="l" t="t" r="r" b="b"/>
              <a:pathLst>
                <a:path w="9620467" h="4080209">
                  <a:moveTo>
                    <a:pt x="9496007" y="4080209"/>
                  </a:moveTo>
                  <a:lnTo>
                    <a:pt x="124460" y="4080209"/>
                  </a:lnTo>
                  <a:cubicBezTo>
                    <a:pt x="55880" y="4080209"/>
                    <a:pt x="0" y="4024329"/>
                    <a:pt x="0" y="3955749"/>
                  </a:cubicBezTo>
                  <a:lnTo>
                    <a:pt x="0" y="124460"/>
                  </a:lnTo>
                  <a:cubicBezTo>
                    <a:pt x="0" y="55880"/>
                    <a:pt x="55880" y="0"/>
                    <a:pt x="124460" y="0"/>
                  </a:cubicBezTo>
                  <a:lnTo>
                    <a:pt x="9496007" y="0"/>
                  </a:lnTo>
                  <a:cubicBezTo>
                    <a:pt x="9564587" y="0"/>
                    <a:pt x="9620467" y="55880"/>
                    <a:pt x="9620467" y="124460"/>
                  </a:cubicBezTo>
                  <a:lnTo>
                    <a:pt x="9620467" y="3955749"/>
                  </a:lnTo>
                  <a:cubicBezTo>
                    <a:pt x="9620467" y="4024329"/>
                    <a:pt x="9564587" y="4080209"/>
                    <a:pt x="9496007" y="4080209"/>
                  </a:cubicBezTo>
                  <a:close/>
                </a:path>
              </a:pathLst>
            </a:custGeom>
            <a:solidFill>
              <a:srgbClr val="EDEDED"/>
            </a:solidFill>
          </p:spPr>
        </p:sp>
      </p:grpSp>
      <p:grpSp>
        <p:nvGrpSpPr>
          <p:cNvPr id="19" name="Group 18"/>
          <p:cNvGrpSpPr/>
          <p:nvPr/>
        </p:nvGrpSpPr>
        <p:grpSpPr>
          <a:xfrm>
            <a:off x="1116580" y="539483"/>
            <a:ext cx="2226086" cy="1682848"/>
            <a:chOff x="750396" y="647700"/>
            <a:chExt cx="8837007" cy="198120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750396" y="647700"/>
              <a:ext cx="8837007" cy="1981200"/>
            </a:xfrm>
            <a:prstGeom prst="rect">
              <a:avLst/>
            </a:prstGeom>
          </p:spPr>
        </p:pic>
        <p:sp>
          <p:nvSpPr>
            <p:cNvPr id="7" name="TextBox 7"/>
            <p:cNvSpPr txBox="1"/>
            <p:nvPr/>
          </p:nvSpPr>
          <p:spPr>
            <a:xfrm>
              <a:off x="990600" y="952500"/>
              <a:ext cx="8356600" cy="589905"/>
            </a:xfrm>
            <a:prstGeom prst="rect">
              <a:avLst/>
            </a:prstGeom>
          </p:spPr>
          <p:txBody>
            <a:bodyPr wrap="square" lIns="0" tIns="0" rIns="0" bIns="0" rtlCol="0" anchor="t">
              <a:spAutoFit/>
            </a:bodyPr>
            <a:lstStyle/>
            <a:p>
              <a:pPr marL="0" lvl="0" indent="0" algn="ctr">
                <a:lnSpc>
                  <a:spcPts val="4620"/>
                </a:lnSpc>
              </a:pPr>
              <a:r>
                <a:rPr lang="en-US" sz="4400" b="1" u="none" spc="-42" dirty="0" err="1" smtClean="0">
                  <a:solidFill>
                    <a:srgbClr val="100F0D"/>
                  </a:solidFill>
                  <a:latin typeface="Arial" panose="020B0604020202020204" pitchFamily="34" charset="0"/>
                  <a:cs typeface="Arial" panose="020B0604020202020204" pitchFamily="34" charset="0"/>
                </a:rPr>
                <a:t>Tiết</a:t>
              </a:r>
              <a:r>
                <a:rPr lang="en-US" sz="4400" b="1" u="none" spc="-42" dirty="0" smtClean="0">
                  <a:solidFill>
                    <a:srgbClr val="100F0D"/>
                  </a:solidFill>
                  <a:latin typeface="Arial" panose="020B0604020202020204" pitchFamily="34" charset="0"/>
                  <a:cs typeface="Arial" panose="020B0604020202020204" pitchFamily="34" charset="0"/>
                </a:rPr>
                <a:t> 1</a:t>
              </a:r>
              <a:endParaRPr lang="en-US" sz="4400" b="1" u="none" spc="-42" dirty="0">
                <a:solidFill>
                  <a:srgbClr val="100F0D"/>
                </a:solidFill>
                <a:latin typeface="Arial" panose="020B0604020202020204" pitchFamily="34" charset="0"/>
                <a:cs typeface="Arial" panose="020B0604020202020204" pitchFamily="34" charset="0"/>
              </a:endParaRPr>
            </a:p>
          </p:txBody>
        </p:sp>
      </p:grpSp>
      <p:sp>
        <p:nvSpPr>
          <p:cNvPr id="20" name="Rectangle 19"/>
          <p:cNvSpPr/>
          <p:nvPr/>
        </p:nvSpPr>
        <p:spPr>
          <a:xfrm>
            <a:off x="1171199" y="2259983"/>
            <a:ext cx="4511171" cy="769441"/>
          </a:xfrm>
          <a:prstGeom prst="rect">
            <a:avLst/>
          </a:prstGeom>
        </p:spPr>
        <p:txBody>
          <a:bodyPr wrap="none">
            <a:spAutoFit/>
          </a:bodyPr>
          <a:lstStyle/>
          <a:p>
            <a:r>
              <a:rPr lang="en-US" sz="4400" b="1" dirty="0" smtClean="0">
                <a:solidFill>
                  <a:schemeClr val="tx2">
                    <a:lumMod val="50000"/>
                  </a:schemeClr>
                </a:solidFill>
                <a:latin typeface="Arial" panose="020B0604020202020204" pitchFamily="34" charset="0"/>
                <a:cs typeface="Arial" panose="020B0604020202020204" pitchFamily="34" charset="0"/>
              </a:rPr>
              <a:t>a) </a:t>
            </a:r>
            <a:r>
              <a:rPr lang="en-US" sz="4400" b="1" dirty="0" err="1" smtClean="0">
                <a:solidFill>
                  <a:schemeClr val="tx2">
                    <a:lumMod val="50000"/>
                  </a:schemeClr>
                </a:solidFill>
                <a:latin typeface="Arial" panose="020B0604020202020204" pitchFamily="34" charset="0"/>
                <a:cs typeface="Arial" panose="020B0604020202020204" pitchFamily="34" charset="0"/>
              </a:rPr>
              <a:t>Số</a:t>
            </a:r>
            <a:r>
              <a:rPr lang="en-US" sz="4400" b="1" dirty="0" smtClean="0">
                <a:solidFill>
                  <a:schemeClr val="tx2">
                    <a:lumMod val="50000"/>
                  </a:schemeClr>
                </a:solidFill>
                <a:latin typeface="Arial" panose="020B0604020202020204" pitchFamily="34" charset="0"/>
                <a:cs typeface="Arial" panose="020B0604020202020204" pitchFamily="34" charset="0"/>
              </a:rPr>
              <a:t> </a:t>
            </a:r>
            <a:r>
              <a:rPr lang="en-US" sz="4400" b="1" dirty="0" err="1" smtClean="0">
                <a:solidFill>
                  <a:schemeClr val="tx2">
                    <a:lumMod val="50000"/>
                  </a:schemeClr>
                </a:solidFill>
                <a:latin typeface="Arial" panose="020B0604020202020204" pitchFamily="34" charset="0"/>
                <a:cs typeface="Arial" panose="020B0604020202020204" pitchFamily="34" charset="0"/>
              </a:rPr>
              <a:t>trung</a:t>
            </a:r>
            <a:r>
              <a:rPr lang="en-US" sz="4400" b="1" dirty="0" smtClean="0">
                <a:solidFill>
                  <a:schemeClr val="tx2">
                    <a:lumMod val="50000"/>
                  </a:schemeClr>
                </a:solidFill>
                <a:latin typeface="Arial" panose="020B0604020202020204" pitchFamily="34" charset="0"/>
                <a:cs typeface="Arial" panose="020B0604020202020204" pitchFamily="34" charset="0"/>
              </a:rPr>
              <a:t> </a:t>
            </a:r>
            <a:r>
              <a:rPr lang="en-US" sz="4400" b="1" dirty="0" err="1" smtClean="0">
                <a:solidFill>
                  <a:schemeClr val="tx2">
                    <a:lumMod val="50000"/>
                  </a:schemeClr>
                </a:solidFill>
                <a:latin typeface="Arial" panose="020B0604020202020204" pitchFamily="34" charset="0"/>
                <a:cs typeface="Arial" panose="020B0604020202020204" pitchFamily="34" charset="0"/>
              </a:rPr>
              <a:t>bình</a:t>
            </a:r>
            <a:endParaRPr lang="en-US" sz="4400" b="1" dirty="0">
              <a:solidFill>
                <a:schemeClr val="tx2">
                  <a:lumMod val="50000"/>
                </a:schemeClr>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5667" y="3400918"/>
            <a:ext cx="1550418" cy="1107441"/>
          </a:xfrm>
          <a:prstGeom prst="rect">
            <a:avLst/>
          </a:prstGeom>
        </p:spPr>
      </p:pic>
      <p:sp>
        <p:nvSpPr>
          <p:cNvPr id="23" name="TextBox 22"/>
          <p:cNvSpPr txBox="1"/>
          <p:nvPr/>
        </p:nvSpPr>
        <p:spPr>
          <a:xfrm>
            <a:off x="3426785" y="3721514"/>
            <a:ext cx="10363200" cy="707886"/>
          </a:xfrm>
          <a:prstGeom prst="rect">
            <a:avLst/>
          </a:prstGeom>
          <a:noFill/>
        </p:spPr>
        <p:txBody>
          <a:bodyPr wrap="square" rtlCol="0">
            <a:spAutoFit/>
          </a:bodyPr>
          <a:lstStyle/>
          <a:p>
            <a:r>
              <a:rPr lang="en-US" sz="4000" i="1" dirty="0" err="1" smtClean="0">
                <a:solidFill>
                  <a:srgbClr val="002060"/>
                </a:solidFill>
                <a:latin typeface="Arial" panose="020B0604020202020204" pitchFamily="34" charset="0"/>
                <a:cs typeface="Arial" panose="020B0604020202020204" pitchFamily="34" charset="0"/>
              </a:rPr>
              <a:t>Thảo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luận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nhóm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đôi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thành</a:t>
            </a:r>
            <a:r>
              <a:rPr lang="en-US" sz="4000" i="1" dirty="0" smtClean="0">
                <a:solidFill>
                  <a:srgbClr val="002060"/>
                </a:solidFill>
                <a:latin typeface="Arial" panose="020B0604020202020204" pitchFamily="34" charset="0"/>
                <a:cs typeface="Arial" panose="020B0604020202020204" pitchFamily="34" charset="0"/>
              </a:rPr>
              <a:t> </a:t>
            </a:r>
            <a:r>
              <a:rPr lang="en-US" sz="4000" b="1" i="1" dirty="0" smtClean="0">
                <a:solidFill>
                  <a:srgbClr val="002060"/>
                </a:solidFill>
                <a:latin typeface="Arial" panose="020B0604020202020204" pitchFamily="34" charset="0"/>
                <a:cs typeface="Arial" panose="020B0604020202020204" pitchFamily="34" charset="0"/>
              </a:rPr>
              <a:t>HĐ1</a:t>
            </a:r>
            <a:r>
              <a:rPr lang="en-US" sz="4000" i="1" dirty="0" smtClean="0">
                <a:solidFill>
                  <a:srgbClr val="002060"/>
                </a:solidFill>
                <a:latin typeface="Arial" panose="020B0604020202020204" pitchFamily="34" charset="0"/>
                <a:cs typeface="Arial" panose="020B0604020202020204" pitchFamily="34" charset="0"/>
              </a:rPr>
              <a:t>, </a:t>
            </a:r>
            <a:r>
              <a:rPr lang="en-US" sz="4000" b="1" i="1" dirty="0" smtClean="0">
                <a:solidFill>
                  <a:srgbClr val="002060"/>
                </a:solidFill>
                <a:latin typeface="Arial" panose="020B0604020202020204" pitchFamily="34" charset="0"/>
                <a:cs typeface="Arial" panose="020B0604020202020204" pitchFamily="34" charset="0"/>
              </a:rPr>
              <a:t>HĐ2</a:t>
            </a:r>
            <a:r>
              <a:rPr lang="en-US" sz="4000" i="1" dirty="0" smtClean="0">
                <a:solidFill>
                  <a:srgbClr val="002060"/>
                </a:solidFill>
                <a:latin typeface="Arial" panose="020B0604020202020204" pitchFamily="34" charset="0"/>
                <a:cs typeface="Arial" panose="020B0604020202020204" pitchFamily="34" charset="0"/>
              </a:rPr>
              <a:t>.</a:t>
            </a:r>
            <a:endParaRPr lang="en-US" sz="4000" i="1" dirty="0">
              <a:solidFill>
                <a:srgbClr val="002060"/>
              </a:solidFill>
              <a:latin typeface="Arial" panose="020B0604020202020204" pitchFamily="34" charset="0"/>
              <a:cs typeface="Arial" panose="020B0604020202020204" pitchFamily="34" charset="0"/>
            </a:endParaRPr>
          </a:p>
        </p:txBody>
      </p:sp>
      <p:grpSp>
        <p:nvGrpSpPr>
          <p:cNvPr id="26" name="Group 25"/>
          <p:cNvGrpSpPr/>
          <p:nvPr/>
        </p:nvGrpSpPr>
        <p:grpSpPr>
          <a:xfrm>
            <a:off x="1355795" y="4810042"/>
            <a:ext cx="15576405" cy="2138770"/>
            <a:chOff x="1779483" y="4871705"/>
            <a:chExt cx="15576405" cy="2138770"/>
          </a:xfrm>
        </p:grpSpPr>
        <p:grpSp>
          <p:nvGrpSpPr>
            <p:cNvPr id="21" name="Group 20"/>
            <p:cNvGrpSpPr/>
            <p:nvPr/>
          </p:nvGrpSpPr>
          <p:grpSpPr>
            <a:xfrm>
              <a:off x="1779483" y="4871705"/>
              <a:ext cx="2264879" cy="1408343"/>
              <a:chOff x="7865599" y="7481509"/>
              <a:chExt cx="2264879" cy="1408343"/>
            </a:xfrm>
          </p:grpSpPr>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85707">
                <a:off x="7865599" y="7481509"/>
                <a:ext cx="2264879" cy="1408343"/>
              </a:xfrm>
              <a:prstGeom prst="rect">
                <a:avLst/>
              </a:prstGeom>
            </p:spPr>
          </p:pic>
          <p:sp>
            <p:nvSpPr>
              <p:cNvPr id="8" name="TextBox 8"/>
              <p:cNvSpPr txBox="1"/>
              <p:nvPr/>
            </p:nvSpPr>
            <p:spPr>
              <a:xfrm rot="-742686">
                <a:off x="8177488" y="7857516"/>
                <a:ext cx="1797671" cy="628377"/>
              </a:xfrm>
              <a:prstGeom prst="rect">
                <a:avLst/>
              </a:prstGeom>
            </p:spPr>
            <p:txBody>
              <a:bodyPr lIns="0" tIns="0" rIns="0" bIns="0" rtlCol="0" anchor="t">
                <a:spAutoFit/>
              </a:bodyPr>
              <a:lstStyle/>
              <a:p>
                <a:pPr algn="ctr">
                  <a:lnSpc>
                    <a:spcPts val="4872"/>
                  </a:lnSpc>
                </a:pPr>
                <a:r>
                  <a:rPr lang="en-US" sz="4200" b="1" dirty="0" smtClean="0">
                    <a:solidFill>
                      <a:srgbClr val="C00000"/>
                    </a:solidFill>
                    <a:latin typeface="Arial" panose="020B0604020202020204" pitchFamily="34" charset="0"/>
                    <a:cs typeface="Arial" panose="020B0604020202020204" pitchFamily="34" charset="0"/>
                  </a:rPr>
                  <a:t>HĐ1</a:t>
                </a:r>
                <a:endParaRPr lang="en-US" sz="4200" b="1" dirty="0">
                  <a:solidFill>
                    <a:srgbClr val="C00000"/>
                  </a:solidFill>
                  <a:latin typeface="Arial" panose="020B0604020202020204" pitchFamily="34" charset="0"/>
                  <a:cs typeface="Arial" panose="020B0604020202020204" pitchFamily="34" charset="0"/>
                </a:endParaRPr>
              </a:p>
            </p:txBody>
          </p:sp>
        </p:grpSp>
        <p:sp>
          <p:nvSpPr>
            <p:cNvPr id="24" name="Rectangle 23"/>
            <p:cNvSpPr/>
            <p:nvPr/>
          </p:nvSpPr>
          <p:spPr>
            <a:xfrm>
              <a:off x="2259961" y="5071483"/>
              <a:ext cx="15095927" cy="1938992"/>
            </a:xfrm>
            <a:prstGeom prst="rect">
              <a:avLst/>
            </a:prstGeom>
          </p:spPr>
          <p:txBody>
            <a:bodyPr wrap="none">
              <a:spAutoFit/>
            </a:bodyPr>
            <a:lstStyle/>
            <a:p>
              <a:pPr algn="just">
                <a:lnSpc>
                  <a:spcPct val="150000"/>
                </a:lnSpc>
              </a:pP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Từ</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mẫu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điểm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lớp</a:t>
              </a:r>
              <a:r>
                <a:rPr lang="en-US" sz="4000" dirty="0" smtClean="0">
                  <a:latin typeface="Arial" panose="020B0604020202020204" pitchFamily="34" charset="0"/>
                  <a:cs typeface="Arial" panose="020B0604020202020204" pitchFamily="34" charset="0"/>
                </a:rPr>
                <a:t> A, B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a:t>
              </a:r>
            </a:p>
            <a:p>
              <a:pPr>
                <a:lnSpc>
                  <a:spcPct val="150000"/>
                </a:lnSpc>
              </a:pP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a:t>
              </a:r>
            </a:p>
          </p:txBody>
        </p:sp>
      </p:grpSp>
      <p:sp>
        <p:nvSpPr>
          <p:cNvPr id="25" name="Rectangle 24"/>
          <p:cNvSpPr/>
          <p:nvPr/>
        </p:nvSpPr>
        <p:spPr>
          <a:xfrm>
            <a:off x="5498035" y="6957956"/>
            <a:ext cx="7772402" cy="2554545"/>
          </a:xfrm>
          <a:prstGeom prst="rect">
            <a:avLst/>
          </a:prstGeom>
        </p:spPr>
        <p:txBody>
          <a:bodyPr wrap="square">
            <a:spAutoFit/>
          </a:bodyPr>
          <a:lstStyle/>
          <a:p>
            <a:pPr marL="571500" indent="-571500" algn="just">
              <a:lnSpc>
                <a:spcPct val="20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 5,92</a:t>
            </a:r>
          </a:p>
          <a:p>
            <a:pPr marL="571500" indent="-571500" algn="just">
              <a:lnSpc>
                <a:spcPct val="20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B: 6,28</a:t>
            </a:r>
          </a:p>
        </p:txBody>
      </p:sp>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1812" y="6957956"/>
            <a:ext cx="1647932" cy="1874821"/>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978320" y="7263129"/>
            <a:ext cx="2848740" cy="2848740"/>
          </a:xfrm>
          <a:prstGeom prst="rect">
            <a:avLst/>
          </a:prstGeom>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1843" y="7263129"/>
            <a:ext cx="3060823" cy="3060823"/>
          </a:xfrm>
          <a:prstGeom prst="rect">
            <a:avLst/>
          </a:prstGeom>
        </p:spPr>
      </p:pic>
      <p:sp>
        <p:nvSpPr>
          <p:cNvPr id="30" name="TextBox 7"/>
          <p:cNvSpPr txBox="1"/>
          <p:nvPr/>
        </p:nvSpPr>
        <p:spPr>
          <a:xfrm>
            <a:off x="4965699" y="765411"/>
            <a:ext cx="8356600" cy="589905"/>
          </a:xfrm>
          <a:prstGeom prst="rect">
            <a:avLst/>
          </a:prstGeom>
        </p:spPr>
        <p:txBody>
          <a:bodyPr wrap="square" lIns="0" tIns="0" rIns="0" bIns="0" rtlCol="0" anchor="t">
            <a:spAutoFit/>
          </a:bodyPr>
          <a:lstStyle/>
          <a:p>
            <a:pPr marL="0" lvl="0" indent="0" algn="ctr">
              <a:lnSpc>
                <a:spcPts val="4620"/>
              </a:lnSpc>
            </a:pPr>
            <a:r>
              <a:rPr lang="en-US" sz="4400" b="1" u="none" spc="-42" dirty="0" smtClean="0">
                <a:solidFill>
                  <a:srgbClr val="C00000"/>
                </a:solidFill>
                <a:latin typeface="Arial" panose="020B0604020202020204" pitchFamily="34" charset="0"/>
                <a:cs typeface="Arial" panose="020B0604020202020204" pitchFamily="34" charset="0"/>
              </a:rPr>
              <a:t>1</a:t>
            </a:r>
            <a:r>
              <a:rPr lang="en-US" sz="4400" b="1" spc="-42" dirty="0">
                <a:solidFill>
                  <a:srgbClr val="C00000"/>
                </a:solidFill>
                <a:latin typeface="Arial" panose="020B0604020202020204" pitchFamily="34" charset="0"/>
                <a:cs typeface="Arial" panose="020B0604020202020204" pitchFamily="34" charset="0"/>
              </a:rPr>
              <a:t>.</a:t>
            </a:r>
            <a:r>
              <a:rPr lang="en-US" sz="4400" b="1" u="none" spc="-42" dirty="0" smtClean="0">
                <a:solidFill>
                  <a:srgbClr val="C00000"/>
                </a:solidFill>
                <a:latin typeface="Arial" panose="020B0604020202020204" pitchFamily="34" charset="0"/>
                <a:cs typeface="Arial" panose="020B0604020202020204" pitchFamily="34" charset="0"/>
              </a:rPr>
              <a:t> </a:t>
            </a:r>
            <a:r>
              <a:rPr lang="en-US" sz="4400" b="1" u="none" spc="-42" dirty="0" err="1" smtClean="0">
                <a:solidFill>
                  <a:srgbClr val="C00000"/>
                </a:solidFill>
                <a:latin typeface="Arial" panose="020B0604020202020204" pitchFamily="34" charset="0"/>
                <a:cs typeface="Arial" panose="020B0604020202020204" pitchFamily="34" charset="0"/>
              </a:rPr>
              <a:t>Số</a:t>
            </a:r>
            <a:r>
              <a:rPr lang="en-US" sz="4400" b="1" u="none" spc="-42" dirty="0" smtClean="0">
                <a:solidFill>
                  <a:srgbClr val="C00000"/>
                </a:solidFill>
                <a:latin typeface="Arial" panose="020B0604020202020204" pitchFamily="34" charset="0"/>
                <a:cs typeface="Arial" panose="020B0604020202020204" pitchFamily="34" charset="0"/>
              </a:rPr>
              <a:t> </a:t>
            </a:r>
            <a:r>
              <a:rPr lang="en-US" sz="4400" b="1" u="none" spc="-42" dirty="0" err="1" smtClean="0">
                <a:solidFill>
                  <a:srgbClr val="C00000"/>
                </a:solidFill>
                <a:latin typeface="Arial" panose="020B0604020202020204" pitchFamily="34" charset="0"/>
                <a:cs typeface="Arial" panose="020B0604020202020204" pitchFamily="34" charset="0"/>
              </a:rPr>
              <a:t>trung</a:t>
            </a:r>
            <a:r>
              <a:rPr lang="en-US" sz="4400" b="1" u="none" spc="-42" dirty="0" smtClean="0">
                <a:solidFill>
                  <a:srgbClr val="C00000"/>
                </a:solidFill>
                <a:latin typeface="Arial" panose="020B0604020202020204" pitchFamily="34" charset="0"/>
                <a:cs typeface="Arial" panose="020B0604020202020204" pitchFamily="34" charset="0"/>
              </a:rPr>
              <a:t> </a:t>
            </a:r>
            <a:r>
              <a:rPr lang="en-US" sz="4400" b="1" u="none" spc="-42" dirty="0" err="1" smtClean="0">
                <a:solidFill>
                  <a:srgbClr val="C00000"/>
                </a:solidFill>
                <a:latin typeface="Arial" panose="020B0604020202020204" pitchFamily="34" charset="0"/>
                <a:cs typeface="Arial" panose="020B0604020202020204" pitchFamily="34" charset="0"/>
              </a:rPr>
              <a:t>bình</a:t>
            </a:r>
            <a:r>
              <a:rPr lang="en-US" sz="4400" b="1" u="none" spc="-42" dirty="0" smtClean="0">
                <a:solidFill>
                  <a:srgbClr val="C00000"/>
                </a:solidFill>
                <a:latin typeface="Arial" panose="020B0604020202020204" pitchFamily="34" charset="0"/>
                <a:cs typeface="Arial" panose="020B0604020202020204" pitchFamily="34" charset="0"/>
              </a:rPr>
              <a:t> </a:t>
            </a:r>
            <a:r>
              <a:rPr lang="en-US" sz="4400" b="1" u="none" spc="-42" dirty="0" err="1" smtClean="0">
                <a:solidFill>
                  <a:srgbClr val="C00000"/>
                </a:solidFill>
                <a:latin typeface="Arial" panose="020B0604020202020204" pitchFamily="34" charset="0"/>
                <a:cs typeface="Arial" panose="020B0604020202020204" pitchFamily="34" charset="0"/>
              </a:rPr>
              <a:t>và</a:t>
            </a:r>
            <a:r>
              <a:rPr lang="en-US" sz="4400" b="1" u="none" spc="-42" dirty="0" smtClean="0">
                <a:solidFill>
                  <a:srgbClr val="C00000"/>
                </a:solidFill>
                <a:latin typeface="Arial" panose="020B0604020202020204" pitchFamily="34" charset="0"/>
                <a:cs typeface="Arial" panose="020B0604020202020204" pitchFamily="34" charset="0"/>
              </a:rPr>
              <a:t> </a:t>
            </a:r>
            <a:r>
              <a:rPr lang="en-US" sz="4400" b="1" u="none" spc="-42" dirty="0" err="1" smtClean="0">
                <a:solidFill>
                  <a:srgbClr val="C00000"/>
                </a:solidFill>
                <a:latin typeface="Arial" panose="020B0604020202020204" pitchFamily="34" charset="0"/>
                <a:cs typeface="Arial" panose="020B0604020202020204" pitchFamily="34" charset="0"/>
              </a:rPr>
              <a:t>trung</a:t>
            </a:r>
            <a:r>
              <a:rPr lang="en-US" sz="4400" b="1" u="none" spc="-42" dirty="0" smtClean="0">
                <a:solidFill>
                  <a:srgbClr val="C00000"/>
                </a:solidFill>
                <a:latin typeface="Arial" panose="020B0604020202020204" pitchFamily="34" charset="0"/>
                <a:cs typeface="Arial" panose="020B0604020202020204" pitchFamily="34" charset="0"/>
              </a:rPr>
              <a:t> </a:t>
            </a:r>
            <a:r>
              <a:rPr lang="en-US" sz="4400" b="1" u="none" spc="-42" dirty="0" err="1" smtClean="0">
                <a:solidFill>
                  <a:srgbClr val="C00000"/>
                </a:solidFill>
                <a:latin typeface="Arial" panose="020B0604020202020204" pitchFamily="34" charset="0"/>
                <a:cs typeface="Arial" panose="020B0604020202020204" pitchFamily="34" charset="0"/>
              </a:rPr>
              <a:t>vị</a:t>
            </a:r>
            <a:endParaRPr lang="en-US" sz="4400" b="1" u="none" spc="-42"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p:cNvGrpSpPr/>
          <p:nvPr/>
        </p:nvGrpSpPr>
        <p:grpSpPr>
          <a:xfrm>
            <a:off x="4633027" y="758127"/>
            <a:ext cx="8976242" cy="3290702"/>
            <a:chOff x="6949558" y="176398"/>
            <a:chExt cx="8976242" cy="3290702"/>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949558" y="176398"/>
              <a:ext cx="8976242" cy="3290702"/>
            </a:xfrm>
            <a:prstGeom prst="rect">
              <a:avLst/>
            </a:prstGeom>
          </p:spPr>
        </p:pic>
        <p:sp>
          <p:nvSpPr>
            <p:cNvPr id="3" name="TextBox 3"/>
            <p:cNvSpPr txBox="1"/>
            <p:nvPr/>
          </p:nvSpPr>
          <p:spPr>
            <a:xfrm>
              <a:off x="7360582" y="574985"/>
              <a:ext cx="7927744" cy="1200329"/>
            </a:xfrm>
            <a:prstGeom prst="rect">
              <a:avLst/>
            </a:prstGeom>
          </p:spPr>
          <p:txBody>
            <a:bodyPr wrap="square" lIns="0" tIns="0" rIns="0" bIns="0" rtlCol="0" anchor="t">
              <a:spAutoFit/>
            </a:bodyPr>
            <a:lstStyle/>
            <a:p>
              <a:pPr marL="0" lvl="0" indent="0" algn="ctr">
                <a:lnSpc>
                  <a:spcPct val="130000"/>
                </a:lnSpc>
              </a:pPr>
              <a:r>
                <a:rPr lang="en-US" sz="6000" b="1" spc="-41" dirty="0" smtClean="0">
                  <a:solidFill>
                    <a:srgbClr val="100F0D"/>
                  </a:solidFill>
                  <a:latin typeface="Arial" panose="020B0604020202020204" pitchFamily="34" charset="0"/>
                  <a:cs typeface="Arial" panose="020B0604020202020204" pitchFamily="34" charset="0"/>
                </a:rPr>
                <a:t>HƯỚNG DẪN VỀ NHÀ</a:t>
              </a:r>
              <a:endParaRPr lang="en-US" sz="6000" b="1" spc="-41" dirty="0">
                <a:solidFill>
                  <a:srgbClr val="100F0D"/>
                </a:solidFill>
                <a:latin typeface="Arial" panose="020B0604020202020204" pitchFamily="34" charset="0"/>
                <a:cs typeface="Arial" panose="020B0604020202020204" pitchFamily="34" charset="0"/>
              </a:endParaRPr>
            </a:p>
          </p:txBody>
        </p:sp>
      </p:grpSp>
      <p:sp>
        <p:nvSpPr>
          <p:cNvPr id="66" name="TextBox 66"/>
          <p:cNvSpPr txBox="1"/>
          <p:nvPr/>
        </p:nvSpPr>
        <p:spPr>
          <a:xfrm>
            <a:off x="14058643" y="5397099"/>
            <a:ext cx="2103618" cy="377190"/>
          </a:xfrm>
          <a:prstGeom prst="rect">
            <a:avLst/>
          </a:prstGeom>
        </p:spPr>
        <p:txBody>
          <a:bodyPr lIns="0" tIns="0" rIns="0" bIns="0" rtlCol="0" anchor="t">
            <a:spAutoFit/>
          </a:bodyPr>
          <a:lstStyle/>
          <a:p>
            <a:pPr marL="0" lvl="0" indent="0" algn="ctr">
              <a:lnSpc>
                <a:spcPts val="2940"/>
              </a:lnSpc>
            </a:pPr>
            <a:r>
              <a:rPr lang="en-US" sz="2100">
                <a:solidFill>
                  <a:srgbClr val="FFFFFF"/>
                </a:solidFill>
                <a:latin typeface="Public Sans Bold"/>
              </a:rPr>
              <a:t>Hành động 4</a:t>
            </a:r>
          </a:p>
        </p:txBody>
      </p:sp>
      <p:grpSp>
        <p:nvGrpSpPr>
          <p:cNvPr id="4" name="Group 3"/>
          <p:cNvGrpSpPr/>
          <p:nvPr/>
        </p:nvGrpSpPr>
        <p:grpSpPr>
          <a:xfrm>
            <a:off x="594247" y="4580096"/>
            <a:ext cx="5507936" cy="4516185"/>
            <a:chOff x="594247" y="4580096"/>
            <a:chExt cx="5507936" cy="4516185"/>
          </a:xfrm>
        </p:grpSpPr>
        <p:grpSp>
          <p:nvGrpSpPr>
            <p:cNvPr id="89" name="Group 88"/>
            <p:cNvGrpSpPr/>
            <p:nvPr/>
          </p:nvGrpSpPr>
          <p:grpSpPr>
            <a:xfrm>
              <a:off x="594247" y="4580096"/>
              <a:ext cx="5507936" cy="4516185"/>
              <a:chOff x="314784" y="4597876"/>
              <a:chExt cx="5507936" cy="4516185"/>
            </a:xfrm>
          </p:grpSpPr>
          <p:grpSp>
            <p:nvGrpSpPr>
              <p:cNvPr id="70" name="Group 70"/>
              <p:cNvGrpSpPr/>
              <p:nvPr/>
            </p:nvGrpSpPr>
            <p:grpSpPr>
              <a:xfrm>
                <a:off x="314784" y="4848383"/>
                <a:ext cx="5507936" cy="4265678"/>
                <a:chOff x="0" y="0"/>
                <a:chExt cx="3186570" cy="2467872"/>
              </a:xfrm>
            </p:grpSpPr>
            <p:sp>
              <p:nvSpPr>
                <p:cNvPr id="71" name="Freeform 71"/>
                <p:cNvSpPr/>
                <p:nvPr/>
              </p:nvSpPr>
              <p:spPr>
                <a:xfrm>
                  <a:off x="0" y="0"/>
                  <a:ext cx="3186570" cy="2467872"/>
                </a:xfrm>
                <a:custGeom>
                  <a:avLst/>
                  <a:gdLst/>
                  <a:ahLst/>
                  <a:cxnLst/>
                  <a:rect l="l" t="t" r="r" b="b"/>
                  <a:pathLst>
                    <a:path w="3186570" h="2467872">
                      <a:moveTo>
                        <a:pt x="3062110" y="2467872"/>
                      </a:moveTo>
                      <a:lnTo>
                        <a:pt x="124460" y="2467872"/>
                      </a:lnTo>
                      <a:cubicBezTo>
                        <a:pt x="55880" y="2467872"/>
                        <a:pt x="0" y="2411992"/>
                        <a:pt x="0" y="2343412"/>
                      </a:cubicBezTo>
                      <a:lnTo>
                        <a:pt x="0" y="124460"/>
                      </a:lnTo>
                      <a:cubicBezTo>
                        <a:pt x="0" y="55880"/>
                        <a:pt x="55880" y="0"/>
                        <a:pt x="124460" y="0"/>
                      </a:cubicBezTo>
                      <a:lnTo>
                        <a:pt x="3062110" y="0"/>
                      </a:lnTo>
                      <a:cubicBezTo>
                        <a:pt x="3130690" y="0"/>
                        <a:pt x="3186570" y="55880"/>
                        <a:pt x="3186570" y="124460"/>
                      </a:cubicBezTo>
                      <a:lnTo>
                        <a:pt x="3186570" y="2343412"/>
                      </a:lnTo>
                      <a:cubicBezTo>
                        <a:pt x="3186570" y="2411992"/>
                        <a:pt x="3130690" y="2467872"/>
                        <a:pt x="3062110" y="2467872"/>
                      </a:cubicBezTo>
                      <a:close/>
                    </a:path>
                  </a:pathLst>
                </a:custGeom>
                <a:solidFill>
                  <a:srgbClr val="100F0D">
                    <a:alpha val="4706"/>
                  </a:srgbClr>
                </a:solidFill>
              </p:spPr>
            </p:sp>
          </p:grpSp>
          <p:grpSp>
            <p:nvGrpSpPr>
              <p:cNvPr id="75" name="Group 75"/>
              <p:cNvGrpSpPr/>
              <p:nvPr/>
            </p:nvGrpSpPr>
            <p:grpSpPr>
              <a:xfrm>
                <a:off x="1486949" y="4597876"/>
                <a:ext cx="3258203" cy="1207117"/>
                <a:chOff x="0" y="0"/>
                <a:chExt cx="25034661" cy="3964675"/>
              </a:xfrm>
            </p:grpSpPr>
            <p:sp>
              <p:nvSpPr>
                <p:cNvPr id="76" name="Freeform 76"/>
                <p:cNvSpPr/>
                <p:nvPr/>
              </p:nvSpPr>
              <p:spPr>
                <a:xfrm>
                  <a:off x="0" y="0"/>
                  <a:ext cx="25034661" cy="4063735"/>
                </a:xfrm>
                <a:custGeom>
                  <a:avLst/>
                  <a:gdLst/>
                  <a:ahLst/>
                  <a:cxnLst/>
                  <a:rect l="l" t="t" r="r" b="b"/>
                  <a:pathLst>
                    <a:path w="25034661" h="4063735">
                      <a:moveTo>
                        <a:pt x="24412361" y="3493505"/>
                      </a:moveTo>
                      <a:cubicBezTo>
                        <a:pt x="24412361" y="3487155"/>
                        <a:pt x="24413631" y="3482075"/>
                        <a:pt x="24413631" y="3474455"/>
                      </a:cubicBezTo>
                      <a:lnTo>
                        <a:pt x="24413631" y="490220"/>
                      </a:lnTo>
                      <a:cubicBezTo>
                        <a:pt x="24413631" y="220980"/>
                        <a:pt x="24204081" y="0"/>
                        <a:pt x="23947541" y="0"/>
                      </a:cubicBezTo>
                      <a:lnTo>
                        <a:pt x="467360" y="0"/>
                      </a:lnTo>
                      <a:cubicBezTo>
                        <a:pt x="210820" y="0"/>
                        <a:pt x="0" y="220980"/>
                        <a:pt x="0" y="490220"/>
                      </a:cubicBezTo>
                      <a:lnTo>
                        <a:pt x="0" y="3474455"/>
                      </a:lnTo>
                      <a:cubicBezTo>
                        <a:pt x="0" y="3743695"/>
                        <a:pt x="209550" y="3964675"/>
                        <a:pt x="466090" y="3964675"/>
                      </a:cubicBezTo>
                      <a:lnTo>
                        <a:pt x="23946270" y="3964675"/>
                      </a:lnTo>
                      <a:cubicBezTo>
                        <a:pt x="24059300" y="3964675"/>
                        <a:pt x="24163441" y="3921495"/>
                        <a:pt x="24243450" y="3851645"/>
                      </a:cubicBezTo>
                      <a:cubicBezTo>
                        <a:pt x="24374261" y="3922765"/>
                        <a:pt x="24686681" y="4063735"/>
                        <a:pt x="25033391" y="3856725"/>
                      </a:cubicBezTo>
                      <a:cubicBezTo>
                        <a:pt x="25034661" y="3856725"/>
                        <a:pt x="24722241" y="3857995"/>
                        <a:pt x="24412361" y="3493505"/>
                      </a:cubicBezTo>
                      <a:lnTo>
                        <a:pt x="24412361" y="3493505"/>
                      </a:lnTo>
                      <a:close/>
                    </a:path>
                  </a:pathLst>
                </a:custGeom>
                <a:solidFill>
                  <a:srgbClr val="FF6363"/>
                </a:solidFill>
              </p:spPr>
            </p:sp>
          </p:grpSp>
          <p:sp>
            <p:nvSpPr>
              <p:cNvPr id="77" name="TextBox 77"/>
              <p:cNvSpPr txBox="1"/>
              <p:nvPr/>
            </p:nvSpPr>
            <p:spPr>
              <a:xfrm>
                <a:off x="2016943" y="5076934"/>
                <a:ext cx="2103618" cy="436594"/>
              </a:xfrm>
              <a:prstGeom prst="rect">
                <a:avLst/>
              </a:prstGeom>
            </p:spPr>
            <p:txBody>
              <a:bodyPr lIns="0" tIns="0" rIns="0" bIns="0" rtlCol="0" anchor="t">
                <a:spAutoFit/>
              </a:bodyPr>
              <a:lstStyle/>
              <a:p>
                <a:pPr marL="0" lvl="0" indent="0" algn="ctr">
                  <a:lnSpc>
                    <a:spcPts val="2940"/>
                  </a:lnSpc>
                </a:pPr>
                <a:r>
                  <a:rPr lang="en-US" sz="5400" b="1" dirty="0" smtClean="0">
                    <a:solidFill>
                      <a:srgbClr val="FFFFFF"/>
                    </a:solidFill>
                    <a:latin typeface="Arial" panose="020B0604020202020204" pitchFamily="34" charset="0"/>
                    <a:cs typeface="Arial" panose="020B0604020202020204" pitchFamily="34" charset="0"/>
                  </a:rPr>
                  <a:t>01</a:t>
                </a:r>
                <a:endParaRPr lang="en-US" sz="5400" b="1" dirty="0">
                  <a:solidFill>
                    <a:srgbClr val="FFFFFF"/>
                  </a:solidFill>
                  <a:latin typeface="Arial" panose="020B0604020202020204" pitchFamily="34" charset="0"/>
                  <a:cs typeface="Arial" panose="020B0604020202020204" pitchFamily="34" charset="0"/>
                </a:endParaRPr>
              </a:p>
            </p:txBody>
          </p:sp>
        </p:grpSp>
        <p:sp>
          <p:nvSpPr>
            <p:cNvPr id="92" name="TextBox 91"/>
            <p:cNvSpPr txBox="1"/>
            <p:nvPr/>
          </p:nvSpPr>
          <p:spPr>
            <a:xfrm>
              <a:off x="1109513" y="6277522"/>
              <a:ext cx="4572000" cy="1938992"/>
            </a:xfrm>
            <a:prstGeom prst="rect">
              <a:avLst/>
            </a:prstGeom>
            <a:noFill/>
          </p:spPr>
          <p:txBody>
            <a:bodyPr wrap="square" rtlCol="0">
              <a:spAutoFit/>
            </a:bodyPr>
            <a:lstStyle/>
            <a:p>
              <a:pPr algn="ctr">
                <a:lnSpc>
                  <a:spcPct val="150000"/>
                </a:lnSpc>
              </a:pPr>
              <a:r>
                <a:rPr lang="en-US" sz="4200" dirty="0" err="1" smtClean="0">
                  <a:latin typeface="Arial" panose="020B0604020202020204" pitchFamily="34" charset="0"/>
                  <a:cs typeface="Arial" panose="020B0604020202020204" pitchFamily="34" charset="0"/>
                </a:rPr>
                <a:t>Ôn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tập</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kiến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thức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đã</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học</a:t>
              </a:r>
              <a:endParaRPr lang="en-US" sz="4200" dirty="0">
                <a:latin typeface="Arial" panose="020B0604020202020204" pitchFamily="34" charset="0"/>
                <a:cs typeface="Arial" panose="020B0604020202020204" pitchFamily="34" charset="0"/>
              </a:endParaRPr>
            </a:p>
          </p:txBody>
        </p:sp>
      </p:grpSp>
      <p:grpSp>
        <p:nvGrpSpPr>
          <p:cNvPr id="5" name="Group 4"/>
          <p:cNvGrpSpPr/>
          <p:nvPr/>
        </p:nvGrpSpPr>
        <p:grpSpPr>
          <a:xfrm>
            <a:off x="6367180" y="4597876"/>
            <a:ext cx="5507936" cy="4516185"/>
            <a:chOff x="6367180" y="4597876"/>
            <a:chExt cx="5507936" cy="4516185"/>
          </a:xfrm>
        </p:grpSpPr>
        <p:grpSp>
          <p:nvGrpSpPr>
            <p:cNvPr id="91" name="Group 90"/>
            <p:cNvGrpSpPr/>
            <p:nvPr/>
          </p:nvGrpSpPr>
          <p:grpSpPr>
            <a:xfrm>
              <a:off x="6367180" y="4597876"/>
              <a:ext cx="5507936" cy="4516185"/>
              <a:chOff x="12356484" y="475583"/>
              <a:chExt cx="5507936" cy="4516185"/>
            </a:xfrm>
          </p:grpSpPr>
          <p:grpSp>
            <p:nvGrpSpPr>
              <p:cNvPr id="54" name="Group 54"/>
              <p:cNvGrpSpPr/>
              <p:nvPr/>
            </p:nvGrpSpPr>
            <p:grpSpPr>
              <a:xfrm>
                <a:off x="12356484" y="726090"/>
                <a:ext cx="5507936" cy="4265678"/>
                <a:chOff x="0" y="0"/>
                <a:chExt cx="3186570" cy="2467872"/>
              </a:xfrm>
            </p:grpSpPr>
            <p:sp>
              <p:nvSpPr>
                <p:cNvPr id="55" name="Freeform 55"/>
                <p:cNvSpPr/>
                <p:nvPr/>
              </p:nvSpPr>
              <p:spPr>
                <a:xfrm>
                  <a:off x="0" y="0"/>
                  <a:ext cx="3186570" cy="2467872"/>
                </a:xfrm>
                <a:custGeom>
                  <a:avLst/>
                  <a:gdLst/>
                  <a:ahLst/>
                  <a:cxnLst/>
                  <a:rect l="l" t="t" r="r" b="b"/>
                  <a:pathLst>
                    <a:path w="3186570" h="2467872">
                      <a:moveTo>
                        <a:pt x="3062110" y="2467872"/>
                      </a:moveTo>
                      <a:lnTo>
                        <a:pt x="124460" y="2467872"/>
                      </a:lnTo>
                      <a:cubicBezTo>
                        <a:pt x="55880" y="2467872"/>
                        <a:pt x="0" y="2411992"/>
                        <a:pt x="0" y="2343412"/>
                      </a:cubicBezTo>
                      <a:lnTo>
                        <a:pt x="0" y="124460"/>
                      </a:lnTo>
                      <a:cubicBezTo>
                        <a:pt x="0" y="55880"/>
                        <a:pt x="55880" y="0"/>
                        <a:pt x="124460" y="0"/>
                      </a:cubicBezTo>
                      <a:lnTo>
                        <a:pt x="3062110" y="0"/>
                      </a:lnTo>
                      <a:cubicBezTo>
                        <a:pt x="3130690" y="0"/>
                        <a:pt x="3186570" y="55880"/>
                        <a:pt x="3186570" y="124460"/>
                      </a:cubicBezTo>
                      <a:lnTo>
                        <a:pt x="3186570" y="2343412"/>
                      </a:lnTo>
                      <a:cubicBezTo>
                        <a:pt x="3186570" y="2411992"/>
                        <a:pt x="3130690" y="2467872"/>
                        <a:pt x="3062110" y="2467872"/>
                      </a:cubicBezTo>
                      <a:close/>
                    </a:path>
                  </a:pathLst>
                </a:custGeom>
                <a:solidFill>
                  <a:srgbClr val="100F0D">
                    <a:alpha val="4706"/>
                  </a:srgbClr>
                </a:solidFill>
              </p:spPr>
            </p:sp>
          </p:grpSp>
          <p:grpSp>
            <p:nvGrpSpPr>
              <p:cNvPr id="67" name="Group 67"/>
              <p:cNvGrpSpPr/>
              <p:nvPr/>
            </p:nvGrpSpPr>
            <p:grpSpPr>
              <a:xfrm>
                <a:off x="13528648" y="475583"/>
                <a:ext cx="3258203" cy="1207117"/>
                <a:chOff x="0" y="0"/>
                <a:chExt cx="25034661" cy="3964675"/>
              </a:xfrm>
            </p:grpSpPr>
            <p:sp>
              <p:nvSpPr>
                <p:cNvPr id="68" name="Freeform 68"/>
                <p:cNvSpPr/>
                <p:nvPr/>
              </p:nvSpPr>
              <p:spPr>
                <a:xfrm>
                  <a:off x="0" y="0"/>
                  <a:ext cx="25034661" cy="4063735"/>
                </a:xfrm>
                <a:custGeom>
                  <a:avLst/>
                  <a:gdLst/>
                  <a:ahLst/>
                  <a:cxnLst/>
                  <a:rect l="l" t="t" r="r" b="b"/>
                  <a:pathLst>
                    <a:path w="25034661" h="4063735">
                      <a:moveTo>
                        <a:pt x="24412361" y="3493505"/>
                      </a:moveTo>
                      <a:cubicBezTo>
                        <a:pt x="24412361" y="3487155"/>
                        <a:pt x="24413631" y="3482075"/>
                        <a:pt x="24413631" y="3474455"/>
                      </a:cubicBezTo>
                      <a:lnTo>
                        <a:pt x="24413631" y="490220"/>
                      </a:lnTo>
                      <a:cubicBezTo>
                        <a:pt x="24413631" y="220980"/>
                        <a:pt x="24204081" y="0"/>
                        <a:pt x="23947541" y="0"/>
                      </a:cubicBezTo>
                      <a:lnTo>
                        <a:pt x="467360" y="0"/>
                      </a:lnTo>
                      <a:cubicBezTo>
                        <a:pt x="210820" y="0"/>
                        <a:pt x="0" y="220980"/>
                        <a:pt x="0" y="490220"/>
                      </a:cubicBezTo>
                      <a:lnTo>
                        <a:pt x="0" y="3474455"/>
                      </a:lnTo>
                      <a:cubicBezTo>
                        <a:pt x="0" y="3743695"/>
                        <a:pt x="209550" y="3964675"/>
                        <a:pt x="466090" y="3964675"/>
                      </a:cubicBezTo>
                      <a:lnTo>
                        <a:pt x="23946270" y="3964675"/>
                      </a:lnTo>
                      <a:cubicBezTo>
                        <a:pt x="24059300" y="3964675"/>
                        <a:pt x="24163441" y="3921495"/>
                        <a:pt x="24243450" y="3851645"/>
                      </a:cubicBezTo>
                      <a:cubicBezTo>
                        <a:pt x="24374261" y="3922765"/>
                        <a:pt x="24686681" y="4063735"/>
                        <a:pt x="25033391" y="3856725"/>
                      </a:cubicBezTo>
                      <a:cubicBezTo>
                        <a:pt x="25034661" y="3856725"/>
                        <a:pt x="24722241" y="3857995"/>
                        <a:pt x="24412361" y="3493505"/>
                      </a:cubicBezTo>
                      <a:lnTo>
                        <a:pt x="24412361" y="3493505"/>
                      </a:lnTo>
                      <a:close/>
                    </a:path>
                  </a:pathLst>
                </a:custGeom>
                <a:solidFill>
                  <a:srgbClr val="FFB001"/>
                </a:solidFill>
              </p:spPr>
            </p:sp>
          </p:grpSp>
          <p:sp>
            <p:nvSpPr>
              <p:cNvPr id="69" name="TextBox 69"/>
              <p:cNvSpPr txBox="1"/>
              <p:nvPr/>
            </p:nvSpPr>
            <p:spPr>
              <a:xfrm>
                <a:off x="14058643" y="1035215"/>
                <a:ext cx="2103618" cy="436594"/>
              </a:xfrm>
              <a:prstGeom prst="rect">
                <a:avLst/>
              </a:prstGeom>
            </p:spPr>
            <p:txBody>
              <a:bodyPr lIns="0" tIns="0" rIns="0" bIns="0" rtlCol="0" anchor="t">
                <a:spAutoFit/>
              </a:bodyPr>
              <a:lstStyle/>
              <a:p>
                <a:pPr marL="0" lvl="0" indent="0" algn="ctr">
                  <a:lnSpc>
                    <a:spcPts val="2940"/>
                  </a:lnSpc>
                </a:pPr>
                <a:r>
                  <a:rPr lang="en-US" sz="5400" b="1" dirty="0" smtClean="0">
                    <a:solidFill>
                      <a:srgbClr val="FFFFFF"/>
                    </a:solidFill>
                    <a:latin typeface="Arial" panose="020B0604020202020204" pitchFamily="34" charset="0"/>
                    <a:cs typeface="Arial" panose="020B0604020202020204" pitchFamily="34" charset="0"/>
                  </a:rPr>
                  <a:t>02</a:t>
                </a:r>
                <a:endParaRPr lang="en-US" sz="5400" b="1" dirty="0">
                  <a:solidFill>
                    <a:srgbClr val="FFFFFF"/>
                  </a:solidFill>
                  <a:latin typeface="Arial" panose="020B0604020202020204" pitchFamily="34" charset="0"/>
                  <a:cs typeface="Arial" panose="020B0604020202020204" pitchFamily="34" charset="0"/>
                </a:endParaRPr>
              </a:p>
            </p:txBody>
          </p:sp>
        </p:grpSp>
        <p:sp>
          <p:nvSpPr>
            <p:cNvPr id="93" name="TextBox 92"/>
            <p:cNvSpPr txBox="1"/>
            <p:nvPr/>
          </p:nvSpPr>
          <p:spPr>
            <a:xfrm>
              <a:off x="6756719" y="6277522"/>
              <a:ext cx="4823452" cy="2031325"/>
            </a:xfrm>
            <a:prstGeom prst="rect">
              <a:avLst/>
            </a:prstGeom>
            <a:noFill/>
          </p:spPr>
          <p:txBody>
            <a:bodyPr wrap="square" rtlCol="0">
              <a:spAutoFit/>
            </a:bodyPr>
            <a:lstStyle/>
            <a:p>
              <a:pPr algn="ctr">
                <a:lnSpc>
                  <a:spcPct val="150000"/>
                </a:lnSpc>
              </a:pPr>
              <a:r>
                <a:rPr lang="en-US" sz="4200" dirty="0" err="1" smtClean="0">
                  <a:latin typeface="Arial" panose="020B0604020202020204" pitchFamily="34" charset="0"/>
                  <a:cs typeface="Arial" panose="020B0604020202020204" pitchFamily="34" charset="0"/>
                </a:rPr>
                <a:t>Hoàn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thành</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bài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tập</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trong</a:t>
              </a:r>
              <a:r>
                <a:rPr lang="en-US" sz="4200" dirty="0" smtClean="0">
                  <a:latin typeface="Arial" panose="020B0604020202020204" pitchFamily="34" charset="0"/>
                  <a:cs typeface="Arial" panose="020B0604020202020204" pitchFamily="34" charset="0"/>
                </a:rPr>
                <a:t> SBT</a:t>
              </a:r>
              <a:endParaRPr lang="en-US" sz="4200" dirty="0">
                <a:latin typeface="Arial" panose="020B0604020202020204" pitchFamily="34" charset="0"/>
                <a:cs typeface="Arial" panose="020B0604020202020204" pitchFamily="34" charset="0"/>
              </a:endParaRPr>
            </a:p>
          </p:txBody>
        </p:sp>
      </p:grpSp>
      <p:grpSp>
        <p:nvGrpSpPr>
          <p:cNvPr id="6" name="Group 5"/>
          <p:cNvGrpSpPr/>
          <p:nvPr/>
        </p:nvGrpSpPr>
        <p:grpSpPr>
          <a:xfrm>
            <a:off x="12115800" y="4597876"/>
            <a:ext cx="5507936" cy="4516185"/>
            <a:chOff x="12115800" y="4597876"/>
            <a:chExt cx="5507936" cy="4516185"/>
          </a:xfrm>
        </p:grpSpPr>
        <p:grpSp>
          <p:nvGrpSpPr>
            <p:cNvPr id="90" name="Group 89"/>
            <p:cNvGrpSpPr/>
            <p:nvPr/>
          </p:nvGrpSpPr>
          <p:grpSpPr>
            <a:xfrm>
              <a:off x="12115800" y="4597876"/>
              <a:ext cx="5507936" cy="4516185"/>
              <a:chOff x="6390032" y="5295231"/>
              <a:chExt cx="5507936" cy="4516185"/>
            </a:xfrm>
          </p:grpSpPr>
          <p:grpSp>
            <p:nvGrpSpPr>
              <p:cNvPr id="58" name="Group 58"/>
              <p:cNvGrpSpPr/>
              <p:nvPr/>
            </p:nvGrpSpPr>
            <p:grpSpPr>
              <a:xfrm>
                <a:off x="6390032" y="5545738"/>
                <a:ext cx="5507936" cy="4265678"/>
                <a:chOff x="0" y="0"/>
                <a:chExt cx="3186570" cy="2467872"/>
              </a:xfrm>
            </p:grpSpPr>
            <p:sp>
              <p:nvSpPr>
                <p:cNvPr id="59" name="Freeform 59"/>
                <p:cNvSpPr/>
                <p:nvPr/>
              </p:nvSpPr>
              <p:spPr>
                <a:xfrm>
                  <a:off x="0" y="0"/>
                  <a:ext cx="3186570" cy="2467872"/>
                </a:xfrm>
                <a:custGeom>
                  <a:avLst/>
                  <a:gdLst/>
                  <a:ahLst/>
                  <a:cxnLst/>
                  <a:rect l="l" t="t" r="r" b="b"/>
                  <a:pathLst>
                    <a:path w="3186570" h="2467872">
                      <a:moveTo>
                        <a:pt x="3062110" y="2467872"/>
                      </a:moveTo>
                      <a:lnTo>
                        <a:pt x="124460" y="2467872"/>
                      </a:lnTo>
                      <a:cubicBezTo>
                        <a:pt x="55880" y="2467872"/>
                        <a:pt x="0" y="2411992"/>
                        <a:pt x="0" y="2343412"/>
                      </a:cubicBezTo>
                      <a:lnTo>
                        <a:pt x="0" y="124460"/>
                      </a:lnTo>
                      <a:cubicBezTo>
                        <a:pt x="0" y="55880"/>
                        <a:pt x="55880" y="0"/>
                        <a:pt x="124460" y="0"/>
                      </a:cubicBezTo>
                      <a:lnTo>
                        <a:pt x="3062110" y="0"/>
                      </a:lnTo>
                      <a:cubicBezTo>
                        <a:pt x="3130690" y="0"/>
                        <a:pt x="3186570" y="55880"/>
                        <a:pt x="3186570" y="124460"/>
                      </a:cubicBezTo>
                      <a:lnTo>
                        <a:pt x="3186570" y="2343412"/>
                      </a:lnTo>
                      <a:cubicBezTo>
                        <a:pt x="3186570" y="2411992"/>
                        <a:pt x="3130690" y="2467872"/>
                        <a:pt x="3062110" y="2467872"/>
                      </a:cubicBezTo>
                      <a:close/>
                    </a:path>
                  </a:pathLst>
                </a:custGeom>
                <a:solidFill>
                  <a:srgbClr val="100F0D">
                    <a:alpha val="4706"/>
                  </a:srgbClr>
                </a:solidFill>
              </p:spPr>
            </p:sp>
          </p:grpSp>
          <p:grpSp>
            <p:nvGrpSpPr>
              <p:cNvPr id="72" name="Group 72"/>
              <p:cNvGrpSpPr/>
              <p:nvPr/>
            </p:nvGrpSpPr>
            <p:grpSpPr>
              <a:xfrm>
                <a:off x="7562197" y="5295231"/>
                <a:ext cx="3258203" cy="1207117"/>
                <a:chOff x="0" y="0"/>
                <a:chExt cx="25034661" cy="3964675"/>
              </a:xfrm>
            </p:grpSpPr>
            <p:sp>
              <p:nvSpPr>
                <p:cNvPr id="73" name="Freeform 73"/>
                <p:cNvSpPr/>
                <p:nvPr/>
              </p:nvSpPr>
              <p:spPr>
                <a:xfrm>
                  <a:off x="0" y="0"/>
                  <a:ext cx="25034661" cy="4063735"/>
                </a:xfrm>
                <a:custGeom>
                  <a:avLst/>
                  <a:gdLst/>
                  <a:ahLst/>
                  <a:cxnLst/>
                  <a:rect l="l" t="t" r="r" b="b"/>
                  <a:pathLst>
                    <a:path w="25034661" h="4063735">
                      <a:moveTo>
                        <a:pt x="24412361" y="3493505"/>
                      </a:moveTo>
                      <a:cubicBezTo>
                        <a:pt x="24412361" y="3487155"/>
                        <a:pt x="24413631" y="3482075"/>
                        <a:pt x="24413631" y="3474455"/>
                      </a:cubicBezTo>
                      <a:lnTo>
                        <a:pt x="24413631" y="490220"/>
                      </a:lnTo>
                      <a:cubicBezTo>
                        <a:pt x="24413631" y="220980"/>
                        <a:pt x="24204081" y="0"/>
                        <a:pt x="23947541" y="0"/>
                      </a:cubicBezTo>
                      <a:lnTo>
                        <a:pt x="467360" y="0"/>
                      </a:lnTo>
                      <a:cubicBezTo>
                        <a:pt x="210820" y="0"/>
                        <a:pt x="0" y="220980"/>
                        <a:pt x="0" y="490220"/>
                      </a:cubicBezTo>
                      <a:lnTo>
                        <a:pt x="0" y="3474455"/>
                      </a:lnTo>
                      <a:cubicBezTo>
                        <a:pt x="0" y="3743695"/>
                        <a:pt x="209550" y="3964675"/>
                        <a:pt x="466090" y="3964675"/>
                      </a:cubicBezTo>
                      <a:lnTo>
                        <a:pt x="23946270" y="3964675"/>
                      </a:lnTo>
                      <a:cubicBezTo>
                        <a:pt x="24059300" y="3964675"/>
                        <a:pt x="24163441" y="3921495"/>
                        <a:pt x="24243450" y="3851645"/>
                      </a:cubicBezTo>
                      <a:cubicBezTo>
                        <a:pt x="24374261" y="3922765"/>
                        <a:pt x="24686681" y="4063735"/>
                        <a:pt x="25033391" y="3856725"/>
                      </a:cubicBezTo>
                      <a:cubicBezTo>
                        <a:pt x="25034661" y="3856725"/>
                        <a:pt x="24722241" y="3857995"/>
                        <a:pt x="24412361" y="3493505"/>
                      </a:cubicBezTo>
                      <a:lnTo>
                        <a:pt x="24412361" y="3493505"/>
                      </a:lnTo>
                      <a:close/>
                    </a:path>
                  </a:pathLst>
                </a:custGeom>
                <a:solidFill>
                  <a:srgbClr val="35A1F4"/>
                </a:solidFill>
              </p:spPr>
            </p:sp>
          </p:grpSp>
          <p:sp>
            <p:nvSpPr>
              <p:cNvPr id="74" name="TextBox 74"/>
              <p:cNvSpPr txBox="1"/>
              <p:nvPr/>
            </p:nvSpPr>
            <p:spPr>
              <a:xfrm>
                <a:off x="8092191" y="5774289"/>
                <a:ext cx="2103618" cy="436594"/>
              </a:xfrm>
              <a:prstGeom prst="rect">
                <a:avLst/>
              </a:prstGeom>
            </p:spPr>
            <p:txBody>
              <a:bodyPr lIns="0" tIns="0" rIns="0" bIns="0" rtlCol="0" anchor="t">
                <a:spAutoFit/>
              </a:bodyPr>
              <a:lstStyle/>
              <a:p>
                <a:pPr marL="0" lvl="0" indent="0" algn="ctr">
                  <a:lnSpc>
                    <a:spcPts val="2940"/>
                  </a:lnSpc>
                </a:pPr>
                <a:r>
                  <a:rPr lang="en-US" sz="5400" b="1" dirty="0" smtClean="0">
                    <a:solidFill>
                      <a:srgbClr val="FFFFFF"/>
                    </a:solidFill>
                    <a:latin typeface="Arial" panose="020B0604020202020204" pitchFamily="34" charset="0"/>
                    <a:cs typeface="Arial" panose="020B0604020202020204" pitchFamily="34" charset="0"/>
                  </a:rPr>
                  <a:t>03</a:t>
                </a:r>
                <a:endParaRPr lang="en-US" sz="5400" b="1" dirty="0">
                  <a:solidFill>
                    <a:srgbClr val="FFFFFF"/>
                  </a:solidFill>
                  <a:latin typeface="Arial" panose="020B0604020202020204" pitchFamily="34" charset="0"/>
                  <a:cs typeface="Arial" panose="020B0604020202020204" pitchFamily="34" charset="0"/>
                </a:endParaRPr>
              </a:p>
            </p:txBody>
          </p:sp>
        </p:grpSp>
        <p:sp>
          <p:nvSpPr>
            <p:cNvPr id="94" name="TextBox 93"/>
            <p:cNvSpPr txBox="1"/>
            <p:nvPr/>
          </p:nvSpPr>
          <p:spPr>
            <a:xfrm>
              <a:off x="12334219" y="5974197"/>
              <a:ext cx="5165694" cy="3000821"/>
            </a:xfrm>
            <a:prstGeom prst="rect">
              <a:avLst/>
            </a:prstGeom>
            <a:noFill/>
          </p:spPr>
          <p:txBody>
            <a:bodyPr wrap="square" rtlCol="0">
              <a:spAutoFit/>
            </a:bodyPr>
            <a:lstStyle/>
            <a:p>
              <a:pPr algn="ctr">
                <a:lnSpc>
                  <a:spcPct val="150000"/>
                </a:lnSpc>
              </a:pPr>
              <a:r>
                <a:rPr lang="en-US" sz="4200" dirty="0" err="1" smtClean="0">
                  <a:latin typeface="Arial" panose="020B0604020202020204" pitchFamily="34" charset="0"/>
                  <a:cs typeface="Arial" panose="020B0604020202020204" pitchFamily="34" charset="0"/>
                </a:rPr>
                <a:t>Chuẩn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bị</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bài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sau</a:t>
              </a:r>
              <a:r>
                <a:rPr lang="en-US" sz="4200" dirty="0" smtClean="0">
                  <a:latin typeface="Arial" panose="020B0604020202020204" pitchFamily="34" charset="0"/>
                  <a:cs typeface="Arial" panose="020B0604020202020204" pitchFamily="34" charset="0"/>
                </a:rPr>
                <a:t> - </a:t>
              </a:r>
              <a:r>
                <a:rPr lang="en-US" sz="4200" b="1" i="1" dirty="0" err="1" smtClean="0">
                  <a:latin typeface="Arial" panose="020B0604020202020204" pitchFamily="34" charset="0"/>
                  <a:cs typeface="Arial" panose="020B0604020202020204" pitchFamily="34" charset="0"/>
                </a:rPr>
                <a:t>Bài</a:t>
              </a:r>
              <a:r>
                <a:rPr lang="en-US" sz="4200" b="1" i="1" dirty="0" smtClean="0">
                  <a:latin typeface="Arial" panose="020B0604020202020204" pitchFamily="34" charset="0"/>
                  <a:cs typeface="Arial" panose="020B0604020202020204" pitchFamily="34" charset="0"/>
                </a:rPr>
                <a:t> 14: </a:t>
              </a:r>
              <a:r>
                <a:rPr lang="en-US" sz="4200" i="1" dirty="0" err="1" smtClean="0">
                  <a:latin typeface="Arial" panose="020B0604020202020204" pitchFamily="34" charset="0"/>
                  <a:cs typeface="Arial" panose="020B0604020202020204" pitchFamily="34" charset="0"/>
                </a:rPr>
                <a:t>Các</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số</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đặc</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trưng</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đo</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độ</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phân</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tán</a:t>
              </a:r>
              <a:endParaRPr lang="en-US" sz="4200" i="1" dirty="0">
                <a:latin typeface="Arial" panose="020B0604020202020204" pitchFamily="34" charset="0"/>
                <a:cs typeface="Arial" panose="020B0604020202020204" pitchFamily="34" charset="0"/>
              </a:endParaRPr>
            </a:p>
          </p:txBody>
        </p:sp>
      </p:grpSp>
      <p:pic>
        <p:nvPicPr>
          <p:cNvPr id="95"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478000" y="1156714"/>
            <a:ext cx="2438400" cy="2991902"/>
          </a:xfrm>
          <a:prstGeom prst="rect">
            <a:avLst/>
          </a:prstGeom>
        </p:spPr>
      </p:pic>
      <p:pic>
        <p:nvPicPr>
          <p:cNvPr id="96" name="Picture 4"/>
          <p:cNvPicPr>
            <a:picLocks noChangeAspect="1"/>
          </p:cNvPicPr>
          <p:nvPr/>
        </p:nvPicPr>
        <p:blipFill>
          <a:blip r:embed="rId14"/>
          <a:srcRect/>
          <a:stretch>
            <a:fillRect/>
          </a:stretch>
        </p:blipFill>
        <p:spPr>
          <a:xfrm>
            <a:off x="1202182" y="1445036"/>
            <a:ext cx="2798451" cy="2252753"/>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143000" y="990296"/>
            <a:ext cx="15925800" cy="8191803"/>
            <a:chOff x="0" y="0"/>
            <a:chExt cx="16657077" cy="10162763"/>
          </a:xfrm>
        </p:grpSpPr>
        <p:sp>
          <p:nvSpPr>
            <p:cNvPr id="8" name="Freeform 8"/>
            <p:cNvSpPr/>
            <p:nvPr/>
          </p:nvSpPr>
          <p:spPr>
            <a:xfrm>
              <a:off x="0" y="0"/>
              <a:ext cx="16657076" cy="10162763"/>
            </a:xfrm>
            <a:custGeom>
              <a:avLst/>
              <a:gdLst/>
              <a:ahLst/>
              <a:cxnLst/>
              <a:rect l="l" t="t" r="r" b="b"/>
              <a:pathLst>
                <a:path w="16657076" h="10162763">
                  <a:moveTo>
                    <a:pt x="16352276" y="0"/>
                  </a:moveTo>
                  <a:lnTo>
                    <a:pt x="304800" y="0"/>
                  </a:lnTo>
                  <a:cubicBezTo>
                    <a:pt x="135890" y="0"/>
                    <a:pt x="0" y="135890"/>
                    <a:pt x="0" y="304800"/>
                  </a:cubicBezTo>
                  <a:lnTo>
                    <a:pt x="0" y="9857963"/>
                  </a:lnTo>
                  <a:cubicBezTo>
                    <a:pt x="0" y="10026873"/>
                    <a:pt x="135890" y="10162763"/>
                    <a:pt x="304800" y="10162763"/>
                  </a:cubicBezTo>
                  <a:lnTo>
                    <a:pt x="16352276" y="10162763"/>
                  </a:lnTo>
                  <a:cubicBezTo>
                    <a:pt x="16521187" y="10162763"/>
                    <a:pt x="16657076" y="10026873"/>
                    <a:pt x="16657076" y="9857963"/>
                  </a:cubicBezTo>
                  <a:lnTo>
                    <a:pt x="16657076" y="304800"/>
                  </a:lnTo>
                  <a:cubicBezTo>
                    <a:pt x="16657076" y="135890"/>
                    <a:pt x="16521187" y="0"/>
                    <a:pt x="16352276" y="0"/>
                  </a:cubicBezTo>
                  <a:close/>
                </a:path>
              </a:pathLst>
            </a:custGeom>
            <a:solidFill>
              <a:srgbClr val="EDF0F2"/>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2743200" y="1506806"/>
            <a:ext cx="12420600" cy="7158782"/>
          </a:xfrm>
          <a:prstGeom prst="rect">
            <a:avLst/>
          </a:prstGeom>
        </p:spPr>
      </p:pic>
      <p:pic>
        <p:nvPicPr>
          <p:cNvPr id="38" name="Picture 11"/>
          <p:cNvPicPr>
            <a:picLocks noChangeAspect="1"/>
          </p:cNvPicPr>
          <p:nvPr/>
        </p:nvPicPr>
        <p:blipFill>
          <a:blip r:embed="rId9"/>
          <a:srcRect/>
          <a:stretch>
            <a:fillRect/>
          </a:stretch>
        </p:blipFill>
        <p:spPr>
          <a:xfrm>
            <a:off x="12039600" y="5045443"/>
            <a:ext cx="5104858" cy="4530560"/>
          </a:xfrm>
          <a:prstGeom prst="rect">
            <a:avLst/>
          </a:prstGeom>
        </p:spPr>
      </p:pic>
      <p:sp>
        <p:nvSpPr>
          <p:cNvPr id="39" name="TextBox 38"/>
          <p:cNvSpPr txBox="1"/>
          <p:nvPr/>
        </p:nvSpPr>
        <p:spPr>
          <a:xfrm>
            <a:off x="3124200" y="2171700"/>
            <a:ext cx="11658600" cy="3785652"/>
          </a:xfrm>
          <a:prstGeom prst="rect">
            <a:avLst/>
          </a:prstGeom>
          <a:noFill/>
        </p:spPr>
        <p:txBody>
          <a:bodyPr wrap="square" rtlCol="0">
            <a:spAutoFit/>
          </a:bodyPr>
          <a:lstStyle/>
          <a:p>
            <a:pPr algn="ctr">
              <a:lnSpc>
                <a:spcPct val="150000"/>
              </a:lnSpc>
            </a:pPr>
            <a:r>
              <a:rPr lang="en-US" sz="8000" b="1" dirty="0" smtClean="0">
                <a:latin typeface="Arial" panose="020B0604020202020204" pitchFamily="34" charset="0"/>
                <a:cs typeface="Arial" panose="020B0604020202020204" pitchFamily="34" charset="0"/>
              </a:rPr>
              <a:t>HẸN GẶP LẠI CÁC EM TRONG TIẾT HỌC SAU!</a:t>
            </a:r>
            <a:endParaRPr lang="en-US" sz="8000" b="1" dirty="0">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368692">
            <a:off x="1246554" y="947576"/>
            <a:ext cx="1575308" cy="15753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p:cNvGrpSpPr/>
          <p:nvPr/>
        </p:nvGrpSpPr>
        <p:grpSpPr>
          <a:xfrm>
            <a:off x="451633" y="1542405"/>
            <a:ext cx="17384733" cy="8342588"/>
            <a:chOff x="0" y="0"/>
            <a:chExt cx="9620467" cy="4080209"/>
          </a:xfrm>
        </p:grpSpPr>
        <p:sp>
          <p:nvSpPr>
            <p:cNvPr id="18" name="Freeform 3"/>
            <p:cNvSpPr/>
            <p:nvPr/>
          </p:nvSpPr>
          <p:spPr>
            <a:xfrm>
              <a:off x="0" y="0"/>
              <a:ext cx="9620467" cy="4080209"/>
            </a:xfrm>
            <a:custGeom>
              <a:avLst/>
              <a:gdLst/>
              <a:ahLst/>
              <a:cxnLst/>
              <a:rect l="l" t="t" r="r" b="b"/>
              <a:pathLst>
                <a:path w="9620467" h="4080209">
                  <a:moveTo>
                    <a:pt x="9496007" y="4080209"/>
                  </a:moveTo>
                  <a:lnTo>
                    <a:pt x="124460" y="4080209"/>
                  </a:lnTo>
                  <a:cubicBezTo>
                    <a:pt x="55880" y="4080209"/>
                    <a:pt x="0" y="4024329"/>
                    <a:pt x="0" y="3955749"/>
                  </a:cubicBezTo>
                  <a:lnTo>
                    <a:pt x="0" y="124460"/>
                  </a:lnTo>
                  <a:cubicBezTo>
                    <a:pt x="0" y="55880"/>
                    <a:pt x="55880" y="0"/>
                    <a:pt x="124460" y="0"/>
                  </a:cubicBezTo>
                  <a:lnTo>
                    <a:pt x="9496007" y="0"/>
                  </a:lnTo>
                  <a:cubicBezTo>
                    <a:pt x="9564587" y="0"/>
                    <a:pt x="9620467" y="55880"/>
                    <a:pt x="9620467" y="124460"/>
                  </a:cubicBezTo>
                  <a:lnTo>
                    <a:pt x="9620467" y="3955749"/>
                  </a:lnTo>
                  <a:cubicBezTo>
                    <a:pt x="9620467" y="4024329"/>
                    <a:pt x="9564587" y="4080209"/>
                    <a:pt x="9496007" y="4080209"/>
                  </a:cubicBezTo>
                  <a:close/>
                </a:path>
              </a:pathLst>
            </a:custGeom>
            <a:solidFill>
              <a:srgbClr val="EDEDED"/>
            </a:solidFill>
          </p:spPr>
        </p:sp>
      </p:grpSp>
      <p:sp>
        <p:nvSpPr>
          <p:cNvPr id="23" name="TextBox 22"/>
          <p:cNvSpPr txBox="1"/>
          <p:nvPr/>
        </p:nvSpPr>
        <p:spPr>
          <a:xfrm>
            <a:off x="3426785" y="3721514"/>
            <a:ext cx="10363200" cy="707886"/>
          </a:xfrm>
          <a:prstGeom prst="rect">
            <a:avLst/>
          </a:prstGeom>
          <a:noFill/>
        </p:spPr>
        <p:txBody>
          <a:bodyPr wrap="square" rtlCol="0">
            <a:spAutoFit/>
          </a:bodyPr>
          <a:lstStyle/>
          <a:p>
            <a:r>
              <a:rPr lang="en-US" sz="4000" i="1" dirty="0" err="1" smtClean="0">
                <a:solidFill>
                  <a:srgbClr val="002060"/>
                </a:solidFill>
                <a:latin typeface="Arial" panose="020B0604020202020204" pitchFamily="34" charset="0"/>
                <a:cs typeface="Arial" panose="020B0604020202020204" pitchFamily="34" charset="0"/>
              </a:rPr>
              <a:t>Thảo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luận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nhóm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đôi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thành</a:t>
            </a:r>
            <a:r>
              <a:rPr lang="en-US" sz="4000" i="1" dirty="0" smtClean="0">
                <a:solidFill>
                  <a:srgbClr val="002060"/>
                </a:solidFill>
                <a:latin typeface="Arial" panose="020B0604020202020204" pitchFamily="34" charset="0"/>
                <a:cs typeface="Arial" panose="020B0604020202020204" pitchFamily="34" charset="0"/>
              </a:rPr>
              <a:t> </a:t>
            </a:r>
            <a:r>
              <a:rPr lang="en-US" sz="4000" b="1" i="1" dirty="0" smtClean="0">
                <a:solidFill>
                  <a:srgbClr val="002060"/>
                </a:solidFill>
                <a:latin typeface="Arial" panose="020B0604020202020204" pitchFamily="34" charset="0"/>
                <a:cs typeface="Arial" panose="020B0604020202020204" pitchFamily="34" charset="0"/>
              </a:rPr>
              <a:t>HĐ1</a:t>
            </a:r>
            <a:r>
              <a:rPr lang="en-US" sz="4000" i="1" dirty="0" smtClean="0">
                <a:solidFill>
                  <a:srgbClr val="002060"/>
                </a:solidFill>
                <a:latin typeface="Arial" panose="020B0604020202020204" pitchFamily="34" charset="0"/>
                <a:cs typeface="Arial" panose="020B0604020202020204" pitchFamily="34" charset="0"/>
              </a:rPr>
              <a:t>, </a:t>
            </a:r>
            <a:r>
              <a:rPr lang="en-US" sz="4000" b="1" i="1" dirty="0" smtClean="0">
                <a:solidFill>
                  <a:srgbClr val="002060"/>
                </a:solidFill>
                <a:latin typeface="Arial" panose="020B0604020202020204" pitchFamily="34" charset="0"/>
                <a:cs typeface="Arial" panose="020B0604020202020204" pitchFamily="34" charset="0"/>
              </a:rPr>
              <a:t>HĐ2</a:t>
            </a:r>
            <a:r>
              <a:rPr lang="en-US" sz="4000" i="1" dirty="0" smtClean="0">
                <a:solidFill>
                  <a:srgbClr val="002060"/>
                </a:solidFill>
                <a:latin typeface="Arial" panose="020B0604020202020204" pitchFamily="34" charset="0"/>
                <a:cs typeface="Arial" panose="020B0604020202020204" pitchFamily="34" charset="0"/>
              </a:rPr>
              <a:t>.</a:t>
            </a:r>
            <a:endParaRPr lang="en-US" sz="4000" i="1" dirty="0">
              <a:solidFill>
                <a:srgbClr val="002060"/>
              </a:solidFill>
              <a:latin typeface="Arial" panose="020B0604020202020204" pitchFamily="34" charset="0"/>
              <a:cs typeface="Arial" panose="020B0604020202020204" pitchFamily="34" charset="0"/>
            </a:endParaRPr>
          </a:p>
        </p:txBody>
      </p:sp>
      <p:sp>
        <p:nvSpPr>
          <p:cNvPr id="25" name="Rectangle 24"/>
          <p:cNvSpPr/>
          <p:nvPr/>
        </p:nvSpPr>
        <p:spPr>
          <a:xfrm>
            <a:off x="5498035" y="6957956"/>
            <a:ext cx="7772402" cy="2554545"/>
          </a:xfrm>
          <a:prstGeom prst="rect">
            <a:avLst/>
          </a:prstGeom>
        </p:spPr>
        <p:txBody>
          <a:bodyPr wrap="square">
            <a:spAutoFit/>
          </a:bodyPr>
          <a:lstStyle/>
          <a:p>
            <a:pPr marL="571500" indent="-571500" algn="just">
              <a:lnSpc>
                <a:spcPct val="20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 5,92</a:t>
            </a:r>
          </a:p>
          <a:p>
            <a:pPr marL="571500" indent="-571500" algn="just">
              <a:lnSpc>
                <a:spcPct val="20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B: 6,28</a:t>
            </a:r>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843" y="7263129"/>
            <a:ext cx="3060823" cy="3060823"/>
          </a:xfrm>
          <a:prstGeom prst="rect">
            <a:avLst/>
          </a:prstGeom>
        </p:spPr>
      </p:pic>
      <p:grpSp>
        <p:nvGrpSpPr>
          <p:cNvPr id="4" name="Group 3"/>
          <p:cNvGrpSpPr/>
          <p:nvPr/>
        </p:nvGrpSpPr>
        <p:grpSpPr>
          <a:xfrm>
            <a:off x="1484752" y="4828837"/>
            <a:ext cx="14935349" cy="1938992"/>
            <a:chOff x="1484752" y="4724182"/>
            <a:chExt cx="14935349" cy="1938992"/>
          </a:xfrm>
        </p:grpSpPr>
        <p:grpSp>
          <p:nvGrpSpPr>
            <p:cNvPr id="2" name="Group 1"/>
            <p:cNvGrpSpPr/>
            <p:nvPr/>
          </p:nvGrpSpPr>
          <p:grpSpPr>
            <a:xfrm>
              <a:off x="1484752" y="4989506"/>
              <a:ext cx="2264879" cy="1408343"/>
              <a:chOff x="15202166" y="2762780"/>
              <a:chExt cx="2264879" cy="1408343"/>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91381">
                <a:off x="15202166" y="2762780"/>
                <a:ext cx="2264879" cy="1408343"/>
              </a:xfrm>
              <a:prstGeom prst="rect">
                <a:avLst/>
              </a:prstGeom>
            </p:spPr>
          </p:pic>
          <p:sp>
            <p:nvSpPr>
              <p:cNvPr id="15" name="TextBox 15"/>
              <p:cNvSpPr txBox="1"/>
              <p:nvPr/>
            </p:nvSpPr>
            <p:spPr>
              <a:xfrm rot="481629">
                <a:off x="15437758" y="3138614"/>
                <a:ext cx="1797671" cy="628377"/>
              </a:xfrm>
              <a:prstGeom prst="rect">
                <a:avLst/>
              </a:prstGeom>
            </p:spPr>
            <p:txBody>
              <a:bodyPr lIns="0" tIns="0" rIns="0" bIns="0" rtlCol="0" anchor="t">
                <a:spAutoFit/>
              </a:bodyPr>
              <a:lstStyle/>
              <a:p>
                <a:pPr algn="ctr">
                  <a:lnSpc>
                    <a:spcPts val="4872"/>
                  </a:lnSpc>
                </a:pPr>
                <a:r>
                  <a:rPr lang="en-US" sz="4200" b="1" dirty="0" smtClean="0">
                    <a:solidFill>
                      <a:srgbClr val="C00000"/>
                    </a:solidFill>
                    <a:latin typeface="Arial" panose="020B0604020202020204" pitchFamily="34" charset="0"/>
                    <a:cs typeface="Arial" panose="020B0604020202020204" pitchFamily="34" charset="0"/>
                  </a:rPr>
                  <a:t>HĐ2</a:t>
                </a:r>
                <a:endParaRPr lang="en-US" sz="4200" b="1" dirty="0">
                  <a:solidFill>
                    <a:srgbClr val="C00000"/>
                  </a:solidFill>
                  <a:latin typeface="Arial" panose="020B0604020202020204" pitchFamily="34" charset="0"/>
                  <a:cs typeface="Arial" panose="020B0604020202020204" pitchFamily="34" charset="0"/>
                </a:endParaRPr>
              </a:p>
            </p:txBody>
          </p:sp>
        </p:grpSp>
        <p:sp>
          <p:nvSpPr>
            <p:cNvPr id="3" name="Rectangle 2"/>
            <p:cNvSpPr/>
            <p:nvPr/>
          </p:nvSpPr>
          <p:spPr>
            <a:xfrm>
              <a:off x="3940722" y="4724182"/>
              <a:ext cx="12479379"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Dựa trên điểm trung bình, hãy cho biết phương pháp học tập nào hiệu quả hơn.</a:t>
              </a:r>
              <a:endParaRPr lang="en-US" sz="4000" dirty="0">
                <a:latin typeface="Arial" panose="020B0604020202020204" pitchFamily="34" charset="0"/>
                <a:cs typeface="Arial" panose="020B0604020202020204" pitchFamily="34" charset="0"/>
              </a:endParaRPr>
            </a:p>
          </p:txBody>
        </p:sp>
      </p:grpSp>
      <p:pic>
        <p:nvPicPr>
          <p:cNvPr id="30"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3978589">
            <a:off x="4170647" y="7450948"/>
            <a:ext cx="1109697" cy="1332605"/>
          </a:xfrm>
          <a:prstGeom prst="rect">
            <a:avLst/>
          </a:prstGeom>
        </p:spPr>
      </p:pic>
      <p:pic>
        <p:nvPicPr>
          <p:cNvPr id="33"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3102215" y="7770751"/>
            <a:ext cx="1375540" cy="1801303"/>
          </a:xfrm>
          <a:prstGeom prst="rect">
            <a:avLst/>
          </a:prstGeom>
        </p:spPr>
      </p:pic>
      <p:grpSp>
        <p:nvGrpSpPr>
          <p:cNvPr id="34" name="Group 33"/>
          <p:cNvGrpSpPr/>
          <p:nvPr/>
        </p:nvGrpSpPr>
        <p:grpSpPr>
          <a:xfrm>
            <a:off x="1116580" y="539483"/>
            <a:ext cx="2226086" cy="1682848"/>
            <a:chOff x="750396" y="647700"/>
            <a:chExt cx="8837007" cy="1981200"/>
          </a:xfrm>
        </p:grpSpPr>
        <p:pic>
          <p:nvPicPr>
            <p:cNvPr id="35" name="Picture 6"/>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750396" y="647700"/>
              <a:ext cx="8837007" cy="1981200"/>
            </a:xfrm>
            <a:prstGeom prst="rect">
              <a:avLst/>
            </a:prstGeom>
          </p:spPr>
        </p:pic>
        <p:sp>
          <p:nvSpPr>
            <p:cNvPr id="36" name="TextBox 7"/>
            <p:cNvSpPr txBox="1"/>
            <p:nvPr/>
          </p:nvSpPr>
          <p:spPr>
            <a:xfrm>
              <a:off x="990600" y="952500"/>
              <a:ext cx="8356600" cy="589905"/>
            </a:xfrm>
            <a:prstGeom prst="rect">
              <a:avLst/>
            </a:prstGeom>
          </p:spPr>
          <p:txBody>
            <a:bodyPr wrap="square" lIns="0" tIns="0" rIns="0" bIns="0" rtlCol="0" anchor="t">
              <a:spAutoFit/>
            </a:bodyPr>
            <a:lstStyle/>
            <a:p>
              <a:pPr marL="0" lvl="0" indent="0" algn="ctr">
                <a:lnSpc>
                  <a:spcPts val="4620"/>
                </a:lnSpc>
              </a:pPr>
              <a:r>
                <a:rPr lang="en-US" sz="4400" b="1" u="none" spc="-42" dirty="0" err="1" smtClean="0">
                  <a:solidFill>
                    <a:srgbClr val="100F0D"/>
                  </a:solidFill>
                  <a:latin typeface="Arial" panose="020B0604020202020204" pitchFamily="34" charset="0"/>
                  <a:cs typeface="Arial" panose="020B0604020202020204" pitchFamily="34" charset="0"/>
                </a:rPr>
                <a:t>Tiết</a:t>
              </a:r>
              <a:r>
                <a:rPr lang="en-US" sz="4400" b="1" u="none" spc="-42" dirty="0" smtClean="0">
                  <a:solidFill>
                    <a:srgbClr val="100F0D"/>
                  </a:solidFill>
                  <a:latin typeface="Arial" panose="020B0604020202020204" pitchFamily="34" charset="0"/>
                  <a:cs typeface="Arial" panose="020B0604020202020204" pitchFamily="34" charset="0"/>
                </a:rPr>
                <a:t> 1</a:t>
              </a:r>
              <a:endParaRPr lang="en-US" sz="4400" b="1" u="none" spc="-42" dirty="0">
                <a:solidFill>
                  <a:srgbClr val="100F0D"/>
                </a:solidFill>
                <a:latin typeface="Arial" panose="020B0604020202020204" pitchFamily="34" charset="0"/>
                <a:cs typeface="Arial" panose="020B0604020202020204" pitchFamily="34" charset="0"/>
              </a:endParaRPr>
            </a:p>
          </p:txBody>
        </p:sp>
      </p:grpSp>
      <p:sp>
        <p:nvSpPr>
          <p:cNvPr id="37" name="Rectangle 36"/>
          <p:cNvSpPr/>
          <p:nvPr/>
        </p:nvSpPr>
        <p:spPr>
          <a:xfrm>
            <a:off x="1171199" y="2259983"/>
            <a:ext cx="4511171" cy="769441"/>
          </a:xfrm>
          <a:prstGeom prst="rect">
            <a:avLst/>
          </a:prstGeom>
        </p:spPr>
        <p:txBody>
          <a:bodyPr wrap="none">
            <a:spAutoFit/>
          </a:bodyPr>
          <a:lstStyle/>
          <a:p>
            <a:r>
              <a:rPr lang="en-US" sz="4400" b="1" dirty="0" smtClean="0">
                <a:solidFill>
                  <a:schemeClr val="tx2">
                    <a:lumMod val="50000"/>
                  </a:schemeClr>
                </a:solidFill>
                <a:latin typeface="Arial" panose="020B0604020202020204" pitchFamily="34" charset="0"/>
                <a:cs typeface="Arial" panose="020B0604020202020204" pitchFamily="34" charset="0"/>
              </a:rPr>
              <a:t>a) </a:t>
            </a:r>
            <a:r>
              <a:rPr lang="en-US" sz="4400" b="1" dirty="0" err="1" smtClean="0">
                <a:solidFill>
                  <a:schemeClr val="tx2">
                    <a:lumMod val="50000"/>
                  </a:schemeClr>
                </a:solidFill>
                <a:latin typeface="Arial" panose="020B0604020202020204" pitchFamily="34" charset="0"/>
                <a:cs typeface="Arial" panose="020B0604020202020204" pitchFamily="34" charset="0"/>
              </a:rPr>
              <a:t>Số</a:t>
            </a:r>
            <a:r>
              <a:rPr lang="en-US" sz="4400" b="1" dirty="0" smtClean="0">
                <a:solidFill>
                  <a:schemeClr val="tx2">
                    <a:lumMod val="50000"/>
                  </a:schemeClr>
                </a:solidFill>
                <a:latin typeface="Arial" panose="020B0604020202020204" pitchFamily="34" charset="0"/>
                <a:cs typeface="Arial" panose="020B0604020202020204" pitchFamily="34" charset="0"/>
              </a:rPr>
              <a:t> </a:t>
            </a:r>
            <a:r>
              <a:rPr lang="en-US" sz="4400" b="1" dirty="0" err="1" smtClean="0">
                <a:solidFill>
                  <a:schemeClr val="tx2">
                    <a:lumMod val="50000"/>
                  </a:schemeClr>
                </a:solidFill>
                <a:latin typeface="Arial" panose="020B0604020202020204" pitchFamily="34" charset="0"/>
                <a:cs typeface="Arial" panose="020B0604020202020204" pitchFamily="34" charset="0"/>
              </a:rPr>
              <a:t>trung</a:t>
            </a:r>
            <a:r>
              <a:rPr lang="en-US" sz="4400" b="1" dirty="0" smtClean="0">
                <a:solidFill>
                  <a:schemeClr val="tx2">
                    <a:lumMod val="50000"/>
                  </a:schemeClr>
                </a:solidFill>
                <a:latin typeface="Arial" panose="020B0604020202020204" pitchFamily="34" charset="0"/>
                <a:cs typeface="Arial" panose="020B0604020202020204" pitchFamily="34" charset="0"/>
              </a:rPr>
              <a:t> </a:t>
            </a:r>
            <a:r>
              <a:rPr lang="en-US" sz="4400" b="1" dirty="0" err="1" smtClean="0">
                <a:solidFill>
                  <a:schemeClr val="tx2">
                    <a:lumMod val="50000"/>
                  </a:schemeClr>
                </a:solidFill>
                <a:latin typeface="Arial" panose="020B0604020202020204" pitchFamily="34" charset="0"/>
                <a:cs typeface="Arial" panose="020B0604020202020204" pitchFamily="34" charset="0"/>
              </a:rPr>
              <a:t>bình</a:t>
            </a:r>
            <a:endParaRPr lang="en-US" sz="4400" b="1" dirty="0">
              <a:solidFill>
                <a:schemeClr val="tx2">
                  <a:lumMod val="50000"/>
                </a:schemeClr>
              </a:solidFill>
              <a:latin typeface="Arial" panose="020B0604020202020204" pitchFamily="34" charset="0"/>
              <a:cs typeface="Arial" panose="020B0604020202020204" pitchFamily="34" charset="0"/>
            </a:endParaRPr>
          </a:p>
        </p:txBody>
      </p:sp>
      <p:sp>
        <p:nvSpPr>
          <p:cNvPr id="38" name="TextBox 7"/>
          <p:cNvSpPr txBox="1"/>
          <p:nvPr/>
        </p:nvSpPr>
        <p:spPr>
          <a:xfrm>
            <a:off x="4965699" y="765411"/>
            <a:ext cx="8356600" cy="589905"/>
          </a:xfrm>
          <a:prstGeom prst="rect">
            <a:avLst/>
          </a:prstGeom>
        </p:spPr>
        <p:txBody>
          <a:bodyPr wrap="square" lIns="0" tIns="0" rIns="0" bIns="0" rtlCol="0" anchor="t">
            <a:spAutoFit/>
          </a:bodyPr>
          <a:lstStyle/>
          <a:p>
            <a:pPr marL="0" lvl="0" indent="0" algn="ctr">
              <a:lnSpc>
                <a:spcPts val="4620"/>
              </a:lnSpc>
            </a:pPr>
            <a:r>
              <a:rPr lang="en-US" sz="4400" b="1" u="none" spc="-42" dirty="0" smtClean="0">
                <a:solidFill>
                  <a:srgbClr val="C00000"/>
                </a:solidFill>
                <a:latin typeface="Arial" panose="020B0604020202020204" pitchFamily="34" charset="0"/>
                <a:cs typeface="Arial" panose="020B0604020202020204" pitchFamily="34" charset="0"/>
              </a:rPr>
              <a:t>1</a:t>
            </a:r>
            <a:r>
              <a:rPr lang="en-US" sz="4400" b="1" spc="-42" dirty="0">
                <a:solidFill>
                  <a:srgbClr val="C00000"/>
                </a:solidFill>
                <a:latin typeface="Arial" panose="020B0604020202020204" pitchFamily="34" charset="0"/>
                <a:cs typeface="Arial" panose="020B0604020202020204" pitchFamily="34" charset="0"/>
              </a:rPr>
              <a:t>.</a:t>
            </a:r>
            <a:r>
              <a:rPr lang="en-US" sz="4400" b="1" u="none" spc="-42" dirty="0" smtClean="0">
                <a:solidFill>
                  <a:srgbClr val="C00000"/>
                </a:solidFill>
                <a:latin typeface="Arial" panose="020B0604020202020204" pitchFamily="34" charset="0"/>
                <a:cs typeface="Arial" panose="020B0604020202020204" pitchFamily="34" charset="0"/>
              </a:rPr>
              <a:t> </a:t>
            </a:r>
            <a:r>
              <a:rPr lang="en-US" sz="4400" b="1" u="none" spc="-42" dirty="0" err="1" smtClean="0">
                <a:solidFill>
                  <a:srgbClr val="C00000"/>
                </a:solidFill>
                <a:latin typeface="Arial" panose="020B0604020202020204" pitchFamily="34" charset="0"/>
                <a:cs typeface="Arial" panose="020B0604020202020204" pitchFamily="34" charset="0"/>
              </a:rPr>
              <a:t>Số</a:t>
            </a:r>
            <a:r>
              <a:rPr lang="en-US" sz="4400" b="1" u="none" spc="-42" dirty="0" smtClean="0">
                <a:solidFill>
                  <a:srgbClr val="C00000"/>
                </a:solidFill>
                <a:latin typeface="Arial" panose="020B0604020202020204" pitchFamily="34" charset="0"/>
                <a:cs typeface="Arial" panose="020B0604020202020204" pitchFamily="34" charset="0"/>
              </a:rPr>
              <a:t> </a:t>
            </a:r>
            <a:r>
              <a:rPr lang="en-US" sz="4400" b="1" u="none" spc="-42" dirty="0" err="1" smtClean="0">
                <a:solidFill>
                  <a:srgbClr val="C00000"/>
                </a:solidFill>
                <a:latin typeface="Arial" panose="020B0604020202020204" pitchFamily="34" charset="0"/>
                <a:cs typeface="Arial" panose="020B0604020202020204" pitchFamily="34" charset="0"/>
              </a:rPr>
              <a:t>trung</a:t>
            </a:r>
            <a:r>
              <a:rPr lang="en-US" sz="4400" b="1" u="none" spc="-42" dirty="0" smtClean="0">
                <a:solidFill>
                  <a:srgbClr val="C00000"/>
                </a:solidFill>
                <a:latin typeface="Arial" panose="020B0604020202020204" pitchFamily="34" charset="0"/>
                <a:cs typeface="Arial" panose="020B0604020202020204" pitchFamily="34" charset="0"/>
              </a:rPr>
              <a:t> </a:t>
            </a:r>
            <a:r>
              <a:rPr lang="en-US" sz="4400" b="1" u="none" spc="-42" dirty="0" err="1" smtClean="0">
                <a:solidFill>
                  <a:srgbClr val="C00000"/>
                </a:solidFill>
                <a:latin typeface="Arial" panose="020B0604020202020204" pitchFamily="34" charset="0"/>
                <a:cs typeface="Arial" panose="020B0604020202020204" pitchFamily="34" charset="0"/>
              </a:rPr>
              <a:t>bình</a:t>
            </a:r>
            <a:r>
              <a:rPr lang="en-US" sz="4400" b="1" u="none" spc="-42" dirty="0" smtClean="0">
                <a:solidFill>
                  <a:srgbClr val="C00000"/>
                </a:solidFill>
                <a:latin typeface="Arial" panose="020B0604020202020204" pitchFamily="34" charset="0"/>
                <a:cs typeface="Arial" panose="020B0604020202020204" pitchFamily="34" charset="0"/>
              </a:rPr>
              <a:t> </a:t>
            </a:r>
            <a:r>
              <a:rPr lang="en-US" sz="4400" b="1" u="none" spc="-42" dirty="0" err="1" smtClean="0">
                <a:solidFill>
                  <a:srgbClr val="C00000"/>
                </a:solidFill>
                <a:latin typeface="Arial" panose="020B0604020202020204" pitchFamily="34" charset="0"/>
                <a:cs typeface="Arial" panose="020B0604020202020204" pitchFamily="34" charset="0"/>
              </a:rPr>
              <a:t>và</a:t>
            </a:r>
            <a:r>
              <a:rPr lang="en-US" sz="4400" b="1" u="none" spc="-42" dirty="0" smtClean="0">
                <a:solidFill>
                  <a:srgbClr val="C00000"/>
                </a:solidFill>
                <a:latin typeface="Arial" panose="020B0604020202020204" pitchFamily="34" charset="0"/>
                <a:cs typeface="Arial" panose="020B0604020202020204" pitchFamily="34" charset="0"/>
              </a:rPr>
              <a:t> </a:t>
            </a:r>
            <a:r>
              <a:rPr lang="en-US" sz="4400" b="1" u="none" spc="-42" dirty="0" err="1" smtClean="0">
                <a:solidFill>
                  <a:srgbClr val="C00000"/>
                </a:solidFill>
                <a:latin typeface="Arial" panose="020B0604020202020204" pitchFamily="34" charset="0"/>
                <a:cs typeface="Arial" panose="020B0604020202020204" pitchFamily="34" charset="0"/>
              </a:rPr>
              <a:t>trung</a:t>
            </a:r>
            <a:r>
              <a:rPr lang="en-US" sz="4400" b="1" u="none" spc="-42" dirty="0" smtClean="0">
                <a:solidFill>
                  <a:srgbClr val="C00000"/>
                </a:solidFill>
                <a:latin typeface="Arial" panose="020B0604020202020204" pitchFamily="34" charset="0"/>
                <a:cs typeface="Arial" panose="020B0604020202020204" pitchFamily="34" charset="0"/>
              </a:rPr>
              <a:t> </a:t>
            </a:r>
            <a:r>
              <a:rPr lang="en-US" sz="4400" b="1" u="none" spc="-42" dirty="0" err="1" smtClean="0">
                <a:solidFill>
                  <a:srgbClr val="C00000"/>
                </a:solidFill>
                <a:latin typeface="Arial" panose="020B0604020202020204" pitchFamily="34" charset="0"/>
                <a:cs typeface="Arial" panose="020B0604020202020204" pitchFamily="34" charset="0"/>
              </a:rPr>
              <a:t>vị</a:t>
            </a:r>
            <a:endParaRPr lang="en-US" sz="4400" b="1" u="none" spc="-42" dirty="0">
              <a:solidFill>
                <a:srgbClr val="C0000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85667" y="3400918"/>
            <a:ext cx="1550418" cy="1107441"/>
          </a:xfrm>
          <a:prstGeom prst="rect">
            <a:avLst/>
          </a:prstGeom>
        </p:spPr>
      </p:pic>
    </p:spTree>
    <p:extLst>
      <p:ext uri="{BB962C8B-B14F-4D97-AF65-F5344CB8AC3E}">
        <p14:creationId xmlns:p14="http://schemas.microsoft.com/office/powerpoint/2010/main" val="314300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94071" y="502509"/>
            <a:ext cx="10857441" cy="9281981"/>
            <a:chOff x="0" y="0"/>
            <a:chExt cx="6281481" cy="5370012"/>
          </a:xfrm>
        </p:grpSpPr>
        <p:sp>
          <p:nvSpPr>
            <p:cNvPr id="3" name="Freeform 3"/>
            <p:cNvSpPr/>
            <p:nvPr/>
          </p:nvSpPr>
          <p:spPr>
            <a:xfrm>
              <a:off x="0" y="0"/>
              <a:ext cx="6281481" cy="5370012"/>
            </a:xfrm>
            <a:custGeom>
              <a:avLst/>
              <a:gdLst/>
              <a:ahLst/>
              <a:cxnLst/>
              <a:rect l="l" t="t" r="r" b="b"/>
              <a:pathLst>
                <a:path w="6281481" h="5370012">
                  <a:moveTo>
                    <a:pt x="6157021" y="5370012"/>
                  </a:moveTo>
                  <a:lnTo>
                    <a:pt x="124460" y="5370012"/>
                  </a:lnTo>
                  <a:cubicBezTo>
                    <a:pt x="55880" y="5370012"/>
                    <a:pt x="0" y="5314132"/>
                    <a:pt x="0" y="5245552"/>
                  </a:cubicBezTo>
                  <a:lnTo>
                    <a:pt x="0" y="124460"/>
                  </a:lnTo>
                  <a:cubicBezTo>
                    <a:pt x="0" y="55880"/>
                    <a:pt x="55880" y="0"/>
                    <a:pt x="124460" y="0"/>
                  </a:cubicBezTo>
                  <a:lnTo>
                    <a:pt x="6157021" y="0"/>
                  </a:lnTo>
                  <a:cubicBezTo>
                    <a:pt x="6225601" y="0"/>
                    <a:pt x="6281481" y="55880"/>
                    <a:pt x="6281481" y="124460"/>
                  </a:cubicBezTo>
                  <a:lnTo>
                    <a:pt x="6281481" y="5245552"/>
                  </a:lnTo>
                  <a:cubicBezTo>
                    <a:pt x="6281481" y="5314132"/>
                    <a:pt x="6225601" y="5370012"/>
                    <a:pt x="6157021" y="5370012"/>
                  </a:cubicBezTo>
                  <a:close/>
                </a:path>
              </a:pathLst>
            </a:custGeom>
            <a:solidFill>
              <a:srgbClr val="100F0D">
                <a:alpha val="4706"/>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515600" y="876300"/>
            <a:ext cx="3729779" cy="2319244"/>
          </a:xfrm>
          <a:prstGeom prst="rect">
            <a:avLst/>
          </a:prstGeom>
        </p:spPr>
      </p:pic>
      <p:grpSp>
        <p:nvGrpSpPr>
          <p:cNvPr id="31" name="Group 30"/>
          <p:cNvGrpSpPr/>
          <p:nvPr/>
        </p:nvGrpSpPr>
        <p:grpSpPr>
          <a:xfrm>
            <a:off x="457200" y="525369"/>
            <a:ext cx="6858000" cy="6858000"/>
            <a:chOff x="304800" y="876300"/>
            <a:chExt cx="6858000" cy="6858000"/>
          </a:xfrm>
        </p:grpSpPr>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4800" y="876300"/>
              <a:ext cx="6858000" cy="6858000"/>
            </a:xfrm>
            <a:prstGeom prst="rect">
              <a:avLst/>
            </a:prstGeom>
          </p:spPr>
        </p:pic>
        <p:sp>
          <p:nvSpPr>
            <p:cNvPr id="30" name="Rectangle 29"/>
            <p:cNvSpPr/>
            <p:nvPr/>
          </p:nvSpPr>
          <p:spPr>
            <a:xfrm>
              <a:off x="800099" y="1028700"/>
              <a:ext cx="5985982" cy="4708981"/>
            </a:xfrm>
            <a:prstGeom prst="rect">
              <a:avLst/>
            </a:prstGeom>
          </p:spPr>
          <p:txBody>
            <a:bodyPr wrap="square">
              <a:spAutoFit/>
            </a:bodyPr>
            <a:lstStyle/>
            <a:p>
              <a:pPr algn="just">
                <a:lnSpc>
                  <a:spcPct val="150000"/>
                </a:lnSpc>
              </a:pPr>
              <a:r>
                <a:rPr lang="vi-VN" sz="4000" i="1" dirty="0" smtClean="0">
                  <a:latin typeface="Arial" panose="020B0604020202020204" pitchFamily="34" charset="0"/>
                  <a:cs typeface="Arial" panose="020B0604020202020204" pitchFamily="34" charset="0"/>
                </a:rPr>
                <a:t>Trong </a:t>
              </a:r>
              <a:r>
                <a:rPr lang="vi-VN" sz="4000" i="1" dirty="0">
                  <a:latin typeface="Arial" panose="020B0604020202020204" pitchFamily="34" charset="0"/>
                  <a:cs typeface="Arial" panose="020B0604020202020204" pitchFamily="34" charset="0"/>
                </a:rPr>
                <a:t>trường hợp mẫu số liệu có các giá trị </a:t>
              </a:r>
              <a:r>
                <a:rPr lang="vi-VN" sz="4000" i="1" dirty="0" smtClean="0">
                  <a:latin typeface="Arial" panose="020B0604020202020204" pitchFamily="34" charset="0"/>
                  <a:cs typeface="Arial" panose="020B0604020202020204" pitchFamily="34" charset="0"/>
                </a:rPr>
                <a:t>x</a:t>
              </a:r>
              <a:r>
                <a:rPr lang="en-US" sz="4000" i="1" baseline="-25000" dirty="0" smtClean="0">
                  <a:latin typeface="Arial" panose="020B0604020202020204" pitchFamily="34" charset="0"/>
                  <a:cs typeface="Arial" panose="020B0604020202020204" pitchFamily="34" charset="0"/>
                </a:rPr>
                <a:t>1</a:t>
              </a:r>
              <a:r>
                <a:rPr lang="en-US" sz="4000" i="1" dirty="0" smtClean="0">
                  <a:latin typeface="Arial" panose="020B0604020202020204" pitchFamily="34" charset="0"/>
                  <a:cs typeface="Arial" panose="020B0604020202020204" pitchFamily="34" charset="0"/>
                </a:rPr>
                <a:t>, </a:t>
              </a:r>
              <a:r>
                <a:rPr lang="vi-VN" sz="4000" i="1" dirty="0" smtClean="0">
                  <a:latin typeface="Arial" panose="020B0604020202020204" pitchFamily="34" charset="0"/>
                  <a:cs typeface="Arial" panose="020B0604020202020204" pitchFamily="34" charset="0"/>
                </a:rPr>
                <a:t>x</a:t>
              </a:r>
              <a:r>
                <a:rPr lang="en-US" sz="4000" i="1" baseline="-25000" dirty="0" smtClean="0">
                  <a:latin typeface="Arial" panose="020B0604020202020204" pitchFamily="34" charset="0"/>
                  <a:cs typeface="Arial" panose="020B0604020202020204" pitchFamily="34" charset="0"/>
                </a:rPr>
                <a:t>2</a:t>
              </a:r>
              <a:r>
                <a:rPr lang="vi-VN" sz="4000" i="1" dirty="0" smtClean="0">
                  <a:latin typeface="Arial" panose="020B0604020202020204" pitchFamily="34" charset="0"/>
                  <a:cs typeface="Arial" panose="020B0604020202020204" pitchFamily="34" charset="0"/>
                </a:rPr>
                <a:t>,... </a:t>
              </a:r>
              <a:r>
                <a:rPr lang="vi-VN" sz="4000" i="1" dirty="0">
                  <a:latin typeface="Arial" panose="020B0604020202020204" pitchFamily="34" charset="0"/>
                  <a:cs typeface="Arial" panose="020B0604020202020204" pitchFamily="34" charset="0"/>
                </a:rPr>
                <a:t>tương ứng với tần số </a:t>
              </a:r>
              <a:r>
                <a:rPr lang="vi-VN" sz="4000" i="1" dirty="0" smtClean="0">
                  <a:latin typeface="Arial" panose="020B0604020202020204" pitchFamily="34" charset="0"/>
                  <a:cs typeface="Arial" panose="020B0604020202020204" pitchFamily="34" charset="0"/>
                </a:rPr>
                <a:t>m</a:t>
              </a:r>
              <a:r>
                <a:rPr lang="en-US" sz="4000" i="1" baseline="-25000" dirty="0" smtClean="0">
                  <a:latin typeface="Arial" panose="020B0604020202020204" pitchFamily="34" charset="0"/>
                  <a:cs typeface="Arial" panose="020B0604020202020204" pitchFamily="34" charset="0"/>
                </a:rPr>
                <a:t>1</a:t>
              </a:r>
              <a:r>
                <a:rPr lang="vi-VN" sz="4000" i="1" dirty="0" smtClean="0">
                  <a:latin typeface="Arial" panose="020B0604020202020204" pitchFamily="34" charset="0"/>
                  <a:cs typeface="Arial" panose="020B0604020202020204" pitchFamily="34" charset="0"/>
                </a:rPr>
                <a:t>,</a:t>
              </a:r>
              <a:r>
                <a:rPr lang="en-US" sz="4000" i="1" dirty="0" smtClean="0">
                  <a:latin typeface="Arial" panose="020B0604020202020204" pitchFamily="34" charset="0"/>
                  <a:cs typeface="Arial" panose="020B0604020202020204" pitchFamily="34" charset="0"/>
                </a:rPr>
                <a:t> </a:t>
              </a:r>
              <a:r>
                <a:rPr lang="vi-VN" sz="4000" i="1" dirty="0" smtClean="0">
                  <a:latin typeface="Arial" panose="020B0604020202020204" pitchFamily="34" charset="0"/>
                  <a:cs typeface="Arial" panose="020B0604020202020204" pitchFamily="34" charset="0"/>
                </a:rPr>
                <a:t>m</a:t>
              </a:r>
              <a:r>
                <a:rPr lang="en-US" sz="4000" i="1" baseline="-25000" dirty="0">
                  <a:latin typeface="Arial" panose="020B0604020202020204" pitchFamily="34" charset="0"/>
                  <a:cs typeface="Arial" panose="020B0604020202020204" pitchFamily="34" charset="0"/>
                </a:rPr>
                <a:t>2</a:t>
              </a:r>
              <a:r>
                <a:rPr lang="vi-VN" sz="4000" i="1" dirty="0" smtClean="0">
                  <a:latin typeface="Arial" panose="020B0604020202020204" pitchFamily="34" charset="0"/>
                  <a:cs typeface="Arial" panose="020B0604020202020204" pitchFamily="34" charset="0"/>
                </a:rPr>
                <a:t>,... </a:t>
              </a:r>
              <a:r>
                <a:rPr lang="vi-VN" sz="4000" i="1" dirty="0">
                  <a:latin typeface="Arial" panose="020B0604020202020204" pitchFamily="34" charset="0"/>
                  <a:cs typeface="Arial" panose="020B0604020202020204" pitchFamily="34" charset="0"/>
                </a:rPr>
                <a:t>thì tính số trung bình như thế nào?</a:t>
              </a:r>
              <a:endParaRPr lang="en-US" sz="4000" i="1" dirty="0">
                <a:latin typeface="Arial" panose="020B0604020202020204" pitchFamily="34" charset="0"/>
                <a:cs typeface="Arial" panose="020B0604020202020204" pitchFamily="34" charset="0"/>
              </a:endParaRPr>
            </a:p>
          </p:txBody>
        </p:sp>
      </p:grpSp>
      <p:pic>
        <p:nvPicPr>
          <p:cNvPr id="33"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35462" y="6632107"/>
            <a:ext cx="993337" cy="1530275"/>
          </a:xfrm>
          <a:prstGeom prst="rect">
            <a:avLst/>
          </a:prstGeom>
        </p:spPr>
      </p:pic>
      <mc:AlternateContent xmlns:mc="http://schemas.openxmlformats.org/markup-compatibility/2006" xmlns:a14="http://schemas.microsoft.com/office/drawing/2010/main">
        <mc:Choice Requires="a14">
          <p:sp>
            <p:nvSpPr>
              <p:cNvPr id="34" name="Rectangle 33"/>
              <p:cNvSpPr/>
              <p:nvPr/>
            </p:nvSpPr>
            <p:spPr>
              <a:xfrm>
                <a:off x="8011356" y="3709773"/>
                <a:ext cx="9144000" cy="4744697"/>
              </a:xfrm>
              <a:prstGeom prst="rect">
                <a:avLst/>
              </a:prstGeom>
            </p:spPr>
            <p:txBody>
              <a:bodyPr>
                <a:spAutoFit/>
              </a:bodyPr>
              <a:lstStyle/>
              <a:p>
                <a:pPr algn="just">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Số trung bình (số trung bình cộng) của mẫu số liệu x</a:t>
                </a:r>
                <a:r>
                  <a:rPr lang="nl-NL" sz="4000" baseline="-25000" dirty="0">
                    <a:effectLst/>
                    <a:latin typeface="Arial" panose="020B0604020202020204" pitchFamily="34" charset="0"/>
                    <a:ea typeface="Calibri" panose="020F0502020204030204" pitchFamily="34" charset="0"/>
                    <a:cs typeface="Arial" panose="020B0604020202020204" pitchFamily="34" charset="0"/>
                  </a:rPr>
                  <a:t>1</a:t>
                </a:r>
                <a:r>
                  <a:rPr lang="nl-NL" sz="4000" dirty="0">
                    <a:effectLst/>
                    <a:latin typeface="Arial" panose="020B0604020202020204" pitchFamily="34" charset="0"/>
                    <a:ea typeface="Calibri" panose="020F0502020204030204" pitchFamily="34" charset="0"/>
                    <a:cs typeface="Arial" panose="020B0604020202020204" pitchFamily="34" charset="0"/>
                  </a:rPr>
                  <a:t>, x</a:t>
                </a:r>
                <a:r>
                  <a:rPr lang="nl-NL" sz="4000" baseline="-25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x</a:t>
                </a:r>
                <a:r>
                  <a:rPr lang="nl-NL" sz="4000" baseline="-25000" dirty="0">
                    <a:effectLst/>
                    <a:latin typeface="Arial" panose="020B0604020202020204" pitchFamily="34" charset="0"/>
                    <a:ea typeface="Calibri" panose="020F0502020204030204" pitchFamily="34" charset="0"/>
                    <a:cs typeface="Arial" panose="020B0604020202020204" pitchFamily="34" charset="0"/>
                  </a:rPr>
                  <a:t>n</a:t>
                </a:r>
                <a:r>
                  <a:rPr lang="nl-NL" sz="4000" dirty="0">
                    <a:effectLst/>
                    <a:latin typeface="Arial" panose="020B0604020202020204" pitchFamily="34" charset="0"/>
                    <a:ea typeface="Calibri" panose="020F0502020204030204" pitchFamily="34" charset="0"/>
                    <a:cs typeface="Arial" panose="020B0604020202020204" pitchFamily="34" charset="0"/>
                  </a:rPr>
                  <a:t>, kí hiệu là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𝑥</m:t>
                        </m:r>
                      </m:e>
                    </m:acc>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được tính bằng công thức: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b="1" i="1">
                              <a:effectLst/>
                              <a:latin typeface="Cambria Math" panose="02040503050406030204" pitchFamily="18" charset="0"/>
                              <a:ea typeface="Calibri" panose="020F0502020204030204" pitchFamily="34" charset="0"/>
                              <a:cs typeface="Times New Roman" panose="02020603050405020304" pitchFamily="18" charset="0"/>
                            </a:rPr>
                            <m:t>𝒙</m:t>
                          </m:r>
                        </m:e>
                      </m:acc>
                      <m:r>
                        <a:rPr lang="nl-NL" sz="4000" b="1"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4000" b="1" i="1">
                                  <a:effectLst/>
                                  <a:latin typeface="Cambria Math" panose="02040503050406030204" pitchFamily="18" charset="0"/>
                                  <a:ea typeface="Calibri" panose="020F0502020204030204" pitchFamily="34" charset="0"/>
                                  <a:cs typeface="Times New Roman" panose="02020603050405020304" pitchFamily="18" charset="0"/>
                                </a:rPr>
                                <m:t>𝒙</m:t>
                              </m:r>
                            </m:e>
                            <m:sub>
                              <m:r>
                                <a:rPr lang="nl-NL" sz="4000" b="1" i="1">
                                  <a:effectLst/>
                                  <a:latin typeface="Cambria Math" panose="02040503050406030204" pitchFamily="18" charset="0"/>
                                  <a:ea typeface="Calibri" panose="020F0502020204030204" pitchFamily="34" charset="0"/>
                                  <a:cs typeface="Times New Roman" panose="02020603050405020304" pitchFamily="18" charset="0"/>
                                </a:rPr>
                                <m:t>𝟏</m:t>
                              </m:r>
                            </m:sub>
                          </m:sSub>
                          <m:r>
                            <a:rPr lang="nl-NL" sz="40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4000" b="1" i="1">
                                  <a:effectLst/>
                                  <a:latin typeface="Cambria Math" panose="02040503050406030204" pitchFamily="18" charset="0"/>
                                  <a:ea typeface="Calibri" panose="020F0502020204030204" pitchFamily="34" charset="0"/>
                                  <a:cs typeface="Times New Roman" panose="02020603050405020304" pitchFamily="18" charset="0"/>
                                </a:rPr>
                                <m:t>𝒙</m:t>
                              </m:r>
                            </m:e>
                            <m:sub>
                              <m:r>
                                <a:rPr lang="nl-NL" sz="4000" b="1" i="1">
                                  <a:effectLst/>
                                  <a:latin typeface="Cambria Math" panose="02040503050406030204" pitchFamily="18" charset="0"/>
                                  <a:ea typeface="Calibri" panose="020F0502020204030204" pitchFamily="34" charset="0"/>
                                  <a:cs typeface="Times New Roman" panose="02020603050405020304" pitchFamily="18" charset="0"/>
                                </a:rPr>
                                <m:t>𝟐</m:t>
                              </m:r>
                            </m:sub>
                          </m:sSub>
                          <m:r>
                            <a:rPr lang="nl-NL" sz="40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4000" b="1" i="1">
                                  <a:effectLst/>
                                  <a:latin typeface="Cambria Math" panose="02040503050406030204" pitchFamily="18" charset="0"/>
                                  <a:ea typeface="Calibri" panose="020F0502020204030204" pitchFamily="34" charset="0"/>
                                  <a:cs typeface="Times New Roman" panose="02020603050405020304" pitchFamily="18" charset="0"/>
                                </a:rPr>
                                <m:t>𝒙</m:t>
                              </m:r>
                            </m:e>
                            <m:sub>
                              <m:r>
                                <a:rPr lang="nl-NL" sz="4000" b="1" i="1">
                                  <a:effectLst/>
                                  <a:latin typeface="Cambria Math" panose="02040503050406030204" pitchFamily="18" charset="0"/>
                                  <a:ea typeface="Calibri" panose="020F0502020204030204" pitchFamily="34" charset="0"/>
                                  <a:cs typeface="Times New Roman" panose="02020603050405020304" pitchFamily="18" charset="0"/>
                                </a:rPr>
                                <m:t>𝒏</m:t>
                              </m:r>
                            </m:sub>
                          </m:sSub>
                          <m:r>
                            <a:rPr lang="nl-NL" sz="4000" b="1" i="1">
                              <a:effectLst/>
                              <a:latin typeface="Cambria Math" panose="02040503050406030204" pitchFamily="18" charset="0"/>
                              <a:ea typeface="Calibri" panose="020F0502020204030204" pitchFamily="34" charset="0"/>
                              <a:cs typeface="Times New Roman" panose="02020603050405020304" pitchFamily="18" charset="0"/>
                            </a:rPr>
                            <m:t> </m:t>
                          </m:r>
                        </m:num>
                        <m:den>
                          <m:r>
                            <a:rPr lang="nl-NL" sz="4000" b="1" i="1">
                              <a:effectLst/>
                              <a:latin typeface="Cambria Math" panose="02040503050406030204" pitchFamily="18" charset="0"/>
                              <a:ea typeface="Calibri" panose="020F0502020204030204" pitchFamily="34" charset="0"/>
                              <a:cs typeface="Times New Roman" panose="02020603050405020304" pitchFamily="18" charset="0"/>
                            </a:rPr>
                            <m:t>𝒏</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8011356" y="3709773"/>
                <a:ext cx="9144000" cy="4744697"/>
              </a:xfrm>
              <a:prstGeom prst="rect">
                <a:avLst/>
              </a:prstGeom>
              <a:blipFill rotWithShape="0">
                <a:blip r:embed="rId12"/>
                <a:stretch>
                  <a:fillRect l="-2333" r="-2400"/>
                </a:stretch>
              </a:blipFill>
            </p:spPr>
            <p:txBody>
              <a:bodyPr/>
              <a:lstStyle/>
              <a:p>
                <a:r>
                  <a:rPr lang="en-US">
                    <a:noFill/>
                  </a:rPr>
                  <a:t> </a:t>
                </a:r>
              </a:p>
            </p:txBody>
          </p:sp>
        </mc:Fallback>
      </mc:AlternateContent>
      <p:pic>
        <p:nvPicPr>
          <p:cNvPr id="35" name="Picture 34"/>
          <p:cNvPicPr>
            <a:picLocks noChangeAspect="1"/>
          </p:cNvPicPr>
          <p:nvPr/>
        </p:nvPicPr>
        <p:blipFill>
          <a:blip r:embed="rId13"/>
          <a:stretch>
            <a:fillRect/>
          </a:stretch>
        </p:blipFill>
        <p:spPr>
          <a:xfrm>
            <a:off x="2275148" y="6168470"/>
            <a:ext cx="2859272" cy="4310246"/>
          </a:xfrm>
          <a:prstGeom prst="rect">
            <a:avLst/>
          </a:prstGeom>
        </p:spPr>
      </p:pic>
      <p:sp>
        <p:nvSpPr>
          <p:cNvPr id="36" name="TextBox 35"/>
          <p:cNvSpPr txBox="1"/>
          <p:nvPr/>
        </p:nvSpPr>
        <p:spPr>
          <a:xfrm>
            <a:off x="10857015" y="1721421"/>
            <a:ext cx="3048000" cy="769441"/>
          </a:xfrm>
          <a:prstGeom prst="rect">
            <a:avLst/>
          </a:prstGeom>
          <a:noFill/>
        </p:spPr>
        <p:txBody>
          <a:bodyPr wrap="square" rtlCol="0">
            <a:spAutoFit/>
          </a:bodyPr>
          <a:lstStyle/>
          <a:p>
            <a:pPr algn="ctr"/>
            <a:r>
              <a:rPr lang="en-US" sz="4400" b="1" dirty="0" smtClean="0">
                <a:solidFill>
                  <a:srgbClr val="C00000"/>
                </a:solidFill>
                <a:latin typeface="Arial" panose="020B0604020202020204" pitchFamily="34" charset="0"/>
                <a:cs typeface="Arial" panose="020B0604020202020204" pitchFamily="34" charset="0"/>
              </a:rPr>
              <a:t>KẾT LUẬN</a:t>
            </a:r>
            <a:endParaRPr lang="en-US" sz="44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ppt_x</p:attrName>
                                        </p:attrNameLst>
                                      </p:cBhvr>
                                      <p:tavLst>
                                        <p:tav tm="0">
                                          <p:val>
                                            <p:strVal val="#ppt_x"/>
                                          </p:val>
                                        </p:tav>
                                        <p:tav tm="100000">
                                          <p:val>
                                            <p:strVal val="#ppt_x"/>
                                          </p:val>
                                        </p:tav>
                                      </p:tavLst>
                                    </p:anim>
                                    <p:anim calcmode="lin" valueType="num">
                                      <p:cBhvr>
                                        <p:cTn id="14" dur="5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anim calcmode="lin" valueType="num">
                                      <p:cBhvr>
                                        <p:cTn id="18" dur="500" fill="hold"/>
                                        <p:tgtEl>
                                          <p:spTgt spid="33"/>
                                        </p:tgtEl>
                                        <p:attrNameLst>
                                          <p:attrName>ppt_x</p:attrName>
                                        </p:attrNameLst>
                                      </p:cBhvr>
                                      <p:tavLst>
                                        <p:tav tm="0">
                                          <p:val>
                                            <p:strVal val="#ppt_x"/>
                                          </p:val>
                                        </p:tav>
                                        <p:tav tm="100000">
                                          <p:val>
                                            <p:strVal val="#ppt_x"/>
                                          </p:val>
                                        </p:tav>
                                      </p:tavLst>
                                    </p:anim>
                                    <p:anim calcmode="lin" valueType="num">
                                      <p:cBhvr>
                                        <p:cTn id="1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500"/>
                                        <p:tgtEl>
                                          <p:spTgt spid="4"/>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heel(1)">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strVal val="#ppt_w+.3"/>
                                          </p:val>
                                        </p:tav>
                                        <p:tav tm="100000">
                                          <p:val>
                                            <p:strVal val="#ppt_w"/>
                                          </p:val>
                                        </p:tav>
                                      </p:tavLst>
                                    </p:anim>
                                    <p:anim calcmode="lin" valueType="num">
                                      <p:cBhvr>
                                        <p:cTn id="33" dur="500" fill="hold"/>
                                        <p:tgtEl>
                                          <p:spTgt spid="34"/>
                                        </p:tgtEl>
                                        <p:attrNameLst>
                                          <p:attrName>ppt_h</p:attrName>
                                        </p:attrNameLst>
                                      </p:cBhvr>
                                      <p:tavLst>
                                        <p:tav tm="0">
                                          <p:val>
                                            <p:strVal val="#ppt_h"/>
                                          </p:val>
                                        </p:tav>
                                        <p:tav tm="100000">
                                          <p:val>
                                            <p:strVal val="#ppt_h"/>
                                          </p:val>
                                        </p:tav>
                                      </p:tavLst>
                                    </p:anim>
                                    <p:animEffect transition="in" filter="fade">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451633" y="2628900"/>
            <a:ext cx="17384733" cy="7256092"/>
            <a:chOff x="0" y="0"/>
            <a:chExt cx="9620467" cy="4227797"/>
          </a:xfrm>
        </p:grpSpPr>
        <p:sp>
          <p:nvSpPr>
            <p:cNvPr id="6" name="Freeform 3"/>
            <p:cNvSpPr/>
            <p:nvPr/>
          </p:nvSpPr>
          <p:spPr>
            <a:xfrm>
              <a:off x="0" y="0"/>
              <a:ext cx="9620467" cy="4227797"/>
            </a:xfrm>
            <a:custGeom>
              <a:avLst/>
              <a:gdLst/>
              <a:ahLst/>
              <a:cxnLst/>
              <a:rect l="l" t="t" r="r" b="b"/>
              <a:pathLst>
                <a:path w="9620467" h="4227797">
                  <a:moveTo>
                    <a:pt x="9496007" y="4227797"/>
                  </a:moveTo>
                  <a:lnTo>
                    <a:pt x="124460" y="4227797"/>
                  </a:lnTo>
                  <a:cubicBezTo>
                    <a:pt x="55880" y="4227797"/>
                    <a:pt x="0" y="4171917"/>
                    <a:pt x="0" y="4103337"/>
                  </a:cubicBezTo>
                  <a:lnTo>
                    <a:pt x="0" y="124460"/>
                  </a:lnTo>
                  <a:cubicBezTo>
                    <a:pt x="0" y="55880"/>
                    <a:pt x="55880" y="0"/>
                    <a:pt x="124460" y="0"/>
                  </a:cubicBezTo>
                  <a:lnTo>
                    <a:pt x="9496007" y="0"/>
                  </a:lnTo>
                  <a:cubicBezTo>
                    <a:pt x="9564587" y="0"/>
                    <a:pt x="9620467" y="55880"/>
                    <a:pt x="9620467" y="124460"/>
                  </a:cubicBezTo>
                  <a:lnTo>
                    <a:pt x="9620467" y="4103337"/>
                  </a:lnTo>
                  <a:cubicBezTo>
                    <a:pt x="9620467" y="4171917"/>
                    <a:pt x="9564587" y="4227797"/>
                    <a:pt x="9496007" y="4227797"/>
                  </a:cubicBezTo>
                  <a:close/>
                </a:path>
              </a:pathLst>
            </a:custGeom>
            <a:solidFill>
              <a:srgbClr val="EDEDED"/>
            </a:solidFill>
          </p:spPr>
        </p:sp>
      </p:grpSp>
      <p:grpSp>
        <p:nvGrpSpPr>
          <p:cNvPr id="9" name="Group 8"/>
          <p:cNvGrpSpPr/>
          <p:nvPr/>
        </p:nvGrpSpPr>
        <p:grpSpPr>
          <a:xfrm rot="467291">
            <a:off x="2628750" y="357029"/>
            <a:ext cx="3581400" cy="3053143"/>
            <a:chOff x="1905000" y="495300"/>
            <a:chExt cx="3581400" cy="3053143"/>
          </a:xfrm>
        </p:grpSpPr>
        <p:pic>
          <p:nvPicPr>
            <p:cNvPr id="7" name="Picture 13"/>
            <p:cNvPicPr>
              <a:picLocks noChangeAspect="1"/>
            </p:cNvPicPr>
            <p:nvPr/>
          </p:nvPicPr>
          <p:blipFill>
            <a:blip r:embed="rId2"/>
            <a:srcRect/>
            <a:stretch>
              <a:fillRect/>
            </a:stretch>
          </p:blipFill>
          <p:spPr>
            <a:xfrm>
              <a:off x="1905000" y="495300"/>
              <a:ext cx="3581400" cy="3053143"/>
            </a:xfrm>
            <a:prstGeom prst="rect">
              <a:avLst/>
            </a:prstGeom>
          </p:spPr>
        </p:pic>
        <p:sp>
          <p:nvSpPr>
            <p:cNvPr id="8" name="TextBox 7"/>
            <p:cNvSpPr txBox="1"/>
            <p:nvPr/>
          </p:nvSpPr>
          <p:spPr>
            <a:xfrm rot="20784457">
              <a:off x="2400299" y="1637150"/>
              <a:ext cx="2590800"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endParaRPr lang="en-US" sz="4400" b="1" dirty="0">
                <a:solidFill>
                  <a:srgbClr val="C00000"/>
                </a:solidFill>
                <a:latin typeface="Arial" panose="020B0604020202020204" pitchFamily="34" charset="0"/>
                <a:cs typeface="Arial" panose="020B0604020202020204" pitchFamily="34" charset="0"/>
              </a:endParaRPr>
            </a:p>
          </p:txBody>
        </p:sp>
      </p:grpSp>
      <p:grpSp>
        <p:nvGrpSpPr>
          <p:cNvPr id="12" name="Group 11"/>
          <p:cNvGrpSpPr/>
          <p:nvPr/>
        </p:nvGrpSpPr>
        <p:grpSpPr>
          <a:xfrm>
            <a:off x="1600200" y="3638751"/>
            <a:ext cx="15468601" cy="4852610"/>
            <a:chOff x="1731485" y="3451327"/>
            <a:chExt cx="15468601" cy="4852610"/>
          </a:xfrm>
        </p:grpSpPr>
        <p:sp>
          <p:nvSpPr>
            <p:cNvPr id="10" name="Rectangle 9"/>
            <p:cNvSpPr/>
            <p:nvPr/>
          </p:nvSpPr>
          <p:spPr>
            <a:xfrm>
              <a:off x="1731485" y="3451327"/>
              <a:ext cx="15468601" cy="4852610"/>
            </a:xfrm>
            <a:prstGeom prst="rect">
              <a:avLst/>
            </a:prstGeom>
          </p:spPr>
          <p:txBody>
            <a:bodyPr wrap="square">
              <a:spAutoFit/>
            </a:bodyPr>
            <a:lstStyle/>
            <a:p>
              <a:pPr algn="just">
                <a:lnSpc>
                  <a:spcPct val="150000"/>
                </a:lnSpc>
                <a:spcBef>
                  <a:spcPts val="600"/>
                </a:spcBef>
                <a:spcAft>
                  <a:spcPts val="800"/>
                </a:spcAft>
              </a:pPr>
              <a:r>
                <a:rPr lang="nl-NL" sz="4400" dirty="0" smtClean="0">
                  <a:effectLst/>
                  <a:latin typeface="Arial" panose="020B0604020202020204" pitchFamily="34" charset="0"/>
                  <a:ea typeface="Times New Roman" panose="02020603050405020304" pitchFamily="18" charset="0"/>
                  <a:cs typeface="Arial" panose="020B0604020202020204" pitchFamily="34" charset="0"/>
                </a:rPr>
                <a:t>Trong </a:t>
              </a:r>
              <a:r>
                <a:rPr lang="nl-NL" sz="4400" dirty="0">
                  <a:effectLst/>
                  <a:latin typeface="Arial" panose="020B0604020202020204" pitchFamily="34" charset="0"/>
                  <a:ea typeface="Times New Roman" panose="02020603050405020304" pitchFamily="18" charset="0"/>
                  <a:cs typeface="Arial" panose="020B0604020202020204" pitchFamily="34" charset="0"/>
                </a:rPr>
                <a:t>trường hợp mẫu số liệu cho dưới dạng bảng tần số thì số trung bình được tính theo công thức: </a:t>
              </a:r>
              <a:endParaRPr lang="nl-NL" sz="4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endParaRPr lang="en-US" sz="44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600"/>
                </a:spcBef>
                <a:spcAft>
                  <a:spcPts val="800"/>
                </a:spcAft>
              </a:pPr>
              <a:r>
                <a:rPr lang="nl-NL" sz="4400" dirty="0" smtClean="0">
                  <a:effectLst/>
                  <a:latin typeface="Arial" panose="020B0604020202020204" pitchFamily="34" charset="0"/>
                  <a:ea typeface="Times New Roman" panose="02020603050405020304" pitchFamily="18" charset="0"/>
                  <a:cs typeface="Arial" panose="020B0604020202020204" pitchFamily="34" charset="0"/>
                </a:rPr>
                <a:t>Trong </a:t>
              </a:r>
              <a:r>
                <a:rPr lang="nl-NL" sz="4400" dirty="0">
                  <a:effectLst/>
                  <a:latin typeface="Arial" panose="020B0604020202020204" pitchFamily="34" charset="0"/>
                  <a:ea typeface="Times New Roman" panose="02020603050405020304" pitchFamily="18" charset="0"/>
                  <a:cs typeface="Arial" panose="020B0604020202020204" pitchFamily="34" charset="0"/>
                </a:rPr>
                <a:t>đó m</a:t>
              </a:r>
              <a:r>
                <a:rPr lang="nl-NL" sz="4400" baseline="-25000" dirty="0">
                  <a:effectLst/>
                  <a:latin typeface="Arial" panose="020B0604020202020204" pitchFamily="34" charset="0"/>
                  <a:ea typeface="Times New Roman" panose="02020603050405020304" pitchFamily="18" charset="0"/>
                  <a:cs typeface="Arial" panose="020B0604020202020204" pitchFamily="34" charset="0"/>
                </a:rPr>
                <a:t>k</a:t>
              </a:r>
              <a:r>
                <a:rPr lang="nl-NL" sz="4400" dirty="0">
                  <a:effectLst/>
                  <a:latin typeface="Arial" panose="020B0604020202020204" pitchFamily="34" charset="0"/>
                  <a:ea typeface="Times New Roman" panose="02020603050405020304" pitchFamily="18" charset="0"/>
                  <a:cs typeface="Arial" panose="020B0604020202020204" pitchFamily="34" charset="0"/>
                </a:rPr>
                <a:t> là tần số của giá trị x</a:t>
              </a:r>
              <a:r>
                <a:rPr lang="nl-NL" sz="4400" baseline="-25000" dirty="0">
                  <a:effectLst/>
                  <a:latin typeface="Arial" panose="020B0604020202020204" pitchFamily="34" charset="0"/>
                  <a:ea typeface="Times New Roman" panose="02020603050405020304" pitchFamily="18" charset="0"/>
                  <a:cs typeface="Arial" panose="020B0604020202020204" pitchFamily="34" charset="0"/>
                </a:rPr>
                <a:t>k</a:t>
              </a:r>
              <a:r>
                <a:rPr lang="nl-NL" sz="4400" dirty="0">
                  <a:effectLst/>
                  <a:latin typeface="Arial" panose="020B0604020202020204" pitchFamily="34" charset="0"/>
                  <a:ea typeface="Times New Roman" panose="02020603050405020304" pitchFamily="18" charset="0"/>
                  <a:cs typeface="Arial" panose="020B0604020202020204" pitchFamily="34" charset="0"/>
                </a:rPr>
                <a:t> và n = m</a:t>
              </a:r>
              <a:r>
                <a:rPr lang="nl-NL" sz="4400" baseline="-25000" dirty="0">
                  <a:effectLst/>
                  <a:latin typeface="Arial" panose="020B0604020202020204" pitchFamily="34" charset="0"/>
                  <a:ea typeface="Times New Roman" panose="02020603050405020304" pitchFamily="18" charset="0"/>
                  <a:cs typeface="Arial" panose="020B0604020202020204" pitchFamily="34" charset="0"/>
                </a:rPr>
                <a:t>1</a:t>
              </a:r>
              <a:r>
                <a:rPr lang="nl-NL" sz="4400" dirty="0">
                  <a:effectLst/>
                  <a:latin typeface="Arial" panose="020B0604020202020204" pitchFamily="34" charset="0"/>
                  <a:ea typeface="Times New Roman" panose="02020603050405020304" pitchFamily="18" charset="0"/>
                  <a:cs typeface="Arial" panose="020B0604020202020204" pitchFamily="34" charset="0"/>
                </a:rPr>
                <a:t> + m</a:t>
              </a:r>
              <a:r>
                <a:rPr lang="nl-NL" sz="4400" baseline="-25000" dirty="0">
                  <a:effectLst/>
                  <a:latin typeface="Arial" panose="020B0604020202020204" pitchFamily="34" charset="0"/>
                  <a:ea typeface="Times New Roman" panose="02020603050405020304" pitchFamily="18" charset="0"/>
                  <a:cs typeface="Arial" panose="020B0604020202020204" pitchFamily="34" charset="0"/>
                </a:rPr>
                <a:t>2</a:t>
              </a:r>
              <a:r>
                <a:rPr lang="nl-NL" sz="4400" dirty="0">
                  <a:effectLst/>
                  <a:latin typeface="Arial" panose="020B0604020202020204" pitchFamily="34" charset="0"/>
                  <a:ea typeface="Times New Roman" panose="02020603050405020304" pitchFamily="18" charset="0"/>
                  <a:cs typeface="Arial" panose="020B0604020202020204" pitchFamily="34" charset="0"/>
                </a:rPr>
                <a:t> + ... + m</a:t>
              </a:r>
              <a:r>
                <a:rPr lang="nl-NL" sz="4400" baseline="-25000" dirty="0">
                  <a:effectLst/>
                  <a:latin typeface="Arial" panose="020B0604020202020204" pitchFamily="34" charset="0"/>
                  <a:ea typeface="Times New Roman" panose="02020603050405020304" pitchFamily="18" charset="0"/>
                  <a:cs typeface="Arial" panose="020B0604020202020204" pitchFamily="34" charset="0"/>
                </a:rPr>
                <a:t>k</a:t>
              </a:r>
              <a:r>
                <a:rPr lang="nl-NL" sz="4400" dirty="0">
                  <a:effectLst/>
                  <a:latin typeface="Arial" panose="020B0604020202020204" pitchFamily="34" charset="0"/>
                  <a:ea typeface="Times New Roman" panose="02020603050405020304" pitchFamily="18"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5263558" y="5829300"/>
              <a:ext cx="7760881" cy="1450974"/>
            </a:xfrm>
            <a:prstGeom prst="rect">
              <a:avLst/>
            </a:prstGeom>
          </p:spPr>
        </p:pic>
      </p:grpSp>
      <p:pic>
        <p:nvPicPr>
          <p:cNvPr id="13" name="Picture 2"/>
          <p:cNvPicPr>
            <a:picLocks noChangeAspect="1"/>
          </p:cNvPicPr>
          <p:nvPr/>
        </p:nvPicPr>
        <p:blipFill>
          <a:blip r:embed="rId4"/>
          <a:srcRect/>
          <a:stretch>
            <a:fillRect/>
          </a:stretch>
        </p:blipFill>
        <p:spPr>
          <a:xfrm>
            <a:off x="10416654" y="191709"/>
            <a:ext cx="4953000" cy="3051272"/>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107216">
            <a:off x="1587934" y="7885693"/>
            <a:ext cx="1700931" cy="3176291"/>
          </a:xfrm>
          <a:prstGeom prst="rect">
            <a:avLst/>
          </a:prstGeom>
        </p:spPr>
      </p:pic>
    </p:spTree>
    <p:extLst>
      <p:ext uri="{BB962C8B-B14F-4D97-AF65-F5344CB8AC3E}">
        <p14:creationId xmlns:p14="http://schemas.microsoft.com/office/powerpoint/2010/main" val="432519731"/>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1028700" y="928132"/>
            <a:ext cx="16643676" cy="4672567"/>
            <a:chOff x="0" y="0"/>
            <a:chExt cx="6281481" cy="4183626"/>
          </a:xfrm>
        </p:grpSpPr>
        <p:sp>
          <p:nvSpPr>
            <p:cNvPr id="23" name="Freeform 23"/>
            <p:cNvSpPr/>
            <p:nvPr/>
          </p:nvSpPr>
          <p:spPr>
            <a:xfrm>
              <a:off x="0" y="0"/>
              <a:ext cx="6281481" cy="4183626"/>
            </a:xfrm>
            <a:custGeom>
              <a:avLst/>
              <a:gdLst/>
              <a:ahLst/>
              <a:cxnLst/>
              <a:rect l="l" t="t" r="r" b="b"/>
              <a:pathLst>
                <a:path w="6281481" h="4183626">
                  <a:moveTo>
                    <a:pt x="6157021" y="4183626"/>
                  </a:moveTo>
                  <a:lnTo>
                    <a:pt x="124460" y="4183626"/>
                  </a:lnTo>
                  <a:cubicBezTo>
                    <a:pt x="55880" y="4183626"/>
                    <a:pt x="0" y="4127746"/>
                    <a:pt x="0" y="4059166"/>
                  </a:cubicBezTo>
                  <a:lnTo>
                    <a:pt x="0" y="124460"/>
                  </a:lnTo>
                  <a:cubicBezTo>
                    <a:pt x="0" y="55880"/>
                    <a:pt x="55880" y="0"/>
                    <a:pt x="124460" y="0"/>
                  </a:cubicBezTo>
                  <a:lnTo>
                    <a:pt x="6157021" y="0"/>
                  </a:lnTo>
                  <a:cubicBezTo>
                    <a:pt x="6225601" y="0"/>
                    <a:pt x="6281481" y="55880"/>
                    <a:pt x="6281481" y="124460"/>
                  </a:cubicBezTo>
                  <a:lnTo>
                    <a:pt x="6281481" y="4059166"/>
                  </a:lnTo>
                  <a:cubicBezTo>
                    <a:pt x="6281481" y="4127746"/>
                    <a:pt x="6225601" y="4183626"/>
                    <a:pt x="6157021" y="4183626"/>
                  </a:cubicBezTo>
                  <a:close/>
                </a:path>
              </a:pathLst>
            </a:custGeom>
            <a:solidFill>
              <a:srgbClr val="100F0D">
                <a:alpha val="4706"/>
              </a:srgbClr>
            </a:solidFill>
          </p:spPr>
        </p:sp>
      </p:grpSp>
      <p:pic>
        <p:nvPicPr>
          <p:cNvPr id="40" name="Picture 40"/>
          <p:cNvPicPr>
            <a:picLocks noChangeAspect="1"/>
          </p:cNvPicPr>
          <p:nvPr/>
        </p:nvPicPr>
        <p:blipFill>
          <a:blip r:embed="rId2"/>
          <a:srcRect/>
          <a:stretch>
            <a:fillRect/>
          </a:stretch>
        </p:blipFill>
        <p:spPr>
          <a:xfrm rot="1175484">
            <a:off x="13531223" y="718373"/>
            <a:ext cx="929906" cy="876447"/>
          </a:xfrm>
          <a:prstGeom prst="rect">
            <a:avLst/>
          </a:prstGeom>
        </p:spPr>
      </p:pic>
      <p:grpSp>
        <p:nvGrpSpPr>
          <p:cNvPr id="63" name="Group 62"/>
          <p:cNvGrpSpPr/>
          <p:nvPr/>
        </p:nvGrpSpPr>
        <p:grpSpPr>
          <a:xfrm>
            <a:off x="1344169" y="481267"/>
            <a:ext cx="2857500" cy="1600200"/>
            <a:chOff x="1028700" y="1028700"/>
            <a:chExt cx="5129945" cy="1837453"/>
          </a:xfrm>
        </p:grpSpPr>
        <p:pic>
          <p:nvPicPr>
            <p:cNvPr id="41" name="Picture 4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1028700"/>
              <a:ext cx="5129945" cy="1837453"/>
            </a:xfrm>
            <a:prstGeom prst="rect">
              <a:avLst/>
            </a:prstGeom>
          </p:spPr>
        </p:pic>
        <p:sp>
          <p:nvSpPr>
            <p:cNvPr id="49" name="TextBox 49"/>
            <p:cNvSpPr txBox="1"/>
            <p:nvPr/>
          </p:nvSpPr>
          <p:spPr>
            <a:xfrm>
              <a:off x="1479222" y="1291197"/>
              <a:ext cx="4228902" cy="512961"/>
            </a:xfrm>
            <a:prstGeom prst="rect">
              <a:avLst/>
            </a:prstGeom>
          </p:spPr>
          <p:txBody>
            <a:bodyPr lIns="0" tIns="0" rIns="0" bIns="0" rtlCol="0" anchor="t">
              <a:spAutoFit/>
            </a:bodyPr>
            <a:lstStyle/>
            <a:p>
              <a:pPr marL="0" lvl="0" indent="0" algn="ctr">
                <a:lnSpc>
                  <a:spcPts val="4047"/>
                </a:lnSpc>
              </a:pPr>
              <a:r>
                <a:rPr lang="en-US" sz="4400" b="1" u="none" spc="-36" dirty="0" err="1" smtClean="0">
                  <a:solidFill>
                    <a:srgbClr val="100F0D"/>
                  </a:solidFill>
                  <a:latin typeface="Arial" panose="020B0604020202020204" pitchFamily="34" charset="0"/>
                  <a:cs typeface="Arial" panose="020B0604020202020204" pitchFamily="34" charset="0"/>
                </a:rPr>
                <a:t>Ví</a:t>
              </a:r>
              <a:r>
                <a:rPr lang="en-US" sz="4400" b="1" u="none" spc="-36" dirty="0" smtClean="0">
                  <a:solidFill>
                    <a:srgbClr val="100F0D"/>
                  </a:solidFill>
                  <a:latin typeface="Arial" panose="020B0604020202020204" pitchFamily="34" charset="0"/>
                  <a:cs typeface="Arial" panose="020B0604020202020204" pitchFamily="34" charset="0"/>
                </a:rPr>
                <a:t> </a:t>
              </a:r>
              <a:r>
                <a:rPr lang="en-US" sz="4400" b="1" u="none" spc="-36" dirty="0" err="1" smtClean="0">
                  <a:solidFill>
                    <a:srgbClr val="100F0D"/>
                  </a:solidFill>
                  <a:latin typeface="Arial" panose="020B0604020202020204" pitchFamily="34" charset="0"/>
                  <a:cs typeface="Arial" panose="020B0604020202020204" pitchFamily="34" charset="0"/>
                </a:rPr>
                <a:t>dụ</a:t>
              </a:r>
              <a:r>
                <a:rPr lang="en-US" sz="4400" b="1" u="none" spc="-36" dirty="0" smtClean="0">
                  <a:solidFill>
                    <a:srgbClr val="100F0D"/>
                  </a:solidFill>
                  <a:latin typeface="Arial" panose="020B0604020202020204" pitchFamily="34" charset="0"/>
                  <a:cs typeface="Arial" panose="020B0604020202020204" pitchFamily="34" charset="0"/>
                </a:rPr>
                <a:t> 1</a:t>
              </a:r>
              <a:endParaRPr lang="en-US" sz="4400" b="1" u="none" spc="-36" dirty="0">
                <a:solidFill>
                  <a:srgbClr val="100F0D"/>
                </a:solidFill>
                <a:latin typeface="Arial" panose="020B0604020202020204" pitchFamily="34" charset="0"/>
                <a:cs typeface="Arial" panose="020B0604020202020204" pitchFamily="34" charset="0"/>
              </a:endParaRPr>
            </a:p>
          </p:txBody>
        </p:sp>
      </p:grpSp>
      <p:sp>
        <p:nvSpPr>
          <p:cNvPr id="64" name="TextBox 63"/>
          <p:cNvSpPr txBox="1"/>
          <p:nvPr/>
        </p:nvSpPr>
        <p:spPr>
          <a:xfrm>
            <a:off x="1318769" y="1873538"/>
            <a:ext cx="9601200" cy="3416320"/>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Thống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kê</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cuốn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sách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mỗi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lớp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đọc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năm</a:t>
            </a:r>
            <a:r>
              <a:rPr lang="en-US" sz="3600" dirty="0" smtClean="0">
                <a:latin typeface="Arial" panose="020B0604020202020204" pitchFamily="34" charset="0"/>
                <a:cs typeface="Arial" panose="020B0604020202020204" pitchFamily="34" charset="0"/>
              </a:rPr>
              <a:t> 2021, An </a:t>
            </a:r>
            <a:r>
              <a:rPr lang="en-US" sz="3600" dirty="0" err="1" smtClean="0">
                <a:latin typeface="Arial" panose="020B0604020202020204" pitchFamily="34" charset="0"/>
                <a:cs typeface="Arial" panose="020B0604020202020204" pitchFamily="34" charset="0"/>
              </a:rPr>
              <a:t>thu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kết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quả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như</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Hỏi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năm</a:t>
            </a:r>
            <a:r>
              <a:rPr lang="en-US" sz="3600" dirty="0" smtClean="0">
                <a:latin typeface="Arial" panose="020B0604020202020204" pitchFamily="34" charset="0"/>
                <a:cs typeface="Arial" panose="020B0604020202020204" pitchFamily="34" charset="0"/>
              </a:rPr>
              <a:t> 2021, </a:t>
            </a: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mỗi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lớp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đọc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bao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nhiêu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cuốn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sách</a:t>
            </a:r>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graphicFrame>
        <p:nvGraphicFramePr>
          <p:cNvPr id="65" name="Table 64"/>
          <p:cNvGraphicFramePr>
            <a:graphicFrameLocks noGrp="1"/>
          </p:cNvGraphicFramePr>
          <p:nvPr>
            <p:extLst>
              <p:ext uri="{D42A27DB-BD31-4B8C-83A1-F6EECF244321}">
                <p14:modId xmlns:p14="http://schemas.microsoft.com/office/powerpoint/2010/main" val="2359836306"/>
              </p:ext>
            </p:extLst>
          </p:nvPr>
        </p:nvGraphicFramePr>
        <p:xfrm>
          <a:off x="11235438" y="2081467"/>
          <a:ext cx="6265162" cy="3102124"/>
        </p:xfrm>
        <a:graphic>
          <a:graphicData uri="http://schemas.openxmlformats.org/drawingml/2006/table">
            <a:tbl>
              <a:tblPr firstRow="1" bandRow="1">
                <a:tableStyleId>{5940675A-B579-460E-94D1-54222C63F5DA}</a:tableStyleId>
              </a:tblPr>
              <a:tblGrid>
                <a:gridCol w="2071806"/>
                <a:gridCol w="914400"/>
                <a:gridCol w="838200"/>
                <a:gridCol w="840556"/>
                <a:gridCol w="838200"/>
                <a:gridCol w="762000"/>
              </a:tblGrid>
              <a:tr h="1364764">
                <a:tc>
                  <a:txBody>
                    <a:bodyPr/>
                    <a:lstStyle/>
                    <a:p>
                      <a:pPr>
                        <a:lnSpc>
                          <a:spcPct val="150000"/>
                        </a:lnSpc>
                      </a:pPr>
                      <a:r>
                        <a:rPr lang="en-US" sz="3600" dirty="0" err="1" smtClean="0">
                          <a:latin typeface="Arial" panose="020B0604020202020204" pitchFamily="34" charset="0"/>
                          <a:cs typeface="Arial" panose="020B0604020202020204" pitchFamily="34" charset="0"/>
                        </a:rPr>
                        <a:t>Số</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cuốn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sách</a:t>
                      </a:r>
                      <a:endParaRPr lang="en-US" sz="36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1</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2</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3</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4</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5</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r>
              <a:tr h="1364764">
                <a:tc>
                  <a:txBody>
                    <a:bodyPr/>
                    <a:lstStyle/>
                    <a:p>
                      <a:pPr>
                        <a:lnSpc>
                          <a:spcPct val="150000"/>
                        </a:lnSpc>
                      </a:pPr>
                      <a:r>
                        <a:rPr lang="en-US" sz="3600" dirty="0" err="1" smtClean="0">
                          <a:latin typeface="Arial" panose="020B0604020202020204" pitchFamily="34" charset="0"/>
                          <a:cs typeface="Arial" panose="020B0604020202020204" pitchFamily="34" charset="0"/>
                        </a:rPr>
                        <a:t>Số</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bạn</a:t>
                      </a:r>
                      <a:endParaRPr lang="en-US" sz="36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3</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5</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15</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10</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7</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r>
            </a:tbl>
          </a:graphicData>
        </a:graphic>
      </p:graphicFrame>
      <p:sp>
        <p:nvSpPr>
          <p:cNvPr id="66" name="TextBox 65"/>
          <p:cNvSpPr txBox="1"/>
          <p:nvPr/>
        </p:nvSpPr>
        <p:spPr>
          <a:xfrm>
            <a:off x="1028700" y="5940992"/>
            <a:ext cx="1333500" cy="707886"/>
          </a:xfrm>
          <a:prstGeom prst="rect">
            <a:avLst/>
          </a:prstGeom>
          <a:noFill/>
        </p:spPr>
        <p:txBody>
          <a:bodyPr wrap="square" rtlCol="0">
            <a:spAutoFit/>
          </a:bodyPr>
          <a:lstStyle/>
          <a:p>
            <a:r>
              <a:rPr lang="en-US" sz="4000" b="1" u="sng" dirty="0" err="1" smtClean="0">
                <a:solidFill>
                  <a:srgbClr val="C00000"/>
                </a:solidFill>
                <a:latin typeface="Arial" panose="020B0604020202020204" pitchFamily="34" charset="0"/>
                <a:cs typeface="Arial" panose="020B0604020202020204" pitchFamily="34" charset="0"/>
              </a:rPr>
              <a:t>Giải</a:t>
            </a:r>
            <a:r>
              <a:rPr lang="en-US" sz="4000" b="1" u="sng" dirty="0" smtClean="0">
                <a:solidFill>
                  <a:srgbClr val="C00000"/>
                </a:solidFill>
                <a:latin typeface="Arial" panose="020B0604020202020204" pitchFamily="34" charset="0"/>
                <a:cs typeface="Arial" panose="020B0604020202020204" pitchFamily="34" charset="0"/>
              </a:rPr>
              <a:t>:</a:t>
            </a:r>
            <a:endParaRPr lang="en-US" sz="4000" b="1" u="sng"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7" name="TextBox 66"/>
              <p:cNvSpPr txBox="1"/>
              <p:nvPr/>
            </p:nvSpPr>
            <p:spPr>
              <a:xfrm>
                <a:off x="2590800" y="5831360"/>
                <a:ext cx="14554200" cy="3393621"/>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Số </a:t>
                </a:r>
                <a:r>
                  <a:rPr lang="en-US" sz="3600" dirty="0" err="1" smtClean="0">
                    <a:latin typeface="Arial" panose="020B0604020202020204" pitchFamily="34" charset="0"/>
                    <a:cs typeface="Arial" panose="020B0604020202020204" pitchFamily="34" charset="0"/>
                  </a:rPr>
                  <a:t>bạn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lớp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n = 3 + 5 + 15 + 10 + 7 = 40 (</a:t>
                </a:r>
                <a:r>
                  <a:rPr lang="en-US" sz="3600" dirty="0" err="1" smtClean="0">
                    <a:latin typeface="Arial" panose="020B0604020202020204" pitchFamily="34" charset="0"/>
                    <a:cs typeface="Arial" panose="020B0604020202020204" pitchFamily="34" charset="0"/>
                  </a:rPr>
                  <a:t>bạn</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năm</a:t>
                </a:r>
                <a:r>
                  <a:rPr lang="en-US" sz="3600" dirty="0" smtClean="0">
                    <a:latin typeface="Arial" panose="020B0604020202020204" pitchFamily="34" charset="0"/>
                    <a:cs typeface="Arial" panose="020B0604020202020204" pitchFamily="34" charset="0"/>
                  </a:rPr>
                  <a:t> 2021, </a:t>
                </a: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mỗi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lớp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đọc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cuốn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sách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3.1 + 5.2 + 3.15 + 4. 10 + 5. 7</m:t>
                        </m:r>
                      </m:num>
                      <m:den>
                        <m:r>
                          <a:rPr lang="en-US" sz="5400" b="0" i="1" smtClean="0">
                            <a:latin typeface="Cambria Math" panose="02040503050406030204" pitchFamily="18" charset="0"/>
                            <a:cs typeface="Arial" panose="020B0604020202020204" pitchFamily="34" charset="0"/>
                          </a:rPr>
                          <m:t>40</m:t>
                        </m:r>
                      </m:den>
                    </m:f>
                  </m:oMath>
                </a14:m>
                <a:r>
                  <a:rPr lang="en-US" sz="3600" dirty="0" smtClean="0">
                    <a:latin typeface="Arial" panose="020B0604020202020204" pitchFamily="34" charset="0"/>
                    <a:cs typeface="Arial" panose="020B0604020202020204" pitchFamily="34" charset="0"/>
                  </a:rPr>
                  <a:t> = 3,325 (</a:t>
                </a:r>
                <a:r>
                  <a:rPr lang="en-US" sz="3600" dirty="0" err="1" smtClean="0">
                    <a:latin typeface="Arial" panose="020B0604020202020204" pitchFamily="34" charset="0"/>
                    <a:cs typeface="Arial" panose="020B0604020202020204" pitchFamily="34" charset="0"/>
                  </a:rPr>
                  <a:t>cuốn</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2590800" y="5831360"/>
                <a:ext cx="14554200" cy="3393621"/>
              </a:xfrm>
              <a:prstGeom prst="rect">
                <a:avLst/>
              </a:prstGeom>
              <a:blipFill rotWithShape="0">
                <a:blip r:embed="rId7"/>
                <a:stretch>
                  <a:fillRect l="-1256"/>
                </a:stretch>
              </a:blipFill>
            </p:spPr>
            <p:txBody>
              <a:bodyPr/>
              <a:lstStyle/>
              <a:p>
                <a:r>
                  <a:rPr lang="en-US">
                    <a:noFill/>
                  </a:rPr>
                  <a:t> </a:t>
                </a:r>
              </a:p>
            </p:txBody>
          </p:sp>
        </mc:Fallback>
      </mc:AlternateContent>
    </p:spTree>
    <p:extLst>
      <p:ext uri="{BB962C8B-B14F-4D97-AF65-F5344CB8AC3E}">
        <p14:creationId xmlns:p14="http://schemas.microsoft.com/office/powerpoint/2010/main" val="3705793039"/>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p:tgtEl>
                                          <p:spTgt spid="63"/>
                                        </p:tgtEl>
                                        <p:attrNameLst>
                                          <p:attrName>ppt_y</p:attrName>
                                        </p:attrNameLst>
                                      </p:cBhvr>
                                      <p:tavLst>
                                        <p:tav tm="0">
                                          <p:val>
                                            <p:strVal val="#ppt_y+#ppt_h*1.125000"/>
                                          </p:val>
                                        </p:tav>
                                        <p:tav tm="100000">
                                          <p:val>
                                            <p:strVal val="#ppt_y"/>
                                          </p:val>
                                        </p:tav>
                                      </p:tavLst>
                                    </p:anim>
                                    <p:animEffect transition="in" filter="wipe(up)">
                                      <p:cBhvr>
                                        <p:cTn id="8" dur="500"/>
                                        <p:tgtEl>
                                          <p:spTgt spid="63"/>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dissolve">
                                      <p:cBhvr>
                                        <p:cTn id="13" dur="500"/>
                                        <p:tgtEl>
                                          <p:spTgt spid="64"/>
                                        </p:tgtEl>
                                      </p:cBhvr>
                                    </p:animEffect>
                                  </p:childTnLst>
                                </p:cTn>
                              </p:par>
                              <p:par>
                                <p:cTn id="14" presetID="9" presetClass="entr" presetSubtype="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dissolve">
                                      <p:cBhvr>
                                        <p:cTn id="16" dur="500"/>
                                        <p:tgtEl>
                                          <p:spTgt spid="65"/>
                                        </p:tgtEl>
                                      </p:cBhvr>
                                    </p:animEffect>
                                  </p:childTnLst>
                                </p:cTn>
                              </p:par>
                              <p:par>
                                <p:cTn id="17" presetID="10"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 calcmode="lin" valueType="num">
                                      <p:cBhvr>
                                        <p:cTn id="24" dur="500" fill="hold"/>
                                        <p:tgtEl>
                                          <p:spTgt spid="66"/>
                                        </p:tgtEl>
                                        <p:attrNameLst>
                                          <p:attrName>ppt_w</p:attrName>
                                        </p:attrNameLst>
                                      </p:cBhvr>
                                      <p:tavLst>
                                        <p:tav tm="0">
                                          <p:val>
                                            <p:fltVal val="0"/>
                                          </p:val>
                                        </p:tav>
                                        <p:tav tm="100000">
                                          <p:val>
                                            <p:strVal val="#ppt_w"/>
                                          </p:val>
                                        </p:tav>
                                      </p:tavLst>
                                    </p:anim>
                                    <p:anim calcmode="lin" valueType="num">
                                      <p:cBhvr>
                                        <p:cTn id="25" dur="500" fill="hold"/>
                                        <p:tgtEl>
                                          <p:spTgt spid="66"/>
                                        </p:tgtEl>
                                        <p:attrNameLst>
                                          <p:attrName>ppt_h</p:attrName>
                                        </p:attrNameLst>
                                      </p:cBhvr>
                                      <p:tavLst>
                                        <p:tav tm="0">
                                          <p:val>
                                            <p:fltVal val="0"/>
                                          </p:val>
                                        </p:tav>
                                        <p:tav tm="100000">
                                          <p:val>
                                            <p:strVal val="#ppt_h"/>
                                          </p:val>
                                        </p:tav>
                                      </p:tavLst>
                                    </p:anim>
                                    <p:animEffect transition="in" filter="fade">
                                      <p:cBhvr>
                                        <p:cTn id="26" dur="5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wipe(left)">
                                      <p:cBhvr>
                                        <p:cTn id="3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p:bldP spid="6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680</TotalTime>
  <Words>3834</Words>
  <PresentationFormat>Custom</PresentationFormat>
  <Paragraphs>448</Paragraphs>
  <Slides>51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Calibri</vt:lpstr>
      <vt:lpstr>Wingdings</vt:lpstr>
      <vt:lpstr>Times New Roman</vt:lpstr>
      <vt:lpstr>Arial</vt:lpstr>
      <vt:lpstr>Cambria Math</vt:lpstr>
      <vt:lpstr>Public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2022-10-08T00:49:53Z</dcterms:modified>
  <dc:identifier>DAFOPwTJkAg</dc:identifier>
</cp:coreProperties>
</file>