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952" r:id="rId2"/>
    <p:sldId id="808" r:id="rId3"/>
    <p:sldId id="809" r:id="rId4"/>
    <p:sldId id="937" r:id="rId5"/>
    <p:sldId id="852" r:id="rId6"/>
    <p:sldId id="962" r:id="rId7"/>
    <p:sldId id="910" r:id="rId8"/>
    <p:sldId id="953" r:id="rId9"/>
    <p:sldId id="897" r:id="rId10"/>
    <p:sldId id="963" r:id="rId11"/>
    <p:sldId id="988" r:id="rId12"/>
    <p:sldId id="989" r:id="rId13"/>
    <p:sldId id="990" r:id="rId14"/>
    <p:sldId id="964" r:id="rId15"/>
    <p:sldId id="965" r:id="rId16"/>
    <p:sldId id="966" r:id="rId17"/>
    <p:sldId id="967" r:id="rId18"/>
    <p:sldId id="968" r:id="rId19"/>
    <p:sldId id="969" r:id="rId20"/>
    <p:sldId id="970" r:id="rId21"/>
    <p:sldId id="973" r:id="rId22"/>
    <p:sldId id="991" r:id="rId23"/>
    <p:sldId id="974" r:id="rId24"/>
    <p:sldId id="992" r:id="rId25"/>
    <p:sldId id="971" r:id="rId26"/>
    <p:sldId id="993" r:id="rId27"/>
    <p:sldId id="994" r:id="rId28"/>
    <p:sldId id="978" r:id="rId29"/>
    <p:sldId id="975" r:id="rId30"/>
    <p:sldId id="972" r:id="rId31"/>
    <p:sldId id="995" r:id="rId32"/>
    <p:sldId id="996" r:id="rId33"/>
    <p:sldId id="997" r:id="rId34"/>
    <p:sldId id="998" r:id="rId35"/>
    <p:sldId id="999" r:id="rId36"/>
    <p:sldId id="1000" r:id="rId37"/>
    <p:sldId id="956" r:id="rId38"/>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8867AD-EF16-4402-9E9E-3FA5D933B004}">
          <p14:sldIdLst>
            <p14:sldId id="952"/>
            <p14:sldId id="808"/>
            <p14:sldId id="809"/>
            <p14:sldId id="937"/>
            <p14:sldId id="852"/>
            <p14:sldId id="962"/>
            <p14:sldId id="910"/>
            <p14:sldId id="953"/>
            <p14:sldId id="897"/>
            <p14:sldId id="963"/>
            <p14:sldId id="988"/>
            <p14:sldId id="989"/>
            <p14:sldId id="990"/>
            <p14:sldId id="964"/>
            <p14:sldId id="965"/>
            <p14:sldId id="966"/>
            <p14:sldId id="967"/>
            <p14:sldId id="968"/>
            <p14:sldId id="969"/>
            <p14:sldId id="970"/>
            <p14:sldId id="973"/>
            <p14:sldId id="991"/>
            <p14:sldId id="974"/>
            <p14:sldId id="992"/>
            <p14:sldId id="971"/>
            <p14:sldId id="993"/>
            <p14:sldId id="994"/>
            <p14:sldId id="978"/>
            <p14:sldId id="975"/>
            <p14:sldId id="972"/>
            <p14:sldId id="995"/>
            <p14:sldId id="996"/>
            <p14:sldId id="997"/>
            <p14:sldId id="998"/>
            <p14:sldId id="999"/>
            <p14:sldId id="1000"/>
            <p14:sldId id="95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3D13"/>
    <a:srgbClr val="FEFBE8"/>
    <a:srgbClr val="FEF5E6"/>
    <a:srgbClr val="FDEDD3"/>
    <a:srgbClr val="1D5E75"/>
    <a:srgbClr val="255997"/>
    <a:srgbClr val="FDEED3"/>
    <a:srgbClr val="FBE99F"/>
    <a:srgbClr val="E3E6E2"/>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30" autoAdjust="0"/>
    <p:restoredTop sz="93915" autoAdjust="0"/>
  </p:normalViewPr>
  <p:slideViewPr>
    <p:cSldViewPr>
      <p:cViewPr>
        <p:scale>
          <a:sx n="100" d="100"/>
          <a:sy n="100" d="100"/>
        </p:scale>
        <p:origin x="-978" y="-294"/>
      </p:cViewPr>
      <p:guideLst>
        <p:guide orient="horz" pos="2160"/>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wmf"/><Relationship Id="rId1" Type="http://schemas.openxmlformats.org/officeDocument/2006/relationships/image" Target="../media/image57.wmf"/><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8553F7-B9DF-40E4-9460-D9E3E4AC60BE}" type="datetimeFigureOut">
              <a:rPr lang="en-US" smtClean="0"/>
              <a:t>05/08/2023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6F3B7D-E3BB-4AF2-97E7-41990B22480D}" type="slidenum">
              <a:rPr lang="en-US" smtClean="0"/>
              <a:t>‹#›</a:t>
            </a:fld>
            <a:endParaRPr lang="en-US"/>
          </a:p>
        </p:txBody>
      </p:sp>
    </p:spTree>
    <p:extLst>
      <p:ext uri="{BB962C8B-B14F-4D97-AF65-F5344CB8AC3E}">
        <p14:creationId xmlns:p14="http://schemas.microsoft.com/office/powerpoint/2010/main" val="1866573691"/>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a:t>
            </a:fld>
            <a:endParaRPr lang="en-US"/>
          </a:p>
        </p:txBody>
      </p:sp>
    </p:spTree>
    <p:extLst>
      <p:ext uri="{BB962C8B-B14F-4D97-AF65-F5344CB8AC3E}">
        <p14:creationId xmlns:p14="http://schemas.microsoft.com/office/powerpoint/2010/main" val="8407137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19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a:t>
            </a:fld>
            <a:endParaRPr lang="en-US"/>
          </a:p>
        </p:txBody>
      </p:sp>
    </p:spTree>
    <p:extLst>
      <p:ext uri="{BB962C8B-B14F-4D97-AF65-F5344CB8AC3E}">
        <p14:creationId xmlns:p14="http://schemas.microsoft.com/office/powerpoint/2010/main" val="1567495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29</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30</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31</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32</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33</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37</a:t>
            </a:fld>
            <a:endParaRPr lang="en-US"/>
          </a:p>
        </p:txBody>
      </p:sp>
    </p:spTree>
    <p:extLst>
      <p:ext uri="{BB962C8B-B14F-4D97-AF65-F5344CB8AC3E}">
        <p14:creationId xmlns:p14="http://schemas.microsoft.com/office/powerpoint/2010/main" val="1143432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4</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5</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6</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7</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8</a:t>
            </a:fld>
            <a:endParaRPr lang="en-US"/>
          </a:p>
        </p:txBody>
      </p:sp>
    </p:spTree>
    <p:extLst>
      <p:ext uri="{BB962C8B-B14F-4D97-AF65-F5344CB8AC3E}">
        <p14:creationId xmlns:p14="http://schemas.microsoft.com/office/powerpoint/2010/main" val="818611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A6F3B7D-E3BB-4AF2-97E7-41990B22480D}" type="slidenum">
              <a:rPr lang="en-US" smtClean="0"/>
              <a:t>9</a:t>
            </a:fld>
            <a:endParaRPr lang="en-US"/>
          </a:p>
        </p:txBody>
      </p:sp>
    </p:spTree>
    <p:extLst>
      <p:ext uri="{BB962C8B-B14F-4D97-AF65-F5344CB8AC3E}">
        <p14:creationId xmlns:p14="http://schemas.microsoft.com/office/powerpoint/2010/main" val="818611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05/08/2023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684431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05/08/2023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722964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06374"/>
            <a:ext cx="2742486"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06374"/>
            <a:ext cx="802431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05/08/2023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372447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611894-28B8-4005-BA35-73238799DD5F}" type="datetimeFigureOut">
              <a:rPr lang="en-US" smtClean="0"/>
              <a:t>05/08/2023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818628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53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700">
                <a:solidFill>
                  <a:schemeClr val="tx1">
                    <a:tint val="75000"/>
                  </a:schemeClr>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611894-28B8-4005-BA35-73238799DD5F}" type="datetimeFigureOut">
              <a:rPr lang="en-US" smtClean="0"/>
              <a:t>05/08/2023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192837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200151"/>
            <a:ext cx="5383398" cy="3394075"/>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611894-28B8-4005-BA35-73238799DD5F}" type="datetimeFigureOut">
              <a:rPr lang="en-US" smtClean="0"/>
              <a:t>05/08/2023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3634785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7"/>
            <a:ext cx="1096994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6" y="1535113"/>
            <a:ext cx="5387630" cy="639763"/>
          </a:xfrm>
        </p:spPr>
        <p:txBody>
          <a:bodyPr anchor="b"/>
          <a:lstStyle>
            <a:lvl1pPr marL="0" indent="0">
              <a:buNone/>
              <a:defRPr sz="32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smtClean="0"/>
              <a:t>Click to edit Master text styles</a:t>
            </a:r>
          </a:p>
        </p:txBody>
      </p:sp>
      <p:sp>
        <p:nvSpPr>
          <p:cNvPr id="6" name="Content Placeholder 5"/>
          <p:cNvSpPr>
            <a:spLocks noGrp="1"/>
          </p:cNvSpPr>
          <p:nvPr>
            <p:ph sz="quarter" idx="4"/>
          </p:nvPr>
        </p:nvSpPr>
        <p:spPr>
          <a:xfrm>
            <a:off x="6191756" y="2174875"/>
            <a:ext cx="5387630" cy="3951288"/>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611894-28B8-4005-BA35-73238799DD5F}" type="datetimeFigureOut">
              <a:rPr lang="en-US" smtClean="0"/>
              <a:t>05/08/2023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14379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611894-28B8-4005-BA35-73238799DD5F}" type="datetimeFigureOut">
              <a:rPr lang="en-US" smtClean="0"/>
              <a:t>05/08/2023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728311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611894-28B8-4005-BA35-73238799DD5F}" type="datetimeFigureOut">
              <a:rPr lang="en-US" smtClean="0"/>
              <a:t>05/08/2023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590025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3" y="273049"/>
            <a:ext cx="4010039" cy="1162051"/>
          </a:xfrm>
        </p:spPr>
        <p:txBody>
          <a:bodyPr anchor="b"/>
          <a:lstStyle>
            <a:lvl1pPr algn="l">
              <a:defRPr sz="2700" b="1"/>
            </a:lvl1pPr>
          </a:lstStyle>
          <a:p>
            <a:r>
              <a:rPr lang="en-US" smtClean="0"/>
              <a:t>Click to edit Master title style</a:t>
            </a:r>
            <a:endParaRPr lang="en-US"/>
          </a:p>
        </p:txBody>
      </p:sp>
      <p:sp>
        <p:nvSpPr>
          <p:cNvPr id="3" name="Content Placeholder 2"/>
          <p:cNvSpPr>
            <a:spLocks noGrp="1"/>
          </p:cNvSpPr>
          <p:nvPr>
            <p:ph idx="1"/>
          </p:nvPr>
        </p:nvSpPr>
        <p:spPr>
          <a:xfrm>
            <a:off x="4765492" y="273052"/>
            <a:ext cx="6813892" cy="5853113"/>
          </a:xfrm>
        </p:spPr>
        <p:txBody>
          <a:bodyPr/>
          <a:lstStyle>
            <a:lvl1pPr>
              <a:defRPr sz="4300"/>
            </a:lvl1pPr>
            <a:lvl2pPr>
              <a:defRPr sz="37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3" y="1435102"/>
            <a:ext cx="4010039" cy="46910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05/08/2023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8749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9"/>
          </a:xfrm>
        </p:spPr>
        <p:txBody>
          <a:bodyPr anchor="b"/>
          <a:lstStyle>
            <a:lvl1pPr algn="l">
              <a:defRPr sz="27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endParaRPr lang="en-US"/>
          </a:p>
        </p:txBody>
      </p:sp>
      <p:sp>
        <p:nvSpPr>
          <p:cNvPr id="4" name="Text Placeholder 3"/>
          <p:cNvSpPr>
            <a:spLocks noGrp="1"/>
          </p:cNvSpPr>
          <p:nvPr>
            <p:ph type="body" sz="half" idx="2"/>
          </p:nvPr>
        </p:nvSpPr>
        <p:spPr>
          <a:xfrm>
            <a:off x="2389095" y="5367338"/>
            <a:ext cx="7313295" cy="804863"/>
          </a:xfrm>
        </p:spPr>
        <p:txBody>
          <a:bodyPr/>
          <a:lstStyle>
            <a:lvl1pPr marL="0" indent="0">
              <a:buNone/>
              <a:defRPr sz="19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611894-28B8-4005-BA35-73238799DD5F}" type="datetimeFigureOut">
              <a:rPr lang="en-US" smtClean="0"/>
              <a:t>05/08/2023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E06FD8-449D-4F0F-BCDD-5B30A88EA0EC}" type="slidenum">
              <a:rPr lang="en-US" smtClean="0"/>
              <a:t>‹#›</a:t>
            </a:fld>
            <a:endParaRPr lang="en-US"/>
          </a:p>
        </p:txBody>
      </p:sp>
    </p:spTree>
    <p:extLst>
      <p:ext uri="{BB962C8B-B14F-4D97-AF65-F5344CB8AC3E}">
        <p14:creationId xmlns:p14="http://schemas.microsoft.com/office/powerpoint/2010/main" val="232787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7"/>
            <a:ext cx="10969943" cy="1143000"/>
          </a:xfrm>
          <a:prstGeom prst="rect">
            <a:avLst/>
          </a:prstGeom>
        </p:spPr>
        <p:txBody>
          <a:bodyPr vert="horz" lIns="121899" tIns="60949" rIns="121899" bIns="609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121899" tIns="60949" rIns="121899" bIns="609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121899" tIns="60949" rIns="121899" bIns="60949" rtlCol="0" anchor="ctr"/>
          <a:lstStyle>
            <a:lvl1pPr algn="l">
              <a:defRPr sz="1600">
                <a:solidFill>
                  <a:schemeClr val="tx1">
                    <a:tint val="75000"/>
                  </a:schemeClr>
                </a:solidFill>
              </a:defRPr>
            </a:lvl1pPr>
          </a:lstStyle>
          <a:p>
            <a:fld id="{BF611894-28B8-4005-BA35-73238799DD5F}" type="datetimeFigureOut">
              <a:rPr lang="en-US" smtClean="0"/>
              <a:t>05/08/2023</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121899" tIns="60949" rIns="121899" bIns="60949"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121899" tIns="60949" rIns="121899" bIns="60949" rtlCol="0" anchor="ctr"/>
          <a:lstStyle>
            <a:lvl1pPr algn="r">
              <a:defRPr sz="1600">
                <a:solidFill>
                  <a:schemeClr val="tx1">
                    <a:tint val="75000"/>
                  </a:schemeClr>
                </a:solidFill>
              </a:defRPr>
            </a:lvl1pPr>
          </a:lstStyle>
          <a:p>
            <a:fld id="{D0E06FD8-449D-4F0F-BCDD-5B30A88EA0EC}" type="slidenum">
              <a:rPr lang="en-US" smtClean="0"/>
              <a:t>‹#›</a:t>
            </a:fld>
            <a:endParaRPr lang="en-US"/>
          </a:p>
        </p:txBody>
      </p:sp>
    </p:spTree>
    <p:extLst>
      <p:ext uri="{BB962C8B-B14F-4D97-AF65-F5344CB8AC3E}">
        <p14:creationId xmlns:p14="http://schemas.microsoft.com/office/powerpoint/2010/main" val="8153037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18987" rtl="0" eaLnBrk="1" latinLnBrk="0" hangingPunct="1">
        <a:spcBef>
          <a:spcPct val="0"/>
        </a:spcBef>
        <a:buNone/>
        <a:defRPr sz="5900" kern="1200">
          <a:solidFill>
            <a:schemeClr val="tx1"/>
          </a:solidFill>
          <a:latin typeface="+mj-lt"/>
          <a:ea typeface="+mj-ea"/>
          <a:cs typeface="+mj-cs"/>
        </a:defRPr>
      </a:lvl1pPr>
    </p:titleStyle>
    <p:bodyStyle>
      <a:lvl1pPr marL="457120" indent="-457120" algn="l" defTabSz="1218987" rtl="0" eaLnBrk="1" latinLnBrk="0" hangingPunct="1">
        <a:spcBef>
          <a:spcPct val="20000"/>
        </a:spcBef>
        <a:buFont typeface="Arial" pitchFamily="34" charset="0"/>
        <a:buChar char="•"/>
        <a:defRPr sz="4300" kern="1200">
          <a:solidFill>
            <a:schemeClr val="tx1"/>
          </a:solidFill>
          <a:latin typeface="+mn-lt"/>
          <a:ea typeface="+mn-ea"/>
          <a:cs typeface="+mn-cs"/>
        </a:defRPr>
      </a:lvl1pPr>
      <a:lvl2pPr marL="990427" indent="-380933" algn="l" defTabSz="1218987" rtl="0" eaLnBrk="1" latinLnBrk="0" hangingPunct="1">
        <a:spcBef>
          <a:spcPct val="20000"/>
        </a:spcBef>
        <a:buFont typeface="Arial" pitchFamily="34" charset="0"/>
        <a:buChar char="–"/>
        <a:defRPr sz="3700" kern="1200">
          <a:solidFill>
            <a:schemeClr val="tx1"/>
          </a:solidFill>
          <a:latin typeface="+mn-lt"/>
          <a:ea typeface="+mn-ea"/>
          <a:cs typeface="+mn-cs"/>
        </a:defRPr>
      </a:lvl2pPr>
      <a:lvl3pPr marL="1523733" indent="-304747" algn="l" defTabSz="1218987"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2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4pPr>
      <a:lvl5pPr marL="274272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5pPr>
      <a:lvl6pPr marL="335221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3961707"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571200"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180693" indent="-304747" algn="l" defTabSz="1218987"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5.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1.png"/><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27.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6.emf"/><Relationship Id="rId5" Type="http://schemas.openxmlformats.org/officeDocument/2006/relationships/image" Target="../media/image27.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8.emf"/><Relationship Id="rId5" Type="http://schemas.openxmlformats.org/officeDocument/2006/relationships/image" Target="../media/image32.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17.png"/><Relationship Id="rId7"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microsoft.com/office/2007/relationships/hdphoto" Target="../media/hdphoto7.wdp"/><Relationship Id="rId13" Type="http://schemas.openxmlformats.org/officeDocument/2006/relationships/image" Target="../media/image54.wmf"/><Relationship Id="rId3" Type="http://schemas.openxmlformats.org/officeDocument/2006/relationships/notesSlide" Target="../notesSlides/notesSlide30.xml"/><Relationship Id="rId7" Type="http://schemas.openxmlformats.org/officeDocument/2006/relationships/image" Target="../media/image56.png"/><Relationship Id="rId12"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7.png"/><Relationship Id="rId11" Type="http://schemas.openxmlformats.org/officeDocument/2006/relationships/image" Target="../media/image53.wmf"/><Relationship Id="rId5" Type="http://schemas.openxmlformats.org/officeDocument/2006/relationships/image" Target="../media/image26.png"/><Relationship Id="rId15" Type="http://schemas.openxmlformats.org/officeDocument/2006/relationships/image" Target="../media/image55.wmf"/><Relationship Id="rId10" Type="http://schemas.openxmlformats.org/officeDocument/2006/relationships/oleObject" Target="../embeddings/oleObject2.bin"/><Relationship Id="rId4" Type="http://schemas.openxmlformats.org/officeDocument/2006/relationships/image" Target="../media/image17.png"/><Relationship Id="rId9" Type="http://schemas.openxmlformats.org/officeDocument/2006/relationships/image" Target="../media/image60.png"/><Relationship Id="rId14" Type="http://schemas.openxmlformats.org/officeDocument/2006/relationships/oleObject" Target="../embeddings/oleObject4.bin"/></Relationships>
</file>

<file path=ppt/slides/_rels/slide31.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oleObject" Target="../embeddings/oleObject7.bin"/><Relationship Id="rId18" Type="http://schemas.openxmlformats.org/officeDocument/2006/relationships/image" Target="../media/image61.wmf"/><Relationship Id="rId3" Type="http://schemas.openxmlformats.org/officeDocument/2006/relationships/notesSlide" Target="../notesSlides/notesSlide31.xml"/><Relationship Id="rId7" Type="http://schemas.openxmlformats.org/officeDocument/2006/relationships/image" Target="../media/image19.png"/><Relationship Id="rId12" Type="http://schemas.openxmlformats.org/officeDocument/2006/relationships/image" Target="../media/image58.wmf"/><Relationship Id="rId17" Type="http://schemas.openxmlformats.org/officeDocument/2006/relationships/oleObject" Target="../embeddings/oleObject9.bin"/><Relationship Id="rId2" Type="http://schemas.openxmlformats.org/officeDocument/2006/relationships/slideLayout" Target="../slideLayouts/slideLayout2.xml"/><Relationship Id="rId16" Type="http://schemas.openxmlformats.org/officeDocument/2006/relationships/image" Target="../media/image60.wmf"/><Relationship Id="rId20" Type="http://schemas.openxmlformats.org/officeDocument/2006/relationships/image" Target="../media/image62.wmf"/><Relationship Id="rId1" Type="http://schemas.openxmlformats.org/officeDocument/2006/relationships/vmlDrawing" Target="../drawings/vmlDrawing3.vml"/><Relationship Id="rId6" Type="http://schemas.openxmlformats.org/officeDocument/2006/relationships/image" Target="../media/image18.png"/><Relationship Id="rId11" Type="http://schemas.openxmlformats.org/officeDocument/2006/relationships/oleObject" Target="../embeddings/oleObject6.bin"/><Relationship Id="rId5" Type="http://schemas.openxmlformats.org/officeDocument/2006/relationships/image" Target="../media/image67.png"/><Relationship Id="rId15" Type="http://schemas.openxmlformats.org/officeDocument/2006/relationships/oleObject" Target="../embeddings/oleObject8.bin"/><Relationship Id="rId10" Type="http://schemas.openxmlformats.org/officeDocument/2006/relationships/image" Target="../media/image57.wmf"/><Relationship Id="rId19" Type="http://schemas.openxmlformats.org/officeDocument/2006/relationships/oleObject" Target="../embeddings/oleObject10.bin"/><Relationship Id="rId4" Type="http://schemas.openxmlformats.org/officeDocument/2006/relationships/image" Target="../media/image17.png"/><Relationship Id="rId9" Type="http://schemas.openxmlformats.org/officeDocument/2006/relationships/oleObject" Target="../embeddings/oleObject5.bin"/><Relationship Id="rId14" Type="http://schemas.openxmlformats.org/officeDocument/2006/relationships/image" Target="../media/image59.wmf"/></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8.wdp"/><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9.pn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17.png"/><Relationship Id="rId4" Type="http://schemas.microsoft.com/office/2007/relationships/hdphoto" Target="../media/hdphoto9.wdp"/></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67.emf"/><Relationship Id="rId5" Type="http://schemas.openxmlformats.org/officeDocument/2006/relationships/image" Target="../media/image19.png"/><Relationship Id="rId4" Type="http://schemas.openxmlformats.org/officeDocument/2006/relationships/image" Target="../media/image18.png"/></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70.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32.png"/><Relationship Id="rId4" Type="http://schemas.openxmlformats.org/officeDocument/2006/relationships/image" Target="../media/image18.png"/></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6.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microsoft.com/office/2007/relationships/hdphoto" Target="../media/hdphoto4.wdp"/><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notesSlide" Target="../notesSlides/notesSlide9.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28.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408613" y="2457451"/>
            <a:ext cx="6248400" cy="971550"/>
          </a:xfrm>
          <a:prstGeom prst="roundRect">
            <a:avLst>
              <a:gd name="adj" fmla="val 12012"/>
            </a:avLst>
          </a:prstGeom>
          <a:solidFill>
            <a:schemeClr val="bg1"/>
          </a:solidFill>
          <a:ln w="3175">
            <a:solidFill>
              <a:schemeClr val="tx1"/>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23179" t="17288" r="27814" b="50000"/>
          <a:stretch/>
        </p:blipFill>
        <p:spPr>
          <a:xfrm>
            <a:off x="183271" y="188710"/>
            <a:ext cx="2939341" cy="573290"/>
          </a:xfrm>
          <a:prstGeom prst="rect">
            <a:avLst/>
          </a:prstGeom>
        </p:spPr>
      </p:pic>
      <p:cxnSp>
        <p:nvCxnSpPr>
          <p:cNvPr id="9" name="Straight Connector 8"/>
          <p:cNvCxnSpPr/>
          <p:nvPr/>
        </p:nvCxnSpPr>
        <p:spPr>
          <a:xfrm>
            <a:off x="531812" y="762000"/>
            <a:ext cx="228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0349" y="838200"/>
            <a:ext cx="1864801"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9038" y="2345748"/>
            <a:ext cx="1336386" cy="1402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1"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r="2879" b="21836"/>
          <a:stretch/>
        </p:blipFill>
        <p:spPr bwMode="auto">
          <a:xfrm>
            <a:off x="5408612" y="2527205"/>
            <a:ext cx="6095999" cy="825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5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3812" y="1785172"/>
            <a:ext cx="6705600" cy="63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9166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7012" y="4534066"/>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03187" y="766671"/>
            <a:ext cx="11772899" cy="1481229"/>
            <a:chOff x="150812" y="766671"/>
            <a:chExt cx="11772899" cy="1481229"/>
          </a:xfrm>
        </p:grpSpPr>
        <p:sp>
          <p:nvSpPr>
            <p:cNvPr id="8" name="Rounded Rectangle 7"/>
            <p:cNvSpPr/>
            <p:nvPr/>
          </p:nvSpPr>
          <p:spPr>
            <a:xfrm>
              <a:off x="1941512" y="835761"/>
              <a:ext cx="9982199" cy="1221639"/>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101848" y="914400"/>
              <a:ext cx="9602789" cy="923307"/>
            </a:xfrm>
            <a:prstGeom prst="rect">
              <a:avLst/>
            </a:prstGeom>
            <a:noFill/>
          </p:spPr>
          <p:txBody>
            <a:bodyPr wrap="square" lIns="121899" tIns="60949" rIns="121899" bIns="60949" rtlCol="0">
              <a:spAutoFit/>
            </a:bodyPr>
            <a:lstStyle/>
            <a:p>
              <a:pPr algn="just"/>
              <a:r>
                <a:rPr lang="en-US" sz="2600" b="1" smtClean="0">
                  <a:latin typeface="Arial" pitchFamily="34" charset="0"/>
                  <a:cs typeface="Arial" pitchFamily="34" charset="0"/>
                </a:rPr>
                <a:t>Xác định hình chiếu vuông góc của hình H (H 3.8a) trong các hình dưới đây .</a:t>
              </a:r>
              <a:endParaRPr lang="vi-VN" sz="2600" b="1">
                <a:latin typeface="Arial" pitchFamily="34" charset="0"/>
                <a:cs typeface="Arial" pitchFamily="34" charset="0"/>
              </a:endParaRP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AutoShape 4"/>
          <p:cNvSpPr>
            <a:spLocks noChangeArrowheads="1"/>
          </p:cNvSpPr>
          <p:nvPr/>
        </p:nvSpPr>
        <p:spPr bwMode="gray">
          <a:xfrm>
            <a:off x="447214" y="95249"/>
            <a:ext cx="8348132"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2  .  HÌNH CHIẾU ĐỨNG, HÌNH CHIẾU BẰNG VÀ HÌNH CHIẾU CẠNH</a:t>
            </a:r>
            <a:endParaRPr lang="vi-VN" sz="1900" b="1">
              <a:solidFill>
                <a:schemeClr val="bg1"/>
              </a:solidFill>
              <a:latin typeface="Arial" pitchFamily="34" charset="0"/>
              <a:cs typeface="Arial" pitchFamily="34" charset="0"/>
            </a:endParaRPr>
          </a:p>
        </p:txBody>
      </p:sp>
      <p:grpSp>
        <p:nvGrpSpPr>
          <p:cNvPr id="4" name="Group 3"/>
          <p:cNvGrpSpPr/>
          <p:nvPr/>
        </p:nvGrpSpPr>
        <p:grpSpPr>
          <a:xfrm>
            <a:off x="3275012" y="2228850"/>
            <a:ext cx="6646862" cy="2300704"/>
            <a:chOff x="3275012" y="2228850"/>
            <a:chExt cx="6646862" cy="2300704"/>
          </a:xfrm>
        </p:grpSpPr>
        <p:pic>
          <p:nvPicPr>
            <p:cNvPr id="28675" name="Picture 3"/>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contrast="10000"/>
                      </a14:imgEffect>
                    </a14:imgLayer>
                  </a14:imgProps>
                </a:ext>
                <a:ext uri="{28A0092B-C50C-407E-A947-70E740481C1C}">
                  <a14:useLocalDpi xmlns:a14="http://schemas.microsoft.com/office/drawing/2010/main" val="0"/>
                </a:ext>
              </a:extLst>
            </a:blip>
            <a:srcRect/>
            <a:stretch>
              <a:fillRect/>
            </a:stretch>
          </p:blipFill>
          <p:spPr bwMode="auto">
            <a:xfrm>
              <a:off x="3351212" y="2228850"/>
              <a:ext cx="6570662"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275012" y="2247900"/>
              <a:ext cx="9906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5256212" y="4191000"/>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3.8</a:t>
              </a:r>
              <a:endParaRPr lang="en-US" sz="1600" b="1">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val="36058129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990850" y="2609850"/>
            <a:ext cx="3447059" cy="2419350"/>
            <a:chOff x="2990850" y="2609850"/>
            <a:chExt cx="3447059" cy="2419350"/>
          </a:xfrm>
        </p:grpSpPr>
        <p:pic>
          <p:nvPicPr>
            <p:cNvPr id="29699"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15000"/>
                      </a14:imgEffect>
                    </a14:imgLayer>
                  </a14:imgProps>
                </a:ext>
                <a:ext uri="{28A0092B-C50C-407E-A947-70E740481C1C}">
                  <a14:useLocalDpi xmlns:a14="http://schemas.microsoft.com/office/drawing/2010/main" val="0"/>
                </a:ext>
              </a:extLst>
            </a:blip>
            <a:srcRect t="3422" r="63654"/>
            <a:stretch/>
          </p:blipFill>
          <p:spPr bwMode="auto">
            <a:xfrm>
              <a:off x="2990850" y="2609850"/>
              <a:ext cx="2457450"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5180012" y="4267200"/>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3.9</a:t>
              </a:r>
              <a:endParaRPr lang="en-US" sz="1600" b="1">
                <a:solidFill>
                  <a:srgbClr val="FF0000"/>
                </a:solidFill>
                <a:latin typeface="Arial" pitchFamily="34" charset="0"/>
                <a:cs typeface="Arial" pitchFamily="34" charset="0"/>
              </a:endParaRPr>
            </a:p>
          </p:txBody>
        </p:sp>
      </p:grpSp>
      <p:pic>
        <p:nvPicPr>
          <p:cNvPr id="17" name="Picture 4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78199" y="4942246"/>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684212" y="5265003"/>
            <a:ext cx="11125200" cy="830997"/>
          </a:xfrm>
          <a:prstGeom prst="rect">
            <a:avLst/>
          </a:prstGeom>
          <a:noFill/>
        </p:spPr>
        <p:txBody>
          <a:bodyPr wrap="square" rtlCol="0">
            <a:spAutoFit/>
          </a:bodyPr>
          <a:lstStyle/>
          <a:p>
            <a:pPr marL="342900" indent="-342900" algn="just">
              <a:buFont typeface="Arial" pitchFamily="34" charset="0"/>
              <a:buChar char="•"/>
            </a:pPr>
            <a:r>
              <a:rPr lang="en-US" b="1" smtClean="0">
                <a:latin typeface="Arial" pitchFamily="34" charset="0"/>
                <a:cs typeface="Arial" pitchFamily="34" charset="0"/>
              </a:rPr>
              <a:t>Hình chiếu đứng và hình chiếu bằng của hình chóp S.ABCD lần lượt được cho như trong Hình 3.9b và Hình 3.9c .</a:t>
            </a:r>
            <a:endParaRPr lang="vi-VN" b="1">
              <a:latin typeface="Arial" pitchFamily="34" charset="0"/>
              <a:cs typeface="Arial" pitchFamily="34" charset="0"/>
            </a:endParaRPr>
          </a:p>
        </p:txBody>
      </p:sp>
      <p:grpSp>
        <p:nvGrpSpPr>
          <p:cNvPr id="2" name="Group 1"/>
          <p:cNvGrpSpPr/>
          <p:nvPr/>
        </p:nvGrpSpPr>
        <p:grpSpPr>
          <a:xfrm>
            <a:off x="150376" y="705795"/>
            <a:ext cx="11735236" cy="1732605"/>
            <a:chOff x="150376" y="866756"/>
            <a:chExt cx="11735236" cy="1732605"/>
          </a:xfrm>
        </p:grpSpPr>
        <p:sp>
          <p:nvSpPr>
            <p:cNvPr id="8" name="Rounded Rectangle 7"/>
            <p:cNvSpPr/>
            <p:nvPr/>
          </p:nvSpPr>
          <p:spPr>
            <a:xfrm>
              <a:off x="1742930" y="892231"/>
              <a:ext cx="10142682" cy="1707130"/>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903412" y="903911"/>
              <a:ext cx="9829800" cy="1600416"/>
            </a:xfrm>
            <a:prstGeom prst="rect">
              <a:avLst/>
            </a:prstGeom>
            <a:noFill/>
          </p:spPr>
          <p:txBody>
            <a:bodyPr wrap="square" lIns="121899" tIns="60949" rIns="121899" bIns="60949" rtlCol="0">
              <a:spAutoFit/>
            </a:bodyPr>
            <a:lstStyle/>
            <a:p>
              <a:pPr algn="just"/>
              <a:r>
                <a:rPr lang="en-US" b="1" smtClean="0">
                  <a:latin typeface="Arial" pitchFamily="34" charset="0"/>
                  <a:cs typeface="Arial" pitchFamily="34" charset="0"/>
                </a:rPr>
                <a:t>Cho hình chóp tứ giác đều S.ABCD (H 3.9a) . Xác định hình chiếu đứng và hình chiếu bằng của hình chóp nếu chọn mặt phẳng hình chiếu đứng (P</a:t>
              </a:r>
              <a:r>
                <a:rPr lang="en-US" b="1" baseline="-25000" smtClean="0">
                  <a:latin typeface="Arial" pitchFamily="34" charset="0"/>
                  <a:cs typeface="Arial" pitchFamily="34" charset="0"/>
                </a:rPr>
                <a:t>1</a:t>
              </a:r>
              <a:r>
                <a:rPr lang="en-US" b="1" smtClean="0">
                  <a:latin typeface="Arial" pitchFamily="34" charset="0"/>
                  <a:cs typeface="Arial" pitchFamily="34" charset="0"/>
                </a:rPr>
                <a:t>) song song với mặt phẳng (SAC) và mặt phẳng hình chiếu bằng (P</a:t>
              </a:r>
              <a:r>
                <a:rPr lang="en-US" b="1" baseline="-25000" smtClean="0">
                  <a:latin typeface="Arial" pitchFamily="34" charset="0"/>
                  <a:cs typeface="Arial" pitchFamily="34" charset="0"/>
                </a:rPr>
                <a:t>2</a:t>
              </a:r>
              <a:r>
                <a:rPr lang="en-US" b="1" smtClean="0">
                  <a:latin typeface="Arial" pitchFamily="34" charset="0"/>
                  <a:cs typeface="Arial" pitchFamily="34" charset="0"/>
                </a:rPr>
                <a:t>) song song với mặt phẳng (ABCD)</a:t>
              </a:r>
              <a:endParaRPr lang="vi-VN" b="1">
                <a:latin typeface="Arial" pitchFamily="34" charset="0"/>
                <a:cs typeface="Arial" pitchFamily="34" charset="0"/>
              </a:endParaRPr>
            </a:p>
          </p:txBody>
        </p:sp>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13493" t="12538" r="16345" b="11211"/>
            <a:stretch/>
          </p:blipFill>
          <p:spPr>
            <a:xfrm>
              <a:off x="150376" y="866756"/>
              <a:ext cx="1515280" cy="1523605"/>
            </a:xfrm>
            <a:prstGeom prst="rect">
              <a:avLst/>
            </a:prstGeom>
          </p:spPr>
        </p:pic>
        <p:sp>
          <p:nvSpPr>
            <p:cNvPr id="23" name="Rectangle 22"/>
            <p:cNvSpPr/>
            <p:nvPr/>
          </p:nvSpPr>
          <p:spPr>
            <a:xfrm>
              <a:off x="578154" y="129847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7">
              <a:extLst>
                <a:ext uri="{28A0092B-C50C-407E-A947-70E740481C1C}">
                  <a14:useLocalDpi xmlns:a14="http://schemas.microsoft.com/office/drawing/2010/main" val="0"/>
                </a:ext>
              </a:extLst>
            </a:blip>
            <a:srcRect r="8652" b="33102"/>
            <a:stretch/>
          </p:blipFill>
          <p:spPr bwMode="auto">
            <a:xfrm>
              <a:off x="212503" y="117742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0" name="AutoShape 4"/>
          <p:cNvSpPr>
            <a:spLocks noChangeArrowheads="1"/>
          </p:cNvSpPr>
          <p:nvPr/>
        </p:nvSpPr>
        <p:spPr bwMode="gray">
          <a:xfrm>
            <a:off x="447214" y="95249"/>
            <a:ext cx="8348132"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2  .  HÌNH CHIẾU ĐỨNG, HÌNH CHIẾU BẰNG VÀ HÌNH CHIẾU CẠNH</a:t>
            </a:r>
            <a:endParaRPr lang="vi-VN" sz="1900" b="1">
              <a:solidFill>
                <a:schemeClr val="bg1"/>
              </a:solidFill>
              <a:latin typeface="Arial" pitchFamily="34" charset="0"/>
              <a:cs typeface="Arial" pitchFamily="34" charset="0"/>
            </a:endParaRPr>
          </a:p>
        </p:txBody>
      </p:sp>
      <p:pic>
        <p:nvPicPr>
          <p:cNvPr id="21"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15000"/>
                    </a14:imgEffect>
                  </a14:imgLayer>
                </a14:imgProps>
              </a:ext>
              <a:ext uri="{28A0092B-C50C-407E-A947-70E740481C1C}">
                <a14:useLocalDpi xmlns:a14="http://schemas.microsoft.com/office/drawing/2010/main" val="0"/>
              </a:ext>
            </a:extLst>
          </a:blip>
          <a:srcRect l="40174" t="3422"/>
          <a:stretch/>
        </p:blipFill>
        <p:spPr bwMode="auto">
          <a:xfrm>
            <a:off x="6780212" y="2514600"/>
            <a:ext cx="4044949"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480147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2486" y="23622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03187" y="766671"/>
            <a:ext cx="11772899" cy="1481229"/>
            <a:chOff x="150812" y="766671"/>
            <a:chExt cx="11772899" cy="1481229"/>
          </a:xfrm>
        </p:grpSpPr>
        <p:sp>
          <p:nvSpPr>
            <p:cNvPr id="8" name="Rounded Rectangle 7"/>
            <p:cNvSpPr/>
            <p:nvPr/>
          </p:nvSpPr>
          <p:spPr>
            <a:xfrm>
              <a:off x="1941512" y="835761"/>
              <a:ext cx="9982199" cy="1412139"/>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101848" y="914400"/>
              <a:ext cx="9602789" cy="1231084"/>
            </a:xfrm>
            <a:prstGeom prst="rect">
              <a:avLst/>
            </a:prstGeom>
            <a:noFill/>
          </p:spPr>
          <p:txBody>
            <a:bodyPr wrap="square" lIns="121899" tIns="60949" rIns="121899" bIns="60949" rtlCol="0">
              <a:spAutoFit/>
            </a:bodyPr>
            <a:lstStyle/>
            <a:p>
              <a:pPr algn="just"/>
              <a:r>
                <a:rPr lang="en-US" b="1" smtClean="0">
                  <a:latin typeface="Arial" pitchFamily="34" charset="0"/>
                  <a:cs typeface="Arial" pitchFamily="34" charset="0"/>
                </a:rPr>
                <a:t>Thực hiện ví dụ 2 khi mặt phẳng hình chiếu đứng (P</a:t>
              </a:r>
              <a:r>
                <a:rPr lang="en-US" b="1" baseline="-25000" smtClean="0">
                  <a:latin typeface="Arial" pitchFamily="34" charset="0"/>
                  <a:cs typeface="Arial" pitchFamily="34" charset="0"/>
                </a:rPr>
                <a:t>1</a:t>
              </a:r>
              <a:r>
                <a:rPr lang="en-US" b="1" smtClean="0">
                  <a:latin typeface="Arial" pitchFamily="34" charset="0"/>
                  <a:cs typeface="Arial" pitchFamily="34" charset="0"/>
                </a:rPr>
                <a:t>) song song với mặt phẳng (SBD), mặt phẳng hình chiếu bằng (P</a:t>
              </a:r>
              <a:r>
                <a:rPr lang="en-US" b="1" baseline="-25000" smtClean="0">
                  <a:latin typeface="Arial" pitchFamily="34" charset="0"/>
                  <a:cs typeface="Arial" pitchFamily="34" charset="0"/>
                </a:rPr>
                <a:t>2</a:t>
              </a:r>
              <a:r>
                <a:rPr lang="en-US" b="1" smtClean="0">
                  <a:latin typeface="Arial" pitchFamily="34" charset="0"/>
                  <a:cs typeface="Arial" pitchFamily="34" charset="0"/>
                </a:rPr>
                <a:t>) song song với mặt phẳng (ABCD)</a:t>
              </a:r>
              <a:endParaRPr lang="vi-VN" b="1">
                <a:latin typeface="Arial" pitchFamily="34" charset="0"/>
                <a:cs typeface="Arial" pitchFamily="34" charset="0"/>
              </a:endParaRP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8" name="AutoShape 4"/>
          <p:cNvSpPr>
            <a:spLocks noChangeArrowheads="1"/>
          </p:cNvSpPr>
          <p:nvPr/>
        </p:nvSpPr>
        <p:spPr bwMode="gray">
          <a:xfrm>
            <a:off x="447214" y="95249"/>
            <a:ext cx="8348132"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2  .  HÌNH CHIẾU ĐỨNG, HÌNH CHIẾU BẰNG VÀ HÌNH CHIẾU CẠNH</a:t>
            </a:r>
            <a:endParaRPr lang="vi-VN" sz="1900" b="1">
              <a:solidFill>
                <a:schemeClr val="bg1"/>
              </a:solidFill>
              <a:latin typeface="Arial" pitchFamily="34" charset="0"/>
              <a:cs typeface="Arial" pitchFamily="34" charset="0"/>
            </a:endParaRPr>
          </a:p>
        </p:txBody>
      </p:sp>
      <p:pic>
        <p:nvPicPr>
          <p:cNvPr id="307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94217" y="2438400"/>
            <a:ext cx="4043795" cy="2511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292469" y="2743200"/>
            <a:ext cx="7335007" cy="1446550"/>
          </a:xfrm>
          <a:prstGeom prst="rect">
            <a:avLst/>
          </a:prstGeom>
          <a:noFill/>
        </p:spPr>
        <p:txBody>
          <a:bodyPr wrap="square" rtlCol="0">
            <a:spAutoFit/>
          </a:bodyPr>
          <a:lstStyle/>
          <a:p>
            <a:pPr marL="342900" indent="-342900" algn="just">
              <a:buFont typeface="Wingdings" pitchFamily="2" charset="2"/>
              <a:buChar char="v"/>
            </a:pPr>
            <a:r>
              <a:rPr lang="vi-VN" sz="2200" b="1">
                <a:latin typeface="Arial" pitchFamily="34" charset="0"/>
                <a:cs typeface="Arial" pitchFamily="34" charset="0"/>
              </a:rPr>
              <a:t>Vì đường thẳng BD vuông góc với mặt phẳng (SAC) nên cũng vuông góc với mặt phẳng hình chiếu đứng (P1). Do đó hình chiếu đứng của ba điểm B, O, D trùng nhau.</a:t>
            </a:r>
          </a:p>
        </p:txBody>
      </p:sp>
      <p:sp>
        <p:nvSpPr>
          <p:cNvPr id="20" name="TextBox 19"/>
          <p:cNvSpPr txBox="1"/>
          <p:nvPr/>
        </p:nvSpPr>
        <p:spPr>
          <a:xfrm>
            <a:off x="608012" y="4189750"/>
            <a:ext cx="7086600" cy="1107996"/>
          </a:xfrm>
          <a:prstGeom prst="rect">
            <a:avLst/>
          </a:prstGeom>
          <a:noFill/>
        </p:spPr>
        <p:txBody>
          <a:bodyPr wrap="square" rtlCol="0">
            <a:spAutoFit/>
          </a:bodyPr>
          <a:lstStyle/>
          <a:p>
            <a:pPr algn="just"/>
            <a:r>
              <a:rPr lang="vi-VN" sz="2200" b="1">
                <a:latin typeface="Arial" pitchFamily="34" charset="0"/>
                <a:cs typeface="Arial" pitchFamily="34" charset="0"/>
              </a:rPr>
              <a:t>Do vậy hình chiếu đứng và hình chiếu bằng của hình chóp S.ABCD trong trường hợp này lần lượt được vẽ như hình </a:t>
            </a:r>
            <a:r>
              <a:rPr lang="en-US" sz="2200" b="1" smtClean="0">
                <a:latin typeface="Arial" pitchFamily="34" charset="0"/>
                <a:cs typeface="Arial" pitchFamily="34" charset="0"/>
              </a:rPr>
              <a:t>bên .</a:t>
            </a:r>
            <a:endParaRPr lang="vi-VN" sz="2200" b="1">
              <a:latin typeface="Arial" pitchFamily="34" charset="0"/>
              <a:cs typeface="Arial" pitchFamily="34" charset="0"/>
            </a:endParaRPr>
          </a:p>
        </p:txBody>
      </p:sp>
      <p:sp>
        <p:nvSpPr>
          <p:cNvPr id="21" name="TextBox 20"/>
          <p:cNvSpPr txBox="1"/>
          <p:nvPr/>
        </p:nvSpPr>
        <p:spPr>
          <a:xfrm>
            <a:off x="227012" y="5638800"/>
            <a:ext cx="11649074" cy="1046440"/>
          </a:xfrm>
          <a:prstGeom prst="rect">
            <a:avLst/>
          </a:prstGeom>
          <a:solidFill>
            <a:schemeClr val="accent2">
              <a:lumMod val="20000"/>
              <a:lumOff val="80000"/>
            </a:schemeClr>
          </a:solidFill>
        </p:spPr>
        <p:txBody>
          <a:bodyPr wrap="square" rtlCol="0">
            <a:spAutoFit/>
          </a:bodyPr>
          <a:lstStyle/>
          <a:p>
            <a:pPr marL="342900" indent="-342900" algn="just">
              <a:buFont typeface="Wingdings" pitchFamily="2" charset="2"/>
              <a:buChar char="v"/>
            </a:pPr>
            <a:r>
              <a:rPr lang="en-US" sz="2200" b="1" smtClean="0">
                <a:solidFill>
                  <a:schemeClr val="accent2">
                    <a:lumMod val="75000"/>
                  </a:schemeClr>
                </a:solidFill>
                <a:latin typeface="Arial" pitchFamily="34" charset="0"/>
                <a:cs typeface="Arial" pitchFamily="34" charset="0"/>
              </a:rPr>
              <a:t>Tổng quát </a:t>
            </a:r>
            <a:r>
              <a:rPr lang="en-US" sz="2200" b="1" smtClean="0">
                <a:latin typeface="Arial" pitchFamily="34" charset="0"/>
                <a:cs typeface="Arial" pitchFamily="34" charset="0"/>
              </a:rPr>
              <a:t>: </a:t>
            </a:r>
            <a:r>
              <a:rPr lang="en-US" sz="2000" b="1" smtClean="0">
                <a:latin typeface="Arial" pitchFamily="34" charset="0"/>
                <a:cs typeface="Arial" pitchFamily="34" charset="0"/>
              </a:rPr>
              <a:t>Các hình chiếu đứng, hình chiếu bằng và hình chiếu cạnh có các tính chất của hình chiếu vuông góc , ví dụ như hình chiếu của trung điểm là trung điểm, hình chiếu của các </a:t>
            </a:r>
            <a:r>
              <a:rPr lang="vi-VN" sz="2000" b="1" smtClean="0">
                <a:latin typeface="Arial" pitchFamily="34" charset="0"/>
                <a:cs typeface="Arial" pitchFamily="34" charset="0"/>
              </a:rPr>
              <a:t>đường thẳng</a:t>
            </a:r>
            <a:r>
              <a:rPr lang="en-US" sz="2000" b="1" smtClean="0">
                <a:latin typeface="Arial" pitchFamily="34" charset="0"/>
                <a:cs typeface="Arial" pitchFamily="34" charset="0"/>
              </a:rPr>
              <a:t> song song là các </a:t>
            </a:r>
            <a:r>
              <a:rPr lang="vi-VN" sz="2000" b="1" smtClean="0">
                <a:latin typeface="Arial" pitchFamily="34" charset="0"/>
                <a:cs typeface="Arial" pitchFamily="34" charset="0"/>
              </a:rPr>
              <a:t>đường thẳng</a:t>
            </a:r>
            <a:r>
              <a:rPr lang="en-US" sz="2000" b="1" smtClean="0">
                <a:latin typeface="Arial" pitchFamily="34" charset="0"/>
                <a:cs typeface="Arial" pitchFamily="34" charset="0"/>
              </a:rPr>
              <a:t> song song hoặc trùng nhau.</a:t>
            </a:r>
            <a:endParaRPr lang="vi-VN" sz="2000" b="1">
              <a:latin typeface="Arial" pitchFamily="34" charset="0"/>
              <a:cs typeface="Arial" pitchFamily="34" charset="0"/>
            </a:endParaRPr>
          </a:p>
        </p:txBody>
      </p:sp>
    </p:spTree>
    <p:extLst>
      <p:ext uri="{BB962C8B-B14F-4D97-AF65-F5344CB8AC3E}">
        <p14:creationId xmlns:p14="http://schemas.microsoft.com/office/powerpoint/2010/main" val="155112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30723"/>
                                        </p:tgtEl>
                                        <p:attrNameLst>
                                          <p:attrName>style.visibility</p:attrName>
                                        </p:attrNameLst>
                                      </p:cBhvr>
                                      <p:to>
                                        <p:strVal val="visible"/>
                                      </p:to>
                                    </p:set>
                                    <p:animEffect transition="in" filter="wipe(left)">
                                      <p:cBhvr>
                                        <p:cTn id="25" dur="500"/>
                                        <p:tgtEl>
                                          <p:spTgt spid="3072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2486" y="32004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1893887" y="711936"/>
            <a:ext cx="10144125" cy="2356163"/>
          </a:xfrm>
          <a:prstGeom prst="roundRect">
            <a:avLst>
              <a:gd name="adj" fmla="val 538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054223" y="790575"/>
            <a:ext cx="9831389" cy="2277524"/>
          </a:xfrm>
          <a:prstGeom prst="rect">
            <a:avLst/>
          </a:prstGeom>
          <a:noFill/>
        </p:spPr>
        <p:txBody>
          <a:bodyPr wrap="square" lIns="121899" tIns="60949" rIns="121899" bIns="60949" rtlCol="0">
            <a:spAutoFit/>
          </a:bodyPr>
          <a:lstStyle/>
          <a:p>
            <a:pPr algn="just"/>
            <a:r>
              <a:rPr lang="vi-VN" sz="2000" b="1">
                <a:latin typeface="Arial" pitchFamily="34" charset="0"/>
                <a:cs typeface="Arial" pitchFamily="34" charset="0"/>
              </a:rPr>
              <a:t>Trong vẽ kĩ thuật có hai phương pháp chiếu là phương pháp chiếu góc thứ nhất và phương pháp chiếu góc thứ ba. Với phương pháp chiếu góc thứ nhất, vật thể luôn nằm giữa người quan sát và các mặt phẳng hình chiếu (H.3.5), còn phương pháp chiếu góc thứ ba thì các mặt phẳng hình chiếu luôn nằm giữa người quan sát và vật thể (H.3.10). Mỗi hình chiếu đứng, hình chiếu cạnh và hình chiếu bằng nhận được từ hai phương pháp chiếu đều bằng nhau. Hãy giải thích tại sao.</a:t>
            </a: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2" y="70952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644916" y="1245453"/>
            <a:ext cx="547522"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8" name="AutoShape 4"/>
          <p:cNvSpPr>
            <a:spLocks noChangeArrowheads="1"/>
          </p:cNvSpPr>
          <p:nvPr/>
        </p:nvSpPr>
        <p:spPr bwMode="gray">
          <a:xfrm>
            <a:off x="447214" y="95249"/>
            <a:ext cx="8348132"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2  .  HÌNH CHIẾU ĐỨNG, HÌNH CHIẾU BẰNG VÀ HÌNH CHIẾU CẠNH</a:t>
            </a:r>
            <a:endParaRPr lang="vi-VN" sz="1900" b="1">
              <a:solidFill>
                <a:schemeClr val="bg1"/>
              </a:solidFill>
              <a:latin typeface="Arial" pitchFamily="34" charset="0"/>
              <a:cs typeface="Arial" pitchFamily="34" charset="0"/>
            </a:endParaRPr>
          </a:p>
        </p:txBody>
      </p:sp>
      <p:sp>
        <p:nvSpPr>
          <p:cNvPr id="17" name="TextBox 16"/>
          <p:cNvSpPr txBox="1"/>
          <p:nvPr/>
        </p:nvSpPr>
        <p:spPr>
          <a:xfrm>
            <a:off x="980614" y="3657600"/>
            <a:ext cx="6942598" cy="1785104"/>
          </a:xfrm>
          <a:prstGeom prst="rect">
            <a:avLst/>
          </a:prstGeom>
          <a:noFill/>
        </p:spPr>
        <p:txBody>
          <a:bodyPr wrap="square" rtlCol="0">
            <a:spAutoFit/>
          </a:bodyPr>
          <a:lstStyle/>
          <a:p>
            <a:pPr marL="342900" indent="-342900" algn="just">
              <a:buFont typeface="Wingdings" pitchFamily="2" charset="2"/>
              <a:buChar char="v"/>
            </a:pPr>
            <a:r>
              <a:rPr lang="vi-VN" sz="2200" b="1">
                <a:latin typeface="Arial" pitchFamily="34" charset="0"/>
                <a:cs typeface="Arial" pitchFamily="34" charset="0"/>
              </a:rPr>
              <a:t>Mỗi hình chiếu đứng, hình chiếu cạnh và hình chiếu bằng nhận được từ hai phương pháp chiếu đều bằng nhau vì phương chiếu và mặt phẳng chiếu của hai phương pháp là như nhau nên sẽ nhận được những hình bằng nhau</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11240" b="26976"/>
          <a:stretch/>
        </p:blipFill>
        <p:spPr bwMode="auto">
          <a:xfrm>
            <a:off x="170115" y="1009650"/>
            <a:ext cx="1338563" cy="350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8075612" y="3200400"/>
            <a:ext cx="3590515" cy="3209524"/>
            <a:chOff x="8075612" y="3200400"/>
            <a:chExt cx="3590515" cy="3209524"/>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80412" y="3200400"/>
              <a:ext cx="3285715" cy="3209524"/>
            </a:xfrm>
            <a:prstGeom prst="rect">
              <a:avLst/>
            </a:prstGeom>
          </p:spPr>
        </p:pic>
        <p:sp>
          <p:nvSpPr>
            <p:cNvPr id="19" name="TextBox 18"/>
            <p:cNvSpPr txBox="1"/>
            <p:nvPr/>
          </p:nvSpPr>
          <p:spPr>
            <a:xfrm>
              <a:off x="8307181" y="3265400"/>
              <a:ext cx="1752600" cy="276999"/>
            </a:xfrm>
            <a:prstGeom prst="rect">
              <a:avLst/>
            </a:prstGeom>
            <a:noFill/>
          </p:spPr>
          <p:txBody>
            <a:bodyPr wrap="square" rtlCol="0">
              <a:spAutoFit/>
            </a:bodyPr>
            <a:lstStyle/>
            <a:p>
              <a:pPr algn="just"/>
              <a:r>
                <a:rPr lang="en-US" sz="1200" b="1" smtClean="0">
                  <a:latin typeface="Arial" pitchFamily="34" charset="0"/>
                  <a:cs typeface="Arial" pitchFamily="34" charset="0"/>
                </a:rPr>
                <a:t>Hướng chiếu từ trên</a:t>
              </a:r>
              <a:endParaRPr lang="vi-VN" sz="1200" b="1">
                <a:latin typeface="Arial" pitchFamily="34" charset="0"/>
                <a:cs typeface="Arial" pitchFamily="34" charset="0"/>
              </a:endParaRPr>
            </a:p>
          </p:txBody>
        </p:sp>
        <p:sp>
          <p:nvSpPr>
            <p:cNvPr id="22" name="TextBox 21"/>
            <p:cNvSpPr txBox="1"/>
            <p:nvPr/>
          </p:nvSpPr>
          <p:spPr>
            <a:xfrm>
              <a:off x="8075612" y="4186535"/>
              <a:ext cx="1176934" cy="461665"/>
            </a:xfrm>
            <a:prstGeom prst="rect">
              <a:avLst/>
            </a:prstGeom>
            <a:noFill/>
          </p:spPr>
          <p:txBody>
            <a:bodyPr wrap="square" rtlCol="0">
              <a:spAutoFit/>
            </a:bodyPr>
            <a:lstStyle/>
            <a:p>
              <a:pPr algn="ctr"/>
              <a:r>
                <a:rPr lang="en-US" sz="1200" b="1" smtClean="0">
                  <a:latin typeface="Arial" pitchFamily="34" charset="0"/>
                  <a:cs typeface="Arial" pitchFamily="34" charset="0"/>
                </a:rPr>
                <a:t>Hướng chiếu từ trái</a:t>
              </a:r>
              <a:endParaRPr lang="vi-VN" sz="1200" b="1">
                <a:latin typeface="Arial" pitchFamily="34" charset="0"/>
                <a:cs typeface="Arial" pitchFamily="34" charset="0"/>
              </a:endParaRPr>
            </a:p>
          </p:txBody>
        </p:sp>
        <p:cxnSp>
          <p:nvCxnSpPr>
            <p:cNvPr id="6" name="Straight Arrow Connector 5"/>
            <p:cNvCxnSpPr/>
            <p:nvPr/>
          </p:nvCxnSpPr>
          <p:spPr>
            <a:xfrm>
              <a:off x="9675812" y="3533275"/>
              <a:ext cx="0" cy="1524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a:off x="9176346" y="4458831"/>
              <a:ext cx="0" cy="152400"/>
            </a:xfrm>
            <a:prstGeom prst="straightConnector1">
              <a:avLst/>
            </a:prstGeom>
            <a:ln w="28575">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5" name="TextBox 24"/>
          <p:cNvSpPr txBox="1"/>
          <p:nvPr/>
        </p:nvSpPr>
        <p:spPr>
          <a:xfrm>
            <a:off x="8664079" y="6172200"/>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3.10</a:t>
            </a:r>
            <a:endParaRPr lang="en-US" sz="1600"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839770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08412" y="3139054"/>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06550" y="3581400"/>
            <a:ext cx="5483062" cy="1015663"/>
          </a:xfrm>
          <a:prstGeom prst="rect">
            <a:avLst/>
          </a:prstGeom>
          <a:noFill/>
        </p:spPr>
        <p:txBody>
          <a:bodyPr wrap="square" rtlCol="0">
            <a:spAutoFit/>
          </a:bodyPr>
          <a:lstStyle/>
          <a:p>
            <a:pPr algn="just"/>
            <a:r>
              <a:rPr lang="vi-VN" sz="2000" b="1">
                <a:latin typeface="Arial" pitchFamily="34" charset="0"/>
                <a:cs typeface="Arial" pitchFamily="34" charset="0"/>
              </a:rPr>
              <a:t>a) Điểm A</a:t>
            </a:r>
            <a:r>
              <a:rPr lang="vi-VN" sz="2000" b="1" baseline="-25000">
                <a:latin typeface="Arial" pitchFamily="34" charset="0"/>
                <a:cs typeface="Arial" pitchFamily="34" charset="0"/>
              </a:rPr>
              <a:t>1</a:t>
            </a:r>
            <a:r>
              <a:rPr lang="vi-VN" sz="2000" b="1">
                <a:latin typeface="Arial" pitchFamily="34" charset="0"/>
                <a:cs typeface="Arial" pitchFamily="34" charset="0"/>
              </a:rPr>
              <a:t> và điểm A</a:t>
            </a:r>
            <a:r>
              <a:rPr lang="vi-VN" sz="2000" b="1" baseline="-25000">
                <a:latin typeface="Arial" pitchFamily="34" charset="0"/>
                <a:cs typeface="Arial" pitchFamily="34" charset="0"/>
              </a:rPr>
              <a:t>2</a:t>
            </a:r>
            <a:r>
              <a:rPr lang="vi-VN" sz="2000" b="1">
                <a:latin typeface="Arial" pitchFamily="34" charset="0"/>
                <a:cs typeface="Arial" pitchFamily="34" charset="0"/>
              </a:rPr>
              <a:t> nằm về hai phía khác nhau đối với đường thẳng Ox. Đường thẳng A</a:t>
            </a:r>
            <a:r>
              <a:rPr lang="vi-VN" sz="2000" b="1" baseline="-25000">
                <a:latin typeface="Arial" pitchFamily="34" charset="0"/>
                <a:cs typeface="Arial" pitchFamily="34" charset="0"/>
              </a:rPr>
              <a:t>1</a:t>
            </a:r>
            <a:r>
              <a:rPr lang="vi-VN" sz="2000" b="1">
                <a:latin typeface="Arial" pitchFamily="34" charset="0"/>
                <a:cs typeface="Arial" pitchFamily="34" charset="0"/>
              </a:rPr>
              <a:t>A</a:t>
            </a:r>
            <a:r>
              <a:rPr lang="vi-VN" sz="2000" b="1" baseline="-25000">
                <a:latin typeface="Arial" pitchFamily="34" charset="0"/>
                <a:cs typeface="Arial" pitchFamily="34" charset="0"/>
              </a:rPr>
              <a:t>2</a:t>
            </a:r>
            <a:r>
              <a:rPr lang="vi-VN" sz="2000" b="1">
                <a:latin typeface="Arial" pitchFamily="34" charset="0"/>
                <a:cs typeface="Arial" pitchFamily="34" charset="0"/>
              </a:rPr>
              <a:t> có vuông góc với Ox.</a:t>
            </a:r>
            <a:endParaRPr lang="en-US" sz="2000" b="1">
              <a:solidFill>
                <a:schemeClr val="accent2">
                  <a:lumMod val="75000"/>
                </a:schemeClr>
              </a:solidFill>
              <a:latin typeface="Arial" pitchFamily="34" charset="0"/>
              <a:cs typeface="Arial" pitchFamily="34" charset="0"/>
            </a:endParaRPr>
          </a:p>
        </p:txBody>
      </p:sp>
      <p:grpSp>
        <p:nvGrpSpPr>
          <p:cNvPr id="3" name="Group 2"/>
          <p:cNvGrpSpPr/>
          <p:nvPr/>
        </p:nvGrpSpPr>
        <p:grpSpPr>
          <a:xfrm>
            <a:off x="289088" y="685800"/>
            <a:ext cx="11558425" cy="2362200"/>
            <a:chOff x="289088" y="1156173"/>
            <a:chExt cx="11558425" cy="2362200"/>
          </a:xfrm>
        </p:grpSpPr>
        <p:sp>
          <p:nvSpPr>
            <p:cNvPr id="17" name="Rounded Rectangle 16"/>
            <p:cNvSpPr/>
            <p:nvPr/>
          </p:nvSpPr>
          <p:spPr>
            <a:xfrm>
              <a:off x="289088" y="1156173"/>
              <a:ext cx="11558425" cy="236220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684212" y="1158911"/>
              <a:ext cx="11029950" cy="2339102"/>
            </a:xfrm>
            <a:prstGeom prst="rect">
              <a:avLst/>
            </a:prstGeom>
            <a:noFill/>
          </p:spPr>
          <p:txBody>
            <a:bodyPr wrap="square" rtlCol="0">
              <a:spAutoFit/>
            </a:bodyPr>
            <a:lstStyle/>
            <a:p>
              <a:r>
                <a:rPr lang="en-US" sz="2600" b="1" smtClean="0">
                  <a:latin typeface="Arial" pitchFamily="34" charset="0"/>
                  <a:cs typeface="Arial" pitchFamily="34" charset="0"/>
                </a:rPr>
                <a:t>             </a:t>
              </a:r>
              <a:r>
                <a:rPr lang="vi-VN" sz="2000" b="1" smtClean="0">
                  <a:latin typeface="Arial" pitchFamily="34" charset="0"/>
                  <a:cs typeface="Arial" pitchFamily="34" charset="0"/>
                </a:rPr>
                <a:t>Trong </a:t>
              </a:r>
              <a:r>
                <a:rPr lang="vi-VN" sz="2000" b="1">
                  <a:latin typeface="Arial" pitchFamily="34" charset="0"/>
                  <a:cs typeface="Arial" pitchFamily="34" charset="0"/>
                </a:rPr>
                <a:t>không gian cho điểm A và hai mặt phẳng hình chiếu đứng, hình chiếu bằng (P</a:t>
              </a:r>
              <a:r>
                <a:rPr lang="vi-VN" sz="2000" b="1" baseline="-25000">
                  <a:latin typeface="Arial" pitchFamily="34" charset="0"/>
                  <a:cs typeface="Arial" pitchFamily="34" charset="0"/>
                </a:rPr>
                <a:t>1</a:t>
              </a:r>
              <a:r>
                <a:rPr lang="vi-VN" sz="2000" b="1">
                  <a:latin typeface="Arial" pitchFamily="34" charset="0"/>
                  <a:cs typeface="Arial" pitchFamily="34" charset="0"/>
                </a:rPr>
                <a:t>), (P</a:t>
              </a:r>
              <a:r>
                <a:rPr lang="vi-VN" sz="2000" b="1" baseline="-25000">
                  <a:latin typeface="Arial" pitchFamily="34" charset="0"/>
                  <a:cs typeface="Arial" pitchFamily="34" charset="0"/>
                </a:rPr>
                <a:t>2</a:t>
              </a:r>
              <a:r>
                <a:rPr lang="vi-VN" sz="2000" b="1">
                  <a:latin typeface="Arial" pitchFamily="34" charset="0"/>
                  <a:cs typeface="Arial" pitchFamily="34" charset="0"/>
                </a:rPr>
                <a:t>) cắt nhau theo giao tuyến Ox. Gọi A</a:t>
              </a:r>
              <a:r>
                <a:rPr lang="vi-VN" sz="2000" b="1" baseline="-25000">
                  <a:latin typeface="Arial" pitchFamily="34" charset="0"/>
                  <a:cs typeface="Arial" pitchFamily="34" charset="0"/>
                </a:rPr>
                <a:t>1</a:t>
              </a:r>
              <a:r>
                <a:rPr lang="vi-VN" sz="2000" b="1">
                  <a:latin typeface="Arial" pitchFamily="34" charset="0"/>
                  <a:cs typeface="Arial" pitchFamily="34" charset="0"/>
                </a:rPr>
                <a:t> và A</a:t>
              </a:r>
              <a:r>
                <a:rPr lang="vi-VN" sz="2000" b="1" baseline="-25000">
                  <a:latin typeface="Arial" pitchFamily="34" charset="0"/>
                  <a:cs typeface="Arial" pitchFamily="34" charset="0"/>
                </a:rPr>
                <a:t>2</a:t>
              </a:r>
              <a:r>
                <a:rPr lang="vi-VN" sz="2000" b="1">
                  <a:latin typeface="Arial" pitchFamily="34" charset="0"/>
                  <a:cs typeface="Arial" pitchFamily="34" charset="0"/>
                </a:rPr>
                <a:t> lần lượt là hình chiếu đứng và hình chiếu bằng của điểm A (H.3.11a). Quay mặt phẳng (P</a:t>
              </a:r>
              <a:r>
                <a:rPr lang="vi-VN" sz="2000" b="1" baseline="-25000">
                  <a:latin typeface="Arial" pitchFamily="34" charset="0"/>
                  <a:cs typeface="Arial" pitchFamily="34" charset="0"/>
                </a:rPr>
                <a:t>2</a:t>
              </a:r>
              <a:r>
                <a:rPr lang="vi-VN" sz="2000" b="1">
                  <a:latin typeface="Arial" pitchFamily="34" charset="0"/>
                  <a:cs typeface="Arial" pitchFamily="34" charset="0"/>
                </a:rPr>
                <a:t>) quanh Ox sao cho (P</a:t>
              </a:r>
              <a:r>
                <a:rPr lang="vi-VN" sz="2000" b="1" baseline="-25000">
                  <a:latin typeface="Arial" pitchFamily="34" charset="0"/>
                  <a:cs typeface="Arial" pitchFamily="34" charset="0"/>
                </a:rPr>
                <a:t>2</a:t>
              </a:r>
              <a:r>
                <a:rPr lang="vi-VN" sz="2000" b="1">
                  <a:latin typeface="Arial" pitchFamily="34" charset="0"/>
                  <a:cs typeface="Arial" pitchFamily="34" charset="0"/>
                </a:rPr>
                <a:t>) trùng với (P</a:t>
              </a:r>
              <a:r>
                <a:rPr lang="vi-VN" sz="2000" b="1" baseline="-25000">
                  <a:latin typeface="Arial" pitchFamily="34" charset="0"/>
                  <a:cs typeface="Arial" pitchFamily="34" charset="0"/>
                </a:rPr>
                <a:t>1</a:t>
              </a:r>
              <a:r>
                <a:rPr lang="vi-VN" sz="2000" b="1">
                  <a:latin typeface="Arial" pitchFamily="34" charset="0"/>
                  <a:cs typeface="Arial" pitchFamily="34" charset="0"/>
                </a:rPr>
                <a:t>). Khi đó hai điểm A</a:t>
              </a:r>
              <a:r>
                <a:rPr lang="vi-VN" sz="2000" b="1" baseline="-25000">
                  <a:latin typeface="Arial" pitchFamily="34" charset="0"/>
                  <a:cs typeface="Arial" pitchFamily="34" charset="0"/>
                </a:rPr>
                <a:t>1</a:t>
              </a:r>
              <a:r>
                <a:rPr lang="vi-VN" sz="2000" b="1">
                  <a:latin typeface="Arial" pitchFamily="34" charset="0"/>
                  <a:cs typeface="Arial" pitchFamily="34" charset="0"/>
                </a:rPr>
                <a:t> và A</a:t>
              </a:r>
              <a:r>
                <a:rPr lang="vi-VN" sz="2000" b="1" baseline="-25000">
                  <a:latin typeface="Arial" pitchFamily="34" charset="0"/>
                  <a:cs typeface="Arial" pitchFamily="34" charset="0"/>
                </a:rPr>
                <a:t>2</a:t>
              </a:r>
              <a:r>
                <a:rPr lang="vi-VN" sz="2000" b="1">
                  <a:latin typeface="Arial" pitchFamily="34" charset="0"/>
                  <a:cs typeface="Arial" pitchFamily="34" charset="0"/>
                </a:rPr>
                <a:t> cùng thuộc mặt phẳng (P</a:t>
              </a:r>
              <a:r>
                <a:rPr lang="vi-VN" sz="2000" b="1" baseline="-25000">
                  <a:latin typeface="Arial" pitchFamily="34" charset="0"/>
                  <a:cs typeface="Arial" pitchFamily="34" charset="0"/>
                </a:rPr>
                <a:t>1</a:t>
              </a:r>
              <a:r>
                <a:rPr lang="vi-VN" sz="2000" b="1">
                  <a:latin typeface="Arial" pitchFamily="34" charset="0"/>
                  <a:cs typeface="Arial" pitchFamily="34" charset="0"/>
                </a:rPr>
                <a:t>) (H.3.11b</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vi-VN" sz="2000" b="1" smtClean="0">
                  <a:latin typeface="Arial" pitchFamily="34" charset="0"/>
                  <a:cs typeface="Arial" pitchFamily="34" charset="0"/>
                </a:rPr>
                <a:t>Nhận </a:t>
              </a:r>
              <a:r>
                <a:rPr lang="vi-VN" sz="2000" b="1">
                  <a:latin typeface="Arial" pitchFamily="34" charset="0"/>
                  <a:cs typeface="Arial" pitchFamily="34" charset="0"/>
                </a:rPr>
                <a:t>xét vị trí của các điểm A</a:t>
              </a:r>
              <a:r>
                <a:rPr lang="vi-VN" sz="2000" b="1" baseline="-25000">
                  <a:latin typeface="Arial" pitchFamily="34" charset="0"/>
                  <a:cs typeface="Arial" pitchFamily="34" charset="0"/>
                </a:rPr>
                <a:t>1</a:t>
              </a:r>
              <a:r>
                <a:rPr lang="vi-VN" sz="2000" b="1">
                  <a:latin typeface="Arial" pitchFamily="34" charset="0"/>
                  <a:cs typeface="Arial" pitchFamily="34" charset="0"/>
                </a:rPr>
                <a:t>, A</a:t>
              </a:r>
              <a:r>
                <a:rPr lang="vi-VN" sz="2000" b="1" baseline="-25000">
                  <a:latin typeface="Arial" pitchFamily="34" charset="0"/>
                  <a:cs typeface="Arial" pitchFamily="34" charset="0"/>
                </a:rPr>
                <a:t>2</a:t>
              </a:r>
              <a:r>
                <a:rPr lang="vi-VN" sz="2000" b="1">
                  <a:latin typeface="Arial" pitchFamily="34" charset="0"/>
                  <a:cs typeface="Arial" pitchFamily="34" charset="0"/>
                </a:rPr>
                <a:t> đối với đường thẳng Ox. Đường thẳng A</a:t>
              </a:r>
              <a:r>
                <a:rPr lang="vi-VN" sz="2000" b="1" baseline="-25000">
                  <a:latin typeface="Arial" pitchFamily="34" charset="0"/>
                  <a:cs typeface="Arial" pitchFamily="34" charset="0"/>
                </a:rPr>
                <a:t>1</a:t>
              </a:r>
              <a:r>
                <a:rPr lang="vi-VN" sz="2000" b="1">
                  <a:latin typeface="Arial" pitchFamily="34" charset="0"/>
                  <a:cs typeface="Arial" pitchFamily="34" charset="0"/>
                </a:rPr>
                <a:t>A</a:t>
              </a:r>
              <a:r>
                <a:rPr lang="vi-VN" sz="2000" b="1" baseline="-25000">
                  <a:latin typeface="Arial" pitchFamily="34" charset="0"/>
                  <a:cs typeface="Arial" pitchFamily="34" charset="0"/>
                </a:rPr>
                <a:t>2</a:t>
              </a:r>
              <a:r>
                <a:rPr lang="vi-VN" sz="2000" b="1">
                  <a:latin typeface="Arial" pitchFamily="34" charset="0"/>
                  <a:cs typeface="Arial" pitchFamily="34" charset="0"/>
                </a:rPr>
                <a:t> có vuông góc với Ox hay không</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vi-VN" sz="2000" b="1" smtClean="0">
                  <a:latin typeface="Arial" pitchFamily="34" charset="0"/>
                  <a:cs typeface="Arial" pitchFamily="34" charset="0"/>
                </a:rPr>
                <a:t>Hãy </a:t>
              </a:r>
              <a:r>
                <a:rPr lang="vi-VN" sz="2000" b="1">
                  <a:latin typeface="Arial" pitchFamily="34" charset="0"/>
                  <a:cs typeface="Arial" pitchFamily="34" charset="0"/>
                </a:rPr>
                <a:t>trình bày cách xác định điểm A khi biết các điểm A</a:t>
              </a:r>
              <a:r>
                <a:rPr lang="vi-VN" sz="2000" b="1" baseline="-25000">
                  <a:latin typeface="Arial" pitchFamily="34" charset="0"/>
                  <a:cs typeface="Arial" pitchFamily="34" charset="0"/>
                </a:rPr>
                <a:t>1</a:t>
              </a:r>
              <a:r>
                <a:rPr lang="vi-VN" sz="2000" b="1">
                  <a:latin typeface="Arial" pitchFamily="34" charset="0"/>
                  <a:cs typeface="Arial" pitchFamily="34" charset="0"/>
                </a:rPr>
                <a:t>, A</a:t>
              </a:r>
              <a:r>
                <a:rPr lang="vi-VN" sz="2000" b="1" baseline="-25000">
                  <a:latin typeface="Arial" pitchFamily="34" charset="0"/>
                  <a:cs typeface="Arial" pitchFamily="34" charset="0"/>
                </a:rPr>
                <a:t>2</a:t>
              </a:r>
              <a:r>
                <a:rPr lang="vi-VN" sz="2000" b="1">
                  <a:latin typeface="Arial" pitchFamily="34" charset="0"/>
                  <a:cs typeface="Arial" pitchFamily="34" charset="0"/>
                </a:rPr>
                <a:t> trong mặt phẳng (P</a:t>
              </a:r>
              <a:r>
                <a:rPr lang="vi-VN" sz="2000" b="1" baseline="-25000">
                  <a:latin typeface="Arial" pitchFamily="34" charset="0"/>
                  <a:cs typeface="Arial" pitchFamily="34" charset="0"/>
                </a:rPr>
                <a:t>1</a:t>
              </a:r>
              <a:r>
                <a:rPr lang="vi-VN" sz="2000" b="1">
                  <a:latin typeface="Arial" pitchFamily="34" charset="0"/>
                  <a:cs typeface="Arial" pitchFamily="34" charset="0"/>
                </a:rPr>
                <a:t>).</a:t>
              </a:r>
            </a:p>
          </p:txBody>
        </p:sp>
        <p:pic>
          <p:nvPicPr>
            <p:cNvPr id="1945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885" b="29886"/>
            <a:stretch/>
          </p:blipFill>
          <p:spPr bwMode="auto">
            <a:xfrm>
              <a:off x="531812" y="1184626"/>
              <a:ext cx="1447800" cy="452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AutoShape 4"/>
          <p:cNvSpPr>
            <a:spLocks noChangeArrowheads="1"/>
          </p:cNvSpPr>
          <p:nvPr/>
        </p:nvSpPr>
        <p:spPr bwMode="gray">
          <a:xfrm>
            <a:off x="447214" y="95249"/>
            <a:ext cx="7018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MỐI LIÊN HỆ GIỮA BA HÌNH CHIẾU VUÔNG GÓC </a:t>
            </a:r>
            <a:endParaRPr lang="vi-VN" sz="1900" b="1">
              <a:solidFill>
                <a:schemeClr val="bg1"/>
              </a:solidFill>
              <a:latin typeface="Arial" pitchFamily="34" charset="0"/>
              <a:cs typeface="Arial" pitchFamily="34" charset="0"/>
            </a:endParaRPr>
          </a:p>
        </p:txBody>
      </p:sp>
      <p:grpSp>
        <p:nvGrpSpPr>
          <p:cNvPr id="2" name="Group 1"/>
          <p:cNvGrpSpPr/>
          <p:nvPr/>
        </p:nvGrpSpPr>
        <p:grpSpPr>
          <a:xfrm>
            <a:off x="6178549" y="3169431"/>
            <a:ext cx="5523450" cy="2807519"/>
            <a:chOff x="6178549" y="3169431"/>
            <a:chExt cx="5523450" cy="2807519"/>
          </a:xfrm>
        </p:grpSpPr>
        <p:pic>
          <p:nvPicPr>
            <p:cNvPr id="3277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8549" y="3169431"/>
              <a:ext cx="5523450" cy="24975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8664079" y="5638396"/>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3.11</a:t>
              </a:r>
              <a:endParaRPr lang="en-US" sz="1600" b="1">
                <a:solidFill>
                  <a:srgbClr val="FF0000"/>
                </a:solidFill>
                <a:latin typeface="Arial" pitchFamily="34" charset="0"/>
                <a:cs typeface="Arial" pitchFamily="34" charset="0"/>
              </a:endParaRPr>
            </a:p>
          </p:txBody>
        </p:sp>
      </p:grpSp>
      <p:sp>
        <p:nvSpPr>
          <p:cNvPr id="22" name="TextBox 21"/>
          <p:cNvSpPr txBox="1"/>
          <p:nvPr/>
        </p:nvSpPr>
        <p:spPr>
          <a:xfrm>
            <a:off x="306550" y="4724400"/>
            <a:ext cx="5483062" cy="707886"/>
          </a:xfrm>
          <a:prstGeom prst="rect">
            <a:avLst/>
          </a:prstGeom>
          <a:noFill/>
        </p:spPr>
        <p:txBody>
          <a:bodyPr wrap="square" rtlCol="0">
            <a:spAutoFit/>
          </a:bodyPr>
          <a:lstStyle/>
          <a:p>
            <a:pPr algn="just"/>
            <a:r>
              <a:rPr lang="pl-PL" sz="2000" b="1">
                <a:latin typeface="Arial" pitchFamily="34" charset="0"/>
                <a:cs typeface="Arial" pitchFamily="34" charset="0"/>
              </a:rPr>
              <a:t>b) Ta có: A</a:t>
            </a:r>
            <a:r>
              <a:rPr lang="pl-PL" sz="2000" b="1" baseline="-25000">
                <a:latin typeface="Arial" pitchFamily="34" charset="0"/>
                <a:cs typeface="Arial" pitchFamily="34" charset="0"/>
              </a:rPr>
              <a:t>1</a:t>
            </a:r>
            <a:r>
              <a:rPr lang="pl-PL" sz="2000" b="1">
                <a:latin typeface="Arial" pitchFamily="34" charset="0"/>
                <a:cs typeface="Arial" pitchFamily="34" charset="0"/>
              </a:rPr>
              <a:t>M = AA</a:t>
            </a:r>
            <a:r>
              <a:rPr lang="pl-PL" sz="2000" b="1" baseline="-25000">
                <a:latin typeface="Arial" pitchFamily="34" charset="0"/>
                <a:cs typeface="Arial" pitchFamily="34" charset="0"/>
              </a:rPr>
              <a:t>2</a:t>
            </a:r>
            <a:r>
              <a:rPr lang="pl-PL" sz="2000" b="1">
                <a:latin typeface="Arial" pitchFamily="34" charset="0"/>
                <a:cs typeface="Arial" pitchFamily="34" charset="0"/>
              </a:rPr>
              <a:t> (do tứ giác A</a:t>
            </a:r>
            <a:r>
              <a:rPr lang="pl-PL" sz="2000" b="1" baseline="-25000">
                <a:latin typeface="Arial" pitchFamily="34" charset="0"/>
                <a:cs typeface="Arial" pitchFamily="34" charset="0"/>
              </a:rPr>
              <a:t>1</a:t>
            </a:r>
            <a:r>
              <a:rPr lang="pl-PL" sz="2000" b="1">
                <a:latin typeface="Arial" pitchFamily="34" charset="0"/>
                <a:cs typeface="Arial" pitchFamily="34" charset="0"/>
              </a:rPr>
              <a:t>MA</a:t>
            </a:r>
            <a:r>
              <a:rPr lang="pl-PL" sz="2000" b="1" baseline="-25000">
                <a:latin typeface="Arial" pitchFamily="34" charset="0"/>
                <a:cs typeface="Arial" pitchFamily="34" charset="0"/>
              </a:rPr>
              <a:t>2</a:t>
            </a:r>
            <a:r>
              <a:rPr lang="pl-PL" sz="2000" b="1">
                <a:latin typeface="Arial" pitchFamily="34" charset="0"/>
                <a:cs typeface="Arial" pitchFamily="34" charset="0"/>
              </a:rPr>
              <a:t>A là hình chữ nhật).</a:t>
            </a:r>
            <a:endParaRPr lang="en-US" sz="2000" b="1">
              <a:solidFill>
                <a:schemeClr val="accent2">
                  <a:lumMod val="75000"/>
                </a:schemeClr>
              </a:solidFill>
              <a:latin typeface="Arial" pitchFamily="34" charset="0"/>
              <a:cs typeface="Arial" pitchFamily="34" charset="0"/>
            </a:endParaRPr>
          </a:p>
        </p:txBody>
      </p:sp>
      <p:sp>
        <p:nvSpPr>
          <p:cNvPr id="23" name="TextBox 22"/>
          <p:cNvSpPr txBox="1"/>
          <p:nvPr/>
        </p:nvSpPr>
        <p:spPr>
          <a:xfrm>
            <a:off x="306550" y="5425797"/>
            <a:ext cx="5483062" cy="1015663"/>
          </a:xfrm>
          <a:prstGeom prst="rect">
            <a:avLst/>
          </a:prstGeom>
          <a:noFill/>
        </p:spPr>
        <p:txBody>
          <a:bodyPr wrap="square" rtlCol="0">
            <a:spAutoFit/>
          </a:bodyPr>
          <a:lstStyle/>
          <a:p>
            <a:pPr algn="just"/>
            <a:r>
              <a:rPr lang="vi-VN" sz="2000" b="1">
                <a:latin typeface="Arial" pitchFamily="34" charset="0"/>
                <a:cs typeface="Arial" pitchFamily="34" charset="0"/>
              </a:rPr>
              <a:t>Từ A</a:t>
            </a:r>
            <a:r>
              <a:rPr lang="vi-VN" sz="2000" b="1" baseline="-25000">
                <a:latin typeface="Arial" pitchFamily="34" charset="0"/>
                <a:cs typeface="Arial" pitchFamily="34" charset="0"/>
              </a:rPr>
              <a:t>2</a:t>
            </a:r>
            <a:r>
              <a:rPr lang="vi-VN" sz="2000" b="1">
                <a:latin typeface="Arial" pitchFamily="34" charset="0"/>
                <a:cs typeface="Arial" pitchFamily="34" charset="0"/>
              </a:rPr>
              <a:t> kẻ đường thẳng A</a:t>
            </a:r>
            <a:r>
              <a:rPr lang="vi-VN" sz="2000" b="1" baseline="-25000">
                <a:latin typeface="Arial" pitchFamily="34" charset="0"/>
                <a:cs typeface="Arial" pitchFamily="34" charset="0"/>
              </a:rPr>
              <a:t>2</a:t>
            </a:r>
            <a:r>
              <a:rPr lang="vi-VN" sz="2000" b="1">
                <a:latin typeface="Arial" pitchFamily="34" charset="0"/>
                <a:cs typeface="Arial" pitchFamily="34" charset="0"/>
              </a:rPr>
              <a:t>A bằng đường thẳng A</a:t>
            </a:r>
            <a:r>
              <a:rPr lang="vi-VN" sz="2000" b="1" baseline="-25000">
                <a:latin typeface="Arial" pitchFamily="34" charset="0"/>
                <a:cs typeface="Arial" pitchFamily="34" charset="0"/>
              </a:rPr>
              <a:t>1</a:t>
            </a:r>
            <a:r>
              <a:rPr lang="vi-VN" sz="2000" b="1">
                <a:latin typeface="Arial" pitchFamily="34" charset="0"/>
                <a:cs typeface="Arial" pitchFamily="34" charset="0"/>
              </a:rPr>
              <a:t>M (A thuộc A</a:t>
            </a:r>
            <a:r>
              <a:rPr lang="vi-VN" sz="2000" b="1" baseline="-25000">
                <a:latin typeface="Arial" pitchFamily="34" charset="0"/>
                <a:cs typeface="Arial" pitchFamily="34" charset="0"/>
              </a:rPr>
              <a:t>1</a:t>
            </a:r>
            <a:r>
              <a:rPr lang="vi-VN" sz="2000" b="1">
                <a:latin typeface="Arial" pitchFamily="34" charset="0"/>
                <a:cs typeface="Arial" pitchFamily="34" charset="0"/>
              </a:rPr>
              <a:t>A</a:t>
            </a:r>
            <a:r>
              <a:rPr lang="vi-VN" sz="2000" b="1" baseline="-25000">
                <a:latin typeface="Arial" pitchFamily="34" charset="0"/>
                <a:cs typeface="Arial" pitchFamily="34" charset="0"/>
              </a:rPr>
              <a:t>2</a:t>
            </a:r>
            <a:r>
              <a:rPr lang="vi-VN" sz="2000" b="1">
                <a:latin typeface="Arial" pitchFamily="34" charset="0"/>
                <a:cs typeface="Arial" pitchFamily="34" charset="0"/>
              </a:rPr>
              <a:t>). Ta xác định được điểm A.</a:t>
            </a:r>
            <a:endParaRPr lang="en-US" sz="2000"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6127002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47214" y="770431"/>
            <a:ext cx="11692975" cy="2124409"/>
            <a:chOff x="536012" y="4495800"/>
            <a:chExt cx="11692975" cy="2124409"/>
          </a:xfrm>
        </p:grpSpPr>
        <p:sp>
          <p:nvSpPr>
            <p:cNvPr id="21" name="Rounded Rectangle 20"/>
            <p:cNvSpPr/>
            <p:nvPr/>
          </p:nvSpPr>
          <p:spPr>
            <a:xfrm>
              <a:off x="536012" y="4495800"/>
              <a:ext cx="11125201" cy="1887378"/>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598024" y="4650938"/>
              <a:ext cx="10175869" cy="1692771"/>
            </a:xfrm>
            <a:prstGeom prst="rect">
              <a:avLst/>
            </a:prstGeom>
            <a:noFill/>
          </p:spPr>
          <p:txBody>
            <a:bodyPr wrap="square" rtlCol="0">
              <a:spAutoFit/>
            </a:bodyPr>
            <a:lstStyle/>
            <a:p>
              <a:pPr marL="342900" indent="-342900" algn="just">
                <a:buFont typeface="Arial" pitchFamily="34" charset="0"/>
                <a:buChar char="•"/>
              </a:pPr>
              <a:r>
                <a:rPr lang="en-US" sz="2600" b="1" smtClean="0">
                  <a:latin typeface="Arial" pitchFamily="34" charset="0"/>
                  <a:cs typeface="Arial" pitchFamily="34" charset="0"/>
                </a:rPr>
                <a:t>Một điểm trong không gian hoàn toàn được xác định nếu biết hai hình chiếu của điểm đó. Vì vậy, một vật thể hoàn toàn được xác định nếu biết hai hình chiếu của mỗi điểm thuộc vật thể đó.</a:t>
              </a:r>
              <a:endParaRPr lang="vi-VN" sz="2600" b="1">
                <a:latin typeface="Arial" pitchFamily="34" charset="0"/>
                <a:cs typeface="Arial" pitchFamily="34"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881432" y="5173169"/>
              <a:ext cx="1347555" cy="1447040"/>
            </a:xfrm>
            <a:prstGeom prst="rect">
              <a:avLst/>
            </a:prstGeom>
          </p:spPr>
        </p:pic>
      </p:grpSp>
      <p:pic>
        <p:nvPicPr>
          <p:cNvPr id="2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1212" y="6089843"/>
            <a:ext cx="1182955" cy="920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608012" y="3031628"/>
            <a:ext cx="10896599" cy="1692772"/>
            <a:chOff x="760413" y="2649378"/>
            <a:chExt cx="10896599" cy="1692772"/>
          </a:xfrm>
        </p:grpSpPr>
        <p:sp>
          <p:nvSpPr>
            <p:cNvPr id="27" name="TextBox 26"/>
            <p:cNvSpPr txBox="1"/>
            <p:nvPr/>
          </p:nvSpPr>
          <p:spPr>
            <a:xfrm>
              <a:off x="760413" y="2649378"/>
              <a:ext cx="2438400" cy="492443"/>
            </a:xfrm>
            <a:prstGeom prst="rect">
              <a:avLst/>
            </a:prstGeom>
            <a:noFill/>
          </p:spPr>
          <p:txBody>
            <a:bodyPr wrap="square" rtlCol="0">
              <a:spAutoFit/>
            </a:bodyPr>
            <a:lstStyle/>
            <a:p>
              <a:pPr marL="457200" indent="-457200" algn="just">
                <a:buFont typeface="Wingdings" pitchFamily="2" charset="2"/>
                <a:buChar char="v"/>
              </a:pPr>
              <a:r>
                <a:rPr lang="en-US" sz="2600" b="1" smtClean="0">
                  <a:solidFill>
                    <a:srgbClr val="0F3D13"/>
                  </a:solidFill>
                  <a:latin typeface="Arial" pitchFamily="34" charset="0"/>
                  <a:cs typeface="Arial" pitchFamily="34" charset="0"/>
                </a:rPr>
                <a:t>Nhận xét :</a:t>
              </a:r>
              <a:endParaRPr lang="en-US" sz="2600" b="1">
                <a:solidFill>
                  <a:srgbClr val="0F3D13"/>
                </a:solidFill>
                <a:latin typeface="Arial" pitchFamily="34" charset="0"/>
                <a:cs typeface="Arial" pitchFamily="34" charset="0"/>
              </a:endParaRPr>
            </a:p>
          </p:txBody>
        </p:sp>
        <p:sp>
          <p:nvSpPr>
            <p:cNvPr id="28" name="TextBox 27"/>
            <p:cNvSpPr txBox="1"/>
            <p:nvPr/>
          </p:nvSpPr>
          <p:spPr>
            <a:xfrm>
              <a:off x="1446212" y="3141821"/>
              <a:ext cx="10210800" cy="1200329"/>
            </a:xfrm>
            <a:prstGeom prst="rect">
              <a:avLst/>
            </a:prstGeom>
            <a:noFill/>
          </p:spPr>
          <p:txBody>
            <a:bodyPr wrap="square" rtlCol="0">
              <a:spAutoFit/>
            </a:bodyPr>
            <a:lstStyle/>
            <a:p>
              <a:pPr algn="just"/>
              <a:r>
                <a:rPr lang="en-US" b="1" smtClean="0">
                  <a:latin typeface="Arial" pitchFamily="34" charset="0"/>
                  <a:cs typeface="Arial" pitchFamily="34" charset="0"/>
                </a:rPr>
                <a:t>Trong vẽ kĩ thuật, Hình 3.11b được gọi là đồ thức của điểm A. Khoảng cách từ điểm A đến 2 mặt phẳng (P</a:t>
              </a:r>
              <a:r>
                <a:rPr lang="en-US" b="1" baseline="-25000" smtClean="0">
                  <a:latin typeface="Arial" pitchFamily="34" charset="0"/>
                  <a:cs typeface="Arial" pitchFamily="34" charset="0"/>
                </a:rPr>
                <a:t>1</a:t>
              </a:r>
              <a:r>
                <a:rPr lang="en-US" b="1" smtClean="0">
                  <a:latin typeface="Arial" pitchFamily="34" charset="0"/>
                  <a:cs typeface="Arial" pitchFamily="34" charset="0"/>
                </a:rPr>
                <a:t>), (P</a:t>
              </a:r>
              <a:r>
                <a:rPr lang="en-US" b="1" baseline="-25000" smtClean="0">
                  <a:latin typeface="Arial" pitchFamily="34" charset="0"/>
                  <a:cs typeface="Arial" pitchFamily="34" charset="0"/>
                </a:rPr>
                <a:t>2</a:t>
              </a:r>
              <a:r>
                <a:rPr lang="en-US" b="1" smtClean="0">
                  <a:latin typeface="Arial" pitchFamily="34" charset="0"/>
                  <a:cs typeface="Arial" pitchFamily="34" charset="0"/>
                </a:rPr>
                <a:t>) lần lượt được gọi là độ xa và độ cao của A.</a:t>
              </a:r>
              <a:endParaRPr lang="en-US" b="1">
                <a:latin typeface="Arial" pitchFamily="34" charset="0"/>
                <a:cs typeface="Arial" pitchFamily="34" charset="0"/>
              </a:endParaRPr>
            </a:p>
          </p:txBody>
        </p:sp>
      </p:grpSp>
      <p:sp>
        <p:nvSpPr>
          <p:cNvPr id="11" name="AutoShape 4"/>
          <p:cNvSpPr>
            <a:spLocks noChangeArrowheads="1"/>
          </p:cNvSpPr>
          <p:nvPr/>
        </p:nvSpPr>
        <p:spPr bwMode="gray">
          <a:xfrm>
            <a:off x="447214" y="95249"/>
            <a:ext cx="7018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MỐI LIÊN HỆ GIỮA BA HÌNH CHIẾU VUÔNG GÓC </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3918998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338" y="42391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806512" y="4648200"/>
            <a:ext cx="10926700" cy="1292662"/>
          </a:xfrm>
          <a:prstGeom prst="rect">
            <a:avLst/>
          </a:prstGeom>
          <a:noFill/>
        </p:spPr>
        <p:txBody>
          <a:bodyPr wrap="square" rtlCol="0">
            <a:spAutoFit/>
          </a:bodyPr>
          <a:lstStyle/>
          <a:p>
            <a:pPr marL="342900" indent="-342900" algn="just">
              <a:buFont typeface="Wingdings" pitchFamily="2" charset="2"/>
              <a:buChar char="v"/>
            </a:pPr>
            <a:r>
              <a:rPr lang="en-US" sz="2600" b="1" smtClean="0">
                <a:latin typeface="Arial" pitchFamily="34" charset="0"/>
                <a:cs typeface="Arial" pitchFamily="34" charset="0"/>
              </a:rPr>
              <a:t>Nếu A</a:t>
            </a:r>
            <a:r>
              <a:rPr lang="en-US" sz="2600" b="1" baseline="-25000" smtClean="0">
                <a:latin typeface="Arial" pitchFamily="34" charset="0"/>
                <a:cs typeface="Arial" pitchFamily="34" charset="0"/>
              </a:rPr>
              <a:t>1</a:t>
            </a:r>
            <a:r>
              <a:rPr lang="en-US" sz="2600" b="1" smtClean="0">
                <a:latin typeface="Arial" pitchFamily="34" charset="0"/>
                <a:cs typeface="Arial" pitchFamily="34" charset="0"/>
              </a:rPr>
              <a:t> và A</a:t>
            </a:r>
            <a:r>
              <a:rPr lang="en-US" sz="2600" b="1" baseline="-25000" smtClean="0">
                <a:latin typeface="Arial" pitchFamily="34" charset="0"/>
                <a:cs typeface="Arial" pitchFamily="34" charset="0"/>
              </a:rPr>
              <a:t>2</a:t>
            </a:r>
            <a:r>
              <a:rPr lang="en-US" sz="2600" b="1" smtClean="0">
                <a:latin typeface="Arial" pitchFamily="34" charset="0"/>
                <a:cs typeface="Arial" pitchFamily="34" charset="0"/>
              </a:rPr>
              <a:t> là hình chiếu đứng và hình chiếu bằng của điểm A thì </a:t>
            </a:r>
            <a:r>
              <a:rPr lang="vi-VN" sz="2600" b="1" smtClean="0">
                <a:latin typeface="Arial" pitchFamily="34" charset="0"/>
                <a:cs typeface="Arial" pitchFamily="34" charset="0"/>
              </a:rPr>
              <a:t>đường thẳng</a:t>
            </a:r>
            <a:r>
              <a:rPr lang="en-US" sz="2600" b="1" smtClean="0">
                <a:latin typeface="Arial" pitchFamily="34" charset="0"/>
                <a:cs typeface="Arial" pitchFamily="34" charset="0"/>
              </a:rPr>
              <a:t> A</a:t>
            </a:r>
            <a:r>
              <a:rPr lang="en-US" sz="2600" b="1" baseline="-25000" smtClean="0">
                <a:latin typeface="Arial" pitchFamily="34" charset="0"/>
                <a:cs typeface="Arial" pitchFamily="34" charset="0"/>
              </a:rPr>
              <a:t>1</a:t>
            </a:r>
            <a:r>
              <a:rPr lang="en-US" sz="2600" b="1" smtClean="0">
                <a:latin typeface="Arial" pitchFamily="34" charset="0"/>
                <a:cs typeface="Arial" pitchFamily="34" charset="0"/>
              </a:rPr>
              <a:t>A</a:t>
            </a:r>
            <a:r>
              <a:rPr lang="en-US" sz="2600" b="1" baseline="-25000" smtClean="0">
                <a:latin typeface="Arial" pitchFamily="34" charset="0"/>
                <a:cs typeface="Arial" pitchFamily="34" charset="0"/>
              </a:rPr>
              <a:t>2</a:t>
            </a:r>
            <a:r>
              <a:rPr lang="en-US" sz="2600" b="1" smtClean="0">
                <a:latin typeface="Arial" pitchFamily="34" charset="0"/>
                <a:cs typeface="Arial" pitchFamily="34" charset="0"/>
              </a:rPr>
              <a:t> vuông góc với Ox. Do đó chỉ có HÌnh 3.12b thể hiện đúng hai hình chiếu của điểm A.</a:t>
            </a:r>
            <a:endParaRPr lang="vi-VN" sz="2600" b="1" baseline="-25000">
              <a:latin typeface="Arial" pitchFamily="34" charset="0"/>
              <a:cs typeface="Arial" pitchFamily="34" charset="0"/>
            </a:endParaRPr>
          </a:p>
        </p:txBody>
      </p:sp>
      <p:grpSp>
        <p:nvGrpSpPr>
          <p:cNvPr id="2" name="Group 1"/>
          <p:cNvGrpSpPr/>
          <p:nvPr/>
        </p:nvGrpSpPr>
        <p:grpSpPr>
          <a:xfrm>
            <a:off x="150376" y="572445"/>
            <a:ext cx="11735236" cy="1523605"/>
            <a:chOff x="150376" y="733406"/>
            <a:chExt cx="11735236" cy="1523605"/>
          </a:xfrm>
        </p:grpSpPr>
        <p:sp>
          <p:nvSpPr>
            <p:cNvPr id="8" name="Rounded Rectangle 7"/>
            <p:cNvSpPr/>
            <p:nvPr/>
          </p:nvSpPr>
          <p:spPr>
            <a:xfrm>
              <a:off x="1742930" y="892231"/>
              <a:ext cx="10142682" cy="1198342"/>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979612" y="1063797"/>
              <a:ext cx="9753600" cy="892530"/>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Trong Hình 3.12 , hình nào thể hiện đúng hình chiếu đứng và hình chiếu bằng của một điểm A trong không gian?</a:t>
              </a:r>
              <a:endParaRPr lang="vi-VN" sz="2500" b="1">
                <a:latin typeface="Arial" pitchFamily="34" charset="0"/>
                <a:cs typeface="Arial" pitchFamily="34"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5">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 name="AutoShape 4"/>
          <p:cNvSpPr>
            <a:spLocks noChangeArrowheads="1"/>
          </p:cNvSpPr>
          <p:nvPr/>
        </p:nvSpPr>
        <p:spPr bwMode="gray">
          <a:xfrm>
            <a:off x="447214" y="95249"/>
            <a:ext cx="7018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MỐI LIÊN HỆ GIỮA BA HÌNH CHIẾU VUÔNG GÓC </a:t>
            </a:r>
            <a:endParaRPr lang="vi-VN" sz="1900" b="1">
              <a:solidFill>
                <a:schemeClr val="bg1"/>
              </a:solidFill>
              <a:latin typeface="Arial" pitchFamily="34" charset="0"/>
              <a:cs typeface="Arial" pitchFamily="34" charset="0"/>
            </a:endParaRPr>
          </a:p>
        </p:txBody>
      </p:sp>
      <p:grpSp>
        <p:nvGrpSpPr>
          <p:cNvPr id="5" name="Group 4"/>
          <p:cNvGrpSpPr/>
          <p:nvPr/>
        </p:nvGrpSpPr>
        <p:grpSpPr>
          <a:xfrm>
            <a:off x="2817812" y="1929612"/>
            <a:ext cx="7362825" cy="2066925"/>
            <a:chOff x="2817812" y="1929612"/>
            <a:chExt cx="7362825" cy="2066925"/>
          </a:xfrm>
        </p:grpSpPr>
        <p:pic>
          <p:nvPicPr>
            <p:cNvPr id="3482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17812" y="1929612"/>
              <a:ext cx="7362825" cy="2066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4654612" y="3581400"/>
              <a:ext cx="1257897" cy="338554"/>
            </a:xfrm>
            <a:prstGeom prst="rect">
              <a:avLst/>
            </a:prstGeom>
            <a:noFill/>
          </p:spPr>
          <p:txBody>
            <a:bodyPr wrap="square" rtlCol="0">
              <a:spAutoFit/>
            </a:bodyPr>
            <a:lstStyle/>
            <a:p>
              <a:pPr algn="ctr"/>
              <a:r>
                <a:rPr lang="en-US" sz="1600" b="1" smtClean="0">
                  <a:solidFill>
                    <a:srgbClr val="0F3D13"/>
                  </a:solidFill>
                  <a:latin typeface="Arial" pitchFamily="34" charset="0"/>
                  <a:cs typeface="Arial" pitchFamily="34" charset="0"/>
                </a:rPr>
                <a:t>Hình 3.12</a:t>
              </a:r>
              <a:endParaRPr lang="en-US" sz="1600" b="1">
                <a:solidFill>
                  <a:srgbClr val="0F3D13"/>
                </a:solidFill>
                <a:latin typeface="Arial" pitchFamily="34" charset="0"/>
                <a:cs typeface="Arial" pitchFamily="34" charset="0"/>
              </a:endParaRPr>
            </a:p>
          </p:txBody>
        </p:sp>
      </p:grpSp>
    </p:spTree>
    <p:extLst>
      <p:ext uri="{BB962C8B-B14F-4D97-AF65-F5344CB8AC3E}">
        <p14:creationId xmlns:p14="http://schemas.microsoft.com/office/powerpoint/2010/main" val="221617096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59337" y="42391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03187" y="766671"/>
            <a:ext cx="11772899" cy="1481229"/>
            <a:chOff x="150812" y="766671"/>
            <a:chExt cx="11772899" cy="1481229"/>
          </a:xfrm>
        </p:grpSpPr>
        <p:sp>
          <p:nvSpPr>
            <p:cNvPr id="8" name="Rounded Rectangle 7"/>
            <p:cNvSpPr/>
            <p:nvPr/>
          </p:nvSpPr>
          <p:spPr>
            <a:xfrm>
              <a:off x="1941512" y="835761"/>
              <a:ext cx="9982199" cy="1016591"/>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103437" y="895350"/>
              <a:ext cx="9753600" cy="861752"/>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Trong Hình 3.13, hình nào thể hiện đúng hình chiếu đứng và hình chiếu bằng của một điểm A trong không gian?</a:t>
              </a: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TextBox 16"/>
          <p:cNvSpPr txBox="1"/>
          <p:nvPr/>
        </p:nvSpPr>
        <p:spPr>
          <a:xfrm>
            <a:off x="836613" y="4572000"/>
            <a:ext cx="10896600" cy="1200329"/>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Nếu A</a:t>
            </a:r>
            <a:r>
              <a:rPr lang="vi-VN" b="1" baseline="-25000">
                <a:latin typeface="Arial" pitchFamily="34" charset="0"/>
                <a:cs typeface="Arial" pitchFamily="34" charset="0"/>
              </a:rPr>
              <a:t>1</a:t>
            </a:r>
            <a:r>
              <a:rPr lang="vi-VN" b="1">
                <a:latin typeface="Arial" pitchFamily="34" charset="0"/>
                <a:cs typeface="Arial" pitchFamily="34" charset="0"/>
              </a:rPr>
              <a:t> và A</a:t>
            </a:r>
            <a:r>
              <a:rPr lang="vi-VN" b="1" baseline="-25000">
                <a:latin typeface="Arial" pitchFamily="34" charset="0"/>
                <a:cs typeface="Arial" pitchFamily="34" charset="0"/>
              </a:rPr>
              <a:t>2</a:t>
            </a:r>
            <a:r>
              <a:rPr lang="vi-VN" b="1">
                <a:latin typeface="Arial" pitchFamily="34" charset="0"/>
                <a:cs typeface="Arial" pitchFamily="34" charset="0"/>
              </a:rPr>
              <a:t> là hình chiếu đứng và hình chiếu bằng của điểm A thì đường thẳng A</a:t>
            </a:r>
            <a:r>
              <a:rPr lang="vi-VN" b="1" baseline="-25000">
                <a:latin typeface="Arial" pitchFamily="34" charset="0"/>
                <a:cs typeface="Arial" pitchFamily="34" charset="0"/>
              </a:rPr>
              <a:t>1</a:t>
            </a:r>
            <a:r>
              <a:rPr lang="vi-VN" b="1">
                <a:latin typeface="Arial" pitchFamily="34" charset="0"/>
                <a:cs typeface="Arial" pitchFamily="34" charset="0"/>
              </a:rPr>
              <a:t>A</a:t>
            </a:r>
            <a:r>
              <a:rPr lang="vi-VN" b="1" baseline="-25000">
                <a:latin typeface="Arial" pitchFamily="34" charset="0"/>
                <a:cs typeface="Arial" pitchFamily="34" charset="0"/>
              </a:rPr>
              <a:t>2</a:t>
            </a:r>
            <a:r>
              <a:rPr lang="vi-VN" b="1">
                <a:latin typeface="Arial" pitchFamily="34" charset="0"/>
                <a:cs typeface="Arial" pitchFamily="34" charset="0"/>
              </a:rPr>
              <a:t> vuông góc với Ox. Do đó Hình 3.13c thể hiện đúng hai hình chiếu của điểm A.</a:t>
            </a:r>
          </a:p>
        </p:txBody>
      </p:sp>
      <p:sp>
        <p:nvSpPr>
          <p:cNvPr id="14" name="AutoShape 4"/>
          <p:cNvSpPr>
            <a:spLocks noChangeArrowheads="1"/>
          </p:cNvSpPr>
          <p:nvPr/>
        </p:nvSpPr>
        <p:spPr bwMode="gray">
          <a:xfrm>
            <a:off x="447214" y="95249"/>
            <a:ext cx="7018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MỐI LIÊN HỆ GIỮA BA HÌNH CHIẾU VUÔNG GÓC </a:t>
            </a:r>
            <a:endParaRPr lang="vi-VN" sz="1900" b="1">
              <a:solidFill>
                <a:schemeClr val="bg1"/>
              </a:solidFill>
              <a:latin typeface="Arial" pitchFamily="34" charset="0"/>
              <a:cs typeface="Arial" pitchFamily="34" charset="0"/>
            </a:endParaRPr>
          </a:p>
        </p:txBody>
      </p:sp>
      <p:grpSp>
        <p:nvGrpSpPr>
          <p:cNvPr id="3" name="Group 2"/>
          <p:cNvGrpSpPr/>
          <p:nvPr/>
        </p:nvGrpSpPr>
        <p:grpSpPr>
          <a:xfrm>
            <a:off x="3381086" y="1905000"/>
            <a:ext cx="6693477" cy="2069523"/>
            <a:chOff x="3381086" y="1905000"/>
            <a:chExt cx="6693477" cy="2069523"/>
          </a:xfrm>
        </p:grpSpPr>
        <p:pic>
          <p:nvPicPr>
            <p:cNvPr id="35842"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81086" y="1905000"/>
              <a:ext cx="6693477" cy="2069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4951412" y="3581400"/>
              <a:ext cx="1257897" cy="338554"/>
            </a:xfrm>
            <a:prstGeom prst="rect">
              <a:avLst/>
            </a:prstGeom>
            <a:noFill/>
          </p:spPr>
          <p:txBody>
            <a:bodyPr wrap="square" rtlCol="0">
              <a:spAutoFit/>
            </a:bodyPr>
            <a:lstStyle/>
            <a:p>
              <a:pPr algn="ctr"/>
              <a:r>
                <a:rPr lang="en-US" sz="1600" b="1" smtClean="0">
                  <a:solidFill>
                    <a:srgbClr val="0F3D13"/>
                  </a:solidFill>
                  <a:latin typeface="Arial" pitchFamily="34" charset="0"/>
                  <a:cs typeface="Arial" pitchFamily="34" charset="0"/>
                </a:rPr>
                <a:t>Hình 3.13</a:t>
              </a:r>
              <a:endParaRPr lang="en-US" sz="1600" b="1">
                <a:solidFill>
                  <a:srgbClr val="0F3D13"/>
                </a:solidFill>
                <a:latin typeface="Arial" pitchFamily="34" charset="0"/>
                <a:cs typeface="Arial" pitchFamily="34" charset="0"/>
              </a:endParaRPr>
            </a:p>
          </p:txBody>
        </p:sp>
      </p:grpSp>
    </p:spTree>
    <p:extLst>
      <p:ext uri="{BB962C8B-B14F-4D97-AF65-F5344CB8AC3E}">
        <p14:creationId xmlns:p14="http://schemas.microsoft.com/office/powerpoint/2010/main" val="270465056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8876" y="3175837"/>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89088" y="685800"/>
            <a:ext cx="11558425" cy="2438400"/>
            <a:chOff x="289088" y="1156173"/>
            <a:chExt cx="11558425" cy="2438400"/>
          </a:xfrm>
        </p:grpSpPr>
        <p:sp>
          <p:nvSpPr>
            <p:cNvPr id="17" name="Rounded Rectangle 16"/>
            <p:cNvSpPr/>
            <p:nvPr/>
          </p:nvSpPr>
          <p:spPr>
            <a:xfrm>
              <a:off x="289088" y="1156173"/>
              <a:ext cx="11558425" cy="243840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912812" y="1158911"/>
              <a:ext cx="10934700" cy="2339102"/>
            </a:xfrm>
            <a:prstGeom prst="rect">
              <a:avLst/>
            </a:prstGeom>
            <a:noFill/>
          </p:spPr>
          <p:txBody>
            <a:bodyPr wrap="square" rtlCol="0">
              <a:spAutoFit/>
            </a:bodyPr>
            <a:lstStyle/>
            <a:p>
              <a:r>
                <a:rPr lang="en-US" sz="2600" b="1">
                  <a:latin typeface="Arial" pitchFamily="34" charset="0"/>
                  <a:cs typeface="Arial" pitchFamily="34" charset="0"/>
                </a:rPr>
                <a:t> </a:t>
              </a:r>
              <a:r>
                <a:rPr lang="en-US" sz="2600" b="1" smtClean="0">
                  <a:latin typeface="Arial" pitchFamily="34" charset="0"/>
                  <a:cs typeface="Arial" pitchFamily="34" charset="0"/>
                </a:rPr>
                <a:t>         </a:t>
              </a:r>
              <a:r>
                <a:rPr lang="vi-VN" sz="2000" b="1">
                  <a:latin typeface="Arial" pitchFamily="34" charset="0"/>
                  <a:cs typeface="Arial" pitchFamily="34" charset="0"/>
                </a:rPr>
                <a:t>Trong HĐ2, gọi (P</a:t>
              </a:r>
              <a:r>
                <a:rPr lang="vi-VN" sz="2000" b="1" baseline="-25000">
                  <a:latin typeface="Arial" pitchFamily="34" charset="0"/>
                  <a:cs typeface="Arial" pitchFamily="34" charset="0"/>
                </a:rPr>
                <a:t>3</a:t>
              </a:r>
              <a:r>
                <a:rPr lang="vi-VN" sz="2000" b="1">
                  <a:latin typeface="Arial" pitchFamily="34" charset="0"/>
                  <a:cs typeface="Arial" pitchFamily="34" charset="0"/>
                </a:rPr>
                <a:t>) là mặt phẳng hình chiếu cạnh và A3 là hình chiếu cạnh của A. Gọi Oz là giao tuyến của (P1) và (P3), Oy là giao tuyến của (P2) và (P3). Quay mặt phẳng (P2) quanh Ox sao cho (P2) trùng với (P1) và quay mặt phẳng (P3) quanh Oz sao cho (P3) trùng với (P1), khi đó ba điểm A</a:t>
              </a:r>
              <a:r>
                <a:rPr lang="vi-VN" sz="2000" b="1" baseline="-25000">
                  <a:latin typeface="Arial" pitchFamily="34" charset="0"/>
                  <a:cs typeface="Arial" pitchFamily="34" charset="0"/>
                </a:rPr>
                <a:t>1</a:t>
              </a:r>
              <a:r>
                <a:rPr lang="vi-VN" sz="2000" b="1">
                  <a:latin typeface="Arial" pitchFamily="34" charset="0"/>
                  <a:cs typeface="Arial" pitchFamily="34" charset="0"/>
                </a:rPr>
                <a:t>, A</a:t>
              </a:r>
              <a:r>
                <a:rPr lang="vi-VN" sz="2000" b="1" baseline="-25000">
                  <a:latin typeface="Arial" pitchFamily="34" charset="0"/>
                  <a:cs typeface="Arial" pitchFamily="34" charset="0"/>
                </a:rPr>
                <a:t>2</a:t>
              </a:r>
              <a:r>
                <a:rPr lang="vi-VN" sz="2000" b="1">
                  <a:latin typeface="Arial" pitchFamily="34" charset="0"/>
                  <a:cs typeface="Arial" pitchFamily="34" charset="0"/>
                </a:rPr>
                <a:t>, A</a:t>
              </a:r>
              <a:r>
                <a:rPr lang="vi-VN" sz="2000" b="1" baseline="-25000">
                  <a:latin typeface="Arial" pitchFamily="34" charset="0"/>
                  <a:cs typeface="Arial" pitchFamily="34" charset="0"/>
                </a:rPr>
                <a:t>3</a:t>
              </a:r>
              <a:r>
                <a:rPr lang="vi-VN" sz="2000" b="1">
                  <a:latin typeface="Arial" pitchFamily="34" charset="0"/>
                  <a:cs typeface="Arial" pitchFamily="34" charset="0"/>
                </a:rPr>
                <a:t> cùng thuộc mặt phẳng (P</a:t>
              </a:r>
              <a:r>
                <a:rPr lang="vi-VN" sz="2000" b="1" baseline="-25000">
                  <a:latin typeface="Arial" pitchFamily="34" charset="0"/>
                  <a:cs typeface="Arial" pitchFamily="34" charset="0"/>
                </a:rPr>
                <a:t>1</a:t>
              </a:r>
              <a:r>
                <a:rPr lang="vi-VN" sz="2000" b="1">
                  <a:latin typeface="Arial" pitchFamily="34" charset="0"/>
                  <a:cs typeface="Arial" pitchFamily="34" charset="0"/>
                </a:rPr>
                <a:t>) (H.3.14</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vi-VN" sz="2000" b="1" smtClean="0">
                  <a:latin typeface="Arial" pitchFamily="34" charset="0"/>
                  <a:cs typeface="Arial" pitchFamily="34" charset="0"/>
                </a:rPr>
                <a:t>Đường </a:t>
              </a:r>
              <a:r>
                <a:rPr lang="vi-VN" sz="2000" b="1">
                  <a:latin typeface="Arial" pitchFamily="34" charset="0"/>
                  <a:cs typeface="Arial" pitchFamily="34" charset="0"/>
                </a:rPr>
                <a:t>thẳng A</a:t>
              </a:r>
              <a:r>
                <a:rPr lang="vi-VN" sz="2000" b="1" baseline="-25000">
                  <a:latin typeface="Arial" pitchFamily="34" charset="0"/>
                  <a:cs typeface="Arial" pitchFamily="34" charset="0"/>
                </a:rPr>
                <a:t>1</a:t>
              </a:r>
              <a:r>
                <a:rPr lang="vi-VN" sz="2000" b="1">
                  <a:latin typeface="Arial" pitchFamily="34" charset="0"/>
                  <a:cs typeface="Arial" pitchFamily="34" charset="0"/>
                </a:rPr>
                <a:t>A</a:t>
              </a:r>
              <a:r>
                <a:rPr lang="vi-VN" sz="2000" b="1" baseline="-25000">
                  <a:latin typeface="Arial" pitchFamily="34" charset="0"/>
                  <a:cs typeface="Arial" pitchFamily="34" charset="0"/>
                </a:rPr>
                <a:t>3</a:t>
              </a:r>
              <a:r>
                <a:rPr lang="vi-VN" sz="2000" b="1">
                  <a:latin typeface="Arial" pitchFamily="34" charset="0"/>
                  <a:cs typeface="Arial" pitchFamily="34" charset="0"/>
                </a:rPr>
                <a:t> có vuông góc với đường thẳng Oz hay không? Khoảng cách từ A</a:t>
              </a:r>
              <a:r>
                <a:rPr lang="vi-VN" sz="2000" b="1" baseline="-25000">
                  <a:latin typeface="Arial" pitchFamily="34" charset="0"/>
                  <a:cs typeface="Arial" pitchFamily="34" charset="0"/>
                </a:rPr>
                <a:t>3</a:t>
              </a:r>
              <a:r>
                <a:rPr lang="vi-VN" sz="2000" b="1">
                  <a:latin typeface="Arial" pitchFamily="34" charset="0"/>
                  <a:cs typeface="Arial" pitchFamily="34" charset="0"/>
                </a:rPr>
                <a:t> đến Oz có bằng khoảng cách từ A</a:t>
              </a:r>
              <a:r>
                <a:rPr lang="vi-VN" sz="2000" b="1" baseline="-25000">
                  <a:latin typeface="Arial" pitchFamily="34" charset="0"/>
                  <a:cs typeface="Arial" pitchFamily="34" charset="0"/>
                </a:rPr>
                <a:t>2</a:t>
              </a:r>
              <a:r>
                <a:rPr lang="vi-VN" sz="2000" b="1">
                  <a:latin typeface="Arial" pitchFamily="34" charset="0"/>
                  <a:cs typeface="Arial" pitchFamily="34" charset="0"/>
                </a:rPr>
                <a:t> đến Ox hay không</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vi-VN" sz="2000" b="1" smtClean="0">
                  <a:latin typeface="Arial" pitchFamily="34" charset="0"/>
                  <a:cs typeface="Arial" pitchFamily="34" charset="0"/>
                </a:rPr>
                <a:t>Trong </a:t>
              </a:r>
              <a:r>
                <a:rPr lang="vi-VN" sz="2000" b="1">
                  <a:latin typeface="Arial" pitchFamily="34" charset="0"/>
                  <a:cs typeface="Arial" pitchFamily="34" charset="0"/>
                </a:rPr>
                <a:t>mặt phẳng (P</a:t>
              </a:r>
              <a:r>
                <a:rPr lang="vi-VN" sz="2000" b="1" baseline="-25000">
                  <a:latin typeface="Arial" pitchFamily="34" charset="0"/>
                  <a:cs typeface="Arial" pitchFamily="34" charset="0"/>
                </a:rPr>
                <a:t>1</a:t>
              </a:r>
              <a:r>
                <a:rPr lang="vi-VN" sz="2000" b="1">
                  <a:latin typeface="Arial" pitchFamily="34" charset="0"/>
                  <a:cs typeface="Arial" pitchFamily="34" charset="0"/>
                </a:rPr>
                <a:t>), trình bày cách xác định điểm A</a:t>
              </a:r>
              <a:r>
                <a:rPr lang="vi-VN" sz="2000" b="1" baseline="-25000">
                  <a:latin typeface="Arial" pitchFamily="34" charset="0"/>
                  <a:cs typeface="Arial" pitchFamily="34" charset="0"/>
                </a:rPr>
                <a:t>3</a:t>
              </a:r>
              <a:r>
                <a:rPr lang="vi-VN" sz="2000" b="1">
                  <a:latin typeface="Arial" pitchFamily="34" charset="0"/>
                  <a:cs typeface="Arial" pitchFamily="34" charset="0"/>
                </a:rPr>
                <a:t> khi biết hai điểm A</a:t>
              </a:r>
              <a:r>
                <a:rPr lang="vi-VN" sz="2000" b="1" baseline="-25000">
                  <a:latin typeface="Arial" pitchFamily="34" charset="0"/>
                  <a:cs typeface="Arial" pitchFamily="34" charset="0"/>
                </a:rPr>
                <a:t>1</a:t>
              </a:r>
              <a:r>
                <a:rPr lang="vi-VN" sz="2000" b="1">
                  <a:latin typeface="Arial" pitchFamily="34" charset="0"/>
                  <a:cs typeface="Arial" pitchFamily="34" charset="0"/>
                </a:rPr>
                <a:t>, A</a:t>
              </a:r>
              <a:r>
                <a:rPr lang="vi-VN" sz="2000" b="1" baseline="-25000">
                  <a:latin typeface="Arial" pitchFamily="34" charset="0"/>
                  <a:cs typeface="Arial" pitchFamily="34" charset="0"/>
                </a:rPr>
                <a:t>2</a:t>
              </a:r>
              <a:r>
                <a:rPr lang="vi-VN" sz="2000" b="1">
                  <a:latin typeface="Arial" pitchFamily="34" charset="0"/>
                  <a:cs typeface="Arial" pitchFamily="34" charset="0"/>
                </a:rPr>
                <a:t>.</a:t>
              </a:r>
            </a:p>
          </p:txBody>
        </p:sp>
        <p:pic>
          <p:nvPicPr>
            <p:cNvPr id="2355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316" r="14090" b="30085"/>
            <a:stretch/>
          </p:blipFill>
          <p:spPr bwMode="auto">
            <a:xfrm>
              <a:off x="612448" y="1156173"/>
              <a:ext cx="129522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AutoShape 4"/>
          <p:cNvSpPr>
            <a:spLocks noChangeArrowheads="1"/>
          </p:cNvSpPr>
          <p:nvPr/>
        </p:nvSpPr>
        <p:spPr bwMode="gray">
          <a:xfrm>
            <a:off x="447214" y="95249"/>
            <a:ext cx="7018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MỐI LIÊN HỆ GIỮA BA HÌNH CHIẾU VUÔNG GÓC </a:t>
            </a:r>
            <a:endParaRPr lang="vi-VN" sz="1900" b="1">
              <a:solidFill>
                <a:schemeClr val="bg1"/>
              </a:solidFill>
              <a:latin typeface="Arial" pitchFamily="34" charset="0"/>
              <a:cs typeface="Arial" pitchFamily="34" charset="0"/>
            </a:endParaRPr>
          </a:p>
        </p:txBody>
      </p:sp>
      <p:grpSp>
        <p:nvGrpSpPr>
          <p:cNvPr id="5" name="Group 4"/>
          <p:cNvGrpSpPr/>
          <p:nvPr/>
        </p:nvGrpSpPr>
        <p:grpSpPr>
          <a:xfrm>
            <a:off x="5620230" y="3161800"/>
            <a:ext cx="6227283" cy="2675955"/>
            <a:chOff x="5620230" y="3161800"/>
            <a:chExt cx="6227283" cy="2675955"/>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0230" y="3161800"/>
              <a:ext cx="6227283" cy="2506678"/>
            </a:xfrm>
            <a:prstGeom prst="rect">
              <a:avLst/>
            </a:prstGeom>
          </p:spPr>
        </p:pic>
        <p:sp>
          <p:nvSpPr>
            <p:cNvPr id="20" name="TextBox 19"/>
            <p:cNvSpPr txBox="1"/>
            <p:nvPr/>
          </p:nvSpPr>
          <p:spPr>
            <a:xfrm>
              <a:off x="7770812" y="5499201"/>
              <a:ext cx="1257897" cy="338554"/>
            </a:xfrm>
            <a:prstGeom prst="rect">
              <a:avLst/>
            </a:prstGeom>
            <a:noFill/>
          </p:spPr>
          <p:txBody>
            <a:bodyPr wrap="square" rtlCol="0">
              <a:spAutoFit/>
            </a:bodyPr>
            <a:lstStyle/>
            <a:p>
              <a:pPr algn="ctr"/>
              <a:r>
                <a:rPr lang="en-US" sz="1600" b="1" smtClean="0">
                  <a:solidFill>
                    <a:schemeClr val="accent2">
                      <a:lumMod val="75000"/>
                    </a:schemeClr>
                  </a:solidFill>
                  <a:latin typeface="Arial" pitchFamily="34" charset="0"/>
                  <a:cs typeface="Arial" pitchFamily="34" charset="0"/>
                </a:rPr>
                <a:t>Hình 3.14</a:t>
              </a:r>
              <a:endParaRPr lang="en-US" sz="1600" b="1">
                <a:solidFill>
                  <a:schemeClr val="accent2">
                    <a:lumMod val="75000"/>
                  </a:schemeClr>
                </a:solidFill>
                <a:latin typeface="Arial" pitchFamily="34" charset="0"/>
                <a:cs typeface="Arial" pitchFamily="34" charset="0"/>
              </a:endParaRPr>
            </a:p>
          </p:txBody>
        </p:sp>
      </p:grpSp>
    </p:spTree>
    <p:extLst>
      <p:ext uri="{BB962C8B-B14F-4D97-AF65-F5344CB8AC3E}">
        <p14:creationId xmlns:p14="http://schemas.microsoft.com/office/powerpoint/2010/main" val="26781570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461399" y="762000"/>
            <a:ext cx="11430063" cy="1457466"/>
            <a:chOff x="536012" y="4495800"/>
            <a:chExt cx="11430063" cy="1457466"/>
          </a:xfrm>
        </p:grpSpPr>
        <p:sp>
          <p:nvSpPr>
            <p:cNvPr id="25" name="Rounded Rectangle 24"/>
            <p:cNvSpPr/>
            <p:nvPr/>
          </p:nvSpPr>
          <p:spPr>
            <a:xfrm>
              <a:off x="536012" y="4495800"/>
              <a:ext cx="11125201" cy="12954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6" name="TextBox 25"/>
            <p:cNvSpPr txBox="1"/>
            <p:nvPr/>
          </p:nvSpPr>
          <p:spPr>
            <a:xfrm>
              <a:off x="835025" y="4648200"/>
              <a:ext cx="9677400" cy="892552"/>
            </a:xfrm>
            <a:prstGeom prst="rect">
              <a:avLst/>
            </a:prstGeom>
            <a:noFill/>
          </p:spPr>
          <p:txBody>
            <a:bodyPr wrap="square" rtlCol="0">
              <a:spAutoFit/>
            </a:bodyPr>
            <a:lstStyle/>
            <a:p>
              <a:pPr marL="342900" indent="-342900">
                <a:buFont typeface="Arial" pitchFamily="34" charset="0"/>
                <a:buChar char="•"/>
              </a:pPr>
              <a:r>
                <a:rPr lang="en-US" sz="2600" b="1" smtClean="0">
                  <a:latin typeface="Arial" pitchFamily="34" charset="0"/>
                  <a:cs typeface="Arial" pitchFamily="34" charset="0"/>
                </a:rPr>
                <a:t>Trong mặt phẳng (P</a:t>
              </a:r>
              <a:r>
                <a:rPr lang="en-US" sz="2600" b="1" baseline="-25000" smtClean="0">
                  <a:latin typeface="Arial" pitchFamily="34" charset="0"/>
                  <a:cs typeface="Arial" pitchFamily="34" charset="0"/>
                </a:rPr>
                <a:t>1</a:t>
              </a:r>
              <a:r>
                <a:rPr lang="en-US" sz="2600" b="1" smtClean="0">
                  <a:latin typeface="Arial" pitchFamily="34" charset="0"/>
                  <a:cs typeface="Arial" pitchFamily="34" charset="0"/>
                </a:rPr>
                <a:t>) , một trong ba điểm A</a:t>
              </a:r>
              <a:r>
                <a:rPr lang="en-US" sz="2600" b="1" baseline="-25000" smtClean="0">
                  <a:latin typeface="Arial" pitchFamily="34" charset="0"/>
                  <a:cs typeface="Arial" pitchFamily="34" charset="0"/>
                </a:rPr>
                <a:t>1</a:t>
              </a:r>
              <a:r>
                <a:rPr lang="en-US" sz="2600" b="1" smtClean="0">
                  <a:latin typeface="Arial" pitchFamily="34" charset="0"/>
                  <a:cs typeface="Arial" pitchFamily="34" charset="0"/>
                </a:rPr>
                <a:t>, A</a:t>
              </a:r>
              <a:r>
                <a:rPr lang="en-US" sz="2600" b="1" baseline="-25000" smtClean="0">
                  <a:latin typeface="Arial" pitchFamily="34" charset="0"/>
                  <a:cs typeface="Arial" pitchFamily="34" charset="0"/>
                </a:rPr>
                <a:t>2</a:t>
              </a:r>
              <a:r>
                <a:rPr lang="en-US" sz="2600" b="1" smtClean="0">
                  <a:latin typeface="Arial" pitchFamily="34" charset="0"/>
                  <a:cs typeface="Arial" pitchFamily="34" charset="0"/>
                </a:rPr>
                <a:t>, A</a:t>
              </a:r>
              <a:r>
                <a:rPr lang="en-US" sz="2600" b="1" baseline="-25000" smtClean="0">
                  <a:latin typeface="Arial" pitchFamily="34" charset="0"/>
                  <a:cs typeface="Arial" pitchFamily="34" charset="0"/>
                </a:rPr>
                <a:t>3</a:t>
              </a:r>
              <a:r>
                <a:rPr lang="en-US" sz="2600" b="1" smtClean="0">
                  <a:latin typeface="Arial" pitchFamily="34" charset="0"/>
                  <a:cs typeface="Arial" pitchFamily="34" charset="0"/>
                </a:rPr>
                <a:t> hoàn toàn được xác định nếu biết hai điểm còn lại.</a:t>
              </a:r>
              <a:endParaRPr lang="vi-VN" sz="2600" b="1">
                <a:latin typeface="Arial" pitchFamily="34" charset="0"/>
                <a:cs typeface="Arial" pitchFamily="34" charset="0"/>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741025" y="4637775"/>
              <a:ext cx="1225050" cy="1315491"/>
            </a:xfrm>
            <a:prstGeom prst="rect">
              <a:avLst/>
            </a:prstGeom>
          </p:spPr>
        </p:pic>
      </p:grpSp>
      <p:sp>
        <p:nvSpPr>
          <p:cNvPr id="15" name="AutoShape 4"/>
          <p:cNvSpPr>
            <a:spLocks noChangeArrowheads="1"/>
          </p:cNvSpPr>
          <p:nvPr/>
        </p:nvSpPr>
        <p:spPr bwMode="gray">
          <a:xfrm>
            <a:off x="447214" y="95249"/>
            <a:ext cx="7018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MỐI LIÊN HỆ GIỮA BA HÌNH CHIẾU VUÔNG GÓC </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41430619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Cơ cấu dân số theo giới là gì? Công thức tính và Ý nghĩ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 y="78224"/>
            <a:ext cx="2720181"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455612" y="809625"/>
            <a:ext cx="11536296" cy="2206929"/>
            <a:chOff x="531812" y="879996"/>
            <a:chExt cx="11536296" cy="2206929"/>
          </a:xfrm>
        </p:grpSpPr>
        <p:grpSp>
          <p:nvGrpSpPr>
            <p:cNvPr id="2" name="Group 1"/>
            <p:cNvGrpSpPr/>
            <p:nvPr/>
          </p:nvGrpSpPr>
          <p:grpSpPr>
            <a:xfrm>
              <a:off x="531812" y="879996"/>
              <a:ext cx="10744200" cy="2015604"/>
              <a:chOff x="608012" y="851627"/>
              <a:chExt cx="10744200" cy="2015604"/>
            </a:xfrm>
          </p:grpSpPr>
          <p:sp>
            <p:nvSpPr>
              <p:cNvPr id="3" name="Rounded Rectangle 2"/>
              <p:cNvSpPr/>
              <p:nvPr/>
            </p:nvSpPr>
            <p:spPr>
              <a:xfrm>
                <a:off x="608012" y="851627"/>
                <a:ext cx="10744200" cy="2015604"/>
              </a:xfrm>
              <a:prstGeom prst="roundRect">
                <a:avLst>
                  <a:gd name="adj" fmla="val 4061"/>
                </a:avLst>
              </a:prstGeom>
              <a:solidFill>
                <a:schemeClr val="accent3">
                  <a:lumMod val="20000"/>
                  <a:lumOff val="80000"/>
                </a:schemeClr>
              </a:solidFill>
              <a:ln w="952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836612" y="1038431"/>
                <a:ext cx="9753600" cy="1646605"/>
              </a:xfrm>
              <a:prstGeom prst="rect">
                <a:avLst/>
              </a:prstGeom>
              <a:noFill/>
            </p:spPr>
            <p:txBody>
              <a:bodyPr wrap="square" rtlCol="0">
                <a:spAutoFit/>
              </a:bodyPr>
              <a:lstStyle/>
              <a:p>
                <a:pPr algn="just"/>
                <a:r>
                  <a:rPr lang="en-US" sz="2600" b="1" smtClean="0">
                    <a:latin typeface="Arial" pitchFamily="34" charset="0"/>
                    <a:cs typeface="Arial" pitchFamily="34" charset="0"/>
                  </a:rPr>
                  <a:t>      </a:t>
                </a:r>
                <a:r>
                  <a:rPr lang="vi-VN" sz="2500" b="1">
                    <a:latin typeface="Arial" pitchFamily="34" charset="0"/>
                    <a:cs typeface="Arial" pitchFamily="34" charset="0"/>
                  </a:rPr>
                  <a:t>Trong vẽ kĩ thuật, người ta thường sử dụng các hình vẽ trên giấy để biểu diễn, mô tả các vật thể trong không gian (H.3.1). Toán học mô tả các hình vẽ đó như thế nào, và chúng có những đặc điểm gì? Em hãy cùng tìm hiểu qua bài học này.</a:t>
                </a:r>
              </a:p>
            </p:txBody>
          </p:sp>
        </p:grpSp>
        <p:pic>
          <p:nvPicPr>
            <p:cNvPr id="35" name="Picture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248751" y="1066800"/>
              <a:ext cx="1819357" cy="2020125"/>
            </a:xfrm>
            <a:prstGeom prst="rect">
              <a:avLst/>
            </a:prstGeom>
          </p:spPr>
        </p:pic>
      </p:grpSp>
      <p:grpSp>
        <p:nvGrpSpPr>
          <p:cNvPr id="5" name="Group 4"/>
          <p:cNvGrpSpPr/>
          <p:nvPr/>
        </p:nvGrpSpPr>
        <p:grpSpPr>
          <a:xfrm>
            <a:off x="3303201" y="2972156"/>
            <a:ext cx="4986916" cy="3311844"/>
            <a:chOff x="3303201" y="2972156"/>
            <a:chExt cx="4986916" cy="3311844"/>
          </a:xfrm>
        </p:grpSpPr>
        <p:pic>
          <p:nvPicPr>
            <p:cNvPr id="28674" name="Picture 2"/>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10000"/>
                      </a14:imgEffect>
                    </a14:imgLayer>
                  </a14:imgProps>
                </a:ext>
                <a:ext uri="{28A0092B-C50C-407E-A947-70E740481C1C}">
                  <a14:useLocalDpi xmlns:a14="http://schemas.microsoft.com/office/drawing/2010/main" val="0"/>
                </a:ext>
              </a:extLst>
            </a:blip>
            <a:srcRect/>
            <a:stretch>
              <a:fillRect/>
            </a:stretch>
          </p:blipFill>
          <p:spPr bwMode="auto">
            <a:xfrm>
              <a:off x="3303201" y="2972156"/>
              <a:ext cx="4629923" cy="294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365307" y="5914668"/>
              <a:ext cx="4924810" cy="369332"/>
            </a:xfrm>
            <a:prstGeom prst="rect">
              <a:avLst/>
            </a:prstGeom>
            <a:noFill/>
          </p:spPr>
          <p:txBody>
            <a:bodyPr wrap="square" rtlCol="0">
              <a:spAutoFit/>
            </a:bodyPr>
            <a:lstStyle/>
            <a:p>
              <a:pPr algn="ctr"/>
              <a:r>
                <a:rPr lang="en-US" sz="1800" b="1" smtClean="0">
                  <a:solidFill>
                    <a:srgbClr val="FF0000"/>
                  </a:solidFill>
                  <a:latin typeface="Arial" pitchFamily="34" charset="0"/>
                  <a:cs typeface="Arial" pitchFamily="34" charset="0"/>
                </a:rPr>
                <a:t>Hình 3.1 . </a:t>
              </a:r>
              <a:r>
                <a:rPr lang="en-US" sz="1800" b="1" smtClean="0">
                  <a:latin typeface="Arial" pitchFamily="34" charset="0"/>
                  <a:cs typeface="Arial" pitchFamily="34" charset="0"/>
                </a:rPr>
                <a:t>Hình vẽ mô tả một chi tiết máy</a:t>
              </a:r>
              <a:endParaRPr lang="en-US" sz="1800" b="1">
                <a:latin typeface="Arial" pitchFamily="34" charset="0"/>
                <a:cs typeface="Arial" pitchFamily="34" charset="0"/>
              </a:endParaRPr>
            </a:p>
          </p:txBody>
        </p:sp>
      </p:grpSp>
    </p:spTree>
    <p:extLst>
      <p:ext uri="{BB962C8B-B14F-4D97-AF65-F5344CB8AC3E}">
        <p14:creationId xmlns:p14="http://schemas.microsoft.com/office/powerpoint/2010/main" val="112721070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503612" y="2050598"/>
            <a:ext cx="6235166" cy="2597602"/>
            <a:chOff x="3503612" y="2164898"/>
            <a:chExt cx="6235166" cy="2597602"/>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792"/>
            <a:stretch/>
          </p:blipFill>
          <p:spPr>
            <a:xfrm>
              <a:off x="3503612" y="2164898"/>
              <a:ext cx="6235166" cy="2597602"/>
            </a:xfrm>
            <a:prstGeom prst="rect">
              <a:avLst/>
            </a:prstGeom>
          </p:spPr>
        </p:pic>
        <p:sp>
          <p:nvSpPr>
            <p:cNvPr id="27" name="TextBox 26"/>
            <p:cNvSpPr txBox="1"/>
            <p:nvPr/>
          </p:nvSpPr>
          <p:spPr>
            <a:xfrm>
              <a:off x="5556374" y="4267200"/>
              <a:ext cx="1257897" cy="338554"/>
            </a:xfrm>
            <a:prstGeom prst="rect">
              <a:avLst/>
            </a:prstGeom>
            <a:noFill/>
          </p:spPr>
          <p:txBody>
            <a:bodyPr wrap="square" rtlCol="0">
              <a:spAutoFit/>
            </a:bodyPr>
            <a:lstStyle/>
            <a:p>
              <a:pPr algn="ctr"/>
              <a:r>
                <a:rPr lang="en-US" sz="1600" b="1" smtClean="0">
                  <a:solidFill>
                    <a:schemeClr val="accent2">
                      <a:lumMod val="75000"/>
                    </a:schemeClr>
                  </a:solidFill>
                  <a:latin typeface="Arial" pitchFamily="34" charset="0"/>
                  <a:cs typeface="Arial" pitchFamily="34" charset="0"/>
                </a:rPr>
                <a:t>Hình 3.15</a:t>
              </a:r>
              <a:endParaRPr lang="en-US" sz="1600" b="1">
                <a:solidFill>
                  <a:schemeClr val="accent2">
                    <a:lumMod val="75000"/>
                  </a:schemeClr>
                </a:solidFill>
                <a:latin typeface="Arial" pitchFamily="34" charset="0"/>
                <a:cs typeface="Arial" pitchFamily="34" charset="0"/>
              </a:endParaRPr>
            </a:p>
          </p:txBody>
        </p:sp>
      </p:grpSp>
      <p:pic>
        <p:nvPicPr>
          <p:cNvPr id="17"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1016" y="4617395"/>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447214" y="4935140"/>
            <a:ext cx="11438398" cy="400110"/>
          </a:xfrm>
          <a:prstGeom prst="rect">
            <a:avLst/>
          </a:prstGeom>
          <a:noFill/>
        </p:spPr>
        <p:txBody>
          <a:bodyPr wrap="square" rtlCol="0">
            <a:spAutoFit/>
          </a:bodyPr>
          <a:lstStyle/>
          <a:p>
            <a:pPr marL="342900" indent="-342900">
              <a:buFont typeface="Wingdings" pitchFamily="2" charset="2"/>
              <a:buChar char="v"/>
            </a:pPr>
            <a:r>
              <a:rPr lang="en-US" sz="2000" b="1" smtClean="0">
                <a:latin typeface="Arial" pitchFamily="34" charset="0"/>
                <a:cs typeface="Arial" pitchFamily="34" charset="0"/>
              </a:rPr>
              <a:t>Hình chiếu cạnh của AB có 2 đầu mút là hình chiếu cạnh A</a:t>
            </a:r>
            <a:r>
              <a:rPr lang="en-US" sz="2000" b="1" baseline="-25000" smtClean="0">
                <a:latin typeface="Arial" pitchFamily="34" charset="0"/>
                <a:cs typeface="Arial" pitchFamily="34" charset="0"/>
              </a:rPr>
              <a:t>3</a:t>
            </a:r>
            <a:r>
              <a:rPr lang="en-US" sz="2000" b="1" smtClean="0">
                <a:latin typeface="Arial" pitchFamily="34" charset="0"/>
                <a:cs typeface="Arial" pitchFamily="34" charset="0"/>
              </a:rPr>
              <a:t> của A và B</a:t>
            </a:r>
            <a:r>
              <a:rPr lang="en-US" sz="2000" b="1" baseline="-25000" smtClean="0">
                <a:latin typeface="Arial" pitchFamily="34" charset="0"/>
                <a:cs typeface="Arial" pitchFamily="34" charset="0"/>
              </a:rPr>
              <a:t>3</a:t>
            </a:r>
            <a:r>
              <a:rPr lang="en-US" sz="2000" b="1" smtClean="0">
                <a:latin typeface="Arial" pitchFamily="34" charset="0"/>
                <a:cs typeface="Arial" pitchFamily="34" charset="0"/>
              </a:rPr>
              <a:t> của B</a:t>
            </a:r>
            <a:endParaRPr lang="vi-VN" sz="2000" b="1">
              <a:latin typeface="Arial" pitchFamily="34" charset="0"/>
              <a:cs typeface="Arial" pitchFamily="34" charset="0"/>
            </a:endParaRPr>
          </a:p>
        </p:txBody>
      </p:sp>
      <p:grpSp>
        <p:nvGrpSpPr>
          <p:cNvPr id="2" name="Group 1"/>
          <p:cNvGrpSpPr/>
          <p:nvPr/>
        </p:nvGrpSpPr>
        <p:grpSpPr>
          <a:xfrm>
            <a:off x="150376" y="641293"/>
            <a:ext cx="11735236" cy="1523605"/>
            <a:chOff x="150376" y="733406"/>
            <a:chExt cx="11735236" cy="1523605"/>
          </a:xfrm>
        </p:grpSpPr>
        <p:sp>
          <p:nvSpPr>
            <p:cNvPr id="8" name="Rounded Rectangle 7"/>
            <p:cNvSpPr/>
            <p:nvPr/>
          </p:nvSpPr>
          <p:spPr>
            <a:xfrm>
              <a:off x="1742930" y="825556"/>
              <a:ext cx="10142682" cy="1315333"/>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903412" y="863638"/>
              <a:ext cx="9829800" cy="1277251"/>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Hình 3.15a thể hiện hình chiếu đứng và hình chiếu bằng của đoạn thẳng AB trong không gian. Xác định hình chiếu cạnh của đoạn thẳng đó.</a:t>
              </a:r>
              <a:endParaRPr lang="vi-VN" sz="2500" b="1">
                <a:latin typeface="Arial" pitchFamily="34" charset="0"/>
                <a:cs typeface="Arial" pitchFamily="34" charset="0"/>
              </a:endParaRPr>
            </a:p>
          </p:txBody>
        </p:sp>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6">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8" name="TextBox 27"/>
          <p:cNvSpPr txBox="1"/>
          <p:nvPr/>
        </p:nvSpPr>
        <p:spPr>
          <a:xfrm>
            <a:off x="684212" y="5350638"/>
            <a:ext cx="11201400" cy="1015663"/>
          </a:xfrm>
          <a:prstGeom prst="rect">
            <a:avLst/>
          </a:prstGeom>
          <a:noFill/>
        </p:spPr>
        <p:txBody>
          <a:bodyPr wrap="square" rtlCol="0">
            <a:spAutoFit/>
          </a:bodyPr>
          <a:lstStyle/>
          <a:p>
            <a:pPr algn="just"/>
            <a:r>
              <a:rPr lang="en-US" sz="2000" b="1" smtClean="0">
                <a:latin typeface="Arial" pitchFamily="34" charset="0"/>
                <a:cs typeface="Arial" pitchFamily="34" charset="0"/>
              </a:rPr>
              <a:t>Để xác định A</a:t>
            </a:r>
            <a:r>
              <a:rPr lang="en-US" sz="2000" b="1" baseline="-25000" smtClean="0">
                <a:latin typeface="Arial" pitchFamily="34" charset="0"/>
                <a:cs typeface="Arial" pitchFamily="34" charset="0"/>
              </a:rPr>
              <a:t>3</a:t>
            </a:r>
            <a:r>
              <a:rPr lang="en-US" sz="2000" b="1" smtClean="0">
                <a:latin typeface="Arial" pitchFamily="34" charset="0"/>
                <a:cs typeface="Arial" pitchFamily="34" charset="0"/>
              </a:rPr>
              <a:t> ta làm như sau: Qua điểm A</a:t>
            </a:r>
            <a:r>
              <a:rPr lang="en-US" sz="2000" b="1" baseline="-25000" smtClean="0">
                <a:latin typeface="Arial" pitchFamily="34" charset="0"/>
                <a:cs typeface="Arial" pitchFamily="34" charset="0"/>
              </a:rPr>
              <a:t>2</a:t>
            </a:r>
            <a:r>
              <a:rPr lang="en-US" sz="2000" b="1" smtClean="0">
                <a:latin typeface="Arial" pitchFamily="34" charset="0"/>
                <a:cs typeface="Arial" pitchFamily="34" charset="0"/>
              </a:rPr>
              <a:t> vẽ </a:t>
            </a:r>
            <a:r>
              <a:rPr lang="vi-VN" sz="2000" b="1" smtClean="0">
                <a:latin typeface="Arial" pitchFamily="34" charset="0"/>
                <a:cs typeface="Arial" pitchFamily="34" charset="0"/>
              </a:rPr>
              <a:t>đường thẳng</a:t>
            </a:r>
            <a:r>
              <a:rPr lang="en-US" sz="2000" b="1" smtClean="0">
                <a:latin typeface="Arial" pitchFamily="34" charset="0"/>
                <a:cs typeface="Arial" pitchFamily="34" charset="0"/>
              </a:rPr>
              <a:t> vuông góc với Oz tại C và trên Ox lấy điểm D sao cho OC = OD . </a:t>
            </a:r>
            <a:r>
              <a:rPr lang="vi-VN" sz="2000" b="1" smtClean="0">
                <a:latin typeface="Arial" pitchFamily="34" charset="0"/>
                <a:cs typeface="Arial" pitchFamily="34" charset="0"/>
              </a:rPr>
              <a:t>Đường thẳng</a:t>
            </a:r>
            <a:r>
              <a:rPr lang="en-US" sz="2000" b="1" smtClean="0">
                <a:latin typeface="Arial" pitchFamily="34" charset="0"/>
                <a:cs typeface="Arial" pitchFamily="34" charset="0"/>
              </a:rPr>
              <a:t> qua A</a:t>
            </a:r>
            <a:r>
              <a:rPr lang="en-US" sz="2000" b="1" baseline="-25000" smtClean="0">
                <a:latin typeface="Arial" pitchFamily="34" charset="0"/>
                <a:cs typeface="Arial" pitchFamily="34" charset="0"/>
              </a:rPr>
              <a:t>1</a:t>
            </a:r>
            <a:r>
              <a:rPr lang="en-US" sz="2000" b="1" smtClean="0">
                <a:latin typeface="Arial" pitchFamily="34" charset="0"/>
                <a:cs typeface="Arial" pitchFamily="34" charset="0"/>
              </a:rPr>
              <a:t> và vuông góc với Oz cắt </a:t>
            </a:r>
            <a:r>
              <a:rPr lang="vi-VN" sz="2000" b="1" smtClean="0">
                <a:latin typeface="Arial" pitchFamily="34" charset="0"/>
                <a:cs typeface="Arial" pitchFamily="34" charset="0"/>
              </a:rPr>
              <a:t>đường thẳng</a:t>
            </a:r>
            <a:r>
              <a:rPr lang="en-US" sz="2000" b="1" smtClean="0">
                <a:latin typeface="Arial" pitchFamily="34" charset="0"/>
                <a:cs typeface="Arial" pitchFamily="34" charset="0"/>
              </a:rPr>
              <a:t> qua D và vuông góc với Ox tại A</a:t>
            </a:r>
            <a:r>
              <a:rPr lang="en-US" sz="2000" b="1" baseline="-25000" smtClean="0">
                <a:latin typeface="Arial" pitchFamily="34" charset="0"/>
                <a:cs typeface="Arial" pitchFamily="34" charset="0"/>
              </a:rPr>
              <a:t>3</a:t>
            </a:r>
            <a:endParaRPr lang="vi-VN" sz="2000" b="1">
              <a:latin typeface="Arial" pitchFamily="34" charset="0"/>
              <a:cs typeface="Arial" pitchFamily="34" charset="0"/>
            </a:endParaRPr>
          </a:p>
        </p:txBody>
      </p:sp>
      <p:sp>
        <p:nvSpPr>
          <p:cNvPr id="29" name="TextBox 28"/>
          <p:cNvSpPr txBox="1"/>
          <p:nvPr/>
        </p:nvSpPr>
        <p:spPr>
          <a:xfrm>
            <a:off x="684212" y="6381690"/>
            <a:ext cx="11201400" cy="400110"/>
          </a:xfrm>
          <a:prstGeom prst="rect">
            <a:avLst/>
          </a:prstGeom>
          <a:noFill/>
        </p:spPr>
        <p:txBody>
          <a:bodyPr wrap="square" rtlCol="0">
            <a:spAutoFit/>
          </a:bodyPr>
          <a:lstStyle/>
          <a:p>
            <a:r>
              <a:rPr lang="en-US" sz="2000" b="1" smtClean="0">
                <a:latin typeface="Arial" pitchFamily="34" charset="0"/>
                <a:cs typeface="Arial" pitchFamily="34" charset="0"/>
              </a:rPr>
              <a:t>Tương tự xác định B</a:t>
            </a:r>
            <a:r>
              <a:rPr lang="en-US" sz="2000" b="1" baseline="-25000" smtClean="0">
                <a:latin typeface="Arial" pitchFamily="34" charset="0"/>
                <a:cs typeface="Arial" pitchFamily="34" charset="0"/>
              </a:rPr>
              <a:t>3</a:t>
            </a:r>
            <a:r>
              <a:rPr lang="en-US" sz="2000" b="1" smtClean="0">
                <a:latin typeface="Arial" pitchFamily="34" charset="0"/>
                <a:cs typeface="Arial" pitchFamily="34" charset="0"/>
              </a:rPr>
              <a:t>. Nối A</a:t>
            </a:r>
            <a:r>
              <a:rPr lang="en-US" sz="2000" b="1" baseline="-25000" smtClean="0">
                <a:latin typeface="Arial" pitchFamily="34" charset="0"/>
                <a:cs typeface="Arial" pitchFamily="34" charset="0"/>
              </a:rPr>
              <a:t>3</a:t>
            </a:r>
            <a:r>
              <a:rPr lang="en-US" sz="2000" b="1" smtClean="0">
                <a:latin typeface="Arial" pitchFamily="34" charset="0"/>
                <a:cs typeface="Arial" pitchFamily="34" charset="0"/>
              </a:rPr>
              <a:t> và B</a:t>
            </a:r>
            <a:r>
              <a:rPr lang="en-US" sz="2000" b="1" baseline="-25000" smtClean="0">
                <a:latin typeface="Arial" pitchFamily="34" charset="0"/>
                <a:cs typeface="Arial" pitchFamily="34" charset="0"/>
              </a:rPr>
              <a:t>3</a:t>
            </a:r>
            <a:r>
              <a:rPr lang="en-US" sz="2000" b="1" smtClean="0">
                <a:latin typeface="Arial" pitchFamily="34" charset="0"/>
                <a:cs typeface="Arial" pitchFamily="34" charset="0"/>
              </a:rPr>
              <a:t> ta có hình chiếu cạnh của đoạn thẳng AB</a:t>
            </a:r>
            <a:endParaRPr lang="vi-VN" sz="2000" b="1">
              <a:latin typeface="Arial" pitchFamily="34" charset="0"/>
              <a:cs typeface="Arial" pitchFamily="34" charset="0"/>
            </a:endParaRPr>
          </a:p>
        </p:txBody>
      </p:sp>
      <p:sp>
        <p:nvSpPr>
          <p:cNvPr id="30" name="AutoShape 4"/>
          <p:cNvSpPr>
            <a:spLocks noChangeArrowheads="1"/>
          </p:cNvSpPr>
          <p:nvPr/>
        </p:nvSpPr>
        <p:spPr bwMode="gray">
          <a:xfrm>
            <a:off x="447214" y="95249"/>
            <a:ext cx="7018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MỐI LIÊN HỆ GIỮA BA HÌNH CHIẾU VUÔNG GÓC </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68408793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8" grpId="0"/>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3212" y="217655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03187" y="695325"/>
            <a:ext cx="11772899" cy="1481229"/>
            <a:chOff x="150812" y="766671"/>
            <a:chExt cx="11772899" cy="1481229"/>
          </a:xfrm>
        </p:grpSpPr>
        <p:sp>
          <p:nvSpPr>
            <p:cNvPr id="8" name="Rounded Rectangle 7"/>
            <p:cNvSpPr/>
            <p:nvPr/>
          </p:nvSpPr>
          <p:spPr>
            <a:xfrm>
              <a:off x="1941512" y="835761"/>
              <a:ext cx="9982199" cy="1325856"/>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179637" y="885825"/>
              <a:ext cx="9286875" cy="1231084"/>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Hình 3.16 thể hiện hình chiếu đứng và hình chiếu cạnh của một đoạn thẳng AB trong không gian. Xác định hình chiếu bằng của đoạn thẳng đó.</a:t>
              </a: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5</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TextBox 16"/>
          <p:cNvSpPr txBox="1"/>
          <p:nvPr/>
        </p:nvSpPr>
        <p:spPr>
          <a:xfrm>
            <a:off x="190498" y="2590800"/>
            <a:ext cx="7504114" cy="707886"/>
          </a:xfrm>
          <a:prstGeom prst="rect">
            <a:avLst/>
          </a:prstGeom>
          <a:noFill/>
        </p:spPr>
        <p:txBody>
          <a:bodyPr wrap="square" rtlCol="0">
            <a:spAutoFit/>
          </a:bodyPr>
          <a:lstStyle/>
          <a:p>
            <a:pPr marL="342900" indent="-342900" algn="just">
              <a:buFont typeface="Wingdings" pitchFamily="2" charset="2"/>
              <a:buChar char="v"/>
            </a:pPr>
            <a:r>
              <a:rPr lang="vi-VN" sz="2000" b="1">
                <a:latin typeface="Arial" pitchFamily="34" charset="0"/>
                <a:cs typeface="Arial" pitchFamily="34" charset="0"/>
              </a:rPr>
              <a:t>Hình chiếu bằng của đoạn thẳng AB có hai đầu mút là hình chiếu bằng A</a:t>
            </a:r>
            <a:r>
              <a:rPr lang="vi-VN" sz="2000" b="1" baseline="-25000">
                <a:latin typeface="Arial" pitchFamily="34" charset="0"/>
                <a:cs typeface="Arial" pitchFamily="34" charset="0"/>
              </a:rPr>
              <a:t>2</a:t>
            </a:r>
            <a:r>
              <a:rPr lang="vi-VN" sz="2000" b="1">
                <a:latin typeface="Arial" pitchFamily="34" charset="0"/>
                <a:cs typeface="Arial" pitchFamily="34" charset="0"/>
              </a:rPr>
              <a:t> của A và hình chiếu bằng B</a:t>
            </a:r>
            <a:r>
              <a:rPr lang="vi-VN" sz="2000" b="1" baseline="-25000">
                <a:latin typeface="Arial" pitchFamily="34" charset="0"/>
                <a:cs typeface="Arial" pitchFamily="34" charset="0"/>
              </a:rPr>
              <a:t>2</a:t>
            </a:r>
            <a:r>
              <a:rPr lang="vi-VN" sz="2000" b="1">
                <a:latin typeface="Arial" pitchFamily="34" charset="0"/>
                <a:cs typeface="Arial" pitchFamily="34" charset="0"/>
              </a:rPr>
              <a:t> của B.</a:t>
            </a:r>
          </a:p>
        </p:txBody>
      </p:sp>
      <p:sp>
        <p:nvSpPr>
          <p:cNvPr id="18" name="AutoShape 4"/>
          <p:cNvSpPr>
            <a:spLocks noChangeArrowheads="1"/>
          </p:cNvSpPr>
          <p:nvPr/>
        </p:nvSpPr>
        <p:spPr bwMode="gray">
          <a:xfrm>
            <a:off x="447214" y="95249"/>
            <a:ext cx="7018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MỐI LIÊN HỆ GIỮA BA HÌNH CHIẾU VUÔNG GÓC </a:t>
            </a:r>
            <a:endParaRPr lang="vi-VN" sz="1900" b="1">
              <a:solidFill>
                <a:schemeClr val="bg1"/>
              </a:solidFill>
              <a:latin typeface="Arial" pitchFamily="34" charset="0"/>
              <a:cs typeface="Arial" pitchFamily="34" charset="0"/>
            </a:endParaRPr>
          </a:p>
        </p:txBody>
      </p:sp>
      <p:grpSp>
        <p:nvGrpSpPr>
          <p:cNvPr id="3" name="Group 2"/>
          <p:cNvGrpSpPr/>
          <p:nvPr/>
        </p:nvGrpSpPr>
        <p:grpSpPr>
          <a:xfrm>
            <a:off x="7923212" y="2133600"/>
            <a:ext cx="3848697" cy="2952750"/>
            <a:chOff x="7923212" y="2133600"/>
            <a:chExt cx="3848697" cy="2952750"/>
          </a:xfrm>
        </p:grpSpPr>
        <p:pic>
          <p:nvPicPr>
            <p:cNvPr id="399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23212" y="2133600"/>
              <a:ext cx="3697432"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10514012" y="4481929"/>
              <a:ext cx="1257897" cy="338554"/>
            </a:xfrm>
            <a:prstGeom prst="rect">
              <a:avLst/>
            </a:prstGeom>
            <a:noFill/>
          </p:spPr>
          <p:txBody>
            <a:bodyPr wrap="square" rtlCol="0">
              <a:spAutoFit/>
            </a:bodyPr>
            <a:lstStyle/>
            <a:p>
              <a:pPr algn="ctr"/>
              <a:r>
                <a:rPr lang="en-US" sz="1600" b="1" smtClean="0">
                  <a:solidFill>
                    <a:schemeClr val="accent2">
                      <a:lumMod val="75000"/>
                    </a:schemeClr>
                  </a:solidFill>
                  <a:latin typeface="Arial" pitchFamily="34" charset="0"/>
                  <a:cs typeface="Arial" pitchFamily="34" charset="0"/>
                </a:rPr>
                <a:t>Hình 3.16</a:t>
              </a:r>
              <a:endParaRPr lang="en-US" sz="1600" b="1">
                <a:solidFill>
                  <a:schemeClr val="accent2">
                    <a:lumMod val="75000"/>
                  </a:schemeClr>
                </a:solidFill>
                <a:latin typeface="Arial" pitchFamily="34" charset="0"/>
                <a:cs typeface="Arial" pitchFamily="34" charset="0"/>
              </a:endParaRPr>
            </a:p>
          </p:txBody>
        </p:sp>
      </p:grpSp>
      <p:sp>
        <p:nvSpPr>
          <p:cNvPr id="25" name="TextBox 24"/>
          <p:cNvSpPr txBox="1"/>
          <p:nvPr/>
        </p:nvSpPr>
        <p:spPr>
          <a:xfrm>
            <a:off x="431568" y="3349347"/>
            <a:ext cx="7261456" cy="400110"/>
          </a:xfrm>
          <a:prstGeom prst="rect">
            <a:avLst/>
          </a:prstGeom>
          <a:noFill/>
        </p:spPr>
        <p:txBody>
          <a:bodyPr wrap="square" rtlCol="0">
            <a:spAutoFit/>
          </a:bodyPr>
          <a:lstStyle/>
          <a:p>
            <a:pPr algn="just"/>
            <a:r>
              <a:rPr lang="vi-VN" sz="2000" b="1">
                <a:latin typeface="Arial" pitchFamily="34" charset="0"/>
                <a:cs typeface="Arial" pitchFamily="34" charset="0"/>
              </a:rPr>
              <a:t>+ Để xác định A</a:t>
            </a:r>
            <a:r>
              <a:rPr lang="vi-VN" sz="2000" b="1" baseline="-25000">
                <a:latin typeface="Arial" pitchFamily="34" charset="0"/>
                <a:cs typeface="Arial" pitchFamily="34" charset="0"/>
              </a:rPr>
              <a:t>2</a:t>
            </a:r>
            <a:r>
              <a:rPr lang="vi-VN" sz="2000" b="1">
                <a:latin typeface="Arial" pitchFamily="34" charset="0"/>
                <a:cs typeface="Arial" pitchFamily="34" charset="0"/>
              </a:rPr>
              <a:t> ta làm như sau:</a:t>
            </a:r>
          </a:p>
        </p:txBody>
      </p:sp>
      <p:sp>
        <p:nvSpPr>
          <p:cNvPr id="26" name="TextBox 25"/>
          <p:cNvSpPr txBox="1"/>
          <p:nvPr/>
        </p:nvSpPr>
        <p:spPr>
          <a:xfrm>
            <a:off x="431568" y="3800400"/>
            <a:ext cx="7261456" cy="707886"/>
          </a:xfrm>
          <a:prstGeom prst="rect">
            <a:avLst/>
          </a:prstGeom>
          <a:noFill/>
        </p:spPr>
        <p:txBody>
          <a:bodyPr wrap="square" rtlCol="0">
            <a:spAutoFit/>
          </a:bodyPr>
          <a:lstStyle/>
          <a:p>
            <a:pPr algn="just"/>
            <a:r>
              <a:rPr lang="vi-VN" sz="2000" b="1">
                <a:latin typeface="Arial" pitchFamily="34" charset="0"/>
                <a:cs typeface="Arial" pitchFamily="34" charset="0"/>
              </a:rPr>
              <a:t>Qua điểm A­</a:t>
            </a:r>
            <a:r>
              <a:rPr lang="vi-VN" sz="2000" b="1" baseline="-25000">
                <a:latin typeface="Arial" pitchFamily="34" charset="0"/>
                <a:cs typeface="Arial" pitchFamily="34" charset="0"/>
              </a:rPr>
              <a:t>3</a:t>
            </a:r>
            <a:r>
              <a:rPr lang="vi-VN" sz="2000" b="1">
                <a:latin typeface="Arial" pitchFamily="34" charset="0"/>
                <a:cs typeface="Arial" pitchFamily="34" charset="0"/>
              </a:rPr>
              <a:t> vẽ đường thẳng vuông góc với Ox tại D và trên tia đối của tia Oz lấy điểm F sao cho OD = OF.</a:t>
            </a:r>
          </a:p>
        </p:txBody>
      </p:sp>
      <p:sp>
        <p:nvSpPr>
          <p:cNvPr id="27" name="TextBox 26"/>
          <p:cNvSpPr txBox="1"/>
          <p:nvPr/>
        </p:nvSpPr>
        <p:spPr>
          <a:xfrm>
            <a:off x="431568" y="4559230"/>
            <a:ext cx="7261456" cy="1015663"/>
          </a:xfrm>
          <a:prstGeom prst="rect">
            <a:avLst/>
          </a:prstGeom>
          <a:noFill/>
        </p:spPr>
        <p:txBody>
          <a:bodyPr wrap="square" rtlCol="0">
            <a:spAutoFit/>
          </a:bodyPr>
          <a:lstStyle/>
          <a:p>
            <a:pPr algn="just"/>
            <a:r>
              <a:rPr lang="vi-VN" sz="2000" b="1">
                <a:latin typeface="Arial" pitchFamily="34" charset="0"/>
                <a:cs typeface="Arial" pitchFamily="34" charset="0"/>
              </a:rPr>
              <a:t>Vẽ đường thẳng qua A</a:t>
            </a:r>
            <a:r>
              <a:rPr lang="vi-VN" sz="2000" b="1" baseline="-25000">
                <a:latin typeface="Arial" pitchFamily="34" charset="0"/>
                <a:cs typeface="Arial" pitchFamily="34" charset="0"/>
              </a:rPr>
              <a:t>1</a:t>
            </a:r>
            <a:r>
              <a:rPr lang="vi-VN" sz="2000" b="1">
                <a:latin typeface="Arial" pitchFamily="34" charset="0"/>
                <a:cs typeface="Arial" pitchFamily="34" charset="0"/>
              </a:rPr>
              <a:t> vuông góc với Ox, vẽ đường thẳng qua F vuông góc với Oz, hai đường thẳng này cắt nhau tại A</a:t>
            </a:r>
            <a:r>
              <a:rPr lang="vi-VN" sz="2000" b="1" baseline="-25000">
                <a:latin typeface="Arial" pitchFamily="34" charset="0"/>
                <a:cs typeface="Arial" pitchFamily="34" charset="0"/>
              </a:rPr>
              <a:t>2</a:t>
            </a:r>
            <a:r>
              <a:rPr lang="vi-VN" sz="2000" b="1">
                <a:latin typeface="Arial" pitchFamily="34" charset="0"/>
                <a:cs typeface="Arial" pitchFamily="34" charset="0"/>
              </a:rPr>
              <a:t>.</a:t>
            </a:r>
          </a:p>
        </p:txBody>
      </p:sp>
      <p:sp>
        <p:nvSpPr>
          <p:cNvPr id="28" name="TextBox 27"/>
          <p:cNvSpPr txBox="1"/>
          <p:nvPr/>
        </p:nvSpPr>
        <p:spPr>
          <a:xfrm>
            <a:off x="431568" y="5625837"/>
            <a:ext cx="7261456" cy="400110"/>
          </a:xfrm>
          <a:prstGeom prst="rect">
            <a:avLst/>
          </a:prstGeom>
          <a:noFill/>
        </p:spPr>
        <p:txBody>
          <a:bodyPr wrap="square" rtlCol="0">
            <a:spAutoFit/>
          </a:bodyPr>
          <a:lstStyle/>
          <a:p>
            <a:pPr algn="just"/>
            <a:r>
              <a:rPr lang="vi-VN" sz="2000" b="1">
                <a:latin typeface="Arial" pitchFamily="34" charset="0"/>
                <a:cs typeface="Arial" pitchFamily="34" charset="0"/>
              </a:rPr>
              <a:t>+ Tương tự xác định B</a:t>
            </a:r>
            <a:r>
              <a:rPr lang="vi-VN" sz="2000" b="1" baseline="-25000">
                <a:latin typeface="Arial" pitchFamily="34" charset="0"/>
                <a:cs typeface="Arial" pitchFamily="34" charset="0"/>
              </a:rPr>
              <a:t>2</a:t>
            </a:r>
            <a:r>
              <a:rPr lang="vi-VN" sz="2000" b="1">
                <a:latin typeface="Arial" pitchFamily="34" charset="0"/>
                <a:cs typeface="Arial" pitchFamily="34" charset="0"/>
              </a:rPr>
              <a:t>.</a:t>
            </a:r>
          </a:p>
        </p:txBody>
      </p:sp>
      <p:sp>
        <p:nvSpPr>
          <p:cNvPr id="29" name="TextBox 28"/>
          <p:cNvSpPr txBox="1"/>
          <p:nvPr/>
        </p:nvSpPr>
        <p:spPr>
          <a:xfrm>
            <a:off x="431568" y="6076890"/>
            <a:ext cx="10615844" cy="400110"/>
          </a:xfrm>
          <a:prstGeom prst="rect">
            <a:avLst/>
          </a:prstGeom>
          <a:noFill/>
        </p:spPr>
        <p:txBody>
          <a:bodyPr wrap="square" rtlCol="0">
            <a:spAutoFit/>
          </a:bodyPr>
          <a:lstStyle/>
          <a:p>
            <a:pPr algn="just"/>
            <a:r>
              <a:rPr lang="vi-VN" sz="2000" b="1">
                <a:latin typeface="Arial" pitchFamily="34" charset="0"/>
                <a:cs typeface="Arial" pitchFamily="34" charset="0"/>
              </a:rPr>
              <a:t>+ Nối A</a:t>
            </a:r>
            <a:r>
              <a:rPr lang="vi-VN" sz="2000" b="1" baseline="-25000">
                <a:latin typeface="Arial" pitchFamily="34" charset="0"/>
                <a:cs typeface="Arial" pitchFamily="34" charset="0"/>
              </a:rPr>
              <a:t>2</a:t>
            </a:r>
            <a:r>
              <a:rPr lang="vi-VN" sz="2000" b="1">
                <a:latin typeface="Arial" pitchFamily="34" charset="0"/>
                <a:cs typeface="Arial" pitchFamily="34" charset="0"/>
              </a:rPr>
              <a:t> và B</a:t>
            </a:r>
            <a:r>
              <a:rPr lang="vi-VN" sz="2000" b="1" baseline="-25000">
                <a:latin typeface="Arial" pitchFamily="34" charset="0"/>
                <a:cs typeface="Arial" pitchFamily="34" charset="0"/>
              </a:rPr>
              <a:t>2</a:t>
            </a:r>
            <a:r>
              <a:rPr lang="vi-VN" sz="2000" b="1">
                <a:latin typeface="Arial" pitchFamily="34" charset="0"/>
                <a:cs typeface="Arial" pitchFamily="34" charset="0"/>
              </a:rPr>
              <a:t> ta nhận được hình chiếu bằng của đoạn thẳng AB.</a:t>
            </a:r>
          </a:p>
        </p:txBody>
      </p:sp>
    </p:spTree>
    <p:extLst>
      <p:ext uri="{BB962C8B-B14F-4D97-AF65-F5344CB8AC3E}">
        <p14:creationId xmlns:p14="http://schemas.microsoft.com/office/powerpoint/2010/main" val="19620115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wipe(left)">
                                      <p:cBhvr>
                                        <p:cTn id="4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5" grpId="0"/>
      <p:bldP spid="26" grpId="0"/>
      <p:bldP spid="27" grpId="0"/>
      <p:bldP spid="28" grpId="0"/>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5812" y="22579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1893887" y="711937"/>
            <a:ext cx="10144125" cy="1364513"/>
          </a:xfrm>
          <a:prstGeom prst="roundRect">
            <a:avLst>
              <a:gd name="adj" fmla="val 538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054223" y="790575"/>
            <a:ext cx="9831389" cy="1231084"/>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Dựa vào mối liên hệ giữa ba hình chiếu, giải thích cách bố trí các hình chiếu trên bản vẽ kĩ thuật. Vì sao đối với một số vật thể đơn giản, bản vẽ kĩ thuật chỉ thể hiện hai thay vì ba hình chiếu</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2" y="70952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644916" y="1245453"/>
            <a:ext cx="547522"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7" name="TextBox 16"/>
          <p:cNvSpPr txBox="1"/>
          <p:nvPr/>
        </p:nvSpPr>
        <p:spPr>
          <a:xfrm>
            <a:off x="1753268" y="2590800"/>
            <a:ext cx="9979944" cy="1446550"/>
          </a:xfrm>
          <a:prstGeom prst="rect">
            <a:avLst/>
          </a:prstGeom>
          <a:noFill/>
        </p:spPr>
        <p:txBody>
          <a:bodyPr wrap="square" rtlCol="0">
            <a:spAutoFit/>
          </a:bodyPr>
          <a:lstStyle/>
          <a:p>
            <a:pPr marL="342900" indent="-342900" algn="just">
              <a:buFont typeface="Wingdings" pitchFamily="2" charset="2"/>
              <a:buChar char="v"/>
            </a:pPr>
            <a:r>
              <a:rPr lang="vi-VN" sz="2200" b="1">
                <a:latin typeface="Arial" pitchFamily="34" charset="0"/>
                <a:cs typeface="Arial" pitchFamily="34" charset="0"/>
              </a:rPr>
              <a:t>Đối với một số vật thể đơn giản, bản vẽ kĩ thuật chỉ thể hiện hai thay vì ba hình chiếu vì từ hai hình chiếu cho trước ta có thể xác định được hình chiếu các đoạn thẳng thuộc hình chiếu còn lại từ hình chiếu các đoạn thẳng ở hai hình chiếu cho trước</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11240" b="26976"/>
          <a:stretch/>
        </p:blipFill>
        <p:spPr bwMode="auto">
          <a:xfrm>
            <a:off x="170115" y="1009650"/>
            <a:ext cx="1338563" cy="350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4" y="95249"/>
            <a:ext cx="70187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3  .  MỐI LIÊN HỆ GIỮA BA HÌNH CHIẾU VUÔNG GÓC </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15640440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1175" y="319803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47215" y="3625096"/>
            <a:ext cx="7018798" cy="1785104"/>
          </a:xfrm>
          <a:prstGeom prst="rect">
            <a:avLst/>
          </a:prstGeom>
          <a:noFill/>
        </p:spPr>
        <p:txBody>
          <a:bodyPr wrap="square" rtlCol="0">
            <a:spAutoFit/>
          </a:bodyPr>
          <a:lstStyle/>
          <a:p>
            <a:pPr algn="just"/>
            <a:r>
              <a:rPr lang="vi-VN" sz="2200" b="1">
                <a:latin typeface="Arial" pitchFamily="34" charset="0"/>
                <a:cs typeface="Arial" pitchFamily="34" charset="0"/>
              </a:rPr>
              <a:t>a) Hình ℋ ' không là hình chiếu đứng, hình chiếu bằng hay hình chiếu cạnh của hình ℋ  vì hình chiếu đứng, hình chiếu bằng và hình chiếu cạnh là các hình chiếu vuông góc của hình ℋ  lên các mặt phẳng chiếu tương ứng.</a:t>
            </a:r>
          </a:p>
        </p:txBody>
      </p:sp>
      <p:sp>
        <p:nvSpPr>
          <p:cNvPr id="16" name="AutoShape 4"/>
          <p:cNvSpPr>
            <a:spLocks noChangeArrowheads="1"/>
          </p:cNvSpPr>
          <p:nvPr/>
        </p:nvSpPr>
        <p:spPr bwMode="gray">
          <a:xfrm>
            <a:off x="447215" y="95249"/>
            <a:ext cx="3780297"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4 . HÌNH CHIẾU TRỤC ĐO</a:t>
            </a:r>
            <a:endParaRPr lang="vi-VN" sz="1900" b="1">
              <a:solidFill>
                <a:schemeClr val="bg1"/>
              </a:solidFill>
              <a:latin typeface="Arial" pitchFamily="34" charset="0"/>
              <a:cs typeface="Arial" pitchFamily="34" charset="0"/>
            </a:endParaRPr>
          </a:p>
        </p:txBody>
      </p:sp>
      <p:grpSp>
        <p:nvGrpSpPr>
          <p:cNvPr id="5" name="Group 4"/>
          <p:cNvGrpSpPr/>
          <p:nvPr/>
        </p:nvGrpSpPr>
        <p:grpSpPr>
          <a:xfrm>
            <a:off x="289088" y="685800"/>
            <a:ext cx="11558425" cy="2438400"/>
            <a:chOff x="289088" y="762000"/>
            <a:chExt cx="11558425" cy="2438400"/>
          </a:xfrm>
        </p:grpSpPr>
        <p:sp>
          <p:nvSpPr>
            <p:cNvPr id="17" name="Rounded Rectangle 16"/>
            <p:cNvSpPr/>
            <p:nvPr/>
          </p:nvSpPr>
          <p:spPr>
            <a:xfrm>
              <a:off x="289088" y="762000"/>
              <a:ext cx="11558425" cy="243840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531812" y="840938"/>
              <a:ext cx="11315701" cy="2308324"/>
            </a:xfrm>
            <a:prstGeom prst="rect">
              <a:avLst/>
            </a:prstGeom>
            <a:noFill/>
          </p:spPr>
          <p:txBody>
            <a:bodyPr wrap="square" rtlCol="0">
              <a:spAutoFit/>
            </a:bodyPr>
            <a:lstStyle/>
            <a:p>
              <a:r>
                <a:rPr lang="en-US" b="1">
                  <a:latin typeface="Arial" pitchFamily="34" charset="0"/>
                  <a:cs typeface="Arial" pitchFamily="34" charset="0"/>
                </a:rPr>
                <a:t> </a:t>
              </a:r>
              <a:r>
                <a:rPr lang="en-US" b="1" smtClean="0">
                  <a:latin typeface="Arial" pitchFamily="34" charset="0"/>
                  <a:cs typeface="Arial" pitchFamily="34" charset="0"/>
                </a:rPr>
                <a:t>               </a:t>
              </a:r>
              <a:r>
                <a:rPr lang="vi-VN" b="1">
                  <a:latin typeface="Arial" pitchFamily="34" charset="0"/>
                  <a:cs typeface="Arial" pitchFamily="34" charset="0"/>
                </a:rPr>
                <a:t>Cho hình hộp chữ nhật ℋ. Quan sát hình chiếu song song ℋ ' của hình ℋ lên mặt phẳng (P) theo phương l (H.3.17) và trả lời các câu hỏi sau</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Hình </a:t>
              </a:r>
              <a:r>
                <a:rPr lang="vi-VN" b="1">
                  <a:latin typeface="Arial" pitchFamily="34" charset="0"/>
                  <a:cs typeface="Arial" pitchFamily="34" charset="0"/>
                </a:rPr>
                <a:t>ℋ ' có phải là hình chiếu đứng, hình chiếu bằng hay hình chiếu cạnh của hình ℋ hay không</a:t>
              </a:r>
              <a:r>
                <a:rPr lang="vi-VN" b="1" smtClean="0">
                  <a:latin typeface="Arial" pitchFamily="34" charset="0"/>
                  <a:cs typeface="Arial" pitchFamily="34" charset="0"/>
                </a:rPr>
                <a:t>?</a:t>
              </a:r>
              <a:endParaRPr lang="en-US" b="1" smtClean="0">
                <a:latin typeface="Arial" pitchFamily="34" charset="0"/>
                <a:cs typeface="Arial" pitchFamily="34" charset="0"/>
              </a:endParaRPr>
            </a:p>
            <a:p>
              <a:pPr marL="457200" indent="-457200">
                <a:buAutoNum type="alphaLcParenR"/>
              </a:pPr>
              <a:r>
                <a:rPr lang="vi-VN" b="1" smtClean="0">
                  <a:latin typeface="Arial" pitchFamily="34" charset="0"/>
                  <a:cs typeface="Arial" pitchFamily="34" charset="0"/>
                </a:rPr>
                <a:t>Phương </a:t>
              </a:r>
              <a:r>
                <a:rPr lang="vi-VN" b="1">
                  <a:latin typeface="Arial" pitchFamily="34" charset="0"/>
                  <a:cs typeface="Arial" pitchFamily="34" charset="0"/>
                </a:rPr>
                <a:t>chiếu l có song song với mặt nào của hình hộp chữ nhật ℋ  hay không?</a:t>
              </a:r>
            </a:p>
          </p:txBody>
        </p:sp>
        <p:pic>
          <p:nvPicPr>
            <p:cNvPr id="286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7216" b="23684"/>
            <a:stretch/>
          </p:blipFill>
          <p:spPr bwMode="auto">
            <a:xfrm>
              <a:off x="289088" y="762000"/>
              <a:ext cx="1652207" cy="57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TextBox 19"/>
          <p:cNvSpPr txBox="1"/>
          <p:nvPr/>
        </p:nvSpPr>
        <p:spPr>
          <a:xfrm>
            <a:off x="447215" y="5521404"/>
            <a:ext cx="7018798" cy="769441"/>
          </a:xfrm>
          <a:prstGeom prst="rect">
            <a:avLst/>
          </a:prstGeom>
          <a:noFill/>
        </p:spPr>
        <p:txBody>
          <a:bodyPr wrap="square" rtlCol="0">
            <a:spAutoFit/>
          </a:bodyPr>
          <a:lstStyle/>
          <a:p>
            <a:pPr algn="just"/>
            <a:r>
              <a:rPr lang="vi-VN" sz="2200" b="1">
                <a:latin typeface="Arial" pitchFamily="34" charset="0"/>
                <a:cs typeface="Arial" pitchFamily="34" charset="0"/>
              </a:rPr>
              <a:t>b) Phương chiếu l không song song với mặt nào của hình hộp chữ nhật ℋ .</a:t>
            </a:r>
          </a:p>
        </p:txBody>
      </p:sp>
      <p:grpSp>
        <p:nvGrpSpPr>
          <p:cNvPr id="4" name="Group 3"/>
          <p:cNvGrpSpPr/>
          <p:nvPr/>
        </p:nvGrpSpPr>
        <p:grpSpPr>
          <a:xfrm>
            <a:off x="8075612" y="3198034"/>
            <a:ext cx="3789363" cy="3431366"/>
            <a:chOff x="8075612" y="3198034"/>
            <a:chExt cx="3789363" cy="3431366"/>
          </a:xfrm>
        </p:grpSpPr>
        <p:sp>
          <p:nvSpPr>
            <p:cNvPr id="14" name="TextBox 13"/>
            <p:cNvSpPr txBox="1"/>
            <p:nvPr/>
          </p:nvSpPr>
          <p:spPr>
            <a:xfrm>
              <a:off x="9294811" y="6290846"/>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3.17</a:t>
              </a:r>
              <a:endParaRPr lang="en-US" sz="1600" b="1">
                <a:solidFill>
                  <a:srgbClr val="FF0000"/>
                </a:solidFill>
                <a:latin typeface="Arial" pitchFamily="34" charset="0"/>
                <a:cs typeface="Arial" pitchFamily="34" charset="0"/>
              </a:endParaRPr>
            </a:p>
          </p:txBody>
        </p:sp>
        <p:pic>
          <p:nvPicPr>
            <p:cNvPr id="409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0700" y="3276600"/>
              <a:ext cx="3724275"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075612" y="3198034"/>
              <a:ext cx="685800" cy="3328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261454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461399" y="762000"/>
            <a:ext cx="11353863" cy="1696491"/>
            <a:chOff x="536012" y="4495800"/>
            <a:chExt cx="11353863" cy="1696491"/>
          </a:xfrm>
        </p:grpSpPr>
        <p:sp>
          <p:nvSpPr>
            <p:cNvPr id="25" name="Rounded Rectangle 24"/>
            <p:cNvSpPr/>
            <p:nvPr/>
          </p:nvSpPr>
          <p:spPr>
            <a:xfrm>
              <a:off x="536012" y="4495800"/>
              <a:ext cx="11125201" cy="152400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6" name="TextBox 25"/>
            <p:cNvSpPr txBox="1"/>
            <p:nvPr/>
          </p:nvSpPr>
          <p:spPr>
            <a:xfrm>
              <a:off x="835025" y="4572000"/>
              <a:ext cx="9677400" cy="1292662"/>
            </a:xfrm>
            <a:prstGeom prst="rect">
              <a:avLst/>
            </a:prstGeom>
            <a:noFill/>
          </p:spPr>
          <p:txBody>
            <a:bodyPr wrap="square" rtlCol="0">
              <a:spAutoFit/>
            </a:bodyPr>
            <a:lstStyle/>
            <a:p>
              <a:pPr marL="342900" indent="-342900">
                <a:buFont typeface="Arial" pitchFamily="34" charset="0"/>
                <a:buChar char="•"/>
              </a:pPr>
              <a:r>
                <a:rPr lang="en-US" sz="2600" b="1" smtClean="0">
                  <a:latin typeface="Arial" pitchFamily="34" charset="0"/>
                  <a:cs typeface="Arial" pitchFamily="34" charset="0"/>
                </a:rPr>
                <a:t>Hình chiếu song song của một hình H lân mặt phẳng (P) theo phương </a:t>
              </a:r>
              <a:r>
                <a:rPr lang="en-US" sz="2600" b="1" i="1" smtClean="0">
                  <a:latin typeface="Times New Roman" pitchFamily="18" charset="0"/>
                  <a:cs typeface="Times New Roman" pitchFamily="18" charset="0"/>
                </a:rPr>
                <a:t>l</a:t>
              </a:r>
              <a:r>
                <a:rPr lang="en-US" sz="2600" b="1" smtClean="0">
                  <a:latin typeface="Arial" pitchFamily="34" charset="0"/>
                  <a:cs typeface="Arial" pitchFamily="34" charset="0"/>
                </a:rPr>
                <a:t> không song song với bề mặt nào của hình H được gọi là </a:t>
              </a:r>
              <a:r>
                <a:rPr lang="en-US" sz="2600" b="1" smtClean="0">
                  <a:solidFill>
                    <a:schemeClr val="accent2">
                      <a:lumMod val="75000"/>
                    </a:schemeClr>
                  </a:solidFill>
                  <a:latin typeface="Arial" pitchFamily="34" charset="0"/>
                  <a:cs typeface="Arial" pitchFamily="34" charset="0"/>
                </a:rPr>
                <a:t>hình chiếu trục đo </a:t>
              </a:r>
              <a:r>
                <a:rPr lang="en-US" sz="2600" b="1" smtClean="0">
                  <a:latin typeface="Arial" pitchFamily="34" charset="0"/>
                  <a:cs typeface="Arial" pitchFamily="34" charset="0"/>
                </a:rPr>
                <a:t>của H.</a:t>
              </a:r>
              <a:endParaRPr lang="vi-VN" sz="2600" b="1">
                <a:latin typeface="Arial" pitchFamily="34" charset="0"/>
                <a:cs typeface="Arial" pitchFamily="34" charset="0"/>
              </a:endParaRP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664825" y="4876800"/>
              <a:ext cx="1225050" cy="1315491"/>
            </a:xfrm>
            <a:prstGeom prst="rect">
              <a:avLst/>
            </a:prstGeom>
          </p:spPr>
        </p:pic>
      </p:grpSp>
      <p:sp>
        <p:nvSpPr>
          <p:cNvPr id="8" name="AutoShape 4"/>
          <p:cNvSpPr>
            <a:spLocks noChangeArrowheads="1"/>
          </p:cNvSpPr>
          <p:nvPr/>
        </p:nvSpPr>
        <p:spPr bwMode="gray">
          <a:xfrm>
            <a:off x="447215" y="95249"/>
            <a:ext cx="3780297"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4 . HÌNH CHIẾU TRỤC ĐO</a:t>
            </a:r>
            <a:endParaRPr lang="vi-VN" sz="1900" b="1">
              <a:solidFill>
                <a:schemeClr val="bg1"/>
              </a:solidFill>
              <a:latin typeface="Arial" pitchFamily="34" charset="0"/>
              <a:cs typeface="Arial" pitchFamily="34" charset="0"/>
            </a:endParaRPr>
          </a:p>
        </p:txBody>
      </p:sp>
      <p:grpSp>
        <p:nvGrpSpPr>
          <p:cNvPr id="11" name="Group 10"/>
          <p:cNvGrpSpPr/>
          <p:nvPr/>
        </p:nvGrpSpPr>
        <p:grpSpPr>
          <a:xfrm>
            <a:off x="455612" y="2743200"/>
            <a:ext cx="10896599" cy="1815882"/>
            <a:chOff x="760413" y="2649378"/>
            <a:chExt cx="10896599" cy="1815882"/>
          </a:xfrm>
        </p:grpSpPr>
        <p:sp>
          <p:nvSpPr>
            <p:cNvPr id="12" name="TextBox 11"/>
            <p:cNvSpPr txBox="1"/>
            <p:nvPr/>
          </p:nvSpPr>
          <p:spPr>
            <a:xfrm>
              <a:off x="760413" y="2649378"/>
              <a:ext cx="2438400" cy="492443"/>
            </a:xfrm>
            <a:prstGeom prst="rect">
              <a:avLst/>
            </a:prstGeom>
            <a:noFill/>
          </p:spPr>
          <p:txBody>
            <a:bodyPr wrap="square" rtlCol="0">
              <a:spAutoFit/>
            </a:bodyPr>
            <a:lstStyle/>
            <a:p>
              <a:pPr marL="457200" indent="-457200" algn="just">
                <a:buFont typeface="Wingdings" pitchFamily="2" charset="2"/>
                <a:buChar char="v"/>
              </a:pPr>
              <a:r>
                <a:rPr lang="en-US" sz="2600" b="1" i="1" smtClean="0">
                  <a:solidFill>
                    <a:schemeClr val="accent2">
                      <a:lumMod val="75000"/>
                    </a:schemeClr>
                  </a:solidFill>
                  <a:latin typeface="Arial" pitchFamily="34" charset="0"/>
                  <a:cs typeface="Arial" pitchFamily="34" charset="0"/>
                </a:rPr>
                <a:t>Nhận xét </a:t>
              </a:r>
              <a:r>
                <a:rPr lang="en-US" sz="2600" b="1" smtClean="0">
                  <a:solidFill>
                    <a:schemeClr val="accent2">
                      <a:lumMod val="75000"/>
                    </a:schemeClr>
                  </a:solidFill>
                  <a:latin typeface="Arial" pitchFamily="34" charset="0"/>
                  <a:cs typeface="Arial" pitchFamily="34" charset="0"/>
                </a:rPr>
                <a:t>:</a:t>
              </a:r>
              <a:endParaRPr lang="en-US" sz="2600" b="1">
                <a:solidFill>
                  <a:schemeClr val="accent2">
                    <a:lumMod val="75000"/>
                  </a:schemeClr>
                </a:solidFill>
                <a:latin typeface="Arial" pitchFamily="34" charset="0"/>
                <a:cs typeface="Arial" pitchFamily="34" charset="0"/>
              </a:endParaRPr>
            </a:p>
          </p:txBody>
        </p:sp>
        <p:sp>
          <p:nvSpPr>
            <p:cNvPr id="13" name="TextBox 12"/>
            <p:cNvSpPr txBox="1"/>
            <p:nvPr/>
          </p:nvSpPr>
          <p:spPr>
            <a:xfrm>
              <a:off x="1446212" y="3141821"/>
              <a:ext cx="10210800" cy="1323439"/>
            </a:xfrm>
            <a:prstGeom prst="rect">
              <a:avLst/>
            </a:prstGeom>
            <a:noFill/>
          </p:spPr>
          <p:txBody>
            <a:bodyPr wrap="square" rtlCol="0">
              <a:spAutoFit/>
            </a:bodyPr>
            <a:lstStyle/>
            <a:p>
              <a:pPr algn="just"/>
              <a:r>
                <a:rPr lang="en-US" sz="2000" b="1" smtClean="0">
                  <a:latin typeface="Arial" pitchFamily="34" charset="0"/>
                  <a:cs typeface="Arial" pitchFamily="34" charset="0"/>
                </a:rPr>
                <a:t>Vì hình chiếu trục đo thường thể hiện được nhiều mặt của vật thể hơn so với hình chiếu vuông góc nên nó giúp người xem hình dung vật thể rõ ràng hơn. Trên thực tế , hầu hết các hình biểu diễn có tính lập thể (hay hình 3D) mà em từng gặp đều là hình chiếu trục đo (H 3.18)</a:t>
              </a:r>
              <a:endParaRPr lang="en-US" sz="2000" b="1">
                <a:latin typeface="Arial" pitchFamily="34" charset="0"/>
                <a:cs typeface="Arial" pitchFamily="34" charset="0"/>
              </a:endParaRPr>
            </a:p>
          </p:txBody>
        </p:sp>
      </p:grpSp>
      <p:grpSp>
        <p:nvGrpSpPr>
          <p:cNvPr id="2" name="Group 1"/>
          <p:cNvGrpSpPr/>
          <p:nvPr/>
        </p:nvGrpSpPr>
        <p:grpSpPr>
          <a:xfrm>
            <a:off x="3661799" y="4686300"/>
            <a:ext cx="4724400" cy="1759119"/>
            <a:chOff x="3661799" y="4686300"/>
            <a:chExt cx="4724400" cy="1759119"/>
          </a:xfrm>
        </p:grpSpPr>
        <p:pic>
          <p:nvPicPr>
            <p:cNvPr id="4198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4138" t="45895" r="19806" b="6264"/>
            <a:stretch/>
          </p:blipFill>
          <p:spPr bwMode="auto">
            <a:xfrm>
              <a:off x="3661799" y="4686300"/>
              <a:ext cx="47244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5395050" y="6106865"/>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3.18</a:t>
              </a:r>
              <a:endParaRPr lang="en-US" sz="1600" b="1">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val="7968016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6872" y="4055149"/>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760412" y="4464199"/>
            <a:ext cx="11125200" cy="1107996"/>
          </a:xfrm>
          <a:prstGeom prst="rect">
            <a:avLst/>
          </a:prstGeom>
          <a:noFill/>
        </p:spPr>
        <p:txBody>
          <a:bodyPr wrap="square" rtlCol="0">
            <a:spAutoFit/>
          </a:bodyPr>
          <a:lstStyle/>
          <a:p>
            <a:pPr marL="342900" indent="-342900">
              <a:buFont typeface="Wingdings" pitchFamily="2" charset="2"/>
              <a:buChar char="v"/>
            </a:pPr>
            <a:r>
              <a:rPr lang="en-US" sz="2200" b="1" smtClean="0">
                <a:latin typeface="Arial" pitchFamily="34" charset="0"/>
                <a:cs typeface="Arial" pitchFamily="34" charset="0"/>
              </a:rPr>
              <a:t>Trong hình 3.19a và 3.19b chỉ thấy được 2 mặt của hình lập phương, tức là phép chiếu song song tương ứng có phương chiếu song song với ít nhất một mặt của hình lập phương</a:t>
            </a:r>
            <a:endParaRPr lang="vi-VN" sz="2200" b="1">
              <a:latin typeface="Arial" pitchFamily="34" charset="0"/>
              <a:cs typeface="Arial" pitchFamily="34" charset="0"/>
            </a:endParaRPr>
          </a:p>
        </p:txBody>
      </p:sp>
      <p:grpSp>
        <p:nvGrpSpPr>
          <p:cNvPr id="2" name="Group 1"/>
          <p:cNvGrpSpPr/>
          <p:nvPr/>
        </p:nvGrpSpPr>
        <p:grpSpPr>
          <a:xfrm>
            <a:off x="150376" y="641293"/>
            <a:ext cx="11735236" cy="1523605"/>
            <a:chOff x="150376" y="733406"/>
            <a:chExt cx="11735236" cy="1523605"/>
          </a:xfrm>
        </p:grpSpPr>
        <p:sp>
          <p:nvSpPr>
            <p:cNvPr id="8" name="Rounded Rectangle 7"/>
            <p:cNvSpPr/>
            <p:nvPr/>
          </p:nvSpPr>
          <p:spPr>
            <a:xfrm>
              <a:off x="1742930" y="816013"/>
              <a:ext cx="10142682" cy="1288560"/>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2013513" y="987578"/>
              <a:ext cx="9719699" cy="892530"/>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Trong các hình chiếu song song sau (H 3.19) , hình nào là hình chiếu trục đo của một hình lập phương ?</a:t>
              </a:r>
              <a:endParaRPr lang="vi-VN" sz="2500" b="1">
                <a:latin typeface="Arial" pitchFamily="34" charset="0"/>
                <a:cs typeface="Arial" pitchFamily="34"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5">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AutoShape 4"/>
          <p:cNvSpPr>
            <a:spLocks noChangeArrowheads="1"/>
          </p:cNvSpPr>
          <p:nvPr/>
        </p:nvSpPr>
        <p:spPr bwMode="gray">
          <a:xfrm>
            <a:off x="447215" y="95249"/>
            <a:ext cx="3780297"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4 . HÌNH CHIẾU TRỤC ĐO</a:t>
            </a:r>
            <a:endParaRPr lang="vi-VN" sz="1900" b="1">
              <a:solidFill>
                <a:schemeClr val="bg1"/>
              </a:solidFill>
              <a:latin typeface="Arial" pitchFamily="34" charset="0"/>
              <a:cs typeface="Arial" pitchFamily="34" charset="0"/>
            </a:endParaRPr>
          </a:p>
        </p:txBody>
      </p:sp>
      <p:sp>
        <p:nvSpPr>
          <p:cNvPr id="20" name="TextBox 19"/>
          <p:cNvSpPr txBox="1"/>
          <p:nvPr/>
        </p:nvSpPr>
        <p:spPr>
          <a:xfrm>
            <a:off x="1055832" y="5562740"/>
            <a:ext cx="10905980" cy="1107996"/>
          </a:xfrm>
          <a:prstGeom prst="rect">
            <a:avLst/>
          </a:prstGeom>
          <a:noFill/>
        </p:spPr>
        <p:txBody>
          <a:bodyPr wrap="square" rtlCol="0">
            <a:spAutoFit/>
          </a:bodyPr>
          <a:lstStyle/>
          <a:p>
            <a:r>
              <a:rPr lang="en-US" sz="2200" b="1">
                <a:latin typeface="Arial" pitchFamily="34" charset="0"/>
                <a:cs typeface="Arial" pitchFamily="34" charset="0"/>
              </a:rPr>
              <a:t>Vì vậy hình 3.19a và </a:t>
            </a:r>
            <a:r>
              <a:rPr lang="en-US" sz="2200" b="1" smtClean="0">
                <a:latin typeface="Arial" pitchFamily="34" charset="0"/>
                <a:cs typeface="Arial" pitchFamily="34" charset="0"/>
              </a:rPr>
              <a:t>3.19b không là hình chiếu trục đo của hình lập phương. Trong hình 3.19c có thể thấy được cả 3 mặt của hình lập phương nên hình này là hình chiếu trục đo của hình lập phương. </a:t>
            </a:r>
            <a:endParaRPr lang="vi-VN" sz="2200" b="1">
              <a:latin typeface="Arial" pitchFamily="34" charset="0"/>
              <a:cs typeface="Arial" pitchFamily="34" charset="0"/>
            </a:endParaRPr>
          </a:p>
        </p:txBody>
      </p:sp>
      <p:grpSp>
        <p:nvGrpSpPr>
          <p:cNvPr id="3" name="Group 2"/>
          <p:cNvGrpSpPr/>
          <p:nvPr/>
        </p:nvGrpSpPr>
        <p:grpSpPr>
          <a:xfrm>
            <a:off x="3709698" y="2055668"/>
            <a:ext cx="6690611" cy="1982932"/>
            <a:chOff x="3709698" y="2055668"/>
            <a:chExt cx="6690611" cy="1982932"/>
          </a:xfrm>
        </p:grpSpPr>
        <p:pic>
          <p:nvPicPr>
            <p:cNvPr id="26723" name="Picture 9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09698" y="2055668"/>
              <a:ext cx="5204114" cy="1982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9142412" y="2877857"/>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3.19</a:t>
              </a:r>
              <a:endParaRPr lang="en-US" sz="1600" b="1">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val="181653826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9512" y="38581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03187" y="695325"/>
            <a:ext cx="11772899" cy="1481229"/>
            <a:chOff x="150812" y="766671"/>
            <a:chExt cx="11772899" cy="1481229"/>
          </a:xfrm>
        </p:grpSpPr>
        <p:sp>
          <p:nvSpPr>
            <p:cNvPr id="8" name="Rounded Rectangle 7"/>
            <p:cNvSpPr/>
            <p:nvPr/>
          </p:nvSpPr>
          <p:spPr>
            <a:xfrm>
              <a:off x="1941512" y="835761"/>
              <a:ext cx="9982199" cy="1216785"/>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179637" y="976839"/>
              <a:ext cx="9639897" cy="923307"/>
            </a:xfrm>
            <a:prstGeom prst="rect">
              <a:avLst/>
            </a:prstGeom>
            <a:noFill/>
          </p:spPr>
          <p:txBody>
            <a:bodyPr wrap="square" lIns="121899" tIns="60949" rIns="121899" bIns="60949" rtlCol="0">
              <a:spAutoFit/>
            </a:bodyPr>
            <a:lstStyle/>
            <a:p>
              <a:pPr algn="just"/>
              <a:r>
                <a:rPr lang="vi-VN" sz="2600" b="1">
                  <a:latin typeface="Arial" pitchFamily="34" charset="0"/>
                  <a:cs typeface="Arial" pitchFamily="34" charset="0"/>
                </a:rPr>
                <a:t>Trong các hình chiếu song song sau (H.3.20), hình nào thể hiện đúng hình chiếu trục đo của một hình hộp chữ nhật?</a:t>
              </a: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6</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TextBox 16"/>
          <p:cNvSpPr txBox="1"/>
          <p:nvPr/>
        </p:nvSpPr>
        <p:spPr>
          <a:xfrm>
            <a:off x="1141411" y="4267200"/>
            <a:ext cx="10630497" cy="769441"/>
          </a:xfrm>
          <a:prstGeom prst="rect">
            <a:avLst/>
          </a:prstGeom>
          <a:noFill/>
        </p:spPr>
        <p:txBody>
          <a:bodyPr wrap="square" rtlCol="0">
            <a:spAutoFit/>
          </a:bodyPr>
          <a:lstStyle/>
          <a:p>
            <a:pPr marL="342900" indent="-342900" algn="just">
              <a:buFont typeface="Wingdings" pitchFamily="2" charset="2"/>
              <a:buChar char="v"/>
            </a:pPr>
            <a:r>
              <a:rPr lang="vi-VN" sz="2200" b="1">
                <a:latin typeface="Arial" pitchFamily="34" charset="0"/>
                <a:cs typeface="Arial" pitchFamily="34" charset="0"/>
              </a:rPr>
              <a:t>Trong Hình 3.20a và 3.20b chỉ thấy được hai mặt của hình hộp chữ nhật nên không là hình chiếu trục đo của hình hộp chữ nhật.</a:t>
            </a:r>
          </a:p>
        </p:txBody>
      </p:sp>
      <p:sp>
        <p:nvSpPr>
          <p:cNvPr id="19" name="AutoShape 4"/>
          <p:cNvSpPr>
            <a:spLocks noChangeArrowheads="1"/>
          </p:cNvSpPr>
          <p:nvPr/>
        </p:nvSpPr>
        <p:spPr bwMode="gray">
          <a:xfrm>
            <a:off x="447215" y="95249"/>
            <a:ext cx="3780297"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4 . HÌNH CHIẾU TRỤC ĐO</a:t>
            </a:r>
            <a:endParaRPr lang="vi-VN" sz="1900" b="1">
              <a:solidFill>
                <a:schemeClr val="bg1"/>
              </a:solidFill>
              <a:latin typeface="Arial" pitchFamily="34" charset="0"/>
              <a:cs typeface="Arial" pitchFamily="34" charset="0"/>
            </a:endParaRPr>
          </a:p>
        </p:txBody>
      </p:sp>
      <p:grpSp>
        <p:nvGrpSpPr>
          <p:cNvPr id="4" name="Group 3"/>
          <p:cNvGrpSpPr/>
          <p:nvPr/>
        </p:nvGrpSpPr>
        <p:grpSpPr>
          <a:xfrm>
            <a:off x="3427412" y="2009775"/>
            <a:ext cx="7353897" cy="1590675"/>
            <a:chOff x="3427412" y="2009775"/>
            <a:chExt cx="7353897" cy="1590675"/>
          </a:xfrm>
        </p:grpSpPr>
        <p:pic>
          <p:nvPicPr>
            <p:cNvPr id="4301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7412" y="2009775"/>
              <a:ext cx="589597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9523412" y="2490370"/>
              <a:ext cx="1257897" cy="338554"/>
            </a:xfrm>
            <a:prstGeom prst="rect">
              <a:avLst/>
            </a:prstGeom>
            <a:noFill/>
          </p:spPr>
          <p:txBody>
            <a:bodyPr wrap="square" rtlCol="0">
              <a:spAutoFit/>
            </a:bodyPr>
            <a:lstStyle/>
            <a:p>
              <a:pPr algn="ctr"/>
              <a:r>
                <a:rPr lang="en-US" sz="1600" b="1" smtClean="0">
                  <a:solidFill>
                    <a:schemeClr val="accent2">
                      <a:lumMod val="75000"/>
                    </a:schemeClr>
                  </a:solidFill>
                  <a:latin typeface="Arial" pitchFamily="34" charset="0"/>
                  <a:cs typeface="Arial" pitchFamily="34" charset="0"/>
                </a:rPr>
                <a:t>Hình 3.20</a:t>
              </a:r>
              <a:endParaRPr lang="en-US" sz="1600" b="1">
                <a:solidFill>
                  <a:schemeClr val="accent2">
                    <a:lumMod val="75000"/>
                  </a:schemeClr>
                </a:solidFill>
                <a:latin typeface="Arial" pitchFamily="34" charset="0"/>
                <a:cs typeface="Arial" pitchFamily="34" charset="0"/>
              </a:endParaRPr>
            </a:p>
          </p:txBody>
        </p:sp>
      </p:grpSp>
      <p:sp>
        <p:nvSpPr>
          <p:cNvPr id="21" name="TextBox 20"/>
          <p:cNvSpPr txBox="1"/>
          <p:nvPr/>
        </p:nvSpPr>
        <p:spPr>
          <a:xfrm>
            <a:off x="1446212" y="5083314"/>
            <a:ext cx="10325697" cy="769441"/>
          </a:xfrm>
          <a:prstGeom prst="rect">
            <a:avLst/>
          </a:prstGeom>
          <a:noFill/>
        </p:spPr>
        <p:txBody>
          <a:bodyPr wrap="square" rtlCol="0">
            <a:spAutoFit/>
          </a:bodyPr>
          <a:lstStyle/>
          <a:p>
            <a:pPr algn="just"/>
            <a:r>
              <a:rPr lang="vi-VN" sz="2200" b="1">
                <a:latin typeface="Arial" pitchFamily="34" charset="0"/>
                <a:cs typeface="Arial" pitchFamily="34" charset="0"/>
              </a:rPr>
              <a:t>Trong Hình 3.20c có thể thấy được cả ba mặt của hình hộp chữ nhật nên hình này là hình chiếu trục đo của hình hộp chữ nhật.</a:t>
            </a:r>
          </a:p>
        </p:txBody>
      </p:sp>
    </p:spTree>
    <p:extLst>
      <p:ext uri="{BB962C8B-B14F-4D97-AF65-F5344CB8AC3E}">
        <p14:creationId xmlns:p14="http://schemas.microsoft.com/office/powerpoint/2010/main" val="304339325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5812" y="225792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1893887" y="711937"/>
            <a:ext cx="10144125" cy="1364513"/>
          </a:xfrm>
          <a:prstGeom prst="roundRect">
            <a:avLst>
              <a:gd name="adj" fmla="val 538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054223" y="790575"/>
            <a:ext cx="9831389" cy="1138751"/>
          </a:xfrm>
          <a:prstGeom prst="rect">
            <a:avLst/>
          </a:prstGeom>
          <a:noFill/>
        </p:spPr>
        <p:txBody>
          <a:bodyPr wrap="square" lIns="121899" tIns="60949" rIns="121899" bIns="60949" rtlCol="0">
            <a:spAutoFit/>
          </a:bodyPr>
          <a:lstStyle/>
          <a:p>
            <a:pPr algn="just"/>
            <a:r>
              <a:rPr lang="vi-VN" sz="2200" b="1">
                <a:latin typeface="Arial" pitchFamily="34" charset="0"/>
                <a:cs typeface="Arial" pitchFamily="34" charset="0"/>
              </a:rPr>
              <a:t>Xoay một hình lập phương để có thể quan sát được cả ba mặt của nó. Khi đó các thành phần quan sát được của hình lập phương có tạo thành hình chiếu trục đo của nó hay không? Hãy giải thích tại sao.</a:t>
            </a: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2" y="70952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644916" y="1245453"/>
            <a:ext cx="547522"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3</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7" name="TextBox 16"/>
          <p:cNvSpPr txBox="1"/>
          <p:nvPr/>
        </p:nvSpPr>
        <p:spPr>
          <a:xfrm>
            <a:off x="1437815" y="2600742"/>
            <a:ext cx="7247397" cy="2123658"/>
          </a:xfrm>
          <a:prstGeom prst="rect">
            <a:avLst/>
          </a:prstGeom>
          <a:noFill/>
        </p:spPr>
        <p:txBody>
          <a:bodyPr wrap="square" rtlCol="0">
            <a:spAutoFit/>
          </a:bodyPr>
          <a:lstStyle/>
          <a:p>
            <a:pPr marL="342900" indent="-342900" algn="just">
              <a:buFont typeface="Wingdings" pitchFamily="2" charset="2"/>
              <a:buChar char="v"/>
            </a:pPr>
            <a:r>
              <a:rPr lang="vi-VN" sz="2200" b="1">
                <a:latin typeface="Arial" pitchFamily="34" charset="0"/>
                <a:cs typeface="Arial" pitchFamily="34" charset="0"/>
              </a:rPr>
              <a:t>Các phần quan sát được của hình lập phương có tạo thành hình chiếu trục đo của nó. Vì đây là hình chiếu song song của hình lập phương lên một mặt phẳng nào đó theo phương từ mắt ta qua vật thể rồi đến mặt phẳng không song song với bề mặt nào của hình lập phương. </a:t>
            </a:r>
          </a:p>
        </p:txBody>
      </p:sp>
      <p:pic>
        <p:nvPicPr>
          <p:cNvPr id="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11240" b="26976"/>
          <a:stretch/>
        </p:blipFill>
        <p:spPr bwMode="auto">
          <a:xfrm>
            <a:off x="170115" y="1009650"/>
            <a:ext cx="1338563" cy="350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utoShape 4"/>
          <p:cNvSpPr>
            <a:spLocks noChangeArrowheads="1"/>
          </p:cNvSpPr>
          <p:nvPr/>
        </p:nvSpPr>
        <p:spPr bwMode="gray">
          <a:xfrm>
            <a:off x="447215" y="95249"/>
            <a:ext cx="3780297"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4 . HÌNH CHIẾU TRỤC ĐO</a:t>
            </a:r>
            <a:endParaRPr lang="vi-VN" sz="1900" b="1">
              <a:solidFill>
                <a:schemeClr val="bg1"/>
              </a:solidFill>
              <a:latin typeface="Arial" pitchFamily="34" charset="0"/>
              <a:cs typeface="Arial" pitchFamily="34" charset="0"/>
            </a:endParaRPr>
          </a:p>
        </p:txBody>
      </p:sp>
      <p:pic>
        <p:nvPicPr>
          <p:cNvPr id="44034"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74529" y="2209800"/>
            <a:ext cx="2330083" cy="2204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80776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0012" y="315227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1" name="TextBox 10"/>
              <p:cNvSpPr txBox="1"/>
              <p:nvPr/>
            </p:nvSpPr>
            <p:spPr>
              <a:xfrm>
                <a:off x="484188" y="3581400"/>
                <a:ext cx="7391400" cy="752001"/>
              </a:xfrm>
              <a:prstGeom prst="rect">
                <a:avLst/>
              </a:prstGeom>
              <a:noFill/>
            </p:spPr>
            <p:txBody>
              <a:bodyPr wrap="square" rtlCol="0">
                <a:spAutoFit/>
              </a:bodyPr>
              <a:lstStyle/>
              <a:p>
                <a:pPr algn="just"/>
                <a:r>
                  <a:rPr lang="vi-VN" sz="2000" b="1" smtClean="0">
                    <a:latin typeface="Arial" pitchFamily="34" charset="0"/>
                    <a:cs typeface="Arial" pitchFamily="34" charset="0"/>
                  </a:rPr>
                  <a:t>a) Hình chiếu của </a:t>
                </a:r>
                <a:r>
                  <a:rPr lang="vi-VN" sz="2000" b="1">
                    <a:latin typeface="Arial" pitchFamily="34" charset="0"/>
                    <a:cs typeface="Arial" pitchFamily="34" charset="0"/>
                  </a:rPr>
                  <a:t>các </a:t>
                </a:r>
                <a:r>
                  <a:rPr lang="vi-VN" sz="2000" b="1" smtClean="0">
                    <a:latin typeface="Arial" pitchFamily="34" charset="0"/>
                    <a:cs typeface="Arial" pitchFamily="34" charset="0"/>
                  </a:rPr>
                  <a:t>góc</a:t>
                </a:r>
                <a:r>
                  <a:rPr lang="en-US" sz="2000" b="1" smtClean="0">
                    <a:latin typeface="Arial" pitchFamily="34" charset="0"/>
                    <a:cs typeface="Arial" pitchFamily="34" charset="0"/>
                  </a:rPr>
                  <a:t> </a:t>
                </a:r>
                <a14:m>
                  <m:oMath xmlns:m="http://schemas.openxmlformats.org/officeDocument/2006/math">
                    <m:acc>
                      <m:accPr>
                        <m:chr m:val="̂"/>
                        <m:ctrlPr>
                          <a:rPr lang="en-US" sz="2000" b="1" i="1">
                            <a:latin typeface="Cambria Math"/>
                            <a:cs typeface="Arial" pitchFamily="34" charset="0"/>
                          </a:rPr>
                        </m:ctrlPr>
                      </m:accPr>
                      <m:e>
                        <m:r>
                          <a:rPr lang="en-US" sz="2000" b="1" i="1">
                            <a:latin typeface="Cambria Math"/>
                            <a:cs typeface="Arial" pitchFamily="34" charset="0"/>
                          </a:rPr>
                          <m:t>𝒙𝑶𝒚</m:t>
                        </m:r>
                      </m:e>
                    </m:acc>
                    <m:r>
                      <a:rPr lang="en-US" sz="2000" b="1" i="1">
                        <a:latin typeface="Cambria Math"/>
                        <a:cs typeface="Arial" pitchFamily="34" charset="0"/>
                      </a:rPr>
                      <m:t>, </m:t>
                    </m:r>
                    <m:acc>
                      <m:accPr>
                        <m:chr m:val="̂"/>
                        <m:ctrlPr>
                          <a:rPr lang="en-US" sz="2000" b="1" i="1">
                            <a:latin typeface="Cambria Math"/>
                            <a:cs typeface="Arial" pitchFamily="34" charset="0"/>
                          </a:rPr>
                        </m:ctrlPr>
                      </m:accPr>
                      <m:e>
                        <m:r>
                          <a:rPr lang="en-US" sz="2000" b="1" i="1">
                            <a:latin typeface="Cambria Math"/>
                            <a:cs typeface="Arial" pitchFamily="34" charset="0"/>
                          </a:rPr>
                          <m:t>𝒚𝑶𝒛</m:t>
                        </m:r>
                      </m:e>
                    </m:acc>
                    <m:r>
                      <a:rPr lang="en-US" sz="2000" b="1" i="1">
                        <a:latin typeface="Cambria Math"/>
                        <a:cs typeface="Arial" pitchFamily="34" charset="0"/>
                      </a:rPr>
                      <m:t>, </m:t>
                    </m:r>
                    <m:acc>
                      <m:accPr>
                        <m:chr m:val="̂"/>
                        <m:ctrlPr>
                          <a:rPr lang="en-US" sz="2000" b="1" i="1">
                            <a:latin typeface="Cambria Math"/>
                            <a:cs typeface="Arial" pitchFamily="34" charset="0"/>
                          </a:rPr>
                        </m:ctrlPr>
                      </m:accPr>
                      <m:e>
                        <m:r>
                          <a:rPr lang="en-US" sz="2000" b="1" i="1">
                            <a:latin typeface="Cambria Math"/>
                            <a:cs typeface="Arial" pitchFamily="34" charset="0"/>
                          </a:rPr>
                          <m:t>𝒛𝑶𝒙</m:t>
                        </m:r>
                      </m:e>
                    </m:acc>
                  </m:oMath>
                </a14:m>
                <a:r>
                  <a:rPr lang="en-US" sz="2000" b="1" smtClean="0">
                    <a:latin typeface="Arial" pitchFamily="34" charset="0"/>
                    <a:cs typeface="Arial" pitchFamily="34" charset="0"/>
                  </a:rPr>
                  <a:t> </a:t>
                </a:r>
                <a:r>
                  <a:rPr lang="fr-FR" sz="2000" b="1">
                    <a:latin typeface="Arial" pitchFamily="34" charset="0"/>
                    <a:cs typeface="Arial" pitchFamily="34" charset="0"/>
                  </a:rPr>
                  <a:t>lần lượt là các </a:t>
                </a:r>
                <a:r>
                  <a:rPr lang="fr-FR" sz="2000" b="1" smtClean="0">
                    <a:latin typeface="Arial" pitchFamily="34" charset="0"/>
                    <a:cs typeface="Arial" pitchFamily="34" charset="0"/>
                  </a:rPr>
                  <a:t>góc </a:t>
                </a:r>
                <a14:m>
                  <m:oMath xmlns:m="http://schemas.openxmlformats.org/officeDocument/2006/math">
                    <m:acc>
                      <m:accPr>
                        <m:chr m:val="̂"/>
                        <m:ctrlPr>
                          <a:rPr lang="en-US" sz="2000" b="1" i="1">
                            <a:latin typeface="Cambria Math"/>
                            <a:cs typeface="Arial" pitchFamily="34" charset="0"/>
                          </a:rPr>
                        </m:ctrlPr>
                      </m:accPr>
                      <m:e>
                        <m:r>
                          <a:rPr lang="en-US" sz="2000" b="1" i="1">
                            <a:latin typeface="Cambria Math"/>
                            <a:cs typeface="Arial" pitchFamily="34" charset="0"/>
                          </a:rPr>
                          <m:t>𝒙</m:t>
                        </m:r>
                        <m:r>
                          <a:rPr lang="en-US" sz="2000" b="1" i="1" smtClean="0">
                            <a:latin typeface="Cambria Math"/>
                            <a:cs typeface="Arial" pitchFamily="34" charset="0"/>
                          </a:rPr>
                          <m:t>′</m:t>
                        </m:r>
                        <m:r>
                          <a:rPr lang="en-US" sz="2000" b="1" i="1">
                            <a:latin typeface="Cambria Math"/>
                            <a:cs typeface="Arial" pitchFamily="34" charset="0"/>
                          </a:rPr>
                          <m:t>𝑶</m:t>
                        </m:r>
                        <m:r>
                          <a:rPr lang="en-US" sz="2000" b="1" i="1" smtClean="0">
                            <a:latin typeface="Cambria Math"/>
                            <a:cs typeface="Arial" pitchFamily="34" charset="0"/>
                          </a:rPr>
                          <m:t>′</m:t>
                        </m:r>
                        <m:r>
                          <a:rPr lang="en-US" sz="2000" b="1" i="1">
                            <a:latin typeface="Cambria Math"/>
                            <a:cs typeface="Arial" pitchFamily="34" charset="0"/>
                          </a:rPr>
                          <m:t>𝒚</m:t>
                        </m:r>
                        <m:r>
                          <a:rPr lang="en-US" sz="2000" b="1" i="1" smtClean="0">
                            <a:latin typeface="Cambria Math"/>
                            <a:cs typeface="Arial" pitchFamily="34" charset="0"/>
                          </a:rPr>
                          <m:t>′</m:t>
                        </m:r>
                      </m:e>
                    </m:acc>
                    <m:r>
                      <a:rPr lang="en-US" sz="2000" b="1" i="1">
                        <a:latin typeface="Cambria Math"/>
                        <a:cs typeface="Arial" pitchFamily="34" charset="0"/>
                      </a:rPr>
                      <m:t>, </m:t>
                    </m:r>
                    <m:acc>
                      <m:accPr>
                        <m:chr m:val="̂"/>
                        <m:ctrlPr>
                          <a:rPr lang="en-US" sz="2000" b="1" i="1">
                            <a:latin typeface="Cambria Math"/>
                            <a:cs typeface="Arial" pitchFamily="34" charset="0"/>
                          </a:rPr>
                        </m:ctrlPr>
                      </m:accPr>
                      <m:e>
                        <m:r>
                          <a:rPr lang="en-US" sz="2000" b="1" i="1">
                            <a:latin typeface="Cambria Math"/>
                            <a:cs typeface="Arial" pitchFamily="34" charset="0"/>
                          </a:rPr>
                          <m:t>𝒚</m:t>
                        </m:r>
                        <m:r>
                          <a:rPr lang="en-US" sz="2000" b="1" i="1" smtClean="0">
                            <a:latin typeface="Cambria Math"/>
                            <a:cs typeface="Arial" pitchFamily="34" charset="0"/>
                          </a:rPr>
                          <m:t>′</m:t>
                        </m:r>
                        <m:r>
                          <a:rPr lang="en-US" sz="2000" b="1" i="1">
                            <a:latin typeface="Cambria Math"/>
                            <a:cs typeface="Arial" pitchFamily="34" charset="0"/>
                          </a:rPr>
                          <m:t>𝑶</m:t>
                        </m:r>
                        <m:r>
                          <a:rPr lang="en-US" sz="2000" b="1" i="1" smtClean="0">
                            <a:latin typeface="Cambria Math"/>
                            <a:cs typeface="Arial" pitchFamily="34" charset="0"/>
                          </a:rPr>
                          <m:t>′</m:t>
                        </m:r>
                        <m:r>
                          <a:rPr lang="en-US" sz="2000" b="1" i="1">
                            <a:latin typeface="Cambria Math"/>
                            <a:cs typeface="Arial" pitchFamily="34" charset="0"/>
                          </a:rPr>
                          <m:t>𝒛</m:t>
                        </m:r>
                        <m:r>
                          <a:rPr lang="en-US" sz="2000" b="1" i="1" smtClean="0">
                            <a:latin typeface="Cambria Math"/>
                            <a:cs typeface="Arial" pitchFamily="34" charset="0"/>
                          </a:rPr>
                          <m:t>′</m:t>
                        </m:r>
                      </m:e>
                    </m:acc>
                    <m:r>
                      <a:rPr lang="en-US" sz="2000" b="1" i="1">
                        <a:latin typeface="Cambria Math"/>
                        <a:cs typeface="Arial" pitchFamily="34" charset="0"/>
                      </a:rPr>
                      <m:t>, </m:t>
                    </m:r>
                    <m:acc>
                      <m:accPr>
                        <m:chr m:val="̂"/>
                        <m:ctrlPr>
                          <a:rPr lang="en-US" sz="2000" b="1" i="1">
                            <a:latin typeface="Cambria Math"/>
                            <a:cs typeface="Arial" pitchFamily="34" charset="0"/>
                          </a:rPr>
                        </m:ctrlPr>
                      </m:accPr>
                      <m:e>
                        <m:r>
                          <a:rPr lang="en-US" sz="2000" b="1" i="1">
                            <a:latin typeface="Cambria Math"/>
                            <a:cs typeface="Arial" pitchFamily="34" charset="0"/>
                          </a:rPr>
                          <m:t>𝒛</m:t>
                        </m:r>
                        <m:r>
                          <a:rPr lang="en-US" sz="2000" b="1" i="1" smtClean="0">
                            <a:latin typeface="Cambria Math"/>
                            <a:cs typeface="Arial" pitchFamily="34" charset="0"/>
                          </a:rPr>
                          <m:t>′</m:t>
                        </m:r>
                        <m:r>
                          <a:rPr lang="en-US" sz="2000" b="1" i="1">
                            <a:latin typeface="Cambria Math"/>
                            <a:cs typeface="Arial" pitchFamily="34" charset="0"/>
                          </a:rPr>
                          <m:t>𝑶</m:t>
                        </m:r>
                        <m:r>
                          <a:rPr lang="en-US" sz="2000" b="1" i="1" smtClean="0">
                            <a:latin typeface="Cambria Math"/>
                            <a:cs typeface="Arial" pitchFamily="34" charset="0"/>
                          </a:rPr>
                          <m:t>′</m:t>
                        </m:r>
                        <m:r>
                          <a:rPr lang="en-US" sz="2000" b="1" i="1">
                            <a:latin typeface="Cambria Math"/>
                            <a:cs typeface="Arial" pitchFamily="34" charset="0"/>
                          </a:rPr>
                          <m:t>𝒙</m:t>
                        </m:r>
                        <m:r>
                          <a:rPr lang="en-US" sz="2000" b="1" i="1" smtClean="0">
                            <a:latin typeface="Cambria Math"/>
                            <a:cs typeface="Arial" pitchFamily="34" charset="0"/>
                          </a:rPr>
                          <m:t>′</m:t>
                        </m:r>
                      </m:e>
                    </m:acc>
                  </m:oMath>
                </a14:m>
                <a:r>
                  <a:rPr lang="fr-FR" sz="2000" b="1" smtClean="0">
                    <a:latin typeface="Arial" pitchFamily="34" charset="0"/>
                    <a:cs typeface="Arial" pitchFamily="34" charset="0"/>
                  </a:rPr>
                  <a:t>  </a:t>
                </a:r>
                <a:r>
                  <a:rPr lang="fr-FR" sz="2000" b="1">
                    <a:latin typeface="Arial" pitchFamily="34" charset="0"/>
                    <a:cs typeface="Arial" pitchFamily="34" charset="0"/>
                  </a:rPr>
                  <a:t>trên mặt phẳng hình chiếu.</a:t>
                </a:r>
                <a:r>
                  <a:rPr lang="en-US" sz="2000" b="1" smtClean="0">
                    <a:latin typeface="Arial" pitchFamily="34" charset="0"/>
                    <a:cs typeface="Arial" pitchFamily="34" charset="0"/>
                  </a:rPr>
                  <a:t> </a:t>
                </a:r>
                <a:endParaRPr lang="vi-VN" sz="2000" b="1">
                  <a:latin typeface="Arial" pitchFamily="34" charset="0"/>
                  <a:cs typeface="Arial"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484188" y="3581400"/>
                <a:ext cx="7391400" cy="752001"/>
              </a:xfrm>
              <a:prstGeom prst="rect">
                <a:avLst/>
              </a:prstGeom>
              <a:blipFill rotWithShape="1">
                <a:blip r:embed="rId4"/>
                <a:stretch>
                  <a:fillRect l="-824" t="-4065" r="-824" b="-13821"/>
                </a:stretch>
              </a:blipFill>
            </p:spPr>
            <p:txBody>
              <a:bodyPr/>
              <a:lstStyle/>
              <a:p>
                <a:r>
                  <a:rPr lang="en-US">
                    <a:noFill/>
                  </a:rPr>
                  <a:t> </a:t>
                </a:r>
              </a:p>
            </p:txBody>
          </p:sp>
        </mc:Fallback>
      </mc:AlternateContent>
      <p:grpSp>
        <p:nvGrpSpPr>
          <p:cNvPr id="4" name="Group 3"/>
          <p:cNvGrpSpPr/>
          <p:nvPr/>
        </p:nvGrpSpPr>
        <p:grpSpPr>
          <a:xfrm>
            <a:off x="297025" y="714375"/>
            <a:ext cx="11558425" cy="2333625"/>
            <a:chOff x="297025" y="1058525"/>
            <a:chExt cx="11558425" cy="2333625"/>
          </a:xfrm>
        </p:grpSpPr>
        <p:sp>
          <p:nvSpPr>
            <p:cNvPr id="17" name="Rounded Rectangle 16"/>
            <p:cNvSpPr/>
            <p:nvPr/>
          </p:nvSpPr>
          <p:spPr>
            <a:xfrm>
              <a:off x="297025" y="1068050"/>
              <a:ext cx="11558425" cy="2324100"/>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8" name="TextBox 17"/>
                <p:cNvSpPr txBox="1"/>
                <p:nvPr/>
              </p:nvSpPr>
              <p:spPr>
                <a:xfrm>
                  <a:off x="539749" y="1108888"/>
                  <a:ext cx="11315701" cy="2165593"/>
                </a:xfrm>
                <a:prstGeom prst="rect">
                  <a:avLst/>
                </a:prstGeom>
                <a:noFill/>
              </p:spPr>
              <p:txBody>
                <a:bodyPr wrap="square" rtlCol="0">
                  <a:spAutoFit/>
                </a:bodyPr>
                <a:lstStyle/>
                <a:p>
                  <a:r>
                    <a:rPr lang="en-US" b="1" smtClean="0">
                      <a:latin typeface="Arial" pitchFamily="34" charset="0"/>
                      <a:cs typeface="Arial" pitchFamily="34" charset="0"/>
                    </a:rPr>
                    <a:t>                </a:t>
                  </a:r>
                  <a:r>
                    <a:rPr lang="vi-VN" sz="2000" b="1">
                      <a:latin typeface="Arial" pitchFamily="34" charset="0"/>
                      <a:cs typeface="Arial" pitchFamily="34" charset="0"/>
                    </a:rPr>
                    <a:t>Giả sử hình hộp chữ nhật ℋ trong HĐ5 được gắn thêm các trục Ox, Oy, Oz đôi một vuông góc dọc theo chiều dài, chiều rộng và chiều cao của ℋ. Gọi O'x', O'y' và O'z' lần lượt là hình chiếu của các trục đó lên mặt phẳng (P) theo phương l (H.3.21</a:t>
                  </a:r>
                  <a:r>
                    <a:rPr lang="vi-VN" sz="2000" b="1" smtClean="0">
                      <a:latin typeface="Arial" pitchFamily="34" charset="0"/>
                      <a:cs typeface="Arial" pitchFamily="34" charset="0"/>
                    </a:rPr>
                    <a:t>).</a:t>
                  </a:r>
                  <a:endParaRPr lang="en-US" sz="2000" b="1" smtClean="0">
                    <a:latin typeface="Arial" pitchFamily="34" charset="0"/>
                    <a:cs typeface="Arial" pitchFamily="34" charset="0"/>
                  </a:endParaRPr>
                </a:p>
                <a:p>
                  <a:pPr marL="457200" indent="-457200">
                    <a:buAutoNum type="alphaLcParenR"/>
                  </a:pPr>
                  <a:r>
                    <a:rPr lang="en-US" sz="2000" b="1" smtClean="0">
                      <a:latin typeface="Arial" pitchFamily="34" charset="0"/>
                      <a:cs typeface="Arial" pitchFamily="34" charset="0"/>
                    </a:rPr>
                    <a:t>Hình chiếu của các góc </a:t>
                  </a:r>
                  <a14:m>
                    <m:oMath xmlns:m="http://schemas.openxmlformats.org/officeDocument/2006/math">
                      <m:acc>
                        <m:accPr>
                          <m:chr m:val="̂"/>
                          <m:ctrlPr>
                            <a:rPr lang="en-US" sz="2000" b="1" i="1" smtClean="0">
                              <a:latin typeface="Cambria Math"/>
                              <a:cs typeface="Arial" pitchFamily="34" charset="0"/>
                            </a:rPr>
                          </m:ctrlPr>
                        </m:accPr>
                        <m:e>
                          <m:r>
                            <a:rPr lang="en-US" sz="2000" b="1" i="1" smtClean="0">
                              <a:latin typeface="Cambria Math"/>
                              <a:cs typeface="Arial" pitchFamily="34" charset="0"/>
                            </a:rPr>
                            <m:t>𝒙𝑶𝒚</m:t>
                          </m:r>
                        </m:e>
                      </m:acc>
                      <m:r>
                        <a:rPr lang="en-US" sz="2000" b="1" i="1" smtClean="0">
                          <a:latin typeface="Cambria Math"/>
                          <a:cs typeface="Arial" pitchFamily="34" charset="0"/>
                        </a:rPr>
                        <m:t>, </m:t>
                      </m:r>
                      <m:acc>
                        <m:accPr>
                          <m:chr m:val="̂"/>
                          <m:ctrlPr>
                            <a:rPr lang="en-US" sz="2000" b="1" i="1" smtClean="0">
                              <a:latin typeface="Cambria Math"/>
                              <a:cs typeface="Arial" pitchFamily="34" charset="0"/>
                            </a:rPr>
                          </m:ctrlPr>
                        </m:accPr>
                        <m:e>
                          <m:r>
                            <a:rPr lang="en-US" sz="2000" b="1" i="1" smtClean="0">
                              <a:latin typeface="Cambria Math"/>
                              <a:cs typeface="Arial" pitchFamily="34" charset="0"/>
                            </a:rPr>
                            <m:t>𝒚𝑶𝒛</m:t>
                          </m:r>
                        </m:e>
                      </m:acc>
                      <m:r>
                        <a:rPr lang="en-US" sz="2000" b="1" i="1" smtClean="0">
                          <a:latin typeface="Cambria Math"/>
                          <a:cs typeface="Arial" pitchFamily="34" charset="0"/>
                        </a:rPr>
                        <m:t>, </m:t>
                      </m:r>
                      <m:acc>
                        <m:accPr>
                          <m:chr m:val="̂"/>
                          <m:ctrlPr>
                            <a:rPr lang="en-US" sz="2000" b="1" i="1" smtClean="0">
                              <a:latin typeface="Cambria Math"/>
                              <a:cs typeface="Arial" pitchFamily="34" charset="0"/>
                            </a:rPr>
                          </m:ctrlPr>
                        </m:accPr>
                        <m:e>
                          <m:r>
                            <a:rPr lang="en-US" sz="2000" b="1" i="1" smtClean="0">
                              <a:latin typeface="Cambria Math"/>
                              <a:cs typeface="Arial" pitchFamily="34" charset="0"/>
                            </a:rPr>
                            <m:t>𝒛𝑶𝒙</m:t>
                          </m:r>
                        </m:e>
                      </m:acc>
                    </m:oMath>
                  </a14:m>
                  <a:r>
                    <a:rPr lang="en-US" sz="2000" b="1" smtClean="0">
                      <a:latin typeface="Arial" pitchFamily="34" charset="0"/>
                      <a:cs typeface="Arial" pitchFamily="34" charset="0"/>
                    </a:rPr>
                    <a:t> là các góc nào trên mặt phẳng hình chiếu ?</a:t>
                  </a:r>
                </a:p>
                <a:p>
                  <a:pPr marL="457200" indent="-457200">
                    <a:buAutoNum type="alphaLcParenR"/>
                  </a:pPr>
                  <a:r>
                    <a:rPr lang="en-US" sz="2000" b="1" smtClean="0">
                      <a:latin typeface="Arial" pitchFamily="34" charset="0"/>
                      <a:cs typeface="Arial" pitchFamily="34" charset="0"/>
                    </a:rPr>
                    <a:t>Giả sử M, N là 2 điểm thuộc trục Oz và M’, N’ là hình chiếu tương ứng thuộc trục O’z’ . So sánh hai tỉ số </a:t>
                  </a:r>
                  <a14:m>
                    <m:oMath xmlns:m="http://schemas.openxmlformats.org/officeDocument/2006/math">
                      <m:f>
                        <m:fPr>
                          <m:ctrlPr>
                            <a:rPr lang="en-US" sz="2000" b="1" i="1" smtClean="0">
                              <a:latin typeface="Cambria Math"/>
                              <a:cs typeface="Arial" pitchFamily="34" charset="0"/>
                            </a:rPr>
                          </m:ctrlPr>
                        </m:fPr>
                        <m:num>
                          <m:sSup>
                            <m:sSupPr>
                              <m:ctrlPr>
                                <a:rPr lang="en-US" sz="2000" b="1" i="1" smtClean="0">
                                  <a:latin typeface="Cambria Math"/>
                                  <a:cs typeface="Arial" pitchFamily="34" charset="0"/>
                                </a:rPr>
                              </m:ctrlPr>
                            </m:sSupPr>
                            <m:e>
                              <m:r>
                                <a:rPr lang="en-US" sz="2000" b="1" i="1" smtClean="0">
                                  <a:latin typeface="Cambria Math"/>
                                  <a:cs typeface="Arial" pitchFamily="34" charset="0"/>
                                </a:rPr>
                                <m:t>𝑶</m:t>
                              </m:r>
                            </m:e>
                            <m:sup>
                              <m:r>
                                <a:rPr lang="en-US" sz="2000" b="1" i="1" smtClean="0">
                                  <a:latin typeface="Cambria Math"/>
                                  <a:cs typeface="Arial" pitchFamily="34" charset="0"/>
                                </a:rPr>
                                <m:t>′</m:t>
                              </m:r>
                            </m:sup>
                          </m:sSup>
                          <m:r>
                            <a:rPr lang="en-US" sz="2000" b="1" i="1" smtClean="0">
                              <a:latin typeface="Cambria Math"/>
                              <a:cs typeface="Arial" pitchFamily="34" charset="0"/>
                            </a:rPr>
                            <m:t>𝑴</m:t>
                          </m:r>
                          <m:r>
                            <a:rPr lang="en-US" sz="2000" b="1" i="1" smtClean="0">
                              <a:latin typeface="Cambria Math"/>
                              <a:cs typeface="Arial" pitchFamily="34" charset="0"/>
                            </a:rPr>
                            <m:t>′</m:t>
                          </m:r>
                        </m:num>
                        <m:den>
                          <m:r>
                            <a:rPr lang="en-US" sz="2000" b="1" i="1" smtClean="0">
                              <a:latin typeface="Cambria Math"/>
                              <a:cs typeface="Arial" pitchFamily="34" charset="0"/>
                            </a:rPr>
                            <m:t>𝑶𝑴</m:t>
                          </m:r>
                        </m:den>
                      </m:f>
                    </m:oMath>
                  </a14:m>
                  <a:r>
                    <a:rPr lang="en-US" sz="2000" b="1" smtClean="0">
                      <a:latin typeface="Arial" pitchFamily="34" charset="0"/>
                      <a:cs typeface="Arial" pitchFamily="34" charset="0"/>
                    </a:rPr>
                    <a:t> và </a:t>
                  </a:r>
                  <a14:m>
                    <m:oMath xmlns:m="http://schemas.openxmlformats.org/officeDocument/2006/math">
                      <m:f>
                        <m:fPr>
                          <m:ctrlPr>
                            <a:rPr lang="en-US" sz="2000" b="1" i="1">
                              <a:latin typeface="Cambria Math"/>
                              <a:cs typeface="Arial" pitchFamily="34" charset="0"/>
                            </a:rPr>
                          </m:ctrlPr>
                        </m:fPr>
                        <m:num>
                          <m:sSup>
                            <m:sSupPr>
                              <m:ctrlPr>
                                <a:rPr lang="en-US" sz="2000" b="1" i="1">
                                  <a:latin typeface="Cambria Math"/>
                                  <a:cs typeface="Arial" pitchFamily="34" charset="0"/>
                                </a:rPr>
                              </m:ctrlPr>
                            </m:sSupPr>
                            <m:e>
                              <m:r>
                                <a:rPr lang="en-US" sz="2000" b="1" i="1">
                                  <a:latin typeface="Cambria Math"/>
                                  <a:cs typeface="Arial" pitchFamily="34" charset="0"/>
                                </a:rPr>
                                <m:t>𝑶</m:t>
                              </m:r>
                            </m:e>
                            <m:sup>
                              <m:r>
                                <a:rPr lang="en-US" sz="2000" b="1" i="1">
                                  <a:latin typeface="Cambria Math"/>
                                  <a:cs typeface="Arial" pitchFamily="34" charset="0"/>
                                </a:rPr>
                                <m:t>′</m:t>
                              </m:r>
                            </m:sup>
                          </m:sSup>
                          <m:r>
                            <a:rPr lang="en-US" sz="2000" b="1" i="1" smtClean="0">
                              <a:latin typeface="Cambria Math"/>
                              <a:cs typeface="Arial" pitchFamily="34" charset="0"/>
                            </a:rPr>
                            <m:t>𝑵</m:t>
                          </m:r>
                          <m:r>
                            <a:rPr lang="en-US" sz="2000" b="1" i="1">
                              <a:latin typeface="Cambria Math"/>
                              <a:cs typeface="Arial" pitchFamily="34" charset="0"/>
                            </a:rPr>
                            <m:t>′</m:t>
                          </m:r>
                        </m:num>
                        <m:den>
                          <m:r>
                            <a:rPr lang="en-US" sz="2000" b="1" i="1">
                              <a:latin typeface="Cambria Math"/>
                              <a:cs typeface="Arial" pitchFamily="34" charset="0"/>
                            </a:rPr>
                            <m:t>𝑶</m:t>
                          </m:r>
                          <m:r>
                            <a:rPr lang="en-US" sz="2000" b="1" i="1" smtClean="0">
                              <a:latin typeface="Cambria Math"/>
                              <a:cs typeface="Arial" pitchFamily="34" charset="0"/>
                            </a:rPr>
                            <m:t>𝑵</m:t>
                          </m:r>
                        </m:den>
                      </m:f>
                    </m:oMath>
                  </a14:m>
                  <a:r>
                    <a:rPr lang="en-US" sz="2000" b="1">
                      <a:latin typeface="Arial" pitchFamily="34" charset="0"/>
                      <a:cs typeface="Arial" pitchFamily="34" charset="0"/>
                    </a:rPr>
                    <a:t> </a:t>
                  </a:r>
                  <a:endParaRPr lang="vi-VN" sz="2000"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39749" y="1108888"/>
                  <a:ext cx="11315701" cy="2165593"/>
                </a:xfrm>
                <a:prstGeom prst="rect">
                  <a:avLst/>
                </a:prstGeom>
                <a:blipFill rotWithShape="1">
                  <a:blip r:embed="rId5"/>
                  <a:stretch>
                    <a:fillRect l="-593" b="-1404"/>
                  </a:stretch>
                </a:blipFill>
              </p:spPr>
              <p:txBody>
                <a:bodyPr/>
                <a:lstStyle/>
                <a:p>
                  <a:r>
                    <a:rPr lang="en-US">
                      <a:noFill/>
                    </a:rPr>
                    <a:t> </a:t>
                  </a:r>
                </a:p>
              </p:txBody>
            </p:sp>
          </mc:Fallback>
        </mc:AlternateContent>
        <p:pic>
          <p:nvPicPr>
            <p:cNvPr id="3277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r="18108" b="30508"/>
            <a:stretch/>
          </p:blipFill>
          <p:spPr bwMode="auto">
            <a:xfrm>
              <a:off x="333536" y="1058525"/>
              <a:ext cx="1493675"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 name="AutoShape 4"/>
          <p:cNvSpPr>
            <a:spLocks noChangeArrowheads="1"/>
          </p:cNvSpPr>
          <p:nvPr/>
        </p:nvSpPr>
        <p:spPr bwMode="gray">
          <a:xfrm>
            <a:off x="447215" y="95249"/>
            <a:ext cx="3780297"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4 . HÌNH CHIẾU TRỤC ĐO</a:t>
            </a:r>
            <a:endParaRPr lang="vi-VN" sz="1900" b="1">
              <a:solidFill>
                <a:schemeClr val="bg1"/>
              </a:solidFill>
              <a:latin typeface="Arial" pitchFamily="34" charset="0"/>
              <a:cs typeface="Arial" pitchFamily="34" charset="0"/>
            </a:endParaRPr>
          </a:p>
        </p:txBody>
      </p:sp>
      <p:grpSp>
        <p:nvGrpSpPr>
          <p:cNvPr id="5" name="Group 4"/>
          <p:cNvGrpSpPr/>
          <p:nvPr/>
        </p:nvGrpSpPr>
        <p:grpSpPr>
          <a:xfrm>
            <a:off x="7847012" y="3198168"/>
            <a:ext cx="3891191" cy="3126432"/>
            <a:chOff x="8062911" y="3124200"/>
            <a:chExt cx="3891191" cy="3126432"/>
          </a:xfrm>
        </p:grpSpPr>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62911" y="3124200"/>
              <a:ext cx="3891191" cy="2937849"/>
            </a:xfrm>
            <a:prstGeom prst="rect">
              <a:avLst/>
            </a:prstGeom>
          </p:spPr>
        </p:pic>
        <p:sp>
          <p:nvSpPr>
            <p:cNvPr id="20" name="TextBox 19"/>
            <p:cNvSpPr txBox="1"/>
            <p:nvPr/>
          </p:nvSpPr>
          <p:spPr>
            <a:xfrm>
              <a:off x="9379557" y="5912078"/>
              <a:ext cx="1257897" cy="338554"/>
            </a:xfrm>
            <a:prstGeom prst="rect">
              <a:avLst/>
            </a:prstGeom>
            <a:noFill/>
          </p:spPr>
          <p:txBody>
            <a:bodyPr wrap="square" rtlCol="0">
              <a:spAutoFit/>
            </a:bodyPr>
            <a:lstStyle/>
            <a:p>
              <a:pPr algn="ctr"/>
              <a:r>
                <a:rPr lang="en-US" sz="1600" b="1" smtClean="0">
                  <a:solidFill>
                    <a:schemeClr val="accent2">
                      <a:lumMod val="75000"/>
                    </a:schemeClr>
                  </a:solidFill>
                  <a:latin typeface="Arial" pitchFamily="34" charset="0"/>
                  <a:cs typeface="Arial" pitchFamily="34" charset="0"/>
                </a:rPr>
                <a:t>Hình 3.21</a:t>
              </a:r>
              <a:endParaRPr lang="en-US" sz="1600" b="1">
                <a:solidFill>
                  <a:schemeClr val="accent2">
                    <a:lumMod val="75000"/>
                  </a:schemeClr>
                </a:solidFill>
                <a:latin typeface="Arial" pitchFamily="34" charset="0"/>
                <a:cs typeface="Arial" pitchFamily="34" charset="0"/>
              </a:endParaRPr>
            </a:p>
          </p:txBody>
        </p:sp>
      </p:grpSp>
      <p:sp>
        <p:nvSpPr>
          <p:cNvPr id="23" name="TextBox 22"/>
          <p:cNvSpPr txBox="1"/>
          <p:nvPr/>
        </p:nvSpPr>
        <p:spPr>
          <a:xfrm>
            <a:off x="484188" y="4419600"/>
            <a:ext cx="7391400" cy="400110"/>
          </a:xfrm>
          <a:prstGeom prst="rect">
            <a:avLst/>
          </a:prstGeom>
          <a:noFill/>
        </p:spPr>
        <p:txBody>
          <a:bodyPr wrap="square" rtlCol="0">
            <a:spAutoFit/>
          </a:bodyPr>
          <a:lstStyle/>
          <a:p>
            <a:pPr algn="just"/>
            <a:r>
              <a:rPr lang="en-US" sz="2000" b="1" smtClean="0">
                <a:latin typeface="Arial" pitchFamily="34" charset="0"/>
                <a:cs typeface="Arial" pitchFamily="34" charset="0"/>
              </a:rPr>
              <a:t>b) Ta có :  OO’ // MM’ // NN’</a:t>
            </a:r>
            <a:endParaRPr lang="vi-VN" sz="2000"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24" name="TextBox 23"/>
              <p:cNvSpPr txBox="1"/>
              <p:nvPr/>
            </p:nvSpPr>
            <p:spPr>
              <a:xfrm>
                <a:off x="738024" y="4876800"/>
                <a:ext cx="7137563" cy="572016"/>
              </a:xfrm>
              <a:prstGeom prst="rect">
                <a:avLst/>
              </a:prstGeom>
              <a:noFill/>
            </p:spPr>
            <p:txBody>
              <a:bodyPr wrap="square" rtlCol="0">
                <a:spAutoFit/>
              </a:bodyPr>
              <a:lstStyle/>
              <a:p>
                <a:pPr algn="just"/>
                <a:r>
                  <a:rPr lang="en-US" sz="2000" b="1" smtClean="0">
                    <a:latin typeface="Arial" pitchFamily="34" charset="0"/>
                    <a:cs typeface="Arial" pitchFamily="34" charset="0"/>
                  </a:rPr>
                  <a:t>Suy ra : </a:t>
                </a:r>
                <a:r>
                  <a:rPr lang="en-US" sz="2000" b="1">
                    <a:latin typeface="Arial" pitchFamily="34" charset="0"/>
                    <a:cs typeface="Arial" pitchFamily="34" charset="0"/>
                  </a:rPr>
                  <a:t> </a:t>
                </a:r>
                <a14:m>
                  <m:oMath xmlns:m="http://schemas.openxmlformats.org/officeDocument/2006/math">
                    <m:f>
                      <m:fPr>
                        <m:ctrlPr>
                          <a:rPr lang="en-US" sz="2000" b="1" i="1">
                            <a:latin typeface="Cambria Math"/>
                            <a:cs typeface="Arial" pitchFamily="34" charset="0"/>
                          </a:rPr>
                        </m:ctrlPr>
                      </m:fPr>
                      <m:num>
                        <m:sSup>
                          <m:sSupPr>
                            <m:ctrlPr>
                              <a:rPr lang="en-US" sz="2000" b="1" i="1">
                                <a:latin typeface="Cambria Math"/>
                                <a:cs typeface="Arial" pitchFamily="34" charset="0"/>
                              </a:rPr>
                            </m:ctrlPr>
                          </m:sSupPr>
                          <m:e>
                            <m:r>
                              <a:rPr lang="en-US" sz="2000" b="1" i="1">
                                <a:latin typeface="Cambria Math"/>
                                <a:cs typeface="Arial" pitchFamily="34" charset="0"/>
                              </a:rPr>
                              <m:t>𝑶</m:t>
                            </m:r>
                          </m:e>
                          <m:sup>
                            <m:r>
                              <a:rPr lang="en-US" sz="2000" b="1" i="1">
                                <a:latin typeface="Cambria Math"/>
                                <a:cs typeface="Arial" pitchFamily="34" charset="0"/>
                              </a:rPr>
                              <m:t>′</m:t>
                            </m:r>
                          </m:sup>
                        </m:sSup>
                        <m:r>
                          <a:rPr lang="en-US" sz="2000" b="1" i="1">
                            <a:latin typeface="Cambria Math"/>
                            <a:cs typeface="Arial" pitchFamily="34" charset="0"/>
                          </a:rPr>
                          <m:t>𝑴</m:t>
                        </m:r>
                        <m:r>
                          <a:rPr lang="en-US" sz="2000" b="1" i="1">
                            <a:latin typeface="Cambria Math"/>
                            <a:cs typeface="Arial" pitchFamily="34" charset="0"/>
                          </a:rPr>
                          <m:t>′</m:t>
                        </m:r>
                      </m:num>
                      <m:den>
                        <m:sSup>
                          <m:sSupPr>
                            <m:ctrlPr>
                              <a:rPr lang="en-US" sz="2000" b="1" i="1" smtClean="0">
                                <a:latin typeface="Cambria Math"/>
                                <a:cs typeface="Arial" pitchFamily="34" charset="0"/>
                              </a:rPr>
                            </m:ctrlPr>
                          </m:sSupPr>
                          <m:e>
                            <m:r>
                              <a:rPr lang="en-US" sz="2000" b="1" i="1">
                                <a:latin typeface="Cambria Math"/>
                                <a:cs typeface="Arial" pitchFamily="34" charset="0"/>
                              </a:rPr>
                              <m:t>𝑶</m:t>
                            </m:r>
                          </m:e>
                          <m:sup>
                            <m:r>
                              <a:rPr lang="en-US" sz="2000" b="1" i="1" smtClean="0">
                                <a:latin typeface="Cambria Math"/>
                                <a:cs typeface="Arial" pitchFamily="34" charset="0"/>
                              </a:rPr>
                              <m:t>′</m:t>
                            </m:r>
                          </m:sup>
                        </m:sSup>
                        <m:r>
                          <a:rPr lang="en-US" sz="2000" b="1" i="1" smtClean="0">
                            <a:latin typeface="Cambria Math"/>
                            <a:cs typeface="Arial" pitchFamily="34" charset="0"/>
                          </a:rPr>
                          <m:t>𝑵</m:t>
                        </m:r>
                        <m:r>
                          <a:rPr lang="en-US" sz="2000" b="1" i="1" smtClean="0">
                            <a:latin typeface="Cambria Math"/>
                            <a:cs typeface="Arial" pitchFamily="34" charset="0"/>
                          </a:rPr>
                          <m:t>′</m:t>
                        </m:r>
                      </m:den>
                    </m:f>
                    <m:r>
                      <a:rPr lang="en-US" sz="2000" b="1" i="1" smtClean="0">
                        <a:latin typeface="Cambria Math"/>
                        <a:cs typeface="Arial" pitchFamily="34" charset="0"/>
                      </a:rPr>
                      <m:t>=</m:t>
                    </m:r>
                    <m:f>
                      <m:fPr>
                        <m:ctrlPr>
                          <a:rPr lang="en-US" sz="2000" b="1" i="1" smtClean="0">
                            <a:latin typeface="Cambria Math"/>
                            <a:cs typeface="Arial" pitchFamily="34" charset="0"/>
                          </a:rPr>
                        </m:ctrlPr>
                      </m:fPr>
                      <m:num>
                        <m:r>
                          <a:rPr lang="en-US" sz="2000" b="1" i="1" smtClean="0">
                            <a:latin typeface="Cambria Math"/>
                            <a:cs typeface="Arial" pitchFamily="34" charset="0"/>
                          </a:rPr>
                          <m:t>𝑶𝑴</m:t>
                        </m:r>
                      </m:num>
                      <m:den>
                        <m:r>
                          <a:rPr lang="en-US" sz="2000" b="1" i="1" smtClean="0">
                            <a:latin typeface="Cambria Math"/>
                            <a:cs typeface="Arial" pitchFamily="34" charset="0"/>
                          </a:rPr>
                          <m:t>𝑶𝑵</m:t>
                        </m:r>
                      </m:den>
                    </m:f>
                  </m:oMath>
                </a14:m>
                <a:r>
                  <a:rPr lang="en-US" sz="2000" b="1" smtClean="0">
                    <a:latin typeface="Arial" pitchFamily="34" charset="0"/>
                    <a:cs typeface="Arial" pitchFamily="34" charset="0"/>
                  </a:rPr>
                  <a:t>  do đó </a:t>
                </a:r>
                <a14:m>
                  <m:oMath xmlns:m="http://schemas.openxmlformats.org/officeDocument/2006/math">
                    <m:f>
                      <m:fPr>
                        <m:ctrlPr>
                          <a:rPr lang="en-US" sz="2000" b="1" i="1">
                            <a:latin typeface="Cambria Math"/>
                            <a:cs typeface="Arial" pitchFamily="34" charset="0"/>
                          </a:rPr>
                        </m:ctrlPr>
                      </m:fPr>
                      <m:num>
                        <m:sSup>
                          <m:sSupPr>
                            <m:ctrlPr>
                              <a:rPr lang="en-US" sz="2000" b="1" i="1">
                                <a:latin typeface="Cambria Math"/>
                                <a:cs typeface="Arial" pitchFamily="34" charset="0"/>
                              </a:rPr>
                            </m:ctrlPr>
                          </m:sSupPr>
                          <m:e>
                            <m:r>
                              <a:rPr lang="en-US" sz="2000" b="1" i="1">
                                <a:latin typeface="Cambria Math"/>
                                <a:cs typeface="Arial" pitchFamily="34" charset="0"/>
                              </a:rPr>
                              <m:t>𝑶</m:t>
                            </m:r>
                          </m:e>
                          <m:sup>
                            <m:r>
                              <a:rPr lang="en-US" sz="2000" b="1" i="1">
                                <a:latin typeface="Cambria Math"/>
                                <a:cs typeface="Arial" pitchFamily="34" charset="0"/>
                              </a:rPr>
                              <m:t>′</m:t>
                            </m:r>
                          </m:sup>
                        </m:sSup>
                        <m:r>
                          <a:rPr lang="en-US" sz="2000" b="1" i="1">
                            <a:latin typeface="Cambria Math"/>
                            <a:cs typeface="Arial" pitchFamily="34" charset="0"/>
                          </a:rPr>
                          <m:t>𝑴</m:t>
                        </m:r>
                        <m:r>
                          <a:rPr lang="en-US" sz="2000" b="1" i="1">
                            <a:latin typeface="Cambria Math"/>
                            <a:cs typeface="Arial" pitchFamily="34" charset="0"/>
                          </a:rPr>
                          <m:t>′</m:t>
                        </m:r>
                      </m:num>
                      <m:den>
                        <m:r>
                          <a:rPr lang="en-US" sz="2000" b="1" i="1">
                            <a:latin typeface="Cambria Math"/>
                            <a:cs typeface="Arial" pitchFamily="34" charset="0"/>
                          </a:rPr>
                          <m:t>𝑶𝑴</m:t>
                        </m:r>
                      </m:den>
                    </m:f>
                    <m:r>
                      <a:rPr lang="en-US" sz="2000" b="1" i="1" smtClean="0">
                        <a:latin typeface="Cambria Math"/>
                        <a:cs typeface="Arial" pitchFamily="34" charset="0"/>
                      </a:rPr>
                      <m:t>=</m:t>
                    </m:r>
                    <m:f>
                      <m:fPr>
                        <m:ctrlPr>
                          <a:rPr lang="en-US" sz="2000" b="1" i="1">
                            <a:latin typeface="Cambria Math"/>
                            <a:cs typeface="Arial" pitchFamily="34" charset="0"/>
                          </a:rPr>
                        </m:ctrlPr>
                      </m:fPr>
                      <m:num>
                        <m:sSup>
                          <m:sSupPr>
                            <m:ctrlPr>
                              <a:rPr lang="en-US" sz="2000" b="1" i="1">
                                <a:latin typeface="Cambria Math"/>
                                <a:cs typeface="Arial" pitchFamily="34" charset="0"/>
                              </a:rPr>
                            </m:ctrlPr>
                          </m:sSupPr>
                          <m:e>
                            <m:r>
                              <a:rPr lang="en-US" sz="2000" b="1" i="1">
                                <a:latin typeface="Cambria Math"/>
                                <a:cs typeface="Arial" pitchFamily="34" charset="0"/>
                              </a:rPr>
                              <m:t>𝑶</m:t>
                            </m:r>
                          </m:e>
                          <m:sup>
                            <m:r>
                              <a:rPr lang="en-US" sz="2000" b="1" i="1">
                                <a:latin typeface="Cambria Math"/>
                                <a:cs typeface="Arial" pitchFamily="34" charset="0"/>
                              </a:rPr>
                              <m:t>′</m:t>
                            </m:r>
                          </m:sup>
                        </m:sSup>
                        <m:r>
                          <a:rPr lang="en-US" sz="2000" b="1" i="1">
                            <a:latin typeface="Cambria Math"/>
                            <a:cs typeface="Arial" pitchFamily="34" charset="0"/>
                          </a:rPr>
                          <m:t>𝑵</m:t>
                        </m:r>
                        <m:r>
                          <a:rPr lang="en-US" sz="2000" b="1" i="1">
                            <a:latin typeface="Cambria Math"/>
                            <a:cs typeface="Arial" pitchFamily="34" charset="0"/>
                          </a:rPr>
                          <m:t>′</m:t>
                        </m:r>
                      </m:num>
                      <m:den>
                        <m:r>
                          <a:rPr lang="en-US" sz="2000" b="1" i="1">
                            <a:latin typeface="Cambria Math"/>
                            <a:cs typeface="Arial" pitchFamily="34" charset="0"/>
                          </a:rPr>
                          <m:t>𝑶𝑵</m:t>
                        </m:r>
                      </m:den>
                    </m:f>
                  </m:oMath>
                </a14:m>
                <a:endParaRPr lang="vi-VN" sz="2000" b="1">
                  <a:latin typeface="Arial" pitchFamily="34" charset="0"/>
                  <a:cs typeface="Arial" pitchFamily="34"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738024" y="4876800"/>
                <a:ext cx="7137563" cy="572016"/>
              </a:xfrm>
              <a:prstGeom prst="rect">
                <a:avLst/>
              </a:prstGeom>
              <a:blipFill rotWithShape="1">
                <a:blip r:embed="rId8"/>
                <a:stretch>
                  <a:fillRect l="-854" b="-6383"/>
                </a:stretch>
              </a:blipFill>
            </p:spPr>
            <p:txBody>
              <a:bodyPr/>
              <a:lstStyle/>
              <a:p>
                <a:r>
                  <a:rPr lang="en-US">
                    <a:noFill/>
                  </a:rPr>
                  <a:t> </a:t>
                </a:r>
              </a:p>
            </p:txBody>
          </p:sp>
        </mc:Fallback>
      </mc:AlternateContent>
    </p:spTree>
    <p:extLst>
      <p:ext uri="{BB962C8B-B14F-4D97-AF65-F5344CB8AC3E}">
        <p14:creationId xmlns:p14="http://schemas.microsoft.com/office/powerpoint/2010/main" val="866845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left)">
                                      <p:cBhvr>
                                        <p:cTn id="2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4"/>
          <p:cNvSpPr>
            <a:spLocks noChangeArrowheads="1"/>
          </p:cNvSpPr>
          <p:nvPr/>
        </p:nvSpPr>
        <p:spPr bwMode="gray">
          <a:xfrm>
            <a:off x="447215" y="95249"/>
            <a:ext cx="3780297"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4 . HÌNH CHIẾU TRỤC ĐO</a:t>
            </a:r>
            <a:endParaRPr lang="vi-VN" sz="1900" b="1">
              <a:solidFill>
                <a:schemeClr val="bg1"/>
              </a:solidFill>
              <a:latin typeface="Arial" pitchFamily="34" charset="0"/>
              <a:cs typeface="Arial" pitchFamily="34" charset="0"/>
            </a:endParaRPr>
          </a:p>
        </p:txBody>
      </p:sp>
      <p:grpSp>
        <p:nvGrpSpPr>
          <p:cNvPr id="2" name="Group 1"/>
          <p:cNvGrpSpPr/>
          <p:nvPr/>
        </p:nvGrpSpPr>
        <p:grpSpPr>
          <a:xfrm>
            <a:off x="379412" y="762000"/>
            <a:ext cx="11652813" cy="4267200"/>
            <a:chOff x="379412" y="762000"/>
            <a:chExt cx="11652813" cy="4267200"/>
          </a:xfrm>
        </p:grpSpPr>
        <p:grpSp>
          <p:nvGrpSpPr>
            <p:cNvPr id="13" name="Group 12"/>
            <p:cNvGrpSpPr/>
            <p:nvPr/>
          </p:nvGrpSpPr>
          <p:grpSpPr>
            <a:xfrm>
              <a:off x="379412" y="762000"/>
              <a:ext cx="11652813" cy="4267200"/>
              <a:chOff x="536012" y="4648200"/>
              <a:chExt cx="11652813" cy="4267200"/>
            </a:xfrm>
          </p:grpSpPr>
          <p:sp>
            <p:nvSpPr>
              <p:cNvPr id="15" name="Rounded Rectangle 14"/>
              <p:cNvSpPr/>
              <p:nvPr/>
            </p:nvSpPr>
            <p:spPr>
              <a:xfrm>
                <a:off x="536012" y="4648200"/>
                <a:ext cx="11125201" cy="3962400"/>
              </a:xfrm>
              <a:prstGeom prst="roundRect">
                <a:avLst>
                  <a:gd name="adj" fmla="val 2546"/>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1" name="TextBox 20"/>
              <p:cNvSpPr txBox="1"/>
              <p:nvPr/>
            </p:nvSpPr>
            <p:spPr>
              <a:xfrm>
                <a:off x="835025" y="4746248"/>
                <a:ext cx="10668000" cy="830997"/>
              </a:xfrm>
              <a:prstGeom prst="rect">
                <a:avLst/>
              </a:prstGeom>
              <a:noFill/>
            </p:spPr>
            <p:txBody>
              <a:bodyPr wrap="square" rtlCol="0">
                <a:spAutoFit/>
              </a:bodyPr>
              <a:lstStyle/>
              <a:p>
                <a:r>
                  <a:rPr lang="en-US" b="1" smtClean="0">
                    <a:latin typeface="Arial" pitchFamily="34" charset="0"/>
                    <a:cs typeface="Arial" pitchFamily="34" charset="0"/>
                  </a:rPr>
                  <a:t>      Cho hình H và các trục Ox, Oy, Oz đôi một vuông góc được đặt dọc theo ba chiều của hình H</a:t>
                </a:r>
                <a:endParaRPr lang="vi-VN" b="1">
                  <a:latin typeface="Arial" pitchFamily="34" charset="0"/>
                  <a:cs typeface="Arial" pitchFamily="34" charset="0"/>
                </a:endParaRP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841270" y="7468360"/>
                <a:ext cx="1347555" cy="1447040"/>
              </a:xfrm>
              <a:prstGeom prst="rect">
                <a:avLst/>
              </a:prstGeom>
            </p:spPr>
          </p:pic>
        </p:grpSp>
        <p:sp>
          <p:nvSpPr>
            <p:cNvPr id="26" name="TextBox 25"/>
            <p:cNvSpPr txBox="1"/>
            <p:nvPr/>
          </p:nvSpPr>
          <p:spPr>
            <a:xfrm>
              <a:off x="678425" y="1666875"/>
              <a:ext cx="10668000" cy="430887"/>
            </a:xfrm>
            <a:prstGeom prst="rect">
              <a:avLst/>
            </a:prstGeom>
            <a:noFill/>
          </p:spPr>
          <p:txBody>
            <a:bodyPr wrap="square" rtlCol="0">
              <a:spAutoFit/>
            </a:bodyPr>
            <a:lstStyle/>
            <a:p>
              <a:pPr marL="342900" indent="-342900">
                <a:buFont typeface="Arial" pitchFamily="34" charset="0"/>
                <a:buChar char="•"/>
              </a:pPr>
              <a:r>
                <a:rPr lang="en-US" sz="2200" b="1">
                  <a:latin typeface="Arial" pitchFamily="34" charset="0"/>
                  <a:cs typeface="Arial" pitchFamily="34" charset="0"/>
                </a:rPr>
                <a:t>Hình chiếu O’x’, O’y’, O’z’ của các trục Ox, Oy, </a:t>
              </a:r>
              <a:r>
                <a:rPr lang="en-US" sz="2200" b="1" smtClean="0">
                  <a:latin typeface="Arial" pitchFamily="34" charset="0"/>
                  <a:cs typeface="Arial" pitchFamily="34" charset="0"/>
                </a:rPr>
                <a:t>Oz được gọi là các trục đo </a:t>
              </a:r>
              <a:endParaRPr lang="vi-VN" sz="2200" b="1">
                <a:latin typeface="Arial" pitchFamily="34" charset="0"/>
                <a:cs typeface="Arial" pitchFamily="34" charset="0"/>
              </a:endParaRPr>
            </a:p>
          </p:txBody>
        </p:sp>
        <mc:AlternateContent xmlns:mc="http://schemas.openxmlformats.org/markup-compatibility/2006" xmlns:a14="http://schemas.microsoft.com/office/drawing/2010/main">
          <mc:Choice Requires="a14">
            <p:sp>
              <p:nvSpPr>
                <p:cNvPr id="14" name="TextBox 13"/>
                <p:cNvSpPr txBox="1"/>
                <p:nvPr/>
              </p:nvSpPr>
              <p:spPr>
                <a:xfrm>
                  <a:off x="678425" y="2109549"/>
                  <a:ext cx="10668000" cy="468077"/>
                </a:xfrm>
                <a:prstGeom prst="rect">
                  <a:avLst/>
                </a:prstGeom>
                <a:noFill/>
              </p:spPr>
              <p:txBody>
                <a:bodyPr wrap="square" rtlCol="0">
                  <a:spAutoFit/>
                </a:bodyPr>
                <a:lstStyle/>
                <a:p>
                  <a:pPr marL="342900" indent="-342900">
                    <a:buFont typeface="Arial" pitchFamily="34" charset="0"/>
                    <a:buChar char="•"/>
                  </a:pPr>
                  <a:r>
                    <a:rPr lang="en-US" sz="2200" b="1" smtClean="0">
                      <a:latin typeface="Arial" pitchFamily="34" charset="0"/>
                      <a:cs typeface="Arial" pitchFamily="34" charset="0"/>
                    </a:rPr>
                    <a:t>Các góc </a:t>
                  </a:r>
                  <a14:m>
                    <m:oMath xmlns:m="http://schemas.openxmlformats.org/officeDocument/2006/math">
                      <m:acc>
                        <m:accPr>
                          <m:chr m:val="̂"/>
                          <m:ctrlPr>
                            <a:rPr lang="en-US" sz="2200" b="1" i="1" smtClean="0">
                              <a:latin typeface="Cambria Math"/>
                              <a:cs typeface="Arial" pitchFamily="34" charset="0"/>
                            </a:rPr>
                          </m:ctrlPr>
                        </m:accPr>
                        <m:e>
                          <m:sSup>
                            <m:sSupPr>
                              <m:ctrlPr>
                                <a:rPr lang="en-US" sz="2200" b="1" i="1" smtClean="0">
                                  <a:latin typeface="Cambria Math"/>
                                  <a:cs typeface="Arial" pitchFamily="34" charset="0"/>
                                </a:rPr>
                              </m:ctrlPr>
                            </m:sSupPr>
                            <m:e>
                              <m:r>
                                <a:rPr lang="en-US" sz="2200" b="1" i="1" smtClean="0">
                                  <a:latin typeface="Cambria Math"/>
                                  <a:cs typeface="Arial" pitchFamily="34" charset="0"/>
                                </a:rPr>
                                <m:t>𝒙</m:t>
                              </m:r>
                            </m:e>
                            <m:sup>
                              <m:r>
                                <a:rPr lang="en-US" sz="2200" b="1" i="1" smtClean="0">
                                  <a:latin typeface="Cambria Math"/>
                                  <a:cs typeface="Arial" pitchFamily="34" charset="0"/>
                                </a:rPr>
                                <m:t>′</m:t>
                              </m:r>
                            </m:sup>
                          </m:sSup>
                          <m:sSup>
                            <m:sSupPr>
                              <m:ctrlPr>
                                <a:rPr lang="en-US" sz="2200" b="1" i="1" smtClean="0">
                                  <a:latin typeface="Cambria Math"/>
                                  <a:cs typeface="Arial" pitchFamily="34" charset="0"/>
                                </a:rPr>
                              </m:ctrlPr>
                            </m:sSupPr>
                            <m:e>
                              <m:r>
                                <a:rPr lang="en-US" sz="2200" b="1" i="1" smtClean="0">
                                  <a:latin typeface="Cambria Math"/>
                                  <a:cs typeface="Arial" pitchFamily="34" charset="0"/>
                                </a:rPr>
                                <m:t>𝑶</m:t>
                              </m:r>
                            </m:e>
                            <m:sup>
                              <m:r>
                                <a:rPr lang="en-US" sz="2200" b="1" i="1" smtClean="0">
                                  <a:latin typeface="Cambria Math"/>
                                  <a:cs typeface="Arial" pitchFamily="34" charset="0"/>
                                </a:rPr>
                                <m:t>′</m:t>
                              </m:r>
                            </m:sup>
                          </m:sSup>
                          <m:r>
                            <a:rPr lang="en-US" sz="2200" b="1" i="1" smtClean="0">
                              <a:latin typeface="Cambria Math"/>
                              <a:cs typeface="Arial" pitchFamily="34" charset="0"/>
                            </a:rPr>
                            <m:t>𝒚</m:t>
                          </m:r>
                          <m:r>
                            <a:rPr lang="en-US" sz="2200" b="1" i="1" smtClean="0">
                              <a:latin typeface="Cambria Math"/>
                              <a:cs typeface="Arial" pitchFamily="34" charset="0"/>
                            </a:rPr>
                            <m:t>′</m:t>
                          </m:r>
                        </m:e>
                      </m:acc>
                      <m:r>
                        <a:rPr lang="en-US" sz="2200" b="1" i="1" smtClean="0">
                          <a:latin typeface="Cambria Math"/>
                          <a:cs typeface="Arial" pitchFamily="34" charset="0"/>
                        </a:rPr>
                        <m:t>, </m:t>
                      </m:r>
                      <m:acc>
                        <m:accPr>
                          <m:chr m:val="̂"/>
                          <m:ctrlPr>
                            <a:rPr lang="en-US" sz="2200" b="1" i="1" smtClean="0">
                              <a:latin typeface="Cambria Math"/>
                              <a:cs typeface="Arial" pitchFamily="34" charset="0"/>
                            </a:rPr>
                          </m:ctrlPr>
                        </m:accPr>
                        <m:e>
                          <m:sSup>
                            <m:sSupPr>
                              <m:ctrlPr>
                                <a:rPr lang="en-US" sz="2200" b="1" i="1" smtClean="0">
                                  <a:latin typeface="Cambria Math"/>
                                  <a:cs typeface="Arial" pitchFamily="34" charset="0"/>
                                </a:rPr>
                              </m:ctrlPr>
                            </m:sSupPr>
                            <m:e>
                              <m:r>
                                <a:rPr lang="en-US" sz="2200" b="1" i="1" smtClean="0">
                                  <a:latin typeface="Cambria Math"/>
                                  <a:cs typeface="Arial" pitchFamily="34" charset="0"/>
                                </a:rPr>
                                <m:t>𝒚</m:t>
                              </m:r>
                            </m:e>
                            <m:sup>
                              <m:r>
                                <a:rPr lang="en-US" sz="2200" b="1" i="1" smtClean="0">
                                  <a:latin typeface="Cambria Math"/>
                                  <a:cs typeface="Arial" pitchFamily="34" charset="0"/>
                                </a:rPr>
                                <m:t>′</m:t>
                              </m:r>
                            </m:sup>
                          </m:sSup>
                          <m:sSup>
                            <m:sSupPr>
                              <m:ctrlPr>
                                <a:rPr lang="en-US" sz="2200" b="1" i="1" smtClean="0">
                                  <a:latin typeface="Cambria Math"/>
                                  <a:cs typeface="Arial" pitchFamily="34" charset="0"/>
                                </a:rPr>
                              </m:ctrlPr>
                            </m:sSupPr>
                            <m:e>
                              <m:r>
                                <a:rPr lang="en-US" sz="2200" b="1" i="1" smtClean="0">
                                  <a:latin typeface="Cambria Math"/>
                                  <a:cs typeface="Arial" pitchFamily="34" charset="0"/>
                                </a:rPr>
                                <m:t>𝑶</m:t>
                              </m:r>
                            </m:e>
                            <m:sup>
                              <m:r>
                                <a:rPr lang="en-US" sz="2200" b="1" i="1" smtClean="0">
                                  <a:latin typeface="Cambria Math"/>
                                  <a:cs typeface="Arial" pitchFamily="34" charset="0"/>
                                </a:rPr>
                                <m:t>′</m:t>
                              </m:r>
                            </m:sup>
                          </m:sSup>
                          <m:r>
                            <a:rPr lang="en-US" sz="2200" b="1" i="1" smtClean="0">
                              <a:latin typeface="Cambria Math"/>
                              <a:cs typeface="Arial" pitchFamily="34" charset="0"/>
                            </a:rPr>
                            <m:t>𝒛</m:t>
                          </m:r>
                          <m:r>
                            <a:rPr lang="en-US" sz="2200" b="1" i="1" smtClean="0">
                              <a:latin typeface="Cambria Math"/>
                              <a:cs typeface="Arial" pitchFamily="34" charset="0"/>
                            </a:rPr>
                            <m:t>′</m:t>
                          </m:r>
                        </m:e>
                      </m:acc>
                      <m:r>
                        <a:rPr lang="en-US" sz="2200" b="1" i="1" smtClean="0">
                          <a:latin typeface="Cambria Math"/>
                          <a:cs typeface="Arial" pitchFamily="34" charset="0"/>
                        </a:rPr>
                        <m:t>, </m:t>
                      </m:r>
                      <m:acc>
                        <m:accPr>
                          <m:chr m:val="̂"/>
                          <m:ctrlPr>
                            <a:rPr lang="en-US" sz="2200" b="1" i="1" smtClean="0">
                              <a:latin typeface="Cambria Math"/>
                              <a:cs typeface="Arial" pitchFamily="34" charset="0"/>
                            </a:rPr>
                          </m:ctrlPr>
                        </m:accPr>
                        <m:e>
                          <m:sSup>
                            <m:sSupPr>
                              <m:ctrlPr>
                                <a:rPr lang="en-US" sz="2200" b="1" i="1" smtClean="0">
                                  <a:latin typeface="Cambria Math"/>
                                  <a:cs typeface="Arial" pitchFamily="34" charset="0"/>
                                </a:rPr>
                              </m:ctrlPr>
                            </m:sSupPr>
                            <m:e>
                              <m:r>
                                <a:rPr lang="en-US" sz="2200" b="1" i="1" smtClean="0">
                                  <a:latin typeface="Cambria Math"/>
                                  <a:cs typeface="Arial" pitchFamily="34" charset="0"/>
                                </a:rPr>
                                <m:t>𝒛</m:t>
                              </m:r>
                            </m:e>
                            <m:sup>
                              <m:r>
                                <a:rPr lang="en-US" sz="2200" b="1" i="1" smtClean="0">
                                  <a:latin typeface="Cambria Math"/>
                                  <a:cs typeface="Arial" pitchFamily="34" charset="0"/>
                                </a:rPr>
                                <m:t>′</m:t>
                              </m:r>
                            </m:sup>
                          </m:sSup>
                          <m:sSup>
                            <m:sSupPr>
                              <m:ctrlPr>
                                <a:rPr lang="en-US" sz="2200" b="1" i="1" smtClean="0">
                                  <a:latin typeface="Cambria Math"/>
                                  <a:cs typeface="Arial" pitchFamily="34" charset="0"/>
                                </a:rPr>
                              </m:ctrlPr>
                            </m:sSupPr>
                            <m:e>
                              <m:r>
                                <a:rPr lang="en-US" sz="2200" b="1" i="1" smtClean="0">
                                  <a:latin typeface="Cambria Math"/>
                                  <a:cs typeface="Arial" pitchFamily="34" charset="0"/>
                                </a:rPr>
                                <m:t>𝑶</m:t>
                              </m:r>
                            </m:e>
                            <m:sup>
                              <m:r>
                                <a:rPr lang="en-US" sz="2200" b="1" i="1" smtClean="0">
                                  <a:latin typeface="Cambria Math"/>
                                  <a:cs typeface="Arial" pitchFamily="34" charset="0"/>
                                </a:rPr>
                                <m:t>′</m:t>
                              </m:r>
                            </m:sup>
                          </m:sSup>
                          <m:r>
                            <a:rPr lang="en-US" sz="2200" b="1" i="1" smtClean="0">
                              <a:latin typeface="Cambria Math"/>
                              <a:cs typeface="Arial" pitchFamily="34" charset="0"/>
                            </a:rPr>
                            <m:t>𝒙</m:t>
                          </m:r>
                          <m:r>
                            <a:rPr lang="en-US" sz="2200" b="1" i="1" smtClean="0">
                              <a:latin typeface="Cambria Math"/>
                              <a:cs typeface="Arial" pitchFamily="34" charset="0"/>
                            </a:rPr>
                            <m:t>′</m:t>
                          </m:r>
                        </m:e>
                      </m:acc>
                      <m:r>
                        <a:rPr lang="en-US" sz="2200" b="1" i="1" smtClean="0">
                          <a:latin typeface="Cambria Math"/>
                          <a:cs typeface="Arial" pitchFamily="34" charset="0"/>
                        </a:rPr>
                        <m:t> </m:t>
                      </m:r>
                    </m:oMath>
                  </a14:m>
                  <a:r>
                    <a:rPr lang="en-US" sz="2200" b="1" smtClean="0">
                      <a:latin typeface="Arial" pitchFamily="34" charset="0"/>
                      <a:cs typeface="Arial" pitchFamily="34" charset="0"/>
                    </a:rPr>
                    <a:t>gọi là các góc trục đo.</a:t>
                  </a:r>
                  <a:endParaRPr lang="vi-VN" sz="2200" b="1">
                    <a:latin typeface="Arial" pitchFamily="34" charset="0"/>
                    <a:cs typeface="Arial"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678425" y="2109549"/>
                  <a:ext cx="10668000" cy="468077"/>
                </a:xfrm>
                <a:prstGeom prst="rect">
                  <a:avLst/>
                </a:prstGeom>
                <a:blipFill rotWithShape="1">
                  <a:blip r:embed="rId4"/>
                  <a:stretch>
                    <a:fillRect l="-629" b="-259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678425" y="2577626"/>
                  <a:ext cx="10134600" cy="1974195"/>
                </a:xfrm>
                <a:prstGeom prst="rect">
                  <a:avLst/>
                </a:prstGeom>
                <a:noFill/>
              </p:spPr>
              <p:txBody>
                <a:bodyPr wrap="square" rtlCol="0">
                  <a:spAutoFit/>
                </a:bodyPr>
                <a:lstStyle/>
                <a:p>
                  <a:pPr marL="342900" indent="-342900">
                    <a:buFont typeface="Arial" pitchFamily="34" charset="0"/>
                    <a:buChar char="•"/>
                  </a:pPr>
                  <a:r>
                    <a:rPr lang="en-US" sz="2200" b="1" smtClean="0">
                      <a:latin typeface="Arial" pitchFamily="34" charset="0"/>
                      <a:cs typeface="Arial" pitchFamily="34" charset="0"/>
                    </a:rPr>
                    <a:t>Hệ số biến dạng theo mỗi trục là tỉ số độ dài hình chiếu của một đoạn thẳng nằm trên trục đó hoặc song song với trục đó với độ dài thực tế của đoạn thẳng đó.</a:t>
                  </a:r>
                  <a:br>
                    <a:rPr lang="en-US" sz="2200" b="1" smtClean="0">
                      <a:latin typeface="Arial" pitchFamily="34" charset="0"/>
                      <a:cs typeface="Arial" pitchFamily="34" charset="0"/>
                    </a:rPr>
                  </a:br>
                  <a:r>
                    <a:rPr lang="en-US" sz="2200" b="1" smtClean="0">
                      <a:latin typeface="Arial" pitchFamily="34" charset="0"/>
                      <a:cs typeface="Arial" pitchFamily="34" charset="0"/>
                    </a:rPr>
                    <a:t>Các tỉ số </a:t>
                  </a:r>
                  <a14:m>
                    <m:oMath xmlns:m="http://schemas.openxmlformats.org/officeDocument/2006/math">
                      <m:r>
                        <a:rPr lang="en-US" sz="2200" b="1" i="0" smtClean="0">
                          <a:latin typeface="Cambria Math"/>
                          <a:cs typeface="Arial" pitchFamily="34" charset="0"/>
                        </a:rPr>
                        <m:t>𝐩</m:t>
                      </m:r>
                      <m:r>
                        <a:rPr lang="en-US" sz="2200" b="1" i="0" smtClean="0">
                          <a:latin typeface="Cambria Math"/>
                          <a:cs typeface="Arial" pitchFamily="34" charset="0"/>
                        </a:rPr>
                        <m:t>=</m:t>
                      </m:r>
                      <m:f>
                        <m:fPr>
                          <m:ctrlPr>
                            <a:rPr lang="en-US" sz="2200" b="1" i="1" smtClean="0">
                              <a:latin typeface="Cambria Math"/>
                              <a:cs typeface="Arial" pitchFamily="34" charset="0"/>
                            </a:rPr>
                          </m:ctrlPr>
                        </m:fPr>
                        <m:num>
                          <m:sSup>
                            <m:sSupPr>
                              <m:ctrlPr>
                                <a:rPr lang="en-US" sz="2200" b="1" i="1" smtClean="0">
                                  <a:latin typeface="Cambria Math"/>
                                  <a:cs typeface="Arial" pitchFamily="34" charset="0"/>
                                </a:rPr>
                              </m:ctrlPr>
                            </m:sSupPr>
                            <m:e>
                              <m:r>
                                <a:rPr lang="en-US" sz="2200" b="1" i="1" smtClean="0">
                                  <a:latin typeface="Cambria Math"/>
                                  <a:cs typeface="Arial" pitchFamily="34" charset="0"/>
                                </a:rPr>
                                <m:t>𝑶</m:t>
                              </m:r>
                            </m:e>
                            <m:sup>
                              <m:r>
                                <a:rPr lang="en-US" sz="2200" b="1" i="1" smtClean="0">
                                  <a:latin typeface="Cambria Math"/>
                                  <a:cs typeface="Arial" pitchFamily="34" charset="0"/>
                                </a:rPr>
                                <m:t>′</m:t>
                              </m:r>
                            </m:sup>
                          </m:sSup>
                          <m:r>
                            <a:rPr lang="en-US" sz="2200" b="1" i="1" smtClean="0">
                              <a:latin typeface="Cambria Math"/>
                              <a:cs typeface="Arial" pitchFamily="34" charset="0"/>
                            </a:rPr>
                            <m:t>𝑨</m:t>
                          </m:r>
                          <m:r>
                            <a:rPr lang="en-US" sz="2200" b="1" i="1" smtClean="0">
                              <a:latin typeface="Cambria Math"/>
                              <a:cs typeface="Arial" pitchFamily="34" charset="0"/>
                            </a:rPr>
                            <m:t>′</m:t>
                          </m:r>
                        </m:num>
                        <m:den>
                          <m:r>
                            <a:rPr lang="en-US" sz="2200" b="1" i="1" smtClean="0">
                              <a:latin typeface="Cambria Math"/>
                              <a:cs typeface="Arial" pitchFamily="34" charset="0"/>
                            </a:rPr>
                            <m:t>𝑶𝑨</m:t>
                          </m:r>
                        </m:den>
                      </m:f>
                      <m:r>
                        <a:rPr lang="en-US" sz="2200" b="1" i="1" smtClean="0">
                          <a:latin typeface="Cambria Math"/>
                          <a:cs typeface="Arial" pitchFamily="34" charset="0"/>
                        </a:rPr>
                        <m:t>, </m:t>
                      </m:r>
                      <m:r>
                        <a:rPr lang="en-US" sz="2200" b="1" i="1" smtClean="0">
                          <a:latin typeface="Cambria Math"/>
                          <a:cs typeface="Arial" pitchFamily="34" charset="0"/>
                        </a:rPr>
                        <m:t>𝒒</m:t>
                      </m:r>
                      <m:r>
                        <a:rPr lang="en-US" sz="2200" b="1">
                          <a:latin typeface="Cambria Math"/>
                          <a:cs typeface="Arial" pitchFamily="34" charset="0"/>
                        </a:rPr>
                        <m:t>=</m:t>
                      </m:r>
                      <m:f>
                        <m:fPr>
                          <m:ctrlPr>
                            <a:rPr lang="en-US" sz="2200" b="1" i="1">
                              <a:latin typeface="Cambria Math"/>
                              <a:cs typeface="Arial" pitchFamily="34" charset="0"/>
                            </a:rPr>
                          </m:ctrlPr>
                        </m:fPr>
                        <m:num>
                          <m:sSup>
                            <m:sSupPr>
                              <m:ctrlPr>
                                <a:rPr lang="en-US" sz="2200" b="1" i="1">
                                  <a:latin typeface="Cambria Math"/>
                                  <a:cs typeface="Arial" pitchFamily="34" charset="0"/>
                                </a:rPr>
                              </m:ctrlPr>
                            </m:sSupPr>
                            <m:e>
                              <m:r>
                                <a:rPr lang="en-US" sz="2200" b="1" i="1">
                                  <a:latin typeface="Cambria Math"/>
                                  <a:cs typeface="Arial" pitchFamily="34" charset="0"/>
                                </a:rPr>
                                <m:t>𝑶</m:t>
                              </m:r>
                            </m:e>
                            <m:sup>
                              <m:r>
                                <a:rPr lang="en-US" sz="2200" b="1" i="1">
                                  <a:latin typeface="Cambria Math"/>
                                  <a:cs typeface="Arial" pitchFamily="34" charset="0"/>
                                </a:rPr>
                                <m:t>′</m:t>
                              </m:r>
                            </m:sup>
                          </m:sSup>
                          <m:r>
                            <a:rPr lang="en-US" sz="2200" b="1" i="1" smtClean="0">
                              <a:latin typeface="Cambria Math"/>
                              <a:cs typeface="Arial" pitchFamily="34" charset="0"/>
                            </a:rPr>
                            <m:t>𝑩</m:t>
                          </m:r>
                          <m:r>
                            <a:rPr lang="en-US" sz="2200" b="1" i="1">
                              <a:latin typeface="Cambria Math"/>
                              <a:cs typeface="Arial" pitchFamily="34" charset="0"/>
                            </a:rPr>
                            <m:t>′</m:t>
                          </m:r>
                        </m:num>
                        <m:den>
                          <m:r>
                            <a:rPr lang="en-US" sz="2200" b="1" i="1">
                              <a:latin typeface="Cambria Math"/>
                              <a:cs typeface="Arial" pitchFamily="34" charset="0"/>
                            </a:rPr>
                            <m:t>𝑶</m:t>
                          </m:r>
                          <m:r>
                            <a:rPr lang="en-US" sz="2200" b="1" i="1" smtClean="0">
                              <a:latin typeface="Cambria Math"/>
                              <a:cs typeface="Arial" pitchFamily="34" charset="0"/>
                            </a:rPr>
                            <m:t>𝑩</m:t>
                          </m:r>
                        </m:den>
                      </m:f>
                    </m:oMath>
                  </a14:m>
                  <a:r>
                    <a:rPr lang="en-US" sz="2200" b="1" smtClean="0">
                      <a:latin typeface="Arial" pitchFamily="34" charset="0"/>
                      <a:cs typeface="Arial" pitchFamily="34" charset="0"/>
                    </a:rPr>
                    <a:t> và </a:t>
                  </a:r>
                  <a14:m>
                    <m:oMath xmlns:m="http://schemas.openxmlformats.org/officeDocument/2006/math">
                      <m:r>
                        <a:rPr lang="en-US" sz="2200" b="1" i="0" smtClean="0">
                          <a:latin typeface="Cambria Math"/>
                          <a:cs typeface="Arial" pitchFamily="34" charset="0"/>
                        </a:rPr>
                        <m:t>𝐫</m:t>
                      </m:r>
                      <m:r>
                        <a:rPr lang="en-US" sz="2200" b="1">
                          <a:latin typeface="Cambria Math"/>
                          <a:cs typeface="Arial" pitchFamily="34" charset="0"/>
                        </a:rPr>
                        <m:t>=</m:t>
                      </m:r>
                      <m:f>
                        <m:fPr>
                          <m:ctrlPr>
                            <a:rPr lang="en-US" sz="2200" b="1" i="1">
                              <a:latin typeface="Cambria Math"/>
                              <a:cs typeface="Arial" pitchFamily="34" charset="0"/>
                            </a:rPr>
                          </m:ctrlPr>
                        </m:fPr>
                        <m:num>
                          <m:sSup>
                            <m:sSupPr>
                              <m:ctrlPr>
                                <a:rPr lang="en-US" sz="2200" b="1" i="1">
                                  <a:latin typeface="Cambria Math"/>
                                  <a:cs typeface="Arial" pitchFamily="34" charset="0"/>
                                </a:rPr>
                              </m:ctrlPr>
                            </m:sSupPr>
                            <m:e>
                              <m:r>
                                <a:rPr lang="en-US" sz="2200" b="1" i="1">
                                  <a:latin typeface="Cambria Math"/>
                                  <a:cs typeface="Arial" pitchFamily="34" charset="0"/>
                                </a:rPr>
                                <m:t>𝑶</m:t>
                              </m:r>
                            </m:e>
                            <m:sup>
                              <m:r>
                                <a:rPr lang="en-US" sz="2200" b="1" i="1">
                                  <a:latin typeface="Cambria Math"/>
                                  <a:cs typeface="Arial" pitchFamily="34" charset="0"/>
                                </a:rPr>
                                <m:t>′</m:t>
                              </m:r>
                            </m:sup>
                          </m:sSup>
                          <m:r>
                            <a:rPr lang="en-US" sz="2200" b="1" i="1" smtClean="0">
                              <a:latin typeface="Cambria Math"/>
                              <a:cs typeface="Arial" pitchFamily="34" charset="0"/>
                            </a:rPr>
                            <m:t>𝑪</m:t>
                          </m:r>
                          <m:r>
                            <a:rPr lang="en-US" sz="2200" b="1" i="1" smtClean="0">
                              <a:latin typeface="Cambria Math"/>
                              <a:cs typeface="Arial" pitchFamily="34" charset="0"/>
                            </a:rPr>
                            <m:t>′</m:t>
                          </m:r>
                        </m:num>
                        <m:den>
                          <m:r>
                            <a:rPr lang="en-US" sz="2200" b="1" i="1">
                              <a:latin typeface="Cambria Math"/>
                              <a:cs typeface="Arial" pitchFamily="34" charset="0"/>
                            </a:rPr>
                            <m:t>𝑶</m:t>
                          </m:r>
                          <m:r>
                            <a:rPr lang="en-US" sz="2200" b="1" i="1" smtClean="0">
                              <a:latin typeface="Cambria Math"/>
                              <a:cs typeface="Arial" pitchFamily="34" charset="0"/>
                            </a:rPr>
                            <m:t>𝑪</m:t>
                          </m:r>
                        </m:den>
                      </m:f>
                    </m:oMath>
                  </a14:m>
                  <a:r>
                    <a:rPr lang="en-US" sz="2200" b="1" smtClean="0">
                      <a:latin typeface="Arial" pitchFamily="34" charset="0"/>
                      <a:cs typeface="Arial" pitchFamily="34" charset="0"/>
                    </a:rPr>
                    <a:t> lần lượt gọi là </a:t>
                  </a:r>
                  <a:r>
                    <a:rPr lang="en-US" sz="2200" b="1" smtClean="0">
                      <a:solidFill>
                        <a:schemeClr val="accent2">
                          <a:lumMod val="75000"/>
                        </a:schemeClr>
                      </a:solidFill>
                      <a:latin typeface="Arial" pitchFamily="34" charset="0"/>
                      <a:cs typeface="Arial" pitchFamily="34" charset="0"/>
                    </a:rPr>
                    <a:t>hệ số biến dạng </a:t>
                  </a:r>
                  <a:r>
                    <a:rPr lang="en-US" sz="2200" b="1" smtClean="0">
                      <a:latin typeface="Arial" pitchFamily="34" charset="0"/>
                      <a:cs typeface="Arial" pitchFamily="34" charset="0"/>
                    </a:rPr>
                    <a:t>theo trục O’x’, O’y’, O’z’ .</a:t>
                  </a:r>
                  <a:endParaRPr lang="vi-VN" sz="2200" b="1">
                    <a:latin typeface="Arial" pitchFamily="34" charset="0"/>
                    <a:cs typeface="Arial"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678425" y="2577626"/>
                  <a:ext cx="10134600" cy="1974195"/>
                </a:xfrm>
                <a:prstGeom prst="rect">
                  <a:avLst/>
                </a:prstGeom>
                <a:blipFill rotWithShape="1">
                  <a:blip r:embed="rId5"/>
                  <a:stretch>
                    <a:fillRect l="-661" t="-1543" r="-1143" b="-5247"/>
                  </a:stretch>
                </a:blipFill>
              </p:spPr>
              <p:txBody>
                <a:bodyPr/>
                <a:lstStyle/>
                <a:p>
                  <a:r>
                    <a:rPr lang="en-US">
                      <a:noFill/>
                    </a:rPr>
                    <a:t> </a:t>
                  </a:r>
                </a:p>
              </p:txBody>
            </p:sp>
          </mc:Fallback>
        </mc:AlternateContent>
      </p:grpSp>
      <p:grpSp>
        <p:nvGrpSpPr>
          <p:cNvPr id="18" name="Group 17"/>
          <p:cNvGrpSpPr/>
          <p:nvPr/>
        </p:nvGrpSpPr>
        <p:grpSpPr>
          <a:xfrm>
            <a:off x="455612" y="4965918"/>
            <a:ext cx="11125200" cy="1275279"/>
            <a:chOff x="760413" y="2649378"/>
            <a:chExt cx="11125200" cy="1275279"/>
          </a:xfrm>
        </p:grpSpPr>
        <p:sp>
          <p:nvSpPr>
            <p:cNvPr id="19" name="TextBox 18"/>
            <p:cNvSpPr txBox="1"/>
            <p:nvPr/>
          </p:nvSpPr>
          <p:spPr>
            <a:xfrm>
              <a:off x="760413" y="2649378"/>
              <a:ext cx="2438400" cy="492443"/>
            </a:xfrm>
            <a:prstGeom prst="rect">
              <a:avLst/>
            </a:prstGeom>
            <a:noFill/>
          </p:spPr>
          <p:txBody>
            <a:bodyPr wrap="square" rtlCol="0">
              <a:spAutoFit/>
            </a:bodyPr>
            <a:lstStyle/>
            <a:p>
              <a:pPr marL="457200" indent="-457200" algn="just">
                <a:buFont typeface="Wingdings" pitchFamily="2" charset="2"/>
                <a:buChar char="v"/>
              </a:pPr>
              <a:r>
                <a:rPr lang="en-US" sz="2600" b="1" i="1" smtClean="0">
                  <a:solidFill>
                    <a:schemeClr val="accent2">
                      <a:lumMod val="75000"/>
                    </a:schemeClr>
                  </a:solidFill>
                  <a:latin typeface="Arial" pitchFamily="34" charset="0"/>
                  <a:cs typeface="Arial" pitchFamily="34" charset="0"/>
                </a:rPr>
                <a:t>Chú ý </a:t>
              </a:r>
              <a:r>
                <a:rPr lang="en-US" sz="2600" b="1" smtClean="0">
                  <a:solidFill>
                    <a:schemeClr val="accent2">
                      <a:lumMod val="75000"/>
                    </a:schemeClr>
                  </a:solidFill>
                  <a:latin typeface="Arial" pitchFamily="34" charset="0"/>
                  <a:cs typeface="Arial" pitchFamily="34" charset="0"/>
                </a:rPr>
                <a:t>:</a:t>
              </a:r>
              <a:endParaRPr lang="en-US" sz="2600" b="1">
                <a:solidFill>
                  <a:schemeClr val="accent2">
                    <a:lumMod val="75000"/>
                  </a:schemeClr>
                </a:solidFill>
                <a:latin typeface="Arial" pitchFamily="34" charset="0"/>
                <a:cs typeface="Arial" pitchFamily="34" charset="0"/>
              </a:endParaRPr>
            </a:p>
          </p:txBody>
        </p:sp>
        <p:sp>
          <p:nvSpPr>
            <p:cNvPr id="20" name="TextBox 19"/>
            <p:cNvSpPr txBox="1"/>
            <p:nvPr/>
          </p:nvSpPr>
          <p:spPr>
            <a:xfrm>
              <a:off x="1211827" y="3093660"/>
              <a:ext cx="10673786" cy="830997"/>
            </a:xfrm>
            <a:prstGeom prst="rect">
              <a:avLst/>
            </a:prstGeom>
            <a:noFill/>
          </p:spPr>
          <p:txBody>
            <a:bodyPr wrap="square" rtlCol="0">
              <a:spAutoFit/>
            </a:bodyPr>
            <a:lstStyle/>
            <a:p>
              <a:pPr algn="just"/>
              <a:r>
                <a:rPr lang="en-US" b="1" smtClean="0">
                  <a:latin typeface="Arial" pitchFamily="34" charset="0"/>
                  <a:cs typeface="Arial" pitchFamily="34" charset="0"/>
                </a:rPr>
                <a:t>Hệ số biến dạng trên mỗi trục đo phụ thuộc vào vị trí tương đối của mỗi trục với mặt phẳng chiếu và phụ thuộc vào phương chiếu.</a:t>
              </a:r>
              <a:endParaRPr lang="en-US" b="1">
                <a:latin typeface="Arial" pitchFamily="34" charset="0"/>
                <a:cs typeface="Arial" pitchFamily="34" charset="0"/>
              </a:endParaRPr>
            </a:p>
          </p:txBody>
        </p:sp>
      </p:grpSp>
    </p:spTree>
    <p:extLst>
      <p:ext uri="{BB962C8B-B14F-4D97-AF65-F5344CB8AC3E}">
        <p14:creationId xmlns:p14="http://schemas.microsoft.com/office/powerpoint/2010/main" val="7060494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27012" y="762000"/>
            <a:ext cx="11672724" cy="1447800"/>
            <a:chOff x="270038" y="742950"/>
            <a:chExt cx="11672724" cy="1447800"/>
          </a:xfrm>
        </p:grpSpPr>
        <p:sp>
          <p:nvSpPr>
            <p:cNvPr id="17" name="Rounded Rectangle 16"/>
            <p:cNvSpPr/>
            <p:nvPr/>
          </p:nvSpPr>
          <p:spPr>
            <a:xfrm>
              <a:off x="270038" y="742951"/>
              <a:ext cx="11672724" cy="1447799"/>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360362" y="742950"/>
              <a:ext cx="11582400" cy="1292662"/>
            </a:xfrm>
            <a:prstGeom prst="rect">
              <a:avLst/>
            </a:prstGeom>
            <a:noFill/>
          </p:spPr>
          <p:txBody>
            <a:bodyPr wrap="square" rtlCol="0">
              <a:spAutoFit/>
            </a:bodyPr>
            <a:lstStyle/>
            <a:p>
              <a:r>
                <a:rPr lang="en-US" sz="2600" b="1" smtClean="0">
                  <a:latin typeface="Arial" pitchFamily="34" charset="0"/>
                  <a:cs typeface="Arial" pitchFamily="34" charset="0"/>
                </a:rPr>
                <a:t>	</a:t>
              </a:r>
              <a:r>
                <a:rPr lang="en-US" sz="2000" b="1" smtClean="0">
                  <a:latin typeface="Arial" pitchFamily="34" charset="0"/>
                  <a:cs typeface="Arial" pitchFamily="34" charset="0"/>
                </a:rPr>
                <a:t>     </a:t>
              </a:r>
              <a:r>
                <a:rPr lang="vi-VN" sz="2600" b="1">
                  <a:latin typeface="Arial" pitchFamily="34" charset="0"/>
                  <a:cs typeface="Arial" pitchFamily="34" charset="0"/>
                </a:rPr>
                <a:t>Hình 3.2 mô tả ba phép chiếu biến hình ℋ thành hình ℋ '. Em đã biết những phép chiếu nào trong ba phép chiếu đó? Hãy nhắc lại khái niệm về các phép chiếu mà em đã học</a:t>
              </a:r>
              <a:r>
                <a:rPr lang="vi-VN" sz="2600" b="1" smtClean="0">
                  <a:latin typeface="Arial" pitchFamily="34" charset="0"/>
                  <a:cs typeface="Arial" pitchFamily="34" charset="0"/>
                </a:rPr>
                <a:t>.</a:t>
              </a:r>
              <a:endParaRPr lang="vi-VN" sz="2600" b="1">
                <a:latin typeface="Arial" pitchFamily="34" charset="0"/>
                <a:cs typeface="Arial" pitchFamily="34" charset="0"/>
              </a:endParaRPr>
            </a:p>
          </p:txBody>
        </p:sp>
        <p:pic>
          <p:nvPicPr>
            <p:cNvPr id="30725"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3900" t="8129" r="24004" b="34426"/>
            <a:stretch/>
          </p:blipFill>
          <p:spPr bwMode="auto">
            <a:xfrm>
              <a:off x="422438" y="792580"/>
              <a:ext cx="1406868" cy="387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9"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2846" y="39624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AutoShape 4"/>
          <p:cNvSpPr>
            <a:spLocks noChangeArrowheads="1"/>
          </p:cNvSpPr>
          <p:nvPr/>
        </p:nvSpPr>
        <p:spPr bwMode="gray">
          <a:xfrm>
            <a:off x="447214" y="95249"/>
            <a:ext cx="5799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HÌNH BIỂU DIỄN CỦA MỘT HÌNH, KHỐI</a:t>
            </a:r>
            <a:endParaRPr lang="vi-VN" sz="1900" b="1">
              <a:solidFill>
                <a:schemeClr val="bg1"/>
              </a:solidFill>
              <a:latin typeface="Arial" pitchFamily="34" charset="0"/>
              <a:cs typeface="Arial" pitchFamily="34" charset="0"/>
            </a:endParaRPr>
          </a:p>
        </p:txBody>
      </p:sp>
      <p:sp>
        <p:nvSpPr>
          <p:cNvPr id="9" name="TextBox 8"/>
          <p:cNvSpPr txBox="1"/>
          <p:nvPr/>
        </p:nvSpPr>
        <p:spPr>
          <a:xfrm>
            <a:off x="353054" y="4419600"/>
            <a:ext cx="11488738" cy="707886"/>
          </a:xfrm>
          <a:prstGeom prst="rect">
            <a:avLst/>
          </a:prstGeom>
          <a:noFill/>
        </p:spPr>
        <p:txBody>
          <a:bodyPr wrap="square" rtlCol="0">
            <a:spAutoFit/>
          </a:bodyPr>
          <a:lstStyle/>
          <a:p>
            <a:pPr marL="342900" indent="-342900" algn="just">
              <a:buFont typeface="Arial" pitchFamily="34" charset="0"/>
              <a:buChar char="•"/>
            </a:pPr>
            <a:r>
              <a:rPr lang="vi-VN" sz="2000" b="1">
                <a:latin typeface="Arial" pitchFamily="34" charset="0"/>
                <a:cs typeface="Arial" pitchFamily="34" charset="0"/>
              </a:rPr>
              <a:t>Hình </a:t>
            </a:r>
            <a:r>
              <a:rPr lang="vi-VN" sz="2000" b="1">
                <a:solidFill>
                  <a:schemeClr val="accent2">
                    <a:lumMod val="75000"/>
                  </a:schemeClr>
                </a:solidFill>
                <a:latin typeface="Arial" pitchFamily="34" charset="0"/>
                <a:cs typeface="Arial" pitchFamily="34" charset="0"/>
              </a:rPr>
              <a:t>3.2a</a:t>
            </a:r>
            <a:r>
              <a:rPr lang="vi-VN" sz="2000" b="1">
                <a:latin typeface="Arial" pitchFamily="34" charset="0"/>
                <a:cs typeface="Arial" pitchFamily="34" charset="0"/>
              </a:rPr>
              <a:t> sử dụng phép chiếu song song. Phép chiếu song song là phép chiếu có các tia chiếu song song với nhau nhưng không vuông góc với mặt phẳng chiếu.</a:t>
            </a:r>
            <a:endParaRPr lang="en-US" sz="2000" b="1">
              <a:solidFill>
                <a:schemeClr val="accent2">
                  <a:lumMod val="75000"/>
                </a:schemeClr>
              </a:solidFill>
              <a:latin typeface="Arial" pitchFamily="34" charset="0"/>
              <a:cs typeface="Arial" pitchFamily="34" charset="0"/>
            </a:endParaRPr>
          </a:p>
        </p:txBody>
      </p:sp>
      <p:grpSp>
        <p:nvGrpSpPr>
          <p:cNvPr id="3" name="Group 2"/>
          <p:cNvGrpSpPr/>
          <p:nvPr/>
        </p:nvGrpSpPr>
        <p:grpSpPr>
          <a:xfrm>
            <a:off x="3543917" y="2286000"/>
            <a:ext cx="6360495" cy="2057400"/>
            <a:chOff x="2724489" y="2286000"/>
            <a:chExt cx="6360495" cy="2057400"/>
          </a:xfrm>
        </p:grpSpPr>
        <p:pic>
          <p:nvPicPr>
            <p:cNvPr id="29699" name="Picture 3"/>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10000"/>
                      </a14:imgEffect>
                    </a14:imgLayer>
                  </a14:imgProps>
                </a:ext>
                <a:ext uri="{28A0092B-C50C-407E-A947-70E740481C1C}">
                  <a14:useLocalDpi xmlns:a14="http://schemas.microsoft.com/office/drawing/2010/main" val="0"/>
                </a:ext>
              </a:extLst>
            </a:blip>
            <a:srcRect/>
            <a:stretch>
              <a:fillRect/>
            </a:stretch>
          </p:blipFill>
          <p:spPr bwMode="auto">
            <a:xfrm>
              <a:off x="2724489" y="2286000"/>
              <a:ext cx="636049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4113212" y="4004846"/>
              <a:ext cx="1361052"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3.2</a:t>
              </a:r>
              <a:endParaRPr lang="en-US" sz="1600" b="1">
                <a:latin typeface="Arial" pitchFamily="34" charset="0"/>
                <a:cs typeface="Arial" pitchFamily="34" charset="0"/>
              </a:endParaRPr>
            </a:p>
          </p:txBody>
        </p:sp>
      </p:grpSp>
      <p:sp>
        <p:nvSpPr>
          <p:cNvPr id="22" name="TextBox 21"/>
          <p:cNvSpPr txBox="1"/>
          <p:nvPr/>
        </p:nvSpPr>
        <p:spPr>
          <a:xfrm>
            <a:off x="353054" y="5170557"/>
            <a:ext cx="11488738" cy="707886"/>
          </a:xfrm>
          <a:prstGeom prst="rect">
            <a:avLst/>
          </a:prstGeom>
          <a:noFill/>
        </p:spPr>
        <p:txBody>
          <a:bodyPr wrap="square" rtlCol="0">
            <a:spAutoFit/>
          </a:bodyPr>
          <a:lstStyle/>
          <a:p>
            <a:pPr marL="342900" indent="-342900" algn="just">
              <a:buFont typeface="Arial" pitchFamily="34" charset="0"/>
              <a:buChar char="•"/>
            </a:pPr>
            <a:r>
              <a:rPr lang="vi-VN" sz="2000" b="1">
                <a:latin typeface="Arial" pitchFamily="34" charset="0"/>
                <a:cs typeface="Arial" pitchFamily="34" charset="0"/>
              </a:rPr>
              <a:t>Hình </a:t>
            </a:r>
            <a:r>
              <a:rPr lang="vi-VN" sz="2000" b="1">
                <a:solidFill>
                  <a:schemeClr val="accent2">
                    <a:lumMod val="75000"/>
                  </a:schemeClr>
                </a:solidFill>
                <a:latin typeface="Arial" pitchFamily="34" charset="0"/>
                <a:cs typeface="Arial" pitchFamily="34" charset="0"/>
              </a:rPr>
              <a:t>3.2b </a:t>
            </a:r>
            <a:r>
              <a:rPr lang="vi-VN" sz="2000" b="1">
                <a:latin typeface="Arial" pitchFamily="34" charset="0"/>
                <a:cs typeface="Arial" pitchFamily="34" charset="0"/>
              </a:rPr>
              <a:t>sử dụng phép chiếu vuông góc. Phép chiếu vuông góc là phép chiếu có các tia chiếu vuông góc với mặt phẳng chiếu.</a:t>
            </a:r>
            <a:endParaRPr lang="en-US" sz="2000" b="1">
              <a:solidFill>
                <a:schemeClr val="accent2">
                  <a:lumMod val="75000"/>
                </a:schemeClr>
              </a:solidFill>
              <a:latin typeface="Arial" pitchFamily="34" charset="0"/>
              <a:cs typeface="Arial" pitchFamily="34" charset="0"/>
            </a:endParaRPr>
          </a:p>
        </p:txBody>
      </p:sp>
      <p:sp>
        <p:nvSpPr>
          <p:cNvPr id="23" name="TextBox 22"/>
          <p:cNvSpPr txBox="1"/>
          <p:nvPr/>
        </p:nvSpPr>
        <p:spPr>
          <a:xfrm>
            <a:off x="353054" y="5921514"/>
            <a:ext cx="11488738" cy="707886"/>
          </a:xfrm>
          <a:prstGeom prst="rect">
            <a:avLst/>
          </a:prstGeom>
          <a:noFill/>
        </p:spPr>
        <p:txBody>
          <a:bodyPr wrap="square" rtlCol="0">
            <a:spAutoFit/>
          </a:bodyPr>
          <a:lstStyle/>
          <a:p>
            <a:pPr marL="342900" indent="-342900" algn="just">
              <a:buFont typeface="Arial" pitchFamily="34" charset="0"/>
              <a:buChar char="•"/>
            </a:pPr>
            <a:r>
              <a:rPr lang="vi-VN" sz="2000" b="1">
                <a:latin typeface="Arial" pitchFamily="34" charset="0"/>
                <a:cs typeface="Arial" pitchFamily="34" charset="0"/>
              </a:rPr>
              <a:t>Hình </a:t>
            </a:r>
            <a:r>
              <a:rPr lang="vi-VN" sz="2000" b="1">
                <a:solidFill>
                  <a:schemeClr val="accent2">
                    <a:lumMod val="75000"/>
                  </a:schemeClr>
                </a:solidFill>
                <a:latin typeface="Arial" pitchFamily="34" charset="0"/>
                <a:cs typeface="Arial" pitchFamily="34" charset="0"/>
              </a:rPr>
              <a:t>3.2c</a:t>
            </a:r>
            <a:r>
              <a:rPr lang="vi-VN" sz="2000" b="1">
                <a:latin typeface="Arial" pitchFamily="34" charset="0"/>
                <a:cs typeface="Arial" pitchFamily="34" charset="0"/>
              </a:rPr>
              <a:t> sử dụng phép chiếu xuyên tâm. Phép chiếu xuyên tâm là phép chiếu có các tia chiếu xuất phát tại một điểm (điểm này gọi là tâm chiếu).</a:t>
            </a:r>
            <a:endParaRPr lang="en-US" sz="2000"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84094371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left)">
                                      <p:cBhvr>
                                        <p:cTn id="3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2212" y="2164898"/>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212503" y="2594610"/>
            <a:ext cx="6434859" cy="707886"/>
          </a:xfrm>
          <a:prstGeom prst="rect">
            <a:avLst/>
          </a:prstGeom>
          <a:noFill/>
        </p:spPr>
        <p:txBody>
          <a:bodyPr wrap="square" rtlCol="0">
            <a:spAutoFit/>
          </a:bodyPr>
          <a:lstStyle/>
          <a:p>
            <a:pPr marL="342900" indent="-342900">
              <a:buFont typeface="Wingdings" pitchFamily="2" charset="2"/>
              <a:buChar char="v"/>
            </a:pPr>
            <a:r>
              <a:rPr lang="en-US" sz="2000" b="1" smtClean="0">
                <a:latin typeface="Arial" pitchFamily="34" charset="0"/>
                <a:cs typeface="Arial" pitchFamily="34" charset="0"/>
              </a:rPr>
              <a:t>Gọi O, A, B, C là các đỉnh của lập phương có hình chiếu lần lượt là O’, A’, B’, C’</a:t>
            </a:r>
            <a:endParaRPr lang="vi-VN" sz="2000" b="1">
              <a:latin typeface="Arial" pitchFamily="34" charset="0"/>
              <a:cs typeface="Arial" pitchFamily="34" charset="0"/>
            </a:endParaRPr>
          </a:p>
        </p:txBody>
      </p:sp>
      <p:grpSp>
        <p:nvGrpSpPr>
          <p:cNvPr id="2" name="Group 1"/>
          <p:cNvGrpSpPr/>
          <p:nvPr/>
        </p:nvGrpSpPr>
        <p:grpSpPr>
          <a:xfrm>
            <a:off x="150376" y="641293"/>
            <a:ext cx="11735236" cy="1523605"/>
            <a:chOff x="150376" y="733406"/>
            <a:chExt cx="11735236" cy="1523605"/>
          </a:xfrm>
        </p:grpSpPr>
        <p:sp>
          <p:nvSpPr>
            <p:cNvPr id="8" name="Rounded Rectangle 7"/>
            <p:cNvSpPr/>
            <p:nvPr/>
          </p:nvSpPr>
          <p:spPr>
            <a:xfrm>
              <a:off x="1742930" y="844607"/>
              <a:ext cx="10142682" cy="1288560"/>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2013513" y="892213"/>
              <a:ext cx="9719699" cy="1277251"/>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Cho một hình lập phương có độ dài mỗi cạnh là 6cm . Hình chiếu trục đo của hình lập phương cho như trong Hình 3.22a</a:t>
              </a:r>
            </a:p>
            <a:p>
              <a:pPr algn="just"/>
              <a:r>
                <a:rPr lang="en-US" sz="2500" b="1" smtClean="0">
                  <a:latin typeface="Arial" pitchFamily="34" charset="0"/>
                  <a:cs typeface="Arial" pitchFamily="34" charset="0"/>
                </a:rPr>
                <a:t>Tìm hệ số biến dạng theo mỗi trục đo.</a:t>
              </a:r>
              <a:endParaRPr lang="vi-VN" sz="2500" b="1">
                <a:latin typeface="Arial" pitchFamily="34" charset="0"/>
                <a:cs typeface="Arial" pitchFamily="34" charset="0"/>
              </a:endParaRPr>
            </a:p>
          </p:txBody>
        </p:sp>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a:t>
              </a:r>
            </a:p>
          </p:txBody>
        </p:sp>
        <p:pic>
          <p:nvPicPr>
            <p:cNvPr id="24" name="Picture 23"/>
            <p:cNvPicPr>
              <a:picLocks noChangeAspect="1" noChangeArrowheads="1"/>
            </p:cNvPicPr>
            <p:nvPr/>
          </p:nvPicPr>
          <p:blipFill rotWithShape="1">
            <a:blip r:embed="rId6">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AutoShape 4"/>
          <p:cNvSpPr>
            <a:spLocks noChangeArrowheads="1"/>
          </p:cNvSpPr>
          <p:nvPr/>
        </p:nvSpPr>
        <p:spPr bwMode="gray">
          <a:xfrm>
            <a:off x="447215" y="95249"/>
            <a:ext cx="3780297"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4 . HÌNH CHIẾU TRỤC ĐO</a:t>
            </a:r>
            <a:endParaRPr lang="vi-VN" sz="1900" b="1">
              <a:solidFill>
                <a:schemeClr val="bg1"/>
              </a:solidFill>
              <a:latin typeface="Arial" pitchFamily="34" charset="0"/>
              <a:cs typeface="Arial" pitchFamily="34" charset="0"/>
            </a:endParaRPr>
          </a:p>
        </p:txBody>
      </p:sp>
      <p:grpSp>
        <p:nvGrpSpPr>
          <p:cNvPr id="4" name="Group 3"/>
          <p:cNvGrpSpPr/>
          <p:nvPr/>
        </p:nvGrpSpPr>
        <p:grpSpPr>
          <a:xfrm>
            <a:off x="6323012" y="2099478"/>
            <a:ext cx="5636085" cy="2575152"/>
            <a:chOff x="6475412" y="2099478"/>
            <a:chExt cx="5636085" cy="2575152"/>
          </a:xfrm>
        </p:grpSpPr>
        <p:pic>
          <p:nvPicPr>
            <p:cNvPr id="3" name="Picture 2"/>
            <p:cNvPicPr>
              <a:picLocks noChangeAspect="1"/>
            </p:cNvPicPr>
            <p:nvPr/>
          </p:nvPicPr>
          <p:blipFill>
            <a:blip r:embed="rId7">
              <a:extLst>
                <a:ext uri="{BEBA8EAE-BF5A-486C-A8C5-ECC9F3942E4B}">
                  <a14:imgProps xmlns:a14="http://schemas.microsoft.com/office/drawing/2010/main">
                    <a14:imgLayer r:embed="rId8">
                      <a14:imgEffect>
                        <a14:brightnessContrast contrast="15000"/>
                      </a14:imgEffect>
                    </a14:imgLayer>
                  </a14:imgProps>
                </a:ext>
                <a:ext uri="{28A0092B-C50C-407E-A947-70E740481C1C}">
                  <a14:useLocalDpi xmlns:a14="http://schemas.microsoft.com/office/drawing/2010/main" val="0"/>
                </a:ext>
              </a:extLst>
            </a:blip>
            <a:stretch>
              <a:fillRect/>
            </a:stretch>
          </p:blipFill>
          <p:spPr>
            <a:xfrm>
              <a:off x="6475412" y="2099478"/>
              <a:ext cx="5636085" cy="2396322"/>
            </a:xfrm>
            <a:prstGeom prst="rect">
              <a:avLst/>
            </a:prstGeom>
          </p:spPr>
        </p:pic>
        <p:sp>
          <p:nvSpPr>
            <p:cNvPr id="20" name="TextBox 19"/>
            <p:cNvSpPr txBox="1"/>
            <p:nvPr/>
          </p:nvSpPr>
          <p:spPr>
            <a:xfrm>
              <a:off x="8892875" y="4336076"/>
              <a:ext cx="1257897" cy="338554"/>
            </a:xfrm>
            <a:prstGeom prst="rect">
              <a:avLst/>
            </a:prstGeom>
            <a:noFill/>
          </p:spPr>
          <p:txBody>
            <a:bodyPr wrap="square" rtlCol="0">
              <a:spAutoFit/>
            </a:bodyPr>
            <a:lstStyle/>
            <a:p>
              <a:pPr algn="ctr"/>
              <a:r>
                <a:rPr lang="en-US" sz="1600" b="1" smtClean="0">
                  <a:solidFill>
                    <a:schemeClr val="accent2">
                      <a:lumMod val="75000"/>
                    </a:schemeClr>
                  </a:solidFill>
                  <a:latin typeface="Arial" pitchFamily="34" charset="0"/>
                  <a:cs typeface="Arial" pitchFamily="34" charset="0"/>
                </a:rPr>
                <a:t>Hình 3.22</a:t>
              </a:r>
              <a:endParaRPr lang="en-US" sz="1600" b="1">
                <a:solidFill>
                  <a:schemeClr val="accent2">
                    <a:lumMod val="75000"/>
                  </a:schemeClr>
                </a:solidFill>
                <a:latin typeface="Arial" pitchFamily="34" charset="0"/>
                <a:cs typeface="Arial" pitchFamily="34" charset="0"/>
              </a:endParaRPr>
            </a:p>
          </p:txBody>
        </p:sp>
      </p:grpSp>
      <mc:AlternateContent xmlns:mc="http://schemas.openxmlformats.org/markup-compatibility/2006" xmlns:a14="http://schemas.microsoft.com/office/drawing/2010/main">
        <mc:Choice Requires="a14">
          <p:sp>
            <p:nvSpPr>
              <p:cNvPr id="21" name="TextBox 20"/>
              <p:cNvSpPr txBox="1"/>
              <p:nvPr/>
            </p:nvSpPr>
            <p:spPr>
              <a:xfrm>
                <a:off x="447215" y="3302496"/>
                <a:ext cx="6174532" cy="707886"/>
              </a:xfrm>
              <a:prstGeom prst="rect">
                <a:avLst/>
              </a:prstGeom>
              <a:noFill/>
            </p:spPr>
            <p:txBody>
              <a:bodyPr wrap="square" rtlCol="0">
                <a:spAutoFit/>
              </a:bodyPr>
              <a:lstStyle/>
              <a:p>
                <a:r>
                  <a:rPr lang="en-US" sz="2000" b="1" smtClean="0">
                    <a:latin typeface="Arial" pitchFamily="34" charset="0"/>
                    <a:cs typeface="Arial" pitchFamily="34" charset="0"/>
                  </a:rPr>
                  <a:t>Khi đó </a:t>
                </a:r>
                <a14:m>
                  <m:oMath xmlns:m="http://schemas.openxmlformats.org/officeDocument/2006/math">
                    <m:r>
                      <a:rPr lang="en-US" sz="2000" b="1" i="1" smtClean="0">
                        <a:latin typeface="Cambria Math"/>
                        <a:cs typeface="Arial" pitchFamily="34" charset="0"/>
                      </a:rPr>
                      <m:t>𝑶𝑨</m:t>
                    </m:r>
                    <m:r>
                      <a:rPr lang="en-US" sz="2000" b="1" i="1" smtClean="0">
                        <a:latin typeface="Cambria Math"/>
                        <a:cs typeface="Arial" pitchFamily="34" charset="0"/>
                      </a:rPr>
                      <m:t>=</m:t>
                    </m:r>
                    <m:r>
                      <a:rPr lang="en-US" sz="2000" b="1" i="1" smtClean="0">
                        <a:latin typeface="Cambria Math"/>
                        <a:cs typeface="Arial" pitchFamily="34" charset="0"/>
                      </a:rPr>
                      <m:t>𝑶𝑩</m:t>
                    </m:r>
                    <m:r>
                      <a:rPr lang="en-US" sz="2000" b="1" i="1" smtClean="0">
                        <a:latin typeface="Cambria Math"/>
                        <a:cs typeface="Arial" pitchFamily="34" charset="0"/>
                      </a:rPr>
                      <m:t>=</m:t>
                    </m:r>
                    <m:r>
                      <a:rPr lang="en-US" sz="2000" b="1" i="1" smtClean="0">
                        <a:latin typeface="Cambria Math"/>
                        <a:cs typeface="Arial" pitchFamily="34" charset="0"/>
                      </a:rPr>
                      <m:t>𝑶𝑪</m:t>
                    </m:r>
                    <m:r>
                      <a:rPr lang="en-US" sz="2000" b="1" i="1" smtClean="0">
                        <a:latin typeface="Cambria Math"/>
                        <a:cs typeface="Arial" pitchFamily="34" charset="0"/>
                      </a:rPr>
                      <m:t>=</m:t>
                    </m:r>
                    <m:r>
                      <a:rPr lang="en-US" sz="2000" b="1" i="1" smtClean="0">
                        <a:latin typeface="Cambria Math"/>
                        <a:cs typeface="Arial" pitchFamily="34" charset="0"/>
                      </a:rPr>
                      <m:t>𝟔</m:t>
                    </m:r>
                    <m:r>
                      <a:rPr lang="en-US" sz="2000" b="1" i="1" smtClean="0">
                        <a:latin typeface="Cambria Math"/>
                        <a:cs typeface="Arial" pitchFamily="34" charset="0"/>
                      </a:rPr>
                      <m:t>𝒄𝒎</m:t>
                    </m:r>
                  </m:oMath>
                </a14:m>
                <a:r>
                  <a:rPr lang="en-US" sz="2000" b="1" smtClean="0">
                    <a:latin typeface="Arial" pitchFamily="34" charset="0"/>
                    <a:cs typeface="Arial" pitchFamily="34" charset="0"/>
                  </a:rPr>
                  <a:t> và các hệ số biến dạng lần lượt là :</a:t>
                </a:r>
                <a:endParaRPr lang="vi-VN" sz="2000" b="1">
                  <a:latin typeface="Arial" pitchFamily="34" charset="0"/>
                  <a:cs typeface="Arial" pitchFamily="34" charset="0"/>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447215" y="3302496"/>
                <a:ext cx="6174532" cy="707886"/>
              </a:xfrm>
              <a:prstGeom prst="rect">
                <a:avLst/>
              </a:prstGeom>
              <a:blipFill rotWithShape="1">
                <a:blip r:embed="rId9"/>
                <a:stretch>
                  <a:fillRect l="-987" t="-3448" b="-15517"/>
                </a:stretch>
              </a:blipFill>
            </p:spPr>
            <p:txBody>
              <a:bodyPr/>
              <a:lstStyle/>
              <a:p>
                <a:r>
                  <a:rPr lang="en-US">
                    <a:noFill/>
                  </a:rPr>
                  <a:t> </a:t>
                </a:r>
              </a:p>
            </p:txBody>
          </p:sp>
        </mc:Fallback>
      </mc:AlternateContent>
      <p:graphicFrame>
        <p:nvGraphicFramePr>
          <p:cNvPr id="5" name="Object 4"/>
          <p:cNvGraphicFramePr>
            <a:graphicFrameLocks noChangeAspect="1"/>
          </p:cNvGraphicFramePr>
          <p:nvPr>
            <p:extLst>
              <p:ext uri="{D42A27DB-BD31-4B8C-83A1-F6EECF244321}">
                <p14:modId xmlns:p14="http://schemas.microsoft.com/office/powerpoint/2010/main" val="102793873"/>
              </p:ext>
            </p:extLst>
          </p:nvPr>
        </p:nvGraphicFramePr>
        <p:xfrm>
          <a:off x="2762250" y="3848702"/>
          <a:ext cx="2182387" cy="742460"/>
        </p:xfrm>
        <a:graphic>
          <a:graphicData uri="http://schemas.openxmlformats.org/presentationml/2006/ole">
            <mc:AlternateContent xmlns:mc="http://schemas.openxmlformats.org/markup-compatibility/2006">
              <mc:Choice xmlns:v="urn:schemas-microsoft-com:vml" Requires="v">
                <p:oleObj spid="_x0000_s29738" name="Equation" r:id="rId10" imgW="1231560" imgH="419040" progId="Equation.DSMT4">
                  <p:embed/>
                </p:oleObj>
              </mc:Choice>
              <mc:Fallback>
                <p:oleObj name="Equation" r:id="rId10" imgW="1231560" imgH="419040" progId="Equation.DSMT4">
                  <p:embed/>
                  <p:pic>
                    <p:nvPicPr>
                      <p:cNvPr id="0" name=""/>
                      <p:cNvPicPr/>
                      <p:nvPr/>
                    </p:nvPicPr>
                    <p:blipFill>
                      <a:blip r:embed="rId11"/>
                      <a:stretch>
                        <a:fillRect/>
                      </a:stretch>
                    </p:blipFill>
                    <p:spPr>
                      <a:xfrm>
                        <a:off x="2762250" y="3848702"/>
                        <a:ext cx="2182387" cy="742460"/>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1521365519"/>
              </p:ext>
            </p:extLst>
          </p:nvPr>
        </p:nvGraphicFramePr>
        <p:xfrm>
          <a:off x="2762250" y="4830819"/>
          <a:ext cx="2160588" cy="741362"/>
        </p:xfrm>
        <a:graphic>
          <a:graphicData uri="http://schemas.openxmlformats.org/presentationml/2006/ole">
            <mc:AlternateContent xmlns:mc="http://schemas.openxmlformats.org/markup-compatibility/2006">
              <mc:Choice xmlns:v="urn:schemas-microsoft-com:vml" Requires="v">
                <p:oleObj spid="_x0000_s29739" name="Equation" r:id="rId12" imgW="1218960" imgH="419040" progId="Equation.DSMT4">
                  <p:embed/>
                </p:oleObj>
              </mc:Choice>
              <mc:Fallback>
                <p:oleObj name="Equation" r:id="rId12" imgW="1218960" imgH="419040" progId="Equation.DSMT4">
                  <p:embed/>
                  <p:pic>
                    <p:nvPicPr>
                      <p:cNvPr id="0" name=""/>
                      <p:cNvPicPr/>
                      <p:nvPr/>
                    </p:nvPicPr>
                    <p:blipFill>
                      <a:blip r:embed="rId13"/>
                      <a:stretch>
                        <a:fillRect/>
                      </a:stretch>
                    </p:blipFill>
                    <p:spPr>
                      <a:xfrm>
                        <a:off x="2762250" y="4830819"/>
                        <a:ext cx="2160588" cy="741362"/>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246069942"/>
              </p:ext>
            </p:extLst>
          </p:nvPr>
        </p:nvGraphicFramePr>
        <p:xfrm>
          <a:off x="2762250" y="5811837"/>
          <a:ext cx="2273300" cy="741363"/>
        </p:xfrm>
        <a:graphic>
          <a:graphicData uri="http://schemas.openxmlformats.org/presentationml/2006/ole">
            <mc:AlternateContent xmlns:mc="http://schemas.openxmlformats.org/markup-compatibility/2006">
              <mc:Choice xmlns:v="urn:schemas-microsoft-com:vml" Requires="v">
                <p:oleObj spid="_x0000_s29740" name="Equation" r:id="rId14" imgW="1282680" imgH="419040" progId="Equation.DSMT4">
                  <p:embed/>
                </p:oleObj>
              </mc:Choice>
              <mc:Fallback>
                <p:oleObj name="Equation" r:id="rId14" imgW="1282680" imgH="419040" progId="Equation.DSMT4">
                  <p:embed/>
                  <p:pic>
                    <p:nvPicPr>
                      <p:cNvPr id="0" name=""/>
                      <p:cNvPicPr/>
                      <p:nvPr/>
                    </p:nvPicPr>
                    <p:blipFill>
                      <a:blip r:embed="rId15"/>
                      <a:stretch>
                        <a:fillRect/>
                      </a:stretch>
                    </p:blipFill>
                    <p:spPr>
                      <a:xfrm>
                        <a:off x="2762250" y="5811837"/>
                        <a:ext cx="2273300" cy="741363"/>
                      </a:xfrm>
                      <a:prstGeom prst="rect">
                        <a:avLst/>
                      </a:prstGeom>
                    </p:spPr>
                  </p:pic>
                </p:oleObj>
              </mc:Fallback>
            </mc:AlternateContent>
          </a:graphicData>
        </a:graphic>
      </p:graphicFrame>
    </p:spTree>
    <p:extLst>
      <p:ext uri="{BB962C8B-B14F-4D97-AF65-F5344CB8AC3E}">
        <p14:creationId xmlns:p14="http://schemas.microsoft.com/office/powerpoint/2010/main" val="334060461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left)">
                                      <p:cBhvr>
                                        <p:cTn id="25" dur="500"/>
                                        <p:tgtEl>
                                          <p:spTgt spid="21"/>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3812" y="2176554"/>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03187" y="695325"/>
            <a:ext cx="11772899" cy="1481229"/>
            <a:chOff x="150812" y="766671"/>
            <a:chExt cx="11772899" cy="1481229"/>
          </a:xfrm>
        </p:grpSpPr>
        <p:sp>
          <p:nvSpPr>
            <p:cNvPr id="8" name="Rounded Rectangle 7"/>
            <p:cNvSpPr/>
            <p:nvPr/>
          </p:nvSpPr>
          <p:spPr>
            <a:xfrm>
              <a:off x="1941512" y="835761"/>
              <a:ext cx="9982199" cy="1304869"/>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0" name="TextBox 9"/>
                <p:cNvSpPr txBox="1"/>
                <p:nvPr/>
              </p:nvSpPr>
              <p:spPr>
                <a:xfrm>
                  <a:off x="2179637" y="909546"/>
                  <a:ext cx="9639897" cy="1231084"/>
                </a:xfrm>
                <a:prstGeom prst="rect">
                  <a:avLst/>
                </a:prstGeom>
                <a:noFill/>
              </p:spPr>
              <p:txBody>
                <a:bodyPr wrap="square" lIns="121899" tIns="60949" rIns="121899" bIns="60949" rtlCol="0">
                  <a:spAutoFit/>
                </a:bodyPr>
                <a:lstStyle/>
                <a:p>
                  <a:pPr algn="just"/>
                  <a:r>
                    <a:rPr lang="en-US" b="1" smtClean="0">
                      <a:latin typeface="Arial" pitchFamily="34" charset="0"/>
                      <a:cs typeface="Arial" pitchFamily="34" charset="0"/>
                    </a:rPr>
                    <a:t>Hình chiếu trục đo của một hình hộp chữ nhật được cho như trong Hình 3.21b . Biết các hệ số biến dạng là </a:t>
                  </a:r>
                  <a14:m>
                    <m:oMath xmlns:m="http://schemas.openxmlformats.org/officeDocument/2006/math">
                      <m:r>
                        <a:rPr lang="en-US" b="1" i="1" smtClean="0">
                          <a:latin typeface="Cambria Math"/>
                          <a:cs typeface="Arial" pitchFamily="34" charset="0"/>
                        </a:rPr>
                        <m:t>𝒑</m:t>
                      </m:r>
                      <m:r>
                        <a:rPr lang="en-US" b="1" i="1" smtClean="0">
                          <a:latin typeface="Cambria Math"/>
                          <a:cs typeface="Arial" pitchFamily="34" charset="0"/>
                        </a:rPr>
                        <m:t>=</m:t>
                      </m:r>
                      <m:r>
                        <a:rPr lang="en-US" b="1" i="1" smtClean="0">
                          <a:latin typeface="Cambria Math"/>
                          <a:cs typeface="Arial" pitchFamily="34" charset="0"/>
                        </a:rPr>
                        <m:t>𝟏</m:t>
                      </m:r>
                      <m:r>
                        <a:rPr lang="en-US" b="1" i="1" smtClean="0">
                          <a:latin typeface="Cambria Math"/>
                          <a:cs typeface="Arial" pitchFamily="34" charset="0"/>
                        </a:rPr>
                        <m:t>, </m:t>
                      </m:r>
                      <m:r>
                        <a:rPr lang="en-US" b="1" i="1" smtClean="0">
                          <a:latin typeface="Cambria Math"/>
                          <a:cs typeface="Arial" pitchFamily="34" charset="0"/>
                        </a:rPr>
                        <m:t>𝒒</m:t>
                      </m:r>
                      <m:r>
                        <a:rPr lang="en-US" b="1" i="1" smtClean="0">
                          <a:latin typeface="Cambria Math"/>
                          <a:cs typeface="Arial" pitchFamily="34" charset="0"/>
                        </a:rPr>
                        <m:t>=</m:t>
                      </m:r>
                      <m:r>
                        <a:rPr lang="en-US" b="1" i="1" smtClean="0">
                          <a:latin typeface="Cambria Math"/>
                          <a:cs typeface="Arial" pitchFamily="34" charset="0"/>
                        </a:rPr>
                        <m:t>𝒓</m:t>
                      </m:r>
                      <m:r>
                        <a:rPr lang="en-US" b="1" i="1" smtClean="0">
                          <a:latin typeface="Cambria Math"/>
                          <a:cs typeface="Arial" pitchFamily="34" charset="0"/>
                        </a:rPr>
                        <m:t>=</m:t>
                      </m:r>
                      <m:r>
                        <a:rPr lang="en-US" b="1" i="1" smtClean="0">
                          <a:latin typeface="Cambria Math"/>
                          <a:cs typeface="Arial" pitchFamily="34" charset="0"/>
                        </a:rPr>
                        <m:t>𝟎</m:t>
                      </m:r>
                      <m:r>
                        <a:rPr lang="en-US" b="1" i="1" smtClean="0">
                          <a:latin typeface="Cambria Math"/>
                          <a:cs typeface="Arial" pitchFamily="34" charset="0"/>
                        </a:rPr>
                        <m:t>,</m:t>
                      </m:r>
                      <m:r>
                        <a:rPr lang="en-US" b="1" i="1" smtClean="0">
                          <a:latin typeface="Cambria Math"/>
                          <a:cs typeface="Arial" pitchFamily="34" charset="0"/>
                        </a:rPr>
                        <m:t>𝟓</m:t>
                      </m:r>
                    </m:oMath>
                  </a14:m>
                  <a:endParaRPr lang="en-US" b="1" smtClean="0">
                    <a:latin typeface="Arial" pitchFamily="34" charset="0"/>
                    <a:cs typeface="Arial" pitchFamily="34" charset="0"/>
                  </a:endParaRPr>
                </a:p>
                <a:p>
                  <a:pPr algn="just"/>
                  <a:r>
                    <a:rPr lang="en-US" b="1" smtClean="0">
                      <a:latin typeface="Arial" pitchFamily="34" charset="0"/>
                      <a:cs typeface="Arial" pitchFamily="34" charset="0"/>
                    </a:rPr>
                    <a:t>Tính kích thước thực tế của </a:t>
                  </a:r>
                  <a:r>
                    <a:rPr lang="en-US" b="1">
                      <a:latin typeface="Arial" pitchFamily="34" charset="0"/>
                      <a:cs typeface="Arial" pitchFamily="34" charset="0"/>
                    </a:rPr>
                    <a:t>hình hộp chữ nhật </a:t>
                  </a:r>
                  <a:r>
                    <a:rPr lang="en-US" b="1" smtClean="0">
                      <a:latin typeface="Arial" pitchFamily="34" charset="0"/>
                      <a:cs typeface="Arial" pitchFamily="34" charset="0"/>
                    </a:rPr>
                    <a:t>đó.</a:t>
                  </a:r>
                  <a:endParaRPr lang="vi-VN" b="1">
                    <a:latin typeface="Arial" pitchFamily="34" charset="0"/>
                    <a:cs typeface="Arial"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179637" y="909546"/>
                  <a:ext cx="9639897" cy="1231084"/>
                </a:xfrm>
                <a:prstGeom prst="rect">
                  <a:avLst/>
                </a:prstGeom>
                <a:blipFill rotWithShape="1">
                  <a:blip r:embed="rId5"/>
                  <a:stretch>
                    <a:fillRect l="-696" t="-2488" r="-633" b="-9950"/>
                  </a:stretch>
                </a:blipFill>
              </p:spPr>
              <p:txBody>
                <a:bodyPr/>
                <a:lstStyle/>
                <a:p>
                  <a:r>
                    <a:rPr lang="en-US">
                      <a:noFill/>
                    </a:rPr>
                    <a:t> </a:t>
                  </a:r>
                </a:p>
              </p:txBody>
            </p:sp>
          </mc:Fallback>
        </mc:AlternateContent>
        <p:pic>
          <p:nvPicPr>
            <p:cNvPr id="1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7</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TextBox 16"/>
          <p:cNvSpPr txBox="1"/>
          <p:nvPr/>
        </p:nvSpPr>
        <p:spPr>
          <a:xfrm>
            <a:off x="521069" y="2527308"/>
            <a:ext cx="8087943" cy="1107996"/>
          </a:xfrm>
          <a:prstGeom prst="rect">
            <a:avLst/>
          </a:prstGeom>
          <a:noFill/>
        </p:spPr>
        <p:txBody>
          <a:bodyPr wrap="square" rtlCol="0">
            <a:spAutoFit/>
          </a:bodyPr>
          <a:lstStyle/>
          <a:p>
            <a:pPr marL="342900" indent="-342900" algn="just">
              <a:buFont typeface="Wingdings" pitchFamily="2" charset="2"/>
              <a:buChar char="v"/>
            </a:pPr>
            <a:r>
              <a:rPr lang="vi-VN" sz="2200" b="1">
                <a:latin typeface="Arial" pitchFamily="34" charset="0"/>
                <a:cs typeface="Arial" pitchFamily="34" charset="0"/>
              </a:rPr>
              <a:t>Gọi O, A, B, C là các đỉnh của hình hộp chữ </a:t>
            </a:r>
            <a:r>
              <a:rPr lang="vi-VN" sz="2200" b="1" smtClean="0">
                <a:latin typeface="Arial" pitchFamily="34" charset="0"/>
                <a:cs typeface="Arial" pitchFamily="34" charset="0"/>
              </a:rPr>
              <a:t>nhật</a:t>
            </a:r>
            <a:r>
              <a:rPr lang="en-US" sz="2200" b="1" smtClean="0">
                <a:latin typeface="Arial" pitchFamily="34" charset="0"/>
                <a:cs typeface="Arial" pitchFamily="34" charset="0"/>
              </a:rPr>
              <a:t>, </a:t>
            </a:r>
            <a:r>
              <a:rPr lang="vi-VN" sz="2200" b="1">
                <a:latin typeface="Arial" pitchFamily="34" charset="0"/>
                <a:cs typeface="Arial" pitchFamily="34" charset="0"/>
              </a:rPr>
              <a:t>A', B', C' lần lượt là hình chiếu trục đo của A, B, C trên O'x', O'y', O'z'.</a:t>
            </a:r>
          </a:p>
        </p:txBody>
      </p:sp>
      <p:sp>
        <p:nvSpPr>
          <p:cNvPr id="19" name="AutoShape 4"/>
          <p:cNvSpPr>
            <a:spLocks noChangeArrowheads="1"/>
          </p:cNvSpPr>
          <p:nvPr/>
        </p:nvSpPr>
        <p:spPr bwMode="gray">
          <a:xfrm>
            <a:off x="447215" y="95249"/>
            <a:ext cx="3780297"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4 . HÌNH CHIẾU TRỤC ĐO</a:t>
            </a:r>
            <a:endParaRPr lang="vi-VN" sz="1900" b="1">
              <a:solidFill>
                <a:schemeClr val="bg1"/>
              </a:solidFill>
              <a:latin typeface="Arial" pitchFamily="34" charset="0"/>
              <a:cs typeface="Arial" pitchFamily="34" charset="0"/>
            </a:endParaRPr>
          </a:p>
        </p:txBody>
      </p:sp>
      <p:grpSp>
        <p:nvGrpSpPr>
          <p:cNvPr id="6" name="Group 5"/>
          <p:cNvGrpSpPr/>
          <p:nvPr/>
        </p:nvGrpSpPr>
        <p:grpSpPr>
          <a:xfrm>
            <a:off x="8913812" y="2147979"/>
            <a:ext cx="2728151" cy="2466389"/>
            <a:chOff x="8968776" y="2189164"/>
            <a:chExt cx="2728151" cy="2466389"/>
          </a:xfrm>
        </p:grpSpPr>
        <p:pic>
          <p:nvPicPr>
            <p:cNvPr id="30724"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l="51618" b="4363"/>
            <a:stretch/>
          </p:blipFill>
          <p:spPr bwMode="auto">
            <a:xfrm>
              <a:off x="8968776" y="2189164"/>
              <a:ext cx="2728151" cy="2297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TextBox 22"/>
            <p:cNvSpPr txBox="1"/>
            <p:nvPr/>
          </p:nvSpPr>
          <p:spPr>
            <a:xfrm>
              <a:off x="10056812" y="4316999"/>
              <a:ext cx="1257897" cy="338554"/>
            </a:xfrm>
            <a:prstGeom prst="rect">
              <a:avLst/>
            </a:prstGeom>
            <a:noFill/>
          </p:spPr>
          <p:txBody>
            <a:bodyPr wrap="square" rtlCol="0">
              <a:spAutoFit/>
            </a:bodyPr>
            <a:lstStyle/>
            <a:p>
              <a:pPr algn="ctr"/>
              <a:r>
                <a:rPr lang="en-US" sz="1600" b="1" smtClean="0">
                  <a:solidFill>
                    <a:schemeClr val="accent2">
                      <a:lumMod val="75000"/>
                    </a:schemeClr>
                  </a:solidFill>
                  <a:latin typeface="Arial" pitchFamily="34" charset="0"/>
                  <a:cs typeface="Arial" pitchFamily="34" charset="0"/>
                </a:rPr>
                <a:t>Hình 3.21b</a:t>
              </a:r>
              <a:endParaRPr lang="en-US" sz="1600" b="1">
                <a:solidFill>
                  <a:schemeClr val="accent2">
                    <a:lumMod val="75000"/>
                  </a:schemeClr>
                </a:solidFill>
                <a:latin typeface="Arial" pitchFamily="34" charset="0"/>
                <a:cs typeface="Arial" pitchFamily="34"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2289553711"/>
                </p:ext>
              </p:extLst>
            </p:nvPr>
          </p:nvGraphicFramePr>
          <p:xfrm>
            <a:off x="9466262" y="3324225"/>
            <a:ext cx="306803" cy="265895"/>
          </p:xfrm>
          <a:graphic>
            <a:graphicData uri="http://schemas.openxmlformats.org/presentationml/2006/ole">
              <mc:AlternateContent xmlns:mc="http://schemas.openxmlformats.org/markup-compatibility/2006">
                <mc:Choice xmlns:v="urn:schemas-microsoft-com:vml" Requires="v">
                  <p:oleObj spid="_x0000_s30796" name="Equation" r:id="rId9" imgW="190440" imgH="164880" progId="Equation.DSMT4">
                    <p:embed/>
                  </p:oleObj>
                </mc:Choice>
                <mc:Fallback>
                  <p:oleObj name="Equation" r:id="rId9" imgW="190440" imgH="164880" progId="Equation.DSMT4">
                    <p:embed/>
                    <p:pic>
                      <p:nvPicPr>
                        <p:cNvPr id="0" name=""/>
                        <p:cNvPicPr/>
                        <p:nvPr/>
                      </p:nvPicPr>
                      <p:blipFill>
                        <a:blip r:embed="rId10"/>
                        <a:stretch>
                          <a:fillRect/>
                        </a:stretch>
                      </p:blipFill>
                      <p:spPr>
                        <a:xfrm>
                          <a:off x="9466262" y="3324225"/>
                          <a:ext cx="306803" cy="26589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1110550"/>
                </p:ext>
              </p:extLst>
            </p:nvPr>
          </p:nvGraphicFramePr>
          <p:xfrm>
            <a:off x="11025784" y="2667000"/>
            <a:ext cx="306387" cy="285750"/>
          </p:xfrm>
          <a:graphic>
            <a:graphicData uri="http://schemas.openxmlformats.org/presentationml/2006/ole">
              <mc:AlternateContent xmlns:mc="http://schemas.openxmlformats.org/markup-compatibility/2006">
                <mc:Choice xmlns:v="urn:schemas-microsoft-com:vml" Requires="v">
                  <p:oleObj spid="_x0000_s30797" name="Equation" r:id="rId11" imgW="190440" imgH="177480" progId="Equation.DSMT4">
                    <p:embed/>
                  </p:oleObj>
                </mc:Choice>
                <mc:Fallback>
                  <p:oleObj name="Equation" r:id="rId11" imgW="190440" imgH="177480" progId="Equation.DSMT4">
                    <p:embed/>
                    <p:pic>
                      <p:nvPicPr>
                        <p:cNvPr id="0" name="Object 2"/>
                        <p:cNvPicPr>
                          <a:picLocks noChangeAspect="1" noChangeArrowheads="1"/>
                        </p:cNvPicPr>
                        <p:nvPr/>
                      </p:nvPicPr>
                      <p:blipFill>
                        <a:blip r:embed="rId12"/>
                        <a:srcRect/>
                        <a:stretch>
                          <a:fillRect/>
                        </a:stretch>
                      </p:blipFill>
                      <p:spPr bwMode="auto">
                        <a:xfrm>
                          <a:off x="11025784" y="2667000"/>
                          <a:ext cx="30638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547490918"/>
                </p:ext>
              </p:extLst>
            </p:nvPr>
          </p:nvGraphicFramePr>
          <p:xfrm>
            <a:off x="11314709" y="3701979"/>
            <a:ext cx="306387" cy="265113"/>
          </p:xfrm>
          <a:graphic>
            <a:graphicData uri="http://schemas.openxmlformats.org/presentationml/2006/ole">
              <mc:AlternateContent xmlns:mc="http://schemas.openxmlformats.org/markup-compatibility/2006">
                <mc:Choice xmlns:v="urn:schemas-microsoft-com:vml" Requires="v">
                  <p:oleObj spid="_x0000_s30798" name="Equation" r:id="rId13" imgW="190440" imgH="164880" progId="Equation.DSMT4">
                    <p:embed/>
                  </p:oleObj>
                </mc:Choice>
                <mc:Fallback>
                  <p:oleObj name="Equation" r:id="rId13" imgW="190440" imgH="164880" progId="Equation.DSMT4">
                    <p:embed/>
                    <p:pic>
                      <p:nvPicPr>
                        <p:cNvPr id="0" name=""/>
                        <p:cNvPicPr>
                          <a:picLocks noChangeAspect="1" noChangeArrowheads="1"/>
                        </p:cNvPicPr>
                        <p:nvPr/>
                      </p:nvPicPr>
                      <p:blipFill>
                        <a:blip r:embed="rId14"/>
                        <a:srcRect/>
                        <a:stretch>
                          <a:fillRect/>
                        </a:stretch>
                      </p:blipFill>
                      <p:spPr bwMode="auto">
                        <a:xfrm>
                          <a:off x="11314709" y="3701979"/>
                          <a:ext cx="306387"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5" name="TextBox 24"/>
          <p:cNvSpPr txBox="1"/>
          <p:nvPr/>
        </p:nvSpPr>
        <p:spPr>
          <a:xfrm>
            <a:off x="836612" y="3635304"/>
            <a:ext cx="1285875" cy="430887"/>
          </a:xfrm>
          <a:prstGeom prst="rect">
            <a:avLst/>
          </a:prstGeom>
          <a:noFill/>
        </p:spPr>
        <p:txBody>
          <a:bodyPr wrap="square" rtlCol="0">
            <a:spAutoFit/>
          </a:bodyPr>
          <a:lstStyle/>
          <a:p>
            <a:pPr algn="just"/>
            <a:r>
              <a:rPr lang="en-US" sz="2200" b="1" smtClean="0">
                <a:latin typeface="Arial" pitchFamily="34" charset="0"/>
                <a:cs typeface="Arial" pitchFamily="34" charset="0"/>
              </a:rPr>
              <a:t>Ta có : </a:t>
            </a:r>
            <a:endParaRPr lang="vi-VN" sz="2200" b="1">
              <a:latin typeface="Arial" pitchFamily="34" charset="0"/>
              <a:cs typeface="Arial" pitchFamily="34"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784892450"/>
              </p:ext>
            </p:extLst>
          </p:nvPr>
        </p:nvGraphicFramePr>
        <p:xfrm>
          <a:off x="2543175" y="3479272"/>
          <a:ext cx="3803650" cy="742950"/>
        </p:xfrm>
        <a:graphic>
          <a:graphicData uri="http://schemas.openxmlformats.org/presentationml/2006/ole">
            <mc:AlternateContent xmlns:mc="http://schemas.openxmlformats.org/markup-compatibility/2006">
              <mc:Choice xmlns:v="urn:schemas-microsoft-com:vml" Requires="v">
                <p:oleObj spid="_x0000_s30799" name="Equation" r:id="rId15" imgW="2145960" imgH="419040" progId="Equation.DSMT4">
                  <p:embed/>
                </p:oleObj>
              </mc:Choice>
              <mc:Fallback>
                <p:oleObj name="Equation" r:id="rId15" imgW="2145960" imgH="419040" progId="Equation.DSMT4">
                  <p:embed/>
                  <p:pic>
                    <p:nvPicPr>
                      <p:cNvPr id="0" name="Object 4"/>
                      <p:cNvPicPr>
                        <a:picLocks noChangeAspect="1" noChangeArrowheads="1"/>
                      </p:cNvPicPr>
                      <p:nvPr/>
                    </p:nvPicPr>
                    <p:blipFill>
                      <a:blip r:embed="rId16"/>
                      <a:srcRect/>
                      <a:stretch>
                        <a:fillRect/>
                      </a:stretch>
                    </p:blipFill>
                    <p:spPr bwMode="auto">
                      <a:xfrm>
                        <a:off x="2543175" y="3479272"/>
                        <a:ext cx="380365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2850168172"/>
              </p:ext>
            </p:extLst>
          </p:nvPr>
        </p:nvGraphicFramePr>
        <p:xfrm>
          <a:off x="2543175" y="4433624"/>
          <a:ext cx="4749800" cy="765175"/>
        </p:xfrm>
        <a:graphic>
          <a:graphicData uri="http://schemas.openxmlformats.org/presentationml/2006/ole">
            <mc:AlternateContent xmlns:mc="http://schemas.openxmlformats.org/markup-compatibility/2006">
              <mc:Choice xmlns:v="urn:schemas-microsoft-com:vml" Requires="v">
                <p:oleObj spid="_x0000_s30800" name="Equation" r:id="rId17" imgW="2679480" imgH="431640" progId="Equation.DSMT4">
                  <p:embed/>
                </p:oleObj>
              </mc:Choice>
              <mc:Fallback>
                <p:oleObj name="Equation" r:id="rId17" imgW="2679480" imgH="431640" progId="Equation.DSMT4">
                  <p:embed/>
                  <p:pic>
                    <p:nvPicPr>
                      <p:cNvPr id="0" name=""/>
                      <p:cNvPicPr>
                        <a:picLocks noChangeAspect="1" noChangeArrowheads="1"/>
                      </p:cNvPicPr>
                      <p:nvPr/>
                    </p:nvPicPr>
                    <p:blipFill>
                      <a:blip r:embed="rId18"/>
                      <a:srcRect/>
                      <a:stretch>
                        <a:fillRect/>
                      </a:stretch>
                    </p:blipFill>
                    <p:spPr bwMode="auto">
                      <a:xfrm>
                        <a:off x="2543175" y="4433624"/>
                        <a:ext cx="474980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243248772"/>
              </p:ext>
            </p:extLst>
          </p:nvPr>
        </p:nvGraphicFramePr>
        <p:xfrm>
          <a:off x="2543175" y="5410200"/>
          <a:ext cx="4794250" cy="765175"/>
        </p:xfrm>
        <a:graphic>
          <a:graphicData uri="http://schemas.openxmlformats.org/presentationml/2006/ole">
            <mc:AlternateContent xmlns:mc="http://schemas.openxmlformats.org/markup-compatibility/2006">
              <mc:Choice xmlns:v="urn:schemas-microsoft-com:vml" Requires="v">
                <p:oleObj spid="_x0000_s30801" name="Equation" r:id="rId19" imgW="2705040" imgH="431640" progId="Equation.DSMT4">
                  <p:embed/>
                </p:oleObj>
              </mc:Choice>
              <mc:Fallback>
                <p:oleObj name="Equation" r:id="rId19" imgW="2705040" imgH="431640" progId="Equation.DSMT4">
                  <p:embed/>
                  <p:pic>
                    <p:nvPicPr>
                      <p:cNvPr id="0" name=""/>
                      <p:cNvPicPr>
                        <a:picLocks noChangeAspect="1" noChangeArrowheads="1"/>
                      </p:cNvPicPr>
                      <p:nvPr/>
                    </p:nvPicPr>
                    <p:blipFill>
                      <a:blip r:embed="rId20"/>
                      <a:srcRect/>
                      <a:stretch>
                        <a:fillRect/>
                      </a:stretch>
                    </p:blipFill>
                    <p:spPr bwMode="auto">
                      <a:xfrm>
                        <a:off x="2543175" y="5410200"/>
                        <a:ext cx="4794250"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64344319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7612" y="591519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AutoShape 4"/>
          <p:cNvSpPr>
            <a:spLocks noChangeArrowheads="1"/>
          </p:cNvSpPr>
          <p:nvPr/>
        </p:nvSpPr>
        <p:spPr bwMode="gray">
          <a:xfrm>
            <a:off x="447215" y="95249"/>
            <a:ext cx="3780297"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4 . HÌNH CHIẾU TRỤC ĐO</a:t>
            </a:r>
            <a:endParaRPr lang="vi-VN" sz="1900" b="1">
              <a:solidFill>
                <a:schemeClr val="bg1"/>
              </a:solidFill>
              <a:latin typeface="Arial" pitchFamily="34" charset="0"/>
              <a:cs typeface="Arial" pitchFamily="34" charset="0"/>
            </a:endParaRPr>
          </a:p>
        </p:txBody>
      </p:sp>
      <p:grpSp>
        <p:nvGrpSpPr>
          <p:cNvPr id="6" name="Group 5"/>
          <p:cNvGrpSpPr/>
          <p:nvPr/>
        </p:nvGrpSpPr>
        <p:grpSpPr>
          <a:xfrm>
            <a:off x="297025" y="723899"/>
            <a:ext cx="11558425" cy="2815638"/>
            <a:chOff x="297025" y="723899"/>
            <a:chExt cx="11558425" cy="2815638"/>
          </a:xfrm>
        </p:grpSpPr>
        <p:sp>
          <p:nvSpPr>
            <p:cNvPr id="17" name="Rounded Rectangle 16"/>
            <p:cNvSpPr/>
            <p:nvPr/>
          </p:nvSpPr>
          <p:spPr>
            <a:xfrm>
              <a:off x="297025" y="723899"/>
              <a:ext cx="11558425" cy="2815637"/>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mc:AlternateContent xmlns:mc="http://schemas.openxmlformats.org/markup-compatibility/2006" xmlns:a14="http://schemas.microsoft.com/office/drawing/2010/main">
          <mc:Choice Requires="a14">
            <p:sp>
              <p:nvSpPr>
                <p:cNvPr id="18" name="TextBox 17"/>
                <p:cNvSpPr txBox="1"/>
                <p:nvPr/>
              </p:nvSpPr>
              <p:spPr>
                <a:xfrm>
                  <a:off x="539749" y="764738"/>
                  <a:ext cx="11315701" cy="2774799"/>
                </a:xfrm>
                <a:prstGeom prst="rect">
                  <a:avLst/>
                </a:prstGeom>
                <a:noFill/>
              </p:spPr>
              <p:txBody>
                <a:bodyPr wrap="square" rtlCol="0">
                  <a:spAutoFit/>
                </a:bodyPr>
                <a:lstStyle/>
                <a:p>
                  <a:r>
                    <a:rPr lang="en-US" b="1" smtClean="0">
                      <a:latin typeface="Arial" pitchFamily="34" charset="0"/>
                      <a:cs typeface="Arial" pitchFamily="34" charset="0"/>
                    </a:rPr>
                    <a:t>                </a:t>
                  </a:r>
                  <a:r>
                    <a:rPr lang="vi-VN" sz="1800" b="1">
                      <a:latin typeface="Arial" pitchFamily="34" charset="0"/>
                      <a:cs typeface="Arial" pitchFamily="34" charset="0"/>
                    </a:rPr>
                    <a:t>Cho hình tứ diện vuông OABC có các cạnh OA, OB, OC bằng nhau và lần lượt nằm trên các trục Ox, Oy, Oz đôi một vuông góc. Xét phép chiếu vuông góc lên mặt phẳng (P) đi qua O sao cho các trục Ox, Oy, Oz tạo với (P) các góc bằng nhau (H.3.23a). Gọi A', B', C' lần lượt là hình chiếu của A, B, C</a:t>
                  </a:r>
                  <a:r>
                    <a:rPr lang="vi-VN" sz="1800" b="1" smtClean="0">
                      <a:latin typeface="Arial" pitchFamily="34" charset="0"/>
                      <a:cs typeface="Arial" pitchFamily="34" charset="0"/>
                    </a:rPr>
                    <a:t>.</a:t>
                  </a:r>
                  <a:endParaRPr lang="en-US" sz="1800" b="1" smtClean="0">
                    <a:latin typeface="Arial" pitchFamily="34" charset="0"/>
                    <a:cs typeface="Arial" pitchFamily="34" charset="0"/>
                  </a:endParaRPr>
                </a:p>
                <a:p>
                  <a:pPr marL="457200" indent="-457200">
                    <a:buAutoNum type="alphaLcParenR"/>
                  </a:pPr>
                  <a:r>
                    <a:rPr lang="vi-VN" sz="1800" b="1" smtClean="0">
                      <a:latin typeface="Arial" pitchFamily="34" charset="0"/>
                      <a:cs typeface="Arial" pitchFamily="34" charset="0"/>
                    </a:rPr>
                    <a:t>Chứng </a:t>
                  </a:r>
                  <a:r>
                    <a:rPr lang="vi-VN" sz="1800" b="1">
                      <a:latin typeface="Arial" pitchFamily="34" charset="0"/>
                      <a:cs typeface="Arial" pitchFamily="34" charset="0"/>
                    </a:rPr>
                    <a:t>minh rằng ABC là tam giác đều</a:t>
                  </a:r>
                  <a:r>
                    <a:rPr lang="vi-VN" sz="1800" b="1" smtClean="0">
                      <a:latin typeface="Arial" pitchFamily="34" charset="0"/>
                      <a:cs typeface="Arial" pitchFamily="34" charset="0"/>
                    </a:rPr>
                    <a:t>.</a:t>
                  </a:r>
                  <a:endParaRPr lang="en-US" sz="1800" b="1" smtClean="0">
                    <a:latin typeface="Arial" pitchFamily="34" charset="0"/>
                    <a:cs typeface="Arial" pitchFamily="34" charset="0"/>
                  </a:endParaRPr>
                </a:p>
                <a:p>
                  <a:pPr marL="457200" indent="-457200">
                    <a:buAutoNum type="alphaLcParenR"/>
                  </a:pPr>
                  <a:r>
                    <a:rPr lang="vi-VN" sz="1800" b="1">
                      <a:latin typeface="Arial" pitchFamily="34" charset="0"/>
                      <a:cs typeface="Arial" pitchFamily="34" charset="0"/>
                    </a:rPr>
                    <a:t>Giải thích tại sao các khoảng cách từ A, B, C đến (P) bằng nhau, từ đó suy ra mặt phẳng (ABC) song song với mặt phẳng (P</a:t>
                  </a:r>
                  <a:r>
                    <a:rPr lang="vi-VN" sz="1800" b="1" smtClean="0">
                      <a:latin typeface="Arial" pitchFamily="34" charset="0"/>
                      <a:cs typeface="Arial" pitchFamily="34" charset="0"/>
                    </a:rPr>
                    <a:t>).</a:t>
                  </a:r>
                  <a:endParaRPr lang="en-US" sz="1800" b="1" smtClean="0">
                    <a:latin typeface="Arial" pitchFamily="34" charset="0"/>
                    <a:cs typeface="Arial" pitchFamily="34" charset="0"/>
                  </a:endParaRPr>
                </a:p>
                <a:p>
                  <a:pPr marL="457200" indent="-457200">
                    <a:buAutoNum type="alphaLcParenR"/>
                  </a:pPr>
                  <a:r>
                    <a:rPr lang="vi-VN" sz="1800" b="1">
                      <a:latin typeface="Arial" pitchFamily="34" charset="0"/>
                      <a:cs typeface="Arial" pitchFamily="34" charset="0"/>
                    </a:rPr>
                    <a:t>Gọi I là tâm tam giác đều ABC. Giải thích tại </a:t>
                  </a:r>
                  <a:r>
                    <a:rPr lang="vi-VN" sz="1800" b="1" smtClean="0">
                      <a:latin typeface="Arial" pitchFamily="34" charset="0"/>
                      <a:cs typeface="Arial" pitchFamily="34" charset="0"/>
                    </a:rPr>
                    <a:t>sao</a:t>
                  </a:r>
                  <a:r>
                    <a:rPr lang="en-US" sz="1800" b="1" smtClean="0">
                      <a:latin typeface="Arial" pitchFamily="34" charset="0"/>
                      <a:cs typeface="Arial" pitchFamily="34" charset="0"/>
                    </a:rPr>
                    <a:t> </a:t>
                  </a:r>
                  <a14:m>
                    <m:oMath xmlns:m="http://schemas.openxmlformats.org/officeDocument/2006/math">
                      <m:acc>
                        <m:accPr>
                          <m:chr m:val="̂"/>
                          <m:ctrlPr>
                            <a:rPr lang="en-US" sz="1800" b="1" i="1" smtClean="0">
                              <a:latin typeface="Cambria Math"/>
                              <a:cs typeface="Arial" pitchFamily="34" charset="0"/>
                            </a:rPr>
                          </m:ctrlPr>
                        </m:accPr>
                        <m:e>
                          <m:sSup>
                            <m:sSupPr>
                              <m:ctrlPr>
                                <a:rPr lang="en-US" sz="1800" b="1" i="1" smtClean="0">
                                  <a:latin typeface="Cambria Math"/>
                                  <a:cs typeface="Arial" pitchFamily="34" charset="0"/>
                                </a:rPr>
                              </m:ctrlPr>
                            </m:sSupPr>
                            <m:e>
                              <m:r>
                                <a:rPr lang="en-US" sz="1800" b="1" i="1" smtClean="0">
                                  <a:latin typeface="Cambria Math"/>
                                  <a:cs typeface="Arial" pitchFamily="34" charset="0"/>
                                </a:rPr>
                                <m:t>𝑨</m:t>
                              </m:r>
                            </m:e>
                            <m:sup>
                              <m:r>
                                <a:rPr lang="en-US" sz="1800" b="1" i="1" smtClean="0">
                                  <a:latin typeface="Cambria Math"/>
                                  <a:cs typeface="Arial" pitchFamily="34" charset="0"/>
                                </a:rPr>
                                <m:t>′</m:t>
                              </m:r>
                            </m:sup>
                          </m:sSup>
                          <m:sSup>
                            <m:sSupPr>
                              <m:ctrlPr>
                                <a:rPr lang="en-US" sz="1800" b="1" i="1" smtClean="0">
                                  <a:latin typeface="Cambria Math"/>
                                  <a:cs typeface="Arial" pitchFamily="34" charset="0"/>
                                </a:rPr>
                              </m:ctrlPr>
                            </m:sSupPr>
                            <m:e>
                              <m:r>
                                <a:rPr lang="en-US" sz="1800" b="1" i="1" smtClean="0">
                                  <a:latin typeface="Cambria Math"/>
                                  <a:cs typeface="Arial" pitchFamily="34" charset="0"/>
                                </a:rPr>
                                <m:t>𝑶</m:t>
                              </m:r>
                            </m:e>
                            <m:sup>
                              <m:r>
                                <a:rPr lang="en-US" sz="1800" b="1" i="1" smtClean="0">
                                  <a:latin typeface="Cambria Math"/>
                                  <a:cs typeface="Arial" pitchFamily="34" charset="0"/>
                                </a:rPr>
                                <m:t>′</m:t>
                              </m:r>
                            </m:sup>
                          </m:sSup>
                          <m:r>
                            <a:rPr lang="en-US" sz="1800" b="1" i="1" smtClean="0">
                              <a:latin typeface="Cambria Math"/>
                              <a:cs typeface="Arial" pitchFamily="34" charset="0"/>
                            </a:rPr>
                            <m:t>𝑩</m:t>
                          </m:r>
                          <m:r>
                            <a:rPr lang="en-US" sz="1800" b="1" i="1" smtClean="0">
                              <a:latin typeface="Cambria Math"/>
                              <a:cs typeface="Arial" pitchFamily="34" charset="0"/>
                            </a:rPr>
                            <m:t>′</m:t>
                          </m:r>
                        </m:e>
                      </m:acc>
                      <m:r>
                        <a:rPr lang="en-US" sz="1800" b="1" i="1" smtClean="0">
                          <a:latin typeface="Cambria Math"/>
                          <a:cs typeface="Arial" pitchFamily="34" charset="0"/>
                        </a:rPr>
                        <m:t>=</m:t>
                      </m:r>
                      <m:acc>
                        <m:accPr>
                          <m:chr m:val="̂"/>
                          <m:ctrlPr>
                            <a:rPr lang="en-US" sz="1800" b="1" i="1" smtClean="0">
                              <a:latin typeface="Cambria Math"/>
                              <a:cs typeface="Arial" pitchFamily="34" charset="0"/>
                            </a:rPr>
                          </m:ctrlPr>
                        </m:accPr>
                        <m:e>
                          <m:r>
                            <a:rPr lang="en-US" sz="1800" b="1" i="1" smtClean="0">
                              <a:latin typeface="Cambria Math"/>
                              <a:cs typeface="Arial" pitchFamily="34" charset="0"/>
                            </a:rPr>
                            <m:t>𝑨𝑰𝑩</m:t>
                          </m:r>
                        </m:e>
                      </m:acc>
                      <m:r>
                        <a:rPr lang="en-US" sz="1800" b="1" i="1" smtClean="0">
                          <a:latin typeface="Cambria Math"/>
                          <a:cs typeface="Arial" pitchFamily="34" charset="0"/>
                        </a:rPr>
                        <m:t> </m:t>
                      </m:r>
                    </m:oMath>
                  </a14:m>
                  <a:r>
                    <a:rPr lang="en-US" sz="1800" b="1" smtClean="0">
                      <a:latin typeface="Arial" pitchFamily="34" charset="0"/>
                      <a:cs typeface="Arial" pitchFamily="34" charset="0"/>
                    </a:rPr>
                    <a:t>, từ đó suy ra </a:t>
                  </a:r>
                  <a14:m>
                    <m:oMath xmlns:m="http://schemas.openxmlformats.org/officeDocument/2006/math">
                      <m:acc>
                        <m:accPr>
                          <m:chr m:val="̂"/>
                          <m:ctrlPr>
                            <a:rPr lang="en-US" sz="1800" b="1" i="1">
                              <a:latin typeface="Cambria Math"/>
                              <a:cs typeface="Arial" pitchFamily="34" charset="0"/>
                            </a:rPr>
                          </m:ctrlPr>
                        </m:accPr>
                        <m:e>
                          <m:sSup>
                            <m:sSupPr>
                              <m:ctrlPr>
                                <a:rPr lang="en-US" sz="1800" b="1" i="1">
                                  <a:latin typeface="Cambria Math"/>
                                  <a:cs typeface="Arial" pitchFamily="34" charset="0"/>
                                </a:rPr>
                              </m:ctrlPr>
                            </m:sSupPr>
                            <m:e>
                              <m:r>
                                <a:rPr lang="en-US" sz="1800" b="1" i="1">
                                  <a:latin typeface="Cambria Math"/>
                                  <a:cs typeface="Arial" pitchFamily="34" charset="0"/>
                                </a:rPr>
                                <m:t>𝑨</m:t>
                              </m:r>
                            </m:e>
                            <m:sup>
                              <m:r>
                                <a:rPr lang="en-US" sz="1800" b="1" i="1">
                                  <a:latin typeface="Cambria Math"/>
                                  <a:cs typeface="Arial" pitchFamily="34" charset="0"/>
                                </a:rPr>
                                <m:t>′</m:t>
                              </m:r>
                            </m:sup>
                          </m:sSup>
                          <m:sSup>
                            <m:sSupPr>
                              <m:ctrlPr>
                                <a:rPr lang="en-US" sz="1800" b="1" i="1">
                                  <a:latin typeface="Cambria Math"/>
                                  <a:cs typeface="Arial" pitchFamily="34" charset="0"/>
                                </a:rPr>
                              </m:ctrlPr>
                            </m:sSupPr>
                            <m:e>
                              <m:r>
                                <a:rPr lang="en-US" sz="1800" b="1" i="1">
                                  <a:latin typeface="Cambria Math"/>
                                  <a:cs typeface="Arial" pitchFamily="34" charset="0"/>
                                </a:rPr>
                                <m:t>𝑶</m:t>
                              </m:r>
                            </m:e>
                            <m:sup>
                              <m:r>
                                <a:rPr lang="en-US" sz="1800" b="1" i="1">
                                  <a:latin typeface="Cambria Math"/>
                                  <a:cs typeface="Arial" pitchFamily="34" charset="0"/>
                                </a:rPr>
                                <m:t>′</m:t>
                              </m:r>
                            </m:sup>
                          </m:sSup>
                          <m:r>
                            <a:rPr lang="en-US" sz="1800" b="1" i="1">
                              <a:latin typeface="Cambria Math"/>
                              <a:cs typeface="Arial" pitchFamily="34" charset="0"/>
                            </a:rPr>
                            <m:t>𝑩</m:t>
                          </m:r>
                          <m:r>
                            <a:rPr lang="en-US" sz="1800" b="1" i="1">
                              <a:latin typeface="Cambria Math"/>
                              <a:cs typeface="Arial" pitchFamily="34" charset="0"/>
                            </a:rPr>
                            <m:t>′</m:t>
                          </m:r>
                        </m:e>
                      </m:acc>
                      <m:r>
                        <a:rPr lang="en-US" sz="1800" b="1" i="1">
                          <a:latin typeface="Cambria Math"/>
                          <a:cs typeface="Arial" pitchFamily="34" charset="0"/>
                        </a:rPr>
                        <m:t>=</m:t>
                      </m:r>
                      <m:acc>
                        <m:accPr>
                          <m:chr m:val="̂"/>
                          <m:ctrlPr>
                            <a:rPr lang="en-US" sz="1800" b="1" i="1">
                              <a:latin typeface="Cambria Math"/>
                              <a:cs typeface="Arial" pitchFamily="34" charset="0"/>
                            </a:rPr>
                          </m:ctrlPr>
                        </m:accPr>
                        <m:e>
                          <m:sSup>
                            <m:sSupPr>
                              <m:ctrlPr>
                                <a:rPr lang="en-US" sz="1800" b="1" i="1" smtClean="0">
                                  <a:latin typeface="Cambria Math"/>
                                  <a:cs typeface="Arial" pitchFamily="34" charset="0"/>
                                </a:rPr>
                              </m:ctrlPr>
                            </m:sSupPr>
                            <m:e>
                              <m:r>
                                <a:rPr lang="en-US" sz="1800" b="1" i="1" smtClean="0">
                                  <a:latin typeface="Cambria Math"/>
                                  <a:cs typeface="Arial" pitchFamily="34" charset="0"/>
                                </a:rPr>
                                <m:t>𝑩</m:t>
                              </m:r>
                            </m:e>
                            <m:sup>
                              <m:r>
                                <a:rPr lang="en-US" sz="1800" b="1" i="1" smtClean="0">
                                  <a:latin typeface="Cambria Math"/>
                                  <a:cs typeface="Arial" pitchFamily="34" charset="0"/>
                                </a:rPr>
                                <m:t>′</m:t>
                              </m:r>
                            </m:sup>
                          </m:sSup>
                          <m:sSup>
                            <m:sSupPr>
                              <m:ctrlPr>
                                <a:rPr lang="en-US" sz="1800" b="1" i="1" smtClean="0">
                                  <a:latin typeface="Cambria Math"/>
                                  <a:cs typeface="Arial" pitchFamily="34" charset="0"/>
                                </a:rPr>
                              </m:ctrlPr>
                            </m:sSupPr>
                            <m:e>
                              <m:r>
                                <a:rPr lang="en-US" sz="1800" b="1" i="1" smtClean="0">
                                  <a:latin typeface="Cambria Math"/>
                                  <a:cs typeface="Arial" pitchFamily="34" charset="0"/>
                                </a:rPr>
                                <m:t>𝑶</m:t>
                              </m:r>
                            </m:e>
                            <m:sup>
                              <m:r>
                                <a:rPr lang="en-US" sz="1800" b="1" i="1" smtClean="0">
                                  <a:latin typeface="Cambria Math"/>
                                  <a:cs typeface="Arial" pitchFamily="34" charset="0"/>
                                </a:rPr>
                                <m:t>′</m:t>
                              </m:r>
                            </m:sup>
                          </m:sSup>
                          <m:r>
                            <a:rPr lang="en-US" sz="1800" b="1" i="1" smtClean="0">
                              <a:latin typeface="Cambria Math"/>
                              <a:cs typeface="Arial" pitchFamily="34" charset="0"/>
                            </a:rPr>
                            <m:t>𝑪</m:t>
                          </m:r>
                          <m:r>
                            <a:rPr lang="en-US" sz="1800" b="1" i="1" smtClean="0">
                              <a:latin typeface="Cambria Math"/>
                              <a:cs typeface="Arial" pitchFamily="34" charset="0"/>
                            </a:rPr>
                            <m:t>′</m:t>
                          </m:r>
                        </m:e>
                      </m:acc>
                      <m:r>
                        <a:rPr lang="en-US" sz="1800" b="1" i="1" smtClean="0">
                          <a:latin typeface="Cambria Math"/>
                          <a:cs typeface="Arial" pitchFamily="34" charset="0"/>
                        </a:rPr>
                        <m:t>=</m:t>
                      </m:r>
                      <m:acc>
                        <m:accPr>
                          <m:chr m:val="̂"/>
                          <m:ctrlPr>
                            <a:rPr lang="en-US" sz="1800" b="1" i="1" smtClean="0">
                              <a:latin typeface="Cambria Math"/>
                              <a:cs typeface="Arial" pitchFamily="34" charset="0"/>
                            </a:rPr>
                          </m:ctrlPr>
                        </m:accPr>
                        <m:e>
                          <m:sSup>
                            <m:sSupPr>
                              <m:ctrlPr>
                                <a:rPr lang="en-US" sz="1800" b="1" i="1" smtClean="0">
                                  <a:latin typeface="Cambria Math"/>
                                  <a:cs typeface="Arial" pitchFamily="34" charset="0"/>
                                </a:rPr>
                              </m:ctrlPr>
                            </m:sSupPr>
                            <m:e>
                              <m:r>
                                <a:rPr lang="en-US" sz="1800" b="1" i="1" smtClean="0">
                                  <a:latin typeface="Cambria Math"/>
                                  <a:cs typeface="Arial" pitchFamily="34" charset="0"/>
                                </a:rPr>
                                <m:t>𝑨</m:t>
                              </m:r>
                            </m:e>
                            <m:sup>
                              <m:r>
                                <a:rPr lang="en-US" sz="1800" b="1" i="1" smtClean="0">
                                  <a:latin typeface="Cambria Math"/>
                                  <a:cs typeface="Arial" pitchFamily="34" charset="0"/>
                                </a:rPr>
                                <m:t>′</m:t>
                              </m:r>
                            </m:sup>
                          </m:sSup>
                          <m:sSup>
                            <m:sSupPr>
                              <m:ctrlPr>
                                <a:rPr lang="en-US" sz="1800" b="1" i="1" smtClean="0">
                                  <a:latin typeface="Cambria Math"/>
                                  <a:cs typeface="Arial" pitchFamily="34" charset="0"/>
                                </a:rPr>
                              </m:ctrlPr>
                            </m:sSupPr>
                            <m:e>
                              <m:r>
                                <a:rPr lang="en-US" sz="1800" b="1" i="1" smtClean="0">
                                  <a:latin typeface="Cambria Math"/>
                                  <a:cs typeface="Arial" pitchFamily="34" charset="0"/>
                                </a:rPr>
                                <m:t>𝑶</m:t>
                              </m:r>
                            </m:e>
                            <m:sup>
                              <m:r>
                                <a:rPr lang="en-US" sz="1800" b="1" i="1" smtClean="0">
                                  <a:latin typeface="Cambria Math"/>
                                  <a:cs typeface="Arial" pitchFamily="34" charset="0"/>
                                </a:rPr>
                                <m:t>′</m:t>
                              </m:r>
                            </m:sup>
                          </m:sSup>
                          <m:r>
                            <a:rPr lang="en-US" sz="1800" b="1" i="1" smtClean="0">
                              <a:latin typeface="Cambria Math"/>
                              <a:cs typeface="Arial" pitchFamily="34" charset="0"/>
                            </a:rPr>
                            <m:t>𝑪</m:t>
                          </m:r>
                          <m:r>
                            <a:rPr lang="en-US" sz="1800" b="1" i="1" smtClean="0">
                              <a:latin typeface="Cambria Math"/>
                              <a:cs typeface="Arial" pitchFamily="34" charset="0"/>
                            </a:rPr>
                            <m:t>′</m:t>
                          </m:r>
                        </m:e>
                      </m:acc>
                      <m:r>
                        <a:rPr lang="en-US" sz="1800" b="1" i="1" smtClean="0">
                          <a:latin typeface="Cambria Math"/>
                          <a:cs typeface="Arial" pitchFamily="34" charset="0"/>
                        </a:rPr>
                        <m:t>=</m:t>
                      </m:r>
                      <m:sSup>
                        <m:sSupPr>
                          <m:ctrlPr>
                            <a:rPr lang="en-US" sz="1800" b="1" i="1" smtClean="0">
                              <a:latin typeface="Cambria Math"/>
                              <a:cs typeface="Arial" pitchFamily="34" charset="0"/>
                            </a:rPr>
                          </m:ctrlPr>
                        </m:sSupPr>
                        <m:e>
                          <m:r>
                            <a:rPr lang="en-US" sz="1800" b="1" i="1" smtClean="0">
                              <a:latin typeface="Cambria Math"/>
                              <a:cs typeface="Arial" pitchFamily="34" charset="0"/>
                            </a:rPr>
                            <m:t>𝟏𝟐𝟎</m:t>
                          </m:r>
                        </m:e>
                        <m:sup>
                          <m:r>
                            <a:rPr lang="en-US" sz="1800" b="1" i="1" smtClean="0">
                              <a:latin typeface="Cambria Math"/>
                              <a:cs typeface="Arial" pitchFamily="34" charset="0"/>
                            </a:rPr>
                            <m:t>𝟎</m:t>
                          </m:r>
                        </m:sup>
                      </m:sSup>
                    </m:oMath>
                  </a14:m>
                  <a:r>
                    <a:rPr lang="en-US" sz="1800" b="1" smtClean="0">
                      <a:latin typeface="Arial" pitchFamily="34" charset="0"/>
                      <a:cs typeface="Arial" pitchFamily="34" charset="0"/>
                    </a:rPr>
                    <a:t> </a:t>
                  </a:r>
                  <a:r>
                    <a:rPr lang="vi-VN" sz="1800" b="1" smtClean="0">
                      <a:latin typeface="Arial" pitchFamily="34" charset="0"/>
                      <a:cs typeface="Arial" pitchFamily="34" charset="0"/>
                    </a:rPr>
                    <a:t> </a:t>
                  </a:r>
                  <a:endParaRPr lang="vi-VN" sz="1800" b="1">
                    <a:latin typeface="Arial" pitchFamily="34" charset="0"/>
                    <a:cs typeface="Arial"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539749" y="764738"/>
                  <a:ext cx="11315701" cy="2774799"/>
                </a:xfrm>
                <a:prstGeom prst="rect">
                  <a:avLst/>
                </a:prstGeom>
                <a:blipFill rotWithShape="1">
                  <a:blip r:embed="rId4"/>
                  <a:stretch>
                    <a:fillRect l="-485" r="-2640"/>
                  </a:stretch>
                </a:blipFill>
              </p:spPr>
              <p:txBody>
                <a:bodyPr/>
                <a:lstStyle/>
                <a:p>
                  <a:r>
                    <a:rPr lang="en-US">
                      <a:noFill/>
                    </a:rPr>
                    <a:t> </a:t>
                  </a:r>
                </a:p>
              </p:txBody>
            </p:sp>
          </mc:Fallback>
        </mc:AlternateContent>
        <p:pic>
          <p:nvPicPr>
            <p:cNvPr id="3174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14076" b="23800"/>
            <a:stretch/>
          </p:blipFill>
          <p:spPr bwMode="auto">
            <a:xfrm>
              <a:off x="539749" y="764738"/>
              <a:ext cx="1211263" cy="492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 name="Group 1"/>
          <p:cNvGrpSpPr/>
          <p:nvPr/>
        </p:nvGrpSpPr>
        <p:grpSpPr>
          <a:xfrm>
            <a:off x="3579812" y="3687740"/>
            <a:ext cx="5989205" cy="2855102"/>
            <a:chOff x="3579812" y="3687740"/>
            <a:chExt cx="5989205" cy="2855102"/>
          </a:xfrm>
        </p:grpSpPr>
        <p:pic>
          <p:nvPicPr>
            <p:cNvPr id="31748" name="Picture 4"/>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contrast="10000"/>
                      </a14:imgEffect>
                    </a14:imgLayer>
                  </a14:imgProps>
                </a:ext>
                <a:ext uri="{28A0092B-C50C-407E-A947-70E740481C1C}">
                  <a14:useLocalDpi xmlns:a14="http://schemas.microsoft.com/office/drawing/2010/main" val="0"/>
                </a:ext>
              </a:extLst>
            </a:blip>
            <a:srcRect/>
            <a:stretch>
              <a:fillRect/>
            </a:stretch>
          </p:blipFill>
          <p:spPr bwMode="auto">
            <a:xfrm>
              <a:off x="3579812" y="3687740"/>
              <a:ext cx="5989205" cy="2684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6574414" y="6204288"/>
              <a:ext cx="1257897" cy="338554"/>
            </a:xfrm>
            <a:prstGeom prst="rect">
              <a:avLst/>
            </a:prstGeom>
            <a:noFill/>
          </p:spPr>
          <p:txBody>
            <a:bodyPr wrap="square" rtlCol="0">
              <a:spAutoFit/>
            </a:bodyPr>
            <a:lstStyle/>
            <a:p>
              <a:pPr algn="ctr"/>
              <a:r>
                <a:rPr lang="en-US" sz="1600" b="1" smtClean="0">
                  <a:solidFill>
                    <a:schemeClr val="accent2">
                      <a:lumMod val="75000"/>
                    </a:schemeClr>
                  </a:solidFill>
                  <a:latin typeface="Arial" pitchFamily="34" charset="0"/>
                  <a:cs typeface="Arial" pitchFamily="34" charset="0"/>
                </a:rPr>
                <a:t>Hình 3.22</a:t>
              </a:r>
              <a:endParaRPr lang="en-US" sz="1600" b="1">
                <a:solidFill>
                  <a:schemeClr val="accent2">
                    <a:lumMod val="75000"/>
                  </a:schemeClr>
                </a:solidFill>
                <a:latin typeface="Arial" pitchFamily="34" charset="0"/>
                <a:cs typeface="Arial" pitchFamily="34" charset="0"/>
              </a:endParaRPr>
            </a:p>
          </p:txBody>
        </p:sp>
      </p:grpSp>
    </p:spTree>
    <p:extLst>
      <p:ext uri="{BB962C8B-B14F-4D97-AF65-F5344CB8AC3E}">
        <p14:creationId xmlns:p14="http://schemas.microsoft.com/office/powerpoint/2010/main" val="354875375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left)">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4"/>
          <p:cNvSpPr>
            <a:spLocks noChangeArrowheads="1"/>
          </p:cNvSpPr>
          <p:nvPr/>
        </p:nvSpPr>
        <p:spPr bwMode="gray">
          <a:xfrm>
            <a:off x="447215" y="95249"/>
            <a:ext cx="3780297"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4 . HÌNH CHIẾU TRỤC ĐO</a:t>
            </a:r>
            <a:endParaRPr lang="vi-VN" sz="1900" b="1">
              <a:solidFill>
                <a:schemeClr val="bg1"/>
              </a:solidFill>
              <a:latin typeface="Arial" pitchFamily="34" charset="0"/>
              <a:cs typeface="Arial" pitchFamily="34" charset="0"/>
            </a:endParaRPr>
          </a:p>
        </p:txBody>
      </p:sp>
      <p:grpSp>
        <p:nvGrpSpPr>
          <p:cNvPr id="2" name="Group 1"/>
          <p:cNvGrpSpPr/>
          <p:nvPr/>
        </p:nvGrpSpPr>
        <p:grpSpPr>
          <a:xfrm>
            <a:off x="379412" y="762000"/>
            <a:ext cx="11329755" cy="2285240"/>
            <a:chOff x="379412" y="762000"/>
            <a:chExt cx="11329755" cy="2285240"/>
          </a:xfrm>
        </p:grpSpPr>
        <p:grpSp>
          <p:nvGrpSpPr>
            <p:cNvPr id="13" name="Group 12"/>
            <p:cNvGrpSpPr/>
            <p:nvPr/>
          </p:nvGrpSpPr>
          <p:grpSpPr>
            <a:xfrm>
              <a:off x="379412" y="762000"/>
              <a:ext cx="11329755" cy="2285240"/>
              <a:chOff x="536012" y="4648200"/>
              <a:chExt cx="11329755" cy="2285240"/>
            </a:xfrm>
          </p:grpSpPr>
          <p:sp>
            <p:nvSpPr>
              <p:cNvPr id="15" name="Rounded Rectangle 14"/>
              <p:cNvSpPr/>
              <p:nvPr/>
            </p:nvSpPr>
            <p:spPr>
              <a:xfrm>
                <a:off x="536012" y="4648200"/>
                <a:ext cx="11125201" cy="1981200"/>
              </a:xfrm>
              <a:prstGeom prst="roundRect">
                <a:avLst>
                  <a:gd name="adj" fmla="val 2546"/>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1" name="TextBox 20"/>
              <p:cNvSpPr txBox="1"/>
              <p:nvPr/>
            </p:nvSpPr>
            <p:spPr>
              <a:xfrm>
                <a:off x="1221812" y="4746248"/>
                <a:ext cx="9372600" cy="461665"/>
              </a:xfrm>
              <a:prstGeom prst="rect">
                <a:avLst/>
              </a:prstGeom>
              <a:noFill/>
            </p:spPr>
            <p:txBody>
              <a:bodyPr wrap="square" rtlCol="0">
                <a:spAutoFit/>
              </a:bodyPr>
              <a:lstStyle/>
              <a:p>
                <a:r>
                  <a:rPr lang="en-US" b="1" smtClean="0">
                    <a:latin typeface="Arial" pitchFamily="34" charset="0"/>
                    <a:cs typeface="Arial" pitchFamily="34" charset="0"/>
                  </a:rPr>
                  <a:t>      Trong </a:t>
                </a:r>
                <a:r>
                  <a:rPr lang="en-US" b="1" smtClean="0">
                    <a:solidFill>
                      <a:schemeClr val="accent2">
                        <a:lumMod val="75000"/>
                      </a:schemeClr>
                    </a:solidFill>
                    <a:latin typeface="Arial" pitchFamily="34" charset="0"/>
                    <a:cs typeface="Arial" pitchFamily="34" charset="0"/>
                  </a:rPr>
                  <a:t>hình chiếu trục đo vuông </a:t>
                </a:r>
                <a:r>
                  <a:rPr lang="en-US" b="1" smtClean="0">
                    <a:latin typeface="Arial" pitchFamily="34" charset="0"/>
                    <a:cs typeface="Arial" pitchFamily="34" charset="0"/>
                  </a:rPr>
                  <a:t>góc đều có :</a:t>
                </a:r>
                <a:endParaRPr lang="vi-VN" b="1">
                  <a:latin typeface="Arial" pitchFamily="34" charset="0"/>
                  <a:cs typeface="Arial" pitchFamily="34" charset="0"/>
                </a:endParaRP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518212" y="5486400"/>
                <a:ext cx="1347555" cy="1447040"/>
              </a:xfrm>
              <a:prstGeom prst="rect">
                <a:avLst/>
              </a:prstGeom>
            </p:spPr>
          </p:pic>
        </p:grpSp>
        <p:sp>
          <p:nvSpPr>
            <p:cNvPr id="26" name="TextBox 25"/>
            <p:cNvSpPr txBox="1"/>
            <p:nvPr/>
          </p:nvSpPr>
          <p:spPr>
            <a:xfrm>
              <a:off x="1065212" y="1295400"/>
              <a:ext cx="9372600" cy="461665"/>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Mặt phẳng chiếu (P) vuông góc với phương chiếu</a:t>
              </a:r>
              <a:endParaRPr lang="vi-VN" b="1">
                <a:latin typeface="Arial" pitchFamily="34" charset="0"/>
                <a:cs typeface="Arial" pitchFamily="34" charset="0"/>
              </a:endParaRPr>
            </a:p>
          </p:txBody>
        </p:sp>
        <p:sp>
          <p:nvSpPr>
            <p:cNvPr id="14" name="TextBox 13"/>
            <p:cNvSpPr txBox="1"/>
            <p:nvPr/>
          </p:nvSpPr>
          <p:spPr>
            <a:xfrm>
              <a:off x="1065212" y="1738074"/>
              <a:ext cx="9372600" cy="461665"/>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Các góc trục đo đều bằng 120</a:t>
              </a:r>
              <a:r>
                <a:rPr lang="en-US" b="1" baseline="30000" smtClean="0">
                  <a:latin typeface="Arial" pitchFamily="34" charset="0"/>
                  <a:cs typeface="Arial" pitchFamily="34" charset="0"/>
                </a:rPr>
                <a:t>0</a:t>
              </a:r>
              <a:r>
                <a:rPr lang="en-US" b="1" smtClean="0">
                  <a:latin typeface="Arial" pitchFamily="34" charset="0"/>
                  <a:cs typeface="Arial" pitchFamily="34" charset="0"/>
                </a:rPr>
                <a:t>  (H 3.23b)</a:t>
              </a:r>
              <a:endParaRPr lang="vi-VN" b="1">
                <a:latin typeface="Arial" pitchFamily="34" charset="0"/>
                <a:cs typeface="Arial" pitchFamily="34" charset="0"/>
              </a:endParaRPr>
            </a:p>
          </p:txBody>
        </p:sp>
        <p:sp>
          <p:nvSpPr>
            <p:cNvPr id="17" name="TextBox 16"/>
            <p:cNvSpPr txBox="1"/>
            <p:nvPr/>
          </p:nvSpPr>
          <p:spPr>
            <a:xfrm>
              <a:off x="1065212" y="2206151"/>
              <a:ext cx="8903970" cy="461665"/>
            </a:xfrm>
            <a:prstGeom prst="rect">
              <a:avLst/>
            </a:prstGeom>
            <a:noFill/>
          </p:spPr>
          <p:txBody>
            <a:bodyPr wrap="square" rtlCol="0">
              <a:spAutoFit/>
            </a:bodyPr>
            <a:lstStyle/>
            <a:p>
              <a:pPr marL="342900" indent="-342900">
                <a:buFont typeface="Arial" pitchFamily="34" charset="0"/>
                <a:buChar char="•"/>
              </a:pPr>
              <a:r>
                <a:rPr lang="en-US" b="1" smtClean="0">
                  <a:latin typeface="Arial" pitchFamily="34" charset="0"/>
                  <a:cs typeface="Arial" pitchFamily="34" charset="0"/>
                </a:rPr>
                <a:t>Các hệ số biến dạng đều bằng 1</a:t>
              </a:r>
              <a:endParaRPr lang="vi-VN" b="1">
                <a:latin typeface="Arial" pitchFamily="34" charset="0"/>
                <a:cs typeface="Arial" pitchFamily="34" charset="0"/>
              </a:endParaRPr>
            </a:p>
          </p:txBody>
        </p:sp>
      </p:grpSp>
    </p:spTree>
    <p:extLst>
      <p:ext uri="{BB962C8B-B14F-4D97-AF65-F5344CB8AC3E}">
        <p14:creationId xmlns:p14="http://schemas.microsoft.com/office/powerpoint/2010/main" val="292916868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038402" y="2095500"/>
            <a:ext cx="7551738" cy="2324100"/>
            <a:chOff x="3038402" y="2077351"/>
            <a:chExt cx="7551738" cy="2324100"/>
          </a:xfrm>
        </p:grpSpPr>
        <p:pic>
          <p:nvPicPr>
            <p:cNvPr id="33795" name="Picture 3"/>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10000"/>
                      </a14:imgEffect>
                    </a14:imgLayer>
                  </a14:imgProps>
                </a:ext>
                <a:ext uri="{28A0092B-C50C-407E-A947-70E740481C1C}">
                  <a14:useLocalDpi xmlns:a14="http://schemas.microsoft.com/office/drawing/2010/main" val="0"/>
                </a:ext>
              </a:extLst>
            </a:blip>
            <a:srcRect/>
            <a:stretch>
              <a:fillRect/>
            </a:stretch>
          </p:blipFill>
          <p:spPr bwMode="auto">
            <a:xfrm>
              <a:off x="3038402" y="2077351"/>
              <a:ext cx="7551738"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4912715" y="3962400"/>
              <a:ext cx="1257897" cy="338554"/>
            </a:xfrm>
            <a:prstGeom prst="rect">
              <a:avLst/>
            </a:prstGeom>
            <a:noFill/>
          </p:spPr>
          <p:txBody>
            <a:bodyPr wrap="square" rtlCol="0">
              <a:spAutoFit/>
            </a:bodyPr>
            <a:lstStyle/>
            <a:p>
              <a:pPr algn="ctr"/>
              <a:r>
                <a:rPr lang="en-US" sz="1600" b="1" smtClean="0">
                  <a:solidFill>
                    <a:schemeClr val="accent2">
                      <a:lumMod val="75000"/>
                    </a:schemeClr>
                  </a:solidFill>
                  <a:latin typeface="Arial" pitchFamily="34" charset="0"/>
                  <a:cs typeface="Arial" pitchFamily="34" charset="0"/>
                </a:rPr>
                <a:t>Hình 3.24</a:t>
              </a:r>
              <a:endParaRPr lang="en-US" sz="1600" b="1">
                <a:solidFill>
                  <a:schemeClr val="accent2">
                    <a:lumMod val="75000"/>
                  </a:schemeClr>
                </a:solidFill>
                <a:latin typeface="Arial" pitchFamily="34" charset="0"/>
                <a:cs typeface="Arial" pitchFamily="34" charset="0"/>
              </a:endParaRPr>
            </a:p>
          </p:txBody>
        </p:sp>
      </p:grpSp>
      <p:pic>
        <p:nvPicPr>
          <p:cNvPr id="17" name="Picture 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8012" y="4319102"/>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303212" y="4800600"/>
            <a:ext cx="11430000" cy="400110"/>
          </a:xfrm>
          <a:prstGeom prst="rect">
            <a:avLst/>
          </a:prstGeom>
          <a:noFill/>
        </p:spPr>
        <p:txBody>
          <a:bodyPr wrap="square" rtlCol="0">
            <a:spAutoFit/>
          </a:bodyPr>
          <a:lstStyle/>
          <a:p>
            <a:pPr marL="342900" indent="-342900">
              <a:buFont typeface="Wingdings" pitchFamily="2" charset="2"/>
              <a:buChar char="v"/>
            </a:pPr>
            <a:r>
              <a:rPr lang="en-US" sz="2000" b="1" smtClean="0">
                <a:latin typeface="Arial" pitchFamily="34" charset="0"/>
                <a:cs typeface="Arial" pitchFamily="34" charset="0"/>
              </a:rPr>
              <a:t>Hình 3.24c có các góc trục đo khác 120</a:t>
            </a:r>
            <a:r>
              <a:rPr lang="en-US" sz="2000" b="1" baseline="30000" smtClean="0">
                <a:latin typeface="Arial" pitchFamily="34" charset="0"/>
                <a:cs typeface="Arial" pitchFamily="34" charset="0"/>
              </a:rPr>
              <a:t>0</a:t>
            </a:r>
            <a:r>
              <a:rPr lang="en-US" sz="2000" b="1" smtClean="0">
                <a:latin typeface="Arial" pitchFamily="34" charset="0"/>
                <a:cs typeface="Arial" pitchFamily="34" charset="0"/>
              </a:rPr>
              <a:t> nên không là hình chiếu trục đo vuông góc đều</a:t>
            </a:r>
            <a:endParaRPr lang="vi-VN" sz="2000" b="1">
              <a:latin typeface="Arial" pitchFamily="34" charset="0"/>
              <a:cs typeface="Arial" pitchFamily="34" charset="0"/>
            </a:endParaRPr>
          </a:p>
        </p:txBody>
      </p:sp>
      <p:grpSp>
        <p:nvGrpSpPr>
          <p:cNvPr id="2" name="Group 1"/>
          <p:cNvGrpSpPr/>
          <p:nvPr/>
        </p:nvGrpSpPr>
        <p:grpSpPr>
          <a:xfrm>
            <a:off x="150376" y="641293"/>
            <a:ext cx="11735236" cy="1523605"/>
            <a:chOff x="150376" y="733406"/>
            <a:chExt cx="11735236" cy="1523605"/>
          </a:xfrm>
        </p:grpSpPr>
        <p:sp>
          <p:nvSpPr>
            <p:cNvPr id="8" name="Rounded Rectangle 7"/>
            <p:cNvSpPr/>
            <p:nvPr/>
          </p:nvSpPr>
          <p:spPr>
            <a:xfrm>
              <a:off x="1742930" y="863657"/>
              <a:ext cx="10142682" cy="1288560"/>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2013513" y="892213"/>
              <a:ext cx="9719699" cy="1277251"/>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Cho một hình lập phương có độ dài mỗi cạnh là 6cm . Hình nào trong Hình 3.26 thể hiện đúng hình chiếu trục đo vuông góc đều của hình lập phương đó ?</a:t>
              </a:r>
              <a:endParaRPr lang="vi-VN" sz="2500" b="1">
                <a:latin typeface="Arial" pitchFamily="34" charset="0"/>
                <a:cs typeface="Arial" pitchFamily="34" charset="0"/>
              </a:endParaRPr>
            </a:p>
          </p:txBody>
        </p:sp>
        <p:pic>
          <p:nvPicPr>
            <p:cNvPr id="19" name="Picture 18"/>
            <p:cNvPicPr>
              <a:picLocks noChangeAspect="1"/>
            </p:cNvPicPr>
            <p:nvPr/>
          </p:nvPicPr>
          <p:blipFill rotWithShape="1">
            <a:blip r:embed="rId6"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8</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7">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4" name="AutoShape 4"/>
          <p:cNvSpPr>
            <a:spLocks noChangeArrowheads="1"/>
          </p:cNvSpPr>
          <p:nvPr/>
        </p:nvSpPr>
        <p:spPr bwMode="gray">
          <a:xfrm>
            <a:off x="447215" y="95249"/>
            <a:ext cx="3780297"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4 . HÌNH CHIẾU TRỤC ĐO</a:t>
            </a:r>
            <a:endParaRPr lang="vi-VN" sz="1900" b="1">
              <a:solidFill>
                <a:schemeClr val="bg1"/>
              </a:solidFill>
              <a:latin typeface="Arial" pitchFamily="34" charset="0"/>
              <a:cs typeface="Arial" pitchFamily="34" charset="0"/>
            </a:endParaRPr>
          </a:p>
        </p:txBody>
      </p:sp>
      <p:sp>
        <p:nvSpPr>
          <p:cNvPr id="27" name="TextBox 26"/>
          <p:cNvSpPr txBox="1"/>
          <p:nvPr/>
        </p:nvSpPr>
        <p:spPr>
          <a:xfrm>
            <a:off x="578154" y="5200710"/>
            <a:ext cx="11155058" cy="707886"/>
          </a:xfrm>
          <a:prstGeom prst="rect">
            <a:avLst/>
          </a:prstGeom>
          <a:noFill/>
        </p:spPr>
        <p:txBody>
          <a:bodyPr wrap="square" rtlCol="0">
            <a:spAutoFit/>
          </a:bodyPr>
          <a:lstStyle/>
          <a:p>
            <a:r>
              <a:rPr lang="en-US" sz="2000" b="1" smtClean="0">
                <a:latin typeface="Arial" pitchFamily="34" charset="0"/>
                <a:cs typeface="Arial" pitchFamily="34" charset="0"/>
              </a:rPr>
              <a:t>Hình 3.24b là hình chiếu trục đo vuông góc đều nhưng không thể hiện đúng kích thước của hình lập phương.</a:t>
            </a:r>
            <a:endParaRPr lang="vi-VN" sz="2000" b="1">
              <a:latin typeface="Arial" pitchFamily="34" charset="0"/>
              <a:cs typeface="Arial" pitchFamily="34" charset="0"/>
            </a:endParaRPr>
          </a:p>
        </p:txBody>
      </p:sp>
      <p:sp>
        <p:nvSpPr>
          <p:cNvPr id="28" name="TextBox 27"/>
          <p:cNvSpPr txBox="1"/>
          <p:nvPr/>
        </p:nvSpPr>
        <p:spPr>
          <a:xfrm>
            <a:off x="593083" y="5908596"/>
            <a:ext cx="11155058" cy="707886"/>
          </a:xfrm>
          <a:prstGeom prst="rect">
            <a:avLst/>
          </a:prstGeom>
          <a:noFill/>
        </p:spPr>
        <p:txBody>
          <a:bodyPr wrap="square" rtlCol="0">
            <a:spAutoFit/>
          </a:bodyPr>
          <a:lstStyle/>
          <a:p>
            <a:r>
              <a:rPr lang="en-US" sz="2000" b="1">
                <a:latin typeface="Arial" pitchFamily="34" charset="0"/>
                <a:cs typeface="Arial" pitchFamily="34" charset="0"/>
              </a:rPr>
              <a:t>Chỉ có Hình 3.24a là hình chiếu trục đo vuông góc đều và thể hiện đúng kích thước của hình lập phương.</a:t>
            </a:r>
            <a:endParaRPr lang="vi-VN" sz="2000" b="1">
              <a:latin typeface="Arial" pitchFamily="34" charset="0"/>
              <a:cs typeface="Arial" pitchFamily="34" charset="0"/>
            </a:endParaRPr>
          </a:p>
        </p:txBody>
      </p:sp>
    </p:spTree>
    <p:extLst>
      <p:ext uri="{BB962C8B-B14F-4D97-AF65-F5344CB8AC3E}">
        <p14:creationId xmlns:p14="http://schemas.microsoft.com/office/powerpoint/2010/main" val="238376535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p:bldP spid="2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812" y="24384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03187" y="695325"/>
            <a:ext cx="11772899" cy="1619466"/>
            <a:chOff x="150812" y="766671"/>
            <a:chExt cx="11772899" cy="1619466"/>
          </a:xfrm>
        </p:grpSpPr>
        <p:sp>
          <p:nvSpPr>
            <p:cNvPr id="8" name="Rounded Rectangle 7"/>
            <p:cNvSpPr/>
            <p:nvPr/>
          </p:nvSpPr>
          <p:spPr>
            <a:xfrm>
              <a:off x="1941512" y="788136"/>
              <a:ext cx="9982199" cy="1598001"/>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179637" y="785721"/>
              <a:ext cx="9639897" cy="1600416"/>
            </a:xfrm>
            <a:prstGeom prst="rect">
              <a:avLst/>
            </a:prstGeom>
            <a:noFill/>
          </p:spPr>
          <p:txBody>
            <a:bodyPr wrap="square" lIns="121899" tIns="60949" rIns="121899" bIns="60949" rtlCol="0">
              <a:spAutoFit/>
            </a:bodyPr>
            <a:lstStyle/>
            <a:p>
              <a:pPr algn="just"/>
              <a:r>
                <a:rPr lang="vi-VN" b="1">
                  <a:latin typeface="Arial" pitchFamily="34" charset="0"/>
                  <a:cs typeface="Arial" pitchFamily="34" charset="0"/>
                </a:rPr>
                <a:t>Hình chiếu trục đo của một hình hộp chữ nhật được vẽ trên giấy kẻ ô tam giác đều như trong Hình 3.25. Quy ước độ dài mỗi cạnh của tam giác đều là 10 mm, </a:t>
              </a:r>
              <a:endParaRPr lang="en-US" b="1" smtClean="0">
                <a:latin typeface="Arial" pitchFamily="34" charset="0"/>
                <a:cs typeface="Arial" pitchFamily="34" charset="0"/>
              </a:endParaRPr>
            </a:p>
            <a:p>
              <a:pPr algn="just"/>
              <a:r>
                <a:rPr lang="en-US" b="1" smtClean="0">
                  <a:latin typeface="Arial" pitchFamily="34" charset="0"/>
                  <a:cs typeface="Arial" pitchFamily="34" charset="0"/>
                </a:rPr>
                <a:t>X</a:t>
              </a:r>
              <a:r>
                <a:rPr lang="vi-VN" b="1" smtClean="0">
                  <a:latin typeface="Arial" pitchFamily="34" charset="0"/>
                  <a:cs typeface="Arial" pitchFamily="34" charset="0"/>
                </a:rPr>
                <a:t>ác </a:t>
              </a:r>
              <a:r>
                <a:rPr lang="vi-VN" b="1">
                  <a:latin typeface="Arial" pitchFamily="34" charset="0"/>
                  <a:cs typeface="Arial" pitchFamily="34" charset="0"/>
                </a:rPr>
                <a:t>định kích thước mỗi chiều của hình hộp đó</a:t>
              </a:r>
              <a:r>
                <a:rPr lang="vi-VN" b="1" smtClean="0">
                  <a:latin typeface="Arial" pitchFamily="34" charset="0"/>
                  <a:cs typeface="Arial" pitchFamily="34" charset="0"/>
                </a:rPr>
                <a:t>.</a:t>
              </a:r>
              <a:endParaRPr lang="vi-VN" b="1">
                <a:latin typeface="Arial" pitchFamily="34" charset="0"/>
                <a:cs typeface="Arial" pitchFamily="34" charset="0"/>
              </a:endParaRP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8</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7" name="TextBox 16"/>
          <p:cNvSpPr txBox="1"/>
          <p:nvPr/>
        </p:nvSpPr>
        <p:spPr>
          <a:xfrm>
            <a:off x="1611609" y="2927556"/>
            <a:ext cx="7173543" cy="461665"/>
          </a:xfrm>
          <a:prstGeom prst="rect">
            <a:avLst/>
          </a:prstGeom>
          <a:noFill/>
        </p:spPr>
        <p:txBody>
          <a:bodyPr wrap="square" rtlCol="0">
            <a:spAutoFit/>
          </a:bodyPr>
          <a:lstStyle/>
          <a:p>
            <a:pPr marL="342900" indent="-342900" algn="just">
              <a:buFont typeface="Wingdings" pitchFamily="2" charset="2"/>
              <a:buChar char="v"/>
            </a:pPr>
            <a:r>
              <a:rPr lang="vi-VN" b="1">
                <a:latin typeface="Arial" pitchFamily="34" charset="0"/>
                <a:cs typeface="Arial" pitchFamily="34" charset="0"/>
              </a:rPr>
              <a:t>Chiều dài của hình hộp là: 3 . 10 = </a:t>
            </a:r>
            <a:r>
              <a:rPr lang="vi-VN" b="1">
                <a:solidFill>
                  <a:schemeClr val="accent2">
                    <a:lumMod val="75000"/>
                  </a:schemeClr>
                </a:solidFill>
                <a:latin typeface="Arial" pitchFamily="34" charset="0"/>
                <a:cs typeface="Arial" pitchFamily="34" charset="0"/>
              </a:rPr>
              <a:t>30</a:t>
            </a:r>
            <a:r>
              <a:rPr lang="vi-VN" b="1">
                <a:latin typeface="Arial" pitchFamily="34" charset="0"/>
                <a:cs typeface="Arial" pitchFamily="34" charset="0"/>
              </a:rPr>
              <a:t> (mm).</a:t>
            </a:r>
          </a:p>
        </p:txBody>
      </p:sp>
      <p:sp>
        <p:nvSpPr>
          <p:cNvPr id="19" name="AutoShape 4"/>
          <p:cNvSpPr>
            <a:spLocks noChangeArrowheads="1"/>
          </p:cNvSpPr>
          <p:nvPr/>
        </p:nvSpPr>
        <p:spPr bwMode="gray">
          <a:xfrm>
            <a:off x="447215" y="95249"/>
            <a:ext cx="3780297"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4 . HÌNH CHIẾU TRỤC ĐO</a:t>
            </a:r>
            <a:endParaRPr lang="vi-VN" sz="1900" b="1">
              <a:solidFill>
                <a:schemeClr val="bg1"/>
              </a:solidFill>
              <a:latin typeface="Arial" pitchFamily="34" charset="0"/>
              <a:cs typeface="Arial" pitchFamily="34" charset="0"/>
            </a:endParaRPr>
          </a:p>
        </p:txBody>
      </p:sp>
      <p:pic>
        <p:nvPicPr>
          <p:cNvPr id="3481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71012" y="2514600"/>
            <a:ext cx="2276475"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893887" y="3463189"/>
            <a:ext cx="6891265" cy="461665"/>
          </a:xfrm>
          <a:prstGeom prst="rect">
            <a:avLst/>
          </a:prstGeom>
          <a:noFill/>
        </p:spPr>
        <p:txBody>
          <a:bodyPr wrap="square" rtlCol="0">
            <a:spAutoFit/>
          </a:bodyPr>
          <a:lstStyle/>
          <a:p>
            <a:pPr algn="just"/>
            <a:r>
              <a:rPr lang="vi-VN" b="1">
                <a:latin typeface="Arial" pitchFamily="34" charset="0"/>
                <a:cs typeface="Arial" pitchFamily="34" charset="0"/>
              </a:rPr>
              <a:t>Chiều rộng của hình hộp là: 2 . 10 = </a:t>
            </a:r>
            <a:r>
              <a:rPr lang="vi-VN" b="1">
                <a:solidFill>
                  <a:schemeClr val="accent2">
                    <a:lumMod val="75000"/>
                  </a:schemeClr>
                </a:solidFill>
                <a:latin typeface="Arial" pitchFamily="34" charset="0"/>
                <a:cs typeface="Arial" pitchFamily="34" charset="0"/>
              </a:rPr>
              <a:t>20</a:t>
            </a:r>
            <a:r>
              <a:rPr lang="vi-VN" b="1">
                <a:latin typeface="Arial" pitchFamily="34" charset="0"/>
                <a:cs typeface="Arial" pitchFamily="34" charset="0"/>
              </a:rPr>
              <a:t> (mm).</a:t>
            </a:r>
          </a:p>
        </p:txBody>
      </p:sp>
      <p:sp>
        <p:nvSpPr>
          <p:cNvPr id="29" name="TextBox 28"/>
          <p:cNvSpPr txBox="1"/>
          <p:nvPr/>
        </p:nvSpPr>
        <p:spPr>
          <a:xfrm>
            <a:off x="1893887" y="3998821"/>
            <a:ext cx="6891265" cy="461665"/>
          </a:xfrm>
          <a:prstGeom prst="rect">
            <a:avLst/>
          </a:prstGeom>
          <a:noFill/>
        </p:spPr>
        <p:txBody>
          <a:bodyPr wrap="square" rtlCol="0">
            <a:spAutoFit/>
          </a:bodyPr>
          <a:lstStyle/>
          <a:p>
            <a:pPr algn="just"/>
            <a:r>
              <a:rPr lang="vi-VN" b="1">
                <a:latin typeface="Arial" pitchFamily="34" charset="0"/>
                <a:cs typeface="Arial" pitchFamily="34" charset="0"/>
              </a:rPr>
              <a:t>Chiều cao của hình hộp là: 4 . 10 = </a:t>
            </a:r>
            <a:r>
              <a:rPr lang="vi-VN" b="1">
                <a:solidFill>
                  <a:schemeClr val="accent2">
                    <a:lumMod val="75000"/>
                  </a:schemeClr>
                </a:solidFill>
                <a:latin typeface="Arial" pitchFamily="34" charset="0"/>
                <a:cs typeface="Arial" pitchFamily="34" charset="0"/>
              </a:rPr>
              <a:t>40 </a:t>
            </a:r>
            <a:r>
              <a:rPr lang="vi-VN" b="1">
                <a:latin typeface="Arial" pitchFamily="34" charset="0"/>
                <a:cs typeface="Arial" pitchFamily="34" charset="0"/>
              </a:rPr>
              <a:t>(mm).</a:t>
            </a:r>
          </a:p>
        </p:txBody>
      </p:sp>
    </p:spTree>
    <p:extLst>
      <p:ext uri="{BB962C8B-B14F-4D97-AF65-F5344CB8AC3E}">
        <p14:creationId xmlns:p14="http://schemas.microsoft.com/office/powerpoint/2010/main" val="416852442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4818"/>
                                        </p:tgtEl>
                                        <p:attrNameLst>
                                          <p:attrName>style.visibility</p:attrName>
                                        </p:attrNameLst>
                                      </p:cBhvr>
                                      <p:to>
                                        <p:strVal val="visible"/>
                                      </p:to>
                                    </p:set>
                                    <p:animEffect transition="in" filter="wipe(left)">
                                      <p:cBhvr>
                                        <p:cTn id="11" dur="500"/>
                                        <p:tgtEl>
                                          <p:spTgt spid="3481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left)">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left)">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4223" y="2514600"/>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1893887" y="711937"/>
            <a:ext cx="10144125" cy="1364513"/>
          </a:xfrm>
          <a:prstGeom prst="roundRect">
            <a:avLst>
              <a:gd name="adj" fmla="val 5381"/>
            </a:avLst>
          </a:prstGeom>
          <a:solidFill>
            <a:schemeClr val="accent5">
              <a:lumMod val="20000"/>
              <a:lumOff val="80000"/>
            </a:schemeClr>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054223" y="790575"/>
            <a:ext cx="9831389" cy="1138751"/>
          </a:xfrm>
          <a:prstGeom prst="rect">
            <a:avLst/>
          </a:prstGeom>
          <a:noFill/>
        </p:spPr>
        <p:txBody>
          <a:bodyPr wrap="square" lIns="121899" tIns="60949" rIns="121899" bIns="60949" rtlCol="0">
            <a:spAutoFit/>
          </a:bodyPr>
          <a:lstStyle/>
          <a:p>
            <a:pPr algn="just"/>
            <a:r>
              <a:rPr lang="vi-VN" sz="2200" b="1">
                <a:latin typeface="Arial" pitchFamily="34" charset="0"/>
                <a:cs typeface="Arial" pitchFamily="34" charset="0"/>
              </a:rPr>
              <a:t>Hình 3.26a thể hiện cách vẽ dạng nổi của chữ cái “L” trên giấy kẻ ô tam giác đều. Hình nhận được là một hình chiếu trục đo vuông góc đều. Bằng cách tương tự hãy vẽ dạng nổi của chữ cái “T” (H.3.26b</a:t>
            </a:r>
            <a:r>
              <a:rPr lang="vi-VN" sz="2200" b="1" smtClean="0">
                <a:latin typeface="Arial" pitchFamily="34" charset="0"/>
                <a:cs typeface="Arial" pitchFamily="34" charset="0"/>
              </a:rPr>
              <a:t>).</a:t>
            </a:r>
            <a:endParaRPr lang="vi-VN" sz="2200" b="1">
              <a:latin typeface="Arial" pitchFamily="34" charset="0"/>
              <a:cs typeface="Arial" pitchFamily="34" charset="0"/>
            </a:endParaRP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62" y="70952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644916" y="1245453"/>
            <a:ext cx="547522"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8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4</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sp>
        <p:nvSpPr>
          <p:cNvPr id="17" name="TextBox 16"/>
          <p:cNvSpPr txBox="1"/>
          <p:nvPr/>
        </p:nvSpPr>
        <p:spPr>
          <a:xfrm>
            <a:off x="290563" y="2971800"/>
            <a:ext cx="5041849" cy="769441"/>
          </a:xfrm>
          <a:prstGeom prst="rect">
            <a:avLst/>
          </a:prstGeom>
          <a:noFill/>
        </p:spPr>
        <p:txBody>
          <a:bodyPr wrap="square" rtlCol="0">
            <a:spAutoFit/>
          </a:bodyPr>
          <a:lstStyle/>
          <a:p>
            <a:pPr marL="342900" indent="-342900" algn="just">
              <a:buFont typeface="Wingdings" pitchFamily="2" charset="2"/>
              <a:buChar char="v"/>
            </a:pPr>
            <a:r>
              <a:rPr lang="vi-VN" sz="2200" b="1">
                <a:latin typeface="Arial" pitchFamily="34" charset="0"/>
                <a:cs typeface="Arial" pitchFamily="34" charset="0"/>
              </a:rPr>
              <a:t>Ta vẽ được dạng nổi của chữ cái “T” như sau:</a:t>
            </a:r>
          </a:p>
        </p:txBody>
      </p:sp>
      <p:pic>
        <p:nvPicPr>
          <p:cNvPr id="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11240" b="26976"/>
          <a:stretch/>
        </p:blipFill>
        <p:spPr bwMode="auto">
          <a:xfrm>
            <a:off x="170115" y="1009650"/>
            <a:ext cx="1338563" cy="350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utoShape 4"/>
          <p:cNvSpPr>
            <a:spLocks noChangeArrowheads="1"/>
          </p:cNvSpPr>
          <p:nvPr/>
        </p:nvSpPr>
        <p:spPr bwMode="gray">
          <a:xfrm>
            <a:off x="447215" y="95249"/>
            <a:ext cx="3780297"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b="1" smtClean="0">
                <a:solidFill>
                  <a:schemeClr val="bg1"/>
                </a:solidFill>
                <a:latin typeface="Arial" pitchFamily="34" charset="0"/>
                <a:cs typeface="Arial" pitchFamily="34" charset="0"/>
              </a:rPr>
              <a:t>  </a:t>
            </a:r>
            <a:r>
              <a:rPr lang="en-US" sz="1900" b="1" smtClean="0">
                <a:solidFill>
                  <a:schemeClr val="bg1"/>
                </a:solidFill>
                <a:latin typeface="Arial" pitchFamily="34" charset="0"/>
                <a:cs typeface="Arial" pitchFamily="34" charset="0"/>
              </a:rPr>
              <a:t>4 . HÌNH CHIẾU TRỤC ĐO</a:t>
            </a:r>
            <a:endParaRPr lang="vi-VN" sz="1900" b="1">
              <a:solidFill>
                <a:schemeClr val="bg1"/>
              </a:solidFill>
              <a:latin typeface="Arial" pitchFamily="34" charset="0"/>
              <a:cs typeface="Arial" pitchFamily="34" charset="0"/>
            </a:endParaRPr>
          </a:p>
        </p:txBody>
      </p:sp>
      <p:pic>
        <p:nvPicPr>
          <p:cNvPr id="3584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5412" y="3581400"/>
            <a:ext cx="2505075"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5628762" y="2190750"/>
            <a:ext cx="6256850" cy="2290786"/>
            <a:chOff x="5628762" y="2190750"/>
            <a:chExt cx="6256850" cy="2290786"/>
          </a:xfrm>
        </p:grpSpPr>
        <p:pic>
          <p:nvPicPr>
            <p:cNvPr id="3584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28762" y="2190750"/>
              <a:ext cx="6256850" cy="1952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0626127" y="4142982"/>
              <a:ext cx="1257897" cy="338554"/>
            </a:xfrm>
            <a:prstGeom prst="rect">
              <a:avLst/>
            </a:prstGeom>
            <a:noFill/>
          </p:spPr>
          <p:txBody>
            <a:bodyPr wrap="square" rtlCol="0">
              <a:spAutoFit/>
            </a:bodyPr>
            <a:lstStyle/>
            <a:p>
              <a:pPr algn="ctr"/>
              <a:r>
                <a:rPr lang="en-US" sz="1600" b="1" smtClean="0">
                  <a:solidFill>
                    <a:schemeClr val="accent2">
                      <a:lumMod val="75000"/>
                    </a:schemeClr>
                  </a:solidFill>
                  <a:latin typeface="Arial" pitchFamily="34" charset="0"/>
                  <a:cs typeface="Arial" pitchFamily="34" charset="0"/>
                </a:rPr>
                <a:t>Hình 3.26b</a:t>
              </a:r>
              <a:endParaRPr lang="en-US" sz="1600" b="1">
                <a:solidFill>
                  <a:schemeClr val="accent2">
                    <a:lumMod val="75000"/>
                  </a:schemeClr>
                </a:solidFill>
                <a:latin typeface="Arial" pitchFamily="34" charset="0"/>
                <a:cs typeface="Arial" pitchFamily="34" charset="0"/>
              </a:endParaRPr>
            </a:p>
          </p:txBody>
        </p:sp>
        <p:sp>
          <p:nvSpPr>
            <p:cNvPr id="18" name="TextBox 17"/>
            <p:cNvSpPr txBox="1"/>
            <p:nvPr/>
          </p:nvSpPr>
          <p:spPr>
            <a:xfrm>
              <a:off x="6969917" y="4142982"/>
              <a:ext cx="1257897" cy="338554"/>
            </a:xfrm>
            <a:prstGeom prst="rect">
              <a:avLst/>
            </a:prstGeom>
            <a:noFill/>
          </p:spPr>
          <p:txBody>
            <a:bodyPr wrap="square" rtlCol="0">
              <a:spAutoFit/>
            </a:bodyPr>
            <a:lstStyle/>
            <a:p>
              <a:pPr algn="ctr"/>
              <a:r>
                <a:rPr lang="en-US" sz="1600" b="1" smtClean="0">
                  <a:solidFill>
                    <a:schemeClr val="accent2">
                      <a:lumMod val="75000"/>
                    </a:schemeClr>
                  </a:solidFill>
                  <a:latin typeface="Arial" pitchFamily="34" charset="0"/>
                  <a:cs typeface="Arial" pitchFamily="34" charset="0"/>
                </a:rPr>
                <a:t>Hình 3.26a</a:t>
              </a:r>
              <a:endParaRPr lang="en-US" sz="1600" b="1">
                <a:solidFill>
                  <a:schemeClr val="accent2">
                    <a:lumMod val="75000"/>
                  </a:schemeClr>
                </a:solidFill>
                <a:latin typeface="Arial" pitchFamily="34" charset="0"/>
                <a:cs typeface="Arial" pitchFamily="34" charset="0"/>
              </a:endParaRPr>
            </a:p>
          </p:txBody>
        </p:sp>
      </p:grpSp>
    </p:spTree>
    <p:extLst>
      <p:ext uri="{BB962C8B-B14F-4D97-AF65-F5344CB8AC3E}">
        <p14:creationId xmlns:p14="http://schemas.microsoft.com/office/powerpoint/2010/main" val="32648151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35843"/>
                                        </p:tgtEl>
                                        <p:attrNameLst>
                                          <p:attrName>style.visibility</p:attrName>
                                        </p:attrNameLst>
                                      </p:cBhvr>
                                      <p:to>
                                        <p:strVal val="visible"/>
                                      </p:to>
                                    </p:set>
                                    <p:animEffect transition="in" filter="wipe(left)">
                                      <p:cBhvr>
                                        <p:cTn id="20" dur="500"/>
                                        <p:tgtEl>
                                          <p:spTgt spid="358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ectangle 13"/>
          <p:cNvSpPr/>
          <p:nvPr/>
        </p:nvSpPr>
        <p:spPr>
          <a:xfrm>
            <a:off x="-812588" y="473582"/>
            <a:ext cx="5463146" cy="5892800"/>
          </a:xfrm>
          <a:custGeom>
            <a:avLst/>
            <a:gdLst/>
            <a:ahLst/>
            <a:cxnLst/>
            <a:rect l="l" t="t" r="r" b="b"/>
            <a:pathLst>
              <a:path w="4098427" h="4419600">
                <a:moveTo>
                  <a:pt x="0" y="0"/>
                </a:moveTo>
                <a:lnTo>
                  <a:pt x="4098427" y="0"/>
                </a:lnTo>
                <a:lnTo>
                  <a:pt x="2588032" y="4419600"/>
                </a:lnTo>
                <a:lnTo>
                  <a:pt x="0" y="4419600"/>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5" name="Rectangle 15"/>
          <p:cNvSpPr/>
          <p:nvPr/>
        </p:nvSpPr>
        <p:spPr>
          <a:xfrm rot="1132070">
            <a:off x="3697390"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4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sp>
        <p:nvSpPr>
          <p:cNvPr id="46" name="Rectangle 15"/>
          <p:cNvSpPr/>
          <p:nvPr/>
        </p:nvSpPr>
        <p:spPr>
          <a:xfrm rot="1132070">
            <a:off x="5733438" y="-2084"/>
            <a:ext cx="1915577" cy="6882235"/>
          </a:xfrm>
          <a:custGeom>
            <a:avLst/>
            <a:gdLst/>
            <a:ahLst/>
            <a:cxnLst/>
            <a:rect l="l" t="t" r="r" b="b"/>
            <a:pathLst>
              <a:path w="1437057" h="5161676">
                <a:moveTo>
                  <a:pt x="1437057" y="0"/>
                </a:moveTo>
                <a:lnTo>
                  <a:pt x="1437057" y="4670563"/>
                </a:lnTo>
                <a:lnTo>
                  <a:pt x="0" y="5161676"/>
                </a:lnTo>
                <a:lnTo>
                  <a:pt x="0" y="491114"/>
                </a:lnTo>
                <a:close/>
              </a:path>
            </a:pathLst>
          </a:custGeom>
          <a:gradFill>
            <a:gsLst>
              <a:gs pos="0">
                <a:schemeClr val="tx1">
                  <a:alpha val="20000"/>
                </a:schemeClr>
              </a:gs>
              <a:gs pos="100000">
                <a:schemeClr val="bg1">
                  <a:alpha val="35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a:p>
        </p:txBody>
      </p:sp>
      <p:pic>
        <p:nvPicPr>
          <p:cNvPr id="11"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043" t="17982" r="12601" b="22046"/>
          <a:stretch/>
        </p:blipFill>
        <p:spPr bwMode="auto">
          <a:xfrm>
            <a:off x="1167199" y="2211630"/>
            <a:ext cx="1660188" cy="297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471" t="11198" r="6916" b="28723"/>
          <a:stretch/>
        </p:blipFill>
        <p:spPr bwMode="auto">
          <a:xfrm>
            <a:off x="1115994" y="2561715"/>
            <a:ext cx="2507896" cy="333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055" t="19121" r="17589" b="20906"/>
          <a:stretch/>
        </p:blipFill>
        <p:spPr bwMode="auto">
          <a:xfrm>
            <a:off x="990697" y="2360615"/>
            <a:ext cx="542890" cy="349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99068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0-#ppt_w/2"/>
                                          </p:val>
                                        </p:tav>
                                        <p:tav tm="100000">
                                          <p:val>
                                            <p:strVal val="#ppt_x"/>
                                          </p:val>
                                        </p:tav>
                                      </p:tavLst>
                                    </p:anim>
                                    <p:anim calcmode="lin" valueType="num">
                                      <p:cBhvr additive="base">
                                        <p:cTn id="12" dur="500" fill="hold"/>
                                        <p:tgtEl>
                                          <p:spTgt spid="4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additive="base">
                                        <p:cTn id="16" dur="600" fill="hold"/>
                                        <p:tgtEl>
                                          <p:spTgt spid="46"/>
                                        </p:tgtEl>
                                        <p:attrNameLst>
                                          <p:attrName>ppt_x</p:attrName>
                                        </p:attrNameLst>
                                      </p:cBhvr>
                                      <p:tavLst>
                                        <p:tav tm="0">
                                          <p:val>
                                            <p:strVal val="0-#ppt_w/2"/>
                                          </p:val>
                                        </p:tav>
                                        <p:tav tm="100000">
                                          <p:val>
                                            <p:strVal val="#ppt_x"/>
                                          </p:val>
                                        </p:tav>
                                      </p:tavLst>
                                    </p:anim>
                                    <p:anim calcmode="lin" valueType="num">
                                      <p:cBhvr additive="base">
                                        <p:cTn id="17" dur="600" fill="hold"/>
                                        <p:tgtEl>
                                          <p:spTgt spid="46"/>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1+#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10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4" fill="hold" nodeType="withEffect">
                                  <p:stCondLst>
                                    <p:cond delay="10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461399" y="762000"/>
            <a:ext cx="11585435" cy="3504440"/>
            <a:chOff x="536012" y="4495800"/>
            <a:chExt cx="11585435" cy="3504440"/>
          </a:xfrm>
        </p:grpSpPr>
        <p:sp>
          <p:nvSpPr>
            <p:cNvPr id="21" name="Rounded Rectangle 20"/>
            <p:cNvSpPr/>
            <p:nvPr/>
          </p:nvSpPr>
          <p:spPr>
            <a:xfrm>
              <a:off x="536012" y="4495800"/>
              <a:ext cx="11125201" cy="3232904"/>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22" name="TextBox 21"/>
            <p:cNvSpPr txBox="1"/>
            <p:nvPr/>
          </p:nvSpPr>
          <p:spPr>
            <a:xfrm>
              <a:off x="598024" y="4650938"/>
              <a:ext cx="10981201" cy="892552"/>
            </a:xfrm>
            <a:prstGeom prst="rect">
              <a:avLst/>
            </a:prstGeom>
            <a:noFill/>
          </p:spPr>
          <p:txBody>
            <a:bodyPr wrap="square" rtlCol="0">
              <a:spAutoFit/>
            </a:bodyPr>
            <a:lstStyle/>
            <a:p>
              <a:pPr marL="342900" indent="-342900">
                <a:buFont typeface="Arial" pitchFamily="34" charset="0"/>
                <a:buChar char="•"/>
              </a:pPr>
              <a:r>
                <a:rPr lang="en-US" sz="2600" b="1" smtClean="0">
                  <a:solidFill>
                    <a:schemeClr val="accent2">
                      <a:lumMod val="75000"/>
                    </a:schemeClr>
                  </a:solidFill>
                  <a:latin typeface="Arial" pitchFamily="34" charset="0"/>
                  <a:cs typeface="Arial" pitchFamily="34" charset="0"/>
                </a:rPr>
                <a:t>Hình biểu diễn </a:t>
              </a:r>
              <a:r>
                <a:rPr lang="en-US" sz="2600" b="1" smtClean="0">
                  <a:latin typeface="Alison" pitchFamily="2" charset="0"/>
                  <a:cs typeface="Arial" pitchFamily="34" charset="0"/>
                </a:rPr>
                <a:t>H</a:t>
              </a:r>
              <a:r>
                <a:rPr lang="en-US" sz="2600" b="1" smtClean="0">
                  <a:latin typeface="Arial" pitchFamily="34" charset="0"/>
                  <a:cs typeface="Arial" pitchFamily="34" charset="0"/>
                </a:rPr>
                <a:t>’ của một hình , khối </a:t>
              </a:r>
              <a:r>
                <a:rPr lang="en-US" sz="2600" b="1">
                  <a:latin typeface="Alison" pitchFamily="2" charset="0"/>
                  <a:cs typeface="Arial" pitchFamily="34" charset="0"/>
                </a:rPr>
                <a:t>H</a:t>
              </a:r>
              <a:r>
                <a:rPr lang="en-US" sz="2600" b="1" smtClean="0">
                  <a:latin typeface="Arial" pitchFamily="34" charset="0"/>
                  <a:cs typeface="Arial" pitchFamily="34" charset="0"/>
                </a:rPr>
                <a:t> trong không gian là hình chiếu của </a:t>
              </a:r>
              <a:r>
                <a:rPr lang="en-US" sz="2600" b="1">
                  <a:latin typeface="Alison" pitchFamily="2" charset="0"/>
                  <a:cs typeface="Arial" pitchFamily="34" charset="0"/>
                </a:rPr>
                <a:t>H</a:t>
              </a:r>
              <a:r>
                <a:rPr lang="en-US" sz="2600" b="1" smtClean="0">
                  <a:latin typeface="Arial" pitchFamily="34" charset="0"/>
                  <a:cs typeface="Arial" pitchFamily="34" charset="0"/>
                </a:rPr>
                <a:t> lên một mặt phẳng qua một phép chiếu.</a:t>
              </a:r>
              <a:endParaRPr lang="vi-VN" sz="2600" b="1">
                <a:latin typeface="Arial" pitchFamily="34" charset="0"/>
                <a:cs typeface="Arial" pitchFamily="34" charset="0"/>
              </a:endParaRP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773892" y="6553200"/>
              <a:ext cx="1347555" cy="1447040"/>
            </a:xfrm>
            <a:prstGeom prst="rect">
              <a:avLst/>
            </a:prstGeom>
          </p:spPr>
        </p:pic>
        <p:sp>
          <p:nvSpPr>
            <p:cNvPr id="26" name="TextBox 25"/>
            <p:cNvSpPr txBox="1"/>
            <p:nvPr/>
          </p:nvSpPr>
          <p:spPr>
            <a:xfrm>
              <a:off x="987425" y="5543490"/>
              <a:ext cx="10591800" cy="892552"/>
            </a:xfrm>
            <a:prstGeom prst="rect">
              <a:avLst/>
            </a:prstGeom>
            <a:noFill/>
          </p:spPr>
          <p:txBody>
            <a:bodyPr wrap="square" rtlCol="0">
              <a:spAutoFit/>
            </a:bodyPr>
            <a:lstStyle/>
            <a:p>
              <a:r>
                <a:rPr lang="en-US" sz="2600" b="1" smtClean="0">
                  <a:latin typeface="Arial" pitchFamily="34" charset="0"/>
                  <a:cs typeface="Arial" pitchFamily="34" charset="0"/>
                </a:rPr>
                <a:t>- Nếu phép chiếu là phép chiếu vuông góc thì </a:t>
              </a:r>
              <a:r>
                <a:rPr lang="en-US" sz="2600" b="1">
                  <a:latin typeface="Alison" pitchFamily="2" charset="0"/>
                  <a:cs typeface="Arial" pitchFamily="34" charset="0"/>
                </a:rPr>
                <a:t>H</a:t>
              </a:r>
              <a:r>
                <a:rPr lang="en-US" sz="2600" b="1" smtClean="0">
                  <a:latin typeface="Arial" pitchFamily="34" charset="0"/>
                  <a:cs typeface="Arial" pitchFamily="34" charset="0"/>
                </a:rPr>
                <a:t>’ được gọi là </a:t>
              </a:r>
              <a:r>
                <a:rPr lang="en-US" sz="2600" b="1" smtClean="0">
                  <a:solidFill>
                    <a:schemeClr val="accent2">
                      <a:lumMod val="75000"/>
                    </a:schemeClr>
                  </a:solidFill>
                  <a:latin typeface="Arial" pitchFamily="34" charset="0"/>
                  <a:cs typeface="Arial" pitchFamily="34" charset="0"/>
                </a:rPr>
                <a:t>hình chiếu vuông góc </a:t>
              </a:r>
              <a:r>
                <a:rPr lang="en-US" sz="2600" b="1" smtClean="0">
                  <a:latin typeface="Arial" pitchFamily="34" charset="0"/>
                  <a:cs typeface="Arial" pitchFamily="34" charset="0"/>
                </a:rPr>
                <a:t>của </a:t>
              </a:r>
              <a:r>
                <a:rPr lang="en-US" sz="2600" b="1">
                  <a:latin typeface="Alison" pitchFamily="2" charset="0"/>
                  <a:cs typeface="Arial" pitchFamily="34" charset="0"/>
                </a:rPr>
                <a:t>H</a:t>
              </a:r>
              <a:endParaRPr lang="vi-VN" sz="2600" b="1">
                <a:latin typeface="Alison" pitchFamily="2" charset="0"/>
                <a:cs typeface="Arial" pitchFamily="34" charset="0"/>
              </a:endParaRPr>
            </a:p>
          </p:txBody>
        </p:sp>
        <p:sp>
          <p:nvSpPr>
            <p:cNvPr id="27" name="TextBox 26"/>
            <p:cNvSpPr txBox="1"/>
            <p:nvPr/>
          </p:nvSpPr>
          <p:spPr>
            <a:xfrm>
              <a:off x="985837" y="6436042"/>
              <a:ext cx="9987988" cy="1292662"/>
            </a:xfrm>
            <a:prstGeom prst="rect">
              <a:avLst/>
            </a:prstGeom>
            <a:noFill/>
          </p:spPr>
          <p:txBody>
            <a:bodyPr wrap="square" rtlCol="0">
              <a:spAutoFit/>
            </a:bodyPr>
            <a:lstStyle/>
            <a:p>
              <a:r>
                <a:rPr lang="en-US" sz="2600" b="1" smtClean="0">
                  <a:latin typeface="Arial" pitchFamily="34" charset="0"/>
                  <a:cs typeface="Arial" pitchFamily="34" charset="0"/>
                </a:rPr>
                <a:t>- Nếu phép chiếu là phép chiếu song song (nhưng không là phép chiếu vuông góc ) thì </a:t>
              </a:r>
              <a:r>
                <a:rPr lang="en-US" sz="2600" b="1">
                  <a:latin typeface="Alison" pitchFamily="2" charset="0"/>
                  <a:cs typeface="Arial" pitchFamily="34" charset="0"/>
                </a:rPr>
                <a:t>H</a:t>
              </a:r>
              <a:r>
                <a:rPr lang="en-US" sz="2600" b="1" smtClean="0">
                  <a:latin typeface="Arial" pitchFamily="34" charset="0"/>
                  <a:cs typeface="Arial" pitchFamily="34" charset="0"/>
                </a:rPr>
                <a:t>’ được gọi là </a:t>
              </a:r>
              <a:r>
                <a:rPr lang="en-US" sz="2600" b="1" smtClean="0">
                  <a:solidFill>
                    <a:schemeClr val="accent2">
                      <a:lumMod val="75000"/>
                    </a:schemeClr>
                  </a:solidFill>
                  <a:latin typeface="Arial" pitchFamily="34" charset="0"/>
                  <a:cs typeface="Arial" pitchFamily="34" charset="0"/>
                </a:rPr>
                <a:t>hình chiếu trục đo </a:t>
              </a:r>
              <a:r>
                <a:rPr lang="en-US" sz="2600" b="1" smtClean="0">
                  <a:latin typeface="Arial" pitchFamily="34" charset="0"/>
                  <a:cs typeface="Arial" pitchFamily="34" charset="0"/>
                </a:rPr>
                <a:t>của </a:t>
              </a:r>
              <a:r>
                <a:rPr lang="en-US" sz="2600" b="1">
                  <a:latin typeface="Alison" pitchFamily="2" charset="0"/>
                  <a:cs typeface="Arial" pitchFamily="34" charset="0"/>
                </a:rPr>
                <a:t>H</a:t>
              </a:r>
              <a:r>
                <a:rPr lang="en-US" sz="2600" b="1" smtClean="0">
                  <a:latin typeface="Arial" pitchFamily="34" charset="0"/>
                  <a:cs typeface="Arial" pitchFamily="34" charset="0"/>
                </a:rPr>
                <a:t> .</a:t>
              </a:r>
              <a:endParaRPr lang="vi-VN" sz="2600" b="1">
                <a:latin typeface="Arial" pitchFamily="34" charset="0"/>
                <a:cs typeface="Arial" pitchFamily="34" charset="0"/>
              </a:endParaRPr>
            </a:p>
          </p:txBody>
        </p:sp>
      </p:grpSp>
      <p:pic>
        <p:nvPicPr>
          <p:cNvPr id="2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1212" y="6089843"/>
            <a:ext cx="1182955" cy="9205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AutoShape 4"/>
          <p:cNvSpPr>
            <a:spLocks noChangeArrowheads="1"/>
          </p:cNvSpPr>
          <p:nvPr/>
        </p:nvSpPr>
        <p:spPr bwMode="gray">
          <a:xfrm>
            <a:off x="447214" y="95249"/>
            <a:ext cx="5799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HÌNH BIỂU DIỄN CỦA MỘT HÌNH, KHỐI</a:t>
            </a:r>
            <a:endParaRPr lang="vi-VN" sz="1900" b="1">
              <a:solidFill>
                <a:schemeClr val="bg1"/>
              </a:solidFill>
              <a:latin typeface="Arial" pitchFamily="34" charset="0"/>
              <a:cs typeface="Arial" pitchFamily="34" charset="0"/>
            </a:endParaRPr>
          </a:p>
        </p:txBody>
      </p:sp>
      <p:sp>
        <p:nvSpPr>
          <p:cNvPr id="29" name="TextBox 28"/>
          <p:cNvSpPr txBox="1"/>
          <p:nvPr/>
        </p:nvSpPr>
        <p:spPr>
          <a:xfrm>
            <a:off x="426576" y="4611499"/>
            <a:ext cx="11535236" cy="892552"/>
          </a:xfrm>
          <a:prstGeom prst="rect">
            <a:avLst/>
          </a:prstGeom>
          <a:noFill/>
        </p:spPr>
        <p:txBody>
          <a:bodyPr wrap="square" rtlCol="0">
            <a:spAutoFit/>
          </a:bodyPr>
          <a:lstStyle/>
          <a:p>
            <a:pPr marL="457200" indent="-457200">
              <a:buFont typeface="Wingdings" pitchFamily="2" charset="2"/>
              <a:buChar char="v"/>
            </a:pPr>
            <a:r>
              <a:rPr lang="en-US" sz="2600" b="1" smtClean="0">
                <a:solidFill>
                  <a:schemeClr val="accent2">
                    <a:lumMod val="75000"/>
                  </a:schemeClr>
                </a:solidFill>
                <a:latin typeface="Arial" pitchFamily="34" charset="0"/>
                <a:cs typeface="Arial" pitchFamily="34" charset="0"/>
              </a:rPr>
              <a:t>Chú ý</a:t>
            </a:r>
            <a:r>
              <a:rPr lang="en-US" sz="2600" b="1" smtClean="0">
                <a:latin typeface="Arial" pitchFamily="34" charset="0"/>
                <a:cs typeface="Arial" pitchFamily="34" charset="0"/>
              </a:rPr>
              <a:t> : Phép chiếu còn lại trong Hình 3.2 được gọi là Phép chiếu xuyên tâm và hình </a:t>
            </a:r>
            <a:r>
              <a:rPr lang="en-US" sz="2600" b="1">
                <a:latin typeface="Alison" pitchFamily="2" charset="0"/>
                <a:cs typeface="Arial" pitchFamily="34" charset="0"/>
              </a:rPr>
              <a:t>H</a:t>
            </a:r>
            <a:r>
              <a:rPr lang="en-US" sz="2600" b="1" smtClean="0">
                <a:latin typeface="Arial" pitchFamily="34" charset="0"/>
                <a:cs typeface="Arial" pitchFamily="34" charset="0"/>
              </a:rPr>
              <a:t>’ khi đó gọi là </a:t>
            </a:r>
            <a:r>
              <a:rPr lang="en-US" sz="2600" b="1" smtClean="0">
                <a:solidFill>
                  <a:schemeClr val="accent2">
                    <a:lumMod val="75000"/>
                  </a:schemeClr>
                </a:solidFill>
                <a:latin typeface="Arial" pitchFamily="34" charset="0"/>
                <a:cs typeface="Arial" pitchFamily="34" charset="0"/>
              </a:rPr>
              <a:t>hình chiếu phối cảnh </a:t>
            </a:r>
            <a:r>
              <a:rPr lang="en-US" sz="2600" b="1" smtClean="0">
                <a:latin typeface="Arial" pitchFamily="34" charset="0"/>
                <a:cs typeface="Arial" pitchFamily="34" charset="0"/>
              </a:rPr>
              <a:t>của hình </a:t>
            </a:r>
            <a:r>
              <a:rPr lang="en-US" sz="2600" b="1">
                <a:latin typeface="Alison" pitchFamily="2" charset="0"/>
                <a:cs typeface="Arial" pitchFamily="34" charset="0"/>
              </a:rPr>
              <a:t>H</a:t>
            </a:r>
          </a:p>
        </p:txBody>
      </p:sp>
    </p:spTree>
    <p:extLst>
      <p:ext uri="{BB962C8B-B14F-4D97-AF65-F5344CB8AC3E}">
        <p14:creationId xmlns:p14="http://schemas.microsoft.com/office/powerpoint/2010/main" val="299830444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left)">
                                      <p:cBhvr>
                                        <p:cTn id="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12712" y="704273"/>
            <a:ext cx="11772900" cy="1581727"/>
            <a:chOff x="112712" y="856096"/>
            <a:chExt cx="11772900" cy="1581727"/>
          </a:xfrm>
        </p:grpSpPr>
        <p:sp>
          <p:nvSpPr>
            <p:cNvPr id="8" name="Rounded Rectangle 7"/>
            <p:cNvSpPr/>
            <p:nvPr/>
          </p:nvSpPr>
          <p:spPr>
            <a:xfrm>
              <a:off x="1742930" y="916806"/>
              <a:ext cx="10142682" cy="1368617"/>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873281" y="961448"/>
              <a:ext cx="9919922" cy="1323417"/>
            </a:xfrm>
            <a:prstGeom prst="rect">
              <a:avLst/>
            </a:prstGeom>
            <a:noFill/>
          </p:spPr>
          <p:txBody>
            <a:bodyPr wrap="square" lIns="121899" tIns="60949" rIns="121899" bIns="60949" rtlCol="0">
              <a:spAutoFit/>
            </a:bodyPr>
            <a:lstStyle/>
            <a:p>
              <a:r>
                <a:rPr lang="en-US" sz="2600" b="1" smtClean="0">
                  <a:latin typeface="Arial" pitchFamily="34" charset="0"/>
                  <a:cs typeface="Arial" pitchFamily="34" charset="0"/>
                </a:rPr>
                <a:t>Quan sát Hình 3.3 và cho biết hình nào thể hiện hình chiếu vuông góc , hình nào thể hiện hình chiếu trục đo của tam giác ABC .</a:t>
              </a:r>
              <a:endParaRPr lang="vi-VN" sz="2600" b="1">
                <a:latin typeface="Arial" pitchFamily="34" charset="0"/>
                <a:cs typeface="Arial" pitchFamily="34" charset="0"/>
              </a:endParaRPr>
            </a:p>
          </p:txBody>
        </p:sp>
        <p:pic>
          <p:nvPicPr>
            <p:cNvPr id="1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9589"/>
            <a:stretch/>
          </p:blipFill>
          <p:spPr bwMode="auto">
            <a:xfrm>
              <a:off x="112712" y="856096"/>
              <a:ext cx="1668318" cy="1581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7"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97683" y="4574186"/>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AutoShape 4"/>
          <p:cNvSpPr>
            <a:spLocks noChangeArrowheads="1"/>
          </p:cNvSpPr>
          <p:nvPr/>
        </p:nvSpPr>
        <p:spPr bwMode="gray">
          <a:xfrm>
            <a:off x="447214" y="95249"/>
            <a:ext cx="5799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HÌNH BIỂU DIỄN CỦA MỘT HÌNH, KHỐI</a:t>
            </a:r>
            <a:endParaRPr lang="vi-VN" sz="1900" b="1">
              <a:solidFill>
                <a:schemeClr val="bg1"/>
              </a:solidFill>
              <a:latin typeface="Arial" pitchFamily="34" charset="0"/>
              <a:cs typeface="Arial" pitchFamily="34" charset="0"/>
            </a:endParaRPr>
          </a:p>
        </p:txBody>
      </p:sp>
      <p:grpSp>
        <p:nvGrpSpPr>
          <p:cNvPr id="3" name="Group 2"/>
          <p:cNvGrpSpPr/>
          <p:nvPr/>
        </p:nvGrpSpPr>
        <p:grpSpPr>
          <a:xfrm>
            <a:off x="2942214" y="2209800"/>
            <a:ext cx="7419398" cy="2212397"/>
            <a:chOff x="2561214" y="2286000"/>
            <a:chExt cx="7419398" cy="2212397"/>
          </a:xfrm>
        </p:grpSpPr>
        <p:pic>
          <p:nvPicPr>
            <p:cNvPr id="31746" name="Picture 2"/>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contrast="10000"/>
                      </a14:imgEffect>
                    </a14:imgLayer>
                  </a14:imgProps>
                </a:ext>
                <a:ext uri="{28A0092B-C50C-407E-A947-70E740481C1C}">
                  <a14:useLocalDpi xmlns:a14="http://schemas.microsoft.com/office/drawing/2010/main" val="0"/>
                </a:ext>
              </a:extLst>
            </a:blip>
            <a:srcRect t="21625"/>
            <a:stretch/>
          </p:blipFill>
          <p:spPr bwMode="auto">
            <a:xfrm>
              <a:off x="2561214" y="2286000"/>
              <a:ext cx="7419398" cy="2212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4722812" y="4159843"/>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3.3</a:t>
              </a:r>
              <a:endParaRPr lang="en-US" sz="1600" b="1">
                <a:solidFill>
                  <a:srgbClr val="FF0000"/>
                </a:solidFill>
                <a:latin typeface="Arial" pitchFamily="34" charset="0"/>
                <a:cs typeface="Arial" pitchFamily="34" charset="0"/>
              </a:endParaRPr>
            </a:p>
          </p:txBody>
        </p:sp>
      </p:grpSp>
      <p:sp>
        <p:nvSpPr>
          <p:cNvPr id="19" name="TextBox 18"/>
          <p:cNvSpPr txBox="1"/>
          <p:nvPr/>
        </p:nvSpPr>
        <p:spPr>
          <a:xfrm>
            <a:off x="321927" y="4905851"/>
            <a:ext cx="11488738" cy="707886"/>
          </a:xfrm>
          <a:prstGeom prst="rect">
            <a:avLst/>
          </a:prstGeom>
          <a:noFill/>
        </p:spPr>
        <p:txBody>
          <a:bodyPr wrap="square" rtlCol="0">
            <a:spAutoFit/>
          </a:bodyPr>
          <a:lstStyle/>
          <a:p>
            <a:pPr marL="342900" indent="-342900" algn="just">
              <a:buFont typeface="Arial" pitchFamily="34" charset="0"/>
              <a:buChar char="•"/>
            </a:pPr>
            <a:r>
              <a:rPr lang="vi-VN" sz="2000" b="1">
                <a:latin typeface="Arial" pitchFamily="34" charset="0"/>
                <a:cs typeface="Arial" pitchFamily="34" charset="0"/>
              </a:rPr>
              <a:t>Hình </a:t>
            </a:r>
            <a:r>
              <a:rPr lang="vi-VN" sz="2000" b="1" smtClean="0">
                <a:solidFill>
                  <a:schemeClr val="accent2">
                    <a:lumMod val="75000"/>
                  </a:schemeClr>
                </a:solidFill>
                <a:latin typeface="Arial" pitchFamily="34" charset="0"/>
                <a:cs typeface="Arial" pitchFamily="34" charset="0"/>
              </a:rPr>
              <a:t>3.</a:t>
            </a:r>
            <a:r>
              <a:rPr lang="en-US" sz="2000" b="1" smtClean="0">
                <a:solidFill>
                  <a:schemeClr val="accent2">
                    <a:lumMod val="75000"/>
                  </a:schemeClr>
                </a:solidFill>
                <a:latin typeface="Arial" pitchFamily="34" charset="0"/>
                <a:cs typeface="Arial" pitchFamily="34" charset="0"/>
              </a:rPr>
              <a:t>3a</a:t>
            </a:r>
            <a:r>
              <a:rPr lang="vi-VN" sz="2000" b="1" smtClean="0">
                <a:latin typeface="Arial" pitchFamily="34" charset="0"/>
                <a:cs typeface="Arial" pitchFamily="34" charset="0"/>
              </a:rPr>
              <a:t> </a:t>
            </a:r>
            <a:r>
              <a:rPr lang="en-US" sz="2000" b="1" smtClean="0">
                <a:latin typeface="Arial" pitchFamily="34" charset="0"/>
                <a:cs typeface="Arial" pitchFamily="34" charset="0"/>
              </a:rPr>
              <a:t>, các </a:t>
            </a:r>
            <a:r>
              <a:rPr lang="vi-VN" sz="2000" b="1" smtClean="0">
                <a:latin typeface="Arial" pitchFamily="34" charset="0"/>
                <a:cs typeface="Arial" pitchFamily="34" charset="0"/>
              </a:rPr>
              <a:t>đường thẳng</a:t>
            </a:r>
            <a:r>
              <a:rPr lang="en-US" sz="2000" b="1" smtClean="0">
                <a:latin typeface="Arial" pitchFamily="34" charset="0"/>
                <a:cs typeface="Arial" pitchFamily="34" charset="0"/>
              </a:rPr>
              <a:t> AA, BB’, CC’ đôi một song song và vuông góc với mặt phẳng chiếu. Do đó Hình 3.3a thể hiện hình chiếu vuông góc của tam giác ABC </a:t>
            </a:r>
            <a:endParaRPr lang="en-US" sz="2000" b="1">
              <a:latin typeface="Arial" pitchFamily="34" charset="0"/>
              <a:cs typeface="Arial" pitchFamily="34" charset="0"/>
            </a:endParaRPr>
          </a:p>
        </p:txBody>
      </p:sp>
      <p:sp>
        <p:nvSpPr>
          <p:cNvPr id="22" name="TextBox 21"/>
          <p:cNvSpPr txBox="1"/>
          <p:nvPr/>
        </p:nvSpPr>
        <p:spPr>
          <a:xfrm>
            <a:off x="321927" y="5689937"/>
            <a:ext cx="11488738" cy="1015663"/>
          </a:xfrm>
          <a:prstGeom prst="rect">
            <a:avLst/>
          </a:prstGeom>
          <a:noFill/>
        </p:spPr>
        <p:txBody>
          <a:bodyPr wrap="square" rtlCol="0">
            <a:spAutoFit/>
          </a:bodyPr>
          <a:lstStyle/>
          <a:p>
            <a:pPr marL="342900" indent="-342900" algn="just">
              <a:buFont typeface="Arial" pitchFamily="34" charset="0"/>
              <a:buChar char="•"/>
            </a:pPr>
            <a:r>
              <a:rPr lang="vi-VN" sz="2000" b="1">
                <a:latin typeface="Arial" pitchFamily="34" charset="0"/>
                <a:cs typeface="Arial" pitchFamily="34" charset="0"/>
              </a:rPr>
              <a:t>Hình </a:t>
            </a:r>
            <a:r>
              <a:rPr lang="vi-VN" sz="2000" b="1" smtClean="0">
                <a:solidFill>
                  <a:schemeClr val="accent2">
                    <a:lumMod val="75000"/>
                  </a:schemeClr>
                </a:solidFill>
                <a:latin typeface="Arial" pitchFamily="34" charset="0"/>
                <a:cs typeface="Arial" pitchFamily="34" charset="0"/>
              </a:rPr>
              <a:t>3.</a:t>
            </a:r>
            <a:r>
              <a:rPr lang="en-US" sz="2000" b="1" smtClean="0">
                <a:solidFill>
                  <a:schemeClr val="accent2">
                    <a:lumMod val="75000"/>
                  </a:schemeClr>
                </a:solidFill>
                <a:latin typeface="Arial" pitchFamily="34" charset="0"/>
                <a:cs typeface="Arial" pitchFamily="34" charset="0"/>
              </a:rPr>
              <a:t>3b</a:t>
            </a:r>
            <a:r>
              <a:rPr lang="vi-VN" sz="2000" b="1" smtClean="0">
                <a:latin typeface="Arial" pitchFamily="34" charset="0"/>
                <a:cs typeface="Arial" pitchFamily="34" charset="0"/>
              </a:rPr>
              <a:t> </a:t>
            </a:r>
            <a:r>
              <a:rPr lang="en-US" sz="2000" b="1" smtClean="0">
                <a:latin typeface="Arial" pitchFamily="34" charset="0"/>
                <a:cs typeface="Arial" pitchFamily="34" charset="0"/>
              </a:rPr>
              <a:t>và </a:t>
            </a:r>
            <a:r>
              <a:rPr lang="en-US" sz="2000" b="1" smtClean="0">
                <a:solidFill>
                  <a:schemeClr val="accent2">
                    <a:lumMod val="75000"/>
                  </a:schemeClr>
                </a:solidFill>
                <a:latin typeface="Arial" pitchFamily="34" charset="0"/>
                <a:cs typeface="Arial" pitchFamily="34" charset="0"/>
              </a:rPr>
              <a:t>3.3c</a:t>
            </a:r>
            <a:r>
              <a:rPr lang="en-US" sz="2000" b="1" smtClean="0">
                <a:latin typeface="Arial" pitchFamily="34" charset="0"/>
                <a:cs typeface="Arial" pitchFamily="34" charset="0"/>
              </a:rPr>
              <a:t> các </a:t>
            </a:r>
            <a:r>
              <a:rPr lang="vi-VN" sz="2000" b="1" smtClean="0">
                <a:latin typeface="Arial" pitchFamily="34" charset="0"/>
                <a:cs typeface="Arial" pitchFamily="34" charset="0"/>
              </a:rPr>
              <a:t>đường thẳng</a:t>
            </a:r>
            <a:r>
              <a:rPr lang="en-US" sz="2000" b="1" smtClean="0">
                <a:latin typeface="Arial" pitchFamily="34" charset="0"/>
                <a:cs typeface="Arial" pitchFamily="34" charset="0"/>
              </a:rPr>
              <a:t> AA</a:t>
            </a:r>
            <a:r>
              <a:rPr lang="en-US" sz="2000" b="1">
                <a:latin typeface="Arial" pitchFamily="34" charset="0"/>
                <a:cs typeface="Arial" pitchFamily="34" charset="0"/>
              </a:rPr>
              <a:t>, BB’, CC’ đôi một song song nhưng không vuông góc với mặt phẳng chiếu. Do đó Hình 3.3a và 3.3c</a:t>
            </a:r>
            <a:r>
              <a:rPr lang="en-US" sz="2000" b="1" smtClean="0">
                <a:latin typeface="Arial" pitchFamily="34" charset="0"/>
                <a:cs typeface="Arial" pitchFamily="34" charset="0"/>
              </a:rPr>
              <a:t> thể hiện hình chiếu trục đo của tam giác ABC </a:t>
            </a:r>
            <a:endParaRPr lang="en-US" sz="2000" b="1">
              <a:latin typeface="Arial" pitchFamily="34" charset="0"/>
              <a:cs typeface="Arial" pitchFamily="34" charset="0"/>
            </a:endParaRPr>
          </a:p>
        </p:txBody>
      </p:sp>
    </p:spTree>
    <p:extLst>
      <p:ext uri="{BB962C8B-B14F-4D97-AF65-F5344CB8AC3E}">
        <p14:creationId xmlns:p14="http://schemas.microsoft.com/office/powerpoint/2010/main" val="35357067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ipe(left)">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5812" y="4708515"/>
            <a:ext cx="1395474" cy="33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103187" y="759561"/>
            <a:ext cx="11772899" cy="1488339"/>
            <a:chOff x="150812" y="759561"/>
            <a:chExt cx="11772899" cy="1488339"/>
          </a:xfrm>
        </p:grpSpPr>
        <p:sp>
          <p:nvSpPr>
            <p:cNvPr id="8" name="Rounded Rectangle 7"/>
            <p:cNvSpPr/>
            <p:nvPr/>
          </p:nvSpPr>
          <p:spPr>
            <a:xfrm>
              <a:off x="1941512" y="759561"/>
              <a:ext cx="9982199" cy="1221640"/>
            </a:xfrm>
            <a:prstGeom prst="roundRect">
              <a:avLst>
                <a:gd name="adj" fmla="val 5381"/>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0" name="TextBox 9"/>
            <p:cNvSpPr txBox="1"/>
            <p:nvPr/>
          </p:nvSpPr>
          <p:spPr>
            <a:xfrm>
              <a:off x="2101848" y="910472"/>
              <a:ext cx="9821863" cy="923307"/>
            </a:xfrm>
            <a:prstGeom prst="rect">
              <a:avLst/>
            </a:prstGeom>
            <a:noFill/>
          </p:spPr>
          <p:txBody>
            <a:bodyPr wrap="square" lIns="121899" tIns="60949" rIns="121899" bIns="60949" rtlCol="0">
              <a:spAutoFit/>
            </a:bodyPr>
            <a:lstStyle/>
            <a:p>
              <a:pPr algn="just"/>
              <a:r>
                <a:rPr lang="vi-VN" sz="2600" b="1">
                  <a:latin typeface="Arial" pitchFamily="34" charset="0"/>
                  <a:cs typeface="Arial" pitchFamily="34" charset="0"/>
                </a:rPr>
                <a:t>Quan sát Hình 3.4 và cho biết hình nào thể hiện hình chiếu trục đo của tứ giác ABCD.</a:t>
              </a:r>
            </a:p>
          </p:txBody>
        </p:sp>
        <p:pic>
          <p:nvPicPr>
            <p:cNvPr id="1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812" y="766671"/>
              <a:ext cx="1697706" cy="1481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15"/>
            <p:cNvSpPr/>
            <p:nvPr/>
          </p:nvSpPr>
          <p:spPr>
            <a:xfrm>
              <a:off x="718526" y="1172170"/>
              <a:ext cx="590803"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1</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317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094" y="1070239"/>
              <a:ext cx="1319140" cy="480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3" name="AutoShape 4"/>
          <p:cNvSpPr>
            <a:spLocks noChangeArrowheads="1"/>
          </p:cNvSpPr>
          <p:nvPr/>
        </p:nvSpPr>
        <p:spPr bwMode="gray">
          <a:xfrm>
            <a:off x="447214" y="95249"/>
            <a:ext cx="5799598"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1  .  HÌNH BIỂU DIỄN CỦA MỘT HÌNH, KHỐI</a:t>
            </a:r>
            <a:endParaRPr lang="vi-VN" sz="1900" b="1">
              <a:solidFill>
                <a:schemeClr val="bg1"/>
              </a:solidFill>
              <a:latin typeface="Arial" pitchFamily="34" charset="0"/>
              <a:cs typeface="Arial" pitchFamily="34" charset="0"/>
            </a:endParaRPr>
          </a:p>
        </p:txBody>
      </p:sp>
      <p:grpSp>
        <p:nvGrpSpPr>
          <p:cNvPr id="5" name="Group 4"/>
          <p:cNvGrpSpPr/>
          <p:nvPr/>
        </p:nvGrpSpPr>
        <p:grpSpPr>
          <a:xfrm>
            <a:off x="3046412" y="2076450"/>
            <a:ext cx="7856538" cy="2453104"/>
            <a:chOff x="3046412" y="2076450"/>
            <a:chExt cx="7856538" cy="2453104"/>
          </a:xfrm>
        </p:grpSpPr>
        <p:grpSp>
          <p:nvGrpSpPr>
            <p:cNvPr id="4" name="Group 3"/>
            <p:cNvGrpSpPr/>
            <p:nvPr/>
          </p:nvGrpSpPr>
          <p:grpSpPr>
            <a:xfrm>
              <a:off x="3046412" y="2076450"/>
              <a:ext cx="7856538" cy="2419350"/>
              <a:chOff x="3198812" y="2247900"/>
              <a:chExt cx="7856538" cy="2419350"/>
            </a:xfrm>
          </p:grpSpPr>
          <p:pic>
            <p:nvPicPr>
              <p:cNvPr id="32770" name="Picture 2"/>
              <p:cNvPicPr>
                <a:picLocks noChangeAspect="1" noChangeArrowheads="1"/>
              </p:cNvPicPr>
              <p:nvPr/>
            </p:nvPicPr>
            <p:blipFill rotWithShape="1">
              <a:blip r:embed="rId6">
                <a:extLst>
                  <a:ext uri="{BEBA8EAE-BF5A-486C-A8C5-ECC9F3942E4B}">
                    <a14:imgProps xmlns:a14="http://schemas.microsoft.com/office/drawing/2010/main">
                      <a14:imgLayer r:embed="rId7">
                        <a14:imgEffect>
                          <a14:brightnessContrast contrast="10000"/>
                        </a14:imgEffect>
                      </a14:imgLayer>
                    </a14:imgProps>
                  </a:ext>
                  <a:ext uri="{28A0092B-C50C-407E-A947-70E740481C1C}">
                    <a14:useLocalDpi xmlns:a14="http://schemas.microsoft.com/office/drawing/2010/main" val="0"/>
                  </a:ext>
                </a:extLst>
              </a:blip>
              <a:srcRect t="1550" b="1"/>
              <a:stretch/>
            </p:blipFill>
            <p:spPr bwMode="auto">
              <a:xfrm>
                <a:off x="3198812" y="2247900"/>
                <a:ext cx="7856538"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198812" y="2247900"/>
                <a:ext cx="1066800" cy="266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4996852" y="4191000"/>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3.4</a:t>
              </a:r>
              <a:endParaRPr lang="en-US" sz="1600" b="1">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val="387542221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left)">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4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9687" y="2561132"/>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289088" y="750555"/>
            <a:ext cx="11558425" cy="1642363"/>
            <a:chOff x="289088" y="760913"/>
            <a:chExt cx="11558425" cy="1642363"/>
          </a:xfrm>
        </p:grpSpPr>
        <p:sp>
          <p:nvSpPr>
            <p:cNvPr id="17" name="Rounded Rectangle 16"/>
            <p:cNvSpPr/>
            <p:nvPr/>
          </p:nvSpPr>
          <p:spPr>
            <a:xfrm>
              <a:off x="289088" y="762000"/>
              <a:ext cx="11558425" cy="1641276"/>
            </a:xfrm>
            <a:prstGeom prst="roundRect">
              <a:avLst>
                <a:gd name="adj" fmla="val 3662"/>
              </a:avLst>
            </a:prstGeom>
            <a:solidFill>
              <a:srgbClr val="E5F3F7"/>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8" name="TextBox 17"/>
            <p:cNvSpPr txBox="1"/>
            <p:nvPr/>
          </p:nvSpPr>
          <p:spPr>
            <a:xfrm>
              <a:off x="1065212" y="802838"/>
              <a:ext cx="10648950" cy="1600438"/>
            </a:xfrm>
            <a:prstGeom prst="rect">
              <a:avLst/>
            </a:prstGeom>
            <a:noFill/>
          </p:spPr>
          <p:txBody>
            <a:bodyPr wrap="square" rtlCol="0">
              <a:spAutoFit/>
            </a:bodyPr>
            <a:lstStyle/>
            <a:p>
              <a:r>
                <a:rPr lang="en-US" sz="2600" b="1">
                  <a:latin typeface="Arial" pitchFamily="34" charset="0"/>
                  <a:cs typeface="Arial" pitchFamily="34" charset="0"/>
                </a:rPr>
                <a:t> </a:t>
              </a:r>
              <a:r>
                <a:rPr lang="en-US" sz="2600" b="1" smtClean="0">
                  <a:latin typeface="Arial" pitchFamily="34" charset="0"/>
                  <a:cs typeface="Arial" pitchFamily="34" charset="0"/>
                </a:rPr>
                <a:t>         </a:t>
              </a:r>
              <a:r>
                <a:rPr lang="vi-VN" b="1">
                  <a:latin typeface="Arial" pitchFamily="34" charset="0"/>
                  <a:cs typeface="Arial" pitchFamily="34" charset="0"/>
                </a:rPr>
                <a:t>Quan sát Hình 3.5 và cho biết các hình A, B, C có phải là hình chiếu của hình ℋ qua các phép chiếu song song hoặc vuông góc hay không. Nếu có hãy chỉ rõ mặt phẳng chiếu và phương chiếu của mỗi phép chiếu đó.</a:t>
              </a:r>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14758" b="30807"/>
            <a:stretch/>
          </p:blipFill>
          <p:spPr bwMode="auto">
            <a:xfrm>
              <a:off x="455612" y="760913"/>
              <a:ext cx="1511405" cy="500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TextBox 10"/>
          <p:cNvSpPr txBox="1"/>
          <p:nvPr/>
        </p:nvSpPr>
        <p:spPr>
          <a:xfrm>
            <a:off x="289088" y="2977939"/>
            <a:ext cx="7837487" cy="707886"/>
          </a:xfrm>
          <a:prstGeom prst="rect">
            <a:avLst/>
          </a:prstGeom>
          <a:noFill/>
        </p:spPr>
        <p:txBody>
          <a:bodyPr wrap="square" rtlCol="0">
            <a:spAutoFit/>
          </a:bodyPr>
          <a:lstStyle/>
          <a:p>
            <a:pPr marL="342900" indent="-342900" algn="just">
              <a:buFont typeface="Wingdings" pitchFamily="2" charset="2"/>
              <a:buChar char="v"/>
            </a:pPr>
            <a:r>
              <a:rPr lang="vi-VN" sz="2000" b="1">
                <a:latin typeface="Arial" pitchFamily="34" charset="0"/>
                <a:cs typeface="Arial" pitchFamily="34" charset="0"/>
              </a:rPr>
              <a:t>Hình A là hình chiếu của ℋ  qua phép chiếu vuông góc. Mặt phẳng chiếu là (P</a:t>
            </a:r>
            <a:r>
              <a:rPr lang="vi-VN" sz="2000" b="1" baseline="-25000">
                <a:latin typeface="Arial" pitchFamily="34" charset="0"/>
                <a:cs typeface="Arial" pitchFamily="34" charset="0"/>
              </a:rPr>
              <a:t>1</a:t>
            </a:r>
            <a:r>
              <a:rPr lang="vi-VN" sz="2000" b="1">
                <a:latin typeface="Arial" pitchFamily="34" charset="0"/>
                <a:cs typeface="Arial" pitchFamily="34" charset="0"/>
              </a:rPr>
              <a:t>), phương chiếu song song với Oy.</a:t>
            </a:r>
            <a:endParaRPr lang="en-US" sz="2000" b="1">
              <a:solidFill>
                <a:schemeClr val="accent2">
                  <a:lumMod val="75000"/>
                </a:schemeClr>
              </a:solidFill>
              <a:latin typeface="Arial" pitchFamily="34" charset="0"/>
              <a:cs typeface="Arial" pitchFamily="34" charset="0"/>
            </a:endParaRPr>
          </a:p>
        </p:txBody>
      </p:sp>
      <p:sp>
        <p:nvSpPr>
          <p:cNvPr id="25" name="TextBox 24"/>
          <p:cNvSpPr txBox="1"/>
          <p:nvPr/>
        </p:nvSpPr>
        <p:spPr>
          <a:xfrm>
            <a:off x="633249" y="3851169"/>
            <a:ext cx="7366163" cy="707886"/>
          </a:xfrm>
          <a:prstGeom prst="rect">
            <a:avLst/>
          </a:prstGeom>
          <a:noFill/>
        </p:spPr>
        <p:txBody>
          <a:bodyPr wrap="square" rtlCol="0">
            <a:spAutoFit/>
          </a:bodyPr>
          <a:lstStyle/>
          <a:p>
            <a:pPr algn="just"/>
            <a:r>
              <a:rPr lang="vi-VN" sz="2000" b="1">
                <a:latin typeface="Arial" pitchFamily="34" charset="0"/>
                <a:cs typeface="Arial" pitchFamily="34" charset="0"/>
              </a:rPr>
              <a:t>Hình B là hình chiếu của ℋ  qua phép chiếu vuông góc. Mặt phẳng chiếu là (P</a:t>
            </a:r>
            <a:r>
              <a:rPr lang="vi-VN" sz="2000" b="1" baseline="-25000">
                <a:latin typeface="Arial" pitchFamily="34" charset="0"/>
                <a:cs typeface="Arial" pitchFamily="34" charset="0"/>
              </a:rPr>
              <a:t>2</a:t>
            </a:r>
            <a:r>
              <a:rPr lang="vi-VN" sz="2000" b="1">
                <a:latin typeface="Arial" pitchFamily="34" charset="0"/>
                <a:cs typeface="Arial" pitchFamily="34" charset="0"/>
              </a:rPr>
              <a:t>), phương chiếu song song với Oz.</a:t>
            </a:r>
            <a:endParaRPr lang="en-US" sz="2000" b="1">
              <a:solidFill>
                <a:schemeClr val="accent2">
                  <a:lumMod val="75000"/>
                </a:schemeClr>
              </a:solidFill>
              <a:latin typeface="Arial" pitchFamily="34" charset="0"/>
              <a:cs typeface="Arial" pitchFamily="34" charset="0"/>
            </a:endParaRPr>
          </a:p>
        </p:txBody>
      </p:sp>
      <p:sp>
        <p:nvSpPr>
          <p:cNvPr id="15" name="AutoShape 4"/>
          <p:cNvSpPr>
            <a:spLocks noChangeArrowheads="1"/>
          </p:cNvSpPr>
          <p:nvPr/>
        </p:nvSpPr>
        <p:spPr bwMode="gray">
          <a:xfrm>
            <a:off x="447214" y="95249"/>
            <a:ext cx="8348132"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2  .  HÌNH CHIẾU ĐỨNG, HÌNH CHIẾU BẰNG VÀ HÌNH CHIẾU CẠNH</a:t>
            </a:r>
            <a:endParaRPr lang="vi-VN" sz="1900" b="1">
              <a:solidFill>
                <a:schemeClr val="bg1"/>
              </a:solidFill>
              <a:latin typeface="Arial" pitchFamily="34" charset="0"/>
              <a:cs typeface="Arial" pitchFamily="34" charset="0"/>
            </a:endParaRPr>
          </a:p>
        </p:txBody>
      </p:sp>
      <p:grpSp>
        <p:nvGrpSpPr>
          <p:cNvPr id="4" name="Group 3"/>
          <p:cNvGrpSpPr/>
          <p:nvPr/>
        </p:nvGrpSpPr>
        <p:grpSpPr>
          <a:xfrm>
            <a:off x="8609012" y="2541653"/>
            <a:ext cx="3238191" cy="3668935"/>
            <a:chOff x="8609012" y="2541653"/>
            <a:chExt cx="3238191" cy="3668935"/>
          </a:xfrm>
        </p:grpSpPr>
        <p:sp>
          <p:nvSpPr>
            <p:cNvPr id="23" name="TextBox 22"/>
            <p:cNvSpPr txBox="1"/>
            <p:nvPr/>
          </p:nvSpPr>
          <p:spPr>
            <a:xfrm>
              <a:off x="9980612" y="5872034"/>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3.5</a:t>
              </a:r>
              <a:endParaRPr lang="en-US" sz="1600" b="1">
                <a:solidFill>
                  <a:srgbClr val="FF0000"/>
                </a:solidFill>
                <a:latin typeface="Arial" pitchFamily="34" charset="0"/>
                <a:cs typeface="Arial"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9012" y="2541653"/>
              <a:ext cx="3238191" cy="3330381"/>
            </a:xfrm>
            <a:prstGeom prst="rect">
              <a:avLst/>
            </a:prstGeom>
          </p:spPr>
        </p:pic>
      </p:grpSp>
      <p:sp>
        <p:nvSpPr>
          <p:cNvPr id="20" name="TextBox 19"/>
          <p:cNvSpPr txBox="1"/>
          <p:nvPr/>
        </p:nvSpPr>
        <p:spPr>
          <a:xfrm>
            <a:off x="633249" y="4724400"/>
            <a:ext cx="7366163" cy="707886"/>
          </a:xfrm>
          <a:prstGeom prst="rect">
            <a:avLst/>
          </a:prstGeom>
          <a:noFill/>
        </p:spPr>
        <p:txBody>
          <a:bodyPr wrap="square" rtlCol="0">
            <a:spAutoFit/>
          </a:bodyPr>
          <a:lstStyle/>
          <a:p>
            <a:pPr algn="just"/>
            <a:r>
              <a:rPr lang="vi-VN" sz="2000" b="1">
                <a:latin typeface="Arial" pitchFamily="34" charset="0"/>
                <a:cs typeface="Arial" pitchFamily="34" charset="0"/>
              </a:rPr>
              <a:t>Hình C là hình chiếu của ℋ  qua phép chiếu vuông góc. Mặt phẳng chiếu là (P</a:t>
            </a:r>
            <a:r>
              <a:rPr lang="vi-VN" sz="2000" b="1" baseline="-25000">
                <a:latin typeface="Arial" pitchFamily="34" charset="0"/>
                <a:cs typeface="Arial" pitchFamily="34" charset="0"/>
              </a:rPr>
              <a:t>3</a:t>
            </a:r>
            <a:r>
              <a:rPr lang="vi-VN" sz="2000" b="1">
                <a:latin typeface="Arial" pitchFamily="34" charset="0"/>
                <a:cs typeface="Arial" pitchFamily="34" charset="0"/>
              </a:rPr>
              <a:t>), phương chiếu song song với Ox</a:t>
            </a:r>
            <a:endParaRPr lang="en-US" sz="2000" b="1">
              <a:solidFill>
                <a:schemeClr val="accent2">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3707051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5"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379412" y="685800"/>
            <a:ext cx="11727426" cy="3617087"/>
            <a:chOff x="536012" y="4495799"/>
            <a:chExt cx="11727426" cy="3617087"/>
          </a:xfrm>
        </p:grpSpPr>
        <p:sp>
          <p:nvSpPr>
            <p:cNvPr id="14" name="Rounded Rectangle 13"/>
            <p:cNvSpPr/>
            <p:nvPr/>
          </p:nvSpPr>
          <p:spPr>
            <a:xfrm>
              <a:off x="536012" y="4495799"/>
              <a:ext cx="11271813" cy="3506540"/>
            </a:xfrm>
            <a:prstGeom prst="roundRect">
              <a:avLst>
                <a:gd name="adj" fmla="val 3662"/>
              </a:avLst>
            </a:prstGeom>
            <a:solidFill>
              <a:srgbClr val="FDEDD3"/>
            </a:soli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6" name="TextBox 15"/>
            <p:cNvSpPr txBox="1"/>
            <p:nvPr/>
          </p:nvSpPr>
          <p:spPr>
            <a:xfrm>
              <a:off x="657975" y="4573339"/>
              <a:ext cx="11073650" cy="1446550"/>
            </a:xfrm>
            <a:prstGeom prst="rect">
              <a:avLst/>
            </a:prstGeom>
            <a:noFill/>
          </p:spPr>
          <p:txBody>
            <a:bodyPr wrap="square" rtlCol="0">
              <a:spAutoFit/>
            </a:bodyPr>
            <a:lstStyle/>
            <a:p>
              <a:pPr algn="just"/>
              <a:r>
                <a:rPr lang="en-US" sz="2200" b="1" smtClean="0">
                  <a:solidFill>
                    <a:schemeClr val="tx1"/>
                  </a:solidFill>
                  <a:latin typeface="Arial" pitchFamily="34" charset="0"/>
                  <a:cs typeface="Arial" pitchFamily="34" charset="0"/>
                </a:rPr>
                <a:t>Cho hình H trong không gian và ba mặt phẳng (P</a:t>
              </a:r>
              <a:r>
                <a:rPr lang="en-US" sz="2200" b="1" baseline="-25000" smtClean="0">
                  <a:solidFill>
                    <a:schemeClr val="tx1"/>
                  </a:solidFill>
                  <a:latin typeface="Arial" pitchFamily="34" charset="0"/>
                  <a:cs typeface="Arial" pitchFamily="34" charset="0"/>
                </a:rPr>
                <a:t>1</a:t>
              </a:r>
              <a:r>
                <a:rPr lang="en-US" sz="2200" b="1">
                  <a:latin typeface="Arial" pitchFamily="34" charset="0"/>
                  <a:cs typeface="Arial" pitchFamily="34" charset="0"/>
                </a:rPr>
                <a:t>), (</a:t>
              </a:r>
              <a:r>
                <a:rPr lang="en-US" sz="2200" b="1" smtClean="0">
                  <a:latin typeface="Arial" pitchFamily="34" charset="0"/>
                  <a:cs typeface="Arial" pitchFamily="34" charset="0"/>
                </a:rPr>
                <a:t>P</a:t>
              </a:r>
              <a:r>
                <a:rPr lang="en-US" sz="2200" b="1" baseline="-25000" smtClean="0">
                  <a:latin typeface="Arial" pitchFamily="34" charset="0"/>
                  <a:cs typeface="Arial" pitchFamily="34" charset="0"/>
                </a:rPr>
                <a:t>2</a:t>
              </a:r>
              <a:r>
                <a:rPr lang="en-US" sz="2200" b="1" smtClean="0">
                  <a:latin typeface="Arial" pitchFamily="34" charset="0"/>
                  <a:cs typeface="Arial" pitchFamily="34" charset="0"/>
                </a:rPr>
                <a:t>), </a:t>
              </a:r>
              <a:r>
                <a:rPr lang="en-US" sz="2200" b="1">
                  <a:latin typeface="Arial" pitchFamily="34" charset="0"/>
                  <a:cs typeface="Arial" pitchFamily="34" charset="0"/>
                </a:rPr>
                <a:t>(</a:t>
              </a:r>
              <a:r>
                <a:rPr lang="en-US" sz="2200" b="1" smtClean="0">
                  <a:latin typeface="Arial" pitchFamily="34" charset="0"/>
                  <a:cs typeface="Arial" pitchFamily="34" charset="0"/>
                </a:rPr>
                <a:t>P</a:t>
              </a:r>
              <a:r>
                <a:rPr lang="en-US" sz="2200" b="1" baseline="-25000" smtClean="0">
                  <a:latin typeface="Arial" pitchFamily="34" charset="0"/>
                  <a:cs typeface="Arial" pitchFamily="34" charset="0"/>
                </a:rPr>
                <a:t>3</a:t>
              </a:r>
              <a:r>
                <a:rPr lang="en-US" sz="2200" b="1" smtClean="0">
                  <a:latin typeface="Arial" pitchFamily="34" charset="0"/>
                  <a:cs typeface="Arial" pitchFamily="34" charset="0"/>
                </a:rPr>
                <a:t>) đôi một vuông góc với nhau sao cho mặt phẳng </a:t>
              </a:r>
              <a:r>
                <a:rPr lang="en-US" sz="2200" b="1">
                  <a:latin typeface="Arial" pitchFamily="34" charset="0"/>
                  <a:cs typeface="Arial" pitchFamily="34" charset="0"/>
                </a:rPr>
                <a:t>(P</a:t>
              </a:r>
              <a:r>
                <a:rPr lang="en-US" sz="2200" b="1" baseline="-25000">
                  <a:latin typeface="Arial" pitchFamily="34" charset="0"/>
                  <a:cs typeface="Arial" pitchFamily="34" charset="0"/>
                </a:rPr>
                <a:t>1</a:t>
              </a:r>
              <a:r>
                <a:rPr lang="en-US" sz="2200" b="1" smtClean="0">
                  <a:latin typeface="Arial" pitchFamily="34" charset="0"/>
                  <a:cs typeface="Arial" pitchFamily="34" charset="0"/>
                </a:rPr>
                <a:t>) vuông góc với hướng nhìn từ phía trước của hình H , mặt phẳng </a:t>
              </a:r>
              <a:r>
                <a:rPr lang="en-US" sz="2200" b="1">
                  <a:latin typeface="Arial" pitchFamily="34" charset="0"/>
                  <a:cs typeface="Arial" pitchFamily="34" charset="0"/>
                </a:rPr>
                <a:t>(</a:t>
              </a:r>
              <a:r>
                <a:rPr lang="en-US" sz="2200" b="1" smtClean="0">
                  <a:latin typeface="Arial" pitchFamily="34" charset="0"/>
                  <a:cs typeface="Arial" pitchFamily="34" charset="0"/>
                </a:rPr>
                <a:t>P</a:t>
              </a:r>
              <a:r>
                <a:rPr lang="en-US" sz="2200" b="1" baseline="-25000" smtClean="0">
                  <a:latin typeface="Arial" pitchFamily="34" charset="0"/>
                  <a:cs typeface="Arial" pitchFamily="34" charset="0"/>
                </a:rPr>
                <a:t>2</a:t>
              </a:r>
              <a:r>
                <a:rPr lang="en-US" sz="2200" b="1" smtClean="0">
                  <a:latin typeface="Arial" pitchFamily="34" charset="0"/>
                  <a:cs typeface="Arial" pitchFamily="34" charset="0"/>
                </a:rPr>
                <a:t>) </a:t>
              </a:r>
              <a:r>
                <a:rPr lang="en-US" sz="2200" b="1">
                  <a:latin typeface="Arial" pitchFamily="34" charset="0"/>
                  <a:cs typeface="Arial" pitchFamily="34" charset="0"/>
                </a:rPr>
                <a:t>vuông góc với hướng nhìn </a:t>
              </a:r>
              <a:r>
                <a:rPr lang="en-US" sz="2200" b="1" smtClean="0">
                  <a:latin typeface="Arial" pitchFamily="34" charset="0"/>
                  <a:cs typeface="Arial" pitchFamily="34" charset="0"/>
                </a:rPr>
                <a:t>từ phía trên của hình H và</a:t>
              </a:r>
              <a:r>
                <a:rPr lang="en-US" sz="2200" b="1">
                  <a:latin typeface="Arial" pitchFamily="34" charset="0"/>
                  <a:cs typeface="Arial" pitchFamily="34" charset="0"/>
                </a:rPr>
                <a:t> mặt phẳng (</a:t>
              </a:r>
              <a:r>
                <a:rPr lang="en-US" sz="2200" b="1" smtClean="0">
                  <a:latin typeface="Arial" pitchFamily="34" charset="0"/>
                  <a:cs typeface="Arial" pitchFamily="34" charset="0"/>
                </a:rPr>
                <a:t>P</a:t>
              </a:r>
              <a:r>
                <a:rPr lang="en-US" sz="2200" b="1" baseline="-25000" smtClean="0">
                  <a:latin typeface="Arial" pitchFamily="34" charset="0"/>
                  <a:cs typeface="Arial" pitchFamily="34" charset="0"/>
                </a:rPr>
                <a:t>3</a:t>
              </a:r>
              <a:r>
                <a:rPr lang="en-US" sz="2200" b="1" smtClean="0">
                  <a:latin typeface="Arial" pitchFamily="34" charset="0"/>
                  <a:cs typeface="Arial" pitchFamily="34" charset="0"/>
                </a:rPr>
                <a:t>) </a:t>
              </a:r>
              <a:r>
                <a:rPr lang="en-US" sz="2200" b="1">
                  <a:latin typeface="Arial" pitchFamily="34" charset="0"/>
                  <a:cs typeface="Arial" pitchFamily="34" charset="0"/>
                </a:rPr>
                <a:t>vuông góc với hướng nhìn từ phía </a:t>
              </a:r>
              <a:r>
                <a:rPr lang="en-US" sz="2200" b="1" smtClean="0">
                  <a:latin typeface="Arial" pitchFamily="34" charset="0"/>
                  <a:cs typeface="Arial" pitchFamily="34" charset="0"/>
                </a:rPr>
                <a:t>trái </a:t>
              </a:r>
              <a:r>
                <a:rPr lang="en-US" sz="2200" b="1">
                  <a:latin typeface="Arial" pitchFamily="34" charset="0"/>
                  <a:cs typeface="Arial" pitchFamily="34" charset="0"/>
                </a:rPr>
                <a:t>của hình H </a:t>
              </a:r>
              <a:r>
                <a:rPr lang="en-US" sz="2200" b="1" smtClean="0">
                  <a:latin typeface="Arial" pitchFamily="34" charset="0"/>
                  <a:cs typeface="Arial" pitchFamily="34" charset="0"/>
                </a:rPr>
                <a:t>(H 3.6) . Khi đó :</a:t>
              </a:r>
              <a:endParaRPr lang="en-US" sz="2200" b="1" smtClean="0">
                <a:solidFill>
                  <a:schemeClr val="tx1"/>
                </a:solidFill>
                <a:latin typeface="Arial" pitchFamily="34" charset="0"/>
                <a:cs typeface="Arial" pitchFamily="34" charset="0"/>
              </a:endParaRP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781128" y="6521142"/>
              <a:ext cx="1482310" cy="1591744"/>
            </a:xfrm>
            <a:prstGeom prst="rect">
              <a:avLst/>
            </a:prstGeom>
          </p:spPr>
        </p:pic>
        <p:sp>
          <p:nvSpPr>
            <p:cNvPr id="13" name="TextBox 12"/>
            <p:cNvSpPr txBox="1"/>
            <p:nvPr/>
          </p:nvSpPr>
          <p:spPr>
            <a:xfrm>
              <a:off x="657975" y="6021139"/>
              <a:ext cx="11073650" cy="769441"/>
            </a:xfrm>
            <a:prstGeom prst="rect">
              <a:avLst/>
            </a:prstGeom>
            <a:noFill/>
          </p:spPr>
          <p:txBody>
            <a:bodyPr wrap="square" rtlCol="0">
              <a:spAutoFit/>
            </a:bodyPr>
            <a:lstStyle/>
            <a:p>
              <a:pPr marL="342900" indent="-342900" algn="just">
                <a:buFont typeface="Arial" pitchFamily="34" charset="0"/>
                <a:buChar char="•"/>
              </a:pPr>
              <a:r>
                <a:rPr lang="en-US" sz="2200" b="1">
                  <a:latin typeface="Arial" pitchFamily="34" charset="0"/>
                  <a:cs typeface="Arial" pitchFamily="34" charset="0"/>
                </a:rPr>
                <a:t>Các mặt phẳng (P</a:t>
              </a:r>
              <a:r>
                <a:rPr lang="en-US" sz="2200" b="1" baseline="-25000">
                  <a:latin typeface="Arial" pitchFamily="34" charset="0"/>
                  <a:cs typeface="Arial" pitchFamily="34" charset="0"/>
                </a:rPr>
                <a:t>1</a:t>
              </a:r>
              <a:r>
                <a:rPr lang="en-US" sz="2200" b="1">
                  <a:latin typeface="Arial" pitchFamily="34" charset="0"/>
                  <a:cs typeface="Arial" pitchFamily="34" charset="0"/>
                </a:rPr>
                <a:t>), (P</a:t>
              </a:r>
              <a:r>
                <a:rPr lang="en-US" sz="2200" b="1" baseline="-25000">
                  <a:latin typeface="Arial" pitchFamily="34" charset="0"/>
                  <a:cs typeface="Arial" pitchFamily="34" charset="0"/>
                </a:rPr>
                <a:t>2</a:t>
              </a:r>
              <a:r>
                <a:rPr lang="en-US" sz="2200" b="1">
                  <a:latin typeface="Arial" pitchFamily="34" charset="0"/>
                  <a:cs typeface="Arial" pitchFamily="34" charset="0"/>
                </a:rPr>
                <a:t>), (P</a:t>
              </a:r>
              <a:r>
                <a:rPr lang="en-US" sz="2200" b="1" baseline="-25000">
                  <a:latin typeface="Arial" pitchFamily="34" charset="0"/>
                  <a:cs typeface="Arial" pitchFamily="34" charset="0"/>
                </a:rPr>
                <a:t>3</a:t>
              </a:r>
              <a:r>
                <a:rPr lang="en-US" sz="2200" b="1" smtClean="0">
                  <a:latin typeface="Arial" pitchFamily="34" charset="0"/>
                  <a:cs typeface="Arial" pitchFamily="34" charset="0"/>
                </a:rPr>
                <a:t>) lần lượt được gọi là mặt phẳng hình chiếu đứng, mặt phẳng hình chiếu bằng và mặt phẳng hình chiếu cạnh</a:t>
              </a:r>
              <a:r>
                <a:rPr lang="en-US" sz="2200" b="1" smtClean="0">
                  <a:solidFill>
                    <a:schemeClr val="tx1"/>
                  </a:solidFill>
                  <a:latin typeface="Arial" pitchFamily="34" charset="0"/>
                  <a:cs typeface="Arial" pitchFamily="34" charset="0"/>
                </a:rPr>
                <a:t> </a:t>
              </a:r>
            </a:p>
          </p:txBody>
        </p:sp>
        <p:sp>
          <p:nvSpPr>
            <p:cNvPr id="15" name="TextBox 14"/>
            <p:cNvSpPr txBox="1"/>
            <p:nvPr/>
          </p:nvSpPr>
          <p:spPr>
            <a:xfrm>
              <a:off x="665912" y="6781799"/>
              <a:ext cx="9922713" cy="1107996"/>
            </a:xfrm>
            <a:prstGeom prst="rect">
              <a:avLst/>
            </a:prstGeom>
            <a:noFill/>
          </p:spPr>
          <p:txBody>
            <a:bodyPr wrap="square" rtlCol="0">
              <a:spAutoFit/>
            </a:bodyPr>
            <a:lstStyle/>
            <a:p>
              <a:pPr marL="342900" indent="-342900">
                <a:buFont typeface="Arial" pitchFamily="34" charset="0"/>
                <a:buChar char="•"/>
              </a:pPr>
              <a:r>
                <a:rPr lang="en-US" sz="2200" b="1">
                  <a:latin typeface="Arial" pitchFamily="34" charset="0"/>
                  <a:cs typeface="Arial" pitchFamily="34" charset="0"/>
                </a:rPr>
                <a:t>Các </a:t>
              </a:r>
              <a:r>
                <a:rPr lang="en-US" sz="2200" b="1" smtClean="0">
                  <a:latin typeface="Arial" pitchFamily="34" charset="0"/>
                  <a:cs typeface="Arial" pitchFamily="34" charset="0"/>
                </a:rPr>
                <a:t>hình chiếu vuông góc của hình H lên các mặt phẳng </a:t>
              </a:r>
              <a:r>
                <a:rPr lang="en-US" sz="2200" b="1">
                  <a:latin typeface="Arial" pitchFamily="34" charset="0"/>
                  <a:cs typeface="Arial" pitchFamily="34" charset="0"/>
                </a:rPr>
                <a:t>(P</a:t>
              </a:r>
              <a:r>
                <a:rPr lang="en-US" sz="2200" b="1" baseline="-25000">
                  <a:latin typeface="Arial" pitchFamily="34" charset="0"/>
                  <a:cs typeface="Arial" pitchFamily="34" charset="0"/>
                </a:rPr>
                <a:t>1</a:t>
              </a:r>
              <a:r>
                <a:rPr lang="en-US" sz="2200" b="1">
                  <a:latin typeface="Arial" pitchFamily="34" charset="0"/>
                  <a:cs typeface="Arial" pitchFamily="34" charset="0"/>
                </a:rPr>
                <a:t>), (P</a:t>
              </a:r>
              <a:r>
                <a:rPr lang="en-US" sz="2200" b="1" baseline="-25000">
                  <a:latin typeface="Arial" pitchFamily="34" charset="0"/>
                  <a:cs typeface="Arial" pitchFamily="34" charset="0"/>
                </a:rPr>
                <a:t>2</a:t>
              </a:r>
              <a:r>
                <a:rPr lang="en-US" sz="2200" b="1">
                  <a:latin typeface="Arial" pitchFamily="34" charset="0"/>
                  <a:cs typeface="Arial" pitchFamily="34" charset="0"/>
                </a:rPr>
                <a:t>), (P</a:t>
              </a:r>
              <a:r>
                <a:rPr lang="en-US" sz="2200" b="1" baseline="-25000">
                  <a:latin typeface="Arial" pitchFamily="34" charset="0"/>
                  <a:cs typeface="Arial" pitchFamily="34" charset="0"/>
                </a:rPr>
                <a:t>3</a:t>
              </a:r>
              <a:r>
                <a:rPr lang="en-US" sz="2200" b="1" smtClean="0">
                  <a:latin typeface="Arial" pitchFamily="34" charset="0"/>
                  <a:cs typeface="Arial" pitchFamily="34" charset="0"/>
                </a:rPr>
                <a:t>) lần lượt được gọi là </a:t>
              </a:r>
              <a:r>
                <a:rPr lang="en-US" sz="2200" b="1" smtClean="0">
                  <a:solidFill>
                    <a:schemeClr val="accent2">
                      <a:lumMod val="75000"/>
                    </a:schemeClr>
                  </a:solidFill>
                  <a:latin typeface="Arial" pitchFamily="34" charset="0"/>
                  <a:cs typeface="Arial" pitchFamily="34" charset="0"/>
                </a:rPr>
                <a:t>hình chiếu đứng, hình chiếu bằng </a:t>
              </a:r>
              <a:r>
                <a:rPr lang="en-US" sz="2200" b="1" smtClean="0">
                  <a:latin typeface="Arial" pitchFamily="34" charset="0"/>
                  <a:cs typeface="Arial" pitchFamily="34" charset="0"/>
                </a:rPr>
                <a:t>và </a:t>
              </a:r>
              <a:r>
                <a:rPr lang="en-US" sz="2200" b="1" smtClean="0">
                  <a:solidFill>
                    <a:schemeClr val="accent2">
                      <a:lumMod val="75000"/>
                    </a:schemeClr>
                  </a:solidFill>
                  <a:latin typeface="Arial" pitchFamily="34" charset="0"/>
                  <a:cs typeface="Arial" pitchFamily="34" charset="0"/>
                </a:rPr>
                <a:t>hình chiếu cạnh </a:t>
              </a:r>
              <a:r>
                <a:rPr lang="en-US" sz="2200" b="1" smtClean="0">
                  <a:latin typeface="Arial" pitchFamily="34" charset="0"/>
                  <a:cs typeface="Arial" pitchFamily="34" charset="0"/>
                </a:rPr>
                <a:t>của hìn H . </a:t>
              </a:r>
              <a:endParaRPr lang="en-US" sz="2200" b="1" smtClean="0">
                <a:solidFill>
                  <a:schemeClr val="tx1"/>
                </a:solidFill>
                <a:latin typeface="Arial" pitchFamily="34" charset="0"/>
                <a:cs typeface="Arial" pitchFamily="34" charset="0"/>
              </a:endParaRPr>
            </a:p>
          </p:txBody>
        </p:sp>
      </p:grpSp>
      <p:sp>
        <p:nvSpPr>
          <p:cNvPr id="17" name="AutoShape 4"/>
          <p:cNvSpPr>
            <a:spLocks noChangeArrowheads="1"/>
          </p:cNvSpPr>
          <p:nvPr/>
        </p:nvSpPr>
        <p:spPr bwMode="gray">
          <a:xfrm>
            <a:off x="447214" y="95249"/>
            <a:ext cx="8348132"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2  .  HÌNH CHIẾU ĐỨNG, HÌNH CHIẾU BẰNG VÀ HÌNH CHIẾU CẠNH</a:t>
            </a:r>
            <a:endParaRPr lang="vi-VN" sz="1900" b="1">
              <a:solidFill>
                <a:schemeClr val="bg1"/>
              </a:solidFill>
              <a:latin typeface="Arial" pitchFamily="34" charset="0"/>
              <a:cs typeface="Arial" pitchFamily="34" charset="0"/>
            </a:endParaRPr>
          </a:p>
        </p:txBody>
      </p:sp>
      <p:grpSp>
        <p:nvGrpSpPr>
          <p:cNvPr id="3" name="Group 2"/>
          <p:cNvGrpSpPr/>
          <p:nvPr/>
        </p:nvGrpSpPr>
        <p:grpSpPr>
          <a:xfrm>
            <a:off x="3560380" y="4286597"/>
            <a:ext cx="4955639" cy="2517440"/>
            <a:chOff x="3560380" y="4286597"/>
            <a:chExt cx="4955639" cy="251744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0380" y="4286597"/>
              <a:ext cx="4955639" cy="2517440"/>
            </a:xfrm>
            <a:prstGeom prst="rect">
              <a:avLst/>
            </a:prstGeom>
          </p:spPr>
        </p:pic>
        <p:sp>
          <p:nvSpPr>
            <p:cNvPr id="8" name="TextBox 7"/>
            <p:cNvSpPr txBox="1"/>
            <p:nvPr/>
          </p:nvSpPr>
          <p:spPr>
            <a:xfrm>
              <a:off x="5713412" y="6248400"/>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3.6</a:t>
              </a:r>
              <a:endParaRPr lang="en-US" sz="1600" b="1">
                <a:solidFill>
                  <a:srgbClr val="FF0000"/>
                </a:solidFill>
                <a:latin typeface="Arial" pitchFamily="34" charset="0"/>
                <a:cs typeface="Arial" pitchFamily="34" charset="0"/>
              </a:endParaRPr>
            </a:p>
          </p:txBody>
        </p:sp>
      </p:grpSp>
    </p:spTree>
    <p:extLst>
      <p:ext uri="{BB962C8B-B14F-4D97-AF65-F5344CB8AC3E}">
        <p14:creationId xmlns:p14="http://schemas.microsoft.com/office/powerpoint/2010/main" val="353445435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843" y="4508834"/>
            <a:ext cx="1268613" cy="302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250352" y="4903113"/>
            <a:ext cx="10231069" cy="430887"/>
          </a:xfrm>
          <a:prstGeom prst="rect">
            <a:avLst/>
          </a:prstGeom>
          <a:noFill/>
        </p:spPr>
        <p:txBody>
          <a:bodyPr wrap="square" rtlCol="0">
            <a:spAutoFit/>
          </a:bodyPr>
          <a:lstStyle/>
          <a:p>
            <a:pPr marL="342900" indent="-342900" algn="just">
              <a:buFont typeface="Arial" pitchFamily="34" charset="0"/>
              <a:buChar char="•"/>
            </a:pPr>
            <a:r>
              <a:rPr lang="en-US" sz="2200" b="1" smtClean="0">
                <a:latin typeface="Arial" pitchFamily="34" charset="0"/>
                <a:cs typeface="Arial" pitchFamily="34" charset="0"/>
              </a:rPr>
              <a:t>Hình 3.7b là hình chiếu cạnh của hình H</a:t>
            </a:r>
            <a:endParaRPr lang="vi-VN" sz="2200" b="1">
              <a:latin typeface="Arial" pitchFamily="34" charset="0"/>
              <a:cs typeface="Arial" pitchFamily="34" charset="0"/>
            </a:endParaRPr>
          </a:p>
        </p:txBody>
      </p:sp>
      <p:grpSp>
        <p:nvGrpSpPr>
          <p:cNvPr id="2" name="Group 1"/>
          <p:cNvGrpSpPr/>
          <p:nvPr/>
        </p:nvGrpSpPr>
        <p:grpSpPr>
          <a:xfrm>
            <a:off x="150376" y="572445"/>
            <a:ext cx="11735236" cy="1523605"/>
            <a:chOff x="150376" y="733406"/>
            <a:chExt cx="11735236" cy="1523605"/>
          </a:xfrm>
        </p:grpSpPr>
        <p:sp>
          <p:nvSpPr>
            <p:cNvPr id="8" name="Rounded Rectangle 7"/>
            <p:cNvSpPr/>
            <p:nvPr/>
          </p:nvSpPr>
          <p:spPr>
            <a:xfrm>
              <a:off x="1742930" y="892231"/>
              <a:ext cx="10142682" cy="1097530"/>
            </a:xfrm>
            <a:prstGeom prst="roundRect">
              <a:avLst>
                <a:gd name="adj" fmla="val 2887"/>
              </a:avLst>
            </a:prstGeom>
            <a:gradFill flip="none" rotWithShape="1">
              <a:gsLst>
                <a:gs pos="0">
                  <a:srgbClr val="CDE0C9">
                    <a:shade val="30000"/>
                    <a:satMod val="115000"/>
                  </a:srgbClr>
                </a:gs>
                <a:gs pos="35000">
                  <a:srgbClr val="CDE0C9">
                    <a:shade val="67500"/>
                    <a:satMod val="115000"/>
                  </a:srgbClr>
                </a:gs>
                <a:gs pos="100000">
                  <a:schemeClr val="bg1"/>
                </a:gs>
              </a:gsLst>
              <a:lin ang="18900000" scaled="1"/>
              <a:tileRect/>
            </a:gradFill>
            <a:ln w="3175">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a:p>
          </p:txBody>
        </p:sp>
        <p:sp>
          <p:nvSpPr>
            <p:cNvPr id="13" name="TextBox 12"/>
            <p:cNvSpPr txBox="1"/>
            <p:nvPr/>
          </p:nvSpPr>
          <p:spPr>
            <a:xfrm>
              <a:off x="1903412" y="999161"/>
              <a:ext cx="9829800" cy="892530"/>
            </a:xfrm>
            <a:prstGeom prst="rect">
              <a:avLst/>
            </a:prstGeom>
            <a:noFill/>
          </p:spPr>
          <p:txBody>
            <a:bodyPr wrap="square" lIns="121899" tIns="60949" rIns="121899" bIns="60949" rtlCol="0">
              <a:spAutoFit/>
            </a:bodyPr>
            <a:lstStyle/>
            <a:p>
              <a:pPr algn="just"/>
              <a:r>
                <a:rPr lang="en-US" sz="2500" b="1" smtClean="0">
                  <a:latin typeface="Arial" pitchFamily="34" charset="0"/>
                  <a:cs typeface="Arial" pitchFamily="34" charset="0"/>
                </a:rPr>
                <a:t>Xác định hình chiếu vuông góc của hình H (H 3.7a) trong các hình dưới đây</a:t>
              </a:r>
              <a:endParaRPr lang="vi-VN" sz="2500" b="1">
                <a:latin typeface="Arial" pitchFamily="34" charset="0"/>
                <a:cs typeface="Arial" pitchFamily="34" charset="0"/>
              </a:endParaRPr>
            </a:p>
          </p:txBody>
        </p:sp>
        <p:pic>
          <p:nvPicPr>
            <p:cNvPr id="19" name="Picture 18"/>
            <p:cNvPicPr>
              <a:picLocks noChangeAspect="1"/>
            </p:cNvPicPr>
            <p:nvPr/>
          </p:nvPicPr>
          <p:blipFill rotWithShape="1">
            <a:blip r:embed="rId5" cstate="print">
              <a:extLst>
                <a:ext uri="{28A0092B-C50C-407E-A947-70E740481C1C}">
                  <a14:useLocalDpi xmlns:a14="http://schemas.microsoft.com/office/drawing/2010/main" val="0"/>
                </a:ext>
              </a:extLst>
            </a:blip>
            <a:srcRect l="13493" t="12538" r="16345" b="11211"/>
            <a:stretch/>
          </p:blipFill>
          <p:spPr>
            <a:xfrm>
              <a:off x="150376" y="733406"/>
              <a:ext cx="1515280" cy="1523605"/>
            </a:xfrm>
            <a:prstGeom prst="rect">
              <a:avLst/>
            </a:prstGeom>
          </p:spPr>
        </p:pic>
        <p:sp>
          <p:nvSpPr>
            <p:cNvPr id="23" name="Rectangle 22"/>
            <p:cNvSpPr/>
            <p:nvPr/>
          </p:nvSpPr>
          <p:spPr>
            <a:xfrm>
              <a:off x="578154" y="1165128"/>
              <a:ext cx="635687" cy="101566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67"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rPr>
                <a:t>2</a:t>
              </a:r>
              <a:endParaRPr lang="en-US" sz="6000" b="1" spc="67">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VnCentury SchoolbookH" pitchFamily="34" charset="0"/>
              </a:endParaRPr>
            </a:p>
          </p:txBody>
        </p:sp>
        <p:pic>
          <p:nvPicPr>
            <p:cNvPr id="24" name="Picture 23"/>
            <p:cNvPicPr>
              <a:picLocks noChangeAspect="1" noChangeArrowheads="1"/>
            </p:cNvPicPr>
            <p:nvPr/>
          </p:nvPicPr>
          <p:blipFill rotWithShape="1">
            <a:blip r:embed="rId6">
              <a:extLst>
                <a:ext uri="{28A0092B-C50C-407E-A947-70E740481C1C}">
                  <a14:useLocalDpi xmlns:a14="http://schemas.microsoft.com/office/drawing/2010/main" val="0"/>
                </a:ext>
              </a:extLst>
            </a:blip>
            <a:srcRect r="8652" b="33102"/>
            <a:stretch/>
          </p:blipFill>
          <p:spPr bwMode="auto">
            <a:xfrm>
              <a:off x="212503" y="1044071"/>
              <a:ext cx="1313241" cy="347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7" name="Group 6"/>
          <p:cNvGrpSpPr/>
          <p:nvPr/>
        </p:nvGrpSpPr>
        <p:grpSpPr>
          <a:xfrm>
            <a:off x="3284537" y="1828800"/>
            <a:ext cx="6696075" cy="2476500"/>
            <a:chOff x="3284537" y="1828800"/>
            <a:chExt cx="6696075" cy="2476500"/>
          </a:xfrm>
        </p:grpSpPr>
        <p:graphicFrame>
          <p:nvGraphicFramePr>
            <p:cNvPr id="5" name="Object 4"/>
            <p:cNvGraphicFramePr>
              <a:graphicFrameLocks noChangeAspect="1"/>
            </p:cNvGraphicFramePr>
            <p:nvPr>
              <p:extLst>
                <p:ext uri="{D42A27DB-BD31-4B8C-83A1-F6EECF244321}">
                  <p14:modId xmlns:p14="http://schemas.microsoft.com/office/powerpoint/2010/main" val="2554330854"/>
                </p:ext>
              </p:extLst>
            </p:nvPr>
          </p:nvGraphicFramePr>
          <p:xfrm>
            <a:off x="4714760" y="3733800"/>
            <a:ext cx="236652" cy="270459"/>
          </p:xfrm>
          <a:graphic>
            <a:graphicData uri="http://schemas.openxmlformats.org/presentationml/2006/ole">
              <mc:AlternateContent xmlns:mc="http://schemas.openxmlformats.org/markup-compatibility/2006">
                <mc:Choice xmlns:v="urn:schemas-microsoft-com:vml" Requires="v">
                  <p:oleObj spid="_x0000_s27689" name="Equation" r:id="rId7" imgW="177480" imgH="203040" progId="Equation.DSMT4">
                    <p:embed/>
                  </p:oleObj>
                </mc:Choice>
                <mc:Fallback>
                  <p:oleObj name="Equation" r:id="rId7" imgW="177480" imgH="203040" progId="Equation.DSMT4">
                    <p:embed/>
                    <p:pic>
                      <p:nvPicPr>
                        <p:cNvPr id="0" name=""/>
                        <p:cNvPicPr/>
                        <p:nvPr/>
                      </p:nvPicPr>
                      <p:blipFill>
                        <a:blip r:embed="rId8"/>
                        <a:stretch>
                          <a:fillRect/>
                        </a:stretch>
                      </p:blipFill>
                      <p:spPr>
                        <a:xfrm>
                          <a:off x="4714760" y="3733800"/>
                          <a:ext cx="236652" cy="270459"/>
                        </a:xfrm>
                        <a:prstGeom prst="rect">
                          <a:avLst/>
                        </a:prstGeom>
                      </p:spPr>
                    </p:pic>
                  </p:oleObj>
                </mc:Fallback>
              </mc:AlternateContent>
            </a:graphicData>
          </a:graphic>
        </p:graphicFrame>
        <p:sp>
          <p:nvSpPr>
            <p:cNvPr id="20" name="TextBox 19"/>
            <p:cNvSpPr txBox="1"/>
            <p:nvPr/>
          </p:nvSpPr>
          <p:spPr>
            <a:xfrm>
              <a:off x="6462716" y="3886200"/>
              <a:ext cx="1257897" cy="338554"/>
            </a:xfrm>
            <a:prstGeom prst="rect">
              <a:avLst/>
            </a:prstGeom>
            <a:noFill/>
          </p:spPr>
          <p:txBody>
            <a:bodyPr wrap="square" rtlCol="0">
              <a:spAutoFit/>
            </a:bodyPr>
            <a:lstStyle/>
            <a:p>
              <a:pPr algn="ctr"/>
              <a:r>
                <a:rPr lang="en-US" sz="1600" b="1" smtClean="0">
                  <a:solidFill>
                    <a:srgbClr val="FF0000"/>
                  </a:solidFill>
                  <a:latin typeface="Arial" pitchFamily="34" charset="0"/>
                  <a:cs typeface="Arial" pitchFamily="34" charset="0"/>
                </a:rPr>
                <a:t>Hình 3.7</a:t>
              </a:r>
              <a:endParaRPr lang="en-US" sz="1600" b="1">
                <a:solidFill>
                  <a:srgbClr val="FF0000"/>
                </a:solidFill>
                <a:latin typeface="Arial" pitchFamily="34" charset="0"/>
                <a:cs typeface="Arial" pitchFamily="34" charset="0"/>
              </a:endParaRPr>
            </a:p>
          </p:txBody>
        </p:sp>
        <p:pic>
          <p:nvPicPr>
            <p:cNvPr id="27652"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284537" y="1828800"/>
              <a:ext cx="6696075"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5" name="TextBox 24"/>
          <p:cNvSpPr txBox="1"/>
          <p:nvPr/>
        </p:nvSpPr>
        <p:spPr>
          <a:xfrm>
            <a:off x="1250352" y="5398413"/>
            <a:ext cx="10231069" cy="430887"/>
          </a:xfrm>
          <a:prstGeom prst="rect">
            <a:avLst/>
          </a:prstGeom>
          <a:noFill/>
        </p:spPr>
        <p:txBody>
          <a:bodyPr wrap="square" rtlCol="0">
            <a:spAutoFit/>
          </a:bodyPr>
          <a:lstStyle/>
          <a:p>
            <a:pPr marL="342900" indent="-342900" algn="just">
              <a:buFont typeface="Arial" pitchFamily="34" charset="0"/>
              <a:buChar char="•"/>
            </a:pPr>
            <a:r>
              <a:rPr lang="en-US" sz="2200" b="1" smtClean="0">
                <a:latin typeface="Arial" pitchFamily="34" charset="0"/>
                <a:cs typeface="Arial" pitchFamily="34" charset="0"/>
              </a:rPr>
              <a:t>Hình 3.7c vừa là hình chiếu đứng vừa là hình chiếu bằng của hình H</a:t>
            </a:r>
            <a:endParaRPr lang="vi-VN" sz="2200" b="1">
              <a:latin typeface="Arial" pitchFamily="34" charset="0"/>
              <a:cs typeface="Arial" pitchFamily="34" charset="0"/>
            </a:endParaRPr>
          </a:p>
        </p:txBody>
      </p:sp>
      <p:sp>
        <p:nvSpPr>
          <p:cNvPr id="28" name="TextBox 27"/>
          <p:cNvSpPr txBox="1"/>
          <p:nvPr/>
        </p:nvSpPr>
        <p:spPr>
          <a:xfrm>
            <a:off x="1250352" y="5893713"/>
            <a:ext cx="10231069" cy="430887"/>
          </a:xfrm>
          <a:prstGeom prst="rect">
            <a:avLst/>
          </a:prstGeom>
          <a:noFill/>
        </p:spPr>
        <p:txBody>
          <a:bodyPr wrap="square" rtlCol="0">
            <a:spAutoFit/>
          </a:bodyPr>
          <a:lstStyle/>
          <a:p>
            <a:pPr marL="342900" indent="-342900" algn="just">
              <a:buFont typeface="Arial" pitchFamily="34" charset="0"/>
              <a:buChar char="•"/>
            </a:pPr>
            <a:r>
              <a:rPr lang="en-US" sz="2200" b="1" smtClean="0">
                <a:latin typeface="Arial" pitchFamily="34" charset="0"/>
                <a:cs typeface="Arial" pitchFamily="34" charset="0"/>
              </a:rPr>
              <a:t>Hình 3.7d không là hình chiếu vuông góc nào của hình H</a:t>
            </a:r>
            <a:endParaRPr lang="vi-VN" sz="2200" b="1">
              <a:latin typeface="Arial" pitchFamily="34" charset="0"/>
              <a:cs typeface="Arial" pitchFamily="34" charset="0"/>
            </a:endParaRPr>
          </a:p>
        </p:txBody>
      </p:sp>
      <p:sp>
        <p:nvSpPr>
          <p:cNvPr id="30" name="AutoShape 4"/>
          <p:cNvSpPr>
            <a:spLocks noChangeArrowheads="1"/>
          </p:cNvSpPr>
          <p:nvPr/>
        </p:nvSpPr>
        <p:spPr bwMode="gray">
          <a:xfrm>
            <a:off x="447214" y="95249"/>
            <a:ext cx="8348132" cy="438151"/>
          </a:xfrm>
          <a:prstGeom prst="roundRect">
            <a:avLst>
              <a:gd name="adj" fmla="val 50000"/>
            </a:avLst>
          </a:prstGeom>
          <a:gradFill rotWithShape="1">
            <a:gsLst>
              <a:gs pos="0">
                <a:schemeClr val="accent1">
                  <a:gamma/>
                  <a:shade val="46275"/>
                  <a:invGamma/>
                </a:schemeClr>
              </a:gs>
              <a:gs pos="50000">
                <a:schemeClr val="accent1"/>
              </a:gs>
              <a:gs pos="100000">
                <a:schemeClr val="accent1">
                  <a:gamma/>
                  <a:shade val="46275"/>
                  <a:invGamma/>
                </a:schemeClr>
              </a:gs>
            </a:gsLst>
            <a:lin ang="0" scaled="1"/>
          </a:gradFill>
          <a:ln w="38100" algn="ctr">
            <a:solidFill>
              <a:srgbClr val="FFFFFF"/>
            </a:solidFill>
            <a:round/>
            <a:headEnd/>
            <a:tailEnd/>
          </a:ln>
          <a:effectLst>
            <a:outerShdw dist="63500" dir="3187806" algn="ctr" rotWithShape="0">
              <a:srgbClr val="001D3A"/>
            </a:outerShdw>
          </a:effectLst>
        </p:spPr>
        <p:txBody>
          <a:bodyPr wrap="none" lIns="121899" tIns="60949" rIns="121899" bIns="60949" anchor="ctr"/>
          <a:ls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r>
              <a:rPr lang="en-US" sz="1900" b="1" smtClean="0">
                <a:solidFill>
                  <a:schemeClr val="bg1"/>
                </a:solidFill>
                <a:latin typeface="Arial" pitchFamily="34" charset="0"/>
                <a:cs typeface="Arial" pitchFamily="34" charset="0"/>
              </a:rPr>
              <a:t>  2  .  HÌNH CHIẾU ĐỨNG, HÌNH CHIẾU BẰNG VÀ HÌNH CHIẾU CẠNH</a:t>
            </a:r>
            <a:endParaRPr lang="vi-VN" sz="1900" b="1">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306372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left)">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ipe(left)">
                                      <p:cBhvr>
                                        <p:cTn id="25" dur="500"/>
                                        <p:tgtEl>
                                          <p:spTgt spid="2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41963</TotalTime>
  <Words>4188</Words>
  <PresentationFormat>Custom</PresentationFormat>
  <Paragraphs>237</Paragraphs>
  <Slides>37</Slides>
  <Notes>37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2021-08-04T05:24:17Z</dcterms:created>
  <dcterms:modified xsi:type="dcterms:W3CDTF">2023-08-05T08:28:34Z</dcterms:modified>
</cp:coreProperties>
</file>