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6" r:id="rId39"/>
    <p:sldId id="293" r:id="rId40"/>
    <p:sldId id="294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9D148-BC0A-45B5-9EE3-C862E2A6D72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0386B-44DA-454C-B3C1-55D5A630B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8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0386B-44DA-454C-B3C1-55D5A630B38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2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0BDE7-83ED-4DEB-AEFD-384612265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29F6EE-0C2D-4853-BADE-89919EBCF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8CB7-A822-4FD7-A142-220A29FA1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52DF-D2C2-4C52-B5B3-B91F75C3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B7D25-2D90-41E6-BC5B-D330D26C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5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3BBB-8EE8-4D58-AF5B-F1E7EB742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2E3564-A763-4C0B-86F2-544044EB9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1EB56-B557-4C4E-A681-81221F3F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03C95-B907-474D-B3C3-673E2D45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E6A25-67DF-4BCA-8973-819161C5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6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57E9D-CB4F-4FC2-A6E1-F2AC3D524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2ADB3-7741-4FBE-AB13-BE9B22F5A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1AFFA-E833-4982-8DEB-9C8A5429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53A4D-253B-4977-BE18-F1428D1F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8C684-A37D-4752-BABC-0DE87A6CF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7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02BF9-6CBD-4CE1-A9D6-BFE44A23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7DF7C-4F53-4ABA-A530-D3B2F3D56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8F789-AC80-457F-A130-93764358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668E1-A487-441A-81D6-45B989BB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6AB90-552A-4DED-9E3C-B5E6A982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1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BF60-FC0E-411F-ACE5-47E0AEE18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69CE3-EA63-4C3C-AD64-664FD6FF1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C20C6-6DF4-49FC-9372-56A4D2CD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5E3BE-07F6-4368-8854-20034AED9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FBBFC-9DBD-4FDD-B5D8-F1D30AE5E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9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DA3E3-3CF3-4379-BA09-29CF2C59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C9562-CF8F-4A6B-BE1B-2D9D48EEE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71FFF-ACA8-4190-9E6D-DE5DBC019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9CD5D-DE0A-46BE-9488-5C938F6E7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FBF09-CB72-4D93-9522-51C64B762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014E1-4E15-4E6E-A91F-38AC33E6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3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0DEE-C1A1-493E-BA82-21DA82B84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465B2-6F56-4463-84A4-F1FF2793F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75B71-D986-4E83-B224-ECAE39945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8F3EE2-CD19-4CB3-98FF-93FAF2EDA5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A95B7D-2F6E-41F0-A661-77E5A652A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F79EB-CBDB-46AB-8CD7-C9C29F31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DB944F-1501-4CF9-9755-0C077BC0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EEDD47-3B9B-456E-9F5D-B23500B82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80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0102A-037F-4076-806C-C86B770F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DDF68-5F86-4E9D-9938-6E5C7DA8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D5573-1099-467F-BF3D-7B54BFB0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9B656-2420-49A2-813F-078A64CA0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5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FC8AD6-1533-47E2-A477-946C4C015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FC7011-539A-4C66-931E-389A7CC5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CF46B-D460-426A-9191-20A0EE9B2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4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4644D-A3C6-4500-A5F0-630D2CDB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289B0-CA92-4AD3-99BC-9F0A1AACE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F71C4-2AED-4AB9-B5A1-0CCC996F9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DC9FC-37C1-4F6F-B86C-F9C50107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3330A-E1A0-4030-84A6-5330F9E1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58B19-C958-4A2F-81D7-DE45C772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6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4836A-EA3A-470E-BA09-076E679BB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AC4CC-10FC-4E7E-A083-1E75D66A3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E5104-AED6-4163-8E55-ED5D341C9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3515F-BDBA-474B-82ED-8E4750DC1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5B914-0D06-476D-9D62-1F2B9953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6E568-ACA0-4BC3-8C93-43ADFFDE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6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889B6B-9591-48EA-8BB3-D9393005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D1643-D7B9-4F6B-9353-1B8B02FD7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7EA15-DEA0-4656-85C5-C08B0C5D6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AEC9F-5984-4E2E-A497-BD948CDCB4AE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04B42-2AE8-44A0-A52D-25EEC7C80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ECAE1-A817-4D9C-A790-6BB78E8E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8CD9-DA5E-4DD2-B060-5DEAD5861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2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389255-6BB6-448D-B4CA-F99505E887D9}"/>
              </a:ext>
            </a:extLst>
          </p:cNvPr>
          <p:cNvSpPr/>
          <p:nvPr/>
        </p:nvSpPr>
        <p:spPr>
          <a:xfrm>
            <a:off x="70336" y="44253"/>
            <a:ext cx="12065391" cy="84200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2:  CHUYỂN ĐỘNG THẲNG ĐỀU</a:t>
            </a:r>
            <a:endParaRPr lang="en-US" sz="3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54AE8E-23F8-4842-AC0C-5C1EC0C12C83}"/>
              </a:ext>
            </a:extLst>
          </p:cNvPr>
          <p:cNvSpPr txBox="1"/>
          <p:nvPr/>
        </p:nvSpPr>
        <p:spPr>
          <a:xfrm>
            <a:off x="70336" y="1092648"/>
            <a:ext cx="6140546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I.CHUYỂN ĐỘNG THẲNG ĐỀU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1.Tốc độ trung bình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304EC1F-5B93-4243-A50B-8620212C67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395692"/>
              </p:ext>
            </p:extLst>
          </p:nvPr>
        </p:nvGraphicFramePr>
        <p:xfrm>
          <a:off x="1073150" y="2124075"/>
          <a:ext cx="61341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134040" imgH="965160" progId="Equation.DSMT4">
                  <p:embed/>
                </p:oleObj>
              </mc:Choice>
              <mc:Fallback>
                <p:oleObj name="Equation" r:id="rId2" imgW="61340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73150" y="2124075"/>
                        <a:ext cx="61341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6E35851-AACB-4D73-AB72-5360388A63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716580"/>
              </p:ext>
            </p:extLst>
          </p:nvPr>
        </p:nvGraphicFramePr>
        <p:xfrm>
          <a:off x="7774940" y="2165277"/>
          <a:ext cx="1397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0" imgH="888840" progId="Equation.DSMT4">
                  <p:embed/>
                </p:oleObj>
              </mc:Choice>
              <mc:Fallback>
                <p:oleObj name="Equation" r:id="rId4" imgW="139680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74940" y="2165277"/>
                        <a:ext cx="13970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C638EB1-1E54-4A1A-9DC6-25247A2E156F}"/>
              </a:ext>
            </a:extLst>
          </p:cNvPr>
          <p:cNvSpPr txBox="1"/>
          <p:nvPr/>
        </p:nvSpPr>
        <p:spPr>
          <a:xfrm>
            <a:off x="855688" y="3464648"/>
            <a:ext cx="8189838" cy="1915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b="1" i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8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+S :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(m, km…)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+t :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(s, h…)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: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fr-FR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(m/s, km/h…)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E08F3C0-A57F-4BF8-A0C8-94F546D9CF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022575"/>
              </p:ext>
            </p:extLst>
          </p:nvPr>
        </p:nvGraphicFramePr>
        <p:xfrm>
          <a:off x="869756" y="4885322"/>
          <a:ext cx="609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480" imgH="495000" progId="Equation.DSMT4">
                  <p:embed/>
                </p:oleObj>
              </mc:Choice>
              <mc:Fallback>
                <p:oleObj name="Equation" r:id="rId6" imgW="6094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69756" y="4885322"/>
                        <a:ext cx="6096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24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203F45-BBEC-4DEE-B999-AE42D6DD3A54}"/>
              </a:ext>
            </a:extLst>
          </p:cNvPr>
          <p:cNvSpPr txBox="1"/>
          <p:nvPr/>
        </p:nvSpPr>
        <p:spPr>
          <a:xfrm>
            <a:off x="309489" y="342372"/>
            <a:ext cx="1171838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bay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700 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muốn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bay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tục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khoảng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1400 km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bay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bay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nhiêu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ĐS: 2h.</a:t>
            </a:r>
            <a:endParaRPr lang="en-US" sz="28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1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BCE44-9E03-43C2-8F3A-BC240A265E74}"/>
              </a:ext>
            </a:extLst>
          </p:cNvPr>
          <p:cNvSpPr txBox="1"/>
          <p:nvPr/>
        </p:nvSpPr>
        <p:spPr>
          <a:xfrm>
            <a:off x="189914" y="299974"/>
            <a:ext cx="11812172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= 60 km/h,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= 40 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ĐS: 7 km.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3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E1109C-F190-40E0-8376-1E0539FF8A64}"/>
              </a:ext>
            </a:extLst>
          </p:cNvPr>
          <p:cNvSpPr txBox="1"/>
          <p:nvPr/>
        </p:nvSpPr>
        <p:spPr>
          <a:xfrm>
            <a:off x="126609" y="271836"/>
            <a:ext cx="11938781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4: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60 km/h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40km/h.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48 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km/h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96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08FB3-036C-4751-A847-AC879CC9C46D}"/>
              </a:ext>
            </a:extLst>
          </p:cNvPr>
          <p:cNvSpPr txBox="1"/>
          <p:nvPr/>
        </p:nvSpPr>
        <p:spPr>
          <a:xfrm>
            <a:off x="323556" y="339999"/>
            <a:ext cx="11746523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5: </a:t>
            </a:r>
            <a:r>
              <a:rPr lang="af-ZA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 chiếc xe trong 2 giờ đầu chuyển động với tốc độ 20 km/h, trong 3 giờ tiếp theo chuyển động với tốc độ 30 km/h. Tính tốc độ của xe trên cả quãng đường.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ĐS: 26km/h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5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DD3CF9-539F-42CD-97EA-982B4689C90D}"/>
              </a:ext>
            </a:extLst>
          </p:cNvPr>
          <p:cNvSpPr txBox="1"/>
          <p:nvPr/>
        </p:nvSpPr>
        <p:spPr>
          <a:xfrm>
            <a:off x="295422" y="285903"/>
            <a:ext cx="11896578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6: </a:t>
            </a:r>
            <a:r>
              <a:rPr lang="af-ZA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 xe chạy trong 6 giờ: 2 giờ đầu đi với vận tốc 20 km/h, 3 giờ tiếp theo đi với vận tốc 30 km/h, 1 giờ còn lại đi với vận tốc 14 km/h. Tính vận tốc trung bình của xa trong suốt thời gian chuyển động.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ĐS: 24km/h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33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236A1F-9075-4AD7-B4FB-6CE4B23150F9}"/>
              </a:ext>
            </a:extLst>
          </p:cNvPr>
          <p:cNvSpPr txBox="1"/>
          <p:nvPr/>
        </p:nvSpPr>
        <p:spPr>
          <a:xfrm>
            <a:off x="140678" y="269661"/>
            <a:ext cx="12051322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7: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50 km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25 km/h, 70 km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35 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b-NO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 độ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30km/h.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0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4ED517-EC84-48C9-9C63-70E3FFCDFA1F}"/>
              </a:ext>
            </a:extLst>
          </p:cNvPr>
          <p:cNvSpPr txBox="1"/>
          <p:nvPr/>
        </p:nvSpPr>
        <p:spPr>
          <a:xfrm>
            <a:off x="281355" y="339999"/>
            <a:ext cx="11746522" cy="139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8: </a:t>
            </a:r>
            <a:r>
              <a:rPr lang="af-ZA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Một xe ô tô chạy trong 1 giờ đầu với vận tốc 40 km/h, trong 1 giờ tiếp theo nó chạy với vận tốc gấp rưỡi vận tốc ban đầu. Tính quãng đường xe đã đi.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ĐS:100Km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8F847B-836E-439D-95AF-2016D0316129}"/>
              </a:ext>
            </a:extLst>
          </p:cNvPr>
          <p:cNvSpPr txBox="1"/>
          <p:nvPr/>
        </p:nvSpPr>
        <p:spPr>
          <a:xfrm>
            <a:off x="196948" y="311864"/>
            <a:ext cx="11995052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9: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= 12 km/h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= 20 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15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km/h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7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DF5E22-1DC8-4DAC-B026-3E1A446DFE0C}"/>
              </a:ext>
            </a:extLst>
          </p:cNvPr>
          <p:cNvSpPr txBox="1"/>
          <p:nvPr/>
        </p:nvSpPr>
        <p:spPr>
          <a:xfrm>
            <a:off x="126610" y="314237"/>
            <a:ext cx="1206539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10: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12km/h,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 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b-NO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 độ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74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EBCC02-EE27-4321-949E-2036D3C2CC2D}"/>
              </a:ext>
            </a:extLst>
          </p:cNvPr>
          <p:cNvSpPr txBox="1"/>
          <p:nvPr/>
        </p:nvSpPr>
        <p:spPr>
          <a:xfrm>
            <a:off x="295422" y="330481"/>
            <a:ext cx="1177465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11: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1/3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30 km/h, 1/3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 km/h,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10 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b-NO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 độ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4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41">
            <a:extLst>
              <a:ext uri="{FF2B5EF4-FFF2-40B4-BE49-F238E27FC236}">
                <a16:creationId xmlns:a16="http://schemas.microsoft.com/office/drawing/2014/main" id="{87735EBF-9770-4F80-BF78-792DB7F57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815975"/>
            <a:ext cx="257810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7">
            <a:extLst>
              <a:ext uri="{FF2B5EF4-FFF2-40B4-BE49-F238E27FC236}">
                <a16:creationId xmlns:a16="http://schemas.microsoft.com/office/drawing/2014/main" id="{28E75174-C141-4A72-82D7-5AF10D719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811" y="4244975"/>
            <a:ext cx="11383254" cy="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9">
            <a:extLst>
              <a:ext uri="{FF2B5EF4-FFF2-40B4-BE49-F238E27FC236}">
                <a16:creationId xmlns:a16="http://schemas.microsoft.com/office/drawing/2014/main" id="{8640FB31-9959-4E46-A842-9ED309244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9288" y="4006850"/>
            <a:ext cx="0" cy="508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121279D3-F5C2-4670-9C9A-1EE71F88EB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5413" y="4006850"/>
            <a:ext cx="0" cy="508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18">
            <a:extLst>
              <a:ext uri="{FF2B5EF4-FFF2-40B4-BE49-F238E27FC236}">
                <a16:creationId xmlns:a16="http://schemas.microsoft.com/office/drawing/2014/main" id="{292E0D6F-456E-4809-8A43-9F296AA2B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4125913"/>
            <a:ext cx="234950" cy="23495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Line 26">
            <a:extLst>
              <a:ext uri="{FF2B5EF4-FFF2-40B4-BE49-F238E27FC236}">
                <a16:creationId xmlns:a16="http://schemas.microsoft.com/office/drawing/2014/main" id="{0ACFFB92-F4CB-447C-9C47-13F8FF219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64238" y="4006850"/>
            <a:ext cx="0" cy="508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ine 29">
            <a:extLst>
              <a:ext uri="{FF2B5EF4-FFF2-40B4-BE49-F238E27FC236}">
                <a16:creationId xmlns:a16="http://schemas.microsoft.com/office/drawing/2014/main" id="{841F0EDE-4AB9-43BA-95F1-1606E2D3D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3538" y="4006850"/>
            <a:ext cx="0" cy="508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Line 30">
            <a:extLst>
              <a:ext uri="{FF2B5EF4-FFF2-40B4-BE49-F238E27FC236}">
                <a16:creationId xmlns:a16="http://schemas.microsoft.com/office/drawing/2014/main" id="{4E6F8958-65EC-4865-AFA9-373648DD2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02838" y="4006850"/>
            <a:ext cx="0" cy="508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32">
            <a:extLst>
              <a:ext uri="{FF2B5EF4-FFF2-40B4-BE49-F238E27FC236}">
                <a16:creationId xmlns:a16="http://schemas.microsoft.com/office/drawing/2014/main" id="{CA154B52-F3F2-44F2-8277-73125AA5F29D}"/>
              </a:ext>
            </a:extLst>
          </p:cNvPr>
          <p:cNvGrpSpPr>
            <a:grpSpLocks/>
          </p:cNvGrpSpPr>
          <p:nvPr/>
        </p:nvGrpSpPr>
        <p:grpSpPr bwMode="auto">
          <a:xfrm>
            <a:off x="1703389" y="3357562"/>
            <a:ext cx="8399463" cy="369887"/>
            <a:chOff x="113" y="2444"/>
            <a:chExt cx="5291" cy="233"/>
          </a:xfrm>
        </p:grpSpPr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FBBBFFDC-2055-4FF9-8F16-3A38BB586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" y="2444"/>
              <a:ext cx="2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200A7D92-F5DE-4D1D-8BD4-5AAFBA58F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" y="2444"/>
              <a:ext cx="2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789F67BB-7894-4558-B44E-234936684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444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8CCD28EB-6123-44CB-BD96-618C41601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2444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8" name="Rectangle 31">
              <a:extLst>
                <a:ext uri="{FF2B5EF4-FFF2-40B4-BE49-F238E27FC236}">
                  <a16:creationId xmlns:a16="http://schemas.microsoft.com/office/drawing/2014/main" id="{A4B82FF9-C0D9-4DDC-9F01-54EA2788F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3" y="2444"/>
              <a:ext cx="2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</p:grpSp>
      <p:grpSp>
        <p:nvGrpSpPr>
          <p:cNvPr id="19" name="Group 34">
            <a:extLst>
              <a:ext uri="{FF2B5EF4-FFF2-40B4-BE49-F238E27FC236}">
                <a16:creationId xmlns:a16="http://schemas.microsoft.com/office/drawing/2014/main" id="{AA4EBE8A-D6BE-478C-AE7B-17725BF7F830}"/>
              </a:ext>
            </a:extLst>
          </p:cNvPr>
          <p:cNvGrpSpPr>
            <a:grpSpLocks/>
          </p:cNvGrpSpPr>
          <p:nvPr/>
        </p:nvGrpSpPr>
        <p:grpSpPr bwMode="auto">
          <a:xfrm>
            <a:off x="8588375" y="1365251"/>
            <a:ext cx="1423988" cy="1425575"/>
            <a:chOff x="4516" y="2889"/>
            <a:chExt cx="1140" cy="1140"/>
          </a:xfrm>
        </p:grpSpPr>
        <p:sp>
          <p:nvSpPr>
            <p:cNvPr id="20" name="Line 35">
              <a:extLst>
                <a:ext uri="{FF2B5EF4-FFF2-40B4-BE49-F238E27FC236}">
                  <a16:creationId xmlns:a16="http://schemas.microsoft.com/office/drawing/2014/main" id="{765C8EAB-854D-4E1F-ACE5-3B5A8BF87D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4" y="2963"/>
              <a:ext cx="0" cy="499"/>
            </a:xfrm>
            <a:prstGeom prst="line">
              <a:avLst/>
            </a:prstGeom>
            <a:noFill/>
            <a:ln w="38100">
              <a:solidFill>
                <a:srgbClr val="FFFF66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val 36">
              <a:extLst>
                <a:ext uri="{FF2B5EF4-FFF2-40B4-BE49-F238E27FC236}">
                  <a16:creationId xmlns:a16="http://schemas.microsoft.com/office/drawing/2014/main" id="{55C75DF2-DA00-4D7D-A8D1-31E4A085EC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012" y="3385"/>
              <a:ext cx="148" cy="148"/>
            </a:xfrm>
            <a:prstGeom prst="ellipse">
              <a:avLst/>
            </a:prstGeom>
            <a:solidFill>
              <a:srgbClr val="FF0066"/>
            </a:solidFill>
            <a:ln w="28575">
              <a:solidFill>
                <a:srgbClr val="FFFF66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val 37">
              <a:extLst>
                <a:ext uri="{FF2B5EF4-FFF2-40B4-BE49-F238E27FC236}">
                  <a16:creationId xmlns:a16="http://schemas.microsoft.com/office/drawing/2014/main" id="{8CE3D2F4-35B6-40F9-B93D-69F0B5B3B6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516" y="2889"/>
              <a:ext cx="1140" cy="1140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66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990000"/>
                  </a:solidFill>
                  <a:round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Rectangle 38">
            <a:extLst>
              <a:ext uri="{FF2B5EF4-FFF2-40B4-BE49-F238E27FC236}">
                <a16:creationId xmlns:a16="http://schemas.microsoft.com/office/drawing/2014/main" id="{515E266B-FDD6-4F67-BCE8-09B45D142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37" y="6175376"/>
            <a:ext cx="12093525" cy="5064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FF0066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39">
            <a:extLst>
              <a:ext uri="{FF2B5EF4-FFF2-40B4-BE49-F238E27FC236}">
                <a16:creationId xmlns:a16="http://schemas.microsoft.com/office/drawing/2014/main" id="{26B5BFCE-C1F6-45B9-A448-EDF100654C7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2" y="4849814"/>
            <a:ext cx="968376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7FF369D-E25F-4A03-95C3-D0F82D47BDAE}"/>
              </a:ext>
            </a:extLst>
          </p:cNvPr>
          <p:cNvSpPr txBox="1"/>
          <p:nvPr/>
        </p:nvSpPr>
        <p:spPr>
          <a:xfrm>
            <a:off x="211015" y="259156"/>
            <a:ext cx="6133512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0.88594 -4.07407E-6 " pathEditMode="relative" rAng="0" ptsTypes="AA">
                                      <p:cBhvr>
                                        <p:cTn id="9" dur="2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88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1" dur="2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58382E-6 L 0.87379 3.58382E-6 " pathEditMode="relative" rAng="0" ptsTypes="AA">
                                      <p:cBhvr>
                                        <p:cTn id="13" dur="2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6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FBCC3A-81BA-4E46-9713-30519FAF6F79}"/>
              </a:ext>
            </a:extLst>
          </p:cNvPr>
          <p:cNvSpPr txBox="1"/>
          <p:nvPr/>
        </p:nvSpPr>
        <p:spPr>
          <a:xfrm>
            <a:off x="0" y="101983"/>
            <a:ext cx="12192000" cy="6756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buClr>
                <a:srgbClr val="0000FF"/>
              </a:buClr>
              <a:buSzPts val="1200"/>
            </a:pPr>
            <a:r>
              <a:rPr lang="en-US" sz="2800" b="1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chạy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40 km/h,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chạy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gấp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rưỡi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ban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quãng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1200" spc="-5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ĐS:100Km.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 km/h,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40 km/h,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14 km/h.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b-NO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 độ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29 km/h.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vi-VN" sz="2800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 chiếc xe trong 2 giờ đầu chuyển động với tốc độ 20 km/h, trong 3 giờ tiếp theo chuyển động với tốc độ 30 km/h. Tính tốc độ của xe trên cả quãng đường.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26 km/h.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4: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Một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quãng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 .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60 km/h ,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nửa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120km/h.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b-NO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 độ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90 km/h.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7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C4CAC-DA72-48FB-9A67-FE6C0F5FC32C}"/>
              </a:ext>
            </a:extLst>
          </p:cNvPr>
          <p:cNvSpPr txBox="1"/>
          <p:nvPr/>
        </p:nvSpPr>
        <p:spPr>
          <a:xfrm>
            <a:off x="0" y="0"/>
            <a:ext cx="12192000" cy="489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5: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(*)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60km/h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40 km/h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20km/h. 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b-NO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 độ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quãng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40 km/h.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6: </a:t>
            </a:r>
            <a:r>
              <a:rPr lang="nb-NO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ô tô chuyển động từ A đến B, trong nửa phần đầu đoạn đường AB xe đi với vận tốc 120 km/h. Trong nửa đoạn đường còn lại ô tô đi nửa thời gian đầu với vận tốc 80 km/h và nửa thời gian sau 40 km/h.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 độ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ĐS: 80 km/h.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20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38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EBA9CD-974E-454B-8BBF-B1D7FE65B6E0}"/>
              </a:ext>
            </a:extLst>
          </p:cNvPr>
          <p:cNvSpPr txBox="1"/>
          <p:nvPr/>
        </p:nvSpPr>
        <p:spPr>
          <a:xfrm>
            <a:off x="222738" y="340030"/>
            <a:ext cx="11746523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DẠNH 2: VIẾT PHƯƠNG TRÌNH CHUYỂN ĐỘNG. XÁC ĐỊNH THỜI ĐIỂM, THỜI GIAN.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B21A0F-0A2D-43BC-9F75-FA885788803B}"/>
              </a:ext>
            </a:extLst>
          </p:cNvPr>
          <p:cNvSpPr txBox="1"/>
          <p:nvPr/>
        </p:nvSpPr>
        <p:spPr>
          <a:xfrm>
            <a:off x="464235" y="1671678"/>
            <a:ext cx="115050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− Ta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15E7811-8196-492B-8FD4-7E0925AD38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832090"/>
              </p:ext>
            </p:extLst>
          </p:nvPr>
        </p:nvGraphicFramePr>
        <p:xfrm>
          <a:off x="2530718" y="2194898"/>
          <a:ext cx="1727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6920" imgH="583920" progId="Equation.DSMT4">
                  <p:embed/>
                </p:oleObj>
              </mc:Choice>
              <mc:Fallback>
                <p:oleObj name="Equation" r:id="rId2" imgW="172692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30718" y="2194898"/>
                        <a:ext cx="17272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D47435C-A9C9-4660-8CAB-349046854EFA}"/>
              </a:ext>
            </a:extLst>
          </p:cNvPr>
          <p:cNvSpPr txBox="1"/>
          <p:nvPr/>
        </p:nvSpPr>
        <p:spPr>
          <a:xfrm>
            <a:off x="464235" y="3077205"/>
            <a:ext cx="11296356" cy="1657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603B7153-4F52-40B3-973D-94B1DDE681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03798"/>
              </p:ext>
            </p:extLst>
          </p:nvPr>
        </p:nvGraphicFramePr>
        <p:xfrm>
          <a:off x="2530718" y="4810399"/>
          <a:ext cx="2882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82880" imgH="431640" progId="Equation.DSMT4">
                  <p:embed/>
                </p:oleObj>
              </mc:Choice>
              <mc:Fallback>
                <p:oleObj name="Equation" r:id="rId4" imgW="2882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0718" y="4810399"/>
                        <a:ext cx="28829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2E6AAABB-7EAF-4D81-9F08-9B707B1290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298455"/>
              </p:ext>
            </p:extLst>
          </p:nvPr>
        </p:nvGraphicFramePr>
        <p:xfrm>
          <a:off x="2530718" y="5583551"/>
          <a:ext cx="3810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09880" imgH="482400" progId="Equation.DSMT4">
                  <p:embed/>
                </p:oleObj>
              </mc:Choice>
              <mc:Fallback>
                <p:oleObj name="Equation" r:id="rId6" imgW="3809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30718" y="5583551"/>
                        <a:ext cx="3810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9BE01AB-36A3-478A-B4E6-219CF6ACBC9C}"/>
              </a:ext>
            </a:extLst>
          </p:cNvPr>
          <p:cNvSpPr txBox="1"/>
          <p:nvPr/>
        </p:nvSpPr>
        <p:spPr>
          <a:xfrm>
            <a:off x="1308294" y="4735031"/>
            <a:ext cx="1355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bg1"/>
                </a:solidFill>
              </a:rPr>
              <a:t>Nếu</a:t>
            </a:r>
            <a:r>
              <a:rPr lang="en-US" sz="2800" dirty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79BBCE-B360-47AE-97C9-466F9AA81400}"/>
              </a:ext>
            </a:extLst>
          </p:cNvPr>
          <p:cNvSpPr txBox="1"/>
          <p:nvPr/>
        </p:nvSpPr>
        <p:spPr>
          <a:xfrm>
            <a:off x="1308294" y="5545826"/>
            <a:ext cx="1355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bg1"/>
                </a:solidFill>
              </a:rPr>
              <a:t>Nếu</a:t>
            </a:r>
            <a:r>
              <a:rPr lang="en-US" sz="2800" dirty="0">
                <a:solidFill>
                  <a:schemeClr val="bg1"/>
                </a:solid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0187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7192C4-C50D-4A9F-863E-59B82F987939}"/>
              </a:ext>
            </a:extLst>
          </p:cNvPr>
          <p:cNvSpPr txBox="1"/>
          <p:nvPr/>
        </p:nvSpPr>
        <p:spPr>
          <a:xfrm>
            <a:off x="201637" y="427531"/>
            <a:ext cx="11788726" cy="5383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1.Dấu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0: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Ox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0: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ớ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Ox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2.Dấu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véc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Véc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v &gt; 0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v &lt; 0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FF0291D-A2A9-4339-BC20-9D184E86CE9D}"/>
              </a:ext>
            </a:extLst>
          </p:cNvPr>
          <p:cNvCxnSpPr/>
          <p:nvPr/>
        </p:nvCxnSpPr>
        <p:spPr>
          <a:xfrm>
            <a:off x="6274190" y="1420837"/>
            <a:ext cx="5205046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33FCC1E-D101-42F0-B8CE-07D6854C6C87}"/>
              </a:ext>
            </a:extLst>
          </p:cNvPr>
          <p:cNvSpPr/>
          <p:nvPr/>
        </p:nvSpPr>
        <p:spPr>
          <a:xfrm>
            <a:off x="8131125" y="1336430"/>
            <a:ext cx="168814" cy="16881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D0AB1537-0C08-4157-BAB5-62C26D5E29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356700"/>
              </p:ext>
            </p:extLst>
          </p:nvPr>
        </p:nvGraphicFramePr>
        <p:xfrm>
          <a:off x="8069482" y="1552626"/>
          <a:ext cx="292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1960" imgH="317160" progId="Equation.DSMT4">
                  <p:embed/>
                </p:oleObj>
              </mc:Choice>
              <mc:Fallback>
                <p:oleObj name="Equation" r:id="rId2" imgW="2919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69482" y="1552626"/>
                        <a:ext cx="292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A7F57EBD-24C4-4528-AE39-3F3C6A2577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819656"/>
              </p:ext>
            </p:extLst>
          </p:nvPr>
        </p:nvGraphicFramePr>
        <p:xfrm>
          <a:off x="11364913" y="1635125"/>
          <a:ext cx="228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600" imgH="215640" progId="Equation.DSMT4">
                  <p:embed/>
                </p:oleObj>
              </mc:Choice>
              <mc:Fallback>
                <p:oleObj name="Equation" r:id="rId4" imgW="2286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364913" y="1635125"/>
                        <a:ext cx="2286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271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234A19-9860-40BF-9013-436A9D67F882}"/>
              </a:ext>
            </a:extLst>
          </p:cNvPr>
          <p:cNvSpPr txBox="1"/>
          <p:nvPr/>
        </p:nvSpPr>
        <p:spPr>
          <a:xfrm>
            <a:off x="164123" y="305331"/>
            <a:ext cx="6133512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MINH HỌA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4A17D7-47B4-4A23-8CF5-C842AD93268E}"/>
              </a:ext>
            </a:extLst>
          </p:cNvPr>
          <p:cNvSpPr txBox="1"/>
          <p:nvPr/>
        </p:nvSpPr>
        <p:spPr>
          <a:xfrm>
            <a:off x="164123" y="835925"/>
            <a:ext cx="12027877" cy="4671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6h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km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40 km/h.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6h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6h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0h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8h 30phút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bao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km 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 : a. x = 4 + 40t, x = 40t, x =40(t – 6) ; b. 104km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25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32CC57-833D-4A45-A82B-C22D9683C52B}"/>
              </a:ext>
            </a:extLst>
          </p:cNvPr>
          <p:cNvSpPr txBox="1"/>
          <p:nvPr/>
        </p:nvSpPr>
        <p:spPr>
          <a:xfrm>
            <a:off x="140678" y="228991"/>
            <a:ext cx="11943470" cy="1657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6h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0h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8h 30phút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bao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km 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71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1A2BB8-300C-417A-89A6-DB422729CD8B}"/>
              </a:ext>
            </a:extLst>
          </p:cNvPr>
          <p:cNvSpPr txBox="1"/>
          <p:nvPr/>
        </p:nvSpPr>
        <p:spPr>
          <a:xfrm>
            <a:off x="225083" y="368136"/>
            <a:ext cx="11816862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dọc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Ox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x = -10+40t (km),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30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60km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8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A36B34-34F8-438A-800D-D894D38DF141}"/>
              </a:ext>
            </a:extLst>
          </p:cNvPr>
          <p:cNvSpPr txBox="1"/>
          <p:nvPr/>
        </p:nvSpPr>
        <p:spPr>
          <a:xfrm>
            <a:off x="295422" y="318396"/>
            <a:ext cx="11896578" cy="2685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60km/h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trục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Ox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toạ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10km,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x=10+60t (km)</a:t>
            </a:r>
            <a:r>
              <a:rPr lang="en-US" sz="2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84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B12026-8CA4-4418-B6C8-0F483792F8A4}"/>
              </a:ext>
            </a:extLst>
          </p:cNvPr>
          <p:cNvSpPr txBox="1"/>
          <p:nvPr/>
        </p:nvSpPr>
        <p:spPr>
          <a:xfrm>
            <a:off x="211016" y="164525"/>
            <a:ext cx="119809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A,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10km. Xe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50km/h,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40km/h.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trục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Ox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B,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7h.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CAED879-B35D-48D1-81B0-C66BE5D05A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274137"/>
              </p:ext>
            </p:extLst>
          </p:nvPr>
        </p:nvGraphicFramePr>
        <p:xfrm>
          <a:off x="998538" y="2827557"/>
          <a:ext cx="1892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92160" imgH="431640" progId="Equation.DSMT4">
                  <p:embed/>
                </p:oleObj>
              </mc:Choice>
              <mc:Fallback>
                <p:oleObj name="Equation" r:id="rId2" imgW="1892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8538" y="2827557"/>
                        <a:ext cx="18923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4C89E70-6244-4D19-98C3-5ED12379EB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143264"/>
              </p:ext>
            </p:extLst>
          </p:nvPr>
        </p:nvGraphicFramePr>
        <p:xfrm>
          <a:off x="3044386" y="2842181"/>
          <a:ext cx="2501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01640" imgH="431640" progId="Equation.DSMT4">
                  <p:embed/>
                </p:oleObj>
              </mc:Choice>
              <mc:Fallback>
                <p:oleObj name="Equation" r:id="rId4" imgW="25016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4386" y="2842181"/>
                        <a:ext cx="25019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30935B3-2BB1-4CE7-BBB9-7694F1F26C4D}"/>
              </a:ext>
            </a:extLst>
          </p:cNvPr>
          <p:cNvSpPr txBox="1"/>
          <p:nvPr/>
        </p:nvSpPr>
        <p:spPr>
          <a:xfrm>
            <a:off x="215265" y="2750761"/>
            <a:ext cx="9382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ĐS :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80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914358F-B757-425A-8545-D6A90E9A31E3}"/>
              </a:ext>
            </a:extLst>
          </p:cNvPr>
          <p:cNvSpPr txBox="1"/>
          <p:nvPr/>
        </p:nvSpPr>
        <p:spPr>
          <a:xfrm>
            <a:off x="418514" y="213565"/>
            <a:ext cx="11581228" cy="191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quỹ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26A172B-F322-49AE-83C5-D26CE593C2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823006"/>
              </p:ext>
            </p:extLst>
          </p:nvPr>
        </p:nvGraphicFramePr>
        <p:xfrm>
          <a:off x="997634" y="2349769"/>
          <a:ext cx="1981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81080" imgH="495000" progId="Equation.DSMT4">
                  <p:embed/>
                </p:oleObj>
              </mc:Choice>
              <mc:Fallback>
                <p:oleObj name="Equation" r:id="rId2" imgW="198108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7634" y="2349769"/>
                        <a:ext cx="1981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1B624EA6-18D2-4CAF-9A85-3B3ED76B73FB}"/>
              </a:ext>
            </a:extLst>
          </p:cNvPr>
          <p:cNvSpPr txBox="1"/>
          <p:nvPr/>
        </p:nvSpPr>
        <p:spPr>
          <a:xfrm>
            <a:off x="418514" y="3110275"/>
            <a:ext cx="11524957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53407F-47C8-48EC-AD39-C4106DB527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4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549355-CC31-491F-9019-2EEA8D636F41}"/>
              </a:ext>
            </a:extLst>
          </p:cNvPr>
          <p:cNvSpPr txBox="1"/>
          <p:nvPr/>
        </p:nvSpPr>
        <p:spPr>
          <a:xfrm>
            <a:off x="112542" y="299358"/>
            <a:ext cx="11971606" cy="2395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Ví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=40km/h.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gặp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30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AB=130km. </a:t>
            </a:r>
          </a:p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Ox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AB,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sang B.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1A5CED6-217D-42CF-B5B2-AC40E93956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714444"/>
              </p:ext>
            </p:extLst>
          </p:nvPr>
        </p:nvGraphicFramePr>
        <p:xfrm>
          <a:off x="1104998" y="2777959"/>
          <a:ext cx="1231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31560" imgH="431640" progId="Equation.DSMT4">
                  <p:embed/>
                </p:oleObj>
              </mc:Choice>
              <mc:Fallback>
                <p:oleObj name="Equation" r:id="rId2" imgW="12315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04998" y="2777959"/>
                        <a:ext cx="12319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D72760A-613B-4533-A1F6-B258E51D1B7B}"/>
              </a:ext>
            </a:extLst>
          </p:cNvPr>
          <p:cNvSpPr txBox="1"/>
          <p:nvPr/>
        </p:nvSpPr>
        <p:spPr>
          <a:xfrm>
            <a:off x="215265" y="2750761"/>
            <a:ext cx="9382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ĐS :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018BDBA-55B8-49F7-8208-586C1FC7FF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011763"/>
              </p:ext>
            </p:extLst>
          </p:nvPr>
        </p:nvGraphicFramePr>
        <p:xfrm>
          <a:off x="2435372" y="2771071"/>
          <a:ext cx="3009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09600" imgH="482400" progId="Equation.DSMT4">
                  <p:embed/>
                </p:oleObj>
              </mc:Choice>
              <mc:Fallback>
                <p:oleObj name="Equation" r:id="rId4" imgW="3009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35372" y="2771071"/>
                        <a:ext cx="3009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545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391E55-CFA5-4BB5-982E-19F14E6334D2}"/>
              </a:ext>
            </a:extLst>
          </p:cNvPr>
          <p:cNvSpPr txBox="1"/>
          <p:nvPr/>
        </p:nvSpPr>
        <p:spPr>
          <a:xfrm>
            <a:off x="196948" y="375669"/>
            <a:ext cx="6133512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VẬN DỤNG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969A0A-BC6B-4CD1-9723-DBC671E04FED}"/>
              </a:ext>
            </a:extLst>
          </p:cNvPr>
          <p:cNvSpPr txBox="1"/>
          <p:nvPr/>
        </p:nvSpPr>
        <p:spPr>
          <a:xfrm>
            <a:off x="98474" y="797142"/>
            <a:ext cx="11995052" cy="4872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fontAlgn="base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Clr>
                <a:srgbClr val="002060"/>
              </a:buClr>
              <a:buSzPts val="1200"/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6h,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50km/h.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trục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toạ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toạ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O,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ngược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6h.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ĐS: x = -50 km</a:t>
            </a:r>
            <a:endParaRPr lang="en-US" sz="28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0" lvl="0" algn="just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7giờ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phía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25km/h.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trục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Ox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AB,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B,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gốc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7h.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10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			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 : x = 25t ; </a:t>
            </a:r>
            <a:r>
              <a:rPr lang="en-US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75km.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04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F3657A-1E56-401A-A725-2C4DF582674B}"/>
              </a:ext>
            </a:extLst>
          </p:cNvPr>
          <p:cNvSpPr txBox="1"/>
          <p:nvPr/>
        </p:nvSpPr>
        <p:spPr>
          <a:xfrm>
            <a:off x="105508" y="314041"/>
            <a:ext cx="11980984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tabLst>
                <a:tab pos="-36195" algn="l"/>
              </a:tabLst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rằng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âm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36 km/h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1,5h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tọa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6km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ĐS:x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=60-36t (</a:t>
            </a:r>
            <a:r>
              <a:rPr lang="en-US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km,h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257CA7-FF27-496A-B3FC-AD5F0E142EC6}"/>
              </a:ext>
            </a:extLst>
          </p:cNvPr>
          <p:cNvSpPr txBox="1"/>
          <p:nvPr/>
        </p:nvSpPr>
        <p:spPr>
          <a:xfrm>
            <a:off x="105508" y="2337612"/>
            <a:ext cx="11980984" cy="1823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  <a:tabLst>
                <a:tab pos="-36195" algn="l"/>
              </a:tabLst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4: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rằng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</a:t>
            </a:r>
            <a:r>
              <a:rPr lang="en-US" sz="2800" u="none" strike="noStrike" spc="6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2h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tọa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x</a:t>
            </a:r>
            <a:r>
              <a:rPr lang="en-US" sz="2800" u="none" strike="noStrike" spc="6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40km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</a:t>
            </a:r>
            <a:r>
              <a:rPr lang="en-US" sz="2800" u="none" strike="noStrike" spc="6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3h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tọa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x</a:t>
            </a:r>
            <a:r>
              <a:rPr lang="en-US" sz="2800" u="none" strike="noStrike" spc="6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90 km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x= -60 + 50t (km, h).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F934B7-054C-40A9-A8E0-4FFE47FAF055}"/>
              </a:ext>
            </a:extLst>
          </p:cNvPr>
          <p:cNvSpPr txBox="1"/>
          <p:nvPr/>
        </p:nvSpPr>
        <p:spPr>
          <a:xfrm>
            <a:off x="239150" y="4361183"/>
            <a:ext cx="11952849" cy="2141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fontAlgn="base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buClr>
                <a:srgbClr val="002060"/>
              </a:buClr>
              <a:buSzPts val="1200"/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5: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 = 4m/s.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 = 1 s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toạ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x = 5m.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giây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marR="0" algn="just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ĐS: x = 1 + 4t (m).</a:t>
            </a:r>
            <a:endParaRPr lang="en-US" sz="28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5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03C903-553A-4AD8-A0CF-B4019BCF81AE}"/>
              </a:ext>
            </a:extLst>
          </p:cNvPr>
          <p:cNvSpPr txBox="1"/>
          <p:nvPr/>
        </p:nvSpPr>
        <p:spPr>
          <a:xfrm>
            <a:off x="180535" y="268428"/>
            <a:ext cx="11830929" cy="4836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6: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đạp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đuổi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10 km .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đạp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15 km/h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 km/h .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đạp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đuổi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kịp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 : </a:t>
            </a:r>
            <a:r>
              <a:rPr lang="en-US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8h, x = 15km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7: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30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khoảng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250 km.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Xe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dừng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B 30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62,5 km/h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mấy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100km/h;  13h (1h </a:t>
            </a:r>
            <a:r>
              <a:rPr lang="en-US" sz="2800" b="1" kern="1200" spc="-5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00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B7786B-229A-4DF2-A676-CDD8B39356A7}"/>
              </a:ext>
            </a:extLst>
          </p:cNvPr>
          <p:cNvSpPr txBox="1"/>
          <p:nvPr/>
        </p:nvSpPr>
        <p:spPr>
          <a:xfrm>
            <a:off x="126609" y="343327"/>
            <a:ext cx="11915335" cy="4836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8: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đạp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54 km/h.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Khoảng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135 km.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B.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8h30 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en-US" sz="2800" b="1" u="none" strike="noStrike" spc="60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none" strike="noStrike" spc="6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9:</a:t>
            </a:r>
            <a:r>
              <a:rPr lang="en-US" sz="2800" b="1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thẳng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B, </a:t>
            </a:r>
            <a:r>
              <a:rPr lang="en-US" sz="2800" u="none" strike="noStrike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u="none" strike="noStrike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150 km.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Sau 30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ngược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km/h.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mấy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200" spc="-5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A?.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200" spc="-5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60km/h; 12h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01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0B0CA-133F-4768-9BBD-EADEC532A39D}"/>
              </a:ext>
            </a:extLst>
          </p:cNvPr>
          <p:cNvSpPr txBox="1"/>
          <p:nvPr/>
        </p:nvSpPr>
        <p:spPr>
          <a:xfrm>
            <a:off x="267285" y="323949"/>
            <a:ext cx="117746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200"/>
              </a:spcBef>
              <a:spcAft>
                <a:spcPts val="3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DẠNG 3: CHO HAI VẬT CHUYỂN ĐỘNG XÁC ĐỊNH THỜI ĐIỂM, VỊ TRÍ HAI VẬT GẶP NHAU.</a:t>
            </a:r>
            <a:endParaRPr lang="en-US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9058C3-7C60-49BD-866C-FB6A4D9B41CC}"/>
              </a:ext>
            </a:extLst>
          </p:cNvPr>
          <p:cNvSpPr txBox="1"/>
          <p:nvPr/>
        </p:nvSpPr>
        <p:spPr>
          <a:xfrm>
            <a:off x="267284" y="1602005"/>
            <a:ext cx="116058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vi-VN" sz="2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 định phương trình chuyển động của chất điểm 1(xe thứ nhất): 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C5FBAD1-FBED-484E-AE84-5C0D74397D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507940"/>
              </p:ext>
            </p:extLst>
          </p:nvPr>
        </p:nvGraphicFramePr>
        <p:xfrm>
          <a:off x="4495214" y="2125225"/>
          <a:ext cx="2667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6880" imgH="634680" progId="Equation.DSMT4">
                  <p:embed/>
                </p:oleObj>
              </mc:Choice>
              <mc:Fallback>
                <p:oleObj name="Equation" r:id="rId2" imgW="26668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95214" y="2125225"/>
                        <a:ext cx="26670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4FBBE4A-FF92-4F9C-BE06-F29E6EC8FE1B}"/>
              </a:ext>
            </a:extLst>
          </p:cNvPr>
          <p:cNvSpPr txBox="1"/>
          <p:nvPr/>
        </p:nvSpPr>
        <p:spPr>
          <a:xfrm>
            <a:off x="267283" y="3080899"/>
            <a:ext cx="109446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vi-VN" sz="2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 định phương trình chuyển động của chất điểm 2(Xe thứ hai): 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DDE94E00-503E-4AF8-9A22-40CA84C515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56882"/>
              </p:ext>
            </p:extLst>
          </p:nvPr>
        </p:nvGraphicFramePr>
        <p:xfrm>
          <a:off x="4495214" y="3752389"/>
          <a:ext cx="27559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55800" imgH="634680" progId="Equation.DSMT4">
                  <p:embed/>
                </p:oleObj>
              </mc:Choice>
              <mc:Fallback>
                <p:oleObj name="Equation" r:id="rId4" imgW="2755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95214" y="3752389"/>
                        <a:ext cx="27559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371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823CAF-E33D-48AD-A331-9DF2D7F04825}"/>
              </a:ext>
            </a:extLst>
          </p:cNvPr>
          <p:cNvSpPr txBox="1"/>
          <p:nvPr/>
        </p:nvSpPr>
        <p:spPr>
          <a:xfrm>
            <a:off x="0" y="331047"/>
            <a:ext cx="932688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vi-VN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điểm và vị trí hai chất điểm gặp nhau: </a:t>
            </a:r>
            <a:endParaRPr lang="en-US" sz="28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1B8ED-1077-4F3A-A00B-2D1235F3AD45}"/>
              </a:ext>
            </a:extLst>
          </p:cNvPr>
          <p:cNvSpPr txBox="1"/>
          <p:nvPr/>
        </p:nvSpPr>
        <p:spPr>
          <a:xfrm>
            <a:off x="422031" y="1130946"/>
            <a:ext cx="1043822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xe gặp nhau khi chúng có cùng tọa độ hay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x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= ?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 = ?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r>
              <a:rPr lang="en-US" sz="2800" baseline="-25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0DF9AD-63E6-4464-A7AF-CB5239A881A9}"/>
              </a:ext>
            </a:extLst>
          </p:cNvPr>
          <p:cNvSpPr txBox="1"/>
          <p:nvPr/>
        </p:nvSpPr>
        <p:spPr>
          <a:xfrm>
            <a:off x="98474" y="3107947"/>
            <a:ext cx="6133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vi-VN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 giữa hai chất điểm: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62C0A84A-A113-4BD8-82A0-CA5D20219C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14777"/>
              </p:ext>
            </p:extLst>
          </p:nvPr>
        </p:nvGraphicFramePr>
        <p:xfrm>
          <a:off x="5848472" y="3116736"/>
          <a:ext cx="1676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76160" imgH="482400" progId="Equation.DSMT4">
                  <p:embed/>
                </p:oleObj>
              </mc:Choice>
              <mc:Fallback>
                <p:oleObj name="Equation" r:id="rId2" imgW="1676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848472" y="3116736"/>
                        <a:ext cx="16764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C9E8C3B-5550-49FA-A986-E3FA91734D44}"/>
              </a:ext>
            </a:extLst>
          </p:cNvPr>
          <p:cNvSpPr txBox="1"/>
          <p:nvPr/>
        </p:nvSpPr>
        <p:spPr>
          <a:xfrm>
            <a:off x="147710" y="4342059"/>
            <a:ext cx="104382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E2362339-0356-45F9-9E50-F9B863B15B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77972"/>
              </p:ext>
            </p:extLst>
          </p:nvPr>
        </p:nvGraphicFramePr>
        <p:xfrm>
          <a:off x="2713305" y="4897110"/>
          <a:ext cx="37719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71720" imgH="1015920" progId="Equation.DSMT4">
                  <p:embed/>
                </p:oleObj>
              </mc:Choice>
              <mc:Fallback>
                <p:oleObj name="Equation" r:id="rId4" imgW="377172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13305" y="4897110"/>
                        <a:ext cx="37719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25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2072A6-EFD3-4AB6-B61D-29562B267D19}"/>
              </a:ext>
            </a:extLst>
          </p:cNvPr>
          <p:cNvSpPr txBox="1"/>
          <p:nvPr/>
        </p:nvSpPr>
        <p:spPr>
          <a:xfrm>
            <a:off x="279009" y="748151"/>
            <a:ext cx="11633981" cy="3034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1: 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km.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sang B ) 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km/h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 km/h.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a.Viết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5CCE1E-C1E9-42F5-BAB2-3ABB03C76738}"/>
              </a:ext>
            </a:extLst>
          </p:cNvPr>
          <p:cNvSpPr txBox="1"/>
          <p:nvPr/>
        </p:nvSpPr>
        <p:spPr>
          <a:xfrm>
            <a:off x="164123" y="305331"/>
            <a:ext cx="6133512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MINH HỌA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2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51D89F-0FC3-4E4C-8389-1B7E5C4D550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794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F798AF-DB5E-4658-8EE6-EBC539D57A99}"/>
              </a:ext>
            </a:extLst>
          </p:cNvPr>
          <p:cNvSpPr txBox="1"/>
          <p:nvPr/>
        </p:nvSpPr>
        <p:spPr>
          <a:xfrm>
            <a:off x="225083" y="303832"/>
            <a:ext cx="11802793" cy="3147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2: 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bến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130 km,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km/h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chạy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km/h,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trễ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a.Viết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ôtô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1424940" algn="l"/>
                <a:tab pos="2849880" algn="l"/>
                <a:tab pos="4274820" algn="l"/>
              </a:tabLs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22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969A4C-3D19-4730-894E-C00C2FDC3FFE}"/>
              </a:ext>
            </a:extLst>
          </p:cNvPr>
          <p:cNvSpPr txBox="1"/>
          <p:nvPr/>
        </p:nvSpPr>
        <p:spPr>
          <a:xfrm>
            <a:off x="236806" y="0"/>
            <a:ext cx="11718387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PHƯƠNG TRÌNH CHUYỂN ĐỘNG VÀ ĐỒ THỊ TỌA ĐỘ - THỜI GIAN CỦA CHUYỂN ĐỘNG THẲNG ĐỀU.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5968C1-7C2F-4183-BEAC-B06F46F3F45F}"/>
              </a:ext>
            </a:extLst>
          </p:cNvPr>
          <p:cNvSpPr txBox="1"/>
          <p:nvPr/>
        </p:nvSpPr>
        <p:spPr>
          <a:xfrm>
            <a:off x="393896" y="1116595"/>
            <a:ext cx="6133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f-ZA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1.Phương trình chuyển động thẳng đều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51D0E5-A987-4EA3-AAC9-08A24249AB1A}"/>
              </a:ext>
            </a:extLst>
          </p:cNvPr>
          <p:cNvSpPr txBox="1"/>
          <p:nvPr/>
        </p:nvSpPr>
        <p:spPr>
          <a:xfrm>
            <a:off x="393895" y="1976902"/>
            <a:ext cx="1171838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f-Z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Giả sử có một chất điểm M, xuất phát từ một điểm A trên đường thẳng Ox với tốc độ v. 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2" name="Picture 11" descr="A picture containing timeline&#10;&#10;Description automatically generated">
            <a:extLst>
              <a:ext uri="{FF2B5EF4-FFF2-40B4-BE49-F238E27FC236}">
                <a16:creationId xmlns:a16="http://schemas.microsoft.com/office/drawing/2014/main" id="{076B79FB-5D9D-4F58-B7C1-0C4971F151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658" y="3268095"/>
            <a:ext cx="4365624" cy="144458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A4A271-0958-4844-BA43-60BDC0BAC53F}"/>
              </a:ext>
            </a:extLst>
          </p:cNvPr>
          <p:cNvSpPr txBox="1"/>
          <p:nvPr/>
        </p:nvSpPr>
        <p:spPr>
          <a:xfrm>
            <a:off x="393895" y="3141486"/>
            <a:ext cx="6133512" cy="2579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f-Z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 A cách gốc O một khoảng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f-Z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 mốc thời gian là lúc chất điểm bắt đầu chuyển động.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f-Z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Tọa độ của chất điểm sau thời gian chuyển động t sẽ là: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5A68CFCB-8158-4D0E-A11D-39D18C036F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258967"/>
              </p:ext>
            </p:extLst>
          </p:nvPr>
        </p:nvGraphicFramePr>
        <p:xfrm>
          <a:off x="5174041" y="3181350"/>
          <a:ext cx="1308661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57120" imgH="495000" progId="Equation.DSMT4">
                  <p:embed/>
                </p:oleObj>
              </mc:Choice>
              <mc:Fallback>
                <p:oleObj name="Equation" r:id="rId3" imgW="12571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4041" y="3181350"/>
                        <a:ext cx="1308661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3">
            <a:extLst>
              <a:ext uri="{FF2B5EF4-FFF2-40B4-BE49-F238E27FC236}">
                <a16:creationId xmlns:a16="http://schemas.microsoft.com/office/drawing/2014/main" id="{C7B7ABA1-9919-461B-8CBB-51ADC576F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971" y="5376502"/>
            <a:ext cx="482205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0" dirty="0">
                <a:solidFill>
                  <a:srgbClr val="FFFF99"/>
                </a:solidFill>
              </a:rPr>
              <a:t>x = x</a:t>
            </a:r>
            <a:r>
              <a:rPr lang="en-US" altLang="en-US" sz="4400" b="0" baseline="-25000" dirty="0">
                <a:solidFill>
                  <a:srgbClr val="FFFF99"/>
                </a:solidFill>
              </a:rPr>
              <a:t>0</a:t>
            </a:r>
            <a:r>
              <a:rPr lang="en-US" altLang="en-US" sz="4400" b="0" dirty="0">
                <a:solidFill>
                  <a:srgbClr val="FFFF99"/>
                </a:solidFill>
              </a:rPr>
              <a:t> + S = x</a:t>
            </a:r>
            <a:r>
              <a:rPr lang="en-US" altLang="en-US" sz="4400" b="0" baseline="-25000" dirty="0">
                <a:solidFill>
                  <a:srgbClr val="FFFF99"/>
                </a:solidFill>
              </a:rPr>
              <a:t>0</a:t>
            </a:r>
            <a:r>
              <a:rPr lang="en-US" altLang="en-US" sz="4400" b="0" dirty="0">
                <a:solidFill>
                  <a:srgbClr val="FFFF99"/>
                </a:solidFill>
              </a:rPr>
              <a:t> + </a:t>
            </a:r>
            <a:r>
              <a:rPr lang="en-US" altLang="en-US" sz="4400" b="0" dirty="0" err="1">
                <a:solidFill>
                  <a:srgbClr val="FFFF99"/>
                </a:solidFill>
              </a:rPr>
              <a:t>vt</a:t>
            </a:r>
            <a:r>
              <a:rPr lang="en-US" altLang="en-US" sz="4400" b="0" dirty="0">
                <a:solidFill>
                  <a:srgbClr val="FFFF99"/>
                </a:solidFill>
              </a:rPr>
              <a:t>    </a:t>
            </a:r>
            <a:r>
              <a:rPr lang="en-US" altLang="en-US" sz="4400" b="0" dirty="0">
                <a:solidFill>
                  <a:srgbClr val="FFFF99"/>
                </a:solidFill>
                <a:sym typeface="Symbol" panose="05050102010706020507" pitchFamily="18" charset="2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96233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15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BD85A5-6F86-4EA5-8633-85A5D07F00F4}"/>
              </a:ext>
            </a:extLst>
          </p:cNvPr>
          <p:cNvSpPr txBox="1"/>
          <p:nvPr/>
        </p:nvSpPr>
        <p:spPr>
          <a:xfrm>
            <a:off x="140677" y="226514"/>
            <a:ext cx="11704320" cy="2745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3:</a:t>
            </a:r>
            <a:r>
              <a:rPr lang="vi-VN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8h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96 km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ngược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Vốc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là 36 km/h ,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là 28 km/h .</a:t>
            </a:r>
            <a:endParaRPr lang="en-US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9h.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2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847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366FA8-05BE-426C-BCC6-9053F9AA331F}"/>
              </a:ext>
            </a:extLst>
          </p:cNvPr>
          <p:cNvSpPr txBox="1"/>
          <p:nvPr/>
        </p:nvSpPr>
        <p:spPr>
          <a:xfrm>
            <a:off x="239150" y="321547"/>
            <a:ext cx="11830929" cy="2477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40385" algn="l"/>
              </a:tabLst>
            </a:pP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4:</a:t>
            </a:r>
            <a:r>
              <a:rPr lang="vi-VN" sz="2800" kern="1200" spc="-5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 7h một ô tô khởi hành từ A với vận tốc 40km/h để về B. Nửa giờ sau một ô tô thứ hai đi từ B về A với vận tốc 50km/h. Biết đoạn đường AB dài 110km và coi 2 xe chuyển động thẳng đều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540385" algn="l"/>
              </a:tabLs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a.Lúc 8h và lúc 9h hai xe ở vị trí nào ? khoảng cách giữa 2 xe là bao nhiêu?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540385" algn="l"/>
              </a:tabLs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b.Xác định thời điểm và vị trí 2 xe gặp nhau.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52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956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A07890-36E7-450D-BD51-02B2A940C039}"/>
              </a:ext>
            </a:extLst>
          </p:cNvPr>
          <p:cNvSpPr txBox="1"/>
          <p:nvPr/>
        </p:nvSpPr>
        <p:spPr>
          <a:xfrm>
            <a:off x="112542" y="0"/>
            <a:ext cx="12079458" cy="7018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TẬP VẬN DỤNG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8h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địa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cánh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96 km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ngược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là 36 km/h ,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là 28 km/h .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9h.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fr-FR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ĐS:a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fr-FR" sz="2800" b="1" baseline="-25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2800" b="1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36t, </a:t>
            </a: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fr-FR" sz="2800" b="1" baseline="-25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96 – 28t ; </a:t>
            </a: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b.x</a:t>
            </a:r>
            <a:r>
              <a:rPr lang="fr-FR" sz="2800" b="1" baseline="-25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36km, </a:t>
            </a: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fr-FR" sz="2800" b="1" baseline="-25000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2800" b="1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68km, 32km  </a:t>
            </a: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c.lúc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9h30’ </a:t>
            </a: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fr-FR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54km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fontAlgn="base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fr-FR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 ô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địa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cánh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54 km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chiều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.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bao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lâu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ô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bao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nhiêu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km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đuổi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kịp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 54 km/h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ôtô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u="none" strike="noStrike" spc="6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fr-FR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 72km/h .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 : a. </a:t>
            </a:r>
            <a:r>
              <a:rPr lang="en-US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3h </a:t>
            </a:r>
            <a:r>
              <a:rPr lang="en-US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108km</a:t>
            </a:r>
            <a:endParaRPr lang="en-US" sz="28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89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33D47B-7767-4C26-B95C-1B39206B2E65}"/>
              </a:ext>
            </a:extLst>
          </p:cNvPr>
          <p:cNvSpPr txBox="1"/>
          <p:nvPr/>
        </p:nvSpPr>
        <p:spPr>
          <a:xfrm>
            <a:off x="103163" y="376032"/>
            <a:ext cx="11760590" cy="4526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fr-FR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nl-NL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 7h có 2 ô tô cùng xuất phát đi ngược chiều nhau từ Đà Nẵng về Huế cách nhau 100 km. Xe ở Đà Nẵng có vận tốc 30km/h và xe ở Huế có vận tốc 20km/h.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a.Chọn gốc tọa độ tại Đà Nẵng, chiều dương từ Đà NẴng tới Huế. Lập phương trình chuyển động của 2 xe.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b.Hai xe gặp nhau lúc nào? Ở đâu? 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c.Lúc 10h hai ô tô cách nhau bao xa?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d.Lập phương trình chuyển động của 2 xe. Chọn gốc tọa độ tại một điểm nằm giữa Đà Nẵng và Huế, cách Đà Nẵng 40km, chiều dương từ Huế tới Đà Nẵng.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7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003F41-E538-45B9-954E-62E8815A0026}"/>
              </a:ext>
            </a:extLst>
          </p:cNvPr>
          <p:cNvSpPr txBox="1"/>
          <p:nvPr/>
        </p:nvSpPr>
        <p:spPr>
          <a:xfrm>
            <a:off x="0" y="360841"/>
            <a:ext cx="12051323" cy="6012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fr-FR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 </a:t>
            </a:r>
            <a:r>
              <a:rPr lang="nl-NL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 7h một ô tô khởi hành từ A với vận tốc 40km/h để về B. Nữa giờ sau một ô tô thứ hai đi từ B về A với vận tốc 50km/h. Biết đoạn đường AB dài 110km và coi 2 xe chuyển động thẳng đều 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a.Lúc 8h và lúc 9h hai xe ở vị trí naò?khoảng cách giữa 2 xe là bao nhiêu?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b.Xác định thời điểm và vị trí 2 xe gặp nhau.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200"/>
            </a:pPr>
            <a:r>
              <a:rPr lang="fr-FR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 </a:t>
            </a:r>
            <a:r>
              <a:rPr lang="nl-NL" sz="2800" u="none" strike="noStrike" spc="6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 6 giờ một ô tô xuất phát từ A đi về B với vận tốc 60km/h và cùng lúc một ô tô xuất phát từ B về A với vận tốc 50km/h. A và B cách nhau 220km.Lấy AB làm trục tọa độ, A là gốc tọa độ, chiều dương từ A đến B và gốc thời gian là lúc 6 giờ.</a:t>
            </a:r>
            <a:endParaRPr lang="en-US" sz="2800" u="none" strike="noStrike" spc="6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a.Lập phương trình chuyển động của mỗi xe.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b.Định vị trí và thời gian hai xe gặp nhau.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nl-NL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c.Vẽ đồ thị tọa độ - thời gian của 2 xe trên cùng 1 hệ trục tọa độ.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22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75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27D03B-7651-414F-8851-22D93A2DF7C6}"/>
              </a:ext>
            </a:extLst>
          </p:cNvPr>
          <p:cNvSpPr txBox="1"/>
          <p:nvPr/>
        </p:nvSpPr>
        <p:spPr>
          <a:xfrm>
            <a:off x="145366" y="410368"/>
            <a:ext cx="11901268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 4: ĐỒ THỊ TỌA ĐỘ - THỜI GIAN CỦA CHUYỂN ĐỘNG THẲNG ĐỀU.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DCD96A-223D-415E-8DB5-AA3DC45AE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366" y="1401986"/>
            <a:ext cx="11901268" cy="317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92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2BAD74-6834-49DA-8E23-2D67ABE10154}"/>
              </a:ext>
            </a:extLst>
          </p:cNvPr>
          <p:cNvSpPr txBox="1"/>
          <p:nvPr/>
        </p:nvSpPr>
        <p:spPr>
          <a:xfrm>
            <a:off x="168568" y="1408557"/>
            <a:ext cx="11924714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f-ZA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 thị toạ độ- thời gian biểu diễn sự phụ thuộc của toạ độ của vật chuyển động theo thời gian, có dạng là đường thẳng trong hệ trục xOt.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0B36562-88A4-46E3-99C5-567046B38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3246" y="2275926"/>
            <a:ext cx="15636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 dirty="0">
                <a:solidFill>
                  <a:srgbClr val="FFFF66"/>
                </a:solidFill>
                <a:sym typeface="Wingdings" panose="05000000000000000000" pitchFamily="2" charset="2"/>
              </a:rPr>
              <a:t>x   (m)</a:t>
            </a: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308A55BE-9FB5-4B0B-BB7A-1D52969CC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422" y="5731488"/>
            <a:ext cx="53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FF66"/>
                </a:solidFill>
                <a:sym typeface="Wingdings" panose="05000000000000000000" pitchFamily="2" charset="2"/>
              </a:rPr>
              <a:t>O</a:t>
            </a:r>
          </a:p>
        </p:txBody>
      </p:sp>
      <p:grpSp>
        <p:nvGrpSpPr>
          <p:cNvPr id="8" name="Group 26">
            <a:extLst>
              <a:ext uri="{FF2B5EF4-FFF2-40B4-BE49-F238E27FC236}">
                <a16:creationId xmlns:a16="http://schemas.microsoft.com/office/drawing/2014/main" id="{41685CA2-9718-4AA8-8CBF-34E9B7FA24E8}"/>
              </a:ext>
            </a:extLst>
          </p:cNvPr>
          <p:cNvGrpSpPr>
            <a:grpSpLocks/>
          </p:cNvGrpSpPr>
          <p:nvPr/>
        </p:nvGrpSpPr>
        <p:grpSpPr bwMode="auto">
          <a:xfrm>
            <a:off x="3526572" y="3000989"/>
            <a:ext cx="5938837" cy="3678237"/>
            <a:chOff x="331" y="1979"/>
            <a:chExt cx="3741" cy="2317"/>
          </a:xfrm>
        </p:grpSpPr>
        <p:sp>
          <p:nvSpPr>
            <p:cNvPr id="9" name="Rectangle 13">
              <a:extLst>
                <a:ext uri="{FF2B5EF4-FFF2-40B4-BE49-F238E27FC236}">
                  <a16:creationId xmlns:a16="http://schemas.microsoft.com/office/drawing/2014/main" id="{0BA9DACB-D006-40B4-A1AC-8AD140C7B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2251"/>
              <a:ext cx="3312" cy="1633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prstDash val="lgDash"/>
              <a:miter lim="800000"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17">
              <a:extLst>
                <a:ext uri="{FF2B5EF4-FFF2-40B4-BE49-F238E27FC236}">
                  <a16:creationId xmlns:a16="http://schemas.microsoft.com/office/drawing/2014/main" id="{5652E74E-5648-4F5E-84D5-B4191FDFF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" y="1979"/>
              <a:ext cx="26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 b="0" dirty="0">
                  <a:solidFill>
                    <a:srgbClr val="FFFF66"/>
                  </a:solidFill>
                  <a:sym typeface="Wingdings" panose="05000000000000000000" pitchFamily="2" charset="2"/>
                </a:rPr>
                <a:t>x</a:t>
              </a:r>
            </a:p>
          </p:txBody>
        </p:sp>
        <p:sp>
          <p:nvSpPr>
            <p:cNvPr id="11" name="Rectangle 19">
              <a:extLst>
                <a:ext uri="{FF2B5EF4-FFF2-40B4-BE49-F238E27FC236}">
                  <a16:creationId xmlns:a16="http://schemas.microsoft.com/office/drawing/2014/main" id="{8EF5AF10-1319-44A2-8EFA-BAC4E5136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3892"/>
              <a:ext cx="20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 b="0">
                  <a:solidFill>
                    <a:srgbClr val="FFFF66"/>
                  </a:solidFill>
                  <a:sym typeface="Wingdings" panose="05000000000000000000" pitchFamily="2" charset="2"/>
                </a:rPr>
                <a:t>t</a:t>
              </a:r>
            </a:p>
          </p:txBody>
        </p:sp>
      </p:grpSp>
      <p:sp>
        <p:nvSpPr>
          <p:cNvPr id="12" name="Rectangle 20">
            <a:extLst>
              <a:ext uri="{FF2B5EF4-FFF2-40B4-BE49-F238E27FC236}">
                <a16:creationId xmlns:a16="http://schemas.microsoft.com/office/drawing/2014/main" id="{4EB392AC-2286-4929-8A65-9285A301D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3196" y="6031525"/>
            <a:ext cx="10271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>
                <a:solidFill>
                  <a:srgbClr val="FFFF66"/>
                </a:solidFill>
                <a:sym typeface="Wingdings" panose="05000000000000000000" pitchFamily="2" charset="2"/>
              </a:rPr>
              <a:t>t (s)</a:t>
            </a:r>
          </a:p>
        </p:txBody>
      </p:sp>
      <p:sp>
        <p:nvSpPr>
          <p:cNvPr id="13" name="Line 22">
            <a:extLst>
              <a:ext uri="{FF2B5EF4-FFF2-40B4-BE49-F238E27FC236}">
                <a16:creationId xmlns:a16="http://schemas.microsoft.com/office/drawing/2014/main" id="{42272AC2-7EA3-4DC9-924F-4E02DAD637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44096" y="3078775"/>
            <a:ext cx="6653212" cy="17224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27">
            <a:extLst>
              <a:ext uri="{FF2B5EF4-FFF2-40B4-BE49-F238E27FC236}">
                <a16:creationId xmlns:a16="http://schemas.microsoft.com/office/drawing/2014/main" id="{EDD3C2F8-1C1D-41F2-9BE6-3EDC94227D32}"/>
              </a:ext>
            </a:extLst>
          </p:cNvPr>
          <p:cNvGrpSpPr>
            <a:grpSpLocks/>
          </p:cNvGrpSpPr>
          <p:nvPr/>
        </p:nvGrpSpPr>
        <p:grpSpPr bwMode="auto">
          <a:xfrm>
            <a:off x="3353533" y="4367825"/>
            <a:ext cx="7818438" cy="641350"/>
            <a:chOff x="222" y="2840"/>
            <a:chExt cx="4925" cy="404"/>
          </a:xfrm>
        </p:grpSpPr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id="{F1221DA9-3ED6-47F2-889D-3F483CA66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" y="2840"/>
              <a:ext cx="38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3600" b="0">
                  <a:solidFill>
                    <a:srgbClr val="FFFF66"/>
                  </a:solidFill>
                  <a:sym typeface="Wingdings" panose="05000000000000000000" pitchFamily="2" charset="2"/>
                </a:rPr>
                <a:t>x</a:t>
              </a:r>
              <a:r>
                <a:rPr lang="en-US" altLang="en-US" sz="3600" b="0" baseline="-25000">
                  <a:solidFill>
                    <a:srgbClr val="FFFF66"/>
                  </a:solidFill>
                  <a:sym typeface="Wingdings" panose="05000000000000000000" pitchFamily="2" charset="2"/>
                </a:rPr>
                <a:t>0</a:t>
              </a:r>
              <a:endParaRPr lang="en-US" altLang="en-US" sz="3600" b="0">
                <a:solidFill>
                  <a:srgbClr val="FFFF66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B435D1DB-A913-40A6-A5D6-2071D437D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" y="3113"/>
              <a:ext cx="449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lgDash"/>
              <a:round/>
              <a:headEnd type="non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24">
            <a:extLst>
              <a:ext uri="{FF2B5EF4-FFF2-40B4-BE49-F238E27FC236}">
                <a16:creationId xmlns:a16="http://schemas.microsoft.com/office/drawing/2014/main" id="{2981D43C-8C68-4B95-B95B-835FA6CC4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5276" y="3381985"/>
            <a:ext cx="1249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 dirty="0">
                <a:solidFill>
                  <a:srgbClr val="00FFFF"/>
                </a:solidFill>
                <a:sym typeface="Wingdings" panose="05000000000000000000" pitchFamily="2" charset="2"/>
              </a:rPr>
              <a:t>v &gt; 0</a:t>
            </a:r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44F122FB-D3C3-4C1A-9CE3-40B536453617}"/>
              </a:ext>
            </a:extLst>
          </p:cNvPr>
          <p:cNvSpPr>
            <a:spLocks/>
          </p:cNvSpPr>
          <p:nvPr/>
        </p:nvSpPr>
        <p:spPr bwMode="auto">
          <a:xfrm>
            <a:off x="4044096" y="2567601"/>
            <a:ext cx="7345362" cy="3457575"/>
          </a:xfrm>
          <a:custGeom>
            <a:avLst/>
            <a:gdLst>
              <a:gd name="T0" fmla="*/ 0 w 4491"/>
              <a:gd name="T1" fmla="*/ 0 h 3311"/>
              <a:gd name="T2" fmla="*/ 0 w 4491"/>
              <a:gd name="T3" fmla="*/ 3311 h 3311"/>
              <a:gd name="T4" fmla="*/ 4491 w 4491"/>
              <a:gd name="T5" fmla="*/ 3311 h 3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91" h="3311">
                <a:moveTo>
                  <a:pt x="0" y="0"/>
                </a:moveTo>
                <a:lnTo>
                  <a:pt x="0" y="3311"/>
                </a:lnTo>
                <a:lnTo>
                  <a:pt x="4491" y="3311"/>
                </a:lnTo>
              </a:path>
            </a:pathLst>
          </a:custGeom>
          <a:noFill/>
          <a:ln w="57150" cap="flat" cmpd="sng">
            <a:solidFill>
              <a:srgbClr val="FFFF66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00E78B-A9A6-4EB3-8B3B-A4A9F946CCA2}"/>
              </a:ext>
            </a:extLst>
          </p:cNvPr>
          <p:cNvSpPr txBox="1"/>
          <p:nvPr/>
        </p:nvSpPr>
        <p:spPr>
          <a:xfrm>
            <a:off x="168568" y="296736"/>
            <a:ext cx="10416477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Đồ thị toạ độ- thời gian của chuyển động thẳng đều: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0B923E4E-1727-4FDD-9E0B-A2A96B9E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49" y="721293"/>
            <a:ext cx="108373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altLang="en-US" sz="28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8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8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altLang="en-US" sz="2800" b="0" baseline="-250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800" b="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800" b="0" dirty="0" err="1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en-US" altLang="en-US" sz="2800" b="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b="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153E2A2-48F6-4D96-B59B-5C38EA604889}"/>
              </a:ext>
            </a:extLst>
          </p:cNvPr>
          <p:cNvSpPr/>
          <p:nvPr/>
        </p:nvSpPr>
        <p:spPr>
          <a:xfrm>
            <a:off x="3959057" y="3366189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105F957-F00F-4C52-BBB1-2BCEED3DE589}"/>
              </a:ext>
            </a:extLst>
          </p:cNvPr>
          <p:cNvSpPr/>
          <p:nvPr/>
        </p:nvSpPr>
        <p:spPr>
          <a:xfrm>
            <a:off x="9210458" y="5931417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74245AA-13B7-4D25-9603-B910BB0D823C}"/>
              </a:ext>
            </a:extLst>
          </p:cNvPr>
          <p:cNvSpPr/>
          <p:nvPr/>
        </p:nvSpPr>
        <p:spPr>
          <a:xfrm>
            <a:off x="9209504" y="3381985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AD192BA-EFA8-403E-A37D-31E9281F42C6}"/>
              </a:ext>
            </a:extLst>
          </p:cNvPr>
          <p:cNvSpPr/>
          <p:nvPr/>
        </p:nvSpPr>
        <p:spPr>
          <a:xfrm>
            <a:off x="3953547" y="4742160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2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  <p:bldP spid="17" grpId="0"/>
      <p:bldP spid="18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8E4823-C200-42D6-89E7-B9870D8E1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" y="-1"/>
            <a:ext cx="12023188" cy="306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04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CF9B03-7E6A-4CED-A6A8-B7E857A5F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92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7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94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A628FF-D3E1-42D1-97FE-383937C46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37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91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765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1FBA5-4460-476C-9C18-296126F6DB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E3EFD07-2152-4D98-BB3B-1B0BC5FC7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2084388"/>
            <a:ext cx="606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 dirty="0">
                <a:solidFill>
                  <a:srgbClr val="FFFF66"/>
                </a:solidFill>
                <a:sym typeface="Wingdings" panose="05000000000000000000" pitchFamily="2" charset="2"/>
              </a:rPr>
              <a:t>x</a:t>
            </a:r>
            <a:r>
              <a:rPr lang="en-US" altLang="en-US" sz="3600" b="0" baseline="-25000" dirty="0">
                <a:solidFill>
                  <a:srgbClr val="FFFF66"/>
                </a:solidFill>
                <a:sym typeface="Wingdings" panose="05000000000000000000" pitchFamily="2" charset="2"/>
              </a:rPr>
              <a:t>0</a:t>
            </a:r>
            <a:endParaRPr lang="en-US" altLang="en-US" sz="3600" b="0" dirty="0">
              <a:solidFill>
                <a:srgbClr val="FFFF66"/>
              </a:solidFill>
              <a:sym typeface="Wingdings" panose="05000000000000000000" pitchFamily="2" charset="2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8FA8FB3C-B491-4F9D-9BF8-943D90BF8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25" y="1412876"/>
            <a:ext cx="1563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>
                <a:solidFill>
                  <a:srgbClr val="FFFF66"/>
                </a:solidFill>
                <a:sym typeface="Wingdings" panose="05000000000000000000" pitchFamily="2" charset="2"/>
              </a:rPr>
              <a:t>x   (m)</a:t>
            </a: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8AC7D4E2-0C3A-4604-990D-33445979B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175" y="4792664"/>
            <a:ext cx="53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FF66"/>
                </a:solidFill>
                <a:sym typeface="Wingdings" panose="05000000000000000000" pitchFamily="2" charset="2"/>
              </a:rPr>
              <a:t>O</a:t>
            </a: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D257F443-AA14-4403-BF0C-5915A9380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8950" y="5092701"/>
            <a:ext cx="1027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>
                <a:solidFill>
                  <a:srgbClr val="FFFF66"/>
                </a:solidFill>
                <a:sym typeface="Wingdings" panose="05000000000000000000" pitchFamily="2" charset="2"/>
              </a:rPr>
              <a:t>t (s)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402F833B-DCF6-464C-9599-91E4F54DE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25" y="3498852"/>
            <a:ext cx="427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 dirty="0">
                <a:solidFill>
                  <a:srgbClr val="FFFF66"/>
                </a:solidFill>
                <a:sym typeface="Wingdings" panose="05000000000000000000" pitchFamily="2" charset="2"/>
              </a:rPr>
              <a:t>x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DBBB69D4-7281-430D-96C9-7DE12674F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2075" y="5099052"/>
            <a:ext cx="319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 dirty="0">
                <a:solidFill>
                  <a:srgbClr val="FFFF66"/>
                </a:solidFill>
                <a:sym typeface="Wingdings" panose="05000000000000000000" pitchFamily="2" charset="2"/>
              </a:rPr>
              <a:t>t</a:t>
            </a:r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EE4FAE66-F045-4F4E-B074-4AC8B6C9AE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9849" y="3942693"/>
            <a:ext cx="5255115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lgDash"/>
            <a:round/>
            <a:headEnd type="non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2">
            <a:extLst>
              <a:ext uri="{FF2B5EF4-FFF2-40B4-BE49-F238E27FC236}">
                <a16:creationId xmlns:a16="http://schemas.microsoft.com/office/drawing/2014/main" id="{B91A1C94-A9D8-4DE6-B058-1136D61BE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4965" y="3900489"/>
            <a:ext cx="0" cy="1161126"/>
          </a:xfrm>
          <a:prstGeom prst="line">
            <a:avLst/>
          </a:prstGeom>
          <a:noFill/>
          <a:ln w="38100">
            <a:solidFill>
              <a:schemeClr val="bg1"/>
            </a:solidFill>
            <a:prstDash val="lgDash"/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A9F10B67-0457-4539-93A7-D45A735E22E0}"/>
              </a:ext>
            </a:extLst>
          </p:cNvPr>
          <p:cNvSpPr>
            <a:spLocks/>
          </p:cNvSpPr>
          <p:nvPr/>
        </p:nvSpPr>
        <p:spPr bwMode="auto">
          <a:xfrm>
            <a:off x="2609850" y="1628776"/>
            <a:ext cx="7345363" cy="3457575"/>
          </a:xfrm>
          <a:custGeom>
            <a:avLst/>
            <a:gdLst>
              <a:gd name="T0" fmla="*/ 0 w 4491"/>
              <a:gd name="T1" fmla="*/ 0 h 3311"/>
              <a:gd name="T2" fmla="*/ 0 w 4491"/>
              <a:gd name="T3" fmla="*/ 3311 h 3311"/>
              <a:gd name="T4" fmla="*/ 4491 w 4491"/>
              <a:gd name="T5" fmla="*/ 3311 h 3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91" h="3311">
                <a:moveTo>
                  <a:pt x="0" y="0"/>
                </a:moveTo>
                <a:lnTo>
                  <a:pt x="0" y="3311"/>
                </a:lnTo>
                <a:lnTo>
                  <a:pt x="4491" y="3311"/>
                </a:lnTo>
              </a:path>
            </a:pathLst>
          </a:custGeom>
          <a:noFill/>
          <a:ln w="57150" cap="flat" cmpd="sng">
            <a:solidFill>
              <a:srgbClr val="FFFF66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3">
            <a:extLst>
              <a:ext uri="{FF2B5EF4-FFF2-40B4-BE49-F238E27FC236}">
                <a16:creationId xmlns:a16="http://schemas.microsoft.com/office/drawing/2014/main" id="{995CB249-4D2F-45C1-8B4D-B4FD6A87C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09850" y="2565401"/>
            <a:ext cx="7072313" cy="1822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4">
            <a:extLst>
              <a:ext uri="{FF2B5EF4-FFF2-40B4-BE49-F238E27FC236}">
                <a16:creationId xmlns:a16="http://schemas.microsoft.com/office/drawing/2014/main" id="{5F5672AC-42BE-4959-8A8C-DAFBB7581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3913" y="4294189"/>
            <a:ext cx="1249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0" dirty="0">
                <a:solidFill>
                  <a:srgbClr val="00FFFF"/>
                </a:solidFill>
                <a:sym typeface="Wingdings" panose="05000000000000000000" pitchFamily="2" charset="2"/>
              </a:rPr>
              <a:t>v &lt; 0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077A73F-98CC-43FE-9C60-FA626EE043FB}"/>
              </a:ext>
            </a:extLst>
          </p:cNvPr>
          <p:cNvSpPr/>
          <p:nvPr/>
        </p:nvSpPr>
        <p:spPr>
          <a:xfrm>
            <a:off x="2514943" y="2467611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18F6395-FFF2-4469-9ED8-A59864C04545}"/>
              </a:ext>
            </a:extLst>
          </p:cNvPr>
          <p:cNvSpPr/>
          <p:nvPr/>
        </p:nvSpPr>
        <p:spPr>
          <a:xfrm>
            <a:off x="2513160" y="3852228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E387CAB-2037-4D19-9E47-140ACCB21B17}"/>
              </a:ext>
            </a:extLst>
          </p:cNvPr>
          <p:cNvSpPr/>
          <p:nvPr/>
        </p:nvSpPr>
        <p:spPr>
          <a:xfrm>
            <a:off x="7748855" y="3852228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4B610EF-4B55-49FC-AE8A-DCEE8D183DE1}"/>
              </a:ext>
            </a:extLst>
          </p:cNvPr>
          <p:cNvSpPr/>
          <p:nvPr/>
        </p:nvSpPr>
        <p:spPr>
          <a:xfrm>
            <a:off x="7780179" y="4997336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5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6" grpId="0"/>
      <p:bldP spid="17" grpId="0"/>
      <p:bldP spid="18" grpId="0" animBg="1"/>
      <p:bldP spid="19" grpId="0" animBg="1"/>
      <p:bldP spid="13" grpId="0" animBg="1"/>
      <p:bldP spid="14" grpId="0" animBg="1"/>
      <p:bldP spid="15" grpId="0"/>
      <p:bldP spid="2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986C86-7CF6-4E98-A677-86750FEFE681}"/>
              </a:ext>
            </a:extLst>
          </p:cNvPr>
          <p:cNvSpPr txBox="1"/>
          <p:nvPr/>
        </p:nvSpPr>
        <p:spPr>
          <a:xfrm>
            <a:off x="225084" y="332526"/>
            <a:ext cx="11254154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f-ZA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 </a:t>
            </a:r>
            <a:r>
              <a:rPr lang="af-ZA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ụ</a:t>
            </a:r>
            <a:r>
              <a:rPr lang="af-ZA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Giả sử một chất điểm M chuyển động thẳng đều có phương trình chuyển động: x = 20 + 20t (km,h). Vẽ đồ thị chuyển động của chất điểm M.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51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3F5D03-77B4-41C6-B24B-AAA09374814B}"/>
              </a:ext>
            </a:extLst>
          </p:cNvPr>
          <p:cNvSpPr txBox="1"/>
          <p:nvPr/>
        </p:nvSpPr>
        <p:spPr>
          <a:xfrm>
            <a:off x="168812" y="277196"/>
            <a:ext cx="1008653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IDFont"/>
                <a:cs typeface="Times New Roman" panose="02020603050405020304" pitchFamily="18" charset="0"/>
              </a:rPr>
              <a:t>B. CÁC DẠNG BÀI TẬP VÀ PHƯƠNG PHÁP GIẢI :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85765A-63BE-40F9-99FF-0D2F44323F8E}"/>
              </a:ext>
            </a:extLst>
          </p:cNvPr>
          <p:cNvSpPr txBox="1"/>
          <p:nvPr/>
        </p:nvSpPr>
        <p:spPr>
          <a:xfrm>
            <a:off x="220394" y="807790"/>
            <a:ext cx="11802794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kern="1200" spc="-5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DANG 1:TÍNH TỐC ĐỘ TRUNG BÌNH VÀ QUÃNG ĐƯỜNG ĐI ĐƯỢC.</a:t>
            </a:r>
            <a:endParaRPr lang="en-US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FCE666-2F19-4E52-87E6-62007D56AF05}"/>
              </a:ext>
            </a:extLst>
          </p:cNvPr>
          <p:cNvSpPr txBox="1"/>
          <p:nvPr/>
        </p:nvSpPr>
        <p:spPr>
          <a:xfrm>
            <a:off x="492370" y="1961508"/>
            <a:ext cx="6133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− Ta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5B1F9A2-3EF7-496E-B606-0414D80E2F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685534"/>
              </p:ext>
            </p:extLst>
          </p:nvPr>
        </p:nvGraphicFramePr>
        <p:xfrm>
          <a:off x="6820094" y="1863724"/>
          <a:ext cx="3606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06480" imgH="914400" progId="Equation.DSMT4">
                  <p:embed/>
                </p:oleObj>
              </mc:Choice>
              <mc:Fallback>
                <p:oleObj name="Equation" r:id="rId2" imgW="360648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20094" y="1863724"/>
                        <a:ext cx="36068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585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FC759C-0586-49EE-83FC-AD9637DA49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9933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2192000"/>
                      <a:gd name="connsiteY0" fmla="*/ 0 h 6858000"/>
                      <a:gd name="connsiteX1" fmla="*/ 458651 w 12192000"/>
                      <a:gd name="connsiteY1" fmla="*/ 0 h 6858000"/>
                      <a:gd name="connsiteX2" fmla="*/ 673463 w 12192000"/>
                      <a:gd name="connsiteY2" fmla="*/ 0 h 6858000"/>
                      <a:gd name="connsiteX3" fmla="*/ 1497874 w 12192000"/>
                      <a:gd name="connsiteY3" fmla="*/ 0 h 6858000"/>
                      <a:gd name="connsiteX4" fmla="*/ 1956526 w 12192000"/>
                      <a:gd name="connsiteY4" fmla="*/ 0 h 6858000"/>
                      <a:gd name="connsiteX5" fmla="*/ 2415177 w 12192000"/>
                      <a:gd name="connsiteY5" fmla="*/ 0 h 6858000"/>
                      <a:gd name="connsiteX6" fmla="*/ 3239589 w 12192000"/>
                      <a:gd name="connsiteY6" fmla="*/ 0 h 6858000"/>
                      <a:gd name="connsiteX7" fmla="*/ 3576320 w 12192000"/>
                      <a:gd name="connsiteY7" fmla="*/ 0 h 6858000"/>
                      <a:gd name="connsiteX8" fmla="*/ 4400731 w 12192000"/>
                      <a:gd name="connsiteY8" fmla="*/ 0 h 6858000"/>
                      <a:gd name="connsiteX9" fmla="*/ 5225143 w 12192000"/>
                      <a:gd name="connsiteY9" fmla="*/ 0 h 6858000"/>
                      <a:gd name="connsiteX10" fmla="*/ 5805714 w 12192000"/>
                      <a:gd name="connsiteY10" fmla="*/ 0 h 6858000"/>
                      <a:gd name="connsiteX11" fmla="*/ 6630126 w 12192000"/>
                      <a:gd name="connsiteY11" fmla="*/ 0 h 6858000"/>
                      <a:gd name="connsiteX12" fmla="*/ 7088777 w 12192000"/>
                      <a:gd name="connsiteY12" fmla="*/ 0 h 6858000"/>
                      <a:gd name="connsiteX13" fmla="*/ 7547429 w 12192000"/>
                      <a:gd name="connsiteY13" fmla="*/ 0 h 6858000"/>
                      <a:gd name="connsiteX14" fmla="*/ 8249920 w 12192000"/>
                      <a:gd name="connsiteY14" fmla="*/ 0 h 6858000"/>
                      <a:gd name="connsiteX15" fmla="*/ 8708571 w 12192000"/>
                      <a:gd name="connsiteY15" fmla="*/ 0 h 6858000"/>
                      <a:gd name="connsiteX16" fmla="*/ 9532983 w 12192000"/>
                      <a:gd name="connsiteY16" fmla="*/ 0 h 6858000"/>
                      <a:gd name="connsiteX17" fmla="*/ 10357394 w 12192000"/>
                      <a:gd name="connsiteY17" fmla="*/ 0 h 6858000"/>
                      <a:gd name="connsiteX18" fmla="*/ 10937966 w 12192000"/>
                      <a:gd name="connsiteY18" fmla="*/ 0 h 6858000"/>
                      <a:gd name="connsiteX19" fmla="*/ 11396617 w 12192000"/>
                      <a:gd name="connsiteY19" fmla="*/ 0 h 6858000"/>
                      <a:gd name="connsiteX20" fmla="*/ 11611429 w 12192000"/>
                      <a:gd name="connsiteY20" fmla="*/ 0 h 6858000"/>
                      <a:gd name="connsiteX21" fmla="*/ 12192000 w 12192000"/>
                      <a:gd name="connsiteY21" fmla="*/ 0 h 6858000"/>
                      <a:gd name="connsiteX22" fmla="*/ 12192000 w 12192000"/>
                      <a:gd name="connsiteY22" fmla="*/ 434340 h 6858000"/>
                      <a:gd name="connsiteX23" fmla="*/ 12192000 w 12192000"/>
                      <a:gd name="connsiteY23" fmla="*/ 937260 h 6858000"/>
                      <a:gd name="connsiteX24" fmla="*/ 12192000 w 12192000"/>
                      <a:gd name="connsiteY24" fmla="*/ 1371600 h 6858000"/>
                      <a:gd name="connsiteX25" fmla="*/ 12192000 w 12192000"/>
                      <a:gd name="connsiteY25" fmla="*/ 2011680 h 6858000"/>
                      <a:gd name="connsiteX26" fmla="*/ 12192000 w 12192000"/>
                      <a:gd name="connsiteY26" fmla="*/ 2583180 h 6858000"/>
                      <a:gd name="connsiteX27" fmla="*/ 12192000 w 12192000"/>
                      <a:gd name="connsiteY27" fmla="*/ 3154680 h 6858000"/>
                      <a:gd name="connsiteX28" fmla="*/ 12192000 w 12192000"/>
                      <a:gd name="connsiteY28" fmla="*/ 3863340 h 6858000"/>
                      <a:gd name="connsiteX29" fmla="*/ 12192000 w 12192000"/>
                      <a:gd name="connsiteY29" fmla="*/ 4503420 h 6858000"/>
                      <a:gd name="connsiteX30" fmla="*/ 12192000 w 12192000"/>
                      <a:gd name="connsiteY30" fmla="*/ 4869180 h 6858000"/>
                      <a:gd name="connsiteX31" fmla="*/ 12192000 w 12192000"/>
                      <a:gd name="connsiteY31" fmla="*/ 5372100 h 6858000"/>
                      <a:gd name="connsiteX32" fmla="*/ 12192000 w 12192000"/>
                      <a:gd name="connsiteY32" fmla="*/ 6080760 h 6858000"/>
                      <a:gd name="connsiteX33" fmla="*/ 12192000 w 12192000"/>
                      <a:gd name="connsiteY33" fmla="*/ 6858000 h 6858000"/>
                      <a:gd name="connsiteX34" fmla="*/ 11489509 w 12192000"/>
                      <a:gd name="connsiteY34" fmla="*/ 6858000 h 6858000"/>
                      <a:gd name="connsiteX35" fmla="*/ 11274697 w 12192000"/>
                      <a:gd name="connsiteY35" fmla="*/ 6858000 h 6858000"/>
                      <a:gd name="connsiteX36" fmla="*/ 10937966 w 12192000"/>
                      <a:gd name="connsiteY36" fmla="*/ 6858000 h 6858000"/>
                      <a:gd name="connsiteX37" fmla="*/ 10235474 w 12192000"/>
                      <a:gd name="connsiteY37" fmla="*/ 6858000 h 6858000"/>
                      <a:gd name="connsiteX38" fmla="*/ 9898743 w 12192000"/>
                      <a:gd name="connsiteY38" fmla="*/ 6858000 h 6858000"/>
                      <a:gd name="connsiteX39" fmla="*/ 9683931 w 12192000"/>
                      <a:gd name="connsiteY39" fmla="*/ 6858000 h 6858000"/>
                      <a:gd name="connsiteX40" fmla="*/ 9347200 w 12192000"/>
                      <a:gd name="connsiteY40" fmla="*/ 6858000 h 6858000"/>
                      <a:gd name="connsiteX41" fmla="*/ 8888549 w 12192000"/>
                      <a:gd name="connsiteY41" fmla="*/ 6858000 h 6858000"/>
                      <a:gd name="connsiteX42" fmla="*/ 8307977 w 12192000"/>
                      <a:gd name="connsiteY42" fmla="*/ 6858000 h 6858000"/>
                      <a:gd name="connsiteX43" fmla="*/ 7971246 w 12192000"/>
                      <a:gd name="connsiteY43" fmla="*/ 6858000 h 6858000"/>
                      <a:gd name="connsiteX44" fmla="*/ 7146834 w 12192000"/>
                      <a:gd name="connsiteY44" fmla="*/ 6858000 h 6858000"/>
                      <a:gd name="connsiteX45" fmla="*/ 6566263 w 12192000"/>
                      <a:gd name="connsiteY45" fmla="*/ 6858000 h 6858000"/>
                      <a:gd name="connsiteX46" fmla="*/ 5741851 w 12192000"/>
                      <a:gd name="connsiteY46" fmla="*/ 6858000 h 6858000"/>
                      <a:gd name="connsiteX47" fmla="*/ 5039360 w 12192000"/>
                      <a:gd name="connsiteY47" fmla="*/ 6858000 h 6858000"/>
                      <a:gd name="connsiteX48" fmla="*/ 4580709 w 12192000"/>
                      <a:gd name="connsiteY48" fmla="*/ 6858000 h 6858000"/>
                      <a:gd name="connsiteX49" fmla="*/ 3878217 w 12192000"/>
                      <a:gd name="connsiteY49" fmla="*/ 6858000 h 6858000"/>
                      <a:gd name="connsiteX50" fmla="*/ 3541486 w 12192000"/>
                      <a:gd name="connsiteY50" fmla="*/ 6858000 h 6858000"/>
                      <a:gd name="connsiteX51" fmla="*/ 2960914 w 12192000"/>
                      <a:gd name="connsiteY51" fmla="*/ 6858000 h 6858000"/>
                      <a:gd name="connsiteX52" fmla="*/ 2746103 w 12192000"/>
                      <a:gd name="connsiteY52" fmla="*/ 6858000 h 6858000"/>
                      <a:gd name="connsiteX53" fmla="*/ 1921691 w 12192000"/>
                      <a:gd name="connsiteY53" fmla="*/ 6858000 h 6858000"/>
                      <a:gd name="connsiteX54" fmla="*/ 1341120 w 12192000"/>
                      <a:gd name="connsiteY54" fmla="*/ 6858000 h 6858000"/>
                      <a:gd name="connsiteX55" fmla="*/ 516709 w 12192000"/>
                      <a:gd name="connsiteY55" fmla="*/ 6858000 h 6858000"/>
                      <a:gd name="connsiteX56" fmla="*/ 0 w 12192000"/>
                      <a:gd name="connsiteY56" fmla="*/ 6858000 h 6858000"/>
                      <a:gd name="connsiteX57" fmla="*/ 0 w 12192000"/>
                      <a:gd name="connsiteY57" fmla="*/ 6423660 h 6858000"/>
                      <a:gd name="connsiteX58" fmla="*/ 0 w 12192000"/>
                      <a:gd name="connsiteY58" fmla="*/ 5715000 h 6858000"/>
                      <a:gd name="connsiteX59" fmla="*/ 0 w 12192000"/>
                      <a:gd name="connsiteY59" fmla="*/ 5143500 h 6858000"/>
                      <a:gd name="connsiteX60" fmla="*/ 0 w 12192000"/>
                      <a:gd name="connsiteY60" fmla="*/ 4777740 h 6858000"/>
                      <a:gd name="connsiteX61" fmla="*/ 0 w 12192000"/>
                      <a:gd name="connsiteY61" fmla="*/ 4206240 h 6858000"/>
                      <a:gd name="connsiteX62" fmla="*/ 0 w 12192000"/>
                      <a:gd name="connsiteY62" fmla="*/ 3703320 h 6858000"/>
                      <a:gd name="connsiteX63" fmla="*/ 0 w 12192000"/>
                      <a:gd name="connsiteY63" fmla="*/ 3200400 h 6858000"/>
                      <a:gd name="connsiteX64" fmla="*/ 0 w 12192000"/>
                      <a:gd name="connsiteY64" fmla="*/ 2697480 h 6858000"/>
                      <a:gd name="connsiteX65" fmla="*/ 0 w 12192000"/>
                      <a:gd name="connsiteY65" fmla="*/ 2194560 h 6858000"/>
                      <a:gd name="connsiteX66" fmla="*/ 0 w 12192000"/>
                      <a:gd name="connsiteY66" fmla="*/ 1554480 h 6858000"/>
                      <a:gd name="connsiteX67" fmla="*/ 0 w 12192000"/>
                      <a:gd name="connsiteY67" fmla="*/ 982980 h 6858000"/>
                      <a:gd name="connsiteX68" fmla="*/ 0 w 12192000"/>
                      <a:gd name="connsiteY68" fmla="*/ 617220 h 6858000"/>
                      <a:gd name="connsiteX69" fmla="*/ 0 w 12192000"/>
                      <a:gd name="connsiteY69" fmla="*/ 0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</a:cxnLst>
                    <a:rect l="l" t="t" r="r" b="b"/>
                    <a:pathLst>
                      <a:path w="12192000" h="6858000" extrusionOk="0">
                        <a:moveTo>
                          <a:pt x="0" y="0"/>
                        </a:moveTo>
                        <a:cubicBezTo>
                          <a:pt x="117127" y="-5097"/>
                          <a:pt x="305253" y="1402"/>
                          <a:pt x="458651" y="0"/>
                        </a:cubicBezTo>
                        <a:cubicBezTo>
                          <a:pt x="612049" y="-1402"/>
                          <a:pt x="595207" y="19573"/>
                          <a:pt x="673463" y="0"/>
                        </a:cubicBezTo>
                        <a:cubicBezTo>
                          <a:pt x="751719" y="-19573"/>
                          <a:pt x="1110976" y="2947"/>
                          <a:pt x="1497874" y="0"/>
                        </a:cubicBezTo>
                        <a:cubicBezTo>
                          <a:pt x="1884772" y="-2947"/>
                          <a:pt x="1727277" y="12394"/>
                          <a:pt x="1956526" y="0"/>
                        </a:cubicBezTo>
                        <a:cubicBezTo>
                          <a:pt x="2185775" y="-12394"/>
                          <a:pt x="2186037" y="21439"/>
                          <a:pt x="2415177" y="0"/>
                        </a:cubicBezTo>
                        <a:cubicBezTo>
                          <a:pt x="2644317" y="-21439"/>
                          <a:pt x="2980375" y="35203"/>
                          <a:pt x="3239589" y="0"/>
                        </a:cubicBezTo>
                        <a:cubicBezTo>
                          <a:pt x="3498803" y="-35203"/>
                          <a:pt x="3499976" y="366"/>
                          <a:pt x="3576320" y="0"/>
                        </a:cubicBezTo>
                        <a:cubicBezTo>
                          <a:pt x="3652664" y="-366"/>
                          <a:pt x="4027617" y="80807"/>
                          <a:pt x="4400731" y="0"/>
                        </a:cubicBezTo>
                        <a:cubicBezTo>
                          <a:pt x="4773845" y="-80807"/>
                          <a:pt x="4838935" y="27413"/>
                          <a:pt x="5225143" y="0"/>
                        </a:cubicBezTo>
                        <a:cubicBezTo>
                          <a:pt x="5611351" y="-27413"/>
                          <a:pt x="5670159" y="30339"/>
                          <a:pt x="5805714" y="0"/>
                        </a:cubicBezTo>
                        <a:cubicBezTo>
                          <a:pt x="5941269" y="-30339"/>
                          <a:pt x="6367077" y="29593"/>
                          <a:pt x="6630126" y="0"/>
                        </a:cubicBezTo>
                        <a:cubicBezTo>
                          <a:pt x="6893175" y="-29593"/>
                          <a:pt x="6919581" y="35567"/>
                          <a:pt x="7088777" y="0"/>
                        </a:cubicBezTo>
                        <a:cubicBezTo>
                          <a:pt x="7257973" y="-35567"/>
                          <a:pt x="7359908" y="46992"/>
                          <a:pt x="7547429" y="0"/>
                        </a:cubicBezTo>
                        <a:cubicBezTo>
                          <a:pt x="7734950" y="-46992"/>
                          <a:pt x="8044814" y="40653"/>
                          <a:pt x="8249920" y="0"/>
                        </a:cubicBezTo>
                        <a:cubicBezTo>
                          <a:pt x="8455026" y="-40653"/>
                          <a:pt x="8489644" y="23818"/>
                          <a:pt x="8708571" y="0"/>
                        </a:cubicBezTo>
                        <a:cubicBezTo>
                          <a:pt x="8927498" y="-23818"/>
                          <a:pt x="9259545" y="8651"/>
                          <a:pt x="9532983" y="0"/>
                        </a:cubicBezTo>
                        <a:cubicBezTo>
                          <a:pt x="9806421" y="-8651"/>
                          <a:pt x="10032831" y="97126"/>
                          <a:pt x="10357394" y="0"/>
                        </a:cubicBezTo>
                        <a:cubicBezTo>
                          <a:pt x="10681957" y="-97126"/>
                          <a:pt x="10669289" y="18621"/>
                          <a:pt x="10937966" y="0"/>
                        </a:cubicBezTo>
                        <a:cubicBezTo>
                          <a:pt x="11206643" y="-18621"/>
                          <a:pt x="11228125" y="49914"/>
                          <a:pt x="11396617" y="0"/>
                        </a:cubicBezTo>
                        <a:cubicBezTo>
                          <a:pt x="11565109" y="-49914"/>
                          <a:pt x="11567903" y="2966"/>
                          <a:pt x="11611429" y="0"/>
                        </a:cubicBezTo>
                        <a:cubicBezTo>
                          <a:pt x="11654955" y="-2966"/>
                          <a:pt x="11909242" y="42336"/>
                          <a:pt x="12192000" y="0"/>
                        </a:cubicBezTo>
                        <a:cubicBezTo>
                          <a:pt x="12228019" y="213296"/>
                          <a:pt x="12147319" y="305727"/>
                          <a:pt x="12192000" y="434340"/>
                        </a:cubicBezTo>
                        <a:cubicBezTo>
                          <a:pt x="12236681" y="562953"/>
                          <a:pt x="12186928" y="804948"/>
                          <a:pt x="12192000" y="937260"/>
                        </a:cubicBezTo>
                        <a:cubicBezTo>
                          <a:pt x="12197072" y="1069572"/>
                          <a:pt x="12191125" y="1233491"/>
                          <a:pt x="12192000" y="1371600"/>
                        </a:cubicBezTo>
                        <a:cubicBezTo>
                          <a:pt x="12192875" y="1509709"/>
                          <a:pt x="12123242" y="1728354"/>
                          <a:pt x="12192000" y="2011680"/>
                        </a:cubicBezTo>
                        <a:cubicBezTo>
                          <a:pt x="12260758" y="2295006"/>
                          <a:pt x="12173196" y="2411009"/>
                          <a:pt x="12192000" y="2583180"/>
                        </a:cubicBezTo>
                        <a:cubicBezTo>
                          <a:pt x="12210804" y="2755351"/>
                          <a:pt x="12173001" y="2879417"/>
                          <a:pt x="12192000" y="3154680"/>
                        </a:cubicBezTo>
                        <a:cubicBezTo>
                          <a:pt x="12210999" y="3429943"/>
                          <a:pt x="12164620" y="3618866"/>
                          <a:pt x="12192000" y="3863340"/>
                        </a:cubicBezTo>
                        <a:cubicBezTo>
                          <a:pt x="12219380" y="4107814"/>
                          <a:pt x="12160526" y="4296849"/>
                          <a:pt x="12192000" y="4503420"/>
                        </a:cubicBezTo>
                        <a:cubicBezTo>
                          <a:pt x="12223474" y="4709991"/>
                          <a:pt x="12181453" y="4760658"/>
                          <a:pt x="12192000" y="4869180"/>
                        </a:cubicBezTo>
                        <a:cubicBezTo>
                          <a:pt x="12202547" y="4977702"/>
                          <a:pt x="12191464" y="5193186"/>
                          <a:pt x="12192000" y="5372100"/>
                        </a:cubicBezTo>
                        <a:cubicBezTo>
                          <a:pt x="12192536" y="5551014"/>
                          <a:pt x="12191276" y="5841293"/>
                          <a:pt x="12192000" y="6080760"/>
                        </a:cubicBezTo>
                        <a:cubicBezTo>
                          <a:pt x="12192724" y="6320227"/>
                          <a:pt x="12142830" y="6641719"/>
                          <a:pt x="12192000" y="6858000"/>
                        </a:cubicBezTo>
                        <a:cubicBezTo>
                          <a:pt x="12011855" y="6890348"/>
                          <a:pt x="11686353" y="6789455"/>
                          <a:pt x="11489509" y="6858000"/>
                        </a:cubicBezTo>
                        <a:cubicBezTo>
                          <a:pt x="11292665" y="6926545"/>
                          <a:pt x="11374661" y="6836147"/>
                          <a:pt x="11274697" y="6858000"/>
                        </a:cubicBezTo>
                        <a:cubicBezTo>
                          <a:pt x="11174733" y="6879853"/>
                          <a:pt x="11025090" y="6857874"/>
                          <a:pt x="10937966" y="6858000"/>
                        </a:cubicBezTo>
                        <a:cubicBezTo>
                          <a:pt x="10850842" y="6858126"/>
                          <a:pt x="10414506" y="6788957"/>
                          <a:pt x="10235474" y="6858000"/>
                        </a:cubicBezTo>
                        <a:cubicBezTo>
                          <a:pt x="10056442" y="6927043"/>
                          <a:pt x="10023465" y="6843023"/>
                          <a:pt x="9898743" y="6858000"/>
                        </a:cubicBezTo>
                        <a:cubicBezTo>
                          <a:pt x="9774021" y="6872977"/>
                          <a:pt x="9730552" y="6850928"/>
                          <a:pt x="9683931" y="6858000"/>
                        </a:cubicBezTo>
                        <a:cubicBezTo>
                          <a:pt x="9637310" y="6865072"/>
                          <a:pt x="9429877" y="6857733"/>
                          <a:pt x="9347200" y="6858000"/>
                        </a:cubicBezTo>
                        <a:cubicBezTo>
                          <a:pt x="9264523" y="6858267"/>
                          <a:pt x="8986644" y="6816681"/>
                          <a:pt x="8888549" y="6858000"/>
                        </a:cubicBezTo>
                        <a:cubicBezTo>
                          <a:pt x="8790454" y="6899319"/>
                          <a:pt x="8519798" y="6815500"/>
                          <a:pt x="8307977" y="6858000"/>
                        </a:cubicBezTo>
                        <a:cubicBezTo>
                          <a:pt x="8096156" y="6900500"/>
                          <a:pt x="8039106" y="6846527"/>
                          <a:pt x="7971246" y="6858000"/>
                        </a:cubicBezTo>
                        <a:cubicBezTo>
                          <a:pt x="7903386" y="6869473"/>
                          <a:pt x="7390064" y="6834677"/>
                          <a:pt x="7146834" y="6858000"/>
                        </a:cubicBezTo>
                        <a:cubicBezTo>
                          <a:pt x="6903604" y="6881323"/>
                          <a:pt x="6833830" y="6807852"/>
                          <a:pt x="6566263" y="6858000"/>
                        </a:cubicBezTo>
                        <a:cubicBezTo>
                          <a:pt x="6298696" y="6908148"/>
                          <a:pt x="5983265" y="6793404"/>
                          <a:pt x="5741851" y="6858000"/>
                        </a:cubicBezTo>
                        <a:cubicBezTo>
                          <a:pt x="5500437" y="6922596"/>
                          <a:pt x="5209564" y="6853836"/>
                          <a:pt x="5039360" y="6858000"/>
                        </a:cubicBezTo>
                        <a:cubicBezTo>
                          <a:pt x="4869156" y="6862164"/>
                          <a:pt x="4716100" y="6803218"/>
                          <a:pt x="4580709" y="6858000"/>
                        </a:cubicBezTo>
                        <a:cubicBezTo>
                          <a:pt x="4445318" y="6912782"/>
                          <a:pt x="4208098" y="6807044"/>
                          <a:pt x="3878217" y="6858000"/>
                        </a:cubicBezTo>
                        <a:cubicBezTo>
                          <a:pt x="3548336" y="6908956"/>
                          <a:pt x="3667819" y="6841252"/>
                          <a:pt x="3541486" y="6858000"/>
                        </a:cubicBezTo>
                        <a:cubicBezTo>
                          <a:pt x="3415153" y="6874748"/>
                          <a:pt x="3078750" y="6793719"/>
                          <a:pt x="2960914" y="6858000"/>
                        </a:cubicBezTo>
                        <a:cubicBezTo>
                          <a:pt x="2843078" y="6922281"/>
                          <a:pt x="2790053" y="6843328"/>
                          <a:pt x="2746103" y="6858000"/>
                        </a:cubicBezTo>
                        <a:cubicBezTo>
                          <a:pt x="2702153" y="6872672"/>
                          <a:pt x="2126980" y="6780281"/>
                          <a:pt x="1921691" y="6858000"/>
                        </a:cubicBezTo>
                        <a:cubicBezTo>
                          <a:pt x="1716402" y="6935719"/>
                          <a:pt x="1613961" y="6828906"/>
                          <a:pt x="1341120" y="6858000"/>
                        </a:cubicBezTo>
                        <a:cubicBezTo>
                          <a:pt x="1068279" y="6887094"/>
                          <a:pt x="682891" y="6813896"/>
                          <a:pt x="516709" y="6858000"/>
                        </a:cubicBezTo>
                        <a:cubicBezTo>
                          <a:pt x="350527" y="6902104"/>
                          <a:pt x="216644" y="6804455"/>
                          <a:pt x="0" y="6858000"/>
                        </a:cubicBezTo>
                        <a:cubicBezTo>
                          <a:pt x="-47229" y="6719778"/>
                          <a:pt x="3176" y="6534789"/>
                          <a:pt x="0" y="6423660"/>
                        </a:cubicBezTo>
                        <a:cubicBezTo>
                          <a:pt x="-3176" y="6312531"/>
                          <a:pt x="59507" y="5888494"/>
                          <a:pt x="0" y="5715000"/>
                        </a:cubicBezTo>
                        <a:cubicBezTo>
                          <a:pt x="-59507" y="5541506"/>
                          <a:pt x="11415" y="5331631"/>
                          <a:pt x="0" y="5143500"/>
                        </a:cubicBezTo>
                        <a:cubicBezTo>
                          <a:pt x="-11415" y="4955369"/>
                          <a:pt x="7006" y="4853368"/>
                          <a:pt x="0" y="4777740"/>
                        </a:cubicBezTo>
                        <a:cubicBezTo>
                          <a:pt x="-7006" y="4702112"/>
                          <a:pt x="42232" y="4417636"/>
                          <a:pt x="0" y="4206240"/>
                        </a:cubicBezTo>
                        <a:cubicBezTo>
                          <a:pt x="-42232" y="3994844"/>
                          <a:pt x="13268" y="3903699"/>
                          <a:pt x="0" y="3703320"/>
                        </a:cubicBezTo>
                        <a:cubicBezTo>
                          <a:pt x="-13268" y="3502941"/>
                          <a:pt x="10399" y="3355104"/>
                          <a:pt x="0" y="3200400"/>
                        </a:cubicBezTo>
                        <a:cubicBezTo>
                          <a:pt x="-10399" y="3045696"/>
                          <a:pt x="53415" y="2946244"/>
                          <a:pt x="0" y="2697480"/>
                        </a:cubicBezTo>
                        <a:cubicBezTo>
                          <a:pt x="-53415" y="2448716"/>
                          <a:pt x="9009" y="2303303"/>
                          <a:pt x="0" y="2194560"/>
                        </a:cubicBezTo>
                        <a:cubicBezTo>
                          <a:pt x="-9009" y="2085817"/>
                          <a:pt x="42528" y="1848496"/>
                          <a:pt x="0" y="1554480"/>
                        </a:cubicBezTo>
                        <a:cubicBezTo>
                          <a:pt x="-42528" y="1260464"/>
                          <a:pt x="7898" y="1101013"/>
                          <a:pt x="0" y="982980"/>
                        </a:cubicBezTo>
                        <a:cubicBezTo>
                          <a:pt x="-7898" y="864947"/>
                          <a:pt x="24206" y="770297"/>
                          <a:pt x="0" y="617220"/>
                        </a:cubicBezTo>
                        <a:cubicBezTo>
                          <a:pt x="-24206" y="464143"/>
                          <a:pt x="61975" y="21808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02F50-DF1C-4C32-A5F1-2289A18BB4FB}"/>
              </a:ext>
            </a:extLst>
          </p:cNvPr>
          <p:cNvSpPr txBox="1"/>
          <p:nvPr/>
        </p:nvSpPr>
        <p:spPr>
          <a:xfrm>
            <a:off x="112542" y="703929"/>
            <a:ext cx="1207945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</a:pP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120 km.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ĐS: 48 km/h.</a:t>
            </a:r>
            <a:endParaRPr lang="en-US" sz="28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D6290-2E05-4AC3-B44E-4AA7D3F3FD02}"/>
              </a:ext>
            </a:extLst>
          </p:cNvPr>
          <p:cNvSpPr txBox="1"/>
          <p:nvPr/>
        </p:nvSpPr>
        <p:spPr>
          <a:xfrm>
            <a:off x="351691" y="337624"/>
            <a:ext cx="6330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MINH HỌA</a:t>
            </a:r>
          </a:p>
        </p:txBody>
      </p:sp>
    </p:spTree>
    <p:extLst>
      <p:ext uri="{BB962C8B-B14F-4D97-AF65-F5344CB8AC3E}">
        <p14:creationId xmlns:p14="http://schemas.microsoft.com/office/powerpoint/2010/main" val="190753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3919</Words>
  <Application>Microsoft Office PowerPoint</Application>
  <PresentationFormat>Widescreen</PresentationFormat>
  <Paragraphs>185</Paragraphs>
  <Slides>55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Wingdings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Bình Trịnh</dc:creator>
  <cp:lastModifiedBy>Bình Trịnh</cp:lastModifiedBy>
  <cp:revision>36</cp:revision>
  <dcterms:created xsi:type="dcterms:W3CDTF">2021-08-30T02:36:37Z</dcterms:created>
  <dcterms:modified xsi:type="dcterms:W3CDTF">2021-08-30T15:46:29Z</dcterms:modified>
</cp:coreProperties>
</file>