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01" r:id="rId2"/>
    <p:sldId id="500" r:id="rId3"/>
    <p:sldId id="502" r:id="rId4"/>
    <p:sldId id="495" r:id="rId5"/>
    <p:sldId id="503" r:id="rId6"/>
    <p:sldId id="505" r:id="rId7"/>
    <p:sldId id="507" r:id="rId8"/>
    <p:sldId id="506" r:id="rId9"/>
    <p:sldId id="509" r:id="rId10"/>
    <p:sldId id="508" r:id="rId11"/>
    <p:sldId id="511" r:id="rId12"/>
    <p:sldId id="510" r:id="rId13"/>
    <p:sldId id="261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1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105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18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299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685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53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svg"/><Relationship Id="rId7" Type="http://schemas.openxmlformats.org/officeDocument/2006/relationships/image" Target="../media/image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6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7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1.svg"/><Relationship Id="rId3" Type="http://schemas.openxmlformats.org/officeDocument/2006/relationships/image" Target="../media/image22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0.sv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71501" y="1279288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494178" y="216520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1: VEC T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VÀ CÁC PHÉP TOÁN VECT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TROG KHÔNG GIAN (TIẾT 3)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25605" y="4536634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3F00EBC7-90F8-4A8A-B956-54B28D24AC80}"/>
              </a:ext>
            </a:extLst>
          </p:cNvPr>
          <p:cNvSpPr/>
          <p:nvPr/>
        </p:nvSpPr>
        <p:spPr>
          <a:xfrm>
            <a:off x="10000925" y="238587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055525E3-9C62-4F21-BCA1-82E2BEC76049}"/>
              </a:ext>
            </a:extLst>
          </p:cNvPr>
          <p:cNvSpPr/>
          <p:nvPr/>
        </p:nvSpPr>
        <p:spPr>
          <a:xfrm rot="813216">
            <a:off x="9972590" y="312988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76738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b="1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Vì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𝑂𝐴𝐷𝐵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nên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𝑂𝐷</m:t>
                    </m:r>
                  </m:oMath>
                </a14:m>
                <a:r>
                  <a:rPr lang="en-US" sz="2600" dirty="0"/>
                  <a:t>, </a:t>
                </a:r>
                <a:r>
                  <a:rPr lang="en-US" sz="2600" dirty="0" err="1"/>
                  <a:t>suy</a:t>
                </a:r>
                <a:r>
                  <a:rPr lang="en-US" sz="2600" dirty="0"/>
                  <a:t> ra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𝑂𝐷𝐸𝐶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chữ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nhật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Do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tam </a:t>
                </a:r>
                <a:r>
                  <a:rPr lang="en-US" sz="2600" dirty="0" err="1"/>
                  <a:t>giác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𝑂𝐷𝐸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vuông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+2⋅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600"/>
                      <m:t>cos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Suy</a:t>
                </a:r>
                <a:r>
                  <a:rPr lang="en-US" sz="2600" dirty="0"/>
                  <a:t> ra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𝑂𝐸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+2⋅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𝑂𝐵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nor/>
                          </m:rPr>
                          <a:rPr lang="en-US" sz="2600"/>
                          <m:t>cos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</m:e>
                    </m:rad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+2⋅25⋅12⋅</m:t>
                          </m:r>
                          <m:r>
                            <m:rPr>
                              <m:nor/>
                            </m:rPr>
                            <a:rPr lang="en-US" sz="2600"/>
                            <m:t>cos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e>
                      </m:rad>
                      <m:r>
                        <a:rPr lang="en-US" sz="2600" i="1">
                          <a:latin typeface="Cambria Math" panose="02040503050406030204" pitchFamily="18" charset="0"/>
                        </a:rPr>
                        <m:t>≈26,092.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hợp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𝑂𝐸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≈26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m:rPr>
                        <m:nor/>
                      </m:rPr>
                      <a:rPr lang="en-US" sz="2600"/>
                      <m:t>N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76738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62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5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0"/>
            <a:ext cx="4157229" cy="2617576"/>
            <a:chOff x="3307257" y="1111484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751055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98964" y="1111484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5"/>
                <a:ext cx="11637062" cy="574104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hộp</a:t>
                </a:r>
                <a:r>
                  <a:rPr lang="en-US" sz="2400" dirty="0"/>
                  <a:t> ABCD.EFGH.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𝐷𝐻</m:t>
                        </m:r>
                      </m:e>
                    </m:acc>
                  </m:oMath>
                </a14:m>
                <a:r>
                  <a:rPr lang="en-US" sz="2400" dirty="0"/>
                  <a:t>;	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𝐻𝐸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5"/>
                <a:ext cx="11637062" cy="5741047"/>
              </a:xfrm>
              <a:prstGeom prst="rect">
                <a:avLst/>
              </a:prstGeom>
              <a:blipFill>
                <a:blip r:embed="rId7"/>
                <a:stretch>
                  <a:fillRect l="-3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hực hành 3 trang 45 Toán 12 Tập 1 Chân trời sáng tạo | Giải Toán 12">
            <a:extLst>
              <a:ext uri="{FF2B5EF4-FFF2-40B4-BE49-F238E27FC236}">
                <a16:creationId xmlns:a16="http://schemas.microsoft.com/office/drawing/2014/main" id="{52896350-8923-4FFD-A337-EA8310A93DF1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86" y="2982352"/>
            <a:ext cx="4121761" cy="3587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075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0"/>
            <a:ext cx="4157229" cy="2617576"/>
            <a:chOff x="3307257" y="1111484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751055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98964" y="1111484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5"/>
                <a:ext cx="11637062" cy="574104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ABCD.EFGH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hộp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tắc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hộp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𝐷𝐻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𝐷𝐹</m:t>
                        </m:r>
                      </m:e>
                    </m:acc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DCGH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𝐻𝐷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tự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ABGH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𝐻𝐺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Do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𝐻𝐸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𝐻𝐸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𝐻𝐷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𝐻𝐺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𝐻𝐵</m:t>
                        </m:r>
                      </m:e>
                    </m:acc>
                  </m:oMath>
                </a14:m>
                <a:r>
                  <a:rPr lang="en-US" sz="2800" dirty="0"/>
                  <a:t> (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tắc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hộp</a:t>
                </a:r>
                <a:r>
                  <a:rPr lang="en-US" sz="2800" dirty="0"/>
                  <a:t>).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5"/>
                <a:ext cx="11637062" cy="5741047"/>
              </a:xfrm>
              <a:prstGeom prst="rect">
                <a:avLst/>
              </a:prstGeom>
              <a:blipFill>
                <a:blip r:embed="rId7"/>
                <a:stretch>
                  <a:fillRect l="-62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122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4D8DD43F-CDB4-4431-AF4E-4A220F3858F2}"/>
              </a:ext>
            </a:extLst>
          </p:cNvPr>
          <p:cNvSpPr/>
          <p:nvPr/>
        </p:nvSpPr>
        <p:spPr>
          <a:xfrm rot="-1135901">
            <a:off x="4159908" y="121378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CED7C9AA-EEF7-4BAB-B672-815B321361D2}"/>
              </a:ext>
            </a:extLst>
          </p:cNvPr>
          <p:cNvSpPr/>
          <p:nvPr/>
        </p:nvSpPr>
        <p:spPr>
          <a:xfrm rot="813216">
            <a:off x="4640083" y="142445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CE142C6-19B1-47EC-B59E-7F77DBEBEB0C}"/>
              </a:ext>
            </a:extLst>
          </p:cNvPr>
          <p:cNvSpPr/>
          <p:nvPr/>
        </p:nvSpPr>
        <p:spPr>
          <a:xfrm rot="-1135901">
            <a:off x="6986073" y="477188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C5E6CE88-6206-477C-BEEE-E6C2FAAD8708}"/>
              </a:ext>
            </a:extLst>
          </p:cNvPr>
          <p:cNvSpPr/>
          <p:nvPr/>
        </p:nvSpPr>
        <p:spPr>
          <a:xfrm rot="813216">
            <a:off x="7466248" y="498256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FF967C9-3F29-BE1C-5FF4-429717F8CA43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A6AFEF6-5904-45DD-AEAA-4D779B5032B3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D4C9F7B0-D6AA-4340-970A-1D3B7EBA9E5F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76" name="Freeform 4">
                <a:extLst>
                  <a:ext uri="{FF2B5EF4-FFF2-40B4-BE49-F238E27FC236}">
                    <a16:creationId xmlns:a16="http://schemas.microsoft.com/office/drawing/2014/main" id="{1C2F7B30-44EB-4945-A999-E1B30098E8B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E3A0DD79-6484-41BB-A7E6-187449C221FF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63" name="Group 9">
              <a:extLst>
                <a:ext uri="{FF2B5EF4-FFF2-40B4-BE49-F238E27FC236}">
                  <a16:creationId xmlns:a16="http://schemas.microsoft.com/office/drawing/2014/main" id="{C473D671-EF0B-4BFA-B8F0-BB009E6DA0F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A73873EB-CA2D-4EF2-B3B6-4A5820946B6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4EC57E49-BB74-4FE0-8121-9DAE417A373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64" name="AutoShape 21">
              <a:extLst>
                <a:ext uri="{FF2B5EF4-FFF2-40B4-BE49-F238E27FC236}">
                  <a16:creationId xmlns:a16="http://schemas.microsoft.com/office/drawing/2014/main" id="{906ABEE7-3122-47C5-902B-018CC97A0BED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5" name="Group 23">
              <a:extLst>
                <a:ext uri="{FF2B5EF4-FFF2-40B4-BE49-F238E27FC236}">
                  <a16:creationId xmlns:a16="http://schemas.microsoft.com/office/drawing/2014/main" id="{4705E686-277D-4F90-8836-1F04620F83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CE5DA9C8-9FBF-4523-953C-BC46CBB2D8E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CE7812BD-176D-4D51-91F1-6383E6977D7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66" name="Group 29">
              <a:extLst>
                <a:ext uri="{FF2B5EF4-FFF2-40B4-BE49-F238E27FC236}">
                  <a16:creationId xmlns:a16="http://schemas.microsoft.com/office/drawing/2014/main" id="{CCB3017E-BD3A-47E7-A3A9-79FA8A0476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337FA665-58D4-4A5C-BFC4-5722E864C6EB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AA238333-0D95-4A8E-9A8F-EAE35374A31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67" name="Group 35">
              <a:extLst>
                <a:ext uri="{FF2B5EF4-FFF2-40B4-BE49-F238E27FC236}">
                  <a16:creationId xmlns:a16="http://schemas.microsoft.com/office/drawing/2014/main" id="{ED5A3ED0-F49C-4B33-B308-D590EE0695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392F07A6-47A9-4D86-BBC2-C7094A33CA71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FF77BBCE-0D82-4654-B122-59BDB1BF1BCC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78" name="Folded Corner 39">
            <a:extLst>
              <a:ext uri="{FF2B5EF4-FFF2-40B4-BE49-F238E27FC236}">
                <a16:creationId xmlns:a16="http://schemas.microsoft.com/office/drawing/2014/main" id="{47D53667-66CF-4243-BD79-89F1F5AB1E7C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860F2B3A-2BEB-4364-9074-A4FE6B057B83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b) QUY TẮC HÌNH HỘP</a:t>
            </a:r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C6B6FF4D-49A8-43A6-9597-49477F315F52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dirty="0"/>
              <a:t>TỔNG VÀ HIỆU CỦA HAI VECTƠ.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hộp</a:t>
                </a:r>
                <a:r>
                  <a:rPr lang="en-US" sz="2400" dirty="0"/>
                  <a:t> ABCD.A'B'C'D'.</a:t>
                </a:r>
                <a:br>
                  <a:rPr lang="en-US" sz="2400" dirty="0"/>
                </a:br>
                <a:r>
                  <a:rPr lang="en-US" sz="2400" dirty="0"/>
                  <a:t>a)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b) </a:t>
                </a:r>
                <a:r>
                  <a:rPr lang="en-US" sz="2400" dirty="0" err="1"/>
                  <a:t>Dùng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câu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cộng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minh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blipFill>
                <a:blip r:embed="rId11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Hoạt động khám phá 3 trang 44 Toán 12 Tập 1 Chân trời sáng tạo | Giải Toán 12">
            <a:extLst>
              <a:ext uri="{FF2B5EF4-FFF2-40B4-BE49-F238E27FC236}">
                <a16:creationId xmlns:a16="http://schemas.microsoft.com/office/drawing/2014/main" id="{C7049980-9572-46D2-8746-1CE110898838}"/>
              </a:ext>
            </a:extLst>
          </p:cNvPr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08" y="3067317"/>
            <a:ext cx="4056184" cy="3333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77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Do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Do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 err="1"/>
                  <a:t>Tương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tự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A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/>
                          <m:t>A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/>
                  <a:t>Do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/>
                  <a:t>b)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blipFill>
                <a:blip r:embed="rId11"/>
                <a:stretch>
                  <a:fillRect l="-69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hộp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.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53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0D23342-8AAC-4C95-AB0A-8D0410B79A5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6229" y="3274369"/>
            <a:ext cx="2523809" cy="2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06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Cho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hộp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𝐸𝐹𝐺𝐻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Thực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toán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đây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acc>
                  </m:oMath>
                </a14:m>
                <a:r>
                  <a:rPr lang="en-US" sz="2800" dirty="0"/>
                  <a:t>;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𝐸𝐻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73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7222600-5464-4656-AF2C-33A1685C30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5205" y="2496940"/>
            <a:ext cx="4476823" cy="34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76738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a) Theo </a:t>
                </a:r>
                <a:r>
                  <a:rPr lang="en-US" dirty="0" err="1"/>
                  <a:t>quy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hộp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b)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𝐸𝐻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Suy</a:t>
                </a:r>
                <a:r>
                  <a:rPr lang="en-US" dirty="0"/>
                  <a:t>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𝐸𝐻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Theo </a:t>
                </a:r>
                <a:r>
                  <a:rPr lang="en-US" dirty="0" err="1"/>
                  <a:t>quy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hộp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𝐸𝐻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76738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908" b="-18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83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76738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Có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. Hai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này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N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N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phẳng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bởi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N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76738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FF0F465-C67B-40C7-BDD7-91FC2F5C30E4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0745" y="3826413"/>
            <a:ext cx="2823772" cy="24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59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76738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600" b="1" dirty="0"/>
                  <a:t>Lời </a:t>
                </a:r>
                <a:r>
                  <a:rPr lang="en-US" sz="3600" b="1" dirty="0" err="1"/>
                  <a:t>giải</a:t>
                </a:r>
                <a:endParaRPr lang="en-US" sz="3600" b="1" dirty="0"/>
              </a:p>
              <a:p>
                <a:pPr>
                  <a:lnSpc>
                    <a:spcPct val="170000"/>
                  </a:lnSpc>
                </a:pPr>
                <a:r>
                  <a:rPr lang="en-US" sz="2800" dirty="0" err="1"/>
                  <a:t>Gọi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,12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,4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N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2800" dirty="0" err="1"/>
                  <a:t>Vẽ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2800" dirty="0" err="1"/>
                  <a:t>Dựng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𝑂𝐴𝐷𝐵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𝑂𝐷𝐸𝐶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2800" dirty="0" err="1"/>
                  <a:t>Hợp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𝑂𝐷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𝑂𝐸</m:t>
                        </m:r>
                      </m:e>
                    </m:acc>
                  </m:oMath>
                </a14:m>
                <a:endParaRPr lang="en-US" sz="2800" dirty="0"/>
              </a:p>
              <a:p>
                <a:pPr>
                  <a:lnSpc>
                    <a:spcPct val="170000"/>
                  </a:lnSpc>
                </a:pPr>
                <a:r>
                  <a:rPr lang="en-US" sz="2800" dirty="0" err="1"/>
                  <a:t>Áp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dụng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côsin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tam </a:t>
                </a:r>
                <a:r>
                  <a:rPr lang="en-US" sz="2800" dirty="0" err="1"/>
                  <a:t>giác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𝑂𝐵𝐷</m:t>
                    </m:r>
                  </m:oMath>
                </a14:m>
                <a:r>
                  <a:rPr lang="en-US" sz="2800" dirty="0"/>
                  <a:t>, ta </a:t>
                </a:r>
                <a:r>
                  <a:rPr lang="en-US" sz="2800" dirty="0" err="1"/>
                  <a:t>có</a:t>
                </a:r>
                <a:endParaRPr lang="en-US" sz="2800" dirty="0"/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−2⋅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𝑂𝐵𝐷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+2⋅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76738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4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904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793</Words>
  <Application>Microsoft Office PowerPoint</Application>
  <PresentationFormat>Widescreen</PresentationFormat>
  <Paragraphs>105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2024-11-18T01:44:47Z</dcterms:modified>
</cp:coreProperties>
</file>