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6"/>
  </p:notesMasterIdLst>
  <p:sldIdLst>
    <p:sldId id="4152" r:id="rId3"/>
    <p:sldId id="4189" r:id="rId4"/>
    <p:sldId id="4247" r:id="rId5"/>
    <p:sldId id="4219" r:id="rId6"/>
    <p:sldId id="4220" r:id="rId7"/>
    <p:sldId id="4194" r:id="rId8"/>
    <p:sldId id="4193" r:id="rId9"/>
    <p:sldId id="4195" r:id="rId10"/>
    <p:sldId id="4190" r:id="rId11"/>
    <p:sldId id="4241" r:id="rId12"/>
    <p:sldId id="4221" r:id="rId13"/>
    <p:sldId id="4242" r:id="rId14"/>
    <p:sldId id="4218" r:id="rId15"/>
    <p:sldId id="4222" r:id="rId16"/>
    <p:sldId id="4202" r:id="rId17"/>
    <p:sldId id="4170" r:id="rId18"/>
    <p:sldId id="4205" r:id="rId19"/>
    <p:sldId id="4240" r:id="rId20"/>
    <p:sldId id="4224" r:id="rId21"/>
    <p:sldId id="4225" r:id="rId22"/>
    <p:sldId id="4226" r:id="rId23"/>
    <p:sldId id="4227" r:id="rId24"/>
    <p:sldId id="4228" r:id="rId25"/>
    <p:sldId id="4229" r:id="rId26"/>
    <p:sldId id="4243" r:id="rId27"/>
    <p:sldId id="4244" r:id="rId28"/>
    <p:sldId id="4245" r:id="rId29"/>
    <p:sldId id="4232" r:id="rId30"/>
    <p:sldId id="4233" r:id="rId31"/>
    <p:sldId id="4235" r:id="rId32"/>
    <p:sldId id="4236" r:id="rId33"/>
    <p:sldId id="4238" r:id="rId34"/>
    <p:sldId id="4246"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Roboto" panose="02000000000000000000" pitchFamily="2" charset="0"/>
      <p:regular r:id="rId43"/>
      <p:bold r:id="rId44"/>
      <p:italic r:id="rId45"/>
      <p:boldItalic r:id="rId46"/>
    </p:embeddedFont>
    <p:embeddedFont>
      <p:font typeface="Roboto Black" panose="02000000000000000000" pitchFamily="2" charset="0"/>
      <p:bold r:id="rId47"/>
      <p:boldItalic r:id="rId4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7070"/>
    <a:srgbClr val="F1A13E"/>
    <a:srgbClr val="EE1AD5"/>
    <a:srgbClr val="D0DF5D"/>
    <a:srgbClr val="F5A06B"/>
    <a:srgbClr val="FCAF19"/>
    <a:srgbClr val="D9CC26"/>
    <a:srgbClr val="55CBF1"/>
    <a:srgbClr val="1BB78E"/>
    <a:srgbClr val="31BE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601" autoAdjust="0"/>
  </p:normalViewPr>
  <p:slideViewPr>
    <p:cSldViewPr snapToGrid="0">
      <p:cViewPr varScale="1">
        <p:scale>
          <a:sx n="102" d="100"/>
          <a:sy n="102" d="100"/>
        </p:scale>
        <p:origin x="954" y="10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cho HS thực hiện các động tác. </a:t>
            </a:r>
            <a:r>
              <a:rPr lang="en-US"/>
              <a:t>GV nêu</a:t>
            </a:r>
            <a:r>
              <a:rPr lang="en-US" baseline="0"/>
              <a:t> cách chơi cho HS nắm được. Cho mỗi nhóm chơi 1 lần.</a:t>
            </a:r>
          </a:p>
          <a:p>
            <a:r>
              <a:rPr lang="en-US"/>
              <a:t>GV n</a:t>
            </a:r>
            <a:r>
              <a:rPr lang="vi-VN"/>
              <a:t>hận xét phần chơi của các nhóm. Chúc mừng các nhóm làm đúng</a:t>
            </a:r>
            <a:r>
              <a:rPr lang="en-US"/>
              <a:t>.</a:t>
            </a:r>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2109590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Thực hiện</a:t>
            </a:r>
            <a:r>
              <a:rPr lang="en-US" baseline="0">
                <a:latin typeface="Times New Roman" panose="02020603050405020304" pitchFamily="18" charset="0"/>
                <a:cs typeface="Times New Roman" panose="02020603050405020304" pitchFamily="18" charset="0"/>
              </a:rPr>
              <a:t> tương tự như rau</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3955855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2085036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phân</a:t>
            </a:r>
            <a:r>
              <a:rPr lang="en-US" baseline="0">
                <a:latin typeface="Times New Roman" panose="02020603050405020304" pitchFamily="18" charset="0"/>
                <a:cs typeface="Times New Roman" panose="02020603050405020304" pitchFamily="18" charset="0"/>
              </a:rPr>
              <a:t> tích vì sao cặp hình vuông 4-4 nối với cặp so sánh số 4=4 (vì hình 4 hình vuông vàng tương ứng bằng 4 hình vuông xanh).</a:t>
            </a:r>
          </a:p>
          <a:p>
            <a:r>
              <a:rPr lang="en-US" baseline="0">
                <a:latin typeface="Times New Roman" panose="02020603050405020304" pitchFamily="18" charset="0"/>
                <a:cs typeface="Times New Roman" panose="02020603050405020304" pitchFamily="18" charset="0"/>
              </a:rPr>
              <a:t>Sau khi cho HS nối hình xong, GV yêu cầu HS nói rõ vì sao chọn nối 2 cặp thẻ đó.</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14</a:t>
            </a:fld>
            <a:endParaRPr lang="vi-VN"/>
          </a:p>
        </p:txBody>
      </p:sp>
    </p:spTree>
    <p:extLst>
      <p:ext uri="{BB962C8B-B14F-4D97-AF65-F5344CB8AC3E}">
        <p14:creationId xmlns:p14="http://schemas.microsoft.com/office/powerpoint/2010/main" val="3324223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dụng cụ và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và</a:t>
            </a:r>
            <a:r>
              <a:rPr lang="en-US" baseline="0"/>
              <a:t> HS cùng hát</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18</a:t>
            </a:fld>
            <a:endParaRPr lang="vi-VN"/>
          </a:p>
        </p:txBody>
      </p:sp>
    </p:spTree>
    <p:extLst>
      <p:ext uri="{BB962C8B-B14F-4D97-AF65-F5344CB8AC3E}">
        <p14:creationId xmlns:p14="http://schemas.microsoft.com/office/powerpoint/2010/main" val="2893769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effectLst/>
              </a:rPr>
              <a:t>GV cho HS thảo luận nhóm để đưa ra ý tưởng của nhóm, hỗ trợ nếu nhóm gặp khó khăn trong việc thể hiện ý tưởng. GV chiếu tiêu chí sản phẩm và yêu cầu nội dung thảo luận của học sinh bám sát với các tiêu chí đó</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5456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Calibri" panose="020F0502020204030204" pitchFamily="34" charset="0"/>
              </a:rPr>
              <a:t>GV mời đại diện nhóm chia sẻ ý tưởng. GV đưa ra các câu hỏi gợi ý</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4206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r>
              <a:rPr lang="vi-VN">
                <a:latin typeface="Times New Roman" panose="02020603050405020304" pitchFamily="18" charset="0"/>
                <a:cs typeface="Times New Roman" panose="02020603050405020304" pitchFamily="18" charset="0"/>
              </a:rPr>
              <a:t>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9360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6776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 sau đó mới chuyển đến nội dung 1 bạn hỏi. Sau khi có câu hỏi, mời 1 Hs trả lời, đề nghị bạn khác nhận xét câu trả lời của bạn, sau đó mới chiếu đến câu trả lời của bạn trong tranh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2268745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068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267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Bước</a:t>
            </a:r>
            <a:r>
              <a:rPr lang="en-US" baseline="0">
                <a:latin typeface="Times New Roman" panose="02020603050405020304" pitchFamily="18" charset="0"/>
                <a:cs typeface="Times New Roman" panose="02020603050405020304" pitchFamily="18" charset="0"/>
              </a:rPr>
              <a:t> này nếu HS chưa hiểu rõ, GV làm mẫu và đến từng bàn hướng dẫn HS</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0471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có thể vẽ rồi cắt hình tùy thích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8275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cho HS chơi,</a:t>
            </a:r>
            <a:r>
              <a:rPr lang="en-US" baseline="0">
                <a:latin typeface="Times New Roman" panose="02020603050405020304" pitchFamily="18" charset="0"/>
                <a:cs typeface="Times New Roman" panose="02020603050405020304" pitchFamily="18" charset="0"/>
              </a:rPr>
              <a:t> thử xoay thanh làm dấu, chơi vài lượt</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7412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6388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tổ chức cho các nhóm trình bày, giới thiệu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 </a:t>
            </a:r>
            <a:r>
              <a:rPr lang="vi-VN">
                <a:latin typeface="Times New Roman" panose="02020603050405020304" pitchFamily="18" charset="0"/>
                <a:cs typeface="Times New Roman" panose="02020603050405020304" pitchFamily="18" charset="0"/>
              </a:rPr>
              <a:t>của nhóm mình.</a:t>
            </a:r>
          </a:p>
          <a:p>
            <a:r>
              <a:rPr lang="vi-VN">
                <a:latin typeface="Times New Roman" panose="02020603050405020304" pitchFamily="18" charset="0"/>
                <a:cs typeface="Times New Roman" panose="02020603050405020304" pitchFamily="18" charset="0"/>
              </a:rPr>
              <a:t>Khuyến khích HS trình bày rõ: sản phẩm gồm những bộ phận nào, cách làm, lưu ý khi thực hiện, những khó khăn khi làm sản phẩm và cách khắc phục của nhóm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4230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4151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gọi từng HS lên so sánh số để tìm đường đi. Mỗi lần HS tìm đúng đường, GV bấm chuột cho Thỏ di chuyển. Khi Thỏ về đến nhà, Gv bấm chuột để hiện ra đường đi của bạn Thỏ, từ đó tổng kết trò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612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4833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 sau đó mới chuyển đến nội dung 1 bạn hỏi. Sau khi có câu hỏi, mời 1 Hs trả lời, đề nghị bạn khác nhận xét câu trả lời của bạn, sau đó mới chiếu đến câu trả lời của bạn trong tranh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391287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400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a:t>
            </a:r>
            <a:r>
              <a:rPr lang="en-US" baseline="0"/>
              <a:t> câu hỏi cho HS trả lời, sau đó giới thiệu dụng cụ học tập và các thành phần cấu tạo. GV mở rộng bằng cách giới thiệu các loại vật liệu có thể sử dụng để tạo ra dụng cụ. Ví dụ: Bảng có thể sử dụng bìa màu, bìa carton, tấm xốp… thanh làm dấu có thể dùng que tính, ống hút, que gỗ, cắt giấy bìa, thước kẻ… hình biểu diễn có thể làm hình vuông, tròn, tam giác hoặc bất cứ hình gì em thích. Có thể dùng hình có sẵn hoặc vẽ, tô màu, cắt lấy hình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2363013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a:t>
            </a:r>
            <a:r>
              <a:rPr lang="vi-VN"/>
              <a:t>Em có thể làm được dụng cụ như vậy không?</a:t>
            </a:r>
            <a:r>
              <a:rPr lang="en-US"/>
              <a:t> Em có</a:t>
            </a:r>
            <a:r>
              <a:rPr lang="en-US" baseline="0"/>
              <a:t> muốn có bộ dụng cụ để học, chơi cùng các bạn không? Cùng học bài hôm nay để làm nhé</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4041121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cho HS</a:t>
            </a:r>
            <a:r>
              <a:rPr lang="en-US" baseline="0">
                <a:latin typeface="Times New Roman" panose="02020603050405020304" pitchFamily="18" charset="0"/>
                <a:cs typeface="Times New Roman" panose="02020603050405020304" pitchFamily="18" charset="0"/>
              </a:rPr>
              <a:t> đếm số lượng cây rau ở mỗi hàng, trả lời 1 con số, bạn khác nhận xét bạn trả lời đúng hay chưa? Chúng ta cùng so sánh số lượng rau ở mỗi hàng nhé</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1491954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có thể nêu câu hỏi: con đã so sánh như thế nào? (nối 1 cây rau hàng trên với 1 cây rau hàng dưới thấy thừa ra 1 cây rau ở hàng dưới, </a:t>
            </a:r>
            <a:r>
              <a:rPr lang="en-US">
                <a:latin typeface="Times New Roman" panose="02020603050405020304" pitchFamily="18" charset="0"/>
                <a:cs typeface="Times New Roman" panose="02020603050405020304" pitchFamily="18" charset="0"/>
              </a:rPr>
              <a:t>4</a:t>
            </a:r>
            <a:r>
              <a:rPr lang="vi-VN">
                <a:latin typeface="Times New Roman" panose="02020603050405020304" pitchFamily="18" charset="0"/>
                <a:cs typeface="Times New Roman" panose="02020603050405020304" pitchFamily="18" charset="0"/>
              </a:rPr>
              <a:t> cây rau ít hơn </a:t>
            </a:r>
            <a:r>
              <a:rPr lang="en-US">
                <a:latin typeface="Times New Roman" panose="02020603050405020304" pitchFamily="18" charset="0"/>
                <a:cs typeface="Times New Roman" panose="02020603050405020304" pitchFamily="18" charset="0"/>
              </a:rPr>
              <a:t>5</a:t>
            </a:r>
            <a:r>
              <a:rPr lang="vi-VN">
                <a:latin typeface="Times New Roman" panose="02020603050405020304" pitchFamily="18" charset="0"/>
                <a:cs typeface="Times New Roman" panose="02020603050405020304" pitchFamily="18" charset="0"/>
              </a:rPr>
              <a:t> cây rau nên có </a:t>
            </a:r>
            <a:r>
              <a:rPr lang="en-US">
                <a:latin typeface="Times New Roman" panose="02020603050405020304" pitchFamily="18" charset="0"/>
                <a:cs typeface="Times New Roman" panose="02020603050405020304" pitchFamily="18" charset="0"/>
              </a:rPr>
              <a:t>4</a:t>
            </a:r>
            <a:r>
              <a:rPr lang="vi-VN">
                <a:latin typeface="Times New Roman" panose="02020603050405020304" pitchFamily="18" charset="0"/>
                <a:cs typeface="Times New Roman" panose="02020603050405020304" pitchFamily="18" charset="0"/>
              </a:rPr>
              <a:t> &lt; </a:t>
            </a:r>
            <a:r>
              <a:rPr lang="en-US">
                <a:latin typeface="Times New Roman" panose="02020603050405020304" pitchFamily="18" charset="0"/>
                <a:cs typeface="Times New Roman" panose="02020603050405020304" pitchFamily="18" charset="0"/>
              </a:rPr>
              <a:t>5</a:t>
            </a:r>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5</a:t>
            </a:r>
            <a:r>
              <a:rPr lang="vi-VN">
                <a:latin typeface="Times New Roman" panose="02020603050405020304" pitchFamily="18" charset="0"/>
                <a:cs typeface="Times New Roman" panose="02020603050405020304" pitchFamily="18" charset="0"/>
              </a:rPr>
              <a:t> &gt; </a:t>
            </a:r>
            <a:r>
              <a:rPr lang="en-US">
                <a:latin typeface="Times New Roman" panose="02020603050405020304" pitchFamily="18" charset="0"/>
                <a:cs typeface="Times New Roman" panose="02020603050405020304" pitchFamily="18" charset="0"/>
              </a:rPr>
              <a:t>4</a:t>
            </a:r>
            <a:r>
              <a:rPr lang="vi-VN">
                <a:latin typeface="Times New Roman" panose="02020603050405020304" pitchFamily="18" charset="0"/>
                <a:cs typeface="Times New Roman" panose="02020603050405020304" pitchFamily="18" charset="0"/>
              </a:rPr>
              <a:t>)</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3161811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Thực hiện</a:t>
            </a:r>
            <a:r>
              <a:rPr lang="en-US" baseline="0">
                <a:latin typeface="Times New Roman" panose="02020603050405020304" pitchFamily="18" charset="0"/>
                <a:cs typeface="Times New Roman" panose="02020603050405020304" pitchFamily="18" charset="0"/>
              </a:rPr>
              <a:t> tương tự như rau</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4131655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37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860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849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679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200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068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281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77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254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473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00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76377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7.png"/><Relationship Id="rId7"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7.jpe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5216186" y="979395"/>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2</a:t>
            </a:r>
          </a:p>
        </p:txBody>
      </p:sp>
      <p:sp>
        <p:nvSpPr>
          <p:cNvPr id="7" name="TextBox 6"/>
          <p:cNvSpPr txBox="1"/>
          <p:nvPr/>
        </p:nvSpPr>
        <p:spPr>
          <a:xfrm>
            <a:off x="1417791" y="2546891"/>
            <a:ext cx="8480674"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DỤNG CỤ SO SÁNH SỐ TRONG PHẠM VI 10</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grpSp>
        <p:nvGrpSpPr>
          <p:cNvPr id="22" name="Group 21"/>
          <p:cNvGrpSpPr/>
          <p:nvPr/>
        </p:nvGrpSpPr>
        <p:grpSpPr>
          <a:xfrm>
            <a:off x="3084709" y="5097341"/>
            <a:ext cx="1094612" cy="1011423"/>
            <a:chOff x="6678202" y="4890499"/>
            <a:chExt cx="1094612" cy="1011423"/>
          </a:xfrm>
        </p:grpSpPr>
        <p:sp>
          <p:nvSpPr>
            <p:cNvPr id="21" name="Oval 20"/>
            <p:cNvSpPr/>
            <p:nvPr/>
          </p:nvSpPr>
          <p:spPr>
            <a:xfrm>
              <a:off x="6678202" y="4890499"/>
              <a:ext cx="1011423" cy="1011423"/>
            </a:xfrm>
            <a:prstGeom prst="ellipse">
              <a:avLst/>
            </a:prstGeom>
            <a:solidFill>
              <a:srgbClr val="31B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14724"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575980" y="341526"/>
            <a:ext cx="6996956" cy="523220"/>
          </a:xfrm>
          <a:prstGeom prst="rect">
            <a:avLst/>
          </a:prstGeom>
          <a:noFill/>
        </p:spPr>
        <p:txBody>
          <a:bodyPr wrap="square" rtlCol="0">
            <a:spAutoFit/>
          </a:bodyPr>
          <a:lstStyle/>
          <a:p>
            <a:pPr lvl="0" algn="ctr">
              <a:defRPr/>
            </a:pPr>
            <a:r>
              <a:rPr lang="en-US" altLang="zh-CN" sz="2800" b="1">
                <a:solidFill>
                  <a:srgbClr val="0070C0"/>
                </a:solidFill>
                <a:latin typeface="Roboto" panose="02000000000000000000" pitchFamily="2" charset="0"/>
                <a:ea typeface="Roboto" panose="02000000000000000000" pitchFamily="2" charset="0"/>
              </a:rPr>
              <a:t>SO SÁNH HAI SỐ TRONG PHẠM VI 10</a:t>
            </a:r>
            <a:endParaRPr kumimoji="0" lang="en-US" altLang="zh-CN"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3527549" y="4924457"/>
            <a:ext cx="410966" cy="1015663"/>
          </a:xfrm>
          <a:prstGeom prst="rect">
            <a:avLst/>
          </a:prstGeom>
          <a:noFill/>
        </p:spPr>
        <p:txBody>
          <a:bodyPr wrap="square" rtlCol="0">
            <a:spAutoFit/>
          </a:bodyPr>
          <a:lstStyle/>
          <a:p>
            <a:pPr lvl="0" algn="just">
              <a:defRPr/>
            </a:pPr>
            <a:r>
              <a:rPr lang="en-US" altLang="zh-CN" sz="6000" b="1">
                <a:solidFill>
                  <a:srgbClr val="FF0000"/>
                </a:solidFill>
                <a:latin typeface="Roboto" panose="02000000000000000000" pitchFamily="2" charset="0"/>
                <a:ea typeface="Roboto" panose="02000000000000000000" pitchFamily="2" charset="0"/>
              </a:rPr>
              <a:t>&lt;</a:t>
            </a:r>
            <a:endParaRPr kumimoji="0" lang="en-US" altLang="zh-CN" sz="6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87265" y="2050028"/>
            <a:ext cx="996696" cy="1051560"/>
          </a:xfrm>
          <a:prstGeom prst="rect">
            <a:avLst/>
          </a:prstGeom>
        </p:spPr>
      </p:pic>
      <p:pic>
        <p:nvPicPr>
          <p:cNvPr id="21" name="Picture 2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89633" y="2050028"/>
            <a:ext cx="996696" cy="1051560"/>
          </a:xfrm>
          <a:prstGeom prst="rect">
            <a:avLst/>
          </a:prstGeom>
        </p:spPr>
      </p:pic>
      <p:pic>
        <p:nvPicPr>
          <p:cNvPr id="24" name="Picture 2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92001" y="2050028"/>
            <a:ext cx="996696" cy="1051560"/>
          </a:xfrm>
          <a:prstGeom prst="rect">
            <a:avLst/>
          </a:prstGeom>
        </p:spPr>
      </p:pic>
      <p:pic>
        <p:nvPicPr>
          <p:cNvPr id="25" name="Pictur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94370" y="2050028"/>
            <a:ext cx="996696" cy="1051560"/>
          </a:xfrm>
          <a:prstGeom prst="rect">
            <a:avLst/>
          </a:prstGeom>
        </p:spPr>
      </p:pic>
      <p:pic>
        <p:nvPicPr>
          <p:cNvPr id="26" name="Picture 2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87265" y="3380562"/>
            <a:ext cx="996696" cy="1051560"/>
          </a:xfrm>
          <a:prstGeom prst="rect">
            <a:avLst/>
          </a:prstGeom>
        </p:spPr>
      </p:pic>
      <p:pic>
        <p:nvPicPr>
          <p:cNvPr id="27" name="Picture 2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89633" y="3380562"/>
            <a:ext cx="996696" cy="1051560"/>
          </a:xfrm>
          <a:prstGeom prst="rect">
            <a:avLst/>
          </a:prstGeom>
        </p:spPr>
      </p:pic>
      <p:pic>
        <p:nvPicPr>
          <p:cNvPr id="28" name="Picture 2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92001" y="3380562"/>
            <a:ext cx="996696" cy="1051560"/>
          </a:xfrm>
          <a:prstGeom prst="rect">
            <a:avLst/>
          </a:prstGeom>
        </p:spPr>
      </p:pic>
      <p:pic>
        <p:nvPicPr>
          <p:cNvPr id="32" name="Picture 3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94370" y="3380562"/>
            <a:ext cx="996696" cy="1051560"/>
          </a:xfrm>
          <a:prstGeom prst="rect">
            <a:avLst/>
          </a:prstGeom>
        </p:spPr>
      </p:pic>
      <p:pic>
        <p:nvPicPr>
          <p:cNvPr id="33" name="Picture 3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21812" y="3380562"/>
            <a:ext cx="996696" cy="1051560"/>
          </a:xfrm>
          <a:prstGeom prst="rect">
            <a:avLst/>
          </a:prstGeom>
        </p:spPr>
      </p:pic>
      <p:sp>
        <p:nvSpPr>
          <p:cNvPr id="34" name="TextBox 33"/>
          <p:cNvSpPr txBox="1"/>
          <p:nvPr/>
        </p:nvSpPr>
        <p:spPr>
          <a:xfrm>
            <a:off x="679028" y="2423051"/>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trên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5" name="TextBox 34"/>
          <p:cNvSpPr txBox="1"/>
          <p:nvPr/>
        </p:nvSpPr>
        <p:spPr>
          <a:xfrm>
            <a:off x="679028" y="3679588"/>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dưới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6" name="TextBox 35"/>
          <p:cNvSpPr txBox="1"/>
          <p:nvPr/>
        </p:nvSpPr>
        <p:spPr>
          <a:xfrm>
            <a:off x="977712" y="1166727"/>
            <a:ext cx="8027432"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Sử dụng các dấu &gt;, &lt;, = để so sánh số rau ở 2 hàng: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7" name="TextBox 36"/>
          <p:cNvSpPr txBox="1"/>
          <p:nvPr/>
        </p:nvSpPr>
        <p:spPr>
          <a:xfrm>
            <a:off x="2847565" y="5175283"/>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3" name="Rounded Rectangle 42"/>
          <p:cNvSpPr/>
          <p:nvPr/>
        </p:nvSpPr>
        <p:spPr>
          <a:xfrm>
            <a:off x="2757844" y="5189139"/>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flipV="1">
            <a:off x="4221695" y="5171512"/>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4331072" y="5171512"/>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6" name="TextBox 45"/>
          <p:cNvSpPr txBox="1"/>
          <p:nvPr/>
        </p:nvSpPr>
        <p:spPr>
          <a:xfrm>
            <a:off x="6686140" y="5125937"/>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7" name="Rounded Rectangle 46"/>
          <p:cNvSpPr/>
          <p:nvPr/>
        </p:nvSpPr>
        <p:spPr>
          <a:xfrm>
            <a:off x="6596419" y="5139793"/>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flipV="1">
            <a:off x="8060270" y="512216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8169647" y="5122166"/>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50" name="TextBox 49"/>
          <p:cNvSpPr txBox="1"/>
          <p:nvPr/>
        </p:nvSpPr>
        <p:spPr>
          <a:xfrm>
            <a:off x="7359738" y="4878236"/>
            <a:ext cx="410966" cy="1015663"/>
          </a:xfrm>
          <a:prstGeom prst="rect">
            <a:avLst/>
          </a:prstGeom>
          <a:noFill/>
        </p:spPr>
        <p:txBody>
          <a:bodyPr wrap="square" rtlCol="0">
            <a:spAutoFit/>
          </a:bodyPr>
          <a:lstStyle/>
          <a:p>
            <a:pPr lvl="0" algn="just">
              <a:defRPr/>
            </a:pPr>
            <a:r>
              <a:rPr lang="en-US" altLang="zh-CN" sz="6000" b="1">
                <a:solidFill>
                  <a:srgbClr val="FF0000"/>
                </a:solidFill>
                <a:latin typeface="Roboto" panose="02000000000000000000" pitchFamily="2" charset="0"/>
                <a:ea typeface="Roboto" panose="02000000000000000000" pitchFamily="2" charset="0"/>
              </a:rPr>
              <a:t>&gt;</a:t>
            </a:r>
            <a:endParaRPr kumimoji="0" lang="en-US" altLang="zh-CN" sz="6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51" name="TextBox 50"/>
          <p:cNvSpPr txBox="1"/>
          <p:nvPr/>
        </p:nvSpPr>
        <p:spPr>
          <a:xfrm>
            <a:off x="2165818" y="5859456"/>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trên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2" name="TextBox 51"/>
          <p:cNvSpPr txBox="1"/>
          <p:nvPr/>
        </p:nvSpPr>
        <p:spPr>
          <a:xfrm>
            <a:off x="3831997" y="5859456"/>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dưới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3" name="TextBox 52"/>
          <p:cNvSpPr txBox="1"/>
          <p:nvPr/>
        </p:nvSpPr>
        <p:spPr>
          <a:xfrm>
            <a:off x="7770704" y="5859456"/>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trên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4" name="TextBox 53"/>
          <p:cNvSpPr txBox="1"/>
          <p:nvPr/>
        </p:nvSpPr>
        <p:spPr>
          <a:xfrm>
            <a:off x="6062128" y="5859456"/>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dưới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cxnSp>
        <p:nvCxnSpPr>
          <p:cNvPr id="9" name="Straight Arrow Connector 8"/>
          <p:cNvCxnSpPr/>
          <p:nvPr/>
        </p:nvCxnSpPr>
        <p:spPr>
          <a:xfrm>
            <a:off x="3485613" y="3067298"/>
            <a:ext cx="0" cy="418852"/>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817596" y="3067298"/>
            <a:ext cx="0" cy="418852"/>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6143476" y="3067298"/>
            <a:ext cx="0" cy="418852"/>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7438438" y="3067298"/>
            <a:ext cx="0" cy="418852"/>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8060270" y="3101588"/>
            <a:ext cx="1447552" cy="14475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51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22" presetClass="entr" presetSubtype="8"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par>
                                <p:cTn id="23" presetID="22" presetClass="entr" presetSubtype="8"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8"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par>
                                <p:cTn id="35" presetID="22" presetClass="entr" presetSubtype="8"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par>
                                <p:cTn id="38" presetID="22" presetClass="entr" presetSubtype="8"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par>
                                <p:cTn id="41" presetID="22" presetClass="entr" presetSubtype="8"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down)">
                                      <p:cBhvr>
                                        <p:cTn id="49" dur="50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down)">
                                      <p:cBhvr>
                                        <p:cTn id="55" dur="500"/>
                                        <p:tgtEl>
                                          <p:spTgt spid="4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wipe(down)">
                                      <p:cBhvr>
                                        <p:cTn id="58" dur="500"/>
                                        <p:tgtEl>
                                          <p:spTgt spid="51"/>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down)">
                                      <p:cBhvr>
                                        <p:cTn id="61" dur="500"/>
                                        <p:tgtEl>
                                          <p:spTgt spid="5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down)">
                                      <p:cBhvr>
                                        <p:cTn id="67" dur="500"/>
                                        <p:tgtEl>
                                          <p:spTgt spid="4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500"/>
                                        <p:tgtEl>
                                          <p:spTgt spid="48"/>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wipe(down)">
                                      <p:cBhvr>
                                        <p:cTn id="73" dur="500"/>
                                        <p:tgtEl>
                                          <p:spTgt spid="49"/>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wipe(down)">
                                      <p:cBhvr>
                                        <p:cTn id="76" dur="500"/>
                                        <p:tgtEl>
                                          <p:spTgt spid="53"/>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wipe(down)">
                                      <p:cBhvr>
                                        <p:cTn id="79" dur="500"/>
                                        <p:tgtEl>
                                          <p:spTgt spid="5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500"/>
                                        <p:tgtEl>
                                          <p:spTgt spid="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fade">
                                      <p:cBhvr>
                                        <p:cTn id="89" dur="500"/>
                                        <p:tgtEl>
                                          <p:spTgt spid="5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fade">
                                      <p:cBhvr>
                                        <p:cTn id="94" dur="5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500"/>
                                        <p:tgtEl>
                                          <p:spTgt spid="5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fade">
                                      <p:cBhvr>
                                        <p:cTn id="104" dur="500"/>
                                        <p:tgtEl>
                                          <p:spTgt spid="13"/>
                                        </p:tgtEl>
                                      </p:cBhvr>
                                    </p:animEffect>
                                  </p:childTnLst>
                                </p:cTn>
                              </p:par>
                              <p:par>
                                <p:cTn id="105" presetID="26" presetClass="emph" presetSubtype="0" repeatCount="3000" fill="hold" grpId="1" nodeType="withEffect">
                                  <p:stCondLst>
                                    <p:cond delay="0"/>
                                  </p:stCondLst>
                                  <p:childTnLst>
                                    <p:animEffect transition="out" filter="fade">
                                      <p:cBhvr>
                                        <p:cTn id="106" dur="1000" tmFilter="0, 0; .2, .5; .8, .5; 1, 0"/>
                                        <p:tgtEl>
                                          <p:spTgt spid="13"/>
                                        </p:tgtEl>
                                      </p:cBhvr>
                                    </p:animEffect>
                                    <p:animScale>
                                      <p:cBhvr>
                                        <p:cTn id="107" dur="500" autoRev="1" fill="hold"/>
                                        <p:tgtEl>
                                          <p:spTgt spid="13"/>
                                        </p:tgtEl>
                                      </p:cBhvr>
                                      <p:by x="105000" y="105000"/>
                                    </p:animScale>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2"/>
                                        </p:tgtEl>
                                        <p:attrNameLst>
                                          <p:attrName>style.visibility</p:attrName>
                                        </p:attrNameLst>
                                      </p:cBhvr>
                                      <p:to>
                                        <p:strVal val="visible"/>
                                      </p:to>
                                    </p:set>
                                    <p:animEffect transition="in" filter="wipe(down)">
                                      <p:cBhvr>
                                        <p:cTn id="112" dur="500"/>
                                        <p:tgtEl>
                                          <p:spTgt spid="42"/>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wipe(down)">
                                      <p:cBhvr>
                                        <p:cTn id="1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P spid="34" grpId="0"/>
      <p:bldP spid="35" grpId="0"/>
      <p:bldP spid="36" grpId="0"/>
      <p:bldP spid="37" grpId="0"/>
      <p:bldP spid="43" grpId="0" animBg="1"/>
      <p:bldP spid="44" grpId="0" animBg="1"/>
      <p:bldP spid="45" grpId="0"/>
      <p:bldP spid="46" grpId="0"/>
      <p:bldP spid="47" grpId="0" animBg="1"/>
      <p:bldP spid="48" grpId="0" animBg="1"/>
      <p:bldP spid="49" grpId="0"/>
      <p:bldP spid="50" grpId="0"/>
      <p:bldP spid="51" grpId="0"/>
      <p:bldP spid="52" grpId="0"/>
      <p:bldP spid="53" grpId="0"/>
      <p:bldP spid="54" grpId="0"/>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539932" y="2856488"/>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7</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575980" y="341526"/>
            <a:ext cx="6996956" cy="523220"/>
          </a:xfrm>
          <a:prstGeom prst="rect">
            <a:avLst/>
          </a:prstGeom>
          <a:noFill/>
        </p:spPr>
        <p:txBody>
          <a:bodyPr wrap="square" rtlCol="0">
            <a:spAutoFit/>
          </a:bodyPr>
          <a:lstStyle/>
          <a:p>
            <a:pPr lvl="0" algn="ctr">
              <a:defRPr/>
            </a:pPr>
            <a:r>
              <a:rPr lang="en-US" altLang="zh-CN" sz="2800" b="1">
                <a:solidFill>
                  <a:srgbClr val="0070C0"/>
                </a:solidFill>
                <a:latin typeface="Roboto" panose="02000000000000000000" pitchFamily="2" charset="0"/>
                <a:ea typeface="Roboto" panose="02000000000000000000" pitchFamily="2" charset="0"/>
              </a:rPr>
              <a:t>SO SÁNH HAI SỐ TRONG PHẠM VI 10</a:t>
            </a:r>
            <a:endParaRPr kumimoji="0" lang="en-US" altLang="zh-CN"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271845" y="1479980"/>
            <a:ext cx="605300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Hãy đếm xem có bao nhiêu bông hoa:</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Rounded Rectangle 17"/>
          <p:cNvSpPr/>
          <p:nvPr/>
        </p:nvSpPr>
        <p:spPr>
          <a:xfrm>
            <a:off x="10450211" y="2870344"/>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flipV="1">
            <a:off x="10450211" y="4253272"/>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0559588" y="4253272"/>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6</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96056" y="2645998"/>
            <a:ext cx="837781" cy="1051560"/>
          </a:xfrm>
          <a:prstGeom prst="rect">
            <a:avLst/>
          </a:prstGeom>
        </p:spPr>
      </p:pic>
      <p:pic>
        <p:nvPicPr>
          <p:cNvPr id="26" name="Picture 2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64586" y="4040980"/>
            <a:ext cx="837781" cy="1051560"/>
          </a:xfrm>
          <a:prstGeom prst="rect">
            <a:avLst/>
          </a:prstGeom>
        </p:spPr>
      </p:pic>
      <p:sp>
        <p:nvSpPr>
          <p:cNvPr id="34" name="TextBox 33"/>
          <p:cNvSpPr txBox="1"/>
          <p:nvPr/>
        </p:nvSpPr>
        <p:spPr>
          <a:xfrm>
            <a:off x="608362" y="3074561"/>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trên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5" name="TextBox 34"/>
          <p:cNvSpPr txBox="1"/>
          <p:nvPr/>
        </p:nvSpPr>
        <p:spPr>
          <a:xfrm>
            <a:off x="608362" y="4325777"/>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dưới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8" name="Picture 3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37756" y="2645998"/>
            <a:ext cx="837781" cy="1051560"/>
          </a:xfrm>
          <a:prstGeom prst="rect">
            <a:avLst/>
          </a:prstGeom>
        </p:spPr>
      </p:pic>
      <p:pic>
        <p:nvPicPr>
          <p:cNvPr id="40" name="Picture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79456" y="2645998"/>
            <a:ext cx="837781" cy="1051560"/>
          </a:xfrm>
          <a:prstGeom prst="rect">
            <a:avLst/>
          </a:prstGeom>
        </p:spPr>
      </p:pic>
      <p:pic>
        <p:nvPicPr>
          <p:cNvPr id="55" name="Picture 5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21156" y="2645998"/>
            <a:ext cx="837781" cy="1051560"/>
          </a:xfrm>
          <a:prstGeom prst="rect">
            <a:avLst/>
          </a:prstGeom>
        </p:spPr>
      </p:pic>
      <p:pic>
        <p:nvPicPr>
          <p:cNvPr id="56" name="Picture 5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62856" y="2645998"/>
            <a:ext cx="837781" cy="1051560"/>
          </a:xfrm>
          <a:prstGeom prst="rect">
            <a:avLst/>
          </a:prstGeom>
        </p:spPr>
      </p:pic>
      <p:pic>
        <p:nvPicPr>
          <p:cNvPr id="57" name="Picture 5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04557" y="2645998"/>
            <a:ext cx="837781" cy="1051560"/>
          </a:xfrm>
          <a:prstGeom prst="rect">
            <a:avLst/>
          </a:prstGeom>
        </p:spPr>
      </p:pic>
      <p:pic>
        <p:nvPicPr>
          <p:cNvPr id="58" name="Picture 5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46259" y="2645998"/>
            <a:ext cx="837781" cy="1051560"/>
          </a:xfrm>
          <a:prstGeom prst="rect">
            <a:avLst/>
          </a:prstGeom>
        </p:spPr>
      </p:pic>
      <p:pic>
        <p:nvPicPr>
          <p:cNvPr id="59" name="Picture 5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18518" y="4040980"/>
            <a:ext cx="837781" cy="1051560"/>
          </a:xfrm>
          <a:prstGeom prst="rect">
            <a:avLst/>
          </a:prstGeom>
        </p:spPr>
      </p:pic>
      <p:pic>
        <p:nvPicPr>
          <p:cNvPr id="60" name="Picture 5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72450" y="4040980"/>
            <a:ext cx="837781" cy="1051560"/>
          </a:xfrm>
          <a:prstGeom prst="rect">
            <a:avLst/>
          </a:prstGeom>
        </p:spPr>
      </p:pic>
      <p:pic>
        <p:nvPicPr>
          <p:cNvPr id="61" name="Picture 6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26382" y="4040980"/>
            <a:ext cx="837781" cy="1051560"/>
          </a:xfrm>
          <a:prstGeom prst="rect">
            <a:avLst/>
          </a:prstGeom>
        </p:spPr>
      </p:pic>
      <p:pic>
        <p:nvPicPr>
          <p:cNvPr id="62" name="Picture 6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80314" y="4040980"/>
            <a:ext cx="837781" cy="1051560"/>
          </a:xfrm>
          <a:prstGeom prst="rect">
            <a:avLst/>
          </a:prstGeom>
        </p:spPr>
      </p:pic>
      <p:pic>
        <p:nvPicPr>
          <p:cNvPr id="63" name="Picture 6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34247" y="4040980"/>
            <a:ext cx="837781" cy="1051560"/>
          </a:xfrm>
          <a:prstGeom prst="rect">
            <a:avLst/>
          </a:prstGeom>
        </p:spPr>
      </p:pic>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Tree>
    <p:extLst>
      <p:ext uri="{BB962C8B-B14F-4D97-AF65-F5344CB8AC3E}">
        <p14:creationId xmlns:p14="http://schemas.microsoft.com/office/powerpoint/2010/main" val="12991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8"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2" presetClass="entr" presetSubtype="8"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left)">
                                      <p:cBhvr>
                                        <p:cTn id="21" dur="500"/>
                                        <p:tgtEl>
                                          <p:spTgt spid="38"/>
                                        </p:tgtEl>
                                      </p:cBhvr>
                                    </p:animEffect>
                                  </p:childTnLst>
                                </p:cTn>
                              </p:par>
                              <p:par>
                                <p:cTn id="22" presetID="22" presetClass="entr" presetSubtype="8"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500"/>
                                        <p:tgtEl>
                                          <p:spTgt spid="40"/>
                                        </p:tgtEl>
                                      </p:cBhvr>
                                    </p:animEffect>
                                  </p:childTnLst>
                                </p:cTn>
                              </p:par>
                              <p:par>
                                <p:cTn id="25" presetID="22" presetClass="entr" presetSubtype="8"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500"/>
                                        <p:tgtEl>
                                          <p:spTgt spid="55"/>
                                        </p:tgtEl>
                                      </p:cBhvr>
                                    </p:animEffect>
                                  </p:childTnLst>
                                </p:cTn>
                              </p:par>
                              <p:par>
                                <p:cTn id="28" presetID="22" presetClass="entr" presetSubtype="8"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left)">
                                      <p:cBhvr>
                                        <p:cTn id="30" dur="500"/>
                                        <p:tgtEl>
                                          <p:spTgt spid="56"/>
                                        </p:tgtEl>
                                      </p:cBhvr>
                                    </p:animEffect>
                                  </p:childTnLst>
                                </p:cTn>
                              </p:par>
                              <p:par>
                                <p:cTn id="31" presetID="22" presetClass="entr" presetSubtype="8"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left)">
                                      <p:cBhvr>
                                        <p:cTn id="33" dur="500"/>
                                        <p:tgtEl>
                                          <p:spTgt spid="57"/>
                                        </p:tgtEl>
                                      </p:cBhvr>
                                    </p:animEffect>
                                  </p:childTnLst>
                                </p:cTn>
                              </p:par>
                              <p:par>
                                <p:cTn id="34" presetID="22" presetClass="entr" presetSubtype="8"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left)">
                                      <p:cBhvr>
                                        <p:cTn id="36" dur="500"/>
                                        <p:tgtEl>
                                          <p:spTgt spid="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22" presetClass="entr" presetSubtype="8" fill="hold"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wipe(left)">
                                      <p:cBhvr>
                                        <p:cTn id="58" dur="500"/>
                                        <p:tgtEl>
                                          <p:spTgt spid="59"/>
                                        </p:tgtEl>
                                      </p:cBhvr>
                                    </p:animEffect>
                                  </p:childTnLst>
                                </p:cTn>
                              </p:par>
                              <p:par>
                                <p:cTn id="59" presetID="22" presetClass="entr" presetSubtype="8"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left)">
                                      <p:cBhvr>
                                        <p:cTn id="61" dur="500"/>
                                        <p:tgtEl>
                                          <p:spTgt spid="60"/>
                                        </p:tgtEl>
                                      </p:cBhvr>
                                    </p:animEffect>
                                  </p:childTnLst>
                                </p:cTn>
                              </p:par>
                              <p:par>
                                <p:cTn id="62" presetID="22" presetClass="entr" presetSubtype="8" fill="hold" nodeType="with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wipe(left)">
                                      <p:cBhvr>
                                        <p:cTn id="64" dur="500"/>
                                        <p:tgtEl>
                                          <p:spTgt spid="61"/>
                                        </p:tgtEl>
                                      </p:cBhvr>
                                    </p:animEffect>
                                  </p:childTnLst>
                                </p:cTn>
                              </p:par>
                              <p:par>
                                <p:cTn id="65" presetID="22" presetClass="entr" presetSubtype="8"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wipe(left)">
                                      <p:cBhvr>
                                        <p:cTn id="67" dur="500"/>
                                        <p:tgtEl>
                                          <p:spTgt spid="62"/>
                                        </p:tgtEl>
                                      </p:cBhvr>
                                    </p:animEffect>
                                  </p:childTnLst>
                                </p:cTn>
                              </p:par>
                              <p:par>
                                <p:cTn id="68" presetID="22" presetClass="entr" presetSubtype="8" fill="hold" nodeType="with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wipe(left)">
                                      <p:cBhvr>
                                        <p:cTn id="70" dur="500"/>
                                        <p:tgtEl>
                                          <p:spTgt spid="6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wipe(down)">
                                      <p:cBhvr>
                                        <p:cTn id="7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7" grpId="0"/>
      <p:bldP spid="18" grpId="0" animBg="1"/>
      <p:bldP spid="39" grpId="0" animBg="1"/>
      <p:bldP spid="41"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575980" y="341526"/>
            <a:ext cx="6996956" cy="523220"/>
          </a:xfrm>
          <a:prstGeom prst="rect">
            <a:avLst/>
          </a:prstGeom>
          <a:noFill/>
        </p:spPr>
        <p:txBody>
          <a:bodyPr wrap="square" rtlCol="0">
            <a:spAutoFit/>
          </a:bodyPr>
          <a:lstStyle/>
          <a:p>
            <a:pPr lvl="0" algn="ctr">
              <a:defRPr/>
            </a:pPr>
            <a:r>
              <a:rPr lang="en-US" altLang="zh-CN" sz="2800" b="1">
                <a:solidFill>
                  <a:srgbClr val="0070C0"/>
                </a:solidFill>
                <a:latin typeface="Roboto" panose="02000000000000000000" pitchFamily="2" charset="0"/>
                <a:ea typeface="Roboto" panose="02000000000000000000" pitchFamily="2" charset="0"/>
              </a:rPr>
              <a:t>SO SÁNH HAI SỐ TRONG PHẠM VI 10</a:t>
            </a:r>
            <a:endParaRPr kumimoji="0" lang="en-US" altLang="zh-CN"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3047489" y="5004467"/>
            <a:ext cx="410966" cy="1015663"/>
          </a:xfrm>
          <a:prstGeom prst="rect">
            <a:avLst/>
          </a:prstGeom>
          <a:noFill/>
        </p:spPr>
        <p:txBody>
          <a:bodyPr wrap="square" rtlCol="0">
            <a:spAutoFit/>
          </a:bodyPr>
          <a:lstStyle/>
          <a:p>
            <a:pPr lvl="0" algn="just">
              <a:defRPr/>
            </a:pPr>
            <a:r>
              <a:rPr lang="en-US" altLang="zh-CN" sz="6000" b="1">
                <a:solidFill>
                  <a:srgbClr val="FF0000"/>
                </a:solidFill>
                <a:latin typeface="Roboto" panose="02000000000000000000" pitchFamily="2" charset="0"/>
                <a:ea typeface="Roboto" panose="02000000000000000000" pitchFamily="2" charset="0"/>
              </a:rPr>
              <a:t>&gt;</a:t>
            </a:r>
            <a:endParaRPr kumimoji="0" lang="en-US" altLang="zh-CN" sz="6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86662" y="1994488"/>
            <a:ext cx="837781" cy="1051560"/>
          </a:xfrm>
          <a:prstGeom prst="rect">
            <a:avLst/>
          </a:prstGeom>
        </p:spPr>
      </p:pic>
      <p:pic>
        <p:nvPicPr>
          <p:cNvPr id="26" name="Picture 2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55192" y="3389470"/>
            <a:ext cx="837781" cy="1051560"/>
          </a:xfrm>
          <a:prstGeom prst="rect">
            <a:avLst/>
          </a:prstGeom>
        </p:spPr>
      </p:pic>
      <p:sp>
        <p:nvSpPr>
          <p:cNvPr id="34" name="TextBox 33"/>
          <p:cNvSpPr txBox="1"/>
          <p:nvPr/>
        </p:nvSpPr>
        <p:spPr>
          <a:xfrm>
            <a:off x="198968" y="2423051"/>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trên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5" name="TextBox 34"/>
          <p:cNvSpPr txBox="1"/>
          <p:nvPr/>
        </p:nvSpPr>
        <p:spPr>
          <a:xfrm>
            <a:off x="249848" y="3675509"/>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dưới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6" name="TextBox 35"/>
          <p:cNvSpPr txBox="1"/>
          <p:nvPr/>
        </p:nvSpPr>
        <p:spPr>
          <a:xfrm>
            <a:off x="1107098" y="1209122"/>
            <a:ext cx="8027432"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Sử dụng các dấu &gt;, &lt;, = để so sánh số hoa ở 2 hàng: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7" name="TextBox 36"/>
          <p:cNvSpPr txBox="1"/>
          <p:nvPr/>
        </p:nvSpPr>
        <p:spPr>
          <a:xfrm>
            <a:off x="2367505" y="5255293"/>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7</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3" name="Rounded Rectangle 42"/>
          <p:cNvSpPr/>
          <p:nvPr/>
        </p:nvSpPr>
        <p:spPr>
          <a:xfrm>
            <a:off x="2277784" y="5269149"/>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flipV="1">
            <a:off x="3741635" y="5251522"/>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851012" y="5251522"/>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6</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6" name="TextBox 45"/>
          <p:cNvSpPr txBox="1"/>
          <p:nvPr/>
        </p:nvSpPr>
        <p:spPr>
          <a:xfrm>
            <a:off x="6206080" y="5205947"/>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6</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7" name="Rounded Rectangle 46"/>
          <p:cNvSpPr/>
          <p:nvPr/>
        </p:nvSpPr>
        <p:spPr>
          <a:xfrm>
            <a:off x="6116359" y="5219803"/>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flipV="1">
            <a:off x="7580210" y="520217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689587" y="5202176"/>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7</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50" name="TextBox 49"/>
          <p:cNvSpPr txBox="1"/>
          <p:nvPr/>
        </p:nvSpPr>
        <p:spPr>
          <a:xfrm>
            <a:off x="6879678" y="4958246"/>
            <a:ext cx="410966" cy="1015663"/>
          </a:xfrm>
          <a:prstGeom prst="rect">
            <a:avLst/>
          </a:prstGeom>
          <a:noFill/>
        </p:spPr>
        <p:txBody>
          <a:bodyPr wrap="square" rtlCol="0">
            <a:spAutoFit/>
          </a:bodyPr>
          <a:lstStyle/>
          <a:p>
            <a:pPr lvl="0" algn="just">
              <a:defRPr/>
            </a:pPr>
            <a:r>
              <a:rPr lang="en-US" altLang="zh-CN" sz="6000" b="1">
                <a:solidFill>
                  <a:srgbClr val="FF0000"/>
                </a:solidFill>
                <a:latin typeface="Roboto" panose="02000000000000000000" pitchFamily="2" charset="0"/>
                <a:ea typeface="Roboto" panose="02000000000000000000" pitchFamily="2" charset="0"/>
              </a:rPr>
              <a:t>&lt;</a:t>
            </a:r>
            <a:endParaRPr kumimoji="0" lang="en-US" altLang="zh-CN" sz="6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51" name="TextBox 50"/>
          <p:cNvSpPr txBox="1"/>
          <p:nvPr/>
        </p:nvSpPr>
        <p:spPr>
          <a:xfrm>
            <a:off x="1685758" y="5939466"/>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trên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2" name="TextBox 51"/>
          <p:cNvSpPr txBox="1"/>
          <p:nvPr/>
        </p:nvSpPr>
        <p:spPr>
          <a:xfrm>
            <a:off x="3351937" y="5939466"/>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dưới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3" name="TextBox 52"/>
          <p:cNvSpPr txBox="1"/>
          <p:nvPr/>
        </p:nvSpPr>
        <p:spPr>
          <a:xfrm>
            <a:off x="7290644" y="5939466"/>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trên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4" name="TextBox 53"/>
          <p:cNvSpPr txBox="1"/>
          <p:nvPr/>
        </p:nvSpPr>
        <p:spPr>
          <a:xfrm>
            <a:off x="5582068" y="5939466"/>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dưới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8" name="Picture 3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28362" y="1994488"/>
            <a:ext cx="837781" cy="1051560"/>
          </a:xfrm>
          <a:prstGeom prst="rect">
            <a:avLst/>
          </a:prstGeom>
        </p:spPr>
      </p:pic>
      <p:pic>
        <p:nvPicPr>
          <p:cNvPr id="40" name="Picture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70062" y="1994488"/>
            <a:ext cx="837781" cy="1051560"/>
          </a:xfrm>
          <a:prstGeom prst="rect">
            <a:avLst/>
          </a:prstGeom>
        </p:spPr>
      </p:pic>
      <p:pic>
        <p:nvPicPr>
          <p:cNvPr id="55" name="Picture 5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11762" y="1994488"/>
            <a:ext cx="837781" cy="1051560"/>
          </a:xfrm>
          <a:prstGeom prst="rect">
            <a:avLst/>
          </a:prstGeom>
        </p:spPr>
      </p:pic>
      <p:pic>
        <p:nvPicPr>
          <p:cNvPr id="56" name="Picture 5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53462" y="1994488"/>
            <a:ext cx="837781" cy="1051560"/>
          </a:xfrm>
          <a:prstGeom prst="rect">
            <a:avLst/>
          </a:prstGeom>
        </p:spPr>
      </p:pic>
      <p:pic>
        <p:nvPicPr>
          <p:cNvPr id="57" name="Picture 5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5163" y="1994488"/>
            <a:ext cx="837781" cy="1051560"/>
          </a:xfrm>
          <a:prstGeom prst="rect">
            <a:avLst/>
          </a:prstGeom>
        </p:spPr>
      </p:pic>
      <p:pic>
        <p:nvPicPr>
          <p:cNvPr id="58" name="Picture 5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36865" y="1994488"/>
            <a:ext cx="837781" cy="1051560"/>
          </a:xfrm>
          <a:prstGeom prst="rect">
            <a:avLst/>
          </a:prstGeom>
        </p:spPr>
      </p:pic>
      <p:pic>
        <p:nvPicPr>
          <p:cNvPr id="59" name="Picture 5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09124" y="3389470"/>
            <a:ext cx="837781" cy="1051560"/>
          </a:xfrm>
          <a:prstGeom prst="rect">
            <a:avLst/>
          </a:prstGeom>
        </p:spPr>
      </p:pic>
      <p:pic>
        <p:nvPicPr>
          <p:cNvPr id="60" name="Picture 5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63056" y="3389470"/>
            <a:ext cx="837781" cy="1051560"/>
          </a:xfrm>
          <a:prstGeom prst="rect">
            <a:avLst/>
          </a:prstGeom>
        </p:spPr>
      </p:pic>
      <p:pic>
        <p:nvPicPr>
          <p:cNvPr id="61" name="Picture 6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16988" y="3389470"/>
            <a:ext cx="837781" cy="1051560"/>
          </a:xfrm>
          <a:prstGeom prst="rect">
            <a:avLst/>
          </a:prstGeom>
        </p:spPr>
      </p:pic>
      <p:pic>
        <p:nvPicPr>
          <p:cNvPr id="62" name="Picture 6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70920" y="3389470"/>
            <a:ext cx="837781" cy="1051560"/>
          </a:xfrm>
          <a:prstGeom prst="rect">
            <a:avLst/>
          </a:prstGeom>
        </p:spPr>
      </p:pic>
      <p:pic>
        <p:nvPicPr>
          <p:cNvPr id="63" name="Picture 6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24853" y="3389470"/>
            <a:ext cx="837781" cy="1051560"/>
          </a:xfrm>
          <a:prstGeom prst="rect">
            <a:avLst/>
          </a:prstGeom>
        </p:spPr>
      </p:pic>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cxnSp>
        <p:nvCxnSpPr>
          <p:cNvPr id="65" name="Straight Arrow Connector 64"/>
          <p:cNvCxnSpPr/>
          <p:nvPr/>
        </p:nvCxnSpPr>
        <p:spPr>
          <a:xfrm>
            <a:off x="3043168" y="2970618"/>
            <a:ext cx="0" cy="418852"/>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3994636" y="2970618"/>
            <a:ext cx="0" cy="418852"/>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4931896" y="2945626"/>
            <a:ext cx="0" cy="418852"/>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5941108" y="2970618"/>
            <a:ext cx="0" cy="418852"/>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8109491" y="1891034"/>
            <a:ext cx="1133266" cy="11332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p:cNvCxnSpPr/>
          <p:nvPr/>
        </p:nvCxnSpPr>
        <p:spPr>
          <a:xfrm>
            <a:off x="6879678" y="2970618"/>
            <a:ext cx="0" cy="418852"/>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7828368" y="2970618"/>
            <a:ext cx="0" cy="418852"/>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00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par>
                                <p:cTn id="20" presetID="22" presetClass="entr" presetSubtype="8"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par>
                                <p:cTn id="23" presetID="22" presetClass="entr" presetSubtype="8"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left)">
                                      <p:cBhvr>
                                        <p:cTn id="25" dur="500"/>
                                        <p:tgtEl>
                                          <p:spTgt spid="55"/>
                                        </p:tgtEl>
                                      </p:cBhvr>
                                    </p:animEffect>
                                  </p:childTnLst>
                                </p:cTn>
                              </p:par>
                              <p:par>
                                <p:cTn id="26" presetID="22" presetClass="entr" presetSubtype="8" fill="hold"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par>
                                <p:cTn id="29" presetID="22" presetClass="entr" presetSubtype="8"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left)">
                                      <p:cBhvr>
                                        <p:cTn id="31" dur="500"/>
                                        <p:tgtEl>
                                          <p:spTgt spid="57"/>
                                        </p:tgtEl>
                                      </p:cBhvr>
                                    </p:animEffect>
                                  </p:childTnLst>
                                </p:cTn>
                              </p:par>
                              <p:par>
                                <p:cTn id="32" presetID="22" presetClass="entr" presetSubtype="8"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left)">
                                      <p:cBhvr>
                                        <p:cTn id="34" dur="500"/>
                                        <p:tgtEl>
                                          <p:spTgt spid="58"/>
                                        </p:tgtEl>
                                      </p:cBhvr>
                                    </p:animEffect>
                                  </p:childTnLst>
                                </p:cTn>
                              </p:par>
                              <p:par>
                                <p:cTn id="35" presetID="22" presetClass="entr" presetSubtype="8"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down)">
                                      <p:cBhvr>
                                        <p:cTn id="40" dur="500"/>
                                        <p:tgtEl>
                                          <p:spTgt spid="35"/>
                                        </p:tgtEl>
                                      </p:cBhvr>
                                    </p:animEffect>
                                  </p:childTnLst>
                                </p:cTn>
                              </p:par>
                              <p:par>
                                <p:cTn id="41" presetID="22" presetClass="entr" presetSubtype="8"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wipe(left)">
                                      <p:cBhvr>
                                        <p:cTn id="43" dur="500"/>
                                        <p:tgtEl>
                                          <p:spTgt spid="59"/>
                                        </p:tgtEl>
                                      </p:cBhvr>
                                    </p:animEffect>
                                  </p:childTnLst>
                                </p:cTn>
                              </p:par>
                              <p:par>
                                <p:cTn id="44" presetID="22" presetClass="entr" presetSubtype="8"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wipe(left)">
                                      <p:cBhvr>
                                        <p:cTn id="46" dur="500"/>
                                        <p:tgtEl>
                                          <p:spTgt spid="60"/>
                                        </p:tgtEl>
                                      </p:cBhvr>
                                    </p:animEffect>
                                  </p:childTnLst>
                                </p:cTn>
                              </p:par>
                              <p:par>
                                <p:cTn id="47" presetID="22" presetClass="entr" presetSubtype="8"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ipe(left)">
                                      <p:cBhvr>
                                        <p:cTn id="49" dur="500"/>
                                        <p:tgtEl>
                                          <p:spTgt spid="61"/>
                                        </p:tgtEl>
                                      </p:cBhvr>
                                    </p:animEffect>
                                  </p:childTnLst>
                                </p:cTn>
                              </p:par>
                              <p:par>
                                <p:cTn id="50" presetID="22" presetClass="entr" presetSubtype="8" fill="hold"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wipe(left)">
                                      <p:cBhvr>
                                        <p:cTn id="52" dur="500"/>
                                        <p:tgtEl>
                                          <p:spTgt spid="62"/>
                                        </p:tgtEl>
                                      </p:cBhvr>
                                    </p:animEffect>
                                  </p:childTnLst>
                                </p:cTn>
                              </p:par>
                              <p:par>
                                <p:cTn id="53" presetID="22" presetClass="entr" presetSubtype="8"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wipe(left)">
                                      <p:cBhvr>
                                        <p:cTn id="55" dur="500"/>
                                        <p:tgtEl>
                                          <p:spTgt spid="6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00"/>
                                        <p:tgtEl>
                                          <p:spTgt spid="3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down)">
                                      <p:cBhvr>
                                        <p:cTn id="67" dur="500"/>
                                        <p:tgtEl>
                                          <p:spTgt spid="45"/>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wipe(down)">
                                      <p:cBhvr>
                                        <p:cTn id="70" dur="500"/>
                                        <p:tgtEl>
                                          <p:spTgt spid="51"/>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wipe(down)">
                                      <p:cBhvr>
                                        <p:cTn id="73" dur="500"/>
                                        <p:tgtEl>
                                          <p:spTgt spid="5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500"/>
                                        <p:tgtEl>
                                          <p:spTgt spid="4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down)">
                                      <p:cBhvr>
                                        <p:cTn id="79" dur="500"/>
                                        <p:tgtEl>
                                          <p:spTgt spid="4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wipe(down)">
                                      <p:cBhvr>
                                        <p:cTn id="85" dur="500"/>
                                        <p:tgtEl>
                                          <p:spTgt spid="49"/>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down)">
                                      <p:cBhvr>
                                        <p:cTn id="88" dur="500"/>
                                        <p:tgtEl>
                                          <p:spTgt spid="53"/>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wipe(down)">
                                      <p:cBhvr>
                                        <p:cTn id="91" dur="500"/>
                                        <p:tgtEl>
                                          <p:spTgt spid="5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fade">
                                      <p:cBhvr>
                                        <p:cTn id="96" dur="500"/>
                                        <p:tgtEl>
                                          <p:spTgt spid="65"/>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66"/>
                                        </p:tgtEl>
                                        <p:attrNameLst>
                                          <p:attrName>style.visibility</p:attrName>
                                        </p:attrNameLst>
                                      </p:cBhvr>
                                      <p:to>
                                        <p:strVal val="visible"/>
                                      </p:to>
                                    </p:set>
                                    <p:animEffect transition="in" filter="fade">
                                      <p:cBhvr>
                                        <p:cTn id="101" dur="500"/>
                                        <p:tgtEl>
                                          <p:spTgt spid="6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67"/>
                                        </p:tgtEl>
                                        <p:attrNameLst>
                                          <p:attrName>style.visibility</p:attrName>
                                        </p:attrNameLst>
                                      </p:cBhvr>
                                      <p:to>
                                        <p:strVal val="visible"/>
                                      </p:to>
                                    </p:set>
                                    <p:animEffect transition="in" filter="fade">
                                      <p:cBhvr>
                                        <p:cTn id="106" dur="500"/>
                                        <p:tgtEl>
                                          <p:spTgt spid="6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fade">
                                      <p:cBhvr>
                                        <p:cTn id="111" dur="500"/>
                                        <p:tgtEl>
                                          <p:spTgt spid="68"/>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70"/>
                                        </p:tgtEl>
                                        <p:attrNameLst>
                                          <p:attrName>style.visibility</p:attrName>
                                        </p:attrNameLst>
                                      </p:cBhvr>
                                      <p:to>
                                        <p:strVal val="visible"/>
                                      </p:to>
                                    </p:set>
                                    <p:animEffect transition="in" filter="fade">
                                      <p:cBhvr>
                                        <p:cTn id="116" dur="500"/>
                                        <p:tgtEl>
                                          <p:spTgt spid="7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71"/>
                                        </p:tgtEl>
                                        <p:attrNameLst>
                                          <p:attrName>style.visibility</p:attrName>
                                        </p:attrNameLst>
                                      </p:cBhvr>
                                      <p:to>
                                        <p:strVal val="visible"/>
                                      </p:to>
                                    </p:set>
                                    <p:animEffect transition="in" filter="fade">
                                      <p:cBhvr>
                                        <p:cTn id="121" dur="500"/>
                                        <p:tgtEl>
                                          <p:spTgt spid="71"/>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69"/>
                                        </p:tgtEl>
                                        <p:attrNameLst>
                                          <p:attrName>style.visibility</p:attrName>
                                        </p:attrNameLst>
                                      </p:cBhvr>
                                      <p:to>
                                        <p:strVal val="visible"/>
                                      </p:to>
                                    </p:set>
                                    <p:animEffect transition="in" filter="fade">
                                      <p:cBhvr>
                                        <p:cTn id="126" dur="500"/>
                                        <p:tgtEl>
                                          <p:spTgt spid="69"/>
                                        </p:tgtEl>
                                      </p:cBhvr>
                                    </p:animEffect>
                                  </p:childTnLst>
                                </p:cTn>
                              </p:par>
                              <p:par>
                                <p:cTn id="127" presetID="26" presetClass="emph" presetSubtype="0" repeatCount="3000" fill="hold" grpId="1" nodeType="withEffect">
                                  <p:stCondLst>
                                    <p:cond delay="0"/>
                                  </p:stCondLst>
                                  <p:childTnLst>
                                    <p:animEffect transition="out" filter="fade">
                                      <p:cBhvr>
                                        <p:cTn id="128" dur="1000" tmFilter="0, 0; .2, .5; .8, .5; 1, 0"/>
                                        <p:tgtEl>
                                          <p:spTgt spid="69"/>
                                        </p:tgtEl>
                                      </p:cBhvr>
                                    </p:animEffect>
                                    <p:animScale>
                                      <p:cBhvr>
                                        <p:cTn id="129" dur="500" autoRev="1" fill="hold"/>
                                        <p:tgtEl>
                                          <p:spTgt spid="69"/>
                                        </p:tgtEl>
                                      </p:cBhvr>
                                      <p:by x="105000" y="105000"/>
                                    </p:animScale>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wipe(down)">
                                      <p:cBhvr>
                                        <p:cTn id="134" dur="500"/>
                                        <p:tgtEl>
                                          <p:spTgt spid="42"/>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50"/>
                                        </p:tgtEl>
                                        <p:attrNameLst>
                                          <p:attrName>style.visibility</p:attrName>
                                        </p:attrNameLst>
                                      </p:cBhvr>
                                      <p:to>
                                        <p:strVal val="visible"/>
                                      </p:to>
                                    </p:set>
                                    <p:animEffect transition="in" filter="wipe(down)">
                                      <p:cBhvr>
                                        <p:cTn id="1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P spid="34" grpId="0"/>
      <p:bldP spid="35" grpId="0"/>
      <p:bldP spid="36" grpId="0"/>
      <p:bldP spid="37" grpId="0"/>
      <p:bldP spid="43" grpId="0" animBg="1"/>
      <p:bldP spid="44" grpId="0" animBg="1"/>
      <p:bldP spid="45" grpId="0"/>
      <p:bldP spid="46" grpId="0"/>
      <p:bldP spid="47" grpId="0" animBg="1"/>
      <p:bldP spid="48" grpId="0" animBg="1"/>
      <p:bldP spid="49" grpId="0"/>
      <p:bldP spid="50" grpId="0"/>
      <p:bldP spid="51" grpId="0"/>
      <p:bldP spid="52" grpId="0"/>
      <p:bldP spid="53" grpId="0"/>
      <p:bldP spid="54" grpId="0"/>
      <p:bldP spid="69" grpId="0" animBg="1"/>
      <p:bldP spid="6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0" name="TextBox 9"/>
          <p:cNvSpPr txBox="1"/>
          <p:nvPr/>
        </p:nvSpPr>
        <p:spPr>
          <a:xfrm>
            <a:off x="3405710" y="2474767"/>
            <a:ext cx="5613162" cy="707886"/>
          </a:xfrm>
          <a:prstGeom prst="rect">
            <a:avLst/>
          </a:prstGeom>
          <a:noFill/>
        </p:spPr>
        <p:txBody>
          <a:bodyPr wrap="square" rtlCol="0">
            <a:spAutoFit/>
          </a:bodyPr>
          <a:lstStyle/>
          <a:p>
            <a:pPr lvl="0" algn="ctr">
              <a:defRPr/>
            </a:pPr>
            <a:r>
              <a:rPr lang="en-US" altLang="zh-CN" sz="4000">
                <a:solidFill>
                  <a:srgbClr val="0070C0"/>
                </a:solidFill>
                <a:latin typeface="Roboto Black" panose="02000000000000000000" pitchFamily="2" charset="0"/>
                <a:ea typeface="Roboto Black" panose="02000000000000000000" pitchFamily="2" charset="0"/>
              </a:rPr>
              <a:t>PHIẾU HỌC TẬP SỐ 2</a:t>
            </a:r>
            <a:endParaRPr lang="vi-VN" altLang="zh-CN" sz="4000">
              <a:solidFill>
                <a:srgbClr val="0070C0"/>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92062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575980" y="341526"/>
            <a:ext cx="6996956" cy="523220"/>
          </a:xfrm>
          <a:prstGeom prst="rect">
            <a:avLst/>
          </a:prstGeom>
          <a:noFill/>
        </p:spPr>
        <p:txBody>
          <a:bodyPr wrap="square" rtlCol="0">
            <a:spAutoFit/>
          </a:bodyPr>
          <a:lstStyle/>
          <a:p>
            <a:pPr lvl="0" algn="ctr">
              <a:defRPr/>
            </a:pPr>
            <a:r>
              <a:rPr lang="en-US" altLang="zh-CN" sz="2800" b="1">
                <a:solidFill>
                  <a:srgbClr val="0070C0"/>
                </a:solidFill>
                <a:latin typeface="Roboto" panose="02000000000000000000" pitchFamily="2" charset="0"/>
                <a:ea typeface="Roboto" panose="02000000000000000000" pitchFamily="2" charset="0"/>
              </a:rPr>
              <a:t>SO SÁNH HAI SỐ TRONG PHẠM VI 10</a:t>
            </a:r>
            <a:endParaRPr kumimoji="0" lang="en-US" altLang="zh-CN"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1491639" y="1154674"/>
            <a:ext cx="957789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Tìm cặp thẻ thích hợp (theo mẫu):</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9" name="Group 8"/>
          <p:cNvGrpSpPr/>
          <p:nvPr/>
        </p:nvGrpSpPr>
        <p:grpSpPr>
          <a:xfrm>
            <a:off x="245086" y="4780219"/>
            <a:ext cx="2686050" cy="1150562"/>
            <a:chOff x="1974521" y="5204492"/>
            <a:chExt cx="2686050" cy="1150562"/>
          </a:xfrm>
        </p:grpSpPr>
        <p:sp>
          <p:nvSpPr>
            <p:cNvPr id="7" name="Oval 6"/>
            <p:cNvSpPr/>
            <p:nvPr/>
          </p:nvSpPr>
          <p:spPr>
            <a:xfrm>
              <a:off x="1974521" y="5204492"/>
              <a:ext cx="2686050" cy="11505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047489" y="5233067"/>
              <a:ext cx="410966" cy="1015663"/>
            </a:xfrm>
            <a:prstGeom prst="rect">
              <a:avLst/>
            </a:prstGeom>
            <a:noFill/>
          </p:spPr>
          <p:txBody>
            <a:bodyPr wrap="square" rtlCol="0">
              <a:spAutoFit/>
            </a:bodyPr>
            <a:lstStyle/>
            <a:p>
              <a:pPr lvl="0" algn="just">
                <a:defRPr/>
              </a:pPr>
              <a:r>
                <a:rPr lang="en-US" altLang="zh-CN" sz="6000" b="1">
                  <a:solidFill>
                    <a:srgbClr val="FF0000"/>
                  </a:solidFill>
                  <a:latin typeface="Roboto" panose="02000000000000000000" pitchFamily="2" charset="0"/>
                  <a:ea typeface="Roboto" panose="02000000000000000000" pitchFamily="2" charset="0"/>
                </a:rPr>
                <a:t>&lt;</a:t>
              </a:r>
              <a:endParaRPr kumimoji="0" lang="en-US" altLang="zh-CN" sz="6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37" name="TextBox 36"/>
            <p:cNvSpPr txBox="1"/>
            <p:nvPr/>
          </p:nvSpPr>
          <p:spPr>
            <a:xfrm>
              <a:off x="2367505" y="5483893"/>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3" name="Rounded Rectangle 42"/>
            <p:cNvSpPr/>
            <p:nvPr/>
          </p:nvSpPr>
          <p:spPr>
            <a:xfrm>
              <a:off x="2277784" y="5497749"/>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flipV="1">
              <a:off x="3741635" y="5480122"/>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851012" y="5480122"/>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grpSp>
      <p:grpSp>
        <p:nvGrpSpPr>
          <p:cNvPr id="6" name="Group 5"/>
          <p:cNvGrpSpPr/>
          <p:nvPr/>
        </p:nvGrpSpPr>
        <p:grpSpPr>
          <a:xfrm>
            <a:off x="794427" y="2044371"/>
            <a:ext cx="1672080" cy="2164861"/>
            <a:chOff x="2003189" y="2030060"/>
            <a:chExt cx="1672080" cy="2164861"/>
          </a:xfrm>
        </p:grpSpPr>
        <p:sp>
          <p:nvSpPr>
            <p:cNvPr id="4" name="Rounded Rectangle 3"/>
            <p:cNvSpPr/>
            <p:nvPr/>
          </p:nvSpPr>
          <p:spPr>
            <a:xfrm>
              <a:off x="2003189" y="2030060"/>
              <a:ext cx="1672080" cy="2164861"/>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09688" y="3675509"/>
              <a:ext cx="296634" cy="296634"/>
            </a:xfrm>
            <a:prstGeom prst="rect">
              <a:avLst/>
            </a:prstGeom>
            <a:solidFill>
              <a:srgbClr val="F1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409688" y="3314353"/>
              <a:ext cx="296634" cy="296634"/>
            </a:xfrm>
            <a:prstGeom prst="rect">
              <a:avLst/>
            </a:prstGeom>
            <a:solidFill>
              <a:srgbClr val="F1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409688" y="2953197"/>
              <a:ext cx="296634" cy="296634"/>
            </a:xfrm>
            <a:prstGeom prst="rect">
              <a:avLst/>
            </a:prstGeom>
            <a:solidFill>
              <a:srgbClr val="F1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870476" y="3670634"/>
              <a:ext cx="296634" cy="296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870476" y="3312375"/>
              <a:ext cx="296634" cy="296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2403767" y="2602959"/>
              <a:ext cx="296634" cy="296634"/>
            </a:xfrm>
            <a:prstGeom prst="rect">
              <a:avLst/>
            </a:prstGeom>
            <a:solidFill>
              <a:srgbClr val="F1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3802310" y="2057967"/>
            <a:ext cx="1672080" cy="2164861"/>
            <a:chOff x="2003189" y="2030060"/>
            <a:chExt cx="1672080" cy="2164861"/>
          </a:xfrm>
        </p:grpSpPr>
        <p:sp>
          <p:nvSpPr>
            <p:cNvPr id="58" name="Rounded Rectangle 57"/>
            <p:cNvSpPr/>
            <p:nvPr/>
          </p:nvSpPr>
          <p:spPr>
            <a:xfrm>
              <a:off x="2003189" y="2030060"/>
              <a:ext cx="1672080" cy="2164861"/>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409688" y="3675509"/>
              <a:ext cx="296634" cy="296634"/>
            </a:xfrm>
            <a:prstGeom prst="rect">
              <a:avLst/>
            </a:prstGeom>
            <a:solidFill>
              <a:srgbClr val="F1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409688" y="3314353"/>
              <a:ext cx="296634" cy="296634"/>
            </a:xfrm>
            <a:prstGeom prst="rect">
              <a:avLst/>
            </a:prstGeom>
            <a:solidFill>
              <a:srgbClr val="F1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409688" y="2953197"/>
              <a:ext cx="296634" cy="296634"/>
            </a:xfrm>
            <a:prstGeom prst="rect">
              <a:avLst/>
            </a:prstGeom>
            <a:solidFill>
              <a:srgbClr val="F1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870476" y="3670634"/>
              <a:ext cx="296634" cy="296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2870476" y="3310582"/>
              <a:ext cx="296634" cy="296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870476" y="2950530"/>
              <a:ext cx="296634" cy="296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6617046" y="2035413"/>
            <a:ext cx="1672080" cy="2164861"/>
            <a:chOff x="2003189" y="2030060"/>
            <a:chExt cx="1672080" cy="2164861"/>
          </a:xfrm>
        </p:grpSpPr>
        <p:sp>
          <p:nvSpPr>
            <p:cNvPr id="65" name="Rounded Rectangle 64"/>
            <p:cNvSpPr/>
            <p:nvPr/>
          </p:nvSpPr>
          <p:spPr>
            <a:xfrm>
              <a:off x="2003189" y="2030060"/>
              <a:ext cx="1672080" cy="2164861"/>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2409688" y="3675509"/>
              <a:ext cx="296634" cy="296634"/>
            </a:xfrm>
            <a:prstGeom prst="rect">
              <a:avLst/>
            </a:prstGeom>
            <a:solidFill>
              <a:srgbClr val="F1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409688" y="3310526"/>
              <a:ext cx="296634" cy="296634"/>
            </a:xfrm>
            <a:prstGeom prst="rect">
              <a:avLst/>
            </a:prstGeom>
            <a:solidFill>
              <a:srgbClr val="F1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409688" y="2945542"/>
              <a:ext cx="296634" cy="296634"/>
            </a:xfrm>
            <a:prstGeom prst="rect">
              <a:avLst/>
            </a:prstGeom>
            <a:solidFill>
              <a:srgbClr val="F1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2870476" y="3670634"/>
              <a:ext cx="296634" cy="296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2870476" y="3307276"/>
              <a:ext cx="296634" cy="296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409688" y="2580558"/>
              <a:ext cx="296634" cy="296634"/>
            </a:xfrm>
            <a:prstGeom prst="rect">
              <a:avLst/>
            </a:prstGeom>
            <a:solidFill>
              <a:srgbClr val="F1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870476" y="2943917"/>
              <a:ext cx="296634" cy="296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870476" y="2580558"/>
              <a:ext cx="296634" cy="296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9501173" y="2035413"/>
            <a:ext cx="1672080" cy="2164861"/>
            <a:chOff x="2003189" y="2030060"/>
            <a:chExt cx="1672080" cy="2164861"/>
          </a:xfrm>
        </p:grpSpPr>
        <p:sp>
          <p:nvSpPr>
            <p:cNvPr id="72" name="Rounded Rectangle 71"/>
            <p:cNvSpPr/>
            <p:nvPr/>
          </p:nvSpPr>
          <p:spPr>
            <a:xfrm>
              <a:off x="2003189" y="2030060"/>
              <a:ext cx="1672080" cy="2164861"/>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409688" y="3675509"/>
              <a:ext cx="296634" cy="296634"/>
            </a:xfrm>
            <a:prstGeom prst="rect">
              <a:avLst/>
            </a:prstGeom>
            <a:solidFill>
              <a:srgbClr val="F1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70476" y="3670634"/>
              <a:ext cx="296634" cy="296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2870476" y="3311808"/>
              <a:ext cx="296634" cy="296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2870476" y="2952984"/>
              <a:ext cx="296634" cy="296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870476" y="2594160"/>
              <a:ext cx="296634" cy="296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2870476" y="2235336"/>
              <a:ext cx="296634" cy="296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3198418" y="4780219"/>
            <a:ext cx="2686050" cy="1150562"/>
            <a:chOff x="1974521" y="5204492"/>
            <a:chExt cx="2686050" cy="1150562"/>
          </a:xfrm>
        </p:grpSpPr>
        <p:sp>
          <p:nvSpPr>
            <p:cNvPr id="86" name="Oval 85"/>
            <p:cNvSpPr/>
            <p:nvPr/>
          </p:nvSpPr>
          <p:spPr>
            <a:xfrm>
              <a:off x="1974521" y="5204492"/>
              <a:ext cx="2686050" cy="11505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3047489" y="5233067"/>
              <a:ext cx="410966" cy="1015663"/>
            </a:xfrm>
            <a:prstGeom prst="rect">
              <a:avLst/>
            </a:prstGeom>
            <a:noFill/>
          </p:spPr>
          <p:txBody>
            <a:bodyPr wrap="square" rtlCol="0">
              <a:spAutoFit/>
            </a:bodyPr>
            <a:lstStyle/>
            <a:p>
              <a:pPr lvl="0" algn="just">
                <a:defRPr/>
              </a:pPr>
              <a:r>
                <a:rPr lang="en-US" altLang="zh-CN" sz="6000" b="1">
                  <a:solidFill>
                    <a:srgbClr val="FF0000"/>
                  </a:solidFill>
                  <a:latin typeface="Roboto" panose="02000000000000000000" pitchFamily="2" charset="0"/>
                  <a:ea typeface="Roboto" panose="02000000000000000000" pitchFamily="2" charset="0"/>
                </a:rPr>
                <a:t>=</a:t>
              </a:r>
              <a:endParaRPr kumimoji="0" lang="en-US" altLang="zh-CN" sz="6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88" name="TextBox 87"/>
            <p:cNvSpPr txBox="1"/>
            <p:nvPr/>
          </p:nvSpPr>
          <p:spPr>
            <a:xfrm>
              <a:off x="2367505" y="5483893"/>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89" name="Rounded Rectangle 88"/>
            <p:cNvSpPr/>
            <p:nvPr/>
          </p:nvSpPr>
          <p:spPr>
            <a:xfrm>
              <a:off x="2277784" y="5497749"/>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flipV="1">
              <a:off x="3741635" y="5480122"/>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3851012" y="5480122"/>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grpSp>
      <p:grpSp>
        <p:nvGrpSpPr>
          <p:cNvPr id="92" name="Group 91"/>
          <p:cNvGrpSpPr/>
          <p:nvPr/>
        </p:nvGrpSpPr>
        <p:grpSpPr>
          <a:xfrm>
            <a:off x="6151750" y="4780219"/>
            <a:ext cx="2686050" cy="1150562"/>
            <a:chOff x="1974521" y="5204492"/>
            <a:chExt cx="2686050" cy="1150562"/>
          </a:xfrm>
        </p:grpSpPr>
        <p:sp>
          <p:nvSpPr>
            <p:cNvPr id="93" name="Oval 92"/>
            <p:cNvSpPr/>
            <p:nvPr/>
          </p:nvSpPr>
          <p:spPr>
            <a:xfrm>
              <a:off x="1974521" y="5204492"/>
              <a:ext cx="2686050" cy="11505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047489" y="5233067"/>
              <a:ext cx="410966" cy="1015663"/>
            </a:xfrm>
            <a:prstGeom prst="rect">
              <a:avLst/>
            </a:prstGeom>
            <a:noFill/>
          </p:spPr>
          <p:txBody>
            <a:bodyPr wrap="square" rtlCol="0">
              <a:spAutoFit/>
            </a:bodyPr>
            <a:lstStyle/>
            <a:p>
              <a:pPr lvl="0" algn="just">
                <a:defRPr/>
              </a:pPr>
              <a:r>
                <a:rPr lang="en-US" altLang="zh-CN" sz="6000" b="1">
                  <a:solidFill>
                    <a:srgbClr val="FF0000"/>
                  </a:solidFill>
                  <a:latin typeface="Roboto" panose="02000000000000000000" pitchFamily="2" charset="0"/>
                  <a:ea typeface="Roboto" panose="02000000000000000000" pitchFamily="2" charset="0"/>
                </a:rPr>
                <a:t>&gt;</a:t>
              </a:r>
              <a:endParaRPr kumimoji="0" lang="en-US" altLang="zh-CN" sz="6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5" name="TextBox 94"/>
            <p:cNvSpPr txBox="1"/>
            <p:nvPr/>
          </p:nvSpPr>
          <p:spPr>
            <a:xfrm>
              <a:off x="2367505" y="5483893"/>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96" name="Rounded Rectangle 95"/>
            <p:cNvSpPr/>
            <p:nvPr/>
          </p:nvSpPr>
          <p:spPr>
            <a:xfrm>
              <a:off x="2277784" y="5497749"/>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flipV="1">
              <a:off x="3741635" y="5480122"/>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3851012" y="5480122"/>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grpSp>
      <p:grpSp>
        <p:nvGrpSpPr>
          <p:cNvPr id="99" name="Group 98"/>
          <p:cNvGrpSpPr/>
          <p:nvPr/>
        </p:nvGrpSpPr>
        <p:grpSpPr>
          <a:xfrm>
            <a:off x="9105083" y="4780219"/>
            <a:ext cx="2686050" cy="1150562"/>
            <a:chOff x="1974521" y="5204492"/>
            <a:chExt cx="2686050" cy="1150562"/>
          </a:xfrm>
        </p:grpSpPr>
        <p:sp>
          <p:nvSpPr>
            <p:cNvPr id="100" name="Oval 99"/>
            <p:cNvSpPr/>
            <p:nvPr/>
          </p:nvSpPr>
          <p:spPr>
            <a:xfrm>
              <a:off x="1974521" y="5204492"/>
              <a:ext cx="2686050" cy="11505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3047489" y="5233067"/>
              <a:ext cx="410966" cy="1015663"/>
            </a:xfrm>
            <a:prstGeom prst="rect">
              <a:avLst/>
            </a:prstGeom>
            <a:noFill/>
          </p:spPr>
          <p:txBody>
            <a:bodyPr wrap="square" rtlCol="0">
              <a:spAutoFit/>
            </a:bodyPr>
            <a:lstStyle/>
            <a:p>
              <a:pPr lvl="0" algn="just">
                <a:defRPr/>
              </a:pPr>
              <a:r>
                <a:rPr lang="en-US" altLang="zh-CN" sz="6000" b="1">
                  <a:solidFill>
                    <a:srgbClr val="FF0000"/>
                  </a:solidFill>
                  <a:latin typeface="Roboto" panose="02000000000000000000" pitchFamily="2" charset="0"/>
                  <a:ea typeface="Roboto" panose="02000000000000000000" pitchFamily="2" charset="0"/>
                </a:rPr>
                <a:t>=</a:t>
              </a:r>
              <a:endParaRPr kumimoji="0" lang="en-US" altLang="zh-CN" sz="6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02" name="TextBox 101"/>
            <p:cNvSpPr txBox="1"/>
            <p:nvPr/>
          </p:nvSpPr>
          <p:spPr>
            <a:xfrm>
              <a:off x="2367505" y="5483893"/>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103" name="Rounded Rectangle 102"/>
            <p:cNvSpPr/>
            <p:nvPr/>
          </p:nvSpPr>
          <p:spPr>
            <a:xfrm>
              <a:off x="2277784" y="5497749"/>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flipV="1">
              <a:off x="3741635" y="5480122"/>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3851012" y="5480122"/>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grpSp>
      <p:cxnSp>
        <p:nvCxnSpPr>
          <p:cNvPr id="11" name="Curved Connector 10"/>
          <p:cNvCxnSpPr>
            <a:stCxn id="87" idx="0"/>
            <a:endCxn id="65" idx="2"/>
          </p:cNvCxnSpPr>
          <p:nvPr/>
        </p:nvCxnSpPr>
        <p:spPr>
          <a:xfrm rot="5400000" flipH="1" flipV="1">
            <a:off x="5660717" y="3016426"/>
            <a:ext cx="608520" cy="2976217"/>
          </a:xfrm>
          <a:prstGeom prst="curvedConnector3">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7" idx="0"/>
            <a:endCxn id="72" idx="2"/>
          </p:cNvCxnSpPr>
          <p:nvPr/>
        </p:nvCxnSpPr>
        <p:spPr>
          <a:xfrm rot="5400000" flipH="1" flipV="1">
            <a:off x="5672690" y="115696"/>
            <a:ext cx="579945" cy="8749102"/>
          </a:xfrm>
          <a:prstGeom prst="curvedConnector3">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a:stCxn id="94" idx="0"/>
            <a:endCxn id="4" idx="2"/>
          </p:cNvCxnSpPr>
          <p:nvPr/>
        </p:nvCxnSpPr>
        <p:spPr>
          <a:xfrm rot="16200000" flipV="1">
            <a:off x="4230553" y="1609146"/>
            <a:ext cx="599562" cy="5799734"/>
          </a:xfrm>
          <a:prstGeom prst="curvedConnector3">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p:cNvCxnSpPr>
            <a:stCxn id="101" idx="0"/>
            <a:endCxn id="58" idx="2"/>
          </p:cNvCxnSpPr>
          <p:nvPr/>
        </p:nvCxnSpPr>
        <p:spPr>
          <a:xfrm rot="16200000" flipV="1">
            <a:off x="7217959" y="1643219"/>
            <a:ext cx="585966" cy="5745184"/>
          </a:xfrm>
          <a:prstGeom prst="curvedConnector3">
            <a:avLst/>
          </a:prstGeom>
          <a:ln w="38100">
            <a:solidFill>
              <a:srgbClr val="E17070"/>
            </a:solidFill>
            <a:tailEnd type="triangle"/>
          </a:ln>
        </p:spPr>
        <p:style>
          <a:lnRef idx="1">
            <a:schemeClr val="accent1"/>
          </a:lnRef>
          <a:fillRef idx="0">
            <a:schemeClr val="accent1"/>
          </a:fillRef>
          <a:effectRef idx="0">
            <a:schemeClr val="accent1"/>
          </a:effectRef>
          <a:fontRef idx="minor">
            <a:schemeClr val="tx1"/>
          </a:fontRef>
        </p:style>
      </p:cxnSp>
      <p:pic>
        <p:nvPicPr>
          <p:cNvPr id="107" name="Picture 10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Tree>
    <p:extLst>
      <p:ext uri="{BB962C8B-B14F-4D97-AF65-F5344CB8AC3E}">
        <p14:creationId xmlns:p14="http://schemas.microsoft.com/office/powerpoint/2010/main" val="218405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randombar(horizontal)">
                                      <p:cBhvr>
                                        <p:cTn id="16" dur="500"/>
                                        <p:tgtEl>
                                          <p:spTgt spid="57"/>
                                        </p:tgtEl>
                                      </p:cBhvr>
                                    </p:animEffect>
                                  </p:childTnLst>
                                </p:cTn>
                              </p:par>
                              <p:par>
                                <p:cTn id="17" presetID="14" presetClass="entr" presetSubtype="1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randombar(horizontal)">
                                      <p:cBhvr>
                                        <p:cTn id="19" dur="500"/>
                                        <p:tgtEl>
                                          <p:spTgt spid="64"/>
                                        </p:tgtEl>
                                      </p:cBhvr>
                                    </p:animEffect>
                                  </p:childTnLst>
                                </p:cTn>
                              </p:par>
                              <p:par>
                                <p:cTn id="20" presetID="14" presetClass="entr" presetSubtype="10" fill="hold" nodeType="with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randombar(horizontal)">
                                      <p:cBhvr>
                                        <p:cTn id="22" dur="500"/>
                                        <p:tgtEl>
                                          <p:spTgt spid="71"/>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wipe(down)">
                                      <p:cBhvr>
                                        <p:cTn id="28" dur="500"/>
                                        <p:tgtEl>
                                          <p:spTgt spid="85"/>
                                        </p:tgtEl>
                                      </p:cBhvr>
                                    </p:animEffect>
                                  </p:childTnLst>
                                </p:cTn>
                              </p:par>
                              <p:par>
                                <p:cTn id="29" presetID="22" presetClass="entr" presetSubtype="4" fill="hold" nodeType="with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wipe(down)">
                                      <p:cBhvr>
                                        <p:cTn id="31" dur="500"/>
                                        <p:tgtEl>
                                          <p:spTgt spid="92"/>
                                        </p:tgtEl>
                                      </p:cBhvr>
                                    </p:animEffect>
                                  </p:childTnLst>
                                </p:cTn>
                              </p:par>
                              <p:par>
                                <p:cTn id="32" presetID="22" presetClass="entr" presetSubtype="4" fill="hold"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down)">
                                      <p:cBhvr>
                                        <p:cTn id="34" dur="500"/>
                                        <p:tgtEl>
                                          <p:spTgt spid="99"/>
                                        </p:tgtEl>
                                      </p:cBhvr>
                                    </p:animEffect>
                                  </p:childTnLst>
                                </p:cTn>
                              </p:par>
                              <p:par>
                                <p:cTn id="35" presetID="2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3447355" y="556615"/>
            <a:ext cx="540859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70C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080757"/>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722652" y="1936386"/>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sp>
        <p:nvSpPr>
          <p:cNvPr id="7" name="TextBox 6">
            <a:extLst>
              <a:ext uri="{FF2B5EF4-FFF2-40B4-BE49-F238E27FC236}">
                <a16:creationId xmlns:a16="http://schemas.microsoft.com/office/drawing/2014/main" id="{C50EEADF-F242-4F8F-96FE-76601BA8159E}"/>
              </a:ext>
            </a:extLst>
          </p:cNvPr>
          <p:cNvSpPr txBox="1"/>
          <p:nvPr/>
        </p:nvSpPr>
        <p:spPr>
          <a:xfrm>
            <a:off x="2208583" y="2491488"/>
            <a:ext cx="7372069"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trắng hoặc giấy màu, bút chì, tẩy, thước kẻ, kéo, que</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tính hoặc ống hút, dây chun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Rectangle 7">
            <a:extLst>
              <a:ext uri="{FF2B5EF4-FFF2-40B4-BE49-F238E27FC236}">
                <a16:creationId xmlns:a16="http://schemas.microsoft.com/office/drawing/2014/main" id="{35EBBBBE-4F8E-9E78-565A-A45F4445CFC4}"/>
              </a:ext>
            </a:extLst>
          </p:cNvPr>
          <p:cNvSpPr/>
          <p:nvPr/>
        </p:nvSpPr>
        <p:spPr>
          <a:xfrm>
            <a:off x="2147874" y="3654984"/>
            <a:ext cx="1804328" cy="100087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977625" y="3744651"/>
            <a:ext cx="1016170" cy="622625"/>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5933045" y="3652815"/>
            <a:ext cx="1841113" cy="303689"/>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7AAC4A3A-4601-67D9-6062-241328F08330}"/>
              </a:ext>
            </a:extLst>
          </p:cNvPr>
          <p:cNvPicPr>
            <a:picLocks noChangeAspect="1"/>
          </p:cNvPicPr>
          <p:nvPr/>
        </p:nvPicPr>
        <p:blipFill>
          <a:blip r:embed="rId5"/>
          <a:stretch>
            <a:fillRect/>
          </a:stretch>
        </p:blipFill>
        <p:spPr>
          <a:xfrm>
            <a:off x="4346074" y="3553828"/>
            <a:ext cx="1193099" cy="1229474"/>
          </a:xfrm>
          <a:prstGeom prst="rect">
            <a:avLst/>
          </a:prstGeom>
          <a:effectLst>
            <a:outerShdw blurRad="63500" sx="102000" sy="102000" algn="ctr" rotWithShape="0">
              <a:prstClr val="black">
                <a:alpha val="40000"/>
              </a:prstClr>
            </a:outerShdw>
          </a:effectLst>
        </p:spPr>
      </p:pic>
      <p:sp>
        <p:nvSpPr>
          <p:cNvPr id="12" name="Rectangle 11">
            <a:extLst>
              <a:ext uri="{FF2B5EF4-FFF2-40B4-BE49-F238E27FC236}">
                <a16:creationId xmlns:a16="http://schemas.microsoft.com/office/drawing/2014/main" id="{35EBBBBE-4F8E-9E78-565A-A45F4445CFC4}"/>
              </a:ext>
            </a:extLst>
          </p:cNvPr>
          <p:cNvSpPr/>
          <p:nvPr/>
        </p:nvSpPr>
        <p:spPr>
          <a:xfrm>
            <a:off x="1917542" y="3827700"/>
            <a:ext cx="1804328" cy="1000874"/>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3" name="Rectangle 12">
            <a:extLst>
              <a:ext uri="{FF2B5EF4-FFF2-40B4-BE49-F238E27FC236}">
                <a16:creationId xmlns:a16="http://schemas.microsoft.com/office/drawing/2014/main" id="{35EBBBBE-4F8E-9E78-565A-A45F4445CFC4}"/>
              </a:ext>
            </a:extLst>
          </p:cNvPr>
          <p:cNvSpPr/>
          <p:nvPr/>
        </p:nvSpPr>
        <p:spPr>
          <a:xfrm>
            <a:off x="1754002" y="3978461"/>
            <a:ext cx="1804328" cy="1000874"/>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rotWithShape="1">
          <a:blip r:embed="rId6" cstate="hqprint">
            <a:extLst>
              <a:ext uri="{28A0092B-C50C-407E-A947-70E740481C1C}">
                <a14:useLocalDpi xmlns:a14="http://schemas.microsoft.com/office/drawing/2010/main" val="0"/>
              </a:ext>
            </a:extLst>
          </a:blip>
          <a:srcRect l="83881"/>
          <a:stretch/>
        </p:blipFill>
        <p:spPr>
          <a:xfrm rot="4592987">
            <a:off x="6649162" y="3460151"/>
            <a:ext cx="468719" cy="2014728"/>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15" name="Picture 14"/>
          <p:cNvPicPr>
            <a:picLocks noChangeAspect="1"/>
          </p:cNvPicPr>
          <p:nvPr/>
        </p:nvPicPr>
        <p:blipFill rotWithShape="1">
          <a:blip r:embed="rId8" cstate="hqprint">
            <a:extLst>
              <a:ext uri="{28A0092B-C50C-407E-A947-70E740481C1C}">
                <a14:useLocalDpi xmlns:a14="http://schemas.microsoft.com/office/drawing/2010/main" val="0"/>
              </a:ext>
            </a:extLst>
          </a:blip>
          <a:srcRect l="31432" t="23457" r="27325" b="23002"/>
          <a:stretch/>
        </p:blipFill>
        <p:spPr>
          <a:xfrm>
            <a:off x="9413102" y="3646214"/>
            <a:ext cx="833184" cy="721062"/>
          </a:xfrm>
          <a:prstGeom prst="rect">
            <a:avLst/>
          </a:prstGeom>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11000" y="2451457"/>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4234" y="3856616"/>
            <a:ext cx="3153529" cy="217842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3.125E-6 4.44444E-6 L -3.125E-6 -0.07223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5175360" y="1091991"/>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2</a:t>
            </a:r>
          </a:p>
        </p:txBody>
      </p:sp>
      <p:grpSp>
        <p:nvGrpSpPr>
          <p:cNvPr id="22" name="Group 21"/>
          <p:cNvGrpSpPr/>
          <p:nvPr/>
        </p:nvGrpSpPr>
        <p:grpSpPr>
          <a:xfrm>
            <a:off x="5019445" y="4990248"/>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sp>
        <p:nvSpPr>
          <p:cNvPr id="8" name="TextBox 7"/>
          <p:cNvSpPr txBox="1"/>
          <p:nvPr/>
        </p:nvSpPr>
        <p:spPr>
          <a:xfrm>
            <a:off x="1790531" y="2364011"/>
            <a:ext cx="8480674"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DỤNG CỤ SO SÁNH SỐ TRONG PHẠM VI 10</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9650" y="46790"/>
            <a:ext cx="1417791" cy="979395"/>
          </a:xfrm>
          <a:prstGeom prst="rect">
            <a:avLst/>
          </a:prstGeom>
        </p:spPr>
      </p:pic>
    </p:spTree>
    <p:extLst>
      <p:ext uri="{BB962C8B-B14F-4D97-AF65-F5344CB8AC3E}">
        <p14:creationId xmlns:p14="http://schemas.microsoft.com/office/powerpoint/2010/main" val="27403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41374" y="426566"/>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CÙNG </a:t>
            </a:r>
            <a:r>
              <a:rPr lang="en-US" altLang="zh-CN" sz="3200" b="1">
                <a:solidFill>
                  <a:srgbClr val="0070C0"/>
                </a:solidFill>
                <a:latin typeface="Roboto" panose="02000000000000000000" pitchFamily="2" charset="0"/>
                <a:ea typeface="Roboto" panose="02000000000000000000" pitchFamily="2" charset="0"/>
              </a:rPr>
              <a:t>ĐẾM </a:t>
            </a:r>
            <a:r>
              <a:rPr lang="en-US" altLang="zh-CN" sz="3200" b="1" noProof="0">
                <a:solidFill>
                  <a:srgbClr val="0070C0"/>
                </a:solidFill>
                <a:latin typeface="Roboto" panose="02000000000000000000" pitchFamily="2" charset="0"/>
                <a:ea typeface="Roboto" panose="02000000000000000000" pitchFamily="2" charset="0"/>
              </a:rPr>
              <a:t>NÀO</a:t>
            </a:r>
            <a:r>
              <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3" name="đếm s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1374" y="2251710"/>
            <a:ext cx="5972972" cy="3108960"/>
          </a:xfrm>
          <a:prstGeom prst="rect">
            <a:avLst/>
          </a:prstGeom>
        </p:spPr>
      </p:pic>
    </p:spTree>
    <p:extLst>
      <p:ext uri="{BB962C8B-B14F-4D97-AF65-F5344CB8AC3E}">
        <p14:creationId xmlns:p14="http://schemas.microsoft.com/office/powerpoint/2010/main" val="286139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fullScrn="1">
              <p:cMediaNode vol="80000">
                <p:cTn id="13" fill="hold" display="0">
                  <p:stCondLst>
                    <p:cond delay="indefinite"/>
                  </p:stCondLst>
                </p:cTn>
                <p:tgtEl>
                  <p:spTgt spid="3"/>
                </p:tgtEl>
              </p:cMediaNode>
            </p:video>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685582" y="456723"/>
            <a:ext cx="10868006"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ĐỀ XUẤT Ý TƯỞNG VÀ CÁCH LÀM DỤNG CỤ SO SÁNH SỐ</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3233677" y="1331476"/>
            <a:ext cx="57246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a:p>
            <a:pPr lvl="0" algn="ctr">
              <a:defRPr/>
            </a:pPr>
            <a:r>
              <a:rPr lang="vi-VN" altLang="zh-CN" sz="3200" b="1">
                <a:solidFill>
                  <a:srgbClr val="00B050"/>
                </a:solidFill>
                <a:latin typeface="Roboto" panose="02000000000000000000" pitchFamily="2" charset="0"/>
                <a:ea typeface="Roboto" panose="02000000000000000000" pitchFamily="2" charset="0"/>
              </a:rPr>
              <a:t>Làm dụng cụ so sánh s</a:t>
            </a:r>
            <a:r>
              <a:rPr lang="en-US" altLang="zh-CN" sz="3200" b="1">
                <a:solidFill>
                  <a:srgbClr val="00B050"/>
                </a:solidFill>
                <a:latin typeface="Roboto" panose="02000000000000000000" pitchFamily="2" charset="0"/>
                <a:ea typeface="Roboto" panose="02000000000000000000" pitchFamily="2" charset="0"/>
              </a:rPr>
              <a:t>ố</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endParaRPr>
          </a:p>
        </p:txBody>
      </p:sp>
      <p:sp>
        <p:nvSpPr>
          <p:cNvPr id="2" name="Rounded Rectangle 12">
            <a:extLst>
              <a:ext uri="{FF2B5EF4-FFF2-40B4-BE49-F238E27FC236}">
                <a16:creationId xmlns:a16="http://schemas.microsoft.com/office/drawing/2014/main" id="{4D94BEC8-895E-E7F6-ECD4-494B8A916FCC}"/>
              </a:ext>
            </a:extLst>
          </p:cNvPr>
          <p:cNvSpPr/>
          <p:nvPr/>
        </p:nvSpPr>
        <p:spPr>
          <a:xfrm>
            <a:off x="510799" y="2749507"/>
            <a:ext cx="4433652" cy="3088084"/>
          </a:xfrm>
          <a:prstGeom prst="roundRect">
            <a:avLst>
              <a:gd name="adj" fmla="val 11508"/>
            </a:avLst>
          </a:prstGeom>
          <a:solidFill>
            <a:srgbClr val="E1707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B8BE5CE-A8D0-9C3F-62BA-02EEBA080F4F}"/>
              </a:ext>
            </a:extLst>
          </p:cNvPr>
          <p:cNvSpPr txBox="1"/>
          <p:nvPr/>
        </p:nvSpPr>
        <p:spPr>
          <a:xfrm>
            <a:off x="745409" y="2960240"/>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4" name="TextBox 3">
            <a:extLst>
              <a:ext uri="{FF2B5EF4-FFF2-40B4-BE49-F238E27FC236}">
                <a16:creationId xmlns:a16="http://schemas.microsoft.com/office/drawing/2014/main" id="{365369E6-5E28-EA0A-15E8-B75D34E6A744}"/>
              </a:ext>
            </a:extLst>
          </p:cNvPr>
          <p:cNvSpPr txBox="1"/>
          <p:nvPr/>
        </p:nvSpPr>
        <p:spPr>
          <a:xfrm>
            <a:off x="311215" y="3609548"/>
            <a:ext cx="4503638"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ó hai thanh cố định có thể</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xoay được khi so sánh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7E131F87-26FF-B3AC-BA0D-E98AEC3698A4}"/>
              </a:ext>
            </a:extLst>
          </p:cNvPr>
          <p:cNvSpPr txBox="1"/>
          <p:nvPr/>
        </p:nvSpPr>
        <p:spPr>
          <a:xfrm>
            <a:off x="411950" y="4730523"/>
            <a:ext cx="4633236"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hắc chắn, cân đối,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sử dụng được nhiều lần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F358DA3A-5DBF-DD5E-8C4A-C74B07E4AD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762" t="7747" r="13617" b="13987"/>
          <a:stretch/>
        </p:blipFill>
        <p:spPr>
          <a:xfrm rot="21378000">
            <a:off x="5585519" y="3077778"/>
            <a:ext cx="2727295" cy="201069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7" name="Picture 6">
            <a:extLst>
              <a:ext uri="{FF2B5EF4-FFF2-40B4-BE49-F238E27FC236}">
                <a16:creationId xmlns:a16="http://schemas.microsoft.com/office/drawing/2014/main" id="{2339F17A-D860-98A9-56EB-F08BA6B553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70" t="4336" r="5427" b="6584"/>
          <a:stretch/>
        </p:blipFill>
        <p:spPr>
          <a:xfrm rot="5400000">
            <a:off x="9107949" y="3095524"/>
            <a:ext cx="2096123" cy="276307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8" name="Oval 7">
            <a:extLst>
              <a:ext uri="{FF2B5EF4-FFF2-40B4-BE49-F238E27FC236}">
                <a16:creationId xmlns:a16="http://schemas.microsoft.com/office/drawing/2014/main" id="{9D086686-4FFF-3785-F615-30D891943A69}"/>
              </a:ext>
            </a:extLst>
          </p:cNvPr>
          <p:cNvSpPr/>
          <p:nvPr/>
        </p:nvSpPr>
        <p:spPr>
          <a:xfrm>
            <a:off x="10262674" y="4166115"/>
            <a:ext cx="230833" cy="2308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E3FE72-ACB9-95C2-074D-1833B5ADC504}"/>
              </a:ext>
            </a:extLst>
          </p:cNvPr>
          <p:cNvSpPr/>
          <p:nvPr/>
        </p:nvSpPr>
        <p:spPr>
          <a:xfrm>
            <a:off x="10262674" y="4416198"/>
            <a:ext cx="230833" cy="2308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1B8A2F3-CDAE-55E2-491F-80ECE18EE88D}"/>
              </a:ext>
            </a:extLst>
          </p:cNvPr>
          <p:cNvSpPr/>
          <p:nvPr/>
        </p:nvSpPr>
        <p:spPr>
          <a:xfrm>
            <a:off x="9632218" y="3933631"/>
            <a:ext cx="230833" cy="2308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AFEED3-A408-C7E2-DCE0-2E9B669B3F15}"/>
              </a:ext>
            </a:extLst>
          </p:cNvPr>
          <p:cNvSpPr/>
          <p:nvPr/>
        </p:nvSpPr>
        <p:spPr>
          <a:xfrm>
            <a:off x="9632218" y="4201416"/>
            <a:ext cx="230833" cy="2308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9A94FC-AC42-8DE8-373A-BA1DFFE4F2AB}"/>
              </a:ext>
            </a:extLst>
          </p:cNvPr>
          <p:cNvSpPr/>
          <p:nvPr/>
        </p:nvSpPr>
        <p:spPr>
          <a:xfrm>
            <a:off x="9632218" y="4461887"/>
            <a:ext cx="230833" cy="2308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18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14" presetClass="entr" presetSubtype="1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par>
                                <p:cTn id="31" presetID="14"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500"/>
                                        <p:tgtEl>
                                          <p:spTgt spid="13"/>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 grpId="0"/>
      <p:bldP spid="3" grpId="0"/>
      <p:bldP spid="4" grpId="0"/>
      <p:bldP spid="5" grpId="0"/>
      <p:bldP spid="8" grpId="0" animBg="1"/>
      <p:bldP spid="9" grpId="0" animBg="1"/>
      <p:bldP spid="10" grpId="0" animBg="1"/>
      <p:bldP spid="13"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62761" y="1298092"/>
            <a:ext cx="1785933" cy="461665"/>
          </a:xfrm>
          <a:prstGeom prst="rect">
            <a:avLst/>
          </a:prstGeom>
          <a:noFill/>
        </p:spPr>
        <p:txBody>
          <a:bodyPr wrap="square" rtlCol="0">
            <a:spAutoFit/>
          </a:bodyPr>
          <a:lstStyle/>
          <a:p>
            <a:pPr lvl="0" algn="just">
              <a:defRPr/>
            </a:pPr>
            <a:r>
              <a:rPr lang="vi-VN" altLang="zh-CN" sz="2400" b="1">
                <a:solidFill>
                  <a:srgbClr val="FF0000"/>
                </a:solidFill>
                <a:latin typeface="Roboto" panose="02000000000000000000" pitchFamily="2" charset="0"/>
                <a:ea typeface="Roboto" panose="02000000000000000000" pitchFamily="2" charset="0"/>
              </a:rPr>
              <a:t>Cách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3448575" y="663857"/>
            <a:ext cx="6703787"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Trò chơi “</a:t>
            </a:r>
            <a:r>
              <a:rPr lang="en-US" altLang="zh-CN" sz="3200" b="1">
                <a:solidFill>
                  <a:srgbClr val="0070C0"/>
                </a:solidFill>
                <a:latin typeface="Roboto" panose="02000000000000000000" pitchFamily="2" charset="0"/>
                <a:ea typeface="Roboto" panose="02000000000000000000" pitchFamily="2" charset="0"/>
              </a:rPr>
              <a:t>T</a:t>
            </a:r>
            <a:r>
              <a:rPr lang="vi-VN" altLang="zh-CN" sz="3200" b="1">
                <a:solidFill>
                  <a:srgbClr val="0070C0"/>
                </a:solidFill>
                <a:latin typeface="Roboto" panose="02000000000000000000" pitchFamily="2" charset="0"/>
                <a:ea typeface="Roboto" panose="02000000000000000000" pitchFamily="2" charset="0"/>
              </a:rPr>
              <a:t>ôi tài giỏi“</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445063" y="1889116"/>
            <a:ext cx="3602955" cy="707886"/>
          </a:xfrm>
          <a:prstGeom prst="rect">
            <a:avLst/>
          </a:prstGeom>
          <a:noFill/>
        </p:spPr>
        <p:txBody>
          <a:bodyPr wrap="square" rtlCol="0">
            <a:spAutoFit/>
          </a:bodyPr>
          <a:lstStyle/>
          <a:p>
            <a:pPr lvl="0" algn="just">
              <a:defRPr/>
            </a:pPr>
            <a:r>
              <a:rPr lang="en-US" altLang="zh-CN" sz="2000">
                <a:solidFill>
                  <a:srgbClr val="002060"/>
                </a:solidFill>
                <a:latin typeface="Roboto" panose="02000000000000000000" pitchFamily="2" charset="0"/>
                <a:ea typeface="Roboto" panose="02000000000000000000" pitchFamily="2" charset="0"/>
              </a:rPr>
              <a:t>Sử dụng cơ thể làm dấu lớn hơn, nhỏ hơn và bằng nhau</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4519135" y="1953754"/>
            <a:ext cx="2280864" cy="1631216"/>
          </a:xfrm>
          <a:prstGeom prst="rect">
            <a:avLst/>
          </a:prstGeom>
          <a:noFill/>
        </p:spPr>
        <p:txBody>
          <a:bodyPr wrap="square" rtlCol="0">
            <a:spAutoFit/>
          </a:bodyPr>
          <a:lstStyle/>
          <a:p>
            <a:pPr lvl="0" algn="just">
              <a:defRPr/>
            </a:pPr>
            <a:r>
              <a:rPr lang="en-US" altLang="zh-CN" sz="2000">
                <a:solidFill>
                  <a:srgbClr val="002060"/>
                </a:solidFill>
                <a:latin typeface="Roboto" panose="02000000000000000000" pitchFamily="2" charset="0"/>
                <a:ea typeface="Roboto" panose="02000000000000000000" pitchFamily="2" charset="0"/>
              </a:rPr>
              <a:t>Mỗi nhóm cử 3 bạn lên chơi, trong đó 2 bạn giơ số, 1 bạn đứng giữa làm dấu.</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7372">
            <a:off x="105103" y="2544447"/>
            <a:ext cx="1207584" cy="225851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27767" flipH="1">
            <a:off x="1343776" y="2544447"/>
            <a:ext cx="1150556" cy="2151851"/>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82153" flipH="1">
            <a:off x="2772746" y="2801905"/>
            <a:ext cx="619578" cy="1796151"/>
          </a:xfrm>
          <a:prstGeom prst="rect">
            <a:avLst/>
          </a:prstGeom>
          <a:effectLst/>
        </p:spPr>
      </p:pic>
      <p:sp>
        <p:nvSpPr>
          <p:cNvPr id="15" name="TextBox 14"/>
          <p:cNvSpPr txBox="1"/>
          <p:nvPr/>
        </p:nvSpPr>
        <p:spPr>
          <a:xfrm>
            <a:off x="708895" y="1382277"/>
            <a:ext cx="1785933" cy="461665"/>
          </a:xfrm>
          <a:prstGeom prst="rect">
            <a:avLst/>
          </a:prstGeom>
          <a:noFill/>
        </p:spPr>
        <p:txBody>
          <a:bodyPr wrap="square" rtlCol="0">
            <a:spAutoFit/>
          </a:bodyPr>
          <a:lstStyle/>
          <a:p>
            <a:pPr lvl="0" algn="just">
              <a:defRPr/>
            </a:pPr>
            <a:r>
              <a:rPr lang="en-US" altLang="zh-CN" sz="2400" b="1">
                <a:solidFill>
                  <a:srgbClr val="FF0000"/>
                </a:solidFill>
                <a:latin typeface="Roboto" panose="02000000000000000000" pitchFamily="2" charset="0"/>
                <a:ea typeface="Roboto" panose="02000000000000000000" pitchFamily="2" charset="0"/>
              </a:rPr>
              <a:t>Quy ước:</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0" y="4990044"/>
            <a:ext cx="1247335" cy="707886"/>
          </a:xfrm>
          <a:prstGeom prst="rect">
            <a:avLst/>
          </a:prstGeom>
          <a:noFill/>
        </p:spPr>
        <p:txBody>
          <a:bodyPr wrap="square" rtlCol="0">
            <a:spAutoFit/>
          </a:bodyPr>
          <a:lstStyle/>
          <a:p>
            <a:pPr lvl="0" algn="ctr">
              <a:defRPr/>
            </a:pPr>
            <a:r>
              <a:rPr lang="en-US" altLang="zh-CN" sz="2000">
                <a:solidFill>
                  <a:srgbClr val="002060"/>
                </a:solidFill>
                <a:latin typeface="Roboto" panose="02000000000000000000" pitchFamily="2" charset="0"/>
                <a:ea typeface="Roboto" panose="02000000000000000000" pitchFamily="2" charset="0"/>
              </a:rPr>
              <a:t>Dấu </a:t>
            </a:r>
          </a:p>
          <a:p>
            <a:pPr lvl="0" algn="ctr">
              <a:defRPr/>
            </a:pPr>
            <a:r>
              <a:rPr lang="en-US" altLang="zh-CN" sz="2000">
                <a:solidFill>
                  <a:srgbClr val="002060"/>
                </a:solidFill>
                <a:latin typeface="Roboto" panose="02000000000000000000" pitchFamily="2" charset="0"/>
                <a:ea typeface="Roboto" panose="02000000000000000000" pitchFamily="2" charset="0"/>
              </a:rPr>
              <a:t>lớn hơn</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1188928" y="4990044"/>
            <a:ext cx="1305404" cy="707886"/>
          </a:xfrm>
          <a:prstGeom prst="rect">
            <a:avLst/>
          </a:prstGeom>
          <a:noFill/>
        </p:spPr>
        <p:txBody>
          <a:bodyPr wrap="square" rtlCol="0">
            <a:spAutoFit/>
          </a:bodyPr>
          <a:lstStyle/>
          <a:p>
            <a:pPr lvl="0" algn="ctr">
              <a:defRPr/>
            </a:pPr>
            <a:r>
              <a:rPr lang="en-US" altLang="zh-CN" sz="2000">
                <a:solidFill>
                  <a:srgbClr val="002060"/>
                </a:solidFill>
                <a:latin typeface="Roboto" panose="02000000000000000000" pitchFamily="2" charset="0"/>
                <a:ea typeface="Roboto" panose="02000000000000000000" pitchFamily="2" charset="0"/>
              </a:rPr>
              <a:t>Dấu </a:t>
            </a:r>
          </a:p>
          <a:p>
            <a:pPr lvl="0" algn="ctr">
              <a:defRPr/>
            </a:pPr>
            <a:r>
              <a:rPr lang="en-US" altLang="zh-CN" sz="2000">
                <a:solidFill>
                  <a:srgbClr val="002060"/>
                </a:solidFill>
                <a:latin typeface="Roboto" panose="02000000000000000000" pitchFamily="2" charset="0"/>
                <a:ea typeface="Roboto" panose="02000000000000000000" pitchFamily="2" charset="0"/>
              </a:rPr>
              <a:t>nhỏ hơn</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2494332" y="4990044"/>
            <a:ext cx="1105523" cy="707886"/>
          </a:xfrm>
          <a:prstGeom prst="rect">
            <a:avLst/>
          </a:prstGeom>
          <a:noFill/>
        </p:spPr>
        <p:txBody>
          <a:bodyPr wrap="square" rtlCol="0">
            <a:spAutoFit/>
          </a:bodyPr>
          <a:lstStyle/>
          <a:p>
            <a:pPr lvl="0" algn="ctr">
              <a:defRPr/>
            </a:pPr>
            <a:r>
              <a:rPr lang="en-US" altLang="zh-CN" sz="2000">
                <a:solidFill>
                  <a:srgbClr val="002060"/>
                </a:solidFill>
                <a:latin typeface="Roboto" panose="02000000000000000000" pitchFamily="2" charset="0"/>
                <a:ea typeface="Roboto" panose="02000000000000000000" pitchFamily="2" charset="0"/>
              </a:rPr>
              <a:t>Dấu </a:t>
            </a:r>
          </a:p>
          <a:p>
            <a:pPr lvl="0" algn="ctr">
              <a:defRPr/>
            </a:pPr>
            <a:r>
              <a:rPr lang="en-US" altLang="zh-CN" sz="2000">
                <a:solidFill>
                  <a:srgbClr val="002060"/>
                </a:solidFill>
                <a:latin typeface="Roboto" panose="02000000000000000000" pitchFamily="2" charset="0"/>
                <a:ea typeface="Roboto" panose="02000000000000000000" pitchFamily="2" charset="0"/>
              </a:rPr>
              <a:t>bằng</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6945710" y="1953754"/>
            <a:ext cx="2280865" cy="1938992"/>
          </a:xfrm>
          <a:prstGeom prst="rect">
            <a:avLst/>
          </a:prstGeom>
          <a:noFill/>
        </p:spPr>
        <p:txBody>
          <a:bodyPr wrap="square" rtlCol="0">
            <a:spAutoFit/>
          </a:bodyPr>
          <a:lstStyle/>
          <a:p>
            <a:pPr lvl="0" algn="just">
              <a:defRPr/>
            </a:pPr>
            <a:r>
              <a:rPr lang="en-US" altLang="zh-CN" sz="2000">
                <a:solidFill>
                  <a:srgbClr val="002060"/>
                </a:solidFill>
                <a:latin typeface="Roboto" panose="02000000000000000000" pitchFamily="2" charset="0"/>
                <a:ea typeface="Roboto" panose="02000000000000000000" pitchFamily="2" charset="0"/>
              </a:rPr>
              <a:t>Các bạn bên dưới đếm từ 1 đến 6. Khi các bạn đếm đến 3, 2 bạn giơ số nhanh chóng giơ lên 1 con số.</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3" name="Picture 22" descr="Có thể là hình ảnh về 7 người, mọi người đang đứng và trong nhà"/>
          <p:cNvPicPr/>
          <p:nvPr/>
        </p:nvPicPr>
        <p:blipFill rotWithShape="1">
          <a:blip r:embed="rId6" cstate="print">
            <a:extLst>
              <a:ext uri="{28A0092B-C50C-407E-A947-70E740481C1C}">
                <a14:useLocalDpi xmlns:a14="http://schemas.microsoft.com/office/drawing/2010/main" val="0"/>
              </a:ext>
            </a:extLst>
          </a:blip>
          <a:srcRect l="29454" t="35594" r="25225"/>
          <a:stretch/>
        </p:blipFill>
        <p:spPr bwMode="auto">
          <a:xfrm>
            <a:off x="5833201" y="3924180"/>
            <a:ext cx="3845055" cy="2720882"/>
          </a:xfrm>
          <a:prstGeom prst="rect">
            <a:avLst/>
          </a:prstGeom>
          <a:noFill/>
          <a:ln>
            <a:noFill/>
          </a:ln>
          <a:extLst>
            <a:ext uri="{53640926-AAD7-44D8-BBD7-CCE9431645EC}">
              <a14:shadowObscured xmlns:a14="http://schemas.microsoft.com/office/drawing/2010/main"/>
            </a:ext>
          </a:extLst>
        </p:spPr>
      </p:pic>
      <p:sp>
        <p:nvSpPr>
          <p:cNvPr id="24" name="TextBox 23"/>
          <p:cNvSpPr txBox="1"/>
          <p:nvPr/>
        </p:nvSpPr>
        <p:spPr>
          <a:xfrm>
            <a:off x="9500331" y="1960257"/>
            <a:ext cx="2451778" cy="1323439"/>
          </a:xfrm>
          <a:prstGeom prst="rect">
            <a:avLst/>
          </a:prstGeom>
          <a:noFill/>
        </p:spPr>
        <p:txBody>
          <a:bodyPr wrap="square" rtlCol="0">
            <a:spAutoFit/>
          </a:bodyPr>
          <a:lstStyle/>
          <a:p>
            <a:pPr lvl="0" algn="just">
              <a:defRPr/>
            </a:pPr>
            <a:r>
              <a:rPr lang="en-US" altLang="zh-CN" sz="2000">
                <a:solidFill>
                  <a:srgbClr val="002060"/>
                </a:solidFill>
                <a:latin typeface="Roboto" panose="02000000000000000000" pitchFamily="2" charset="0"/>
                <a:ea typeface="Roboto" panose="02000000000000000000" pitchFamily="2" charset="0"/>
              </a:rPr>
              <a:t>Bạn đứng giữa quan sát số và làm dấu xong khi các bạn đếm đến 6.</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9807348" y="5150350"/>
            <a:ext cx="1283786" cy="707886"/>
          </a:xfrm>
          <a:prstGeom prst="rect">
            <a:avLst/>
          </a:prstGeom>
          <a:noFill/>
        </p:spPr>
        <p:txBody>
          <a:bodyPr wrap="square" rtlCol="0">
            <a:spAutoFit/>
          </a:bodyPr>
          <a:lstStyle/>
          <a:p>
            <a:pPr lvl="0" algn="ctr">
              <a:defRPr/>
            </a:pPr>
            <a:r>
              <a:rPr lang="en-US" altLang="zh-CN" sz="2000">
                <a:solidFill>
                  <a:srgbClr val="002060"/>
                </a:solidFill>
                <a:latin typeface="Roboto" panose="02000000000000000000" pitchFamily="2" charset="0"/>
                <a:ea typeface="Roboto" panose="02000000000000000000" pitchFamily="2" charset="0"/>
              </a:rPr>
              <a:t>Ví dụ minh hoạ</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EB0885BF-4480-2A20-BAE5-F1F3C5D2523A}"/>
              </a:ext>
            </a:extLst>
          </p:cNvPr>
          <p:cNvSpPr txBox="1"/>
          <p:nvPr/>
        </p:nvSpPr>
        <p:spPr>
          <a:xfrm>
            <a:off x="1582242" y="135557"/>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9482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down)">
                                      <p:cBhvr>
                                        <p:cTn id="67" dur="50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P spid="15" grpId="0"/>
      <p:bldP spid="16" grpId="0"/>
      <p:bldP spid="17" grpId="0"/>
      <p:bldP spid="18" grpId="0"/>
      <p:bldP spid="22" grpId="0"/>
      <p:bldP spid="24" grpId="0"/>
      <p:bldP spid="2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5033" t="8151" r="8297" b="11011"/>
          <a:stretch/>
        </p:blipFill>
        <p:spPr>
          <a:xfrm>
            <a:off x="8955761" y="2863248"/>
            <a:ext cx="2820633" cy="197317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2" name="TextBox 11"/>
          <p:cNvSpPr txBox="1"/>
          <p:nvPr/>
        </p:nvSpPr>
        <p:spPr>
          <a:xfrm>
            <a:off x="685582" y="456723"/>
            <a:ext cx="10868006"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ĐỀ XUẤT Ý TƯỞNG VÀ CÁCH LÀM DỤNG CỤ SO SÁNH SỐ</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endParaRPr>
          </a:p>
        </p:txBody>
      </p:sp>
      <p:sp>
        <p:nvSpPr>
          <p:cNvPr id="3" name="Isosceles Triangle 2"/>
          <p:cNvSpPr/>
          <p:nvPr/>
        </p:nvSpPr>
        <p:spPr>
          <a:xfrm rot="16200000">
            <a:off x="9862474" y="3525692"/>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16200000">
            <a:off x="9862475" y="3775949"/>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6200000">
            <a:off x="9876784" y="4026206"/>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16200000">
            <a:off x="10533005" y="3525691"/>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16200000">
            <a:off x="10533006" y="3775948"/>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16200000">
            <a:off x="10547315" y="4026205"/>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29ECE62-E3E5-E095-0916-8E66F04DB86C}"/>
              </a:ext>
            </a:extLst>
          </p:cNvPr>
          <p:cNvSpPr txBox="1"/>
          <p:nvPr/>
        </p:nvSpPr>
        <p:spPr>
          <a:xfrm>
            <a:off x="489671" y="2368318"/>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7" name="TextBox 6">
            <a:extLst>
              <a:ext uri="{FF2B5EF4-FFF2-40B4-BE49-F238E27FC236}">
                <a16:creationId xmlns:a16="http://schemas.microsoft.com/office/drawing/2014/main" id="{DE120925-E1FB-C463-E1A2-2B99EA9705F4}"/>
              </a:ext>
            </a:extLst>
          </p:cNvPr>
          <p:cNvSpPr txBox="1"/>
          <p:nvPr/>
        </p:nvSpPr>
        <p:spPr>
          <a:xfrm>
            <a:off x="1871122" y="2936554"/>
            <a:ext cx="51127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vật liệu gì để là dụng</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8" name="TextBox 7">
            <a:extLst>
              <a:ext uri="{FF2B5EF4-FFF2-40B4-BE49-F238E27FC236}">
                <a16:creationId xmlns:a16="http://schemas.microsoft.com/office/drawing/2014/main" id="{51524C66-4F18-C434-6448-F3281623DE49}"/>
              </a:ext>
            </a:extLst>
          </p:cNvPr>
          <p:cNvSpPr txBox="1"/>
          <p:nvPr/>
        </p:nvSpPr>
        <p:spPr>
          <a:xfrm>
            <a:off x="1786281" y="3553129"/>
            <a:ext cx="396342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gồm có những gì</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9" name="TextBox 8">
            <a:extLst>
              <a:ext uri="{FF2B5EF4-FFF2-40B4-BE49-F238E27FC236}">
                <a16:creationId xmlns:a16="http://schemas.microsoft.com/office/drawing/2014/main" id="{456E7723-8EED-1FB9-4597-8824CA99391E}"/>
              </a:ext>
            </a:extLst>
          </p:cNvPr>
          <p:cNvSpPr txBox="1"/>
          <p:nvPr/>
        </p:nvSpPr>
        <p:spPr>
          <a:xfrm>
            <a:off x="1786281" y="4101147"/>
            <a:ext cx="7199591"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dụng hình gì để làm hình biểu diễn?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9555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69016" y="939042"/>
            <a:ext cx="9142104" cy="1870146"/>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263707" y="2886061"/>
            <a:ext cx="5733333" cy="3780952"/>
          </a:xfrm>
          <a:prstGeom prst="rect">
            <a:avLst/>
          </a:prstGeom>
        </p:spPr>
      </p:pic>
      <p:pic>
        <p:nvPicPr>
          <p:cNvPr id="8" name="Picture 7"/>
          <p:cNvPicPr>
            <a:picLocks noChangeAspect="1"/>
          </p:cNvPicPr>
          <p:nvPr/>
        </p:nvPicPr>
        <p:blipFill>
          <a:blip r:embed="rId5"/>
          <a:stretch>
            <a:fillRect/>
          </a:stretch>
        </p:blipFill>
        <p:spPr>
          <a:xfrm>
            <a:off x="5997040" y="2886061"/>
            <a:ext cx="5885714" cy="3780952"/>
          </a:xfrm>
          <a:prstGeom prst="rect">
            <a:avLst/>
          </a:prstGeom>
        </p:spPr>
      </p:pic>
      <p:pic>
        <p:nvPicPr>
          <p:cNvPr id="5" name="Picture 4">
            <a:extLst>
              <a:ext uri="{FF2B5EF4-FFF2-40B4-BE49-F238E27FC236}">
                <a16:creationId xmlns:a16="http://schemas.microsoft.com/office/drawing/2014/main" id="{00EC82A6-D15B-F0E8-3908-618FA7BB311E}"/>
              </a:ext>
            </a:extLst>
          </p:cNvPr>
          <p:cNvPicPr>
            <a:picLocks noChangeAspect="1"/>
          </p:cNvPicPr>
          <p:nvPr/>
        </p:nvPicPr>
        <p:blipFill>
          <a:blip r:embed="rId6"/>
          <a:stretch>
            <a:fillRect/>
          </a:stretch>
        </p:blipFill>
        <p:spPr>
          <a:xfrm>
            <a:off x="6440068" y="6161878"/>
            <a:ext cx="2143424" cy="220068"/>
          </a:xfrm>
          <a:prstGeom prst="rect">
            <a:avLst/>
          </a:prstGeom>
        </p:spPr>
      </p:pic>
    </p:spTree>
    <p:extLst>
      <p:ext uri="{BB962C8B-B14F-4D97-AF65-F5344CB8AC3E}">
        <p14:creationId xmlns:p14="http://schemas.microsoft.com/office/powerpoint/2010/main" val="1520231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08791" y="726841"/>
            <a:ext cx="5870389"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sp>
        <p:nvSpPr>
          <p:cNvPr id="6" name="TextBox 5">
            <a:extLst>
              <a:ext uri="{FF2B5EF4-FFF2-40B4-BE49-F238E27FC236}">
                <a16:creationId xmlns:a16="http://schemas.microsoft.com/office/drawing/2014/main" id="{F47EDC76-93E4-69B2-B3EB-FFBB9F9285CB}"/>
              </a:ext>
            </a:extLst>
          </p:cNvPr>
          <p:cNvSpPr txBox="1"/>
          <p:nvPr/>
        </p:nvSpPr>
        <p:spPr>
          <a:xfrm>
            <a:off x="1583167" y="193066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1583167" y="2469099"/>
            <a:ext cx="976501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lang="en-US" sz="2400">
                <a:solidFill>
                  <a:srgbClr val="002060"/>
                </a:solidFill>
                <a:latin typeface="Roboto" panose="02000000000000000000" pitchFamily="2" charset="0"/>
                <a:ea typeface="Roboto" panose="02000000000000000000" pitchFamily="2" charset="0"/>
              </a:rPr>
              <a:t>, băng dính xốp, ống hút, dây chun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4997411" y="3391749"/>
            <a:ext cx="1054699" cy="64623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4697222" y="4376196"/>
            <a:ext cx="1827964" cy="301520"/>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AAC4A3A-4601-67D9-6062-241328F08330}"/>
              </a:ext>
            </a:extLst>
          </p:cNvPr>
          <p:cNvPicPr>
            <a:picLocks noChangeAspect="1"/>
          </p:cNvPicPr>
          <p:nvPr/>
        </p:nvPicPr>
        <p:blipFill>
          <a:blip r:embed="rId5"/>
          <a:stretch>
            <a:fillRect/>
          </a:stretch>
        </p:blipFill>
        <p:spPr>
          <a:xfrm>
            <a:off x="3108791" y="3281705"/>
            <a:ext cx="1386157" cy="1428417"/>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rotWithShape="1">
          <a:blip r:embed="rId6" cstate="hqprint">
            <a:extLst>
              <a:ext uri="{28A0092B-C50C-407E-A947-70E740481C1C}">
                <a14:useLocalDpi xmlns:a14="http://schemas.microsoft.com/office/drawing/2010/main" val="0"/>
              </a:ext>
            </a:extLst>
          </a:blip>
          <a:srcRect l="83881"/>
          <a:stretch/>
        </p:blipFill>
        <p:spPr>
          <a:xfrm rot="4592987">
            <a:off x="9087288" y="2707501"/>
            <a:ext cx="468719" cy="2014728"/>
          </a:xfrm>
          <a:prstGeom prst="rect">
            <a:avLst/>
          </a:prstGeom>
        </p:spPr>
      </p:pic>
      <p:pic>
        <p:nvPicPr>
          <p:cNvPr id="4" name="Picture 3"/>
          <p:cNvPicPr>
            <a:picLocks noChangeAspect="1"/>
          </p:cNvPicPr>
          <p:nvPr/>
        </p:nvPicPr>
        <p:blipFill rotWithShape="1">
          <a:blip r:embed="rId7" cstate="hqprint">
            <a:extLst>
              <a:ext uri="{28A0092B-C50C-407E-A947-70E740481C1C}">
                <a14:useLocalDpi xmlns:a14="http://schemas.microsoft.com/office/drawing/2010/main" val="0"/>
              </a:ext>
            </a:extLst>
          </a:blip>
          <a:srcRect t="27369" b="12421"/>
          <a:stretch/>
        </p:blipFill>
        <p:spPr>
          <a:xfrm>
            <a:off x="6737216" y="3167583"/>
            <a:ext cx="1438742" cy="1155032"/>
          </a:xfrm>
          <a:prstGeom prst="rect">
            <a:avLst/>
          </a:prstGeom>
        </p:spPr>
      </p:pic>
      <p:pic>
        <p:nvPicPr>
          <p:cNvPr id="5" name="Picture 4"/>
          <p:cNvPicPr>
            <a:picLocks noChangeAspect="1"/>
          </p:cNvPicPr>
          <p:nvPr/>
        </p:nvPicPr>
        <p:blipFill rotWithShape="1">
          <a:blip r:embed="rId8" cstate="hqprint">
            <a:extLst>
              <a:ext uri="{28A0092B-C50C-407E-A947-70E740481C1C}">
                <a14:useLocalDpi xmlns:a14="http://schemas.microsoft.com/office/drawing/2010/main" val="0"/>
              </a:ext>
            </a:extLst>
          </a:blip>
          <a:srcRect l="31432" t="23457" r="27325" b="23002"/>
          <a:stretch/>
        </p:blipFill>
        <p:spPr>
          <a:xfrm>
            <a:off x="10418226" y="3042370"/>
            <a:ext cx="1311187" cy="1134740"/>
          </a:xfrm>
          <a:prstGeom prst="rect">
            <a:avLst/>
          </a:prstGeom>
        </p:spPr>
      </p:pic>
      <p:pic>
        <p:nvPicPr>
          <p:cNvPr id="17" name="Picture 16">
            <a:extLst>
              <a:ext uri="{FF2B5EF4-FFF2-40B4-BE49-F238E27FC236}">
                <a16:creationId xmlns:a16="http://schemas.microsoft.com/office/drawing/2014/main" id="{16534BBA-CA89-82EC-588D-F91E3A4B96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0025" y="3236344"/>
            <a:ext cx="1714739" cy="1619476"/>
          </a:xfrm>
          <a:prstGeom prst="rect">
            <a:avLst/>
          </a:prstGeom>
        </p:spPr>
      </p:pic>
    </p:spTree>
    <p:extLst>
      <p:ext uri="{BB962C8B-B14F-4D97-AF65-F5344CB8AC3E}">
        <p14:creationId xmlns:p14="http://schemas.microsoft.com/office/powerpoint/2010/main" val="123664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955059" y="1602004"/>
            <a:ext cx="8294147"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pt-BR" sz="2400">
                <a:solidFill>
                  <a:srgbClr val="002060"/>
                </a:solidFill>
                <a:latin typeface="Roboto" panose="02000000000000000000" pitchFamily="2" charset="0"/>
                <a:ea typeface="Roboto" panose="02000000000000000000" pitchFamily="2" charset="0"/>
              </a:rPr>
              <a:t>dụng cụ so sánh số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3312113" y="689846"/>
            <a:ext cx="6043643"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pic>
        <p:nvPicPr>
          <p:cNvPr id="13" name="Picture 12"/>
          <p:cNvPicPr>
            <a:picLocks noChangeAspect="1"/>
          </p:cNvPicPr>
          <p:nvPr/>
        </p:nvPicPr>
        <p:blipFill rotWithShape="1">
          <a:blip r:embed="rId3" cstate="hqprint">
            <a:extLst>
              <a:ext uri="{28A0092B-C50C-407E-A947-70E740481C1C}">
                <a14:useLocalDpi xmlns:a14="http://schemas.microsoft.com/office/drawing/2010/main" val="0"/>
              </a:ext>
            </a:extLst>
          </a:blip>
          <a:srcRect l="6762" t="7747" r="13617" b="13987"/>
          <a:stretch/>
        </p:blipFill>
        <p:spPr>
          <a:xfrm rot="21378000">
            <a:off x="6555897" y="2526044"/>
            <a:ext cx="4348515" cy="285668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grpSp>
        <p:nvGrpSpPr>
          <p:cNvPr id="10" name="Group 9"/>
          <p:cNvGrpSpPr/>
          <p:nvPr/>
        </p:nvGrpSpPr>
        <p:grpSpPr>
          <a:xfrm>
            <a:off x="1304925" y="2784625"/>
            <a:ext cx="6237600" cy="3152812"/>
            <a:chOff x="471637" y="4511652"/>
            <a:chExt cx="4179043" cy="1986702"/>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033" t="8151" r="8297" b="11011"/>
            <a:stretch/>
          </p:blipFill>
          <p:spPr>
            <a:xfrm>
              <a:off x="471637" y="4525175"/>
              <a:ext cx="2820633" cy="197317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1" name="Isosceles Triangle 20"/>
            <p:cNvSpPr/>
            <p:nvPr/>
          </p:nvSpPr>
          <p:spPr>
            <a:xfrm rot="16200000">
              <a:off x="1378350" y="5187619"/>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6200000">
              <a:off x="1378351" y="5437876"/>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16200000">
              <a:off x="1392660" y="5688133"/>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16200000">
              <a:off x="2048881" y="5187618"/>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16200000">
              <a:off x="2048882" y="5437875"/>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rot="16200000">
              <a:off x="2063191" y="5688132"/>
              <a:ext cx="213937" cy="191116"/>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02955">
              <a:off x="4031835" y="4511652"/>
              <a:ext cx="547181" cy="41416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6539" y="5676721"/>
              <a:ext cx="484141" cy="466471"/>
            </a:xfrm>
            <a:prstGeom prst="rect">
              <a:avLst/>
            </a:prstGeom>
          </p:spPr>
        </p:pic>
        <p:pic>
          <p:nvPicPr>
            <p:cNvPr id="28" name="Picture 27"/>
            <p:cNvPicPr>
              <a:picLocks noChangeAspect="1"/>
            </p:cNvPicPr>
            <p:nvPr/>
          </p:nvPicPr>
          <p:blipFill rotWithShape="1">
            <a:blip r:embed="rId7">
              <a:extLst>
                <a:ext uri="{28A0092B-C50C-407E-A947-70E740481C1C}">
                  <a14:useLocalDpi xmlns:a14="http://schemas.microsoft.com/office/drawing/2010/main" val="0"/>
                </a:ext>
              </a:extLst>
            </a:blip>
            <a:srcRect t="1" b="49867"/>
            <a:stretch/>
          </p:blipFill>
          <p:spPr>
            <a:xfrm>
              <a:off x="471637" y="4577167"/>
              <a:ext cx="655370" cy="394265"/>
            </a:xfrm>
            <a:prstGeom prst="rect">
              <a:avLst/>
            </a:prstGeom>
          </p:spPr>
        </p:pic>
        <p:pic>
          <p:nvPicPr>
            <p:cNvPr id="45" name="Picture 44">
              <a:extLst>
                <a:ext uri="{FF2B5EF4-FFF2-40B4-BE49-F238E27FC236}">
                  <a16:creationId xmlns:a16="http://schemas.microsoft.com/office/drawing/2014/main" id="{F74E321B-928B-824A-0CB0-CA9255AC2D8C}"/>
                </a:ext>
              </a:extLst>
            </p:cNvPr>
            <p:cNvPicPr>
              <a:picLocks noChangeAspect="1"/>
            </p:cNvPicPr>
            <p:nvPr/>
          </p:nvPicPr>
          <p:blipFill rotWithShape="1">
            <a:blip r:embed="rId7">
              <a:extLst>
                <a:ext uri="{28A0092B-C50C-407E-A947-70E740481C1C}">
                  <a14:useLocalDpi xmlns:a14="http://schemas.microsoft.com/office/drawing/2010/main" val="0"/>
                </a:ext>
              </a:extLst>
            </a:blip>
            <a:srcRect t="1" b="49867"/>
            <a:stretch/>
          </p:blipFill>
          <p:spPr>
            <a:xfrm>
              <a:off x="2628552" y="4545953"/>
              <a:ext cx="655370" cy="394265"/>
            </a:xfrm>
            <a:prstGeom prst="rect">
              <a:avLst/>
            </a:prstGeom>
          </p:spPr>
        </p:pic>
      </p:grpSp>
    </p:spTree>
    <p:extLst>
      <p:ext uri="{BB962C8B-B14F-4D97-AF65-F5344CB8AC3E}">
        <p14:creationId xmlns:p14="http://schemas.microsoft.com/office/powerpoint/2010/main" val="184861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452966" y="1506299"/>
            <a:ext cx="101110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Oval 6"/>
          <p:cNvSpPr/>
          <p:nvPr/>
        </p:nvSpPr>
        <p:spPr>
          <a:xfrm>
            <a:off x="2159873" y="2208900"/>
            <a:ext cx="1341954" cy="950617"/>
          </a:xfrm>
          <a:prstGeom prst="ellipse">
            <a:avLst/>
          </a:prstGeom>
          <a:solidFill>
            <a:srgbClr val="F5A06B"/>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2279082" y="2499543"/>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1</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932764" y="2499542"/>
            <a:ext cx="7521300"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Tạo hai thanh: Quấn dây chun vào giữa mỗi ống hút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3312113" y="689846"/>
            <a:ext cx="6043643"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13727" r="12118"/>
          <a:stretch/>
        </p:blipFill>
        <p:spPr>
          <a:xfrm rot="10800000">
            <a:off x="6783092" y="4021233"/>
            <a:ext cx="2837405" cy="1494942"/>
          </a:xfrm>
          <a:prstGeom prst="roundRect">
            <a:avLst>
              <a:gd name="adj" fmla="val 14735"/>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l="18818" t="5624" r="22509" b="8149"/>
          <a:stretch/>
        </p:blipFill>
        <p:spPr>
          <a:xfrm rot="5400000">
            <a:off x="2259997" y="2959089"/>
            <a:ext cx="1453416" cy="2847985"/>
          </a:xfrm>
          <a:prstGeom prst="roundRect">
            <a:avLst/>
          </a:prstGeom>
        </p:spPr>
      </p:pic>
      <p:pic>
        <p:nvPicPr>
          <p:cNvPr id="18" name="Picture 17"/>
          <p:cNvPicPr>
            <a:picLocks noChangeAspect="1"/>
          </p:cNvPicPr>
          <p:nvPr/>
        </p:nvPicPr>
        <p:blipFill rotWithShape="1">
          <a:blip r:embed="rId5" cstate="hqprint">
            <a:extLst>
              <a:ext uri="{28A0092B-C50C-407E-A947-70E740481C1C}">
                <a14:useLocalDpi xmlns:a14="http://schemas.microsoft.com/office/drawing/2010/main" val="0"/>
              </a:ext>
            </a:extLst>
          </a:blip>
          <a:srcRect l="31432" t="23457" r="27325" b="23002"/>
          <a:stretch/>
        </p:blipFill>
        <p:spPr>
          <a:xfrm>
            <a:off x="2234860" y="5223089"/>
            <a:ext cx="1311187" cy="1134740"/>
          </a:xfrm>
          <a:prstGeom prst="rect">
            <a:avLst/>
          </a:prstGeom>
        </p:spPr>
      </p:pic>
      <p:sp>
        <p:nvSpPr>
          <p:cNvPr id="4" name="Right Arrow 3"/>
          <p:cNvSpPr/>
          <p:nvPr/>
        </p:nvSpPr>
        <p:spPr>
          <a:xfrm rot="605144">
            <a:off x="5110010" y="4313925"/>
            <a:ext cx="885524" cy="5281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04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2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p:bldP spid="14"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669083" y="1612438"/>
            <a:ext cx="1341954" cy="950617"/>
          </a:xfrm>
          <a:prstGeom prst="ellipse">
            <a:avLst/>
          </a:prstGeom>
          <a:solidFill>
            <a:srgbClr val="F5A06B"/>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2788292" y="1903081"/>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2</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4485838" y="2259563"/>
            <a:ext cx="3988247"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Cố định hai thanh vào tờ bìa:</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3312113" y="689846"/>
            <a:ext cx="6043643"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sp>
        <p:nvSpPr>
          <p:cNvPr id="5" name="Rectangle 4"/>
          <p:cNvSpPr/>
          <p:nvPr/>
        </p:nvSpPr>
        <p:spPr>
          <a:xfrm>
            <a:off x="7685539" y="3289906"/>
            <a:ext cx="3340434" cy="1808793"/>
          </a:xfrm>
          <a:prstGeom prst="rect">
            <a:avLst/>
          </a:prstGeom>
          <a:solidFill>
            <a:srgbClr val="D0D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47EDC76-93E4-69B2-B3EB-FFBB9F9285CB}"/>
              </a:ext>
            </a:extLst>
          </p:cNvPr>
          <p:cNvSpPr txBox="1"/>
          <p:nvPr/>
        </p:nvSpPr>
        <p:spPr>
          <a:xfrm>
            <a:off x="877909" y="5004416"/>
            <a:ext cx="5669803"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FF0000"/>
                </a:solidFill>
                <a:latin typeface="Roboto" panose="02000000000000000000" pitchFamily="2" charset="0"/>
                <a:ea typeface="Roboto" panose="02000000000000000000" pitchFamily="2" charset="0"/>
              </a:rPr>
              <a:t>Lưu ý: </a:t>
            </a:r>
            <a:r>
              <a:rPr lang="en-US" sz="2400">
                <a:solidFill>
                  <a:srgbClr val="002060"/>
                </a:solidFill>
                <a:latin typeface="Roboto" panose="02000000000000000000" pitchFamily="2" charset="0"/>
                <a:ea typeface="Roboto" panose="02000000000000000000" pitchFamily="2" charset="0"/>
              </a:rPr>
              <a:t>dán 2 miếng băng dính xốp cân đối lên tờ bìa, sao cho khi đặt 2 thanh lên tạo được dấu &gt;, &lt;</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9" name="TextBox 18">
            <a:extLst>
              <a:ext uri="{FF2B5EF4-FFF2-40B4-BE49-F238E27FC236}">
                <a16:creationId xmlns:a16="http://schemas.microsoft.com/office/drawing/2014/main" id="{F47EDC76-93E4-69B2-B3EB-FFBB9F9285CB}"/>
              </a:ext>
            </a:extLst>
          </p:cNvPr>
          <p:cNvSpPr txBox="1"/>
          <p:nvPr/>
        </p:nvSpPr>
        <p:spPr>
          <a:xfrm>
            <a:off x="996542" y="3044514"/>
            <a:ext cx="5432538" cy="369332"/>
          </a:xfrm>
          <a:prstGeom prst="rect">
            <a:avLst/>
          </a:prstGeom>
          <a:noFill/>
        </p:spPr>
        <p:txBody>
          <a:bodyPr wrap="square" lIns="0" tIns="0" rIns="0" bIns="0" rtlCol="0">
            <a:spAutoFit/>
          </a:bodyPr>
          <a:lstStyle/>
          <a:p>
            <a:pPr lvl="0" algn="just">
              <a:defRPr/>
            </a:pPr>
            <a:r>
              <a:rPr lang="en-US" sz="2400">
                <a:solidFill>
                  <a:srgbClr val="EE1AD5"/>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Dán 2 miếng băng dính xốp lên tờ bìa</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Oval 7"/>
          <p:cNvSpPr/>
          <p:nvPr/>
        </p:nvSpPr>
        <p:spPr>
          <a:xfrm>
            <a:off x="9184071" y="3462116"/>
            <a:ext cx="118684" cy="1186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184071" y="4885732"/>
            <a:ext cx="118684" cy="1186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47EDC76-93E4-69B2-B3EB-FFBB9F9285CB}"/>
              </a:ext>
            </a:extLst>
          </p:cNvPr>
          <p:cNvSpPr txBox="1"/>
          <p:nvPr/>
        </p:nvSpPr>
        <p:spPr>
          <a:xfrm>
            <a:off x="996542" y="3810551"/>
            <a:ext cx="4980052" cy="369332"/>
          </a:xfrm>
          <a:prstGeom prst="rect">
            <a:avLst/>
          </a:prstGeom>
          <a:noFill/>
        </p:spPr>
        <p:txBody>
          <a:bodyPr wrap="square" lIns="0" tIns="0" rIns="0" bIns="0" rtlCol="0">
            <a:spAutoFit/>
          </a:bodyPr>
          <a:lstStyle/>
          <a:p>
            <a:pPr lvl="0" algn="just">
              <a:defRPr/>
            </a:pPr>
            <a:r>
              <a:rPr lang="en-US" sz="2400">
                <a:solidFill>
                  <a:srgbClr val="EE1AD5"/>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sym typeface="Wingdings" panose="05000000000000000000" pitchFamily="2" charset="2"/>
              </a:rPr>
              <a:t>Dán 2 thanh vào băng dính xốp</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id="{DB5717A6-0116-F0C9-A642-B2988F95FDAE}"/>
              </a:ext>
            </a:extLst>
          </p:cNvPr>
          <p:cNvPicPr>
            <a:picLocks noChangeAspect="1"/>
          </p:cNvPicPr>
          <p:nvPr/>
        </p:nvPicPr>
        <p:blipFill>
          <a:blip r:embed="rId3"/>
          <a:stretch>
            <a:fillRect/>
          </a:stretch>
        </p:blipFill>
        <p:spPr>
          <a:xfrm>
            <a:off x="9163976" y="3442020"/>
            <a:ext cx="138779" cy="138779"/>
          </a:xfrm>
          <a:prstGeom prst="rect">
            <a:avLst/>
          </a:prstGeom>
        </p:spPr>
      </p:pic>
      <p:pic>
        <p:nvPicPr>
          <p:cNvPr id="23" name="Picture 22">
            <a:extLst>
              <a:ext uri="{FF2B5EF4-FFF2-40B4-BE49-F238E27FC236}">
                <a16:creationId xmlns:a16="http://schemas.microsoft.com/office/drawing/2014/main" id="{BA7FA4D7-A29D-D493-9A18-CE8C50307C88}"/>
              </a:ext>
            </a:extLst>
          </p:cNvPr>
          <p:cNvPicPr>
            <a:picLocks noChangeAspect="1"/>
          </p:cNvPicPr>
          <p:nvPr/>
        </p:nvPicPr>
        <p:blipFill>
          <a:blip r:embed="rId3"/>
          <a:stretch>
            <a:fillRect/>
          </a:stretch>
        </p:blipFill>
        <p:spPr>
          <a:xfrm>
            <a:off x="9184070" y="4878799"/>
            <a:ext cx="118685" cy="138779"/>
          </a:xfrm>
          <a:prstGeom prst="rect">
            <a:avLst/>
          </a:prstGeom>
        </p:spPr>
      </p:pic>
      <p:pic>
        <p:nvPicPr>
          <p:cNvPr id="27" name="Picture 26">
            <a:extLst>
              <a:ext uri="{FF2B5EF4-FFF2-40B4-BE49-F238E27FC236}">
                <a16:creationId xmlns:a16="http://schemas.microsoft.com/office/drawing/2014/main" id="{6D410749-FD47-4011-0F88-C781E64F2D8C}"/>
              </a:ext>
            </a:extLst>
          </p:cNvPr>
          <p:cNvPicPr>
            <a:picLocks noChangeAspect="1"/>
          </p:cNvPicPr>
          <p:nvPr/>
        </p:nvPicPr>
        <p:blipFill>
          <a:blip r:embed="rId4"/>
          <a:stretch>
            <a:fillRect/>
          </a:stretch>
        </p:blipFill>
        <p:spPr>
          <a:xfrm>
            <a:off x="9243411" y="3614124"/>
            <a:ext cx="272842" cy="325088"/>
          </a:xfrm>
          <a:prstGeom prst="rect">
            <a:avLst/>
          </a:prstGeom>
        </p:spPr>
      </p:pic>
      <p:pic>
        <p:nvPicPr>
          <p:cNvPr id="26" name="Picture 25">
            <a:extLst>
              <a:ext uri="{FF2B5EF4-FFF2-40B4-BE49-F238E27FC236}">
                <a16:creationId xmlns:a16="http://schemas.microsoft.com/office/drawing/2014/main" id="{0DB1331C-0CFD-22F6-BD26-49F2D1E4B02A}"/>
              </a:ext>
            </a:extLst>
          </p:cNvPr>
          <p:cNvPicPr>
            <a:picLocks noChangeAspect="1"/>
          </p:cNvPicPr>
          <p:nvPr/>
        </p:nvPicPr>
        <p:blipFill>
          <a:blip r:embed="rId4"/>
          <a:stretch>
            <a:fillRect/>
          </a:stretch>
        </p:blipFill>
        <p:spPr>
          <a:xfrm>
            <a:off x="9249885" y="4558474"/>
            <a:ext cx="272842" cy="325088"/>
          </a:xfrm>
          <a:prstGeom prst="rect">
            <a:avLst/>
          </a:prstGeom>
        </p:spPr>
      </p:pic>
      <p:pic>
        <p:nvPicPr>
          <p:cNvPr id="28" name="Picture 27">
            <a:extLst>
              <a:ext uri="{FF2B5EF4-FFF2-40B4-BE49-F238E27FC236}">
                <a16:creationId xmlns:a16="http://schemas.microsoft.com/office/drawing/2014/main" id="{B9BE4FEE-2248-3987-3A5E-E37F6DF47E9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0800000">
            <a:off x="8028510" y="3061346"/>
            <a:ext cx="2429803" cy="221256"/>
          </a:xfrm>
          <a:prstGeom prst="roundRect">
            <a:avLst>
              <a:gd name="adj" fmla="val 14735"/>
            </a:avLst>
          </a:prstGeom>
        </p:spPr>
      </p:pic>
      <p:pic>
        <p:nvPicPr>
          <p:cNvPr id="29" name="Picture 28">
            <a:extLst>
              <a:ext uri="{FF2B5EF4-FFF2-40B4-BE49-F238E27FC236}">
                <a16:creationId xmlns:a16="http://schemas.microsoft.com/office/drawing/2014/main" id="{D8568862-2614-10D3-ACB3-73C5115C623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0800000">
            <a:off x="8028511" y="2840029"/>
            <a:ext cx="2429803" cy="221256"/>
          </a:xfrm>
          <a:prstGeom prst="roundRect">
            <a:avLst>
              <a:gd name="adj" fmla="val 14735"/>
            </a:avLst>
          </a:prstGeom>
        </p:spPr>
      </p:pic>
    </p:spTree>
    <p:extLst>
      <p:ext uri="{BB962C8B-B14F-4D97-AF65-F5344CB8AC3E}">
        <p14:creationId xmlns:p14="http://schemas.microsoft.com/office/powerpoint/2010/main" val="30370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2" presetClass="entr" presetSubtype="4"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childTnLst>
                                </p:cTn>
                              </p:par>
                              <p:par>
                                <p:cTn id="42" presetID="10"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2.91667E-6 0.00417 L 0.00925 0.22569 " pathEditMode="relative" rAng="0" ptsTypes="AA">
                                      <p:cBhvr>
                                        <p:cTn id="48" dur="2000" fill="hold"/>
                                        <p:tgtEl>
                                          <p:spTgt spid="28"/>
                                        </p:tgtEl>
                                        <p:attrNameLst>
                                          <p:attrName>ppt_x</p:attrName>
                                          <p:attrName>ppt_y</p:attrName>
                                        </p:attrNameLst>
                                      </p:cBhvr>
                                      <p:rCtr x="456" y="11065"/>
                                    </p:animMotion>
                                  </p:childTnLst>
                                </p:cTn>
                              </p:par>
                              <p:par>
                                <p:cTn id="49" presetID="32" presetClass="emph" presetSubtype="0" repeatCount="2000" fill="hold" nodeType="withEffect">
                                  <p:stCondLst>
                                    <p:cond delay="0"/>
                                  </p:stCondLst>
                                  <p:childTnLst>
                                    <p:animRot by="120000">
                                      <p:cBhvr>
                                        <p:cTn id="50" dur="100" fill="hold">
                                          <p:stCondLst>
                                            <p:cond delay="0"/>
                                          </p:stCondLst>
                                        </p:cTn>
                                        <p:tgtEl>
                                          <p:spTgt spid="28"/>
                                        </p:tgtEl>
                                        <p:attrNameLst>
                                          <p:attrName>r</p:attrName>
                                        </p:attrNameLst>
                                      </p:cBhvr>
                                    </p:animRot>
                                    <p:animRot by="-240000">
                                      <p:cBhvr>
                                        <p:cTn id="51" dur="200" fill="hold">
                                          <p:stCondLst>
                                            <p:cond delay="200"/>
                                          </p:stCondLst>
                                        </p:cTn>
                                        <p:tgtEl>
                                          <p:spTgt spid="28"/>
                                        </p:tgtEl>
                                        <p:attrNameLst>
                                          <p:attrName>r</p:attrName>
                                        </p:attrNameLst>
                                      </p:cBhvr>
                                    </p:animRot>
                                    <p:animRot by="240000">
                                      <p:cBhvr>
                                        <p:cTn id="52" dur="200" fill="hold">
                                          <p:stCondLst>
                                            <p:cond delay="400"/>
                                          </p:stCondLst>
                                        </p:cTn>
                                        <p:tgtEl>
                                          <p:spTgt spid="28"/>
                                        </p:tgtEl>
                                        <p:attrNameLst>
                                          <p:attrName>r</p:attrName>
                                        </p:attrNameLst>
                                      </p:cBhvr>
                                    </p:animRot>
                                    <p:animRot by="-240000">
                                      <p:cBhvr>
                                        <p:cTn id="53" dur="200" fill="hold">
                                          <p:stCondLst>
                                            <p:cond delay="600"/>
                                          </p:stCondLst>
                                        </p:cTn>
                                        <p:tgtEl>
                                          <p:spTgt spid="28"/>
                                        </p:tgtEl>
                                        <p:attrNameLst>
                                          <p:attrName>r</p:attrName>
                                        </p:attrNameLst>
                                      </p:cBhvr>
                                    </p:animRot>
                                    <p:animRot by="120000">
                                      <p:cBhvr>
                                        <p:cTn id="54" dur="200" fill="hold">
                                          <p:stCondLst>
                                            <p:cond delay="800"/>
                                          </p:stCondLst>
                                        </p:cTn>
                                        <p:tgtEl>
                                          <p:spTgt spid="28"/>
                                        </p:tgtEl>
                                        <p:attrNameLst>
                                          <p:attrName>r</p:attrName>
                                        </p:attrNameLst>
                                      </p:cBhvr>
                                    </p:animRot>
                                  </p:childTnLst>
                                </p:cTn>
                              </p:par>
                              <p:par>
                                <p:cTn id="55" presetID="10"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42" presetClass="path" presetSubtype="0" accel="50000" decel="50000" fill="hold" nodeType="withEffect">
                                  <p:stCondLst>
                                    <p:cond delay="0"/>
                                  </p:stCondLst>
                                  <p:childTnLst>
                                    <p:animMotion origin="layout" path="M -2.91667E-6 -0.00139 L 0.00925 0.11783 " pathEditMode="relative" rAng="0" ptsTypes="AA">
                                      <p:cBhvr>
                                        <p:cTn id="59" dur="2000" fill="hold"/>
                                        <p:tgtEl>
                                          <p:spTgt spid="29"/>
                                        </p:tgtEl>
                                        <p:attrNameLst>
                                          <p:attrName>ppt_x</p:attrName>
                                          <p:attrName>ppt_y</p:attrName>
                                        </p:attrNameLst>
                                      </p:cBhvr>
                                      <p:rCtr x="456" y="5949"/>
                                    </p:animMotion>
                                  </p:childTnLst>
                                </p:cTn>
                              </p:par>
                              <p:par>
                                <p:cTn id="60" presetID="32" presetClass="emph" presetSubtype="0" repeatCount="2000" fill="hold" nodeType="withEffect">
                                  <p:stCondLst>
                                    <p:cond delay="0"/>
                                  </p:stCondLst>
                                  <p:childTnLst>
                                    <p:animRot by="120000">
                                      <p:cBhvr>
                                        <p:cTn id="61" dur="100" fill="hold">
                                          <p:stCondLst>
                                            <p:cond delay="0"/>
                                          </p:stCondLst>
                                        </p:cTn>
                                        <p:tgtEl>
                                          <p:spTgt spid="29"/>
                                        </p:tgtEl>
                                        <p:attrNameLst>
                                          <p:attrName>r</p:attrName>
                                        </p:attrNameLst>
                                      </p:cBhvr>
                                    </p:animRot>
                                    <p:animRot by="-240000">
                                      <p:cBhvr>
                                        <p:cTn id="62" dur="200" fill="hold">
                                          <p:stCondLst>
                                            <p:cond delay="200"/>
                                          </p:stCondLst>
                                        </p:cTn>
                                        <p:tgtEl>
                                          <p:spTgt spid="29"/>
                                        </p:tgtEl>
                                        <p:attrNameLst>
                                          <p:attrName>r</p:attrName>
                                        </p:attrNameLst>
                                      </p:cBhvr>
                                    </p:animRot>
                                    <p:animRot by="240000">
                                      <p:cBhvr>
                                        <p:cTn id="63" dur="200" fill="hold">
                                          <p:stCondLst>
                                            <p:cond delay="400"/>
                                          </p:stCondLst>
                                        </p:cTn>
                                        <p:tgtEl>
                                          <p:spTgt spid="29"/>
                                        </p:tgtEl>
                                        <p:attrNameLst>
                                          <p:attrName>r</p:attrName>
                                        </p:attrNameLst>
                                      </p:cBhvr>
                                    </p:animRot>
                                    <p:animRot by="-240000">
                                      <p:cBhvr>
                                        <p:cTn id="64" dur="200" fill="hold">
                                          <p:stCondLst>
                                            <p:cond delay="600"/>
                                          </p:stCondLst>
                                        </p:cTn>
                                        <p:tgtEl>
                                          <p:spTgt spid="29"/>
                                        </p:tgtEl>
                                        <p:attrNameLst>
                                          <p:attrName>r</p:attrName>
                                        </p:attrNameLst>
                                      </p:cBhvr>
                                    </p:animRot>
                                    <p:animRot by="120000">
                                      <p:cBhvr>
                                        <p:cTn id="65" dur="200" fill="hold">
                                          <p:stCondLst>
                                            <p:cond delay="800"/>
                                          </p:stCondLst>
                                        </p:cTn>
                                        <p:tgtEl>
                                          <p:spTgt spid="29"/>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8" grpId="0"/>
      <p:bldP spid="19" grpId="0"/>
      <p:bldP spid="8" grpId="0" animBg="1"/>
      <p:bldP spid="20"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669083" y="1612438"/>
            <a:ext cx="1341954" cy="950617"/>
          </a:xfrm>
          <a:prstGeom prst="ellipse">
            <a:avLst/>
          </a:prstGeom>
          <a:solidFill>
            <a:srgbClr val="F5A06B"/>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2788292" y="1903081"/>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3</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4466587" y="1850807"/>
            <a:ext cx="3988247"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Tạo các hình vuông nhỏ</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3312113" y="689846"/>
            <a:ext cx="6043643"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sp>
        <p:nvSpPr>
          <p:cNvPr id="18" name="TextBox 17">
            <a:extLst>
              <a:ext uri="{FF2B5EF4-FFF2-40B4-BE49-F238E27FC236}">
                <a16:creationId xmlns:a16="http://schemas.microsoft.com/office/drawing/2014/main" id="{F47EDC76-93E4-69B2-B3EB-FFBB9F9285CB}"/>
              </a:ext>
            </a:extLst>
          </p:cNvPr>
          <p:cNvSpPr txBox="1"/>
          <p:nvPr/>
        </p:nvSpPr>
        <p:spPr>
          <a:xfrm>
            <a:off x="3528793" y="6280145"/>
            <a:ext cx="5653708"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FF0000"/>
                </a:solidFill>
                <a:latin typeface="Roboto" panose="02000000000000000000" pitchFamily="2" charset="0"/>
                <a:ea typeface="Roboto" panose="02000000000000000000" pitchFamily="2" charset="0"/>
              </a:rPr>
              <a:t>Lưu ý: </a:t>
            </a:r>
            <a:r>
              <a:rPr lang="en-US" sz="2400">
                <a:solidFill>
                  <a:srgbClr val="002060"/>
                </a:solidFill>
                <a:latin typeface="Roboto" panose="02000000000000000000" pitchFamily="2" charset="0"/>
                <a:ea typeface="Roboto" panose="02000000000000000000" pitchFamily="2" charset="0"/>
              </a:rPr>
              <a:t>Em có thể tạo hình tùy thích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4537118" y="2179426"/>
            <a:ext cx="3156485" cy="4208647"/>
          </a:xfrm>
          <a:prstGeom prst="roundRect">
            <a:avLst/>
          </a:prstGeom>
        </p:spPr>
      </p:pic>
    </p:spTree>
    <p:extLst>
      <p:ext uri="{BB962C8B-B14F-4D97-AF65-F5344CB8AC3E}">
        <p14:creationId xmlns:p14="http://schemas.microsoft.com/office/powerpoint/2010/main" val="113858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669083" y="1612438"/>
            <a:ext cx="1341954" cy="950617"/>
          </a:xfrm>
          <a:prstGeom prst="ellipse">
            <a:avLst/>
          </a:prstGeom>
          <a:solidFill>
            <a:srgbClr val="F5A06B"/>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2788292" y="1903081"/>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4</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4466587" y="1850807"/>
            <a:ext cx="5216428"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Hoàn thiện sản phẩm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3312113" y="689846"/>
            <a:ext cx="6043643"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LÀM DỤNG CỤ SO SÁNH SỐ</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5182011" y="2352681"/>
            <a:ext cx="3156485" cy="4208646"/>
          </a:xfrm>
          <a:prstGeom prst="roundRect">
            <a:avLst/>
          </a:prstGeom>
        </p:spPr>
      </p:pic>
    </p:spTree>
    <p:extLst>
      <p:ext uri="{BB962C8B-B14F-4D97-AF65-F5344CB8AC3E}">
        <p14:creationId xmlns:p14="http://schemas.microsoft.com/office/powerpoint/2010/main" val="316461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E1707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6551404" y="1574434"/>
            <a:ext cx="4104471" cy="4674741"/>
          </a:xfrm>
          <a:prstGeom prst="roundRect">
            <a:avLst/>
          </a:prstGeom>
          <a:solidFill>
            <a:srgbClr val="E1707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KIỂM TRA VÀ ĐIỀU CHỈNH </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37727" y="2089701"/>
            <a:ext cx="2445038" cy="3260050"/>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1684056" y="5537935"/>
            <a:ext cx="33523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so sánh số</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6351820" y="2905080"/>
            <a:ext cx="4503638"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ó hai thanh cố định có thể</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xoay được khi so sánh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6287021" y="4235726"/>
            <a:ext cx="4633236"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hắc chắn, cân đối,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sử dụng được nhiều lần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026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 grpId="0"/>
      <p:bldP spid="20" grpId="0"/>
      <p:bldP spid="11"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3"/>
          <a:stretch>
            <a:fillRect/>
          </a:stretch>
        </p:blipFill>
        <p:spPr>
          <a:xfrm rot="16200000">
            <a:off x="862104" y="1201018"/>
            <a:ext cx="2618442" cy="3704326"/>
          </a:xfrm>
          <a:prstGeom prst="rect">
            <a:avLst/>
          </a:prstGeom>
          <a:effectLst>
            <a:outerShdw blurRad="63500" sx="102000" sy="102000" algn="ctr" rotWithShape="0">
              <a:prstClr val="black">
                <a:alpha val="40000"/>
              </a:prstClr>
            </a:outerShdw>
          </a:effectLst>
        </p:spPr>
      </p:pic>
      <p:grpSp>
        <p:nvGrpSpPr>
          <p:cNvPr id="12" name="Group 11"/>
          <p:cNvGrpSpPr/>
          <p:nvPr/>
        </p:nvGrpSpPr>
        <p:grpSpPr>
          <a:xfrm>
            <a:off x="8298416" y="1170002"/>
            <a:ext cx="3656798" cy="2642048"/>
            <a:chOff x="7619585" y="2711402"/>
            <a:chExt cx="2727295" cy="2078388"/>
          </a:xfrm>
        </p:grpSpPr>
        <p:pic>
          <p:nvPicPr>
            <p:cNvPr id="13" name="Picture 12"/>
            <p:cNvPicPr>
              <a:picLocks noChangeAspect="1"/>
            </p:cNvPicPr>
            <p:nvPr/>
          </p:nvPicPr>
          <p:blipFill rotWithShape="1">
            <a:blip r:embed="rId4" cstate="hqprint">
              <a:extLst>
                <a:ext uri="{28A0092B-C50C-407E-A947-70E740481C1C}">
                  <a14:useLocalDpi xmlns:a14="http://schemas.microsoft.com/office/drawing/2010/main" val="0"/>
                </a:ext>
              </a:extLst>
            </a:blip>
            <a:srcRect l="6762" t="7747" r="13617" b="13987"/>
            <a:stretch/>
          </p:blipFill>
          <p:spPr>
            <a:xfrm rot="21378000">
              <a:off x="7619585" y="2711402"/>
              <a:ext cx="2727295" cy="201069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9391" y="4340133"/>
              <a:ext cx="566115" cy="44965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3951" y="2951802"/>
              <a:ext cx="579389" cy="490252"/>
            </a:xfrm>
            <a:prstGeom prst="rect">
              <a:avLst/>
            </a:prstGeom>
          </p:spPr>
        </p:pic>
      </p:grpSp>
      <p:sp>
        <p:nvSpPr>
          <p:cNvPr id="2" name="Oval 1">
            <a:extLst>
              <a:ext uri="{FF2B5EF4-FFF2-40B4-BE49-F238E27FC236}">
                <a16:creationId xmlns:a16="http://schemas.microsoft.com/office/drawing/2014/main" id="{6A7D7047-C681-4791-F9AE-34B9AF5ED7DE}"/>
              </a:ext>
            </a:extLst>
          </p:cNvPr>
          <p:cNvSpPr/>
          <p:nvPr/>
        </p:nvSpPr>
        <p:spPr>
          <a:xfrm rot="16662557">
            <a:off x="2275415" y="2868359"/>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70498AF-60A0-9E8D-7945-9F5276AD85DC}"/>
              </a:ext>
            </a:extLst>
          </p:cNvPr>
          <p:cNvSpPr/>
          <p:nvPr/>
        </p:nvSpPr>
        <p:spPr>
          <a:xfrm rot="16662557">
            <a:off x="2275415" y="3110794"/>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8F5A341-495B-3AA2-A213-2124BAB790B1}"/>
              </a:ext>
            </a:extLst>
          </p:cNvPr>
          <p:cNvSpPr/>
          <p:nvPr/>
        </p:nvSpPr>
        <p:spPr>
          <a:xfrm rot="16662557">
            <a:off x="2275415" y="3353226"/>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43F5DFA-9451-74A3-73D5-3E21D13E3972}"/>
              </a:ext>
            </a:extLst>
          </p:cNvPr>
          <p:cNvSpPr/>
          <p:nvPr/>
        </p:nvSpPr>
        <p:spPr>
          <a:xfrm>
            <a:off x="2275415" y="2634526"/>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7"/>
          <a:stretch>
            <a:fillRect/>
          </a:stretch>
        </p:blipFill>
        <p:spPr>
          <a:xfrm>
            <a:off x="3969394" y="3240445"/>
            <a:ext cx="4516476" cy="3367745"/>
          </a:xfrm>
          <a:prstGeom prst="roundRect">
            <a:avLst/>
          </a:prstGeom>
          <a:effectLst>
            <a:outerShdw blurRad="63500" sx="102000" sy="102000" algn="ctr" rotWithShape="0">
              <a:prstClr val="black">
                <a:alpha val="40000"/>
              </a:prstClr>
            </a:outerShdw>
          </a:effectLst>
        </p:spPr>
      </p:pic>
      <p:sp>
        <p:nvSpPr>
          <p:cNvPr id="71" name="Rounded Rectangle 70"/>
          <p:cNvSpPr/>
          <p:nvPr/>
        </p:nvSpPr>
        <p:spPr>
          <a:xfrm rot="16200000" flipH="1" flipV="1">
            <a:off x="5582016" y="4798858"/>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rot="16200000" flipH="1" flipV="1">
            <a:off x="5582016" y="5025411"/>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rot="16200000" flipH="1" flipV="1">
            <a:off x="6764536" y="4108660"/>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16200000" flipH="1" flipV="1">
            <a:off x="6764536" y="4318479"/>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16200000" flipH="1" flipV="1">
            <a:off x="6764536" y="4539897"/>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2345074" y="316344"/>
            <a:ext cx="6748302"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CHƠI VỚI DỤNG CỤ SO SÁNH SỐ</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36" name="Rounded Rectangle 72">
            <a:extLst>
              <a:ext uri="{FF2B5EF4-FFF2-40B4-BE49-F238E27FC236}">
                <a16:creationId xmlns:a16="http://schemas.microsoft.com/office/drawing/2014/main" id="{DF8B716F-EFDB-9DD6-8C4F-1C6503AE44CD}"/>
              </a:ext>
            </a:extLst>
          </p:cNvPr>
          <p:cNvSpPr/>
          <p:nvPr/>
        </p:nvSpPr>
        <p:spPr>
          <a:xfrm rot="16200000" flipH="1" flipV="1">
            <a:off x="6764536" y="4757960"/>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3">
            <a:extLst>
              <a:ext uri="{FF2B5EF4-FFF2-40B4-BE49-F238E27FC236}">
                <a16:creationId xmlns:a16="http://schemas.microsoft.com/office/drawing/2014/main" id="{3B8DBFB8-42BF-7398-84E5-3CEF71C8B157}"/>
              </a:ext>
            </a:extLst>
          </p:cNvPr>
          <p:cNvSpPr/>
          <p:nvPr/>
        </p:nvSpPr>
        <p:spPr>
          <a:xfrm rot="16200000" flipH="1" flipV="1">
            <a:off x="6764536" y="4986633"/>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74">
            <a:extLst>
              <a:ext uri="{FF2B5EF4-FFF2-40B4-BE49-F238E27FC236}">
                <a16:creationId xmlns:a16="http://schemas.microsoft.com/office/drawing/2014/main" id="{7D6DF803-25EC-A471-CFA2-CC727C01AE22}"/>
              </a:ext>
            </a:extLst>
          </p:cNvPr>
          <p:cNvSpPr/>
          <p:nvPr/>
        </p:nvSpPr>
        <p:spPr>
          <a:xfrm rot="16200000" flipH="1" flipV="1">
            <a:off x="6764536" y="5226905"/>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74">
            <a:extLst>
              <a:ext uri="{FF2B5EF4-FFF2-40B4-BE49-F238E27FC236}">
                <a16:creationId xmlns:a16="http://schemas.microsoft.com/office/drawing/2014/main" id="{A3CE54DC-7B5D-8CA3-291F-AC91EE993595}"/>
              </a:ext>
            </a:extLst>
          </p:cNvPr>
          <p:cNvSpPr/>
          <p:nvPr/>
        </p:nvSpPr>
        <p:spPr>
          <a:xfrm rot="16200000" flipH="1" flipV="1">
            <a:off x="6764536" y="5447027"/>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74">
            <a:extLst>
              <a:ext uri="{FF2B5EF4-FFF2-40B4-BE49-F238E27FC236}">
                <a16:creationId xmlns:a16="http://schemas.microsoft.com/office/drawing/2014/main" id="{F3480F90-38F8-D380-86A8-341C755D0D74}"/>
              </a:ext>
            </a:extLst>
          </p:cNvPr>
          <p:cNvSpPr/>
          <p:nvPr/>
        </p:nvSpPr>
        <p:spPr>
          <a:xfrm rot="16200000" flipH="1" flipV="1">
            <a:off x="5585390" y="5257454"/>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F3D5227-0584-150C-9F90-0B96D6558C26}"/>
              </a:ext>
            </a:extLst>
          </p:cNvPr>
          <p:cNvSpPr/>
          <p:nvPr/>
        </p:nvSpPr>
        <p:spPr>
          <a:xfrm rot="16662557">
            <a:off x="1414050" y="2889204"/>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5336938-CF56-93C2-6A9D-A5741A70B722}"/>
              </a:ext>
            </a:extLst>
          </p:cNvPr>
          <p:cNvSpPr/>
          <p:nvPr/>
        </p:nvSpPr>
        <p:spPr>
          <a:xfrm rot="16662557">
            <a:off x="1414050" y="3131639"/>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DCDC66C-8C66-74FF-F4F0-ED13E1F9630D}"/>
              </a:ext>
            </a:extLst>
          </p:cNvPr>
          <p:cNvSpPr/>
          <p:nvPr/>
        </p:nvSpPr>
        <p:spPr>
          <a:xfrm rot="16662557">
            <a:off x="1414050" y="3374071"/>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01946A8-9494-B245-9D2F-11BF770EF498}"/>
              </a:ext>
            </a:extLst>
          </p:cNvPr>
          <p:cNvSpPr/>
          <p:nvPr/>
        </p:nvSpPr>
        <p:spPr>
          <a:xfrm>
            <a:off x="1414050" y="2655371"/>
            <a:ext cx="196212" cy="19509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32DA402-73F2-8CF9-FDE8-581E6F7636D1}"/>
              </a:ext>
            </a:extLst>
          </p:cNvPr>
          <p:cNvPicPr>
            <a:picLocks noChangeAspect="1"/>
          </p:cNvPicPr>
          <p:nvPr/>
        </p:nvPicPr>
        <p:blipFill>
          <a:blip r:embed="rId8"/>
          <a:stretch>
            <a:fillRect/>
          </a:stretch>
        </p:blipFill>
        <p:spPr>
          <a:xfrm>
            <a:off x="5872647" y="4291540"/>
            <a:ext cx="272842" cy="325088"/>
          </a:xfrm>
          <a:prstGeom prst="rect">
            <a:avLst/>
          </a:prstGeom>
        </p:spPr>
      </p:pic>
      <p:pic>
        <p:nvPicPr>
          <p:cNvPr id="46" name="Picture 45">
            <a:extLst>
              <a:ext uri="{FF2B5EF4-FFF2-40B4-BE49-F238E27FC236}">
                <a16:creationId xmlns:a16="http://schemas.microsoft.com/office/drawing/2014/main" id="{7A039752-F502-BF3E-85D1-CCF35A87EC5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9812015">
            <a:off x="4746909" y="4359436"/>
            <a:ext cx="2571955" cy="156981"/>
          </a:xfrm>
          <a:prstGeom prst="rect">
            <a:avLst/>
          </a:prstGeom>
        </p:spPr>
      </p:pic>
      <p:pic>
        <p:nvPicPr>
          <p:cNvPr id="47" name="Picture 46">
            <a:extLst>
              <a:ext uri="{FF2B5EF4-FFF2-40B4-BE49-F238E27FC236}">
                <a16:creationId xmlns:a16="http://schemas.microsoft.com/office/drawing/2014/main" id="{E981F974-89DA-F0BF-417A-E7943C5334B6}"/>
              </a:ext>
            </a:extLst>
          </p:cNvPr>
          <p:cNvPicPr>
            <a:picLocks noChangeAspect="1"/>
          </p:cNvPicPr>
          <p:nvPr/>
        </p:nvPicPr>
        <p:blipFill>
          <a:blip r:embed="rId8"/>
          <a:stretch>
            <a:fillRect/>
          </a:stretch>
        </p:blipFill>
        <p:spPr>
          <a:xfrm>
            <a:off x="5896465" y="5466108"/>
            <a:ext cx="272842" cy="325088"/>
          </a:xfrm>
          <a:prstGeom prst="rect">
            <a:avLst/>
          </a:prstGeom>
        </p:spPr>
      </p:pic>
      <p:pic>
        <p:nvPicPr>
          <p:cNvPr id="48" name="Picture 47">
            <a:extLst>
              <a:ext uri="{FF2B5EF4-FFF2-40B4-BE49-F238E27FC236}">
                <a16:creationId xmlns:a16="http://schemas.microsoft.com/office/drawing/2014/main" id="{D3715351-098A-1DCF-6123-E5EED6A923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879728" flipV="1">
            <a:off x="4792248" y="5549659"/>
            <a:ext cx="2629545" cy="160496"/>
          </a:xfrm>
          <a:prstGeom prst="rect">
            <a:avLst/>
          </a:prstGeom>
        </p:spPr>
      </p:pic>
      <p:pic>
        <p:nvPicPr>
          <p:cNvPr id="49" name="Picture 48">
            <a:extLst>
              <a:ext uri="{FF2B5EF4-FFF2-40B4-BE49-F238E27FC236}">
                <a16:creationId xmlns:a16="http://schemas.microsoft.com/office/drawing/2014/main" id="{958BE0A1-6E98-B7B2-A321-D6A8C293EB50}"/>
              </a:ext>
            </a:extLst>
          </p:cNvPr>
          <p:cNvPicPr>
            <a:picLocks noChangeAspect="1"/>
          </p:cNvPicPr>
          <p:nvPr/>
        </p:nvPicPr>
        <p:blipFill>
          <a:blip r:embed="rId8"/>
          <a:stretch>
            <a:fillRect/>
          </a:stretch>
        </p:blipFill>
        <p:spPr>
          <a:xfrm>
            <a:off x="1912745" y="2403303"/>
            <a:ext cx="272842" cy="325088"/>
          </a:xfrm>
          <a:prstGeom prst="rect">
            <a:avLst/>
          </a:prstGeom>
        </p:spPr>
      </p:pic>
      <p:pic>
        <p:nvPicPr>
          <p:cNvPr id="50" name="Picture 49">
            <a:extLst>
              <a:ext uri="{FF2B5EF4-FFF2-40B4-BE49-F238E27FC236}">
                <a16:creationId xmlns:a16="http://schemas.microsoft.com/office/drawing/2014/main" id="{698CE28C-1FED-2BE1-CB61-EC125CBDDE7F}"/>
              </a:ext>
            </a:extLst>
          </p:cNvPr>
          <p:cNvPicPr>
            <a:picLocks noChangeAspect="1"/>
          </p:cNvPicPr>
          <p:nvPr/>
        </p:nvPicPr>
        <p:blipFill>
          <a:blip r:embed="rId8"/>
          <a:stretch>
            <a:fillRect/>
          </a:stretch>
        </p:blipFill>
        <p:spPr>
          <a:xfrm>
            <a:off x="1872772" y="3447323"/>
            <a:ext cx="272842" cy="325088"/>
          </a:xfrm>
          <a:prstGeom prst="rect">
            <a:avLst/>
          </a:prstGeom>
        </p:spPr>
      </p:pic>
      <p:pic>
        <p:nvPicPr>
          <p:cNvPr id="51" name="Picture 50">
            <a:extLst>
              <a:ext uri="{FF2B5EF4-FFF2-40B4-BE49-F238E27FC236}">
                <a16:creationId xmlns:a16="http://schemas.microsoft.com/office/drawing/2014/main" id="{1F910641-CBE4-BE85-37BE-095BE992D87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87156" y="2491026"/>
            <a:ext cx="2451726" cy="149643"/>
          </a:xfrm>
          <a:prstGeom prst="rect">
            <a:avLst/>
          </a:prstGeom>
        </p:spPr>
      </p:pic>
      <p:pic>
        <p:nvPicPr>
          <p:cNvPr id="66" name="Picture 65">
            <a:extLst>
              <a:ext uri="{FF2B5EF4-FFF2-40B4-BE49-F238E27FC236}">
                <a16:creationId xmlns:a16="http://schemas.microsoft.com/office/drawing/2014/main" id="{7B92AB0B-64B5-5EEE-7F91-77993282E2D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V="1">
            <a:off x="852515" y="3551275"/>
            <a:ext cx="2451726" cy="149643"/>
          </a:xfrm>
          <a:prstGeom prst="rect">
            <a:avLst/>
          </a:prstGeom>
        </p:spPr>
      </p:pic>
    </p:spTree>
    <p:extLst>
      <p:ext uri="{BB962C8B-B14F-4D97-AF65-F5344CB8AC3E}">
        <p14:creationId xmlns:p14="http://schemas.microsoft.com/office/powerpoint/2010/main" val="2691786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3" name="TextBox 2">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1545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TRÒ CHƠI “ĐỐ</a:t>
            </a:r>
            <a:r>
              <a:rPr kumimoji="0" lang="it-IT" altLang="zh-CN" sz="3200" b="1"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mn-cs"/>
              </a:rPr>
              <a:t> BẠN</a:t>
            </a: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5" name="TextBox 4"/>
          <p:cNvSpPr txBox="1"/>
          <p:nvPr/>
        </p:nvSpPr>
        <p:spPr>
          <a:xfrm>
            <a:off x="968760" y="3083872"/>
            <a:ext cx="517192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Một</a:t>
            </a:r>
            <a:r>
              <a:rPr lang="vi-VN" altLang="zh-CN" sz="2400">
                <a:solidFill>
                  <a:srgbClr val="002060"/>
                </a:solidFill>
                <a:latin typeface="Roboto" panose="02000000000000000000" pitchFamily="2" charset="0"/>
                <a:ea typeface="Roboto" panose="02000000000000000000" pitchFamily="2" charset="0"/>
              </a:rPr>
              <a:t> bạn viết hai số trong phạm vi 10</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1036550" y="1843499"/>
            <a:ext cx="513802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Thực hiện theo cặp</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4" name="TextBox 23"/>
          <p:cNvSpPr txBox="1"/>
          <p:nvPr/>
        </p:nvSpPr>
        <p:spPr>
          <a:xfrm>
            <a:off x="1036550" y="4254320"/>
            <a:ext cx="5377381"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M</a:t>
            </a:r>
            <a:r>
              <a:rPr lang="en-US" altLang="zh-CN" sz="2400">
                <a:solidFill>
                  <a:srgbClr val="002060"/>
                </a:solidFill>
                <a:latin typeface="Roboto" panose="02000000000000000000" pitchFamily="2" charset="0"/>
                <a:ea typeface="Roboto" panose="02000000000000000000" pitchFamily="2" charset="0"/>
              </a:rPr>
              <a:t>ột</a:t>
            </a:r>
            <a:r>
              <a:rPr lang="vi-VN" altLang="zh-CN" sz="2400">
                <a:solidFill>
                  <a:srgbClr val="002060"/>
                </a:solidFill>
                <a:latin typeface="Roboto" panose="02000000000000000000" pitchFamily="2" charset="0"/>
                <a:ea typeface="Roboto" panose="02000000000000000000" pitchFamily="2" charset="0"/>
              </a:rPr>
              <a:t> bạn sử dụng dụng cụ so sánh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số để thực hiện so sánh hai số đó</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a:extLst>
              <a:ext uri="{FF2B5EF4-FFF2-40B4-BE49-F238E27FC236}">
                <a16:creationId xmlns:a16="http://schemas.microsoft.com/office/drawing/2014/main" id="{79FE6A9B-702F-51F1-D537-4BD4B08A8DB6}"/>
              </a:ext>
            </a:extLst>
          </p:cNvPr>
          <p:cNvPicPr>
            <a:picLocks noChangeAspect="1"/>
          </p:cNvPicPr>
          <p:nvPr/>
        </p:nvPicPr>
        <p:blipFill>
          <a:blip r:embed="rId3"/>
          <a:stretch>
            <a:fillRect/>
          </a:stretch>
        </p:blipFill>
        <p:spPr>
          <a:xfrm rot="5400000">
            <a:off x="7212641" y="1321712"/>
            <a:ext cx="3105475" cy="4225468"/>
          </a:xfrm>
          <a:prstGeom prst="roundRect">
            <a:avLst/>
          </a:prstGeom>
          <a:effectLst>
            <a:outerShdw blurRad="63500" sx="102000" sy="102000" algn="ctr" rotWithShape="0">
              <a:prstClr val="black">
                <a:alpha val="40000"/>
              </a:prstClr>
            </a:outerShdw>
          </a:effectLst>
        </p:spPr>
      </p:pic>
      <p:sp>
        <p:nvSpPr>
          <p:cNvPr id="3" name="Rounded Rectangle 70">
            <a:extLst>
              <a:ext uri="{FF2B5EF4-FFF2-40B4-BE49-F238E27FC236}">
                <a16:creationId xmlns:a16="http://schemas.microsoft.com/office/drawing/2014/main" id="{7EF1DAEA-98BE-FC80-AA1E-E1F4EF0F91A6}"/>
              </a:ext>
            </a:extLst>
          </p:cNvPr>
          <p:cNvSpPr/>
          <p:nvPr/>
        </p:nvSpPr>
        <p:spPr>
          <a:xfrm rot="16200000" flipH="1" flipV="1">
            <a:off x="8998562" y="3318984"/>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71">
            <a:extLst>
              <a:ext uri="{FF2B5EF4-FFF2-40B4-BE49-F238E27FC236}">
                <a16:creationId xmlns:a16="http://schemas.microsoft.com/office/drawing/2014/main" id="{2B2D60E1-80C4-4920-5532-774CBC4EB145}"/>
              </a:ext>
            </a:extLst>
          </p:cNvPr>
          <p:cNvSpPr/>
          <p:nvPr/>
        </p:nvSpPr>
        <p:spPr>
          <a:xfrm rot="16200000" flipH="1" flipV="1">
            <a:off x="8998562" y="3545537"/>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4">
            <a:extLst>
              <a:ext uri="{FF2B5EF4-FFF2-40B4-BE49-F238E27FC236}">
                <a16:creationId xmlns:a16="http://schemas.microsoft.com/office/drawing/2014/main" id="{BD13B6C1-20F8-80F6-3856-210751332A92}"/>
              </a:ext>
            </a:extLst>
          </p:cNvPr>
          <p:cNvSpPr/>
          <p:nvPr/>
        </p:nvSpPr>
        <p:spPr>
          <a:xfrm rot="16200000" flipH="1" flipV="1">
            <a:off x="8012214" y="2984589"/>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72">
            <a:extLst>
              <a:ext uri="{FF2B5EF4-FFF2-40B4-BE49-F238E27FC236}">
                <a16:creationId xmlns:a16="http://schemas.microsoft.com/office/drawing/2014/main" id="{5BD162E4-4FB5-D6AE-CC55-D84DFC32FD8E}"/>
              </a:ext>
            </a:extLst>
          </p:cNvPr>
          <p:cNvSpPr/>
          <p:nvPr/>
        </p:nvSpPr>
        <p:spPr>
          <a:xfrm rot="16200000" flipH="1" flipV="1">
            <a:off x="8012214" y="3202652"/>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73">
            <a:extLst>
              <a:ext uri="{FF2B5EF4-FFF2-40B4-BE49-F238E27FC236}">
                <a16:creationId xmlns:a16="http://schemas.microsoft.com/office/drawing/2014/main" id="{FDE5A09D-D239-A378-A2F1-948F252DF6EF}"/>
              </a:ext>
            </a:extLst>
          </p:cNvPr>
          <p:cNvSpPr/>
          <p:nvPr/>
        </p:nvSpPr>
        <p:spPr>
          <a:xfrm rot="16200000" flipH="1" flipV="1">
            <a:off x="8012214" y="3431325"/>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74">
            <a:extLst>
              <a:ext uri="{FF2B5EF4-FFF2-40B4-BE49-F238E27FC236}">
                <a16:creationId xmlns:a16="http://schemas.microsoft.com/office/drawing/2014/main" id="{F3C72E3C-4ACC-2916-CE7E-706BA8789425}"/>
              </a:ext>
            </a:extLst>
          </p:cNvPr>
          <p:cNvSpPr/>
          <p:nvPr/>
        </p:nvSpPr>
        <p:spPr>
          <a:xfrm rot="16200000" flipH="1" flipV="1">
            <a:off x="8012214" y="3671597"/>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74">
            <a:extLst>
              <a:ext uri="{FF2B5EF4-FFF2-40B4-BE49-F238E27FC236}">
                <a16:creationId xmlns:a16="http://schemas.microsoft.com/office/drawing/2014/main" id="{58CD5181-4EA1-DB0A-2419-BC154BD2F7E1}"/>
              </a:ext>
            </a:extLst>
          </p:cNvPr>
          <p:cNvSpPr/>
          <p:nvPr/>
        </p:nvSpPr>
        <p:spPr>
          <a:xfrm rot="16200000" flipH="1" flipV="1">
            <a:off x="8012214" y="3891719"/>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74">
            <a:extLst>
              <a:ext uri="{FF2B5EF4-FFF2-40B4-BE49-F238E27FC236}">
                <a16:creationId xmlns:a16="http://schemas.microsoft.com/office/drawing/2014/main" id="{1631F97D-F038-C9CB-5A4F-D49B2582455C}"/>
              </a:ext>
            </a:extLst>
          </p:cNvPr>
          <p:cNvSpPr/>
          <p:nvPr/>
        </p:nvSpPr>
        <p:spPr>
          <a:xfrm rot="16200000" flipH="1" flipV="1">
            <a:off x="9001936" y="3777580"/>
            <a:ext cx="182880" cy="182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F5FA68D-E73D-7EBB-BAF5-CB8673D56B1B}"/>
              </a:ext>
            </a:extLst>
          </p:cNvPr>
          <p:cNvPicPr>
            <a:picLocks noChangeAspect="1"/>
          </p:cNvPicPr>
          <p:nvPr/>
        </p:nvPicPr>
        <p:blipFill>
          <a:blip r:embed="rId4"/>
          <a:stretch>
            <a:fillRect/>
          </a:stretch>
        </p:blipFill>
        <p:spPr>
          <a:xfrm>
            <a:off x="8549859" y="2842381"/>
            <a:ext cx="272842" cy="325088"/>
          </a:xfrm>
          <a:prstGeom prst="rect">
            <a:avLst/>
          </a:prstGeom>
        </p:spPr>
      </p:pic>
      <p:pic>
        <p:nvPicPr>
          <p:cNvPr id="18" name="Picture 17">
            <a:extLst>
              <a:ext uri="{FF2B5EF4-FFF2-40B4-BE49-F238E27FC236}">
                <a16:creationId xmlns:a16="http://schemas.microsoft.com/office/drawing/2014/main" id="{47FA25A4-3659-3A54-71E2-5C6413E735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817254">
            <a:off x="7385925" y="2944745"/>
            <a:ext cx="2779473" cy="169647"/>
          </a:xfrm>
          <a:prstGeom prst="rect">
            <a:avLst/>
          </a:prstGeom>
        </p:spPr>
      </p:pic>
      <p:pic>
        <p:nvPicPr>
          <p:cNvPr id="20" name="Picture 19">
            <a:extLst>
              <a:ext uri="{FF2B5EF4-FFF2-40B4-BE49-F238E27FC236}">
                <a16:creationId xmlns:a16="http://schemas.microsoft.com/office/drawing/2014/main" id="{42EDEB81-8835-CC00-7423-35EB75796FCA}"/>
              </a:ext>
            </a:extLst>
          </p:cNvPr>
          <p:cNvPicPr>
            <a:picLocks noChangeAspect="1"/>
          </p:cNvPicPr>
          <p:nvPr/>
        </p:nvPicPr>
        <p:blipFill>
          <a:blip r:embed="rId4"/>
          <a:stretch>
            <a:fillRect/>
          </a:stretch>
        </p:blipFill>
        <p:spPr>
          <a:xfrm>
            <a:off x="8573677" y="4016949"/>
            <a:ext cx="272842" cy="325088"/>
          </a:xfrm>
          <a:prstGeom prst="rect">
            <a:avLst/>
          </a:prstGeom>
        </p:spPr>
      </p:pic>
      <p:pic>
        <p:nvPicPr>
          <p:cNvPr id="25" name="Picture 24">
            <a:extLst>
              <a:ext uri="{FF2B5EF4-FFF2-40B4-BE49-F238E27FC236}">
                <a16:creationId xmlns:a16="http://schemas.microsoft.com/office/drawing/2014/main" id="{57E28989-FFEE-F132-5D59-261A1F139F3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563222" flipV="1">
            <a:off x="7371872" y="4100924"/>
            <a:ext cx="2715997" cy="165773"/>
          </a:xfrm>
          <a:prstGeom prst="rect">
            <a:avLst/>
          </a:prstGeom>
        </p:spPr>
      </p:pic>
    </p:spTree>
    <p:extLst>
      <p:ext uri="{BB962C8B-B14F-4D97-AF65-F5344CB8AC3E}">
        <p14:creationId xmlns:p14="http://schemas.microsoft.com/office/powerpoint/2010/main" val="304561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 grpId="0"/>
      <p:bldP spid="9"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TRÒ CHƠI “TÌM</a:t>
            </a:r>
            <a:r>
              <a:rPr kumimoji="0" lang="it-IT" altLang="zh-CN" sz="3200" b="1"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mn-cs"/>
              </a:rPr>
              <a:t> ĐƯỜNG</a:t>
            </a: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1488029" y="913532"/>
            <a:ext cx="1015853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Sử dụng dụng cụ so sánh số vừa làm, em cùng bạn giúp Thỏ tìm đường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về nhà bằng cách đi theo con đường có các số lớn hơn 5</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6652" y="5204715"/>
            <a:ext cx="1333526" cy="1128560"/>
          </a:xfrm>
          <a:prstGeom prst="rect">
            <a:avLst/>
          </a:prstGeom>
        </p:spPr>
      </p:pic>
      <p:pic>
        <p:nvPicPr>
          <p:cNvPr id="9" name="Picture 8"/>
          <p:cNvPicPr>
            <a:picLocks noChangeAspect="1"/>
          </p:cNvPicPr>
          <p:nvPr/>
        </p:nvPicPr>
        <p:blipFill>
          <a:blip r:embed="rId4"/>
          <a:stretch>
            <a:fillRect/>
          </a:stretch>
        </p:blipFill>
        <p:spPr>
          <a:xfrm>
            <a:off x="2345073" y="1904150"/>
            <a:ext cx="6548669" cy="4429125"/>
          </a:xfrm>
          <a:prstGeom prst="rect">
            <a:avLst/>
          </a:prstGeom>
        </p:spPr>
      </p:pic>
      <p:sp>
        <p:nvSpPr>
          <p:cNvPr id="12" name="Rectangle 11"/>
          <p:cNvSpPr/>
          <p:nvPr/>
        </p:nvSpPr>
        <p:spPr>
          <a:xfrm>
            <a:off x="2425566" y="1982804"/>
            <a:ext cx="721895" cy="4914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806651" y="2294062"/>
            <a:ext cx="3273053" cy="830997"/>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Lưu ý: Bạn Thỏ có thể đi theo đường chéo</a:t>
            </a:r>
            <a:endParaRPr kumimoji="0" lang="vi-VN"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Freeform 13"/>
          <p:cNvSpPr/>
          <p:nvPr/>
        </p:nvSpPr>
        <p:spPr>
          <a:xfrm>
            <a:off x="2708532" y="2290813"/>
            <a:ext cx="6493220" cy="3849882"/>
          </a:xfrm>
          <a:custGeom>
            <a:avLst/>
            <a:gdLst>
              <a:gd name="connsiteX0" fmla="*/ 73169 w 6493220"/>
              <a:gd name="connsiteY0" fmla="*/ 0 h 3849882"/>
              <a:gd name="connsiteX1" fmla="*/ 73169 w 6493220"/>
              <a:gd name="connsiteY1" fmla="*/ 548640 h 3849882"/>
              <a:gd name="connsiteX2" fmla="*/ 833565 w 6493220"/>
              <a:gd name="connsiteY2" fmla="*/ 519764 h 3849882"/>
              <a:gd name="connsiteX3" fmla="*/ 843190 w 6493220"/>
              <a:gd name="connsiteY3" fmla="*/ 1106905 h 3849882"/>
              <a:gd name="connsiteX4" fmla="*/ 1670963 w 6493220"/>
              <a:gd name="connsiteY4" fmla="*/ 1078029 h 3849882"/>
              <a:gd name="connsiteX5" fmla="*/ 1642087 w 6493220"/>
              <a:gd name="connsiteY5" fmla="*/ 1636294 h 3849882"/>
              <a:gd name="connsiteX6" fmla="*/ 2440984 w 6493220"/>
              <a:gd name="connsiteY6" fmla="*/ 1597793 h 3849882"/>
              <a:gd name="connsiteX7" fmla="*/ 2450609 w 6493220"/>
              <a:gd name="connsiteY7" fmla="*/ 2156059 h 3849882"/>
              <a:gd name="connsiteX8" fmla="*/ 3239881 w 6493220"/>
              <a:gd name="connsiteY8" fmla="*/ 2175309 h 3849882"/>
              <a:gd name="connsiteX9" fmla="*/ 3239881 w 6493220"/>
              <a:gd name="connsiteY9" fmla="*/ 2704699 h 3849882"/>
              <a:gd name="connsiteX10" fmla="*/ 4009902 w 6493220"/>
              <a:gd name="connsiteY10" fmla="*/ 2704699 h 3849882"/>
              <a:gd name="connsiteX11" fmla="*/ 4019527 w 6493220"/>
              <a:gd name="connsiteY11" fmla="*/ 3253339 h 3849882"/>
              <a:gd name="connsiteX12" fmla="*/ 4770297 w 6493220"/>
              <a:gd name="connsiteY12" fmla="*/ 3262964 h 3849882"/>
              <a:gd name="connsiteX13" fmla="*/ 4789548 w 6493220"/>
              <a:gd name="connsiteY13" fmla="*/ 3801979 h 3849882"/>
              <a:gd name="connsiteX14" fmla="*/ 5665447 w 6493220"/>
              <a:gd name="connsiteY14" fmla="*/ 3821229 h 3849882"/>
              <a:gd name="connsiteX15" fmla="*/ 6493220 w 6493220"/>
              <a:gd name="connsiteY15" fmla="*/ 3782728 h 3849882"/>
              <a:gd name="connsiteX16" fmla="*/ 6493220 w 6493220"/>
              <a:gd name="connsiteY16" fmla="*/ 3782728 h 384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93220" h="3849882">
                <a:moveTo>
                  <a:pt x="73169" y="0"/>
                </a:moveTo>
                <a:cubicBezTo>
                  <a:pt x="9802" y="231006"/>
                  <a:pt x="-53564" y="462013"/>
                  <a:pt x="73169" y="548640"/>
                </a:cubicBezTo>
                <a:cubicBezTo>
                  <a:pt x="199902" y="635267"/>
                  <a:pt x="705228" y="426720"/>
                  <a:pt x="833565" y="519764"/>
                </a:cubicBezTo>
                <a:cubicBezTo>
                  <a:pt x="961902" y="612808"/>
                  <a:pt x="703624" y="1013861"/>
                  <a:pt x="843190" y="1106905"/>
                </a:cubicBezTo>
                <a:cubicBezTo>
                  <a:pt x="982756" y="1199949"/>
                  <a:pt x="1537814" y="989798"/>
                  <a:pt x="1670963" y="1078029"/>
                </a:cubicBezTo>
                <a:cubicBezTo>
                  <a:pt x="1804113" y="1166261"/>
                  <a:pt x="1513750" y="1549667"/>
                  <a:pt x="1642087" y="1636294"/>
                </a:cubicBezTo>
                <a:cubicBezTo>
                  <a:pt x="1770424" y="1722921"/>
                  <a:pt x="2306230" y="1511166"/>
                  <a:pt x="2440984" y="1597793"/>
                </a:cubicBezTo>
                <a:cubicBezTo>
                  <a:pt x="2575738" y="1684420"/>
                  <a:pt x="2317460" y="2059806"/>
                  <a:pt x="2450609" y="2156059"/>
                </a:cubicBezTo>
                <a:cubicBezTo>
                  <a:pt x="2583758" y="2252312"/>
                  <a:pt x="3108336" y="2083869"/>
                  <a:pt x="3239881" y="2175309"/>
                </a:cubicBezTo>
                <a:cubicBezTo>
                  <a:pt x="3371426" y="2266749"/>
                  <a:pt x="3111544" y="2616467"/>
                  <a:pt x="3239881" y="2704699"/>
                </a:cubicBezTo>
                <a:cubicBezTo>
                  <a:pt x="3368218" y="2792931"/>
                  <a:pt x="3879961" y="2613259"/>
                  <a:pt x="4009902" y="2704699"/>
                </a:cubicBezTo>
                <a:cubicBezTo>
                  <a:pt x="4139843" y="2796139"/>
                  <a:pt x="3892795" y="3160295"/>
                  <a:pt x="4019527" y="3253339"/>
                </a:cubicBezTo>
                <a:cubicBezTo>
                  <a:pt x="4146259" y="3346383"/>
                  <a:pt x="4641960" y="3171524"/>
                  <a:pt x="4770297" y="3262964"/>
                </a:cubicBezTo>
                <a:cubicBezTo>
                  <a:pt x="4898634" y="3354404"/>
                  <a:pt x="4640356" y="3708935"/>
                  <a:pt x="4789548" y="3801979"/>
                </a:cubicBezTo>
                <a:cubicBezTo>
                  <a:pt x="4938740" y="3895023"/>
                  <a:pt x="5381502" y="3824438"/>
                  <a:pt x="5665447" y="3821229"/>
                </a:cubicBezTo>
                <a:cubicBezTo>
                  <a:pt x="5949392" y="3818021"/>
                  <a:pt x="6493220" y="3782728"/>
                  <a:pt x="6493220" y="3782728"/>
                </a:cubicBezTo>
                <a:lnTo>
                  <a:pt x="6493220" y="3782728"/>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51088" y="1657902"/>
            <a:ext cx="976058" cy="922895"/>
          </a:xfrm>
          <a:prstGeom prst="rect">
            <a:avLst/>
          </a:prstGeom>
        </p:spPr>
      </p:pic>
    </p:spTree>
    <p:extLst>
      <p:ext uri="{BB962C8B-B14F-4D97-AF65-F5344CB8AC3E}">
        <p14:creationId xmlns:p14="http://schemas.microsoft.com/office/powerpoint/2010/main" val="306060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26" presetClass="emph" presetSubtype="0" repeatCount="3000" fill="hold" grpId="1" nodeType="withEffect">
                                  <p:stCondLst>
                                    <p:cond delay="0"/>
                                  </p:stCondLst>
                                  <p:childTnLst>
                                    <p:animEffect transition="out" filter="fade">
                                      <p:cBhvr>
                                        <p:cTn id="23" dur="1000" tmFilter="0, 0; .2, .5; .8, .5; 1, 0"/>
                                        <p:tgtEl>
                                          <p:spTgt spid="12"/>
                                        </p:tgtEl>
                                      </p:cBhvr>
                                    </p:animEffect>
                                    <p:animScale>
                                      <p:cBhvr>
                                        <p:cTn id="24" dur="500" autoRev="1" fill="hold"/>
                                        <p:tgtEl>
                                          <p:spTgt spid="12"/>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875E-6 2.22222E-6 L 0.08555 0.00162 " pathEditMode="relative" rAng="0" ptsTypes="AA">
                                      <p:cBhvr>
                                        <p:cTn id="28" dur="2000" fill="hold"/>
                                        <p:tgtEl>
                                          <p:spTgt spid="8"/>
                                        </p:tgtEl>
                                        <p:attrNameLst>
                                          <p:attrName>ppt_x</p:attrName>
                                          <p:attrName>ppt_y</p:attrName>
                                        </p:attrNameLst>
                                      </p:cBhvr>
                                      <p:rCtr x="4271" y="69"/>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8555 0.00162 L 0.08789 0.075 " pathEditMode="relative" rAng="0" ptsTypes="AA">
                                      <p:cBhvr>
                                        <p:cTn id="32" dur="2000" fill="hold"/>
                                        <p:tgtEl>
                                          <p:spTgt spid="8"/>
                                        </p:tgtEl>
                                        <p:attrNameLst>
                                          <p:attrName>ppt_x</p:attrName>
                                          <p:attrName>ppt_y</p:attrName>
                                        </p:attrNameLst>
                                      </p:cBhvr>
                                      <p:rCtr x="117" y="3657"/>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8789 0.075 L 0.14713 0.075 " pathEditMode="relative" rAng="0" ptsTypes="AA">
                                      <p:cBhvr>
                                        <p:cTn id="36" dur="2000" fill="hold"/>
                                        <p:tgtEl>
                                          <p:spTgt spid="8"/>
                                        </p:tgtEl>
                                        <p:attrNameLst>
                                          <p:attrName>ppt_x</p:attrName>
                                          <p:attrName>ppt_y</p:attrName>
                                        </p:attrNameLst>
                                      </p:cBhvr>
                                      <p:rCtr x="2956" y="0"/>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0.14713 0.075 L 0.15195 0.15972 " pathEditMode="relative" rAng="0" ptsTypes="AA">
                                      <p:cBhvr>
                                        <p:cTn id="40" dur="2000" fill="hold"/>
                                        <p:tgtEl>
                                          <p:spTgt spid="8"/>
                                        </p:tgtEl>
                                        <p:attrNameLst>
                                          <p:attrName>ppt_x</p:attrName>
                                          <p:attrName>ppt_y</p:attrName>
                                        </p:attrNameLst>
                                      </p:cBhvr>
                                      <p:rCtr x="234" y="4236"/>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15195 0.15972 L 0.21588 0.16389 " pathEditMode="relative" rAng="0" ptsTypes="AA">
                                      <p:cBhvr>
                                        <p:cTn id="44" dur="2000" fill="hold"/>
                                        <p:tgtEl>
                                          <p:spTgt spid="8"/>
                                        </p:tgtEl>
                                        <p:attrNameLst>
                                          <p:attrName>ppt_x</p:attrName>
                                          <p:attrName>ppt_y</p:attrName>
                                        </p:attrNameLst>
                                      </p:cBhvr>
                                      <p:rCtr x="3190" y="208"/>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21588 0.16389 L 0.2151 0.23703 " pathEditMode="relative" rAng="0" ptsTypes="AA">
                                      <p:cBhvr>
                                        <p:cTn id="48" dur="2000" fill="hold"/>
                                        <p:tgtEl>
                                          <p:spTgt spid="8"/>
                                        </p:tgtEl>
                                        <p:attrNameLst>
                                          <p:attrName>ppt_x</p:attrName>
                                          <p:attrName>ppt_y</p:attrName>
                                        </p:attrNameLst>
                                      </p:cBhvr>
                                      <p:rCtr x="-39" y="3657"/>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0.2151 0.23703 L 0.28372 0.24815 " pathEditMode="relative" rAng="0" ptsTypes="AA">
                                      <p:cBhvr>
                                        <p:cTn id="52" dur="2000" fill="hold"/>
                                        <p:tgtEl>
                                          <p:spTgt spid="8"/>
                                        </p:tgtEl>
                                        <p:attrNameLst>
                                          <p:attrName>ppt_x</p:attrName>
                                          <p:attrName>ppt_y</p:attrName>
                                        </p:attrNameLst>
                                      </p:cBhvr>
                                      <p:rCtr x="3424" y="556"/>
                                    </p:animMotion>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0.28372 0.24815 L 0.28294 0.31967 " pathEditMode="relative" rAng="0" ptsTypes="AA">
                                      <p:cBhvr>
                                        <p:cTn id="56" dur="2000" fill="hold"/>
                                        <p:tgtEl>
                                          <p:spTgt spid="8"/>
                                        </p:tgtEl>
                                        <p:attrNameLst>
                                          <p:attrName>ppt_x</p:attrName>
                                          <p:attrName>ppt_y</p:attrName>
                                        </p:attrNameLst>
                                      </p:cBhvr>
                                      <p:rCtr x="-39" y="3565"/>
                                    </p:animMotion>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0.28294 0.31967 L 0.34922 0.32384 " pathEditMode="relative" rAng="0" ptsTypes="AA">
                                      <p:cBhvr>
                                        <p:cTn id="60" dur="2000" fill="hold"/>
                                        <p:tgtEl>
                                          <p:spTgt spid="8"/>
                                        </p:tgtEl>
                                        <p:attrNameLst>
                                          <p:attrName>ppt_x</p:attrName>
                                          <p:attrName>ppt_y</p:attrName>
                                        </p:attrNameLst>
                                      </p:cBhvr>
                                      <p:rCtr x="3307" y="208"/>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34922 0.32384 L 0.35078 0.39421 " pathEditMode="relative" rAng="0" ptsTypes="AA">
                                      <p:cBhvr>
                                        <p:cTn id="64" dur="2000" fill="hold"/>
                                        <p:tgtEl>
                                          <p:spTgt spid="8"/>
                                        </p:tgtEl>
                                        <p:attrNameLst>
                                          <p:attrName>ppt_x</p:attrName>
                                          <p:attrName>ppt_y</p:attrName>
                                        </p:attrNameLst>
                                      </p:cBhvr>
                                      <p:rCtr x="78" y="3519"/>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35078 0.39421 L 0.41797 0.40254 " pathEditMode="relative" rAng="0" ptsTypes="AA">
                                      <p:cBhvr>
                                        <p:cTn id="68" dur="2000" fill="hold"/>
                                        <p:tgtEl>
                                          <p:spTgt spid="8"/>
                                        </p:tgtEl>
                                        <p:attrNameLst>
                                          <p:attrName>ppt_x</p:attrName>
                                          <p:attrName>ppt_y</p:attrName>
                                        </p:attrNameLst>
                                      </p:cBhvr>
                                      <p:rCtr x="3359" y="417"/>
                                    </p:animMotion>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41797 0.40254 L 0.41797 0.47963 " pathEditMode="relative" rAng="0" ptsTypes="AA">
                                      <p:cBhvr>
                                        <p:cTn id="72" dur="2000" fill="hold"/>
                                        <p:tgtEl>
                                          <p:spTgt spid="8"/>
                                        </p:tgtEl>
                                        <p:attrNameLst>
                                          <p:attrName>ppt_x</p:attrName>
                                          <p:attrName>ppt_y</p:attrName>
                                        </p:attrNameLst>
                                      </p:cBhvr>
                                      <p:rCtr x="0" y="3843"/>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0.41797 0.47963 L 0.48424 0.47824 " pathEditMode="relative" rAng="0" ptsTypes="AA">
                                      <p:cBhvr>
                                        <p:cTn id="76" dur="2000" fill="hold"/>
                                        <p:tgtEl>
                                          <p:spTgt spid="8"/>
                                        </p:tgtEl>
                                        <p:attrNameLst>
                                          <p:attrName>ppt_x</p:attrName>
                                          <p:attrName>ppt_y</p:attrName>
                                        </p:attrNameLst>
                                      </p:cBhvr>
                                      <p:rCtr x="3307" y="-69"/>
                                    </p:animMotion>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0.48424 0.47824 L 0.47747 0.55833 " pathEditMode="relative" rAng="0" ptsTypes="AA">
                                      <p:cBhvr>
                                        <p:cTn id="80" dur="2000" fill="hold"/>
                                        <p:tgtEl>
                                          <p:spTgt spid="8"/>
                                        </p:tgtEl>
                                        <p:attrNameLst>
                                          <p:attrName>ppt_x</p:attrName>
                                          <p:attrName>ppt_y</p:attrName>
                                        </p:attrNameLst>
                                      </p:cBhvr>
                                      <p:rCtr x="-339" y="4005"/>
                                    </p:animMotion>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0.47747 0.55833 L 0.54739 0.56805 " pathEditMode="relative" rAng="0" ptsTypes="AA">
                                      <p:cBhvr>
                                        <p:cTn id="84" dur="2000" fill="hold"/>
                                        <p:tgtEl>
                                          <p:spTgt spid="8"/>
                                        </p:tgtEl>
                                        <p:attrNameLst>
                                          <p:attrName>ppt_x</p:attrName>
                                          <p:attrName>ppt_y</p:attrName>
                                        </p:attrNameLst>
                                      </p:cBhvr>
                                      <p:rCtr x="3490" y="486"/>
                                    </p:animMotion>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nodeType="clickEffect">
                                  <p:stCondLst>
                                    <p:cond delay="0"/>
                                  </p:stCondLst>
                                  <p:childTnLst>
                                    <p:animMotion origin="layout" path="M 0.54739 0.56805 L 0.62239 0.55833 " pathEditMode="relative" rAng="0" ptsTypes="AA">
                                      <p:cBhvr>
                                        <p:cTn id="88" dur="2000" fill="hold"/>
                                        <p:tgtEl>
                                          <p:spTgt spid="8"/>
                                        </p:tgtEl>
                                        <p:attrNameLst>
                                          <p:attrName>ppt_x</p:attrName>
                                          <p:attrName>ppt_y</p:attrName>
                                        </p:attrNameLst>
                                      </p:cBhvr>
                                      <p:rCtr x="3750" y="-486"/>
                                    </p:animMotion>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randombar(horizontal)">
                                      <p:cBhvr>
                                        <p:cTn id="9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12" grpId="0" animBg="1"/>
      <p:bldP spid="12" grpId="1" animBg="1"/>
      <p:bldP spid="13"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31278" y="1555927"/>
            <a:ext cx="8372475" cy="434340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6679784" y="1657458"/>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rotWithShape="1">
          <a:blip r:embed="rId4"/>
          <a:srcRect l="6827" t="7035" r="5654" b="3542"/>
          <a:stretch/>
        </p:blipFill>
        <p:spPr>
          <a:xfrm>
            <a:off x="6393109" y="3561547"/>
            <a:ext cx="868595" cy="868595"/>
          </a:xfrm>
          <a:prstGeom prst="ellipse">
            <a:avLst/>
          </a:prstGeom>
        </p:spPr>
      </p:pic>
      <p:pic>
        <p:nvPicPr>
          <p:cNvPr id="9" name="Picture 8"/>
          <p:cNvPicPr>
            <a:picLocks noChangeAspect="1"/>
          </p:cNvPicPr>
          <p:nvPr/>
        </p:nvPicPr>
        <p:blipFill rotWithShape="1">
          <a:blip r:embed="rId5"/>
          <a:srcRect l="9571" t="6413" r="10420" b="6660"/>
          <a:stretch/>
        </p:blipFill>
        <p:spPr>
          <a:xfrm>
            <a:off x="7528178" y="4656132"/>
            <a:ext cx="848933" cy="848933"/>
          </a:xfrm>
          <a:prstGeom prst="ellipse">
            <a:avLst/>
          </a:prstGeom>
        </p:spPr>
      </p:pic>
      <p:sp>
        <p:nvSpPr>
          <p:cNvPr id="5" name="TextBox 4">
            <a:extLst>
              <a:ext uri="{FF2B5EF4-FFF2-40B4-BE49-F238E27FC236}">
                <a16:creationId xmlns:a16="http://schemas.microsoft.com/office/drawing/2014/main" id="{EFDE824D-7BC5-90F3-C07C-456ED61796A8}"/>
              </a:ext>
            </a:extLst>
          </p:cNvPr>
          <p:cNvSpPr txBox="1"/>
          <p:nvPr/>
        </p:nvSpPr>
        <p:spPr>
          <a:xfrm>
            <a:off x="2812613" y="3727627"/>
            <a:ext cx="3056573" cy="553998"/>
          </a:xfrm>
          <a:prstGeom prst="rect">
            <a:avLst/>
          </a:prstGeom>
          <a:noFill/>
        </p:spPr>
        <p:txBody>
          <a:bodyPr wrap="square" lIns="0" tIns="0" rIns="0" bIns="0" rtlCol="0">
            <a:spAutoFit/>
          </a:bodyPr>
          <a:lstStyle/>
          <a:p>
            <a:pPr lvl="0" algn="just">
              <a:defRPr/>
            </a:pPr>
            <a:r>
              <a:rPr kumimoji="0" lang="pt-BR"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solidFill>
                  <a:srgbClr val="002060"/>
                </a:solidFill>
                <a:latin typeface="Roboto" panose="02000000000000000000" pitchFamily="2" charset="0"/>
                <a:ea typeface="Roboto" panose="02000000000000000000" pitchFamily="2" charset="0"/>
              </a:rPr>
              <a:t>Có hai thanh cố định có thể xoay</a:t>
            </a:r>
            <a:r>
              <a:rPr lang="en-US">
                <a:solidFill>
                  <a:srgbClr val="002060"/>
                </a:solidFill>
                <a:latin typeface="Roboto" panose="02000000000000000000" pitchFamily="2" charset="0"/>
                <a:ea typeface="Roboto" panose="02000000000000000000" pitchFamily="2" charset="0"/>
              </a:rPr>
              <a:t> </a:t>
            </a:r>
            <a:r>
              <a:rPr lang="vi-VN">
                <a:solidFill>
                  <a:srgbClr val="002060"/>
                </a:solidFill>
                <a:latin typeface="Roboto" panose="02000000000000000000" pitchFamily="2" charset="0"/>
                <a:ea typeface="Roboto" panose="02000000000000000000" pitchFamily="2" charset="0"/>
              </a:rPr>
              <a:t>được khi so sánh</a:t>
            </a:r>
            <a:endParaRPr kumimoji="0" lang="en-US"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3B620A34-3DE0-D059-6C74-E9F5B756E90A}"/>
              </a:ext>
            </a:extLst>
          </p:cNvPr>
          <p:cNvSpPr txBox="1"/>
          <p:nvPr/>
        </p:nvSpPr>
        <p:spPr>
          <a:xfrm>
            <a:off x="2789342" y="4674977"/>
            <a:ext cx="3328173" cy="553998"/>
          </a:xfrm>
          <a:prstGeom prst="rect">
            <a:avLst/>
          </a:prstGeom>
          <a:noFill/>
        </p:spPr>
        <p:txBody>
          <a:bodyPr wrap="square" lIns="0" tIns="0" rIns="0" bIns="0" rtlCol="0">
            <a:spAutoFit/>
          </a:bodyPr>
          <a:lstStyle/>
          <a:p>
            <a:pPr lvl="0" algn="just">
              <a:defRPr/>
            </a:pPr>
            <a:r>
              <a:rPr lang="en-US">
                <a:solidFill>
                  <a:srgbClr val="002060"/>
                </a:solidFill>
                <a:latin typeface="Roboto" panose="02000000000000000000" pitchFamily="2" charset="0"/>
                <a:ea typeface="Roboto" panose="02000000000000000000" pitchFamily="2" charset="0"/>
              </a:rPr>
              <a:t>C</a:t>
            </a:r>
            <a:r>
              <a:rPr lang="vi-VN">
                <a:solidFill>
                  <a:srgbClr val="002060"/>
                </a:solidFill>
                <a:latin typeface="Roboto" panose="02000000000000000000" pitchFamily="2" charset="0"/>
                <a:ea typeface="Roboto" panose="02000000000000000000" pitchFamily="2" charset="0"/>
              </a:rPr>
              <a:t>hắc chắn, cân đối,</a:t>
            </a:r>
            <a:r>
              <a:rPr lang="en-US">
                <a:solidFill>
                  <a:srgbClr val="002060"/>
                </a:solidFill>
                <a:latin typeface="Roboto" panose="02000000000000000000" pitchFamily="2" charset="0"/>
                <a:ea typeface="Roboto" panose="02000000000000000000" pitchFamily="2" charset="0"/>
              </a:rPr>
              <a:t> </a:t>
            </a:r>
            <a:r>
              <a:rPr lang="vi-VN">
                <a:solidFill>
                  <a:srgbClr val="002060"/>
                </a:solidFill>
                <a:latin typeface="Roboto" panose="02000000000000000000" pitchFamily="2" charset="0"/>
                <a:ea typeface="Roboto" panose="02000000000000000000" pitchFamily="2" charset="0"/>
              </a:rPr>
              <a:t>sử dụng được nhiều lần</a:t>
            </a:r>
            <a:endParaRPr kumimoji="0" lang="en-US"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3220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11000" y="2451457"/>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4234" y="3856616"/>
            <a:ext cx="3153529" cy="217842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Tree>
    <p:extLst>
      <p:ext uri="{BB962C8B-B14F-4D97-AF65-F5344CB8AC3E}">
        <p14:creationId xmlns:p14="http://schemas.microsoft.com/office/powerpoint/2010/main" val="348684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3.125E-6 4.44444E-6 L -3.125E-6 -0.07223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a:stretch>
            <a:fillRect/>
          </a:stretch>
        </p:blipFill>
        <p:spPr>
          <a:xfrm>
            <a:off x="686334" y="1899354"/>
            <a:ext cx="4612111" cy="3798502"/>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5058710" y="1285011"/>
            <a:ext cx="2443793" cy="830997"/>
          </a:xfrm>
          <a:prstGeom prst="rect">
            <a:avLst/>
          </a:prstGeom>
          <a:noFill/>
        </p:spPr>
        <p:txBody>
          <a:bodyPr wrap="square" rtlCol="0">
            <a:spAutoFit/>
          </a:bodyPr>
          <a:lstStyle/>
          <a:p>
            <a:pPr lvl="0" algn="ctr">
              <a:defRPr/>
            </a:pPr>
            <a:r>
              <a:rPr lang="de-DE" altLang="zh-CN" sz="2400">
                <a:solidFill>
                  <a:srgbClr val="002060"/>
                </a:solidFill>
                <a:latin typeface="Roboto" panose="02000000000000000000" pitchFamily="2" charset="0"/>
                <a:ea typeface="Roboto" panose="02000000000000000000" pitchFamily="2" charset="0"/>
              </a:rPr>
              <a:t>Bạn hãy so sánh </a:t>
            </a:r>
            <a:r>
              <a:rPr lang="de-DE" altLang="zh-CN" sz="2400" b="1">
                <a:solidFill>
                  <a:srgbClr val="0070C0"/>
                </a:solidFill>
                <a:latin typeface="Roboto" panose="02000000000000000000" pitchFamily="2" charset="0"/>
                <a:ea typeface="Roboto" panose="02000000000000000000" pitchFamily="2" charset="0"/>
              </a:rPr>
              <a:t>3</a:t>
            </a:r>
            <a:r>
              <a:rPr lang="de-DE" altLang="zh-CN" sz="2400">
                <a:solidFill>
                  <a:srgbClr val="002060"/>
                </a:solidFill>
                <a:latin typeface="Roboto" panose="02000000000000000000" pitchFamily="2" charset="0"/>
                <a:ea typeface="Roboto" panose="02000000000000000000" pitchFamily="2" charset="0"/>
              </a:rPr>
              <a:t> và </a:t>
            </a:r>
            <a:r>
              <a:rPr lang="de-DE" altLang="zh-CN" sz="2400" b="1">
                <a:solidFill>
                  <a:srgbClr val="0070C0"/>
                </a:solidFill>
                <a:latin typeface="Roboto" panose="02000000000000000000" pitchFamily="2" charset="0"/>
                <a:ea typeface="Roboto" panose="02000000000000000000" pitchFamily="2" charset="0"/>
              </a:rPr>
              <a:t>5</a:t>
            </a:r>
            <a:endParaRPr lang="vi-VN" altLang="zh-CN" sz="2400" b="1">
              <a:solidFill>
                <a:srgbClr val="0070C0"/>
              </a:solidFill>
              <a:latin typeface="Roboto" panose="02000000000000000000" pitchFamily="2" charset="0"/>
              <a:ea typeface="Roboto" panose="02000000000000000000" pitchFamily="2" charset="0"/>
            </a:endParaRPr>
          </a:p>
        </p:txBody>
      </p:sp>
      <p:sp>
        <p:nvSpPr>
          <p:cNvPr id="31" name="Rounded Rectangular Callout 30"/>
          <p:cNvSpPr/>
          <p:nvPr/>
        </p:nvSpPr>
        <p:spPr>
          <a:xfrm>
            <a:off x="5157627" y="1267814"/>
            <a:ext cx="2344876" cy="848194"/>
          </a:xfrm>
          <a:prstGeom prst="wedgeRoundRectCallout">
            <a:avLst>
              <a:gd name="adj1" fmla="val -77707"/>
              <a:gd name="adj2" fmla="val 120539"/>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337161" y="6007896"/>
            <a:ext cx="2443793" cy="461665"/>
          </a:xfrm>
          <a:prstGeom prst="rect">
            <a:avLst/>
          </a:prstGeom>
          <a:noFill/>
        </p:spPr>
        <p:txBody>
          <a:bodyPr wrap="square" rtlCol="0">
            <a:spAutoFit/>
          </a:bodyPr>
          <a:lstStyle/>
          <a:p>
            <a:pPr lvl="0" algn="ctr">
              <a:defRPr/>
            </a:pPr>
            <a:r>
              <a:rPr lang="de-DE" altLang="zh-CN" sz="2400" b="1">
                <a:solidFill>
                  <a:srgbClr val="0070C0"/>
                </a:solidFill>
                <a:latin typeface="Roboto" panose="02000000000000000000" pitchFamily="2" charset="0"/>
                <a:ea typeface="Roboto" panose="02000000000000000000" pitchFamily="2" charset="0"/>
              </a:rPr>
              <a:t>3</a:t>
            </a:r>
            <a:r>
              <a:rPr lang="de-DE" altLang="zh-CN" sz="2400">
                <a:solidFill>
                  <a:srgbClr val="002060"/>
                </a:solidFill>
                <a:latin typeface="Roboto" panose="02000000000000000000" pitchFamily="2" charset="0"/>
                <a:ea typeface="Roboto" panose="02000000000000000000" pitchFamily="2" charset="0"/>
              </a:rPr>
              <a:t> nhỏ hơn </a:t>
            </a:r>
            <a:r>
              <a:rPr lang="de-DE" altLang="zh-CN" sz="2400" b="1">
                <a:solidFill>
                  <a:srgbClr val="0070C0"/>
                </a:solidFill>
                <a:latin typeface="Roboto" panose="02000000000000000000" pitchFamily="2" charset="0"/>
                <a:ea typeface="Roboto" panose="02000000000000000000" pitchFamily="2" charset="0"/>
              </a:rPr>
              <a:t>5</a:t>
            </a:r>
            <a:endParaRPr lang="vi-VN" altLang="zh-CN" sz="2400" b="1">
              <a:solidFill>
                <a:srgbClr val="0070C0"/>
              </a:solidFill>
              <a:latin typeface="Roboto" panose="02000000000000000000" pitchFamily="2" charset="0"/>
              <a:ea typeface="Roboto" panose="02000000000000000000" pitchFamily="2" charset="0"/>
            </a:endParaRPr>
          </a:p>
        </p:txBody>
      </p:sp>
      <p:sp>
        <p:nvSpPr>
          <p:cNvPr id="33" name="Rounded Rectangular Callout 32"/>
          <p:cNvSpPr/>
          <p:nvPr/>
        </p:nvSpPr>
        <p:spPr>
          <a:xfrm>
            <a:off x="3436078" y="5828774"/>
            <a:ext cx="2344876" cy="848194"/>
          </a:xfrm>
          <a:prstGeom prst="wedgeRoundRectCallout">
            <a:avLst>
              <a:gd name="adj1" fmla="val -86914"/>
              <a:gd name="adj2" fmla="val -147477"/>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10" name="Picture 9">
            <a:extLst>
              <a:ext uri="{FF2B5EF4-FFF2-40B4-BE49-F238E27FC236}">
                <a16:creationId xmlns:a16="http://schemas.microsoft.com/office/drawing/2014/main" id="{97D3A99C-B601-6B7F-5AE2-A26B5959361B}"/>
              </a:ext>
            </a:extLst>
          </p:cNvPr>
          <p:cNvPicPr>
            <a:picLocks noChangeAspect="1"/>
          </p:cNvPicPr>
          <p:nvPr/>
        </p:nvPicPr>
        <p:blipFill>
          <a:blip r:embed="rId5"/>
          <a:stretch>
            <a:fillRect/>
          </a:stretch>
        </p:blipFill>
        <p:spPr>
          <a:xfrm>
            <a:off x="2315341" y="3764407"/>
            <a:ext cx="1575978" cy="832592"/>
          </a:xfrm>
          <a:prstGeom prst="rect">
            <a:avLst/>
          </a:prstGeom>
        </p:spPr>
      </p:pic>
      <p:pic>
        <p:nvPicPr>
          <p:cNvPr id="22" name="Picture 21">
            <a:extLst>
              <a:ext uri="{FF2B5EF4-FFF2-40B4-BE49-F238E27FC236}">
                <a16:creationId xmlns:a16="http://schemas.microsoft.com/office/drawing/2014/main" id="{DA8FF137-E8C7-DBE0-69DC-C71F76A89199}"/>
              </a:ext>
            </a:extLst>
          </p:cNvPr>
          <p:cNvPicPr>
            <a:picLocks noChangeAspect="1"/>
          </p:cNvPicPr>
          <p:nvPr/>
        </p:nvPicPr>
        <p:blipFill>
          <a:blip r:embed="rId6"/>
          <a:stretch>
            <a:fillRect/>
          </a:stretch>
        </p:blipFill>
        <p:spPr>
          <a:xfrm>
            <a:off x="6300625" y="2716242"/>
            <a:ext cx="4691029" cy="2422127"/>
          </a:xfrm>
          <a:prstGeom prst="rect">
            <a:avLst/>
          </a:prstGeom>
        </p:spPr>
      </p:pic>
    </p:spTree>
    <p:extLst>
      <p:ext uri="{BB962C8B-B14F-4D97-AF65-F5344CB8AC3E}">
        <p14:creationId xmlns:p14="http://schemas.microsoft.com/office/powerpoint/2010/main" val="11472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31" grpId="0" animBg="1"/>
      <p:bldP spid="32" grpId="0"/>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98981" y="1979525"/>
            <a:ext cx="5120634" cy="3620060"/>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7887635" y="939287"/>
            <a:ext cx="2443793" cy="830997"/>
          </a:xfrm>
          <a:prstGeom prst="rect">
            <a:avLst/>
          </a:prstGeom>
          <a:noFill/>
        </p:spPr>
        <p:txBody>
          <a:bodyPr wrap="square" rtlCol="0">
            <a:spAutoFit/>
          </a:bodyPr>
          <a:lstStyle/>
          <a:p>
            <a:pPr lvl="0" algn="ctr">
              <a:defRPr/>
            </a:pPr>
            <a:r>
              <a:rPr lang="de-DE" altLang="zh-CN" sz="2400">
                <a:solidFill>
                  <a:srgbClr val="002060"/>
                </a:solidFill>
                <a:latin typeface="Roboto" panose="02000000000000000000" pitchFamily="2" charset="0"/>
                <a:ea typeface="Roboto" panose="02000000000000000000" pitchFamily="2" charset="0"/>
              </a:rPr>
              <a:t>Bạn hãy so sánh </a:t>
            </a:r>
            <a:r>
              <a:rPr lang="de-DE" altLang="zh-CN" sz="2400" b="1">
                <a:solidFill>
                  <a:srgbClr val="0070C0"/>
                </a:solidFill>
                <a:latin typeface="Roboto" panose="02000000000000000000" pitchFamily="2" charset="0"/>
                <a:ea typeface="Roboto" panose="02000000000000000000" pitchFamily="2" charset="0"/>
              </a:rPr>
              <a:t>4</a:t>
            </a:r>
            <a:r>
              <a:rPr lang="de-DE" altLang="zh-CN" sz="2400">
                <a:solidFill>
                  <a:srgbClr val="002060"/>
                </a:solidFill>
                <a:latin typeface="Roboto" panose="02000000000000000000" pitchFamily="2" charset="0"/>
                <a:ea typeface="Roboto" panose="02000000000000000000" pitchFamily="2" charset="0"/>
              </a:rPr>
              <a:t> và </a:t>
            </a:r>
            <a:r>
              <a:rPr lang="de-DE" altLang="zh-CN" sz="2400" b="1">
                <a:solidFill>
                  <a:srgbClr val="0070C0"/>
                </a:solidFill>
                <a:latin typeface="Roboto" panose="02000000000000000000" pitchFamily="2" charset="0"/>
                <a:ea typeface="Roboto" panose="02000000000000000000" pitchFamily="2" charset="0"/>
              </a:rPr>
              <a:t>2</a:t>
            </a:r>
            <a:endParaRPr lang="vi-VN" altLang="zh-CN" sz="2400" b="1">
              <a:solidFill>
                <a:srgbClr val="0070C0"/>
              </a:solidFill>
              <a:latin typeface="Roboto" panose="02000000000000000000" pitchFamily="2" charset="0"/>
              <a:ea typeface="Roboto" panose="02000000000000000000" pitchFamily="2" charset="0"/>
            </a:endParaRPr>
          </a:p>
        </p:txBody>
      </p:sp>
      <p:sp>
        <p:nvSpPr>
          <p:cNvPr id="31" name="Rounded Rectangular Callout 30"/>
          <p:cNvSpPr/>
          <p:nvPr/>
        </p:nvSpPr>
        <p:spPr>
          <a:xfrm>
            <a:off x="7986552" y="922090"/>
            <a:ext cx="2344876" cy="848194"/>
          </a:xfrm>
          <a:prstGeom prst="wedgeRoundRectCallout">
            <a:avLst>
              <a:gd name="adj1" fmla="val -44804"/>
              <a:gd name="adj2" fmla="val 228345"/>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136459" y="6066321"/>
            <a:ext cx="2443793" cy="461665"/>
          </a:xfrm>
          <a:prstGeom prst="rect">
            <a:avLst/>
          </a:prstGeom>
          <a:noFill/>
        </p:spPr>
        <p:txBody>
          <a:bodyPr wrap="square" rtlCol="0">
            <a:spAutoFit/>
          </a:bodyPr>
          <a:lstStyle/>
          <a:p>
            <a:pPr lvl="0" algn="ctr">
              <a:defRPr/>
            </a:pPr>
            <a:r>
              <a:rPr lang="de-DE" altLang="zh-CN" sz="2400" b="1">
                <a:solidFill>
                  <a:srgbClr val="0070C0"/>
                </a:solidFill>
                <a:latin typeface="Roboto" panose="02000000000000000000" pitchFamily="2" charset="0"/>
                <a:ea typeface="Roboto" panose="02000000000000000000" pitchFamily="2" charset="0"/>
              </a:rPr>
              <a:t>4</a:t>
            </a:r>
            <a:r>
              <a:rPr lang="de-DE" altLang="zh-CN" sz="2400">
                <a:solidFill>
                  <a:srgbClr val="002060"/>
                </a:solidFill>
                <a:latin typeface="Roboto" panose="02000000000000000000" pitchFamily="2" charset="0"/>
                <a:ea typeface="Roboto" panose="02000000000000000000" pitchFamily="2" charset="0"/>
              </a:rPr>
              <a:t> lớn hơn </a:t>
            </a:r>
            <a:r>
              <a:rPr lang="de-DE" altLang="zh-CN" sz="2400" b="1">
                <a:solidFill>
                  <a:srgbClr val="0070C0"/>
                </a:solidFill>
                <a:latin typeface="Roboto" panose="02000000000000000000" pitchFamily="2" charset="0"/>
                <a:ea typeface="Roboto" panose="02000000000000000000" pitchFamily="2" charset="0"/>
              </a:rPr>
              <a:t>2</a:t>
            </a:r>
            <a:endParaRPr lang="vi-VN" altLang="zh-CN" sz="2400" b="1">
              <a:solidFill>
                <a:srgbClr val="0070C0"/>
              </a:solidFill>
              <a:latin typeface="Roboto" panose="02000000000000000000" pitchFamily="2" charset="0"/>
              <a:ea typeface="Roboto" panose="02000000000000000000" pitchFamily="2" charset="0"/>
            </a:endParaRPr>
          </a:p>
        </p:txBody>
      </p:sp>
      <p:sp>
        <p:nvSpPr>
          <p:cNvPr id="33" name="Rounded Rectangular Callout 32"/>
          <p:cNvSpPr/>
          <p:nvPr/>
        </p:nvSpPr>
        <p:spPr>
          <a:xfrm>
            <a:off x="7235376" y="5887199"/>
            <a:ext cx="2344876" cy="848194"/>
          </a:xfrm>
          <a:prstGeom prst="wedgeRoundRectCallout">
            <a:avLst>
              <a:gd name="adj1" fmla="val 55664"/>
              <a:gd name="adj2" fmla="val -144108"/>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332518" y="337315"/>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8" name="Picture 7">
            <a:extLst>
              <a:ext uri="{FF2B5EF4-FFF2-40B4-BE49-F238E27FC236}">
                <a16:creationId xmlns:a16="http://schemas.microsoft.com/office/drawing/2014/main" id="{0D519A65-D335-0D1E-5345-8A00B91DC8B9}"/>
              </a:ext>
            </a:extLst>
          </p:cNvPr>
          <p:cNvPicPr>
            <a:picLocks noChangeAspect="1"/>
          </p:cNvPicPr>
          <p:nvPr/>
        </p:nvPicPr>
        <p:blipFill>
          <a:blip r:embed="rId5"/>
          <a:stretch>
            <a:fillRect/>
          </a:stretch>
        </p:blipFill>
        <p:spPr>
          <a:xfrm rot="16200000">
            <a:off x="1576280" y="2021474"/>
            <a:ext cx="2800998" cy="3884374"/>
          </a:xfrm>
          <a:prstGeom prst="rect">
            <a:avLst/>
          </a:prstGeom>
        </p:spPr>
      </p:pic>
    </p:spTree>
    <p:extLst>
      <p:ext uri="{BB962C8B-B14F-4D97-AF65-F5344CB8AC3E}">
        <p14:creationId xmlns:p14="http://schemas.microsoft.com/office/powerpoint/2010/main" val="77562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randombar(horizontal)">
                                      <p:cBhvr>
                                        <p:cTn id="27" dur="500"/>
                                        <p:tgtEl>
                                          <p:spTgt spid="3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randombar(horizont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1" grpId="0" animBg="1"/>
      <p:bldP spid="32" grpId="0"/>
      <p:bldP spid="33"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2103" y="4641646"/>
            <a:ext cx="1444710" cy="2051557"/>
          </a:xfrm>
          <a:prstGeom prst="rect">
            <a:avLst/>
          </a:prstGeom>
        </p:spPr>
      </p:pic>
      <p:sp>
        <p:nvSpPr>
          <p:cNvPr id="22" name="TextBox 21"/>
          <p:cNvSpPr txBox="1"/>
          <p:nvPr/>
        </p:nvSpPr>
        <p:spPr>
          <a:xfrm>
            <a:off x="6078872" y="1874564"/>
            <a:ext cx="5035330"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C</a:t>
            </a:r>
            <a:r>
              <a:rPr lang="vi-VN" altLang="zh-CN" sz="2400">
                <a:solidFill>
                  <a:srgbClr val="FF0000"/>
                </a:solidFill>
                <a:latin typeface="Roboto" panose="02000000000000000000" pitchFamily="2" charset="0"/>
                <a:ea typeface="Roboto" panose="02000000000000000000" pitchFamily="2" charset="0"/>
              </a:rPr>
              <a:t>ác bạn sử dụng </a:t>
            </a:r>
            <a:r>
              <a:rPr lang="en-US" altLang="zh-CN" sz="2400">
                <a:solidFill>
                  <a:srgbClr val="FF0000"/>
                </a:solidFill>
                <a:latin typeface="Roboto" panose="02000000000000000000" pitchFamily="2" charset="0"/>
                <a:ea typeface="Roboto" panose="02000000000000000000" pitchFamily="2" charset="0"/>
              </a:rPr>
              <a:t>bảng so sánh</a:t>
            </a:r>
            <a:endParaRPr lang="vi-VN" altLang="zh-CN" sz="2400">
              <a:solidFill>
                <a:srgbClr val="FF0000"/>
              </a:solidFill>
              <a:latin typeface="Roboto" panose="02000000000000000000" pitchFamily="2" charset="0"/>
              <a:ea typeface="Roboto" panose="02000000000000000000" pitchFamily="2" charset="0"/>
            </a:endParaRPr>
          </a:p>
        </p:txBody>
      </p:sp>
      <p:sp>
        <p:nvSpPr>
          <p:cNvPr id="23" name="TextBox 22"/>
          <p:cNvSpPr txBox="1"/>
          <p:nvPr/>
        </p:nvSpPr>
        <p:spPr>
          <a:xfrm>
            <a:off x="1210007" y="4924918"/>
            <a:ext cx="217177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Dụng cụ gồm:</a:t>
            </a:r>
          </a:p>
        </p:txBody>
      </p:sp>
      <p:sp>
        <p:nvSpPr>
          <p:cNvPr id="37" name="Rounded Rectangular Callout 36"/>
          <p:cNvSpPr/>
          <p:nvPr/>
        </p:nvSpPr>
        <p:spPr>
          <a:xfrm>
            <a:off x="6665845" y="3084994"/>
            <a:ext cx="3340905" cy="1152604"/>
          </a:xfrm>
          <a:prstGeom prst="wedgeRoundRectCallout">
            <a:avLst>
              <a:gd name="adj1" fmla="val 52268"/>
              <a:gd name="adj2" fmla="val 109282"/>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6856305" y="3217598"/>
            <a:ext cx="3137296"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ác bạn trong tranh đã sử dụng </a:t>
            </a:r>
            <a:r>
              <a:rPr lang="en-US" altLang="zh-CN" sz="2400">
                <a:solidFill>
                  <a:srgbClr val="002060"/>
                </a:solidFill>
                <a:latin typeface="Roboto" panose="02000000000000000000" pitchFamily="2" charset="0"/>
                <a:ea typeface="Roboto" panose="02000000000000000000" pitchFamily="2" charset="0"/>
              </a:rPr>
              <a:t>gì để chơi</a:t>
            </a:r>
            <a:r>
              <a:rPr lang="vi-VN" altLang="zh-CN" sz="2400">
                <a:solidFill>
                  <a:srgbClr val="002060"/>
                </a:solidFill>
                <a:latin typeface="Roboto" panose="02000000000000000000" pitchFamily="2" charset="0"/>
                <a:ea typeface="Roboto" panose="02000000000000000000" pitchFamily="2" charset="0"/>
              </a:rPr>
              <a:t>?</a:t>
            </a:r>
          </a:p>
        </p:txBody>
      </p:sp>
      <p:sp>
        <p:nvSpPr>
          <p:cNvPr id="39" name="Rounded Rectangular Callout 38"/>
          <p:cNvSpPr/>
          <p:nvPr/>
        </p:nvSpPr>
        <p:spPr>
          <a:xfrm>
            <a:off x="6124183" y="4877562"/>
            <a:ext cx="2531320" cy="1152604"/>
          </a:xfrm>
          <a:prstGeom prst="wedgeRoundRectCallout">
            <a:avLst>
              <a:gd name="adj1" fmla="val 83059"/>
              <a:gd name="adj2" fmla="val -16329"/>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6236353" y="4986363"/>
            <a:ext cx="2313272"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Dụng cụ đó gồm những gì? </a:t>
            </a:r>
            <a:endParaRPr lang="vi-VN" altLang="zh-CN" sz="2400">
              <a:solidFill>
                <a:srgbClr val="002060"/>
              </a:solidFill>
              <a:latin typeface="Roboto" panose="02000000000000000000" pitchFamily="2" charset="0"/>
              <a:ea typeface="Roboto" panose="02000000000000000000" pitchFamily="2" charset="0"/>
            </a:endParaRPr>
          </a:p>
        </p:txBody>
      </p:sp>
      <p:sp>
        <p:nvSpPr>
          <p:cNvPr id="41" name="TextBox 40"/>
          <p:cNvSpPr txBox="1"/>
          <p:nvPr/>
        </p:nvSpPr>
        <p:spPr>
          <a:xfrm>
            <a:off x="102153" y="2896084"/>
            <a:ext cx="1393137" cy="830997"/>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Thanh làm dấu</a:t>
            </a:r>
            <a:endParaRPr lang="vi-VN" altLang="zh-CN" sz="2400">
              <a:solidFill>
                <a:srgbClr val="FF0000"/>
              </a:solidFill>
              <a:latin typeface="Roboto" panose="02000000000000000000" pitchFamily="2" charset="0"/>
              <a:ea typeface="Roboto" panose="02000000000000000000" pitchFamily="2" charset="0"/>
            </a:endParaRPr>
          </a:p>
        </p:txBody>
      </p:sp>
      <p:sp>
        <p:nvSpPr>
          <p:cNvPr id="42" name="TextBox 41"/>
          <p:cNvSpPr txBox="1"/>
          <p:nvPr/>
        </p:nvSpPr>
        <p:spPr>
          <a:xfrm>
            <a:off x="2828041" y="1186512"/>
            <a:ext cx="2215078"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Hình biểu diễn</a:t>
            </a:r>
            <a:endParaRPr lang="vi-VN" altLang="zh-CN" sz="2400">
              <a:solidFill>
                <a:srgbClr val="FF0000"/>
              </a:solidFill>
              <a:latin typeface="Roboto" panose="02000000000000000000" pitchFamily="2" charset="0"/>
              <a:ea typeface="Roboto" panose="02000000000000000000" pitchFamily="2" charset="0"/>
            </a:endParaRPr>
          </a:p>
        </p:txBody>
      </p:sp>
      <p:sp>
        <p:nvSpPr>
          <p:cNvPr id="44" name="TextBox 43"/>
          <p:cNvSpPr txBox="1"/>
          <p:nvPr/>
        </p:nvSpPr>
        <p:spPr>
          <a:xfrm>
            <a:off x="4147870" y="4880344"/>
            <a:ext cx="1322396"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Bảng</a:t>
            </a:r>
            <a:endParaRPr lang="vi-VN" altLang="zh-CN" sz="2400">
              <a:solidFill>
                <a:srgbClr val="FF0000"/>
              </a:solidFill>
              <a:latin typeface="Roboto" panose="02000000000000000000" pitchFamily="2" charset="0"/>
              <a:ea typeface="Roboto" panose="02000000000000000000" pitchFamily="2" charset="0"/>
            </a:endParaRPr>
          </a:p>
        </p:txBody>
      </p:sp>
      <p:sp>
        <p:nvSpPr>
          <p:cNvPr id="51" name="TextBox 50"/>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2" name="Picture 1">
            <a:extLst>
              <a:ext uri="{FF2B5EF4-FFF2-40B4-BE49-F238E27FC236}">
                <a16:creationId xmlns:a16="http://schemas.microsoft.com/office/drawing/2014/main" id="{D535DA26-0C31-C09E-E00D-40EDEF7069F1}"/>
              </a:ext>
            </a:extLst>
          </p:cNvPr>
          <p:cNvPicPr>
            <a:picLocks noChangeAspect="1"/>
          </p:cNvPicPr>
          <p:nvPr/>
        </p:nvPicPr>
        <p:blipFill>
          <a:blip r:embed="rId5"/>
          <a:stretch>
            <a:fillRect/>
          </a:stretch>
        </p:blipFill>
        <p:spPr>
          <a:xfrm rot="16200000">
            <a:off x="2032402" y="1440544"/>
            <a:ext cx="2777336" cy="3851560"/>
          </a:xfrm>
          <a:prstGeom prst="rect">
            <a:avLst/>
          </a:prstGeom>
        </p:spPr>
      </p:pic>
      <p:cxnSp>
        <p:nvCxnSpPr>
          <p:cNvPr id="3" name="Straight Arrow Connector 2">
            <a:extLst>
              <a:ext uri="{FF2B5EF4-FFF2-40B4-BE49-F238E27FC236}">
                <a16:creationId xmlns:a16="http://schemas.microsoft.com/office/drawing/2014/main" id="{FF7C42D4-1E11-59B5-F7E7-5A2C67B1CC2A}"/>
              </a:ext>
            </a:extLst>
          </p:cNvPr>
          <p:cNvCxnSpPr>
            <a:cxnSpLocks/>
          </p:cNvCxnSpPr>
          <p:nvPr/>
        </p:nvCxnSpPr>
        <p:spPr>
          <a:xfrm>
            <a:off x="1319753" y="3337089"/>
            <a:ext cx="1055802" cy="8201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297A37BF-DFA3-A184-05B6-7AE0E3DC1F05}"/>
              </a:ext>
            </a:extLst>
          </p:cNvPr>
          <p:cNvCxnSpPr>
            <a:cxnSpLocks/>
          </p:cNvCxnSpPr>
          <p:nvPr/>
        </p:nvCxnSpPr>
        <p:spPr>
          <a:xfrm flipH="1">
            <a:off x="2828041" y="1675376"/>
            <a:ext cx="292231" cy="12207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003AB976-516B-BA16-AB74-56D342066BCC}"/>
              </a:ext>
            </a:extLst>
          </p:cNvPr>
          <p:cNvCxnSpPr>
            <a:cxnSpLocks/>
          </p:cNvCxnSpPr>
          <p:nvPr/>
        </p:nvCxnSpPr>
        <p:spPr>
          <a:xfrm flipH="1" flipV="1">
            <a:off x="4779390" y="4237598"/>
            <a:ext cx="73598" cy="6399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58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randombar(horizontal)">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randombar(horizontal)">
                                      <p:cBhvr>
                                        <p:cTn id="39" dur="500"/>
                                        <p:tgtEl>
                                          <p:spTgt spid="44"/>
                                        </p:tgtEl>
                                      </p:cBhvr>
                                    </p:animEffect>
                                  </p:childTnLst>
                                </p:cTn>
                              </p:par>
                              <p:par>
                                <p:cTn id="40" presetID="14" presetClass="entr" presetSubtype="1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randombar(horizontal)">
                                      <p:cBhvr>
                                        <p:cTn id="47" dur="500"/>
                                        <p:tgtEl>
                                          <p:spTgt spid="41"/>
                                        </p:tgtEl>
                                      </p:cBhvr>
                                    </p:animEffect>
                                  </p:childTnLst>
                                </p:cTn>
                              </p:par>
                              <p:par>
                                <p:cTn id="48" presetID="14" presetClass="entr" presetSubtype="1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randombar(horizontal)">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randombar(horizontal)">
                                      <p:cBhvr>
                                        <p:cTn id="55" dur="500"/>
                                        <p:tgtEl>
                                          <p:spTgt spid="42"/>
                                        </p:tgtEl>
                                      </p:cBhvr>
                                    </p:animEffect>
                                  </p:childTnLst>
                                </p:cTn>
                              </p:par>
                              <p:par>
                                <p:cTn id="56" presetID="14" presetClass="entr" presetSubtype="10"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randombar(horizontal)">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7" grpId="0" animBg="1"/>
      <p:bldP spid="39" grpId="0" animBg="1"/>
      <p:bldP spid="40" grpId="0"/>
      <p:bldP spid="41" grpId="0"/>
      <p:bldP spid="42" grpId="0"/>
      <p:bldP spid="44"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95" y="2453738"/>
            <a:ext cx="2014744" cy="3844988"/>
          </a:xfrm>
          <a:prstGeom prst="rect">
            <a:avLst/>
          </a:prstGeom>
        </p:spPr>
      </p:pic>
      <p:sp>
        <p:nvSpPr>
          <p:cNvPr id="6" name="Rounded Rectangular Callout 5"/>
          <p:cNvSpPr/>
          <p:nvPr/>
        </p:nvSpPr>
        <p:spPr>
          <a:xfrm>
            <a:off x="3120394" y="2090817"/>
            <a:ext cx="3340905" cy="1521498"/>
          </a:xfrm>
          <a:prstGeom prst="wedgeRoundRectCallout">
            <a:avLst>
              <a:gd name="adj1" fmla="val -88287"/>
              <a:gd name="adj2" fmla="val 18482"/>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3223253" y="2261762"/>
            <a:ext cx="3238046"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Đây được gọi là </a:t>
            </a:r>
            <a:r>
              <a:rPr lang="en-US" altLang="zh-CN" sz="2400" b="1">
                <a:solidFill>
                  <a:srgbClr val="FF0000"/>
                </a:solidFill>
                <a:latin typeface="Roboto" panose="02000000000000000000" pitchFamily="2" charset="0"/>
                <a:ea typeface="Roboto" panose="02000000000000000000" pitchFamily="2" charset="0"/>
              </a:rPr>
              <a:t>“Dụng cụ so sánh số” </a:t>
            </a:r>
            <a:r>
              <a:rPr lang="en-US" altLang="zh-CN" sz="2400">
                <a:solidFill>
                  <a:srgbClr val="002060"/>
                </a:solidFill>
                <a:latin typeface="Roboto" panose="02000000000000000000" pitchFamily="2" charset="0"/>
                <a:ea typeface="Roboto" panose="02000000000000000000" pitchFamily="2" charset="0"/>
              </a:rPr>
              <a:t>dùng để so sánh các số</a:t>
            </a:r>
            <a:endParaRPr lang="vi-VN" altLang="zh-CN" sz="2400">
              <a:solidFill>
                <a:srgbClr val="002060"/>
              </a:solidFill>
              <a:latin typeface="Roboto" panose="02000000000000000000" pitchFamily="2" charset="0"/>
              <a:ea typeface="Roboto" panose="02000000000000000000" pitchFamily="2" charset="0"/>
            </a:endParaRP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2103" y="4641646"/>
            <a:ext cx="1444710" cy="2051557"/>
          </a:xfrm>
          <a:prstGeom prst="rect">
            <a:avLst/>
          </a:prstGeom>
        </p:spPr>
      </p:pic>
      <p:sp>
        <p:nvSpPr>
          <p:cNvPr id="37" name="Rounded Rectangular Callout 36"/>
          <p:cNvSpPr/>
          <p:nvPr/>
        </p:nvSpPr>
        <p:spPr>
          <a:xfrm>
            <a:off x="5991226" y="4855715"/>
            <a:ext cx="3522654" cy="1152604"/>
          </a:xfrm>
          <a:prstGeom prst="wedgeRoundRectCallout">
            <a:avLst>
              <a:gd name="adj1" fmla="val 74853"/>
              <a:gd name="adj2" fmla="val -21287"/>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5849592" y="4961788"/>
            <a:ext cx="3759182"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Chúng ta cùng làm </a:t>
            </a:r>
          </a:p>
          <a:p>
            <a:pPr lvl="0" algn="ctr">
              <a:defRPr/>
            </a:pPr>
            <a:r>
              <a:rPr lang="en-US" altLang="zh-CN" sz="2400" b="1">
                <a:solidFill>
                  <a:srgbClr val="FF0000"/>
                </a:solidFill>
                <a:latin typeface="Roboto" panose="02000000000000000000" pitchFamily="2" charset="0"/>
                <a:ea typeface="Roboto" panose="02000000000000000000" pitchFamily="2" charset="0"/>
              </a:rPr>
              <a:t>“Dụng cụ so sánh số” </a:t>
            </a:r>
            <a:r>
              <a:rPr lang="en-US" altLang="zh-CN" sz="2400">
                <a:solidFill>
                  <a:srgbClr val="002060"/>
                </a:solidFill>
                <a:latin typeface="Roboto" panose="02000000000000000000" pitchFamily="2" charset="0"/>
                <a:ea typeface="Roboto" panose="02000000000000000000" pitchFamily="2" charset="0"/>
              </a:rPr>
              <a:t>nhé</a:t>
            </a:r>
            <a:endParaRPr lang="vi-VN" altLang="zh-CN" sz="2400">
              <a:solidFill>
                <a:srgbClr val="002060"/>
              </a:solidFill>
              <a:latin typeface="Roboto" panose="02000000000000000000" pitchFamily="2" charset="0"/>
              <a:ea typeface="Roboto" panose="02000000000000000000" pitchFamily="2" charset="0"/>
            </a:endParaRPr>
          </a:p>
        </p:txBody>
      </p:sp>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2" name="TextBox 21"/>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NHIỆM VỤ</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2" name="Picture 1">
            <a:extLst>
              <a:ext uri="{FF2B5EF4-FFF2-40B4-BE49-F238E27FC236}">
                <a16:creationId xmlns:a16="http://schemas.microsoft.com/office/drawing/2014/main" id="{20523D7D-72CB-3EA2-82B6-5FDDA4B13F15}"/>
              </a:ext>
            </a:extLst>
          </p:cNvPr>
          <p:cNvPicPr>
            <a:picLocks noChangeAspect="1"/>
          </p:cNvPicPr>
          <p:nvPr/>
        </p:nvPicPr>
        <p:blipFill>
          <a:blip r:embed="rId6"/>
          <a:stretch>
            <a:fillRect/>
          </a:stretch>
        </p:blipFill>
        <p:spPr>
          <a:xfrm rot="16200000">
            <a:off x="3138371" y="3414670"/>
            <a:ext cx="2127027" cy="2949723"/>
          </a:xfrm>
          <a:prstGeom prst="rect">
            <a:avLst/>
          </a:prstGeom>
        </p:spPr>
      </p:pic>
      <p:sp>
        <p:nvSpPr>
          <p:cNvPr id="11" name="Rounded Rectangle 12">
            <a:extLst>
              <a:ext uri="{FF2B5EF4-FFF2-40B4-BE49-F238E27FC236}">
                <a16:creationId xmlns:a16="http://schemas.microsoft.com/office/drawing/2014/main" id="{4D94BEC8-895E-E7F6-ECD4-494B8A916FCC}"/>
              </a:ext>
            </a:extLst>
          </p:cNvPr>
          <p:cNvSpPr/>
          <p:nvPr/>
        </p:nvSpPr>
        <p:spPr>
          <a:xfrm>
            <a:off x="7033161" y="1092895"/>
            <a:ext cx="4433652" cy="3088084"/>
          </a:xfrm>
          <a:prstGeom prst="roundRect">
            <a:avLst>
              <a:gd name="adj" fmla="val 11508"/>
            </a:avLst>
          </a:prstGeom>
          <a:solidFill>
            <a:srgbClr val="E1707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B8BE5CE-A8D0-9C3F-62BA-02EEBA080F4F}"/>
              </a:ext>
            </a:extLst>
          </p:cNvPr>
          <p:cNvSpPr txBox="1"/>
          <p:nvPr/>
        </p:nvSpPr>
        <p:spPr>
          <a:xfrm>
            <a:off x="7267771" y="1303628"/>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3" name="TextBox 12">
            <a:extLst>
              <a:ext uri="{FF2B5EF4-FFF2-40B4-BE49-F238E27FC236}">
                <a16:creationId xmlns:a16="http://schemas.microsoft.com/office/drawing/2014/main" id="{365369E6-5E28-EA0A-15E8-B75D34E6A744}"/>
              </a:ext>
            </a:extLst>
          </p:cNvPr>
          <p:cNvSpPr txBox="1"/>
          <p:nvPr/>
        </p:nvSpPr>
        <p:spPr>
          <a:xfrm>
            <a:off x="6833577" y="1952936"/>
            <a:ext cx="4503638"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ó hai thanh cố định có thể</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xoay được khi so sánh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7E131F87-26FF-B3AC-BA0D-E98AEC3698A4}"/>
              </a:ext>
            </a:extLst>
          </p:cNvPr>
          <p:cNvSpPr txBox="1"/>
          <p:nvPr/>
        </p:nvSpPr>
        <p:spPr>
          <a:xfrm>
            <a:off x="6934312" y="3073911"/>
            <a:ext cx="4633236"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hắc chắn, cân đối,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sử dụng được nhiều lần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030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randombar(horizontal)">
                                      <p:cBhvr>
                                        <p:cTn id="26" dur="500"/>
                                        <p:tgtEl>
                                          <p:spTgt spid="38"/>
                                        </p:tgtEl>
                                      </p:cBhvr>
                                    </p:animEffect>
                                  </p:childTnLst>
                                </p:cTn>
                              </p:par>
                              <p:par>
                                <p:cTn id="27" presetID="10"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7" grpId="0" animBg="1"/>
      <p:bldP spid="38" grpId="0"/>
      <p:bldP spid="22" grpId="0"/>
      <p:bldP spid="11" grpId="0" animBg="1"/>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0" name="TextBox 9"/>
          <p:cNvSpPr txBox="1"/>
          <p:nvPr/>
        </p:nvSpPr>
        <p:spPr>
          <a:xfrm>
            <a:off x="3405710" y="2474767"/>
            <a:ext cx="5613162" cy="707886"/>
          </a:xfrm>
          <a:prstGeom prst="rect">
            <a:avLst/>
          </a:prstGeom>
          <a:noFill/>
        </p:spPr>
        <p:txBody>
          <a:bodyPr wrap="square" rtlCol="0">
            <a:spAutoFit/>
          </a:bodyPr>
          <a:lstStyle/>
          <a:p>
            <a:pPr lvl="0" algn="ctr">
              <a:defRPr/>
            </a:pPr>
            <a:r>
              <a:rPr lang="en-US" altLang="zh-CN" sz="4000">
                <a:solidFill>
                  <a:srgbClr val="0070C0"/>
                </a:solidFill>
                <a:latin typeface="Roboto Black" panose="02000000000000000000" pitchFamily="2" charset="0"/>
                <a:ea typeface="Roboto Black" panose="02000000000000000000" pitchFamily="2" charset="0"/>
              </a:rPr>
              <a:t>PHIẾU HỌC TẬP SỐ 1</a:t>
            </a:r>
            <a:endParaRPr lang="vi-VN" altLang="zh-CN" sz="4000">
              <a:solidFill>
                <a:srgbClr val="0070C0"/>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667748" y="2536448"/>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575980" y="341526"/>
            <a:ext cx="6996956" cy="523220"/>
          </a:xfrm>
          <a:prstGeom prst="rect">
            <a:avLst/>
          </a:prstGeom>
          <a:noFill/>
        </p:spPr>
        <p:txBody>
          <a:bodyPr wrap="square" rtlCol="0">
            <a:spAutoFit/>
          </a:bodyPr>
          <a:lstStyle/>
          <a:p>
            <a:pPr lvl="0" algn="ctr">
              <a:defRPr/>
            </a:pPr>
            <a:r>
              <a:rPr lang="en-US" altLang="zh-CN" sz="2800" b="1">
                <a:solidFill>
                  <a:srgbClr val="0070C0"/>
                </a:solidFill>
                <a:latin typeface="Roboto" panose="02000000000000000000" pitchFamily="2" charset="0"/>
                <a:ea typeface="Roboto" panose="02000000000000000000" pitchFamily="2" charset="0"/>
              </a:rPr>
              <a:t>SO SÁNH HAI SỐ TRONG PHẠM VI 10</a:t>
            </a:r>
            <a:endParaRPr kumimoji="0" lang="en-US" altLang="zh-CN"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1814645" y="1251380"/>
            <a:ext cx="577959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Hãy đếm xem có bao nhiêu cây rau:</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Rounded Rectangle 17"/>
          <p:cNvSpPr/>
          <p:nvPr/>
        </p:nvSpPr>
        <p:spPr>
          <a:xfrm>
            <a:off x="10578027" y="2550304"/>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flipV="1">
            <a:off x="10578027" y="3933232"/>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0687404" y="3933232"/>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44415" y="2381498"/>
            <a:ext cx="996696" cy="1051560"/>
          </a:xfrm>
          <a:prstGeom prst="rect">
            <a:avLst/>
          </a:prstGeom>
        </p:spPr>
      </p:pic>
      <p:pic>
        <p:nvPicPr>
          <p:cNvPr id="21" name="Picture 2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46783" y="2381498"/>
            <a:ext cx="996696" cy="1051560"/>
          </a:xfrm>
          <a:prstGeom prst="rect">
            <a:avLst/>
          </a:prstGeom>
        </p:spPr>
      </p:pic>
      <p:pic>
        <p:nvPicPr>
          <p:cNvPr id="24" name="Picture 2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49151" y="2381498"/>
            <a:ext cx="996696" cy="1051560"/>
          </a:xfrm>
          <a:prstGeom prst="rect">
            <a:avLst/>
          </a:prstGeom>
        </p:spPr>
      </p:pic>
      <p:pic>
        <p:nvPicPr>
          <p:cNvPr id="25" name="Pictur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51520" y="2381498"/>
            <a:ext cx="996696" cy="1051560"/>
          </a:xfrm>
          <a:prstGeom prst="rect">
            <a:avLst/>
          </a:prstGeom>
        </p:spPr>
      </p:pic>
      <p:pic>
        <p:nvPicPr>
          <p:cNvPr id="26" name="Picture 2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44415" y="3712032"/>
            <a:ext cx="996696" cy="1051560"/>
          </a:xfrm>
          <a:prstGeom prst="rect">
            <a:avLst/>
          </a:prstGeom>
        </p:spPr>
      </p:pic>
      <p:pic>
        <p:nvPicPr>
          <p:cNvPr id="27" name="Picture 2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46783" y="3712032"/>
            <a:ext cx="996696" cy="1051560"/>
          </a:xfrm>
          <a:prstGeom prst="rect">
            <a:avLst/>
          </a:prstGeom>
        </p:spPr>
      </p:pic>
      <p:pic>
        <p:nvPicPr>
          <p:cNvPr id="28" name="Picture 2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49151" y="3712032"/>
            <a:ext cx="996696" cy="1051560"/>
          </a:xfrm>
          <a:prstGeom prst="rect">
            <a:avLst/>
          </a:prstGeom>
        </p:spPr>
      </p:pic>
      <p:pic>
        <p:nvPicPr>
          <p:cNvPr id="32" name="Picture 3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51520" y="3712032"/>
            <a:ext cx="996696" cy="1051560"/>
          </a:xfrm>
          <a:prstGeom prst="rect">
            <a:avLst/>
          </a:prstGeom>
        </p:spPr>
      </p:pic>
      <p:pic>
        <p:nvPicPr>
          <p:cNvPr id="33" name="Picture 3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78962" y="3712032"/>
            <a:ext cx="996696" cy="1051560"/>
          </a:xfrm>
          <a:prstGeom prst="rect">
            <a:avLst/>
          </a:prstGeom>
        </p:spPr>
      </p:pic>
      <p:sp>
        <p:nvSpPr>
          <p:cNvPr id="34" name="TextBox 33"/>
          <p:cNvSpPr txBox="1"/>
          <p:nvPr/>
        </p:nvSpPr>
        <p:spPr>
          <a:xfrm>
            <a:off x="736178" y="2754521"/>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trên</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5" name="TextBox 34"/>
          <p:cNvSpPr txBox="1"/>
          <p:nvPr/>
        </p:nvSpPr>
        <p:spPr>
          <a:xfrm>
            <a:off x="736178" y="4056342"/>
            <a:ext cx="1714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Hàng dưới</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Tree>
    <p:extLst>
      <p:ext uri="{BB962C8B-B14F-4D97-AF65-F5344CB8AC3E}">
        <p14:creationId xmlns:p14="http://schemas.microsoft.com/office/powerpoint/2010/main" val="146066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8"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2" presetClass="entr" presetSubtype="8"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par>
                                <p:cTn id="22" presetID="22" presetClass="entr" presetSubtype="8"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par>
                                <p:cTn id="25" presetID="22" presetClass="entr" presetSubtype="8"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down)">
                                      <p:cBhvr>
                                        <p:cTn id="43" dur="500"/>
                                        <p:tgtEl>
                                          <p:spTgt spid="35"/>
                                        </p:tgtEl>
                                      </p:cBhvr>
                                    </p:animEffect>
                                  </p:childTnLst>
                                </p:cTn>
                              </p:par>
                              <p:par>
                                <p:cTn id="44" presetID="22" presetClass="entr" presetSubtype="8"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par>
                                <p:cTn id="47" presetID="22" presetClass="entr" presetSubtype="8"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par>
                                <p:cTn id="50" presetID="22" presetClass="entr" presetSubtype="8"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par>
                                <p:cTn id="53" presetID="22" presetClass="entr" presetSubtype="8"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500"/>
                                        <p:tgtEl>
                                          <p:spTgt spid="3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down)">
                                      <p:cBhvr>
                                        <p:cTn id="6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7" grpId="0"/>
      <p:bldP spid="18" grpId="0" animBg="1"/>
      <p:bldP spid="39" grpId="0" animBg="1"/>
      <p:bldP spid="41" grpId="0"/>
      <p:bldP spid="34" grpId="0"/>
      <p:bldP spid="3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2624</TotalTime>
  <Words>2036</Words>
  <PresentationFormat>Widescreen</PresentationFormat>
  <Paragraphs>218</Paragraphs>
  <Slides>33</Slides>
  <Notes>30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Calibri</vt:lpstr>
      <vt:lpstr>Roboto Black</vt:lpstr>
      <vt:lpstr>Times New Roman</vt:lpstr>
      <vt:lpstr>Roboto</vt:lpstr>
      <vt:lpstr>Calibri Light</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2023-04-01T23:44:56Z</dcterms:created>
  <dcterms:modified xsi:type="dcterms:W3CDTF">2023-09-07T10:51:23Z</dcterms:modified>
</cp:coreProperties>
</file>