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71" r:id="rId3"/>
    <p:sldId id="581" r:id="rId5"/>
    <p:sldId id="302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46" r:id="rId14"/>
    <p:sldId id="644" r:id="rId15"/>
    <p:sldId id="645" r:id="rId16"/>
    <p:sldId id="647" r:id="rId17"/>
    <p:sldId id="666" r:id="rId18"/>
    <p:sldId id="683" r:id="rId19"/>
    <p:sldId id="684" r:id="rId20"/>
    <p:sldId id="687" r:id="rId21"/>
    <p:sldId id="688" r:id="rId22"/>
    <p:sldId id="597" r:id="rId23"/>
    <p:sldId id="696" r:id="rId24"/>
    <p:sldId id="697" r:id="rId25"/>
    <p:sldId id="698" r:id="rId26"/>
    <p:sldId id="598" r:id="rId27"/>
    <p:sldId id="699" r:id="rId28"/>
    <p:sldId id="700" r:id="rId29"/>
    <p:sldId id="702" r:id="rId30"/>
    <p:sldId id="703" r:id="rId31"/>
    <p:sldId id="704" r:id="rId32"/>
    <p:sldId id="314" r:id="rId33"/>
    <p:sldId id="330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ACFCE"/>
    <a:srgbClr val="FD5C0C"/>
    <a:srgbClr val="FFF3DA"/>
    <a:srgbClr val="D0BFFF"/>
    <a:srgbClr val="FFE9BD"/>
    <a:srgbClr val="DFCCFB"/>
    <a:srgbClr val="FF1F1F"/>
    <a:srgbClr val="24FF1F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1441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E06B6-A8FB-416F-ABEE-3BE5E9CA91AB}" type="doc">
      <dgm:prSet qsTypeId="urn:microsoft.com/office/officeart/2005/8/quickstyle/simple5"/>
      <dgm:spPr/>
      <dgm:t>
        <a:bodyPr/>
        <a:p>
          <a:endParaRPr altLang="en-US"/>
        </a:p>
      </dgm:t>
    </dgm:pt>
    <dgm:pt modelId="{421F301B-290C-48F4-8471-4AD48EC01F29}" type="pres">
      <dgm:prSet presAssocID="{FDDE06B6-A8FB-416F-ABEE-3BE5E9CA91A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DD09BEB-74E4-4F49-86B1-4375773885E5}" type="presOf" srcId="{FDDE06B6-A8FB-416F-ABEE-3BE5E9CA91AB}" destId="{421F301B-290C-48F4-8471-4AD48EC01F29}" srcOrd="0" destOrd="0" presId="urn:microsoft.com/office/officeart/2005/8/layout/vList2"/>
  </dgm:cxnLst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E06B6-A8FB-416F-ABEE-3BE5E9CA91AB}" type="doc">
      <dgm:prSet qsTypeId="urn:microsoft.com/office/officeart/2005/8/quickstyle/simple5"/>
      <dgm:spPr/>
      <dgm:t>
        <a:bodyPr/>
        <a:p>
          <a:endParaRPr altLang="en-US"/>
        </a:p>
      </dgm:t>
    </dgm:pt>
    <dgm:pt modelId="{28D3AC40-B470-4100-A61E-BF94CB0C3839}">
      <dgm:prSet/>
      <dgm:spPr/>
      <dgm:t>
        <a:bodyPr/>
        <a:p>
          <a:r>
            <a:rPr lang="en-US" b="1" i="0" u="none" baseline="0">
              <a:rtl val="0"/>
            </a:rPr>
            <a:t>1.</a:t>
          </a:r>
          <a:r>
            <a:rPr lang="en-US" b="0" i="0" u="none" baseline="0">
              <a:rtl val="0"/>
            </a:rPr>
            <a:t> What types of robots are there?</a:t>
          </a:r>
          <a:endParaRPr altLang="en-US"/>
        </a:p>
      </dgm:t>
    </dgm:pt>
    <dgm:pt modelId="{058216CE-0CC3-4261-A12E-AE51DFC576A4}" cxnId="{D0CE0898-FD58-4FD7-AD32-9955E9AABB02}" type="parTrans">
      <dgm:prSet/>
      <dgm:spPr/>
    </dgm:pt>
    <dgm:pt modelId="{0C2CAA3E-9BD6-477A-8757-739B849978B7}" cxnId="{D0CE0898-FD58-4FD7-AD32-9955E9AABB02}" type="sibTrans">
      <dgm:prSet/>
      <dgm:spPr/>
    </dgm:pt>
    <dgm:pt modelId="{1B38AC32-42D0-4FC4-AB03-AFB8C4EDC08C}">
      <dgm:prSet/>
      <dgm:spPr/>
      <dgm:t>
        <a:bodyPr/>
        <a:p>
          <a:r>
            <a:rPr lang="en-US" b="1" i="0" u="none" baseline="0">
              <a:rtl val="0"/>
            </a:rPr>
            <a:t>2. </a:t>
          </a:r>
          <a:r>
            <a:rPr lang="en-US" b="0" i="0" u="none" baseline="0">
              <a:rtl val="0"/>
            </a:rPr>
            <a:t>What robots are children interested in?</a:t>
          </a:r>
          <a:endParaRPr altLang="en-US"/>
        </a:p>
      </dgm:t>
    </dgm:pt>
    <dgm:pt modelId="{349F2A5E-1CC0-4AEA-AE83-FCC568EFDE95}" cxnId="{80ADD59C-04C6-4145-8F76-F875868E3819}" type="parTrans">
      <dgm:prSet/>
      <dgm:spPr/>
    </dgm:pt>
    <dgm:pt modelId="{F6C00C19-BCD5-4944-9E31-40AB87D6494E}" cxnId="{80ADD59C-04C6-4145-8F76-F875868E3819}" type="sibTrans">
      <dgm:prSet/>
      <dgm:spPr/>
    </dgm:pt>
    <dgm:pt modelId="{421F301B-290C-48F4-8471-4AD48EC01F29}" type="pres">
      <dgm:prSet presAssocID="{FDDE06B6-A8FB-416F-ABEE-3BE5E9CA91AB}" presName="linear" presStyleCnt="0">
        <dgm:presLayoutVars>
          <dgm:animLvl val="lvl"/>
          <dgm:resizeHandles val="exact"/>
        </dgm:presLayoutVars>
      </dgm:prSet>
      <dgm:spPr/>
    </dgm:pt>
    <dgm:pt modelId="{E3F8C0AA-6B8D-4133-95D6-EF86E270738C}" type="pres">
      <dgm:prSet presAssocID="{28D3AC40-B470-4100-A61E-BF94CB0C38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EE169-5C29-4042-BACA-D22B7056C809}" type="pres">
      <dgm:prSet presAssocID="{0C2CAA3E-9BD6-477A-8757-739B849978B7}" presName="spacer" presStyleCnt="0"/>
      <dgm:spPr/>
    </dgm:pt>
    <dgm:pt modelId="{1A287EDD-1A7D-4408-83B5-AECE5BB0F033}" type="pres">
      <dgm:prSet presAssocID="{1B38AC32-42D0-4FC4-AB03-AFB8C4EDC0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CE0898-FD58-4FD7-AD32-9955E9AABB02}" srcId="{FDDE06B6-A8FB-416F-ABEE-3BE5E9CA91AB}" destId="{28D3AC40-B470-4100-A61E-BF94CB0C3839}" srcOrd="0" destOrd="0" parTransId="{058216CE-0CC3-4261-A12E-AE51DFC576A4}" sibTransId="{0C2CAA3E-9BD6-477A-8757-739B849978B7}"/>
    <dgm:cxn modelId="{80ADD59C-04C6-4145-8F76-F875868E3819}" srcId="{FDDE06B6-A8FB-416F-ABEE-3BE5E9CA91AB}" destId="{1B38AC32-42D0-4FC4-AB03-AFB8C4EDC08C}" srcOrd="1" destOrd="0" parTransId="{349F2A5E-1CC0-4AEA-AE83-FCC568EFDE95}" sibTransId="{F6C00C19-BCD5-4944-9E31-40AB87D6494E}"/>
    <dgm:cxn modelId="{0D1412E4-4761-4604-B2B8-1B282D35E6B3}" type="presOf" srcId="{FDDE06B6-A8FB-416F-ABEE-3BE5E9CA91AB}" destId="{421F301B-290C-48F4-8471-4AD48EC01F29}" srcOrd="0" destOrd="0" presId="urn:microsoft.com/office/officeart/2005/8/layout/vList2"/>
    <dgm:cxn modelId="{FF08373A-F7D3-4052-ABD0-347C47F24075}" type="presParOf" srcId="{421F301B-290C-48F4-8471-4AD48EC01F29}" destId="{E3F8C0AA-6B8D-4133-95D6-EF86E270738C}" srcOrd="0" destOrd="0" presId="urn:microsoft.com/office/officeart/2005/8/layout/vList2"/>
    <dgm:cxn modelId="{22C3B027-E654-425C-ACBB-F5FBB78B3857}" type="presOf" srcId="{28D3AC40-B470-4100-A61E-BF94CB0C3839}" destId="{E3F8C0AA-6B8D-4133-95D6-EF86E270738C}" srcOrd="0" destOrd="0" presId="urn:microsoft.com/office/officeart/2005/8/layout/vList2"/>
    <dgm:cxn modelId="{2A8084BF-6760-4B8F-B777-96FB685AADA7}" type="presParOf" srcId="{421F301B-290C-48F4-8471-4AD48EC01F29}" destId="{F12EE169-5C29-4042-BACA-D22B7056C809}" srcOrd="1" destOrd="0" presId="urn:microsoft.com/office/officeart/2005/8/layout/vList2"/>
    <dgm:cxn modelId="{33AE7FC4-A2A3-4A4D-B6B5-1931BB0D48C7}" type="presParOf" srcId="{421F301B-290C-48F4-8471-4AD48EC01F29}" destId="{1A287EDD-1A7D-4408-83B5-AECE5BB0F033}" srcOrd="2" destOrd="0" presId="urn:microsoft.com/office/officeart/2005/8/layout/vList2"/>
    <dgm:cxn modelId="{86C323EA-8BB8-4836-9A5D-82B4454BBF69}" type="presOf" srcId="{1B38AC32-42D0-4FC4-AB03-AFB8C4EDC08C}" destId="{1A287EDD-1A7D-4408-83B5-AECE5BB0F033}" srcOrd="0" destOrd="0" presId="urn:microsoft.com/office/officeart/2005/8/layout/vList2"/>
  </dgm:cxnLst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606280" cy="3169285"/>
        <a:chOff x="0" y="0"/>
        <a:chExt cx="9606280" cy="3169285"/>
      </a:xfrm>
    </dsp:grpSpPr>
    <dsp:sp modelId="{E3F8C0AA-6B8D-4133-95D6-EF86E270738C}">
      <dsp:nvSpPr>
        <dsp:cNvPr id="3" name="Rounded Rectangle 2"/>
        <dsp:cNvSpPr/>
      </dsp:nvSpPr>
      <dsp:spPr bwMode="white">
        <a:xfrm>
          <a:off x="0" y="426712"/>
          <a:ext cx="9606280" cy="109601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63830" tIns="163830" rIns="163830" bIns="16383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u="none" baseline="0">
              <a:rtl val="0"/>
            </a:rPr>
            <a:t>1.</a:t>
          </a:r>
          <a:r>
            <a:rPr lang="en-US" b="0" i="0" u="none" baseline="0">
              <a:rtl val="0"/>
            </a:rPr>
            <a:t> What types of robots are there?</a:t>
          </a:r>
          <a:endParaRPr altLang="en-US"/>
        </a:p>
      </dsp:txBody>
      <dsp:txXfrm>
        <a:off x="0" y="426712"/>
        <a:ext cx="9606280" cy="1096010"/>
      </dsp:txXfrm>
    </dsp:sp>
    <dsp:sp modelId="{1A287EDD-1A7D-4408-83B5-AECE5BB0F033}">
      <dsp:nvSpPr>
        <dsp:cNvPr id="4" name="Rounded Rectangle 3"/>
        <dsp:cNvSpPr/>
      </dsp:nvSpPr>
      <dsp:spPr bwMode="white">
        <a:xfrm>
          <a:off x="0" y="1646563"/>
          <a:ext cx="9606280" cy="109601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63830" tIns="163830" rIns="163830" bIns="16383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u="none" baseline="0">
              <a:rtl val="0"/>
            </a:rPr>
            <a:t>2. </a:t>
          </a:r>
          <a:r>
            <a:rPr lang="en-US" b="0" i="0" u="none" baseline="0">
              <a:rtl val="0"/>
            </a:rPr>
            <a:t>What robots are children interested in?</a:t>
          </a:r>
          <a:endParaRPr altLang="en-US"/>
        </a:p>
      </dsp:txBody>
      <dsp:txXfrm>
        <a:off x="0" y="1646563"/>
        <a:ext cx="9606280" cy="1096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606280" cy="3169285"/>
        <a:chOff x="0" y="0"/>
        <a:chExt cx="9606280" cy="3169285"/>
      </a:xfrm>
    </dsp:grpSpPr>
    <dsp:sp modelId="{E3F8C0AA-6B8D-4133-95D6-EF86E270738C}">
      <dsp:nvSpPr>
        <dsp:cNvPr id="3" name="Rounded Rectangle 2"/>
        <dsp:cNvSpPr/>
      </dsp:nvSpPr>
      <dsp:spPr bwMode="white">
        <a:xfrm>
          <a:off x="0" y="426712"/>
          <a:ext cx="9606280" cy="109601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63830" tIns="163830" rIns="163830" bIns="16383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u="none" baseline="0">
              <a:rtl val="0"/>
            </a:rPr>
            <a:t>1.</a:t>
          </a:r>
          <a:r>
            <a:rPr lang="en-US" b="0" i="0" u="none" baseline="0">
              <a:rtl val="0"/>
            </a:rPr>
            <a:t> What types of robots are there?</a:t>
          </a:r>
          <a:endParaRPr altLang="en-US"/>
        </a:p>
      </dsp:txBody>
      <dsp:txXfrm>
        <a:off x="0" y="426712"/>
        <a:ext cx="9606280" cy="1096010"/>
      </dsp:txXfrm>
    </dsp:sp>
    <dsp:sp modelId="{1A287EDD-1A7D-4408-83B5-AECE5BB0F033}">
      <dsp:nvSpPr>
        <dsp:cNvPr id="4" name="Rounded Rectangle 3"/>
        <dsp:cNvSpPr/>
      </dsp:nvSpPr>
      <dsp:spPr bwMode="white">
        <a:xfrm>
          <a:off x="0" y="1646563"/>
          <a:ext cx="9606280" cy="109601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63830" tIns="163830" rIns="163830" bIns="16383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i="0" u="none" baseline="0">
              <a:rtl val="0"/>
            </a:rPr>
            <a:t>2. </a:t>
          </a:r>
          <a:r>
            <a:rPr lang="en-US" b="0" i="0" u="none" baseline="0">
              <a:rtl val="0"/>
            </a:rPr>
            <a:t>What robots are children interested in?</a:t>
          </a:r>
          <a:endParaRPr altLang="en-US"/>
        </a:p>
      </dsp:txBody>
      <dsp:txXfrm>
        <a:off x="0" y="1646563"/>
        <a:ext cx="9606280" cy="1096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../media/media6.mp3"/><Relationship Id="rId3" Type="http://schemas.openxmlformats.org/officeDocument/2006/relationships/audio" Target="../media/media6.mp3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4.xml"/><Relationship Id="rId1" Type="http://schemas.openxmlformats.org/officeDocument/2006/relationships/audio" Target="../media/media1.mp3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14.png"/><Relationship Id="rId2" Type="http://schemas.microsoft.com/office/2007/relationships/media" Target="../media/media6.mp3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1" Type="http://schemas.openxmlformats.org/officeDocument/2006/relationships/audio" Target="../media/media6.mp3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85" y="1669415"/>
            <a:ext cx="8048625" cy="13258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B0F0"/>
                </a:solidFill>
              </a:rPr>
              <a:t>What robots are you interested in? Why?</a:t>
            </a:r>
            <a:endParaRPr lang="en-US" sz="7200" b="1" dirty="0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219835" y="3296285"/>
            <a:ext cx="804862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Example: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565910" y="4923155"/>
            <a:ext cx="1005014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I am interested in home robots because they can help my mom do the housework.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7" grpId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alloween-372693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2081530"/>
            <a:ext cx="901700" cy="43624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3736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READING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Task 1: Choose the best answer.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text and choose the best answer to each of the questions (p. 64).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fill the table. (p. 64)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500630" y="1249045"/>
            <a:ext cx="1190625" cy="7899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37197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98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LITERATURE</a:t>
            </a:r>
            <a:r>
              <a:rPr lang="en-US" sz="48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482" y="4810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văn học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8114" y="3083592"/>
            <a:ext cx="28498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/ˈlɪtrətʃər/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515110"/>
            <a:ext cx="5589905" cy="156845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200"/>
              <a:t>pieces of writing that are valued as works of art, especially novels, plays and poems</a:t>
            </a:r>
            <a:endParaRPr lang="en-US" sz="3200"/>
          </a:p>
        </p:txBody>
      </p:sp>
      <p:pic>
        <p:nvPicPr>
          <p:cNvPr id="9" name="literatur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09320" y="2995930"/>
            <a:ext cx="919480" cy="919480"/>
          </a:xfrm>
          <a:prstGeom prst="rect">
            <a:avLst/>
          </a:prstGeom>
        </p:spPr>
      </p:pic>
      <p:pic>
        <p:nvPicPr>
          <p:cNvPr id="11" name="Content Placeholder 10" descr="cach-hoc-ngu-van-hieu-qua-1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87870" y="3191510"/>
            <a:ext cx="3187700" cy="3187700"/>
          </a:xfrm>
          <a:prstGeom prst="rect">
            <a:avLst/>
          </a:prstGeom>
        </p:spPr>
      </p:pic>
      <p:pic>
        <p:nvPicPr>
          <p:cNvPr id="13" name="Content Placeholder 7" descr="text-book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5745" y="5727700"/>
            <a:ext cx="1757680" cy="175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SUBJECT</a:t>
            </a:r>
            <a:r>
              <a:rPr lang="en-US" sz="48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482" y="4810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môn học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650029" y="3083592"/>
            <a:ext cx="315595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/ˈsʌbdʒekt/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515110"/>
            <a:ext cx="5589905" cy="107632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200"/>
              <a:t>an area of knowledge studied in a school, college, etc.</a:t>
            </a:r>
            <a:endParaRPr lang="en-US" sz="3200"/>
          </a:p>
        </p:txBody>
      </p:sp>
      <p:pic>
        <p:nvPicPr>
          <p:cNvPr id="3" name="subject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63295" y="2933700"/>
            <a:ext cx="1043305" cy="1043305"/>
          </a:xfrm>
          <a:prstGeom prst="rect">
            <a:avLst/>
          </a:prstGeom>
        </p:spPr>
      </p:pic>
      <p:pic>
        <p:nvPicPr>
          <p:cNvPr id="8" name="Content Placeholder 7" descr="text-books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45555" y="2591435"/>
            <a:ext cx="3855085" cy="3855085"/>
          </a:xfrm>
          <a:prstGeom prst="rect">
            <a:avLst/>
          </a:prstGeom>
        </p:spPr>
      </p:pic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3090" y="5108575"/>
            <a:ext cx="1573530" cy="1573530"/>
          </a:xfrm>
          <a:prstGeom prst="rect">
            <a:avLst/>
          </a:prstGeom>
        </p:spPr>
      </p:pic>
      <p:pic>
        <p:nvPicPr>
          <p:cNvPr id="14" name="Content Placeholder 10" descr="cach-hoc-ngu-van-hieu-qua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55720" y="4913630"/>
            <a:ext cx="2187575" cy="218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IMPROVE</a:t>
            </a:r>
            <a:r>
              <a:rPr lang="en-US" sz="48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charset="0"/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482" y="4810702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cải thiện, tiến bộ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774171" y="3083592"/>
            <a:ext cx="29076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/ɪmˈpruːv/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515110"/>
            <a:ext cx="5589905" cy="132207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4000"/>
              <a:t>to become better than before</a:t>
            </a:r>
            <a:endParaRPr lang="en-US" sz="4000"/>
          </a:p>
        </p:txBody>
      </p:sp>
      <p:pic>
        <p:nvPicPr>
          <p:cNvPr id="5" name="improv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84250" y="2962910"/>
            <a:ext cx="1070610" cy="1070610"/>
          </a:xfrm>
          <a:prstGeom prst="rect">
            <a:avLst/>
          </a:prstGeom>
        </p:spPr>
      </p:pic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455" y="2837180"/>
            <a:ext cx="3305810" cy="3305810"/>
          </a:xfrm>
          <a:prstGeom prst="rect">
            <a:avLst/>
          </a:prstGeom>
        </p:spPr>
      </p:pic>
      <p:pic>
        <p:nvPicPr>
          <p:cNvPr id="19" name="Content Placeholder 18" descr="text-books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2351405" y="5100320"/>
            <a:ext cx="1757680" cy="1757680"/>
          </a:xfrm>
          <a:prstGeom prst="rect">
            <a:avLst/>
          </a:prstGeom>
        </p:spPr>
      </p:pic>
      <p:pic>
        <p:nvPicPr>
          <p:cNvPr id="9" name="Content Placeholder 8" descr="image_processing20220417-11036-1ohqjq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405" y="5314950"/>
            <a:ext cx="1258570" cy="132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`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LOOK AFTER</a:t>
            </a:r>
            <a:r>
              <a:rPr lang="en-US" sz="4800" b="1" dirty="0">
                <a:solidFill>
                  <a:srgbClr val="AD4F0F"/>
                </a:solidFill>
              </a:rPr>
              <a:t> </a:t>
            </a:r>
            <a:endParaRPr lang="en-US" sz="48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482" y="4810702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trông nom, chăm sóc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620184" y="3083592"/>
            <a:ext cx="32156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/ˈlʊk æftər/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10275" y="1515110"/>
            <a:ext cx="5589905" cy="70675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4000"/>
              <a:t>take care of</a:t>
            </a:r>
            <a:endParaRPr lang="en-US" sz="4000"/>
          </a:p>
        </p:txBody>
      </p:sp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89885" y="4953000"/>
            <a:ext cx="1709420" cy="1709420"/>
          </a:xfrm>
          <a:prstGeom prst="rect">
            <a:avLst/>
          </a:prstGeom>
        </p:spPr>
      </p:pic>
      <p:pic>
        <p:nvPicPr>
          <p:cNvPr id="3" name="look aft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295" y="3044825"/>
            <a:ext cx="908050" cy="908050"/>
          </a:xfrm>
          <a:prstGeom prst="rect">
            <a:avLst/>
          </a:prstGeom>
        </p:spPr>
      </p:pic>
      <p:pic>
        <p:nvPicPr>
          <p:cNvPr id="9" name="Content Placeholder 8" descr="image_processing20220417-11036-1ohqjq3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58000" y="2458085"/>
            <a:ext cx="3529330" cy="3723005"/>
          </a:xfrm>
          <a:prstGeom prst="rect">
            <a:avLst/>
          </a:prstGeom>
        </p:spPr>
      </p:pic>
      <p:pic>
        <p:nvPicPr>
          <p:cNvPr id="14" name="Content Placeholder 13" descr="5FE6CC10-48C2-43D4-91923C04C6D83D10_sour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50" y="5408930"/>
            <a:ext cx="1750695" cy="111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`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45135" y="1584325"/>
            <a:ext cx="556450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  <a:cs typeface="Calibri" panose="020F0502020204030204" charset="0"/>
              </a:rPr>
              <a:t>SPACE STATION</a:t>
            </a:r>
            <a:endParaRPr lang="en-US" sz="66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482" y="48107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trạm vũ trụ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47134" y="3083592"/>
            <a:ext cx="37617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/ˈspeɪs steɪʃn/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055995" y="1102360"/>
            <a:ext cx="5827395" cy="206121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200"/>
              <a:t>a large structure that is sent into space and remains above the earth as a base for people working and travelling in space</a:t>
            </a:r>
            <a:endParaRPr lang="en-US" sz="3200"/>
          </a:p>
        </p:txBody>
      </p:sp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89885" y="4953000"/>
            <a:ext cx="1709420" cy="1709420"/>
          </a:xfrm>
          <a:prstGeom prst="rect">
            <a:avLst/>
          </a:prstGeom>
        </p:spPr>
      </p:pic>
      <p:pic>
        <p:nvPicPr>
          <p:cNvPr id="14" name="Content Placeholder 13" descr="5FE6CC10-48C2-43D4-91923C04C6D83D10_sourc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5230" y="3121660"/>
            <a:ext cx="5059680" cy="3225800"/>
          </a:xfrm>
          <a:prstGeom prst="rect">
            <a:avLst/>
          </a:prstGeom>
        </p:spPr>
      </p:pic>
      <p:pic>
        <p:nvPicPr>
          <p:cNvPr id="17" name="space station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" y="3088005"/>
            <a:ext cx="951230" cy="951230"/>
          </a:xfrm>
          <a:prstGeom prst="rect">
            <a:avLst/>
          </a:prstGeom>
        </p:spPr>
      </p:pic>
      <p:pic>
        <p:nvPicPr>
          <p:cNvPr id="19" name="Content Placeholder 18" descr="planet_noun_002_27892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2521565" y="4605020"/>
            <a:ext cx="271399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`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45135" y="1584325"/>
            <a:ext cx="556450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  <a:cs typeface="Calibri" panose="020F0502020204030204" charset="0"/>
              </a:rPr>
              <a:t>PLANET (N)</a:t>
            </a:r>
            <a:endParaRPr lang="en-US" sz="66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232" y="4696402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hành tinh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942446" y="3083592"/>
            <a:ext cx="2571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/ˈplænɪt/</a:t>
            </a:r>
            <a:endParaRPr lang="en-US" sz="48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5706745" y="1193165"/>
            <a:ext cx="6307455" cy="156845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200"/>
              <a:t>a large round object in space that moves around a star (such as the sun) and receives light from it</a:t>
            </a:r>
            <a:endParaRPr lang="en-US" sz="3200"/>
          </a:p>
        </p:txBody>
      </p:sp>
      <p:pic>
        <p:nvPicPr>
          <p:cNvPr id="14" name="Content Placeholder 13" descr="5FE6CC10-48C2-43D4-91923C04C6D83D10_sourc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567805" y="3612515"/>
            <a:ext cx="5059680" cy="3225800"/>
          </a:xfrm>
          <a:prstGeom prst="rect">
            <a:avLst/>
          </a:prstGeom>
        </p:spPr>
      </p:pic>
      <p:pic>
        <p:nvPicPr>
          <p:cNvPr id="6" name="Content Placeholder 5" descr="planet_noun_002_2789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2450" y="2818765"/>
            <a:ext cx="4451350" cy="3338830"/>
          </a:xfrm>
          <a:prstGeom prst="rect">
            <a:avLst/>
          </a:prstGeom>
        </p:spPr>
      </p:pic>
      <p:pic>
        <p:nvPicPr>
          <p:cNvPr id="8" name="planet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185" y="2787015"/>
            <a:ext cx="1202055" cy="1202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`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22691" y="1249676"/>
          <a:ext cx="10031203" cy="59296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/>
                <a:gridCol w="3715751"/>
                <a:gridCol w="3088020"/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  literature (n)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/ˈlɪtrətʃər/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văn học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2. subject (n) 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/ˈsʌbdʒekt/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văn học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61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improve (v)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/ɪmˈpruːv/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cải thiện, tiến bộ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look after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/ˈlʊk æftər/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trông nom, chăm sóc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pic>
        <p:nvPicPr>
          <p:cNvPr id="9" name="literature">
            <a:hlinkClick r:id="" action="ppaction://media"/>
          </p:cNvPr>
          <p:cNvPicPr>
            <a:picLocks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8795" y="1971040"/>
            <a:ext cx="908050" cy="908050"/>
          </a:xfrm>
          <a:prstGeom prst="rect">
            <a:avLst/>
          </a:prstGeom>
        </p:spPr>
      </p:pic>
      <p:pic>
        <p:nvPicPr>
          <p:cNvPr id="13" name="subject">
            <a:hlinkClick r:id="" action="ppaction://media"/>
          </p:cNvPr>
          <p:cNvPicPr>
            <a:picLocks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8795" y="2894330"/>
            <a:ext cx="908050" cy="908050"/>
          </a:xfrm>
          <a:prstGeom prst="rect">
            <a:avLst/>
          </a:prstGeom>
        </p:spPr>
      </p:pic>
      <p:pic>
        <p:nvPicPr>
          <p:cNvPr id="17" name="improv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8795" y="3817620"/>
            <a:ext cx="908050" cy="908050"/>
          </a:xfrm>
          <a:prstGeom prst="rect">
            <a:avLst/>
          </a:prstGeom>
        </p:spPr>
      </p:pic>
      <p:pic>
        <p:nvPicPr>
          <p:cNvPr id="19" name="look after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8795" y="4740910"/>
            <a:ext cx="908050" cy="90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`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22691" y="1523996"/>
          <a:ext cx="10031203" cy="59296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/>
                <a:gridCol w="3715751"/>
                <a:gridCol w="3088020"/>
              </a:tblGrid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space station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 steɪʃn/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trạm vũ trụ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6. planet (n) 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/ˈplænɪt/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hành tinh</a:t>
                      </a:r>
                      <a:endParaRPr lang="en-US" sz="3200" b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pic>
        <p:nvPicPr>
          <p:cNvPr id="8" name="planet">
            <a:hlinkClick r:id="" action="ppaction://media"/>
          </p:cNvPr>
          <p:cNvPicPr>
            <a:picLocks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5640" y="3155315"/>
            <a:ext cx="760730" cy="760730"/>
          </a:xfrm>
          <a:prstGeom prst="rect">
            <a:avLst/>
          </a:prstGeom>
        </p:spPr>
      </p:pic>
      <p:pic>
        <p:nvPicPr>
          <p:cNvPr id="17" name="space station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5640" y="2407285"/>
            <a:ext cx="760730" cy="76073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838835" y="3185795"/>
          <a:ext cx="5238115" cy="172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s 17"/>
          <p:cNvSpPr/>
          <p:nvPr/>
        </p:nvSpPr>
        <p:spPr>
          <a:xfrm>
            <a:off x="-152400" y="-588010"/>
            <a:ext cx="12738100" cy="788670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0">
                <a:srgbClr val="FFE9BD"/>
              </a:gs>
              <a:gs pos="50000">
                <a:schemeClr val="accent4">
                  <a:lumMod val="95000"/>
                  <a:lumOff val="5000"/>
                </a:schemeClr>
              </a:gs>
              <a:gs pos="72000">
                <a:srgbClr val="FFDA95">
                  <a:alpha val="100000"/>
                </a:srgbClr>
              </a:gs>
              <a:gs pos="100000">
                <a:srgbClr val="FF1F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71445" y="353695"/>
            <a:ext cx="7465695" cy="1604010"/>
            <a:chOff x="7620" y="-7620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07280" y="641350"/>
            <a:ext cx="842010" cy="838200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2" name="TextBox 39"/>
          <p:cNvSpPr txBox="1"/>
          <p:nvPr/>
        </p:nvSpPr>
        <p:spPr>
          <a:xfrm>
            <a:off x="3089275" y="649605"/>
            <a:ext cx="1818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9331" y="628664"/>
            <a:ext cx="65211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 smtClean="0">
                <a:solidFill>
                  <a:schemeClr val="bg1"/>
                </a:solidFill>
                <a:latin typeface="Myriad Pro" pitchFamily="34" charset="0"/>
              </a:rPr>
              <a:t>ROBOTS</a:t>
            </a:r>
            <a:endParaRPr lang="en-US" sz="5400" b="1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155" y="615950"/>
            <a:ext cx="152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5460" y="2113280"/>
            <a:ext cx="1075690" cy="1093470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4032250" y="2103120"/>
            <a:ext cx="5259070" cy="112839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098276" y="2374761"/>
            <a:ext cx="539526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</a:rPr>
              <a:t>LESSON 5: SKILLS 1 </a:t>
            </a:r>
            <a:endParaRPr lang="en-US" sz="2800" b="1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515" y="4515485"/>
            <a:ext cx="1689735" cy="1689735"/>
          </a:xfrm>
          <a:prstGeom prst="rect">
            <a:avLst/>
          </a:prstGeom>
        </p:spPr>
      </p:pic>
      <p:pic>
        <p:nvPicPr>
          <p:cNvPr id="24" name="Picture 23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115" y="4515485"/>
            <a:ext cx="1689735" cy="1689735"/>
          </a:xfrm>
          <a:prstGeom prst="rect">
            <a:avLst/>
          </a:prstGeom>
        </p:spPr>
      </p:pic>
      <p:pic>
        <p:nvPicPr>
          <p:cNvPr id="27" name="Picture 26" descr="rob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715" y="4401185"/>
            <a:ext cx="1689735" cy="1689735"/>
          </a:xfrm>
          <a:prstGeom prst="rect">
            <a:avLst/>
          </a:prstGeom>
        </p:spPr>
      </p:pic>
      <p:pic>
        <p:nvPicPr>
          <p:cNvPr id="28" name="Picture 27" descr="robo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380" y="4401185"/>
            <a:ext cx="1689100" cy="1689100"/>
          </a:xfrm>
          <a:prstGeom prst="rect">
            <a:avLst/>
          </a:prstGeom>
        </p:spPr>
      </p:pic>
      <p:pic>
        <p:nvPicPr>
          <p:cNvPr id="29" name="Picture 28" descr="robot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615" y="4401820"/>
            <a:ext cx="1689100" cy="168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9140" y="1812290"/>
            <a:ext cx="9878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pairs. Discuss the following questions.</a:t>
            </a:r>
            <a:endParaRPr lang="en-US" sz="3200" b="1" spc="-10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3990"/>
            <a:ext cx="1054100" cy="114554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838835" y="2392045"/>
          <a:ext cx="9606280" cy="316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6735" y="1216025"/>
            <a:ext cx="98786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  <a:endParaRPr lang="en-US" sz="3200" b="1" spc="-10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" y="1216025"/>
            <a:ext cx="1066800" cy="105727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297815" y="0"/>
            <a:ext cx="12407265" cy="758190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899160"/>
            <a:ext cx="3481705" cy="2240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" y="3719195"/>
            <a:ext cx="3405505" cy="2552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25850" y="101600"/>
            <a:ext cx="8440420" cy="7056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Today there is an international robot show in Ha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Noi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. People can see many types of robots there.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Home robots are useful for housework. They can do most of the housework: cook meals, clean the house, do the washing, and iron clothes.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Teacher robots are the best choice for children. They can help them to study. They can teach them English, literature,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maths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 and other subjects. They can also help children to improve their English pronunciation.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  <a:endParaRPr lang="en-US" sz="28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8" grpId="1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3535" y="4062095"/>
            <a:ext cx="10596245" cy="583566"/>
            <a:chOff x="-59760" y="2142097"/>
            <a:chExt cx="7523765" cy="297081"/>
          </a:xfrm>
        </p:grpSpPr>
        <p:sp>
          <p:nvSpPr>
            <p:cNvPr id="26" name="TextBox 17"/>
            <p:cNvSpPr txBox="1"/>
            <p:nvPr/>
          </p:nvSpPr>
          <p:spPr>
            <a:xfrm>
              <a:off x="-59760" y="2142097"/>
              <a:ext cx="474830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337953" y="2142097"/>
              <a:ext cx="7126052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Which type of robots can help children in their study?</a:t>
              </a:r>
              <a:endParaRPr lang="en-US" sz="3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3535" y="2633345"/>
            <a:ext cx="10596245" cy="583565"/>
            <a:chOff x="-59760" y="2142097"/>
            <a:chExt cx="7523765" cy="297069"/>
          </a:xfrm>
        </p:grpSpPr>
        <p:sp>
          <p:nvSpPr>
            <p:cNvPr id="29" name="TextBox 38"/>
            <p:cNvSpPr txBox="1"/>
            <p:nvPr/>
          </p:nvSpPr>
          <p:spPr>
            <a:xfrm>
              <a:off x="-59760" y="2142097"/>
              <a:ext cx="474830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  <a:endParaRPr lang="en-US" sz="3200" b="1">
                <a:solidFill>
                  <a:srgbClr val="0070C0"/>
                </a:solidFill>
              </a:endParaRP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337953" y="2142097"/>
              <a:ext cx="7126052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What show is on in Ha Noi now?</a:t>
              </a:r>
              <a:endParaRPr lang="en-US" sz="32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8820" y="3193415"/>
            <a:ext cx="3582670" cy="583566"/>
            <a:chOff x="1230086" y="1785257"/>
            <a:chExt cx="2543986" cy="297081"/>
          </a:xfrm>
        </p:grpSpPr>
        <p:sp>
          <p:nvSpPr>
            <p:cNvPr id="32" name="TextBox 41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1611086" y="1785257"/>
              <a:ext cx="2162986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A fashion show</a:t>
              </a:r>
              <a:endParaRPr lang="en-US" sz="3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34765" y="3187065"/>
            <a:ext cx="3180715" cy="583566"/>
            <a:chOff x="1230086" y="1785257"/>
            <a:chExt cx="2258485" cy="297081"/>
          </a:xfrm>
        </p:grpSpPr>
        <p:sp>
          <p:nvSpPr>
            <p:cNvPr id="35" name="TextBox 44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36" name="TextBox 45"/>
            <p:cNvSpPr txBox="1"/>
            <p:nvPr/>
          </p:nvSpPr>
          <p:spPr>
            <a:xfrm>
              <a:off x="1611086" y="1785257"/>
              <a:ext cx="1877485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A robot show</a:t>
              </a:r>
              <a:endParaRPr lang="en-US" sz="32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2730" y="3206750"/>
            <a:ext cx="4001135" cy="583565"/>
            <a:chOff x="1230086" y="1785257"/>
            <a:chExt cx="2841162" cy="297069"/>
          </a:xfrm>
        </p:grpSpPr>
        <p:sp>
          <p:nvSpPr>
            <p:cNvPr id="59" name="TextBox 47"/>
            <p:cNvSpPr txBox="1"/>
            <p:nvPr/>
          </p:nvSpPr>
          <p:spPr>
            <a:xfrm>
              <a:off x="1230086" y="1785257"/>
              <a:ext cx="566057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1611086" y="1785257"/>
              <a:ext cx="2460162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A pet show</a:t>
              </a:r>
              <a:endParaRPr lang="en-US" sz="32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230" y="4590415"/>
            <a:ext cx="3188970" cy="583566"/>
            <a:chOff x="1230086" y="1785257"/>
            <a:chExt cx="2264217" cy="297081"/>
          </a:xfrm>
        </p:grpSpPr>
        <p:sp>
          <p:nvSpPr>
            <p:cNvPr id="62" name="TextBox 50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63" name="TextBox 51"/>
            <p:cNvSpPr txBox="1"/>
            <p:nvPr/>
          </p:nvSpPr>
          <p:spPr>
            <a:xfrm>
              <a:off x="1611087" y="1785257"/>
              <a:ext cx="1883216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Home robots</a:t>
              </a:r>
              <a:endParaRPr lang="en-US" sz="32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24580" y="4594860"/>
            <a:ext cx="5868035" cy="583565"/>
            <a:chOff x="1230086" y="1785257"/>
            <a:chExt cx="4166550" cy="297069"/>
          </a:xfrm>
        </p:grpSpPr>
        <p:sp>
          <p:nvSpPr>
            <p:cNvPr id="65" name="TextBox 53"/>
            <p:cNvSpPr txBox="1"/>
            <p:nvPr/>
          </p:nvSpPr>
          <p:spPr>
            <a:xfrm>
              <a:off x="1230086" y="1785257"/>
              <a:ext cx="566057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66" name="TextBox 54"/>
            <p:cNvSpPr txBox="1"/>
            <p:nvPr/>
          </p:nvSpPr>
          <p:spPr>
            <a:xfrm>
              <a:off x="1611085" y="1785257"/>
              <a:ext cx="3785551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Worker robots</a:t>
              </a:r>
              <a:endParaRPr lang="en-US" sz="32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" y="5097780"/>
            <a:ext cx="3648075" cy="583566"/>
            <a:chOff x="1230086" y="1785257"/>
            <a:chExt cx="2590088" cy="297081"/>
          </a:xfrm>
        </p:grpSpPr>
        <p:sp>
          <p:nvSpPr>
            <p:cNvPr id="79" name="TextBox 56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  <a:endParaRPr lang="en-US" sz="3200">
                <a:solidFill>
                  <a:srgbClr val="0070C0"/>
                </a:solidFill>
              </a:endParaRPr>
            </a:p>
          </p:txBody>
        </p:sp>
        <p:sp>
          <p:nvSpPr>
            <p:cNvPr id="80" name="TextBox 57"/>
            <p:cNvSpPr txBox="1"/>
            <p:nvPr/>
          </p:nvSpPr>
          <p:spPr>
            <a:xfrm>
              <a:off x="1611085" y="1785257"/>
              <a:ext cx="2209089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/>
                <a:t>Teacher robots</a:t>
              </a:r>
              <a:endParaRPr lang="en-US" sz="3200"/>
            </a:p>
          </p:txBody>
        </p:sp>
      </p:grpSp>
      <p:sp>
        <p:nvSpPr>
          <p:cNvPr id="90" name="Oval 89"/>
          <p:cNvSpPr/>
          <p:nvPr/>
        </p:nvSpPr>
        <p:spPr>
          <a:xfrm>
            <a:off x="3948430" y="3099435"/>
            <a:ext cx="476885" cy="6654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91" name="Oval 90"/>
          <p:cNvSpPr/>
          <p:nvPr/>
        </p:nvSpPr>
        <p:spPr>
          <a:xfrm>
            <a:off x="833755" y="5014595"/>
            <a:ext cx="474980" cy="662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/>
          </a:p>
        </p:txBody>
      </p:sp>
      <p:sp>
        <p:nvSpPr>
          <p:cNvPr id="97" name="TextBox 11"/>
          <p:cNvSpPr txBox="1"/>
          <p:nvPr/>
        </p:nvSpPr>
        <p:spPr>
          <a:xfrm>
            <a:off x="1805940" y="1355090"/>
            <a:ext cx="98786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  <a:endParaRPr lang="en-US" sz="3200" b="1" spc="-10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8" name="Content Placeholder 97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6510"/>
            <a:ext cx="1066800" cy="10572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9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300" y="3947160"/>
            <a:ext cx="9484360" cy="1014730"/>
            <a:chOff x="-66290" y="4026312"/>
            <a:chExt cx="7523765" cy="634157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 b="1">
                  <a:solidFill>
                    <a:srgbClr val="0070C0"/>
                  </a:solidFill>
                </a:rPr>
                <a:t>4.</a:t>
              </a:r>
              <a:endParaRPr lang="en-US" sz="3000" b="1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492" y="4026312"/>
              <a:ext cx="7081983" cy="63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Which of the following sentences is NOT true according to the passage?</a:t>
              </a:r>
              <a:endParaRPr lang="en-US" sz="3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7930" y="4877435"/>
            <a:ext cx="9665970" cy="553085"/>
            <a:chOff x="1230086" y="1785257"/>
            <a:chExt cx="7667827" cy="345651"/>
          </a:xfrm>
        </p:grpSpPr>
        <p:sp>
          <p:nvSpPr>
            <p:cNvPr id="3" name="TextBox 59"/>
            <p:cNvSpPr txBox="1"/>
            <p:nvPr/>
          </p:nvSpPr>
          <p:spPr>
            <a:xfrm>
              <a:off x="1230086" y="1785257"/>
              <a:ext cx="56605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8" name="TextBox 60"/>
            <p:cNvSpPr txBox="1"/>
            <p:nvPr/>
          </p:nvSpPr>
          <p:spPr>
            <a:xfrm>
              <a:off x="1611086" y="1785257"/>
              <a:ext cx="728682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Worker robots can build houses and move heavy things.</a:t>
              </a:r>
              <a:endParaRPr lang="en-US" sz="3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7135" y="5451475"/>
            <a:ext cx="10389870" cy="553085"/>
            <a:chOff x="1230086" y="1785257"/>
            <a:chExt cx="8241122" cy="345651"/>
          </a:xfrm>
        </p:grpSpPr>
        <p:sp>
          <p:nvSpPr>
            <p:cNvPr id="10" name="TextBox 62"/>
            <p:cNvSpPr txBox="1"/>
            <p:nvPr/>
          </p:nvSpPr>
          <p:spPr>
            <a:xfrm>
              <a:off x="1230086" y="1785257"/>
              <a:ext cx="56605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1611085" y="1785257"/>
              <a:ext cx="7860123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Space robots can build space stations on the Moon.</a:t>
              </a:r>
              <a:endParaRPr lang="en-US" sz="30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07135" y="6019165"/>
            <a:ext cx="9695815" cy="553085"/>
            <a:chOff x="1230086" y="1785257"/>
            <a:chExt cx="7691167" cy="345579"/>
          </a:xfrm>
        </p:grpSpPr>
        <p:sp>
          <p:nvSpPr>
            <p:cNvPr id="13" name="TextBox 65"/>
            <p:cNvSpPr txBox="1"/>
            <p:nvPr/>
          </p:nvSpPr>
          <p:spPr>
            <a:xfrm>
              <a:off x="1230086" y="1785257"/>
              <a:ext cx="566057" cy="34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14" name="TextBox 66"/>
            <p:cNvSpPr txBox="1"/>
            <p:nvPr/>
          </p:nvSpPr>
          <p:spPr>
            <a:xfrm>
              <a:off x="1611085" y="1785257"/>
              <a:ext cx="7310168" cy="34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Home robots can’t do much of the housework.</a:t>
              </a:r>
              <a:endParaRPr lang="en-US" sz="3000"/>
            </a:p>
          </p:txBody>
        </p:sp>
      </p:grpSp>
      <p:sp>
        <p:nvSpPr>
          <p:cNvPr id="17" name="Oval 16"/>
          <p:cNvSpPr/>
          <p:nvPr/>
        </p:nvSpPr>
        <p:spPr>
          <a:xfrm>
            <a:off x="1203325" y="6042025"/>
            <a:ext cx="483870" cy="6153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000"/>
          </a:p>
        </p:txBody>
      </p:sp>
      <p:grpSp>
        <p:nvGrpSpPr>
          <p:cNvPr id="18" name="Group 17"/>
          <p:cNvGrpSpPr/>
          <p:nvPr/>
        </p:nvGrpSpPr>
        <p:grpSpPr>
          <a:xfrm>
            <a:off x="967105" y="2124075"/>
            <a:ext cx="10596245" cy="553085"/>
            <a:chOff x="-59760" y="2142097"/>
            <a:chExt cx="7523765" cy="281553"/>
          </a:xfrm>
        </p:grpSpPr>
        <p:sp>
          <p:nvSpPr>
            <p:cNvPr id="19" name="TextBox 2"/>
            <p:cNvSpPr txBox="1"/>
            <p:nvPr/>
          </p:nvSpPr>
          <p:spPr>
            <a:xfrm>
              <a:off x="-59760" y="2142097"/>
              <a:ext cx="474830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 b="1">
                  <a:solidFill>
                    <a:srgbClr val="0070C0"/>
                  </a:solidFill>
                </a:rPr>
                <a:t>3.</a:t>
              </a:r>
              <a:endParaRPr lang="en-US" sz="3000" b="1">
                <a:solidFill>
                  <a:srgbClr val="0070C0"/>
                </a:solidFill>
              </a:endParaRPr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337953" y="2142097"/>
              <a:ext cx="7126052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Doctor robots can _______.</a:t>
              </a:r>
              <a:endParaRPr lang="en-US" sz="3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31595" y="2755265"/>
            <a:ext cx="4659630" cy="553085"/>
            <a:chOff x="1230086" y="1785257"/>
            <a:chExt cx="3308639" cy="281564"/>
          </a:xfrm>
        </p:grpSpPr>
        <p:sp>
          <p:nvSpPr>
            <p:cNvPr id="25" name="TextBox 68"/>
            <p:cNvSpPr txBox="1"/>
            <p:nvPr/>
          </p:nvSpPr>
          <p:spPr>
            <a:xfrm>
              <a:off x="1230086" y="1785257"/>
              <a:ext cx="566057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38" name="TextBox 69"/>
            <p:cNvSpPr txBox="1"/>
            <p:nvPr/>
          </p:nvSpPr>
          <p:spPr>
            <a:xfrm>
              <a:off x="1611086" y="1785257"/>
              <a:ext cx="2927639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help children to study</a:t>
              </a:r>
              <a:endParaRPr lang="en-US" sz="3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41925" y="2759710"/>
            <a:ext cx="5868035" cy="553085"/>
            <a:chOff x="1230086" y="1785257"/>
            <a:chExt cx="4166550" cy="281553"/>
          </a:xfrm>
        </p:grpSpPr>
        <p:sp>
          <p:nvSpPr>
            <p:cNvPr id="40" name="TextBox 71"/>
            <p:cNvSpPr txBox="1"/>
            <p:nvPr/>
          </p:nvSpPr>
          <p:spPr>
            <a:xfrm>
              <a:off x="1230086" y="1785257"/>
              <a:ext cx="566057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41" name="TextBox 72"/>
            <p:cNvSpPr txBox="1"/>
            <p:nvPr/>
          </p:nvSpPr>
          <p:spPr>
            <a:xfrm>
              <a:off x="1611085" y="1785257"/>
              <a:ext cx="3785551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build houses</a:t>
              </a:r>
              <a:endParaRPr lang="en-US" sz="3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20800" y="3263265"/>
            <a:ext cx="4912360" cy="553085"/>
            <a:chOff x="1230086" y="1785257"/>
            <a:chExt cx="3487957" cy="281564"/>
          </a:xfrm>
        </p:grpSpPr>
        <p:sp>
          <p:nvSpPr>
            <p:cNvPr id="43" name="TextBox 74"/>
            <p:cNvSpPr txBox="1"/>
            <p:nvPr/>
          </p:nvSpPr>
          <p:spPr>
            <a:xfrm>
              <a:off x="1230086" y="1785257"/>
              <a:ext cx="566057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  <a:endParaRPr lang="en-US" sz="3000">
                <a:solidFill>
                  <a:srgbClr val="0070C0"/>
                </a:solidFill>
              </a:endParaRP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1611085" y="1785257"/>
              <a:ext cx="3106958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000"/>
                <a:t>take care of sick people</a:t>
              </a:r>
              <a:endParaRPr lang="en-US" sz="3000"/>
            </a:p>
          </p:txBody>
        </p:sp>
      </p:grpSp>
      <p:sp>
        <p:nvSpPr>
          <p:cNvPr id="45" name="Oval 44"/>
          <p:cNvSpPr/>
          <p:nvPr/>
        </p:nvSpPr>
        <p:spPr>
          <a:xfrm>
            <a:off x="1453515" y="3258820"/>
            <a:ext cx="452120" cy="6305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000"/>
          </a:p>
        </p:txBody>
      </p:sp>
      <p:sp>
        <p:nvSpPr>
          <p:cNvPr id="36" name="TextBox 11"/>
          <p:cNvSpPr txBox="1"/>
          <p:nvPr/>
        </p:nvSpPr>
        <p:spPr>
          <a:xfrm>
            <a:off x="1805940" y="1088390"/>
            <a:ext cx="98786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  <a:endParaRPr lang="en-US" sz="3200" b="1" spc="-10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7" name="Content Placeholder 36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9810"/>
            <a:ext cx="1066800" cy="105727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47" name="Round Single Corner Rectangle 4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8" name="Round Single Corner Rectangle 4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9" name="Round Single Corner Rectangle 4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50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4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" y="1222375"/>
            <a:ext cx="892175" cy="944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0675" y="1402715"/>
            <a:ext cx="9011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  <a:endParaRPr lang="en-US" sz="32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6" name="Rectangles 15"/>
          <p:cNvSpPr/>
          <p:nvPr/>
        </p:nvSpPr>
        <p:spPr>
          <a:xfrm>
            <a:off x="-221615" y="-73660"/>
            <a:ext cx="12407265" cy="758190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" y="825500"/>
            <a:ext cx="3481705" cy="2240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" y="3645535"/>
            <a:ext cx="3405505" cy="25527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702050" y="27940"/>
            <a:ext cx="8440420" cy="7056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Today there is an international robot show in Ha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Noi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. People can see many types of robots there.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Home robots are useful for housework. They can do most of the housework: cook meals, clean the house, do the washing, and iron clothes.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Teacher robots are the best choice for children. They can help them to study. They can teach them English, literature,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maths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 and other subjects. They can also help children to improve their English pronunciation.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  <a:endParaRPr lang="en-US" sz="28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20" grpId="1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/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767080"/>
            <a:ext cx="739775" cy="782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608" y="915862"/>
            <a:ext cx="8223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0835" y="1617980"/>
          <a:ext cx="11605260" cy="52158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1525"/>
                <a:gridCol w="8293735"/>
              </a:tblGrid>
              <a:tr h="820420">
                <a:tc>
                  <a:txBody>
                    <a:bodyPr/>
                    <a:p>
                      <a:pPr algn="ctr"/>
                      <a:r>
                        <a:rPr lang="en-US" sz="2600"/>
                        <a:t>Types of</a:t>
                      </a:r>
                      <a:r>
                        <a:rPr lang="en-US" sz="2600" baseline="0"/>
                        <a:t> robots</a:t>
                      </a:r>
                      <a:endParaRPr lang="en-US" sz="26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600"/>
                        <a:t>What</a:t>
                      </a:r>
                      <a:r>
                        <a:rPr lang="en-US" sz="2600" baseline="0"/>
                        <a:t> they can do</a:t>
                      </a:r>
                      <a:endParaRPr lang="en-US" sz="26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1055">
                <a:tc>
                  <a:txBody>
                    <a:bodyPr/>
                    <a:p>
                      <a:r>
                        <a:rPr lang="en-US" sz="2600"/>
                        <a:t>Home robots</a:t>
                      </a:r>
                      <a:endParaRPr lang="en-US" sz="2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2400" b="0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12520">
                <a:tc>
                  <a:txBody>
                    <a:bodyPr/>
                    <a:p>
                      <a:r>
                        <a:rPr lang="en-US" sz="2600"/>
                        <a:t>Teacher robots</a:t>
                      </a:r>
                      <a:endParaRPr lang="en-US" sz="2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0420">
                <a:tc>
                  <a:txBody>
                    <a:bodyPr/>
                    <a:p>
                      <a:r>
                        <a:rPr lang="en-US" sz="2600"/>
                        <a:t>Worker</a:t>
                      </a:r>
                      <a:r>
                        <a:rPr lang="en-US" sz="2600" baseline="0"/>
                        <a:t> robots</a:t>
                      </a:r>
                      <a:endParaRPr lang="en-US" sz="2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1055">
                <a:tc>
                  <a:txBody>
                    <a:bodyPr/>
                    <a:p>
                      <a:r>
                        <a:rPr lang="en-US" sz="2600"/>
                        <a:t>Doctor robots</a:t>
                      </a:r>
                      <a:endParaRPr lang="en-US" sz="2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20420">
                <a:tc>
                  <a:txBody>
                    <a:bodyPr/>
                    <a:p>
                      <a:r>
                        <a:rPr lang="en-US" sz="2600"/>
                        <a:t>Space robots</a:t>
                      </a:r>
                      <a:endParaRPr lang="en-US" sz="26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3791585" y="2475865"/>
            <a:ext cx="7404735" cy="8915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sz="2600" b="0" i="0" dirty="0">
                <a:solidFill>
                  <a:srgbClr val="F16649"/>
                </a:solidFill>
                <a:effectLst/>
              </a:rPr>
              <a:t>cook meals, clean the house, do the washing and iron clothes</a:t>
            </a:r>
            <a:endParaRPr lang="en-US" sz="2600" b="0" i="0" dirty="0">
              <a:solidFill>
                <a:srgbClr val="F16649"/>
              </a:solidFill>
              <a:effectLst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715385" y="3327400"/>
            <a:ext cx="8272145" cy="8915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/>
            <a:r>
              <a:rPr lang="en-US" sz="2600" dirty="0">
                <a:solidFill>
                  <a:srgbClr val="F16649"/>
                </a:solidFill>
              </a:rPr>
              <a:t>help children study, teach English, literature, </a:t>
            </a:r>
            <a:r>
              <a:rPr lang="en-US" sz="2600" dirty="0" err="1">
                <a:solidFill>
                  <a:srgbClr val="F16649"/>
                </a:solidFill>
              </a:rPr>
              <a:t>maths</a:t>
            </a:r>
            <a:r>
              <a:rPr lang="en-US" sz="2600" dirty="0">
                <a:solidFill>
                  <a:srgbClr val="F16649"/>
                </a:solidFill>
              </a:rPr>
              <a:t> and other subjects, help children improve English pronunciation</a:t>
            </a:r>
            <a:endParaRPr lang="en-US" sz="2600" dirty="0">
              <a:solidFill>
                <a:srgbClr val="F16649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943985" y="4576445"/>
            <a:ext cx="7575550" cy="4914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600" dirty="0">
                <a:solidFill>
                  <a:srgbClr val="F16649"/>
                </a:solidFill>
              </a:rPr>
              <a:t>build houses, move heavy things</a:t>
            </a:r>
            <a:endParaRPr lang="en-US" sz="2600" dirty="0">
              <a:solidFill>
                <a:srgbClr val="F16649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943985" y="5374005"/>
            <a:ext cx="7575550" cy="4914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600" dirty="0">
                <a:solidFill>
                  <a:srgbClr val="F16649"/>
                </a:solidFill>
              </a:rPr>
              <a:t>look after sick people</a:t>
            </a:r>
            <a:endParaRPr lang="en-US" sz="2600" dirty="0">
              <a:solidFill>
                <a:srgbClr val="F16649"/>
              </a:solidFill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943985" y="6118860"/>
            <a:ext cx="7575550" cy="4914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600" dirty="0">
                <a:solidFill>
                  <a:srgbClr val="F16649"/>
                </a:solidFill>
              </a:rPr>
              <a:t>build space stations on the Moon and on planets</a:t>
            </a:r>
            <a:endParaRPr lang="en-US" sz="2600" dirty="0">
              <a:solidFill>
                <a:srgbClr val="F1664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781050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7" name="TextBox 14"/>
          <p:cNvSpPr txBox="1"/>
          <p:nvPr/>
        </p:nvSpPr>
        <p:spPr>
          <a:xfrm>
            <a:off x="487067" y="470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alloween-372693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2081530"/>
            <a:ext cx="901700" cy="43624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3736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READING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30581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SPEAKING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Task 1: Choose the best answer.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text and choose the best answer to each of the questions (p. 64).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fill the table. (p. 64)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500630" y="1249045"/>
            <a:ext cx="1190625" cy="7899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1590040" y="2347595"/>
            <a:ext cx="913765" cy="1003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37197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98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930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groups. Discuss what you think robots can do in the five places. (p. 64)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5: Present your discussion. (p. 64)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-169545" y="-635"/>
            <a:ext cx="12361545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317625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44420" y="93980"/>
            <a:ext cx="90087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pairs. Discuss what you think robots can do in the following places.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0835" y="1344930"/>
          <a:ext cx="6652895" cy="53936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8650"/>
                <a:gridCol w="4754245"/>
              </a:tblGrid>
              <a:tr h="848360">
                <a:tc>
                  <a:txBody>
                    <a:bodyPr/>
                    <a:p>
                      <a:pPr algn="ctr"/>
                      <a:r>
                        <a:rPr lang="en-US" sz="3000"/>
                        <a:t>Places</a:t>
                      </a:r>
                      <a:endParaRPr lang="en-US" sz="30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3000"/>
                        <a:t>What</a:t>
                      </a:r>
                      <a:r>
                        <a:rPr lang="en-US" sz="3000" baseline="0"/>
                        <a:t> robots can do</a:t>
                      </a:r>
                      <a:endParaRPr lang="en-US" sz="30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48995">
                <a:tc>
                  <a:txBody>
                    <a:bodyPr/>
                    <a:p>
                      <a:pPr algn="ctr"/>
                      <a:r>
                        <a:rPr lang="en-US" sz="3000"/>
                        <a:t>Home</a:t>
                      </a:r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50620">
                <a:tc>
                  <a:txBody>
                    <a:bodyPr/>
                    <a:p>
                      <a:pPr algn="ctr"/>
                      <a:r>
                        <a:rPr lang="en-US" sz="3000"/>
                        <a:t>Schools</a:t>
                      </a:r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8360">
                <a:tc>
                  <a:txBody>
                    <a:bodyPr/>
                    <a:p>
                      <a:pPr algn="ctr"/>
                      <a:r>
                        <a:rPr lang="en-US" sz="3000"/>
                        <a:t>Factory</a:t>
                      </a:r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8995">
                <a:tc>
                  <a:txBody>
                    <a:bodyPr/>
                    <a:p>
                      <a:pPr algn="ctr"/>
                      <a:r>
                        <a:rPr lang="en-US" sz="3000"/>
                        <a:t>Hospital</a:t>
                      </a:r>
                      <a:endParaRPr lang="en-US" sz="3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8360">
                <a:tc>
                  <a:txBody>
                    <a:bodyPr/>
                    <a:p>
                      <a:pPr algn="ctr"/>
                      <a:r>
                        <a:rPr lang="en-US" sz="3000" dirty="0"/>
                        <a:t>Garden</a:t>
                      </a:r>
                      <a:endParaRPr lang="en-US" sz="3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30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5" y="27940"/>
            <a:ext cx="990600" cy="1019175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7280275" y="1858645"/>
            <a:ext cx="20345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Example: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7213600" y="2256790"/>
            <a:ext cx="4787900" cy="28613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000" b="1" i="1"/>
              <a:t>A:  </a:t>
            </a:r>
            <a:r>
              <a:rPr lang="en-US" sz="3000"/>
              <a:t>What can robots do at home?</a:t>
            </a:r>
            <a:endParaRPr lang="en-US" sz="3000"/>
          </a:p>
          <a:p>
            <a:pPr>
              <a:lnSpc>
                <a:spcPct val="150000"/>
              </a:lnSpc>
            </a:pPr>
            <a:r>
              <a:rPr lang="en-US" sz="3000" b="1" i="1"/>
              <a:t>B:  </a:t>
            </a:r>
            <a:r>
              <a:rPr lang="en-US" sz="3000"/>
              <a:t>They can take care of children.</a:t>
            </a:r>
            <a:endParaRPr lang="en-US" sz="3000"/>
          </a:p>
        </p:txBody>
      </p:sp>
      <p:pic>
        <p:nvPicPr>
          <p:cNvPr id="22" name="Content Placeholder 21" descr="200w-unscree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34515" y="8510270"/>
            <a:ext cx="1856105" cy="185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2" grpId="1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2155" y="1134745"/>
            <a:ext cx="93319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groups. Take turns to talk about robots and what you think they can do. Can you think of other types of robots?</a:t>
            </a:r>
            <a:endParaRPr lang="en-US" sz="28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" y="1223010"/>
            <a:ext cx="1000125" cy="942975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082040" y="2448560"/>
            <a:ext cx="4787900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200"/>
              <a:t>- Share your disscussion</a:t>
            </a:r>
            <a:endParaRPr lang="en-US" sz="3200"/>
          </a:p>
        </p:txBody>
      </p:sp>
      <p:sp>
        <p:nvSpPr>
          <p:cNvPr id="10" name="Rectangle 3"/>
          <p:cNvSpPr/>
          <p:nvPr/>
        </p:nvSpPr>
        <p:spPr>
          <a:xfrm>
            <a:off x="1071245" y="3300095"/>
            <a:ext cx="8700770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200"/>
              <a:t>- Think about any types of robots you want</a:t>
            </a:r>
            <a:endParaRPr lang="en-US" sz="3200"/>
          </a:p>
        </p:txBody>
      </p:sp>
      <p:sp>
        <p:nvSpPr>
          <p:cNvPr id="14" name="Rectangle 3"/>
          <p:cNvSpPr/>
          <p:nvPr/>
        </p:nvSpPr>
        <p:spPr>
          <a:xfrm>
            <a:off x="1061720" y="4137025"/>
            <a:ext cx="8700770" cy="829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200"/>
              <a:t>- Tell me what they can do, and where they work.</a:t>
            </a:r>
            <a:endParaRPr lang="en-US" sz="3200"/>
          </a:p>
        </p:txBody>
      </p:sp>
      <p:pic>
        <p:nvPicPr>
          <p:cNvPr id="22" name="Content Placeholder 21" descr="200w-unscree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08060" y="3255645"/>
            <a:ext cx="3413760" cy="34137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4" grpId="0"/>
      <p:bldP spid="1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alloween-372693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2081530"/>
            <a:ext cx="901700" cy="43624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3736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READING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30581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SPEAKING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Task 1: Choose the best answer.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text and choose the best answer to each of the questions (p. 64).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fill the table. (p. 64)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500630" y="1249045"/>
            <a:ext cx="1190625" cy="7899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1590040" y="2347595"/>
            <a:ext cx="913765" cy="1003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806065" y="3606800"/>
            <a:ext cx="824865" cy="83566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5936" y="448485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4442460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37197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98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930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groups. Discuss what you think robots can do in the five places. (p. 64)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5: Present your discussion. (p. 64)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alloween-372693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2081530"/>
            <a:ext cx="901700" cy="43624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3736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READING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30581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SPEAKING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Task 1: Choose the best answer.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text and choose the best answer to each of the questions (p. 64).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fill the table. (p. 64)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500630" y="1249045"/>
            <a:ext cx="1190625" cy="78994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1590040" y="2347595"/>
            <a:ext cx="913765" cy="1003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806065" y="3606800"/>
            <a:ext cx="824865" cy="83566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5936" y="448485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4442460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37197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98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930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groups. Discuss what you think robots can do in the five places. (p. 64)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5: Present your discussion. (p. 64)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9566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Develop reading skill for general and specific information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different features of different types of robots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what they have learnt to practice describing what a robot can do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95" y="1188085"/>
            <a:ext cx="2689860" cy="18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2009140"/>
            <a:ext cx="112096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Choose a type of robot in reading text and write about what they can do.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25" y="3785870"/>
            <a:ext cx="2721610" cy="272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i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035" y="1456055"/>
            <a:ext cx="4812030" cy="4812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20635" y="2467610"/>
            <a:ext cx="28676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>
                <a:solidFill>
                  <a:srgbClr val="FF0000"/>
                </a:solidFill>
                <a:latin typeface="Berlin Sans FB Demi" panose="020E0802020502020306" charset="0"/>
                <a:cs typeface="Berlin Sans FB Demi" panose="020E0802020502020306" charset="0"/>
              </a:rPr>
              <a:t>QUIZ TIME</a:t>
            </a:r>
            <a:endParaRPr lang="en-US" sz="7200">
              <a:solidFill>
                <a:srgbClr val="FF000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114425"/>
            <a:ext cx="6283960" cy="13258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1. What type of robot is that?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753871" y="340000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1559561" y="3528695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servicer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6860" y="2273300"/>
            <a:ext cx="4967605" cy="401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62025"/>
            <a:ext cx="6283325" cy="13258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2. What type of robot is that?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753871" y="32285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Worker robot 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1610361" y="55880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_methode_sundaytimes_prod_web_bin_20549920-bb0f-11e7-8b2e-f28d30e9c9fd"/>
          <p:cNvPicPr>
            <a:picLocks noChangeAspect="1"/>
          </p:cNvPicPr>
          <p:nvPr>
            <p:ph idx="1"/>
          </p:nvPr>
        </p:nvPicPr>
        <p:blipFill>
          <a:blip r:embed="rId1"/>
          <a:srcRect l="10820" r="10133"/>
          <a:stretch>
            <a:fillRect/>
          </a:stretch>
        </p:blipFill>
        <p:spPr>
          <a:xfrm>
            <a:off x="6560820" y="2395220"/>
            <a:ext cx="5042535" cy="371538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90575"/>
            <a:ext cx="6283960" cy="13258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3. What type of robot is that?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753871" y="30761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Worker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1584961" y="307594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istockphoto-1165279856-612x6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14820" y="2791460"/>
            <a:ext cx="4624705" cy="308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04875"/>
            <a:ext cx="6283960" cy="13258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4. What type of robot is that?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753871" y="31904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1753871" y="436372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360_F_557194315_OGvi1AdKHGr9P1PpPx7wThwy0mOW022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11340" y="2662555"/>
            <a:ext cx="4674870" cy="311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62025"/>
            <a:ext cx="6283960" cy="13258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5. What type of robot is that?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753871" y="324760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  <a:endParaRPr lang="en-US" sz="4800" dirty="0"/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  <a:endParaRPr lang="en-US" sz="4800" dirty="0"/>
          </a:p>
        </p:txBody>
      </p:sp>
      <p:sp>
        <p:nvSpPr>
          <p:cNvPr id="8" name="Oval 7"/>
          <p:cNvSpPr/>
          <p:nvPr/>
        </p:nvSpPr>
        <p:spPr>
          <a:xfrm>
            <a:off x="1588771" y="221107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hero-image.fill.size_1248x702.v1614269741"/>
          <p:cNvPicPr>
            <a:picLocks noChangeAspect="1"/>
          </p:cNvPicPr>
          <p:nvPr>
            <p:ph idx="1"/>
          </p:nvPr>
        </p:nvPicPr>
        <p:blipFill>
          <a:blip r:embed="rId1"/>
          <a:srcRect l="39956"/>
          <a:stretch>
            <a:fillRect/>
          </a:stretch>
        </p:blipFill>
        <p:spPr>
          <a:xfrm>
            <a:off x="6473825" y="2091690"/>
            <a:ext cx="4632960" cy="434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6439</Words>
  <PresentationFormat>Widescreen</PresentationFormat>
  <Paragraphs>444</Paragraphs>
  <Slides>32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Berlin Sans FB Demi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1. What type of robot is that?</vt:lpstr>
      <vt:lpstr>2. What type of robot is that?</vt:lpstr>
      <vt:lpstr>3. What type of robot is that?</vt:lpstr>
      <vt:lpstr>4. What type of robot is that?</vt:lpstr>
      <vt:lpstr>5. What type of robot is that?</vt:lpstr>
      <vt:lpstr>What robots are you interested in? Why?</vt:lpstr>
      <vt:lpstr>PowerPoint 演示文稿</vt:lpstr>
      <vt:lpstr>PowerPoint 演示文稿</vt:lpstr>
      <vt:lpstr>PowerPoint 演示文稿</vt:lpstr>
      <vt:lpstr>PowerPoint 演示文稿</vt:lpstr>
      <vt:lpstr>`</vt:lpstr>
      <vt:lpstr>`</vt:lpstr>
      <vt:lpstr>`</vt:lpstr>
      <vt:lpstr>`</vt:lpstr>
      <vt:lpstr>`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2023-08-25T02:51:37Z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42C7615215874784A51CFD5B8DAD6DC2</vt:lpwstr>
  </property>
  <property fmtid="{D5CDD505-2E9C-101B-9397-08002B2CF9AE}" pid="3" name="KSOProductBuildVer">
    <vt:lpwstr>1033-11.2.0.11537</vt:lpwstr>
  </property>
</Properties>
</file>