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57" r:id="rId7"/>
    <p:sldId id="258" r:id="rId8"/>
    <p:sldId id="259"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ảo" initials="T" lastIdx="2" clrIdx="0">
    <p:extLst>
      <p:ext uri="{19B8F6BF-5375-455C-9EA6-DF929625EA0E}">
        <p15:presenceInfo xmlns:p15="http://schemas.microsoft.com/office/powerpoint/2012/main" userId="424adfd46d3b3cf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BB022-6757-06F4-8936-636A941E97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7F3895-A2A8-B74A-C3E8-4D398F4170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2038457-8EE7-339D-DA94-B31AA83F25CE}"/>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5" name="Footer Placeholder 4">
            <a:extLst>
              <a:ext uri="{FF2B5EF4-FFF2-40B4-BE49-F238E27FC236}">
                <a16:creationId xmlns:a16="http://schemas.microsoft.com/office/drawing/2014/main" id="{D7C98459-4632-3D22-2D24-52106281A8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37F481-77FC-EB4D-81CF-21C40F6FE54C}"/>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1403820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AA401-1401-8DC4-C31B-8878043F12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CE823A-95FF-5AC2-68E7-44349B1531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988889-3CC7-3FAF-D89B-7007FFABD14F}"/>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5" name="Footer Placeholder 4">
            <a:extLst>
              <a:ext uri="{FF2B5EF4-FFF2-40B4-BE49-F238E27FC236}">
                <a16:creationId xmlns:a16="http://schemas.microsoft.com/office/drawing/2014/main" id="{CBF6A992-3073-6415-3B56-E337ABB890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3A4DF5-8E06-EF10-13C1-2F5E6ECEEC82}"/>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41673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A6934C-3F7E-707B-3D2C-B4A080C739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DD90E6-F168-DF7F-AC8B-DF219C62F3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761055-930E-B78D-BFB5-CA75121E1D58}"/>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5" name="Footer Placeholder 4">
            <a:extLst>
              <a:ext uri="{FF2B5EF4-FFF2-40B4-BE49-F238E27FC236}">
                <a16:creationId xmlns:a16="http://schemas.microsoft.com/office/drawing/2014/main" id="{765D70EF-3945-E776-6AB0-B8AC938170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A56B65-AC11-CE69-06B2-04782309632D}"/>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3195236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18BE1-FC1B-D5C0-168A-15DA1ED262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6DB5B2-68A3-9E3D-71B4-217FB33DB7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834C52-6905-37CE-05D7-359A5EE88C3D}"/>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5" name="Footer Placeholder 4">
            <a:extLst>
              <a:ext uri="{FF2B5EF4-FFF2-40B4-BE49-F238E27FC236}">
                <a16:creationId xmlns:a16="http://schemas.microsoft.com/office/drawing/2014/main" id="{7A464667-BC22-B4D0-483B-941175A9E8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563B77-FD18-059B-1FA8-46C4A4C7000D}"/>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2669531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A380-E233-33C0-1B76-6630345360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76E26B-3D7C-2729-36AE-40DD8BB84C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668106-82AF-7572-54B8-9845CC2E4DA4}"/>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5" name="Footer Placeholder 4">
            <a:extLst>
              <a:ext uri="{FF2B5EF4-FFF2-40B4-BE49-F238E27FC236}">
                <a16:creationId xmlns:a16="http://schemas.microsoft.com/office/drawing/2014/main" id="{88322CEF-CBE1-9A4B-3B1D-979836EA1A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5C072A-FD80-E539-1F92-82C96A785531}"/>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2257608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527E1-A714-F587-E9A4-DD30BB497C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5ABE01-2FB9-6C9D-FA10-DF209BA2F2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E0BDC3-9CC1-13C5-D2A7-086060AFC8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0C6FCA-5DA8-4A03-9D30-E70164031993}"/>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6" name="Footer Placeholder 5">
            <a:extLst>
              <a:ext uri="{FF2B5EF4-FFF2-40B4-BE49-F238E27FC236}">
                <a16:creationId xmlns:a16="http://schemas.microsoft.com/office/drawing/2014/main" id="{F8D5531E-68DA-D518-9145-7BD39616C4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D155E3-DE77-FC2F-47E7-A738E8D36293}"/>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4033811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ADA9A-8051-F061-7B04-A02DC42641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8AD208-BD4F-3194-5E15-389C076746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5FC647-6A2B-DFA9-730E-7BA25E3D4D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4138BF-C491-AC6F-F021-BB16D9CD86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33505E-62FD-C246-33A3-DD08DBC86B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9D2D20-C02D-B41A-FE77-8AD667F7B424}"/>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8" name="Footer Placeholder 7">
            <a:extLst>
              <a:ext uri="{FF2B5EF4-FFF2-40B4-BE49-F238E27FC236}">
                <a16:creationId xmlns:a16="http://schemas.microsoft.com/office/drawing/2014/main" id="{814AEB7A-2476-4709-2715-A4AC4D5257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62DFE4-1F94-3E51-3822-B0E0F999E07E}"/>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403704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888F9-3EAE-EB10-1228-05127CC9F5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F961AC-1B3C-F70F-E236-FE9B8442D827}"/>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4" name="Footer Placeholder 3">
            <a:extLst>
              <a:ext uri="{FF2B5EF4-FFF2-40B4-BE49-F238E27FC236}">
                <a16:creationId xmlns:a16="http://schemas.microsoft.com/office/drawing/2014/main" id="{5C0B2CD6-C13B-7D0F-0ECF-40F444BDF1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682722-1AB6-BC3A-7507-B2B2F1470BDC}"/>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2461364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8DFA0E-8709-2C8A-1C7C-E2DDCF748E1D}"/>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3" name="Footer Placeholder 2">
            <a:extLst>
              <a:ext uri="{FF2B5EF4-FFF2-40B4-BE49-F238E27FC236}">
                <a16:creationId xmlns:a16="http://schemas.microsoft.com/office/drawing/2014/main" id="{2F5E58EC-D5BA-CCE8-6B46-2704316B7B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D049E0-8B9C-2766-4EB4-5CB9F5AA808C}"/>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188182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30041-3A70-4CA9-064E-EAC5782D42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63957AB-7B0A-8390-BDF5-A6894F136F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E0B24-ACB1-1F6B-BD1F-C9B42A8877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3FE6B1-912C-4084-E253-89EC5EFF97F6}"/>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6" name="Footer Placeholder 5">
            <a:extLst>
              <a:ext uri="{FF2B5EF4-FFF2-40B4-BE49-F238E27FC236}">
                <a16:creationId xmlns:a16="http://schemas.microsoft.com/office/drawing/2014/main" id="{2F730940-E91B-39DD-E6F7-A795638A4E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69395B-282D-AAD0-DC66-303DAC4672F0}"/>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44339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F443-9788-0FCD-82B9-9DCABB484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0E85861-FDEB-F0A1-2860-3F367E13A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4EA827-F359-6B4C-1A39-DBF30B4CD9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A46CDF-8634-9E74-DA73-56CDC5B52FB1}"/>
              </a:ext>
            </a:extLst>
          </p:cNvPr>
          <p:cNvSpPr>
            <a:spLocks noGrp="1"/>
          </p:cNvSpPr>
          <p:nvPr>
            <p:ph type="dt" sz="half" idx="10"/>
          </p:nvPr>
        </p:nvSpPr>
        <p:spPr/>
        <p:txBody>
          <a:bodyPr/>
          <a:lstStyle/>
          <a:p>
            <a:fld id="{FC538668-D4FF-4441-8351-00F3AFFAAED7}" type="datetimeFigureOut">
              <a:rPr lang="en-US" smtClean="0"/>
              <a:t>10/26/2022</a:t>
            </a:fld>
            <a:endParaRPr lang="en-US"/>
          </a:p>
        </p:txBody>
      </p:sp>
      <p:sp>
        <p:nvSpPr>
          <p:cNvPr id="6" name="Footer Placeholder 5">
            <a:extLst>
              <a:ext uri="{FF2B5EF4-FFF2-40B4-BE49-F238E27FC236}">
                <a16:creationId xmlns:a16="http://schemas.microsoft.com/office/drawing/2014/main" id="{0822C019-364B-D6BF-FA97-B06088B99F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0114E1-A44A-B3D0-4216-B3E8D13CE883}"/>
              </a:ext>
            </a:extLst>
          </p:cNvPr>
          <p:cNvSpPr>
            <a:spLocks noGrp="1"/>
          </p:cNvSpPr>
          <p:nvPr>
            <p:ph type="sldNum" sz="quarter" idx="12"/>
          </p:nvPr>
        </p:nvSpPr>
        <p:spPr/>
        <p:txBody>
          <a:bodyPr/>
          <a:lstStyle/>
          <a:p>
            <a:fld id="{9BED93E6-3B97-415D-B6B8-93DF6D77665A}" type="slidenum">
              <a:rPr lang="en-US" smtClean="0"/>
              <a:t>‹#›</a:t>
            </a:fld>
            <a:endParaRPr lang="en-US"/>
          </a:p>
        </p:txBody>
      </p:sp>
    </p:spTree>
    <p:extLst>
      <p:ext uri="{BB962C8B-B14F-4D97-AF65-F5344CB8AC3E}">
        <p14:creationId xmlns:p14="http://schemas.microsoft.com/office/powerpoint/2010/main" val="1969384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240C28-5F65-F4B2-9C3F-30E20F8531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00D1E3-7461-922F-24FE-85F48D893C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DDD6E2-67D8-A314-CFD8-A7F2B462E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38668-D4FF-4441-8351-00F3AFFAAED7}" type="datetimeFigureOut">
              <a:rPr lang="en-US" smtClean="0"/>
              <a:t>10/26/2022</a:t>
            </a:fld>
            <a:endParaRPr lang="en-US"/>
          </a:p>
        </p:txBody>
      </p:sp>
      <p:sp>
        <p:nvSpPr>
          <p:cNvPr id="5" name="Footer Placeholder 4">
            <a:extLst>
              <a:ext uri="{FF2B5EF4-FFF2-40B4-BE49-F238E27FC236}">
                <a16:creationId xmlns:a16="http://schemas.microsoft.com/office/drawing/2014/main" id="{02074320-FDFF-F12D-B767-39F3CCA669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94B18C6-BA08-0A83-0A90-A848A7B251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D93E6-3B97-415D-B6B8-93DF6D77665A}" type="slidenum">
              <a:rPr lang="en-US" smtClean="0"/>
              <a:t>‹#›</a:t>
            </a:fld>
            <a:endParaRPr lang="en-US"/>
          </a:p>
        </p:txBody>
      </p:sp>
    </p:spTree>
    <p:extLst>
      <p:ext uri="{BB962C8B-B14F-4D97-AF65-F5344CB8AC3E}">
        <p14:creationId xmlns:p14="http://schemas.microsoft.com/office/powerpoint/2010/main" val="3772019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C5E7B-CC92-F2D6-8260-E5E6B541FB8D}"/>
              </a:ext>
            </a:extLst>
          </p:cNvPr>
          <p:cNvSpPr>
            <a:spLocks noGrp="1"/>
          </p:cNvSpPr>
          <p:nvPr>
            <p:ph type="ctrTitle"/>
          </p:nvPr>
        </p:nvSpPr>
        <p:spPr/>
        <p:txBody>
          <a:bodyPr/>
          <a:lstStyle/>
          <a:p>
            <a:r>
              <a:rPr lang="vi-VN" dirty="0"/>
              <a:t>Ôn </a:t>
            </a:r>
            <a:r>
              <a:rPr lang="vi-VN"/>
              <a:t>tập giữa học </a:t>
            </a:r>
            <a:r>
              <a:rPr lang="vi-VN" dirty="0"/>
              <a:t>kì I</a:t>
            </a:r>
            <a:endParaRPr lang="en-US" dirty="0"/>
          </a:p>
        </p:txBody>
      </p:sp>
      <p:sp>
        <p:nvSpPr>
          <p:cNvPr id="3" name="Subtitle 2">
            <a:extLst>
              <a:ext uri="{FF2B5EF4-FFF2-40B4-BE49-F238E27FC236}">
                <a16:creationId xmlns:a16="http://schemas.microsoft.com/office/drawing/2014/main" id="{FA588F83-84AE-9C35-5531-C30A082BC07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9724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0A4FD5B-3BA5-8E82-EAFD-1CC53EE7992E}"/>
              </a:ext>
            </a:extLst>
          </p:cNvPr>
          <p:cNvSpPr txBox="1"/>
          <p:nvPr/>
        </p:nvSpPr>
        <p:spPr>
          <a:xfrm>
            <a:off x="753035" y="251012"/>
            <a:ext cx="11089341" cy="4524315"/>
          </a:xfrm>
          <a:prstGeom prst="rect">
            <a:avLst/>
          </a:prstGeom>
          <a:noFill/>
        </p:spPr>
        <p:txBody>
          <a:bodyPr wrap="square">
            <a:spAutoFit/>
          </a:bodyPr>
          <a:lstStyle/>
          <a:p>
            <a:pPr marR="30480" indent="-1905" algn="just">
              <a:spcAft>
                <a:spcPts val="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1</a:t>
            </a:r>
            <a:r>
              <a:rPr lang="vi-VN" sz="2400" dirty="0">
                <a:effectLst/>
                <a:latin typeface="Times New Roman" panose="02020603050405020304" pitchFamily="18" charset="0"/>
                <a:ea typeface="Times New Roman" panose="02020603050405020304" pitchFamily="18" charset="0"/>
                <a:cs typeface="Arial" panose="020B0604020202020204" pitchFamily="34" charset="0"/>
              </a:rPr>
              <a:t>.1 </a:t>
            </a:r>
            <a:r>
              <a:rPr lang="vi-VN" sz="2400" i="1" dirty="0">
                <a:effectLst/>
                <a:latin typeface="Times New Roman" panose="02020603050405020304" pitchFamily="18" charset="0"/>
                <a:ea typeface="Times New Roman" panose="02020603050405020304" pitchFamily="18" charset="0"/>
                <a:cs typeface="Arial" panose="020B0604020202020204" pitchFamily="34" charset="0"/>
              </a:rPr>
              <a:t>Nước Cộng hòa Nhân dân Trung Hoa ra đời trong thời gian nào?</a:t>
            </a:r>
            <a:endParaRPr lang="en-US" sz="2400" dirty="0">
              <a:effectLst/>
              <a:latin typeface=".VnTime"/>
              <a:ea typeface="Times New Roman" panose="02020603050405020304" pitchFamily="18" charset="0"/>
              <a:cs typeface="Arial" panose="020B0604020202020204" pitchFamily="34" charset="0"/>
            </a:endParaRPr>
          </a:p>
          <a:p>
            <a:pPr marR="30480" indent="-635" algn="just">
              <a:spcAft>
                <a:spcPts val="0"/>
              </a:spcAft>
            </a:pPr>
            <a:r>
              <a:rPr lang="vi-VN" sz="2400" dirty="0">
                <a:effectLst/>
                <a:latin typeface="Times New Roman" panose="02020603050405020304" pitchFamily="18" charset="0"/>
                <a:ea typeface="Times New Roman" panose="02020603050405020304" pitchFamily="18" charset="0"/>
                <a:cs typeface="Arial" panose="020B0604020202020204" pitchFamily="34" charset="0"/>
              </a:rPr>
              <a:t>A. Ngày 1 – 1 – 1949.					B. Ngày 1 – 10 – 1949.</a:t>
            </a:r>
            <a:endParaRPr lang="en-US" sz="24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vi-VN" sz="2400" dirty="0">
                <a:effectLst/>
                <a:latin typeface="Times New Roman" panose="02020603050405020304" pitchFamily="18" charset="0"/>
                <a:ea typeface="Times New Roman" panose="02020603050405020304" pitchFamily="18" charset="0"/>
                <a:cs typeface="Arial" panose="020B0604020202020204" pitchFamily="34" charset="0"/>
              </a:rPr>
              <a:t>C. Ngày 10 – 10 – 1949.				D. Ngày 11 – 10 – 1949.</a:t>
            </a:r>
            <a:endParaRPr lang="en-US" sz="24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1.2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Tại</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sao</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kỉ</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XXI,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được</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dự</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đoán</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là</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b="1" i="1" dirty="0">
                <a:effectLst/>
                <a:latin typeface="Times New Roman" panose="02020603050405020304" pitchFamily="18" charset="0"/>
                <a:ea typeface="Times New Roman" panose="02020603050405020304" pitchFamily="18" charset="0"/>
                <a:cs typeface="Arial" panose="020B0604020202020204" pitchFamily="34" charset="0"/>
              </a:rPr>
              <a:t>“</a:t>
            </a:r>
            <a:r>
              <a:rPr lang="en-US" sz="2400" b="1" i="1"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400" b="1"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b="1" i="1" dirty="0" err="1">
                <a:effectLst/>
                <a:latin typeface="Times New Roman" panose="02020603050405020304" pitchFamily="18" charset="0"/>
                <a:ea typeface="Times New Roman" panose="02020603050405020304" pitchFamily="18" charset="0"/>
                <a:cs typeface="Arial" panose="020B0604020202020204" pitchFamily="34" charset="0"/>
              </a:rPr>
              <a:t>kỉ</a:t>
            </a:r>
            <a:r>
              <a:rPr lang="en-US" sz="2400" b="1"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b="1" i="1"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400" b="1"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b="1" i="1"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400" b="1" i="1" dirty="0">
                <a:effectLst/>
                <a:latin typeface="Times New Roman" panose="02020603050405020304" pitchFamily="18" charset="0"/>
                <a:ea typeface="Times New Roman" panose="02020603050405020304" pitchFamily="18" charset="0"/>
                <a:cs typeface="Arial" panose="020B0604020202020204" pitchFamily="34" charset="0"/>
              </a:rPr>
              <a:t> Á”?</a:t>
            </a:r>
            <a:endParaRPr lang="en-US" sz="24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Á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trở</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thành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trung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tâm</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kinh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tế</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tài</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chính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giới</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4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B.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Á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đạt</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được</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tăng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trưởng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nhanh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chóng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về</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kinh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tế</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4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Nhiều</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Á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giành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được</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độc</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lập</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4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D.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Á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có</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nền</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an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ninh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chính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trị</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ổn</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định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nhất</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giới</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400" dirty="0">
              <a:effectLst/>
              <a:latin typeface=".VnTime"/>
              <a:ea typeface="Times New Roman" panose="02020603050405020304" pitchFamily="18" charset="0"/>
              <a:cs typeface="Arial" panose="020B0604020202020204" pitchFamily="34" charset="0"/>
            </a:endParaRPr>
          </a:p>
          <a:p>
            <a:pPr marR="28575" indent="-1905" algn="just">
              <a:spcAft>
                <a:spcPts val="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1.3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Cuộc</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cách</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mạng</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nào</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đã</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được</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tiến</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hành</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sau</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khi</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giành</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độc</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lập</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đã</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giúp</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Ấn</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Độ</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tự</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túc</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được</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lượng</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thực</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cho</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toàn</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bộ</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người</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i="1" dirty="0" err="1">
                <a:effectLst/>
                <a:latin typeface="Times New Roman" panose="02020603050405020304" pitchFamily="18" charset="0"/>
                <a:ea typeface="Times New Roman" panose="02020603050405020304" pitchFamily="18" charset="0"/>
                <a:cs typeface="Arial" panose="020B0604020202020204" pitchFamily="34" charset="0"/>
              </a:rPr>
              <a:t>dân</a:t>
            </a:r>
            <a:r>
              <a:rPr lang="en-US" sz="24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4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Cách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mạng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xanh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B.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Cách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mạng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chất</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xám</a:t>
            </a:r>
            <a:endParaRPr lang="en-US" sz="2400" dirty="0">
              <a:effectLst/>
              <a:latin typeface=".VnTime"/>
              <a:ea typeface="Times New Roman" panose="02020603050405020304" pitchFamily="18" charset="0"/>
              <a:cs typeface="Arial" panose="020B0604020202020204" pitchFamily="34" charset="0"/>
            </a:endParaRPr>
          </a:p>
          <a:p>
            <a:pPr marR="28575" indent="-1905" algn="just">
              <a:spcAft>
                <a:spcPts val="0"/>
              </a:spcAft>
            </a:pPr>
            <a:r>
              <a:rPr lang="en-US" sz="24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Cách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mạng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trắng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D.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Cách</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mạng</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nhung</a:t>
            </a:r>
            <a:endParaRPr lang="en-US" sz="2400" dirty="0">
              <a:effectLst/>
              <a:latin typeface=".VnTime"/>
              <a:ea typeface="Times New Roman" panose="02020603050405020304" pitchFamily="18" charset="0"/>
              <a:cs typeface="Arial" panose="020B0604020202020204" pitchFamily="34" charset="0"/>
            </a:endParaRPr>
          </a:p>
        </p:txBody>
      </p:sp>
      <p:sp>
        <p:nvSpPr>
          <p:cNvPr id="6" name="Oval 5">
            <a:extLst>
              <a:ext uri="{FF2B5EF4-FFF2-40B4-BE49-F238E27FC236}">
                <a16:creationId xmlns:a16="http://schemas.microsoft.com/office/drawing/2014/main" id="{AF72310D-C373-A874-58D3-D4AB99BDEC09}"/>
              </a:ext>
            </a:extLst>
          </p:cNvPr>
          <p:cNvSpPr/>
          <p:nvPr/>
        </p:nvSpPr>
        <p:spPr>
          <a:xfrm>
            <a:off x="10090335" y="699246"/>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467EE450-6AA7-7B27-5A05-2343C39E1CEE}"/>
              </a:ext>
            </a:extLst>
          </p:cNvPr>
          <p:cNvSpPr/>
          <p:nvPr/>
        </p:nvSpPr>
        <p:spPr>
          <a:xfrm>
            <a:off x="9319370" y="2217333"/>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FA2868A5-5B81-51DE-DDD3-C030D1C9597B}"/>
              </a:ext>
            </a:extLst>
          </p:cNvPr>
          <p:cNvSpPr/>
          <p:nvPr/>
        </p:nvSpPr>
        <p:spPr>
          <a:xfrm>
            <a:off x="3295088" y="4052046"/>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2692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85BEA-C257-EFDE-430A-5CAB8023A6D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446A10-EBBD-2863-153B-C46D528C832F}"/>
              </a:ext>
            </a:extLst>
          </p:cNvPr>
          <p:cNvSpPr>
            <a:spLocks noGrp="1"/>
          </p:cNvSpPr>
          <p:nvPr>
            <p:ph idx="1"/>
          </p:nvPr>
        </p:nvSpPr>
        <p:spPr/>
        <p:txBody>
          <a:bodyPr/>
          <a:lstStyle/>
          <a:p>
            <a:endParaRPr lang="en-US"/>
          </a:p>
        </p:txBody>
      </p:sp>
      <p:sp>
        <p:nvSpPr>
          <p:cNvPr id="5" name="TextBox 4">
            <a:extLst>
              <a:ext uri="{FF2B5EF4-FFF2-40B4-BE49-F238E27FC236}">
                <a16:creationId xmlns:a16="http://schemas.microsoft.com/office/drawing/2014/main" id="{0EF44F25-9CE8-07DB-9213-01B2A8BA5922}"/>
              </a:ext>
            </a:extLst>
          </p:cNvPr>
          <p:cNvSpPr txBox="1"/>
          <p:nvPr/>
        </p:nvSpPr>
        <p:spPr>
          <a:xfrm>
            <a:off x="618564" y="365125"/>
            <a:ext cx="11492753" cy="5324535"/>
          </a:xfrm>
          <a:prstGeom prst="rect">
            <a:avLst/>
          </a:prstGeom>
          <a:noFill/>
        </p:spPr>
        <p:txBody>
          <a:bodyPr wrap="square">
            <a:spAutoFit/>
          </a:bodyPr>
          <a:lstStyle/>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1.4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quốc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Đông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Nam Á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tham</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sáng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lập</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ASEAN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là</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Thái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Lan, In-</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đô</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nê</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-xi-a, Ma-</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lai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-xi-a, Xin-ga-po, Phi-lip-pin.</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B.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Thái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Lan, Mi-an-ma, Ma-</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lai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-xi-a, Xin-ga-po, Phi-lip-pin.</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Thái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Lan, Bru-</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nây</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Ma-</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lai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-xi-a, Xin-ga-po, Phi-lip-pin.</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D.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Thái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Lan, Cam-</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pu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-chia, Ma-</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lai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-xi-a, Xin-ga-po, Phi-lip-pin.</a:t>
            </a:r>
            <a:endParaRPr lang="en-US" sz="2000" dirty="0">
              <a:effectLst/>
              <a:latin typeface=".VnTime"/>
              <a:ea typeface="Times New Roman" panose="02020603050405020304" pitchFamily="18" charset="0"/>
              <a:cs typeface="Arial" panose="020B0604020202020204" pitchFamily="34" charset="0"/>
            </a:endParaRPr>
          </a:p>
          <a:p>
            <a:pPr marR="28575"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1.5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Quốc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nào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ở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khu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vực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Đông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Nam Á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không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bị</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biến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thành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thuộc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địa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đế</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quốc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Âu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Mĩ</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trước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chiến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tranh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giới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thứ</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hai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(1939-1945)?  </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Xingapo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B. Malaysia</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Thái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Lan 					D.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Inđônêxia</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1.6 </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Sau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khi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lên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nắm</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quyền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lãnh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đạo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Đảng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Cộng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sản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Liên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Xô</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(3/1885),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Goóc-ba-chốp</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đã</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thực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hiện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tăng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cường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quan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hệ</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với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Mĩ</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C.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đường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lối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cải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tổ</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B.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tiếp</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tục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thực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hiện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những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chính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sách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cũ</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D.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hợp</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tác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với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phương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Tây</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28575"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1.7 </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Năm</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Phi” (1960)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là</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tên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gọi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cho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kiện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nào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sau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đây</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Có</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nhiều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Phi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được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trao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trả</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độc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lập</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B.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Phi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có</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phong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trào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giải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phóng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dân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tộc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sớm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nhất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và</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mạnh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nhất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Phi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là</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Lục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địa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mới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trỗi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dậy</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D.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Có</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17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ở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Phi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tuyên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bố</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độc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lập</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p:txBody>
      </p:sp>
      <p:sp>
        <p:nvSpPr>
          <p:cNvPr id="6" name="Oval 5">
            <a:extLst>
              <a:ext uri="{FF2B5EF4-FFF2-40B4-BE49-F238E27FC236}">
                <a16:creationId xmlns:a16="http://schemas.microsoft.com/office/drawing/2014/main" id="{22D898C2-D4A8-CC60-17A5-F53EB5535BC1}"/>
              </a:ext>
            </a:extLst>
          </p:cNvPr>
          <p:cNvSpPr/>
          <p:nvPr/>
        </p:nvSpPr>
        <p:spPr>
          <a:xfrm>
            <a:off x="7302312" y="741035"/>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7456C353-924A-A0BA-76E8-15B45EEBAAD1}"/>
              </a:ext>
            </a:extLst>
          </p:cNvPr>
          <p:cNvSpPr/>
          <p:nvPr/>
        </p:nvSpPr>
        <p:spPr>
          <a:xfrm>
            <a:off x="1950382" y="2883956"/>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EDA08A7A-2FFF-0AA1-E902-EC7DA09BCE98}"/>
              </a:ext>
            </a:extLst>
          </p:cNvPr>
          <p:cNvSpPr/>
          <p:nvPr/>
        </p:nvSpPr>
        <p:spPr>
          <a:xfrm>
            <a:off x="9158006" y="3585881"/>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E07B8960-3EBB-F1E0-920B-52C89F7F8C9C}"/>
              </a:ext>
            </a:extLst>
          </p:cNvPr>
          <p:cNvSpPr/>
          <p:nvPr/>
        </p:nvSpPr>
        <p:spPr>
          <a:xfrm>
            <a:off x="5249394" y="5250389"/>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41159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571C2-58C9-6BCE-8B08-C37A4E0063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56951F-2D88-C886-2419-C1DB9E24E4C6}"/>
              </a:ext>
            </a:extLst>
          </p:cNvPr>
          <p:cNvSpPr>
            <a:spLocks noGrp="1"/>
          </p:cNvSpPr>
          <p:nvPr>
            <p:ph idx="1"/>
          </p:nvPr>
        </p:nvSpPr>
        <p:spPr/>
        <p:txBody>
          <a:bodyPr/>
          <a:lstStyle/>
          <a:p>
            <a:endParaRPr lang="en-US" dirty="0"/>
          </a:p>
        </p:txBody>
      </p:sp>
      <p:sp>
        <p:nvSpPr>
          <p:cNvPr id="5" name="TextBox 4">
            <a:extLst>
              <a:ext uri="{FF2B5EF4-FFF2-40B4-BE49-F238E27FC236}">
                <a16:creationId xmlns:a16="http://schemas.microsoft.com/office/drawing/2014/main" id="{4630750F-C7A3-C669-D5D0-0740640C7AFC}"/>
              </a:ext>
            </a:extLst>
          </p:cNvPr>
          <p:cNvSpPr txBox="1"/>
          <p:nvPr/>
        </p:nvSpPr>
        <p:spPr>
          <a:xfrm>
            <a:off x="268941" y="0"/>
            <a:ext cx="11241741" cy="6863417"/>
          </a:xfrm>
          <a:prstGeom prst="rect">
            <a:avLst/>
          </a:prstGeom>
          <a:noFill/>
        </p:spPr>
        <p:txBody>
          <a:bodyPr wrap="square">
            <a:spAutoFit/>
          </a:bodyPr>
          <a:lstStyle/>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1.8 </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Ý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nào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dưới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đây</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i="1" dirty="0" err="1">
                <a:effectLst/>
                <a:latin typeface="Times New Roman" panose="02020603050405020304" pitchFamily="18" charset="0"/>
                <a:ea typeface="Times New Roman" panose="02020603050405020304" pitchFamily="18" charset="0"/>
                <a:cs typeface="Arial" panose="020B0604020202020204" pitchFamily="34" charset="0"/>
              </a:rPr>
              <a:t>không</a:t>
            </a:r>
            <a:r>
              <a:rPr lang="en-US" sz="2000" b="1"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i="1" dirty="0" err="1">
                <a:effectLst/>
                <a:latin typeface="Times New Roman" panose="02020603050405020304" pitchFamily="18" charset="0"/>
                <a:ea typeface="Times New Roman" panose="02020603050405020304" pitchFamily="18" charset="0"/>
                <a:cs typeface="Arial" panose="020B0604020202020204" pitchFamily="34" charset="0"/>
              </a:rPr>
              <a:t>phải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ý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nghĩa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lịch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sử</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ra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đời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Cộng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hòa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Nhân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dân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Trung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Hoa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Kết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thúc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ách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nô</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dịch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hơn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100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năm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quốc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và</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hàng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nghìn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năm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độ</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phong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kiến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B.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Đưa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Trung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Quốc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bước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vào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kỉ</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nguyên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độc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lập</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tự</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do.</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Hệ</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thống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XHCN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được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nối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liền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từ</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sang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Á.</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D.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Đưa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Trung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Quốc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trở</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thành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cường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quốc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kinh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giới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1.9 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Chế</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độ</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XHCN ở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Liên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Xô</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tồn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tại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bao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nhiêu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năm</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74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năm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B. 72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năm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C. 73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năm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D. 71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năm</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a:t>
            </a:r>
            <a:r>
              <a:rPr lang="en-US" sz="20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10 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Nguyên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nhân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nào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mang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tính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chất</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giáo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điều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đưa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đến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sụp</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đổ</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CNXH ở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Liên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Xô</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và</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Đông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Âu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hóa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về</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phẩm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chất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chính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trị</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và</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đạo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đức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nhiều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người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lãnh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đạo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B.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Xây</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dựng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một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mô</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hình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về</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CNXH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không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phù</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hợp</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với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biến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đổi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giới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và</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thực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khách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quan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Rời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bỏ</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những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nguyên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lý</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đúng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đắn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chủ</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nghĩa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Mác-Lênin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D.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chống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phá</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lực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thù</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địch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với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CNXH.</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1.11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Thành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tựu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đánh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dấu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nền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khoa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học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kĩ</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thuật</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Liên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Xô</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có</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bước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phát</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triển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vượt</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bậc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trong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thời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kì</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1945 – 1950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là</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đưa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con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người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bay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vào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vũ</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trụ</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C.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tạo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thành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công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bom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nguyên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tử</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B.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đưa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con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người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lên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mặt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trăng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D.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tạo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tàu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ngâm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nguyên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tử</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1.12 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Hội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đồng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Tương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trợ</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Kinh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tế</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(SEV)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bị</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giải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thể</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do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nguyên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nhân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nào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Do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khép</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kín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cửa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trong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hoạt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động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B. Do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không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đủ</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sức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cạnh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tranh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với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Mĩ</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và</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Tây</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C. Do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lạc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hậu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về</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phương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thức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sản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xuất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D. Do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sụp</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đổ</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chủ</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nghĩa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xã</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hội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ở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Liên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Xô</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và</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Đông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p:txBody>
      </p:sp>
      <p:sp>
        <p:nvSpPr>
          <p:cNvPr id="6" name="Oval 5">
            <a:extLst>
              <a:ext uri="{FF2B5EF4-FFF2-40B4-BE49-F238E27FC236}">
                <a16:creationId xmlns:a16="http://schemas.microsoft.com/office/drawing/2014/main" id="{10689260-5057-32B4-9891-A48FF3EACC89}"/>
              </a:ext>
            </a:extLst>
          </p:cNvPr>
          <p:cNvSpPr/>
          <p:nvPr/>
        </p:nvSpPr>
        <p:spPr>
          <a:xfrm>
            <a:off x="6307230" y="1327850"/>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7E150E8E-A7F7-F38B-E227-5E94884E66AC}"/>
              </a:ext>
            </a:extLst>
          </p:cNvPr>
          <p:cNvSpPr/>
          <p:nvPr/>
        </p:nvSpPr>
        <p:spPr>
          <a:xfrm>
            <a:off x="1618688" y="1890479"/>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BFB6D563-C160-9792-9E47-35BDB160F6EE}"/>
              </a:ext>
            </a:extLst>
          </p:cNvPr>
          <p:cNvSpPr/>
          <p:nvPr/>
        </p:nvSpPr>
        <p:spPr>
          <a:xfrm>
            <a:off x="10919571" y="3142129"/>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74AAC46C-1D94-4C68-DF72-E437F5DECF36}"/>
              </a:ext>
            </a:extLst>
          </p:cNvPr>
          <p:cNvSpPr/>
          <p:nvPr/>
        </p:nvSpPr>
        <p:spPr>
          <a:xfrm>
            <a:off x="9794499" y="4580964"/>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05C34F20-B0BA-4659-4133-5F525337C660}"/>
              </a:ext>
            </a:extLst>
          </p:cNvPr>
          <p:cNvSpPr/>
          <p:nvPr/>
        </p:nvSpPr>
        <p:spPr>
          <a:xfrm>
            <a:off x="6741459" y="6471094"/>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8849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A0A8A-E3C2-42F9-374C-B4DA72DB3DB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6D5482-B7BC-75FE-6CC7-4ECF70AD2351}"/>
              </a:ext>
            </a:extLst>
          </p:cNvPr>
          <p:cNvSpPr>
            <a:spLocks noGrp="1"/>
          </p:cNvSpPr>
          <p:nvPr>
            <p:ph idx="1"/>
          </p:nvPr>
        </p:nvSpPr>
        <p:spPr/>
        <p:txBody>
          <a:bodyPr/>
          <a:lstStyle/>
          <a:p>
            <a:endParaRPr lang="en-US"/>
          </a:p>
        </p:txBody>
      </p:sp>
      <p:sp>
        <p:nvSpPr>
          <p:cNvPr id="5" name="TextBox 4">
            <a:extLst>
              <a:ext uri="{FF2B5EF4-FFF2-40B4-BE49-F238E27FC236}">
                <a16:creationId xmlns:a16="http://schemas.microsoft.com/office/drawing/2014/main" id="{5F24482B-8175-0661-556A-71096BBCF02D}"/>
              </a:ext>
            </a:extLst>
          </p:cNvPr>
          <p:cNvSpPr txBox="1"/>
          <p:nvPr/>
        </p:nvSpPr>
        <p:spPr>
          <a:xfrm>
            <a:off x="528918" y="889443"/>
            <a:ext cx="11510682" cy="5016758"/>
          </a:xfrm>
          <a:prstGeom prst="rect">
            <a:avLst/>
          </a:prstGeom>
          <a:noFill/>
        </p:spPr>
        <p:txBody>
          <a:bodyPr wrap="square">
            <a:spAutoFit/>
          </a:bodyPr>
          <a:lstStyle/>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1.13  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Hiệp</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hội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quốc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Đông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Nam Á (ASEAN)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được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thành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lập</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vào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thời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gian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nào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Ngày</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6 – 8 – 1967.				B.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Ngày</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8 – 8 – 1976.</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Ngày</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6 – 8 – 1976.				D.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Ngày</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8 – 8 – 1967.</a:t>
            </a:r>
            <a:endParaRPr lang="en-US" sz="2000" dirty="0">
              <a:effectLst/>
              <a:latin typeface=".VnTime"/>
              <a:ea typeface="Times New Roman" panose="02020603050405020304" pitchFamily="18" charset="0"/>
              <a:cs typeface="Arial" panose="020B0604020202020204" pitchFamily="34" charset="0"/>
            </a:endParaRPr>
          </a:p>
          <a:p>
            <a:pPr marR="28575"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1.14</a:t>
            </a:r>
            <a:r>
              <a:rPr lang="en-US" sz="2000" b="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Biến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đổi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lớn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nhất</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Á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sau</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chiến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tranh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giới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thứ</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hai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là</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gì</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Á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đều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gia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nhập</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ASEAN</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B.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Á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trở</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thành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trung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tâm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kinh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tài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chính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giới</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Từ</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chỗ</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hầu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hết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là</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thuộc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địa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thực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dân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Á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đã</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giành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được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độc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lập</a:t>
            </a:r>
            <a:endParaRPr lang="en-US" sz="2000" dirty="0">
              <a:effectLst/>
              <a:latin typeface=".VnTime"/>
              <a:ea typeface="Times New Roman" panose="02020603050405020304" pitchFamily="18" charset="0"/>
              <a:cs typeface="Arial" panose="020B0604020202020204" pitchFamily="34" charset="0"/>
            </a:endParaRPr>
          </a:p>
          <a:p>
            <a:pPr marR="28575" indent="-63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D.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Tốc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độ</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tăng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trưởng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kinh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các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nước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châu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Á ở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mức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cao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nhất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giới</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1.15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Vì</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sao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những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năm</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50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của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thế</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kỉ</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XX,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tình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hình</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ĐNA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ngày</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càng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trở</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nên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căng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thẳng</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Mĩ</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thực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hiện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chiến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lược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toàn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cầu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B.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Mĩ</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Anh,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Nhật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thiết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lập</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khối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quân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Đông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Nam Á (SEATO).</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Mĩ</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biến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Thái</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Lan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thành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căn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cư</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quân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sự</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D.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Mĩ</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tiến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hành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chiến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tranh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xâm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lược</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Việt</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Nam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và</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mở</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rộng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chiến</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tranh</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sang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Lào</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Cam-</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pu</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-chia.</a:t>
            </a:r>
            <a:endParaRPr lang="en-US" sz="2000" dirty="0">
              <a:effectLst/>
              <a:latin typeface=".VnTime"/>
              <a:ea typeface="Times New Roman" panose="02020603050405020304" pitchFamily="18" charset="0"/>
              <a:cs typeface="Arial" panose="020B0604020202020204" pitchFamily="34" charset="0"/>
            </a:endParaRPr>
          </a:p>
          <a:p>
            <a:pPr marR="30480" indent="-1905" algn="just">
              <a:spcAft>
                <a:spcPts val="0"/>
              </a:spcAft>
            </a:pPr>
            <a:r>
              <a:rPr lang="en-US" sz="2000" dirty="0">
                <a:effectLst/>
                <a:latin typeface="Times New Roman" panose="02020603050405020304" pitchFamily="18" charset="0"/>
                <a:ea typeface="Times New Roman" panose="02020603050405020304" pitchFamily="18" charset="0"/>
                <a:cs typeface="Arial" panose="020B0604020202020204" pitchFamily="34" charset="0"/>
              </a:rPr>
              <a:t>1.16 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Việt</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Nam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gia</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nhập</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ASEAN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vào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thời</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gian</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 </a:t>
            </a:r>
            <a:r>
              <a:rPr lang="en-US" sz="2000" i="1" dirty="0" err="1">
                <a:effectLst/>
                <a:latin typeface="Times New Roman" panose="02020603050405020304" pitchFamily="18" charset="0"/>
                <a:ea typeface="Times New Roman" panose="02020603050405020304" pitchFamily="18" charset="0"/>
                <a:cs typeface="Arial" panose="020B0604020202020204" pitchFamily="34" charset="0"/>
              </a:rPr>
              <a:t>nào</a:t>
            </a:r>
            <a:r>
              <a:rPr lang="en-US" sz="2000" i="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VnTime"/>
              <a:ea typeface="Times New Roman" panose="02020603050405020304" pitchFamily="18" charset="0"/>
              <a:cs typeface="Arial" panose="020B0604020202020204" pitchFamily="34" charset="0"/>
            </a:endParaRPr>
          </a:p>
          <a:p>
            <a:pPr indent="-635"/>
            <a:r>
              <a:rPr lang="en-US" sz="2000" dirty="0">
                <a:effectLst/>
                <a:latin typeface="Times New Roman" panose="02020603050405020304" pitchFamily="18" charset="0"/>
                <a:ea typeface="Times New Roman" panose="02020603050405020304" pitchFamily="18" charset="0"/>
                <a:cs typeface="Arial" panose="020B0604020202020204" pitchFamily="34" charset="0"/>
              </a:rPr>
              <a:t>A.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Tháng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7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năm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1995				B.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Tháng</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6 </a:t>
            </a:r>
            <a:r>
              <a:rPr lang="en-US" sz="2000" dirty="0" err="1">
                <a:effectLst/>
                <a:latin typeface="Times New Roman" panose="02020603050405020304" pitchFamily="18" charset="0"/>
                <a:ea typeface="Times New Roman" panose="02020603050405020304" pitchFamily="18" charset="0"/>
                <a:cs typeface="Arial" panose="020B0604020202020204" pitchFamily="34" charset="0"/>
              </a:rPr>
              <a:t>năm</a:t>
            </a:r>
            <a:r>
              <a:rPr lang="en-US" sz="2000" dirty="0">
                <a:effectLst/>
                <a:latin typeface="Times New Roman" panose="02020603050405020304" pitchFamily="18" charset="0"/>
                <a:ea typeface="Times New Roman" panose="02020603050405020304" pitchFamily="18" charset="0"/>
                <a:cs typeface="Arial" panose="020B0604020202020204" pitchFamily="34" charset="0"/>
              </a:rPr>
              <a:t> 1995</a:t>
            </a:r>
            <a:endParaRPr lang="en-US" sz="2000" dirty="0">
              <a:effectLst/>
              <a:latin typeface=".VnTime"/>
              <a:ea typeface="Times New Roman" panose="02020603050405020304" pitchFamily="18" charset="0"/>
              <a:cs typeface="Arial" panose="020B0604020202020204" pitchFamily="34" charset="0"/>
            </a:endParaRPr>
          </a:p>
          <a:p>
            <a:r>
              <a:rPr lang="en-US" sz="2000" dirty="0">
                <a:effectLst/>
                <a:latin typeface="Times New Roman" panose="02020603050405020304" pitchFamily="18" charset="0"/>
                <a:ea typeface="Times New Roman" panose="02020603050405020304" pitchFamily="18" charset="0"/>
              </a:rPr>
              <a:t>C. </a:t>
            </a:r>
            <a:r>
              <a:rPr lang="en-US" sz="2000" dirty="0" err="1">
                <a:effectLst/>
                <a:latin typeface="Times New Roman" panose="02020603050405020304" pitchFamily="18" charset="0"/>
                <a:ea typeface="Times New Roman" panose="02020603050405020304" pitchFamily="18" charset="0"/>
              </a:rPr>
              <a:t>Tháng</a:t>
            </a:r>
            <a:r>
              <a:rPr lang="en-US" sz="2000" dirty="0">
                <a:effectLst/>
                <a:latin typeface="Times New Roman" panose="02020603050405020304" pitchFamily="18" charset="0"/>
                <a:ea typeface="Times New Roman" panose="02020603050405020304" pitchFamily="18" charset="0"/>
              </a:rPr>
              <a:t> 5 </a:t>
            </a:r>
            <a:r>
              <a:rPr lang="en-US" sz="2000" dirty="0" err="1">
                <a:effectLst/>
                <a:latin typeface="Times New Roman" panose="02020603050405020304" pitchFamily="18" charset="0"/>
                <a:ea typeface="Times New Roman" panose="02020603050405020304" pitchFamily="18" charset="0"/>
              </a:rPr>
              <a:t>năm</a:t>
            </a:r>
            <a:r>
              <a:rPr lang="en-US" sz="2000" dirty="0">
                <a:effectLst/>
                <a:latin typeface="Times New Roman" panose="02020603050405020304" pitchFamily="18" charset="0"/>
                <a:ea typeface="Times New Roman" panose="02020603050405020304" pitchFamily="18" charset="0"/>
              </a:rPr>
              <a:t> 1995				D. </a:t>
            </a:r>
            <a:r>
              <a:rPr lang="en-US" sz="2000" dirty="0" err="1">
                <a:effectLst/>
                <a:latin typeface="Times New Roman" panose="02020603050405020304" pitchFamily="18" charset="0"/>
                <a:ea typeface="Times New Roman" panose="02020603050405020304" pitchFamily="18" charset="0"/>
              </a:rPr>
              <a:t>Tháng</a:t>
            </a:r>
            <a:r>
              <a:rPr lang="en-US" sz="2000" dirty="0">
                <a:effectLst/>
                <a:latin typeface="Times New Roman" panose="02020603050405020304" pitchFamily="18" charset="0"/>
                <a:ea typeface="Times New Roman" panose="02020603050405020304" pitchFamily="18" charset="0"/>
              </a:rPr>
              <a:t> 8 </a:t>
            </a:r>
            <a:r>
              <a:rPr lang="en-US" sz="2000" dirty="0" err="1">
                <a:effectLst/>
                <a:latin typeface="Times New Roman" panose="02020603050405020304" pitchFamily="18" charset="0"/>
                <a:ea typeface="Times New Roman" panose="02020603050405020304" pitchFamily="18" charset="0"/>
              </a:rPr>
              <a:t>năm</a:t>
            </a:r>
            <a:r>
              <a:rPr lang="en-US" sz="2000" dirty="0">
                <a:effectLst/>
                <a:latin typeface="Times New Roman" panose="02020603050405020304" pitchFamily="18" charset="0"/>
                <a:ea typeface="Times New Roman" panose="02020603050405020304" pitchFamily="18" charset="0"/>
              </a:rPr>
              <a:t> 1995</a:t>
            </a:r>
            <a:endParaRPr lang="en-US" sz="2000" dirty="0"/>
          </a:p>
        </p:txBody>
      </p:sp>
      <p:sp>
        <p:nvSpPr>
          <p:cNvPr id="6" name="Oval 5">
            <a:extLst>
              <a:ext uri="{FF2B5EF4-FFF2-40B4-BE49-F238E27FC236}">
                <a16:creationId xmlns:a16="http://schemas.microsoft.com/office/drawing/2014/main" id="{E97874A7-5566-E1CC-C725-358EBCE7F183}"/>
              </a:ext>
            </a:extLst>
          </p:cNvPr>
          <p:cNvSpPr/>
          <p:nvPr/>
        </p:nvSpPr>
        <p:spPr>
          <a:xfrm>
            <a:off x="8458758" y="1538754"/>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3BCC7C42-6DD6-9E86-AD5C-A24B196CE140}"/>
              </a:ext>
            </a:extLst>
          </p:cNvPr>
          <p:cNvSpPr/>
          <p:nvPr/>
        </p:nvSpPr>
        <p:spPr>
          <a:xfrm>
            <a:off x="10251700" y="2796987"/>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D1F3451F-300D-8FAE-D9FA-EE4B9E0D7F47}"/>
              </a:ext>
            </a:extLst>
          </p:cNvPr>
          <p:cNvSpPr/>
          <p:nvPr/>
        </p:nvSpPr>
        <p:spPr>
          <a:xfrm>
            <a:off x="7260566" y="4001294"/>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DD3EEA60-74D3-9974-512C-472BCC2C4CC7}"/>
              </a:ext>
            </a:extLst>
          </p:cNvPr>
          <p:cNvSpPr/>
          <p:nvPr/>
        </p:nvSpPr>
        <p:spPr>
          <a:xfrm>
            <a:off x="2945464" y="5208493"/>
            <a:ext cx="434229" cy="2868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685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74D31D-7167-9BD7-6F55-EE69A0696C6F}"/>
              </a:ext>
            </a:extLst>
          </p:cNvPr>
          <p:cNvSpPr>
            <a:spLocks noGrp="1"/>
          </p:cNvSpPr>
          <p:nvPr>
            <p:ph idx="1"/>
          </p:nvPr>
        </p:nvSpPr>
        <p:spPr/>
        <p:txBody>
          <a:bodyPr/>
          <a:lstStyle/>
          <a:p>
            <a:pPr>
              <a:buFontTx/>
              <a:buChar char="-"/>
            </a:pPr>
            <a:r>
              <a:rPr lang="vi-VN" dirty="0"/>
              <a:t>Hoàn cảnh ra đời:</a:t>
            </a:r>
          </a:p>
          <a:p>
            <a:pPr>
              <a:buFontTx/>
              <a:buChar char="-"/>
            </a:pPr>
            <a:r>
              <a:rPr lang="vi-VN" dirty="0"/>
              <a:t>Ý nghĩa:</a:t>
            </a:r>
          </a:p>
          <a:p>
            <a:pPr marL="0" indent="0">
              <a:buNone/>
            </a:pPr>
            <a:r>
              <a:rPr lang="vi-VN" dirty="0"/>
              <a:t>+ Đối với Trung Quốc</a:t>
            </a:r>
          </a:p>
          <a:p>
            <a:pPr marL="0" indent="0">
              <a:buNone/>
            </a:pPr>
            <a:r>
              <a:rPr lang="vi-VN" dirty="0"/>
              <a:t>+ Đối với thế giới</a:t>
            </a:r>
            <a:endParaRPr lang="en-US" dirty="0"/>
          </a:p>
        </p:txBody>
      </p:sp>
      <p:sp>
        <p:nvSpPr>
          <p:cNvPr id="5" name="TextBox 4">
            <a:extLst>
              <a:ext uri="{FF2B5EF4-FFF2-40B4-BE49-F238E27FC236}">
                <a16:creationId xmlns:a16="http://schemas.microsoft.com/office/drawing/2014/main" id="{75B21D2A-EC10-5F77-CD46-2D3A97F9F2E4}"/>
              </a:ext>
            </a:extLst>
          </p:cNvPr>
          <p:cNvSpPr txBox="1"/>
          <p:nvPr/>
        </p:nvSpPr>
        <p:spPr>
          <a:xfrm>
            <a:off x="838200" y="766047"/>
            <a:ext cx="11022106" cy="830997"/>
          </a:xfrm>
          <a:prstGeom prst="rect">
            <a:avLst/>
          </a:prstGeom>
          <a:noFill/>
        </p:spPr>
        <p:txBody>
          <a:bodyPr wrap="square">
            <a:spAutoFit/>
          </a:bodyPr>
          <a:lstStyle/>
          <a:p>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cs typeface="Times New Roman" panose="02020603050405020304" pitchFamily="18" charset="0"/>
              </a:rPr>
              <a:t>1</a:t>
            </a:r>
            <a:r>
              <a:rPr lang="vi-V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cộng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hòa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dân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Trung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ý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lịch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sử</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kiện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822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7DC968-7D02-7360-C267-4DE6C0271462}"/>
              </a:ext>
            </a:extLst>
          </p:cNvPr>
          <p:cNvSpPr>
            <a:spLocks noGrp="1"/>
          </p:cNvSpPr>
          <p:nvPr>
            <p:ph idx="1"/>
          </p:nvPr>
        </p:nvSpPr>
        <p:spPr/>
        <p:txBody>
          <a:bodyPr>
            <a:normAutofit/>
          </a:bodyPr>
          <a:lstStyle/>
          <a:p>
            <a:pPr>
              <a:buFontTx/>
              <a:buChar char="-"/>
            </a:pPr>
            <a:r>
              <a:rPr lang="vi-VN" sz="1600" b="1" dirty="0">
                <a:latin typeface="+mj-lt"/>
              </a:rPr>
              <a:t>Hoàn cảnh ra đời: </a:t>
            </a:r>
          </a:p>
          <a:p>
            <a:r>
              <a:rPr lang="vi-VN" sz="1600" b="1" dirty="0">
                <a:solidFill>
                  <a:srgbClr val="000000"/>
                </a:solidFill>
                <a:effectLst/>
                <a:latin typeface="+mj-lt"/>
                <a:ea typeface="Times New Roman" panose="02020603050405020304" pitchFamily="18" charset="0"/>
                <a:cs typeface="Times New Roman" panose="02020603050405020304" pitchFamily="18" charset="0"/>
              </a:rPr>
              <a:t>- Thời cơ:</a:t>
            </a:r>
            <a:endParaRPr lang="en-US" sz="1600" dirty="0">
              <a:effectLst/>
              <a:latin typeface="+mj-lt"/>
              <a:ea typeface="Times New Roman" panose="02020603050405020304" pitchFamily="18" charset="0"/>
              <a:cs typeface="Times New Roman" panose="02020603050405020304" pitchFamily="18" charset="0"/>
            </a:endParaRPr>
          </a:p>
          <a:p>
            <a:r>
              <a:rPr lang="vi-VN" sz="1600" dirty="0">
                <a:solidFill>
                  <a:srgbClr val="000000"/>
                </a:solidFill>
                <a:effectLst/>
                <a:latin typeface="+mj-lt"/>
                <a:ea typeface="Times New Roman" panose="02020603050405020304" pitchFamily="18" charset="0"/>
                <a:cs typeface="Times New Roman" panose="02020603050405020304" pitchFamily="18" charset="0"/>
              </a:rPr>
              <a:t>     + Nền kinh tế Việt Nam hội nhập được vào nền kinh tế khu vực, thu hút vốn đầu tư tạo điều kiện thuận lợi để phát triển kinh tế, rút ngắn khoảng cách với các nước trong khu vực.</a:t>
            </a:r>
            <a:endParaRPr lang="en-US" sz="1600" dirty="0">
              <a:effectLst/>
              <a:latin typeface="+mj-lt"/>
              <a:ea typeface="Times New Roman" panose="02020603050405020304" pitchFamily="18" charset="0"/>
              <a:cs typeface="Times New Roman" panose="02020603050405020304" pitchFamily="18" charset="0"/>
            </a:endParaRPr>
          </a:p>
          <a:p>
            <a:r>
              <a:rPr lang="vi-VN" sz="1600" dirty="0">
                <a:solidFill>
                  <a:srgbClr val="000000"/>
                </a:solidFill>
                <a:effectLst/>
                <a:latin typeface="+mj-lt"/>
                <a:ea typeface="Times New Roman" panose="02020603050405020304" pitchFamily="18" charset="0"/>
                <a:cs typeface="Times New Roman" panose="02020603050405020304" pitchFamily="18" charset="0"/>
              </a:rPr>
              <a:t>     + Tiếp thu các thành tựu KH- KT tiên tiến của thế giới, kinh nghiệm quản lí tiên tiến của các nước trong khu vực.</a:t>
            </a:r>
            <a:endParaRPr lang="en-US" sz="1600" dirty="0">
              <a:effectLst/>
              <a:latin typeface="+mj-lt"/>
              <a:ea typeface="Times New Roman" panose="02020603050405020304" pitchFamily="18" charset="0"/>
              <a:cs typeface="Times New Roman" panose="02020603050405020304" pitchFamily="18" charset="0"/>
            </a:endParaRPr>
          </a:p>
          <a:p>
            <a:r>
              <a:rPr lang="vi-VN" sz="1600" dirty="0">
                <a:solidFill>
                  <a:srgbClr val="000000"/>
                </a:solidFill>
                <a:effectLst/>
                <a:latin typeface="+mj-lt"/>
                <a:ea typeface="Times New Roman" panose="02020603050405020304" pitchFamily="18" charset="0"/>
                <a:cs typeface="Times New Roman" panose="02020603050405020304" pitchFamily="18" charset="0"/>
              </a:rPr>
              <a:t>    + Tạo điều kiện giao lưu, hợp tác về văn hoá, giáo dục, văn học, nghệ thuật...</a:t>
            </a:r>
            <a:endParaRPr lang="en-US" sz="1600" dirty="0">
              <a:effectLst/>
              <a:latin typeface="+mj-lt"/>
              <a:ea typeface="Times New Roman" panose="02020603050405020304" pitchFamily="18" charset="0"/>
              <a:cs typeface="Times New Roman" panose="02020603050405020304" pitchFamily="18" charset="0"/>
            </a:endParaRPr>
          </a:p>
          <a:p>
            <a:r>
              <a:rPr lang="vi-VN" sz="1600" b="1" i="1" dirty="0">
                <a:solidFill>
                  <a:srgbClr val="000000"/>
                </a:solidFill>
                <a:effectLst/>
                <a:latin typeface="+mj-lt"/>
                <a:ea typeface="Times New Roman" panose="02020603050405020304" pitchFamily="18" charset="0"/>
                <a:cs typeface="Times New Roman" panose="02020603050405020304" pitchFamily="18" charset="0"/>
              </a:rPr>
              <a:t>   </a:t>
            </a:r>
            <a:r>
              <a:rPr lang="vi-VN" sz="1600" b="1" dirty="0">
                <a:solidFill>
                  <a:srgbClr val="000000"/>
                </a:solidFill>
                <a:effectLst/>
                <a:latin typeface="+mj-lt"/>
                <a:ea typeface="Times New Roman" panose="02020603050405020304" pitchFamily="18" charset="0"/>
                <a:cs typeface="Times New Roman" panose="02020603050405020304" pitchFamily="18" charset="0"/>
              </a:rPr>
              <a:t>- Thách thức:</a:t>
            </a:r>
            <a:endParaRPr lang="en-US" sz="1600" dirty="0">
              <a:effectLst/>
              <a:latin typeface="+mj-lt"/>
              <a:ea typeface="Times New Roman" panose="02020603050405020304" pitchFamily="18" charset="0"/>
              <a:cs typeface="Times New Roman" panose="02020603050405020304" pitchFamily="18" charset="0"/>
            </a:endParaRPr>
          </a:p>
          <a:p>
            <a:r>
              <a:rPr lang="vi-VN" sz="1600" i="1" dirty="0">
                <a:solidFill>
                  <a:srgbClr val="000000"/>
                </a:solidFill>
                <a:effectLst/>
                <a:latin typeface="+mj-lt"/>
                <a:ea typeface="Times New Roman" panose="02020603050405020304" pitchFamily="18" charset="0"/>
                <a:cs typeface="Times New Roman" panose="02020603050405020304" pitchFamily="18" charset="0"/>
              </a:rPr>
              <a:t>     + </a:t>
            </a:r>
            <a:r>
              <a:rPr lang="vi-VN" sz="1600" dirty="0">
                <a:solidFill>
                  <a:srgbClr val="000000"/>
                </a:solidFill>
                <a:effectLst/>
                <a:latin typeface="+mj-lt"/>
                <a:ea typeface="Times New Roman" panose="02020603050405020304" pitchFamily="18" charset="0"/>
                <a:cs typeface="Times New Roman" panose="02020603050405020304" pitchFamily="18" charset="0"/>
              </a:rPr>
              <a:t>Việt Nam sẽ gặp sự cạnh tranh quyết liệt với các nước trong khu vực. Nếu   không tận dụng được cơ hội để phát triển kinh tế thì sẽ bị tụt hậu.</a:t>
            </a:r>
            <a:endParaRPr lang="en-US" sz="1600" dirty="0">
              <a:effectLst/>
              <a:latin typeface="+mj-lt"/>
              <a:ea typeface="Times New Roman" panose="02020603050405020304" pitchFamily="18" charset="0"/>
              <a:cs typeface="Times New Roman" panose="02020603050405020304" pitchFamily="18" charset="0"/>
            </a:endParaRPr>
          </a:p>
          <a:p>
            <a:pPr algn="just"/>
            <a:r>
              <a:rPr lang="vi-VN" sz="1600" dirty="0">
                <a:solidFill>
                  <a:srgbClr val="000000"/>
                </a:solidFill>
                <a:effectLst/>
                <a:latin typeface="+mj-lt"/>
                <a:ea typeface="Times New Roman" panose="02020603050405020304" pitchFamily="18" charset="0"/>
                <a:cs typeface="Times New Roman" panose="02020603050405020304" pitchFamily="18" charset="0"/>
              </a:rPr>
              <a:t>     + Trong quá trình hội nhập văn hoá, nếu không biết chọn lọc sẽ đánh mất bản sắc văn hoá dân tộc...Vì vậy phải đảm bảo nguyên tắc “hòa nhập” nhưng không “hòa tan”, làm đánh mất bản sắc văn hoá dân tộc.</a:t>
            </a:r>
          </a:p>
          <a:p>
            <a:pPr marL="0" indent="0" algn="just">
              <a:buNone/>
            </a:pPr>
            <a:r>
              <a:rPr lang="vi-VN" sz="1600" dirty="0">
                <a:solidFill>
                  <a:srgbClr val="000000"/>
                </a:solidFill>
                <a:latin typeface="+mj-lt"/>
                <a:ea typeface="Times New Roman" panose="02020603050405020304" pitchFamily="18" charset="0"/>
                <a:cs typeface="Times New Roman" panose="02020603050405020304" pitchFamily="18" charset="0"/>
              </a:rPr>
              <a:t>* </a:t>
            </a:r>
            <a:r>
              <a:rPr lang="vi-VN" sz="1600" b="1" dirty="0">
                <a:solidFill>
                  <a:srgbClr val="000000"/>
                </a:solidFill>
                <a:latin typeface="+mj-lt"/>
                <a:ea typeface="Times New Roman" panose="02020603050405020304" pitchFamily="18" charset="0"/>
                <a:cs typeface="Times New Roman" panose="02020603050405020304" pitchFamily="18" charset="0"/>
              </a:rPr>
              <a:t>Trách nhiệm của HS</a:t>
            </a:r>
            <a:r>
              <a:rPr lang="vi-VN" sz="1600" dirty="0">
                <a:solidFill>
                  <a:srgbClr val="000000"/>
                </a:solidFill>
                <a:latin typeface="+mj-lt"/>
                <a:ea typeface="Times New Roman" panose="02020603050405020304" pitchFamily="18" charset="0"/>
                <a:cs typeface="Times New Roman" panose="02020603050405020304" pitchFamily="18" charset="0"/>
              </a:rPr>
              <a:t>: Không ngừng học tập, trau dồi kiến thức tiếng anh giới thiệu về Văn hóa VN với bạn bè quốc tế, chấp hành chủ chương của Đảng và nhà nước....</a:t>
            </a:r>
            <a:endParaRPr lang="en-US" sz="1600" dirty="0">
              <a:effectLst/>
              <a:latin typeface="+mj-lt"/>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3C8F02E-5B65-88CE-5A56-C60C57D41845}"/>
              </a:ext>
            </a:extLst>
          </p:cNvPr>
          <p:cNvSpPr txBox="1"/>
          <p:nvPr/>
        </p:nvSpPr>
        <p:spPr>
          <a:xfrm>
            <a:off x="533400" y="327684"/>
            <a:ext cx="10820400" cy="1200329"/>
          </a:xfrm>
          <a:prstGeom prst="rect">
            <a:avLst/>
          </a:prstGeom>
          <a:noFill/>
        </p:spPr>
        <p:txBody>
          <a:bodyPr wrap="square">
            <a:spAutoFit/>
          </a:bodyPr>
          <a:lstStyle/>
          <a:p>
            <a:pPr algn="just"/>
            <a:r>
              <a:rPr lang="vi-VN" sz="2400" dirty="0">
                <a:solidFill>
                  <a:srgbClr val="000000"/>
                </a:solidFill>
                <a:effectLst/>
                <a:latin typeface="Times New Roman" panose="02020603050405020304" pitchFamily="18" charset="0"/>
                <a:ea typeface="Times New Roman" panose="02020603050405020304" pitchFamily="18" charset="0"/>
              </a:rPr>
              <a:t>Câu 2: </a:t>
            </a:r>
            <a:r>
              <a:rPr lang="en-US" sz="2400" dirty="0" err="1">
                <a:solidFill>
                  <a:srgbClr val="000000"/>
                </a:solidFill>
                <a:effectLst/>
                <a:latin typeface="Times New Roman" panose="02020603050405020304" pitchFamily="18" charset="0"/>
                <a:ea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hoàn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cảnh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đời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tổ</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chức</a:t>
            </a:r>
            <a:r>
              <a:rPr lang="en-US" sz="2400" dirty="0">
                <a:solidFill>
                  <a:srgbClr val="000000"/>
                </a:solidFill>
                <a:effectLst/>
                <a:latin typeface="Times New Roman" panose="02020603050405020304" pitchFamily="18" charset="0"/>
                <a:ea typeface="Times New Roman" panose="02020603050405020304" pitchFamily="18" charset="0"/>
              </a:rPr>
              <a:t> ASEAN</a:t>
            </a:r>
            <a:r>
              <a:rPr lang="vi-VN" sz="2400" dirty="0">
                <a:solidFill>
                  <a:srgbClr val="000000"/>
                </a:solidFill>
                <a:effectLst/>
                <a:latin typeface="Times New Roman" panose="02020603050405020304" pitchFamily="18" charset="0"/>
                <a:ea typeface="Times New Roman" panose="02020603050405020304" pitchFamily="18" charset="0"/>
              </a:rPr>
              <a:t>? Thời cơ và thách thức của Việt Nam khi ra nhập Asean? </a:t>
            </a:r>
            <a:r>
              <a:rPr lang="en-US" sz="2400" dirty="0" err="1">
                <a:solidFill>
                  <a:srgbClr val="000000"/>
                </a:solidFill>
                <a:effectLst/>
                <a:latin typeface="Times New Roman" panose="02020603050405020304" pitchFamily="18" charset="0"/>
                <a:ea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sinh</a:t>
            </a:r>
            <a:r>
              <a:rPr lang="en-US" sz="2400" dirty="0">
                <a:solidFill>
                  <a:srgbClr val="000000"/>
                </a:solidFill>
                <a:effectLst/>
                <a:latin typeface="Times New Roman" panose="02020603050405020304" pitchFamily="18" charset="0"/>
                <a:ea typeface="Times New Roman" panose="02020603050405020304" pitchFamily="18" charset="0"/>
              </a:rPr>
              <a:t> -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Việt</a:t>
            </a:r>
            <a:r>
              <a:rPr lang="en-US" sz="2400" dirty="0">
                <a:solidFill>
                  <a:srgbClr val="000000"/>
                </a:solidFill>
                <a:effectLst/>
                <a:latin typeface="Times New Roman" panose="02020603050405020304" pitchFamily="18" charset="0"/>
                <a:ea typeface="Times New Roman" panose="02020603050405020304" pitchFamily="18" charset="0"/>
              </a:rPr>
              <a:t> Nam, </a:t>
            </a: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góp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cùng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Việt</a:t>
            </a:r>
            <a:r>
              <a:rPr lang="en-US" sz="2400" dirty="0">
                <a:solidFill>
                  <a:srgbClr val="000000"/>
                </a:solidFill>
                <a:effectLst/>
                <a:latin typeface="Times New Roman" panose="02020603050405020304" pitchFamily="18" charset="0"/>
                <a:ea typeface="Times New Roman" panose="02020603050405020304" pitchFamily="18" charset="0"/>
              </a:rPr>
              <a:t> Nam </a:t>
            </a:r>
            <a:r>
              <a:rPr lang="en-US" sz="2400" dirty="0" err="1">
                <a:solidFill>
                  <a:srgbClr val="000000"/>
                </a:solidFill>
                <a:effectLst/>
                <a:latin typeface="Times New Roman" panose="02020603050405020304" pitchFamily="18" charset="0"/>
                <a:ea typeface="Times New Roman" panose="02020603050405020304" pitchFamily="18" charset="0"/>
              </a:rPr>
              <a:t>hội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rộng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tổ</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ASEAN?</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8826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C10343-EAD4-C847-074C-FC81EC3628D3}"/>
              </a:ext>
            </a:extLst>
          </p:cNvPr>
          <p:cNvSpPr>
            <a:spLocks noGrp="1"/>
          </p:cNvSpPr>
          <p:nvPr>
            <p:ph idx="1"/>
          </p:nvPr>
        </p:nvSpPr>
        <p:spPr/>
        <p:txBody>
          <a:bodyPr>
            <a:normAutofit/>
          </a:bodyPr>
          <a:lstStyle/>
          <a:p>
            <a:pPr>
              <a:buFontTx/>
              <a:buChar char="-"/>
            </a:pPr>
            <a:r>
              <a:rPr lang="vi-VN" sz="2000" b="1" dirty="0">
                <a:latin typeface="+mj-lt"/>
              </a:rPr>
              <a:t>Nguyên tắc</a:t>
            </a:r>
          </a:p>
          <a:p>
            <a:pPr>
              <a:buFontTx/>
              <a:buChar char="-"/>
            </a:pPr>
            <a:r>
              <a:rPr lang="vi-VN" sz="2000" b="1" dirty="0">
                <a:latin typeface="+mj-lt"/>
              </a:rPr>
              <a:t>Mục tiêu:</a:t>
            </a:r>
          </a:p>
          <a:p>
            <a:pPr>
              <a:buFontTx/>
              <a:buChar char="-"/>
            </a:pPr>
            <a:r>
              <a:rPr lang="vi-VN" sz="2000" b="1" dirty="0">
                <a:latin typeface="+mj-lt"/>
              </a:rPr>
              <a:t>Một chương mới mở ra trong lịch sử ĐNA:</a:t>
            </a:r>
          </a:p>
          <a:p>
            <a:pPr>
              <a:buFontTx/>
              <a:buChar char="-"/>
            </a:pPr>
            <a:r>
              <a:rPr lang="vi-VN" sz="2000" b="0" i="0" dirty="0">
                <a:solidFill>
                  <a:srgbClr val="000000"/>
                </a:solidFill>
                <a:effectLst/>
                <a:latin typeface="+mj-lt"/>
              </a:rPr>
              <a:t>+ Từ đầu những năm 90 của thế kỉ XX, sau “chiến tranh lạnh ” và vấn đề Campuchia được giải quyết bằng việc kí hiệp định Pari về Campuchia (10/1991). Tình hình chính trị khu vực được cải thiện rõ rệt.</a:t>
            </a:r>
          </a:p>
          <a:p>
            <a:pPr algn="just"/>
            <a:r>
              <a:rPr lang="vi-VN" sz="2000" b="0" i="0" dirty="0">
                <a:solidFill>
                  <a:srgbClr val="000000"/>
                </a:solidFill>
                <a:effectLst/>
                <a:latin typeface="+mj-lt"/>
              </a:rPr>
              <a:t>+ Xu hướng nổi bật đầu tiên là sự mở rộng thành viên của tổ chức ASEAN: 01/1984 Brunây, 7/1995 Việt Nam, 9/1997 Lào và Myanma, 4/1999 Campuchia.</a:t>
            </a:r>
          </a:p>
          <a:p>
            <a:pPr algn="just"/>
            <a:r>
              <a:rPr lang="vi-VN" sz="2000" b="0" i="0" dirty="0">
                <a:solidFill>
                  <a:srgbClr val="000000"/>
                </a:solidFill>
                <a:effectLst/>
                <a:latin typeface="+mj-lt"/>
              </a:rPr>
              <a:t>Như thế:</a:t>
            </a:r>
          </a:p>
          <a:p>
            <a:pPr algn="just"/>
            <a:r>
              <a:rPr lang="vi-VN" sz="2000" b="0" i="0" dirty="0">
                <a:solidFill>
                  <a:srgbClr val="000000"/>
                </a:solidFill>
                <a:effectLst/>
                <a:latin typeface="+mj-lt"/>
              </a:rPr>
              <a:t>+ ASEAN từ 6 nước đã phát triển thành 10 nước thành viên.</a:t>
            </a:r>
          </a:p>
          <a:p>
            <a:pPr algn="just"/>
            <a:r>
              <a:rPr lang="vi-VN" sz="2000" b="0" i="0" dirty="0">
                <a:solidFill>
                  <a:srgbClr val="000000"/>
                </a:solidFill>
                <a:effectLst/>
                <a:latin typeface="+mj-lt"/>
              </a:rPr>
              <a:t>+ Lần đầu tiên trong lịch sử khu vực, 10 nước Đông Nam Á đều cùng đứng trong một tổ chức thống nhất</a:t>
            </a:r>
          </a:p>
          <a:p>
            <a:pPr>
              <a:buFontTx/>
              <a:buChar char="-"/>
            </a:pPr>
            <a:endParaRPr lang="en-US" sz="2000" dirty="0">
              <a:latin typeface="+mj-lt"/>
            </a:endParaRPr>
          </a:p>
        </p:txBody>
      </p:sp>
      <p:sp>
        <p:nvSpPr>
          <p:cNvPr id="5" name="TextBox 4">
            <a:extLst>
              <a:ext uri="{FF2B5EF4-FFF2-40B4-BE49-F238E27FC236}">
                <a16:creationId xmlns:a16="http://schemas.microsoft.com/office/drawing/2014/main" id="{DFD5BADD-1FAE-D843-478A-2D52760819C8}"/>
              </a:ext>
            </a:extLst>
          </p:cNvPr>
          <p:cNvSpPr txBox="1"/>
          <p:nvPr/>
        </p:nvSpPr>
        <p:spPr>
          <a:xfrm>
            <a:off x="838200" y="471340"/>
            <a:ext cx="10515600" cy="1258421"/>
          </a:xfrm>
          <a:prstGeom prst="rect">
            <a:avLst/>
          </a:prstGeom>
          <a:noFill/>
        </p:spPr>
        <p:txBody>
          <a:bodyPr wrap="square">
            <a:spAutoFit/>
          </a:bodyPr>
          <a:lstStyle/>
          <a:p>
            <a:pPr algn="just">
              <a:lnSpc>
                <a:spcPct val="107000"/>
              </a:lnSpc>
              <a:spcAft>
                <a:spcPts val="800"/>
              </a:spcAft>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Câu 3: Trình bày mục tiêu và nguyên tắc hoạt động của tổ chức ASEAN. Tại sao nói "</a:t>
            </a: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Từ đầu những năm 90 của thế kỉ XX một chương mới đã mở ra trong lịch sử các nước Đông Nam Á"</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943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1866FD-16C5-5EDD-1BAD-5995363ADD62}"/>
              </a:ext>
            </a:extLst>
          </p:cNvPr>
          <p:cNvSpPr>
            <a:spLocks noGrp="1"/>
          </p:cNvSpPr>
          <p:nvPr>
            <p:ph idx="1"/>
          </p:nvPr>
        </p:nvSpPr>
        <p:spPr/>
        <p:txBody>
          <a:bodyPr/>
          <a:lstStyle/>
          <a:p>
            <a:pPr>
              <a:buFontTx/>
              <a:buChar char="-"/>
            </a:pPr>
            <a:r>
              <a:rPr lang="vi-VN" dirty="0"/>
              <a:t>Công nghiệp</a:t>
            </a:r>
          </a:p>
          <a:p>
            <a:pPr>
              <a:buFontTx/>
              <a:buChar char="-"/>
            </a:pPr>
            <a:r>
              <a:rPr lang="vi-VN" dirty="0"/>
              <a:t>Khoa học – kĩ thuật</a:t>
            </a:r>
          </a:p>
          <a:p>
            <a:pPr>
              <a:buFontTx/>
              <a:buChar char="-"/>
            </a:pPr>
            <a:r>
              <a:rPr lang="vi-VN" dirty="0"/>
              <a:t>Đối ngoại</a:t>
            </a:r>
            <a:endParaRPr lang="en-US" dirty="0"/>
          </a:p>
        </p:txBody>
      </p:sp>
      <p:sp>
        <p:nvSpPr>
          <p:cNvPr id="5" name="TextBox 4">
            <a:extLst>
              <a:ext uri="{FF2B5EF4-FFF2-40B4-BE49-F238E27FC236}">
                <a16:creationId xmlns:a16="http://schemas.microsoft.com/office/drawing/2014/main" id="{497F522A-A4B9-0A90-376F-AAB2C386EB81}"/>
              </a:ext>
            </a:extLst>
          </p:cNvPr>
          <p:cNvSpPr txBox="1"/>
          <p:nvPr/>
        </p:nvSpPr>
        <p:spPr>
          <a:xfrm>
            <a:off x="694766" y="537602"/>
            <a:ext cx="10659034" cy="863250"/>
          </a:xfrm>
          <a:prstGeom prst="rect">
            <a:avLst/>
          </a:prstGeom>
          <a:noFill/>
        </p:spPr>
        <p:txBody>
          <a:bodyPr wrap="square">
            <a:spAutoFit/>
          </a:bodyPr>
          <a:lstStyle/>
          <a:p>
            <a:pPr algn="just">
              <a:lnSpc>
                <a:spcPct val="107000"/>
              </a:lnSpc>
              <a:spcAft>
                <a:spcPts val="800"/>
              </a:spcAft>
            </a:pP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Câu 4: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nổi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bật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khoa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kỹ</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Liên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Xô</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1945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70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thế</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kỉ</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XX?</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485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1670</Words>
  <PresentationFormat>Widescreen</PresentationFormat>
  <Paragraphs>92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.VnTime</vt:lpstr>
      <vt:lpstr>Arial</vt:lpstr>
      <vt:lpstr>Calibri</vt:lpstr>
      <vt:lpstr>Calibri Light</vt:lpstr>
      <vt:lpstr>Times New Roman</vt:lpstr>
      <vt:lpstr>Office Theme</vt:lpstr>
      <vt:lpstr>Ôn tập giữa học kì 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2022-10-25T15:25:21Z</dcterms:created>
  <dcterms:modified xsi:type="dcterms:W3CDTF">2022-10-26T03:21:27Z</dcterms:modified>
</cp:coreProperties>
</file>