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5" r:id="rId2"/>
    <p:sldId id="276" r:id="rId3"/>
    <p:sldId id="268" r:id="rId4"/>
    <p:sldId id="269" r:id="rId5"/>
    <p:sldId id="270" r:id="rId6"/>
    <p:sldId id="273" r:id="rId7"/>
    <p:sldId id="271" r:id="rId8"/>
    <p:sldId id="2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C000"/>
    <a:srgbClr val="FFD966"/>
    <a:srgbClr val="F50214"/>
    <a:srgbClr val="E84E60"/>
    <a:srgbClr val="009A35"/>
    <a:srgbClr val="1569BE"/>
    <a:srgbClr val="A2A2A2"/>
    <a:srgbClr val="BDD5E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84"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3B0D1E-55EA-4B42-AC8C-8B280FDA7DA3}" type="datetimeFigureOut">
              <a:rPr lang="en-US" smtClean="0"/>
              <a:t>9/19/2021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486EF0-6D2C-488A-A09A-F0388078E8CB}" type="slidenum">
              <a:rPr lang="en-US" smtClean="0"/>
              <a:t>‹#›</a:t>
            </a:fld>
            <a:endParaRPr lang="en-US"/>
          </a:p>
        </p:txBody>
      </p:sp>
    </p:spTree>
    <p:extLst>
      <p:ext uri="{BB962C8B-B14F-4D97-AF65-F5344CB8AC3E}">
        <p14:creationId xmlns:p14="http://schemas.microsoft.com/office/powerpoint/2010/main" val="77037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1227526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92535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268872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3415452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B83083-4B1F-44D0-BE52-C6191B780FA9}" type="datetimeFigureOut">
              <a:rPr lang="en-US" smtClean="0"/>
              <a:t>9/19/2021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2315285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B83083-4B1F-44D0-BE52-C6191B780FA9}"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56783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B83083-4B1F-44D0-BE52-C6191B780FA9}" type="datetimeFigureOut">
              <a:rPr lang="en-US" smtClean="0"/>
              <a:t>9/19/2021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3920218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B83083-4B1F-44D0-BE52-C6191B780FA9}" type="datetimeFigureOut">
              <a:rPr lang="en-US" smtClean="0"/>
              <a:t>9/19/2021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116157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B83083-4B1F-44D0-BE52-C6191B780FA9}" type="datetimeFigureOut">
              <a:rPr lang="en-US" smtClean="0"/>
              <a:t>9/19/2021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3309539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83083-4B1F-44D0-BE52-C6191B780FA9}"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2521885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B83083-4B1F-44D0-BE52-C6191B780FA9}" type="datetimeFigureOut">
              <a:rPr lang="en-US" smtClean="0"/>
              <a:t>9/19/2021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271E58-7829-4BCF-81A1-62B3F57525D5}" type="slidenum">
              <a:rPr lang="en-US" smtClean="0"/>
              <a:t>‹#›</a:t>
            </a:fld>
            <a:endParaRPr lang="en-US"/>
          </a:p>
        </p:txBody>
      </p:sp>
    </p:spTree>
    <p:extLst>
      <p:ext uri="{BB962C8B-B14F-4D97-AF65-F5344CB8AC3E}">
        <p14:creationId xmlns:p14="http://schemas.microsoft.com/office/powerpoint/2010/main" val="334746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B83083-4B1F-44D0-BE52-C6191B780FA9}" type="datetimeFigureOut">
              <a:rPr lang="en-US" smtClean="0"/>
              <a:t>9/19/2021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271E58-7829-4BCF-81A1-62B3F57525D5}" type="slidenum">
              <a:rPr lang="en-US" smtClean="0"/>
              <a:t>‹#›</a:t>
            </a:fld>
            <a:endParaRPr lang="en-US"/>
          </a:p>
        </p:txBody>
      </p:sp>
    </p:spTree>
    <p:extLst>
      <p:ext uri="{BB962C8B-B14F-4D97-AF65-F5344CB8AC3E}">
        <p14:creationId xmlns:p14="http://schemas.microsoft.com/office/powerpoint/2010/main" val="2935378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801635" y="694475"/>
            <a:ext cx="10213146" cy="584775"/>
          </a:xfrm>
          <a:prstGeom prst="rect">
            <a:avLst/>
          </a:prstGeom>
          <a:noFill/>
        </p:spPr>
        <p:txBody>
          <a:bodyPr wrap="square" rtlCol="0">
            <a:spAutoFit/>
          </a:bodyPr>
          <a:lstStyle/>
          <a:p>
            <a:r>
              <a:rPr lang="en-US" sz="3200" b="1" u="sng" err="1">
                <a:solidFill>
                  <a:srgbClr val="FF0000"/>
                </a:solidFill>
                <a:latin typeface="SVN-A Love Of Thunder" panose="02040603050506020204" pitchFamily="18" charset="0"/>
                <a:cs typeface="Times New Roman" panose="02020603050405020304" pitchFamily="18" charset="0"/>
              </a:rPr>
              <a:t>Tiết</a:t>
            </a:r>
            <a:r>
              <a:rPr lang="en-US" sz="3200" b="1" u="sng">
                <a:solidFill>
                  <a:srgbClr val="FF0000"/>
                </a:solidFill>
                <a:latin typeface="SVN-A Love Of Thunder" panose="02040603050506020204" pitchFamily="18" charset="0"/>
                <a:cs typeface="Times New Roman" panose="02020603050405020304" pitchFamily="18" charset="0"/>
              </a:rPr>
              <a:t> </a:t>
            </a:r>
            <a:r>
              <a:rPr lang="en-US" sz="3200" b="1" u="sng" smtClean="0">
                <a:solidFill>
                  <a:srgbClr val="FF0000"/>
                </a:solidFill>
                <a:latin typeface="SVN-A Love Of Thunder" panose="02040603050506020204" pitchFamily="18" charset="0"/>
                <a:cs typeface="Times New Roman" panose="02020603050405020304" pitchFamily="18" charset="0"/>
              </a:rPr>
              <a:t>5+6</a:t>
            </a:r>
            <a:r>
              <a:rPr lang="en-US" sz="3200" b="1" smtClean="0">
                <a:solidFill>
                  <a:srgbClr val="FF0000"/>
                </a:solidFill>
                <a:latin typeface="SVN-A Love Of Thunder" panose="02040603050506020204" pitchFamily="18" charset="0"/>
                <a:cs typeface="Times New Roman" panose="02020603050405020304" pitchFamily="18" charset="0"/>
              </a:rPr>
              <a:t> </a:t>
            </a:r>
            <a:r>
              <a:rPr lang="en-US" sz="3200" b="1" dirty="0" smtClean="0">
                <a:solidFill>
                  <a:srgbClr val="FF0000"/>
                </a:solidFill>
                <a:latin typeface="SVN-A Love Of Thunder" panose="02040603050506020204" pitchFamily="18" charset="0"/>
                <a:cs typeface="Times New Roman" panose="02020603050405020304" pitchFamily="18" charset="0"/>
              </a:rPr>
              <a:t>- §</a:t>
            </a:r>
            <a:r>
              <a:rPr lang="en-US" sz="3200" b="1" dirty="0">
                <a:solidFill>
                  <a:srgbClr val="FF0000"/>
                </a:solidFill>
                <a:latin typeface="SVN-A Love Of Thunder" panose="02040603050506020204" pitchFamily="18" charset="0"/>
                <a:cs typeface="Times New Roman" panose="02020603050405020304" pitchFamily="18" charset="0"/>
              </a:rPr>
              <a:t>4</a:t>
            </a:r>
            <a:r>
              <a:rPr lang="en-US" sz="3200" b="1">
                <a:solidFill>
                  <a:srgbClr val="FF0000"/>
                </a:solidFill>
                <a:latin typeface="SVN-A Love Of Thunder" panose="02040603050506020204" pitchFamily="18" charset="0"/>
                <a:cs typeface="Times New Roman" panose="02020603050405020304" pitchFamily="18" charset="0"/>
              </a:rPr>
              <a:t>. </a:t>
            </a:r>
            <a:r>
              <a:rPr lang="en-US" sz="3200" b="1" smtClean="0">
                <a:solidFill>
                  <a:srgbClr val="FF0000"/>
                </a:solidFill>
                <a:latin typeface="SVN-A Love Of Thunder" panose="02040603050506020204" pitchFamily="18" charset="0"/>
                <a:cs typeface="Times New Roman" panose="02020603050405020304" pitchFamily="18" charset="0"/>
              </a:rPr>
              <a:t>PHÉP NHÂN VÀ PHÉP CHIA </a:t>
            </a:r>
            <a:r>
              <a:rPr lang="en-US" sz="3200" b="1" dirty="0">
                <a:solidFill>
                  <a:srgbClr val="FF0000"/>
                </a:solidFill>
                <a:latin typeface="SVN-A Love Of Thunder" panose="02040603050506020204" pitchFamily="18" charset="0"/>
                <a:cs typeface="Times New Roman" panose="02020603050405020304" pitchFamily="18" charset="0"/>
              </a:rPr>
              <a:t>SỐ </a:t>
            </a:r>
            <a:r>
              <a:rPr lang="en-US" sz="3200" b="1">
                <a:solidFill>
                  <a:srgbClr val="FF0000"/>
                </a:solidFill>
                <a:latin typeface="SVN-A Love Of Thunder" panose="02040603050506020204" pitchFamily="18" charset="0"/>
                <a:cs typeface="Times New Roman" panose="02020603050405020304" pitchFamily="18" charset="0"/>
              </a:rPr>
              <a:t>TỰ </a:t>
            </a:r>
            <a:r>
              <a:rPr lang="en-US" sz="3200" b="1" smtClean="0">
                <a:solidFill>
                  <a:srgbClr val="FF0000"/>
                </a:solidFill>
                <a:latin typeface="SVN-A Love Of Thunder" panose="02040603050506020204" pitchFamily="18" charset="0"/>
                <a:cs typeface="Times New Roman" panose="02020603050405020304" pitchFamily="18" charset="0"/>
              </a:rPr>
              <a:t>NHIÊN</a:t>
            </a:r>
            <a:endParaRPr lang="en-US" sz="3200" dirty="0">
              <a:solidFill>
                <a:srgbClr val="FF0000"/>
              </a:solidFill>
              <a:latin typeface="SVN-A Love Of Thunder" panose="02040603050506020204" pitchFamily="18" charset="0"/>
              <a:cs typeface="Times New Roman" panose="02020603050405020304" pitchFamily="18" charset="0"/>
            </a:endParaRPr>
          </a:p>
        </p:txBody>
      </p:sp>
      <p:sp>
        <p:nvSpPr>
          <p:cNvPr id="6" name="TextBox 5"/>
          <p:cNvSpPr txBox="1"/>
          <p:nvPr/>
        </p:nvSpPr>
        <p:spPr>
          <a:xfrm>
            <a:off x="2260209" y="1775330"/>
            <a:ext cx="9931791" cy="461665"/>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GV </a:t>
            </a:r>
            <a:r>
              <a:rPr lang="en-US" sz="2400" dirty="0" err="1" smtClean="0">
                <a:latin typeface="Times New Roman" panose="02020603050405020304" pitchFamily="18" charset="0"/>
                <a:cs typeface="Times New Roman" panose="02020603050405020304" pitchFamily="18" charset="0"/>
              </a:rPr>
              <a:t>thực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hiện</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1220152" y="3317850"/>
            <a:ext cx="9020175" cy="2867025"/>
          </a:xfrm>
          <a:prstGeom prst="rect">
            <a:avLst/>
          </a:prstGeom>
        </p:spPr>
      </p:pic>
    </p:spTree>
    <p:extLst>
      <p:ext uri="{BB962C8B-B14F-4D97-AF65-F5344CB8AC3E}">
        <p14:creationId xmlns:p14="http://schemas.microsoft.com/office/powerpoint/2010/main" val="5919417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965981" y="2966578"/>
            <a:ext cx="2133809" cy="461665"/>
          </a:xfrm>
          <a:prstGeom prst="rect">
            <a:avLst/>
          </a:prstGeom>
          <a:noFill/>
        </p:spPr>
        <p:txBody>
          <a:bodyPr wrap="square" rtlCol="0">
            <a:spAutoFit/>
          </a:bodyPr>
          <a:lstStyle/>
          <a:p>
            <a:r>
              <a:rPr lang="en-US" sz="2400" b="1" dirty="0" err="1" smtClean="0">
                <a:latin typeface="Times New Roman" panose="02020603050405020304" pitchFamily="18" charset="0"/>
                <a:cs typeface="Times New Roman" panose="02020603050405020304" pitchFamily="18" charset="0"/>
              </a:rPr>
              <a:t>Bài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toán</a:t>
            </a:r>
            <a:r>
              <a:rPr lang="en-US" sz="2400" b="1" dirty="0" smtClean="0">
                <a:latin typeface="Times New Roman" panose="02020603050405020304" pitchFamily="18" charset="0"/>
                <a:cs typeface="Times New Roman" panose="02020603050405020304" pitchFamily="18" charset="0"/>
              </a:rPr>
              <a:t>:</a:t>
            </a:r>
            <a:endParaRPr lang="en-US" sz="2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4486275" y="571500"/>
            <a:ext cx="2912977" cy="646331"/>
          </a:xfrm>
          <a:prstGeom prst="rect">
            <a:avLst/>
          </a:prstGeom>
          <a:noFill/>
        </p:spPr>
        <p:txBody>
          <a:bodyPr wrap="none" rtlCol="0">
            <a:spAutoFit/>
          </a:bodyPr>
          <a:lstStyle/>
          <a:p>
            <a:r>
              <a:rPr lang="en-US" sz="3600" smtClean="0">
                <a:latin typeface="SVN-A Love Of Thunder" panose="02040603050506020204" pitchFamily="18" charset="0"/>
              </a:rPr>
              <a:t>ĐẶT VẤN ĐỀ</a:t>
            </a:r>
            <a:endParaRPr lang="en-US" sz="3600">
              <a:latin typeface="SVN-A Love Of Thunder" panose="02040603050506020204"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303787"/>
            <a:ext cx="2130233" cy="2662791"/>
          </a:xfrm>
          <a:prstGeom prst="rect">
            <a:avLst/>
          </a:prstGeom>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201465" y="2966578"/>
            <a:ext cx="2091638" cy="3303115"/>
          </a:xfrm>
          <a:prstGeom prst="rect">
            <a:avLst/>
          </a:prstGeom>
        </p:spPr>
      </p:pic>
      <p:sp>
        <p:nvSpPr>
          <p:cNvPr id="4" name="Rectangle 3"/>
          <p:cNvSpPr/>
          <p:nvPr/>
        </p:nvSpPr>
        <p:spPr>
          <a:xfrm>
            <a:off x="965981" y="3447155"/>
            <a:ext cx="6096000" cy="1815882"/>
          </a:xfrm>
          <a:prstGeom prst="rect">
            <a:avLst/>
          </a:prstGeom>
        </p:spPr>
        <p:txBody>
          <a:bodyPr>
            <a:spAutoFit/>
          </a:bodyPr>
          <a:lstStyle/>
          <a:p>
            <a:pPr algn="just"/>
            <a:r>
              <a:rPr lang="en-US" sz="2800">
                <a:latin typeface="Times New Roman" panose="02020603050405020304" pitchFamily="18" charset="0"/>
                <a:cs typeface="Times New Roman" panose="02020603050405020304" pitchFamily="18" charset="0"/>
              </a:rPr>
              <a:t>Mẹ em mua một túi 10kg gạo ngon loại 20 nghìn đồng một kilôgam. Hỏi mẹ em phải đưa cho cô bán hang bao nhiêu tờ 50 nghìn đồng để trả tiền gạo?</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49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497827" y="241207"/>
            <a:ext cx="11365164"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2)</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5378273" y="1163319"/>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898076"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chia </a:t>
            </a:r>
            <a:r>
              <a:rPr lang="en-US" sz="2400" b="1" dirty="0" err="1" smtClean="0">
                <a:solidFill>
                  <a:srgbClr val="FFFF00"/>
                </a:solidFill>
                <a:latin typeface="Times New Roman" panose="02020603050405020304" pitchFamily="18" charset="0"/>
                <a:cs typeface="Times New Roman" panose="02020603050405020304" pitchFamily="18" charset="0"/>
              </a:rPr>
              <a:t>hết</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và</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chia </a:t>
            </a:r>
            <a:r>
              <a:rPr lang="en-US" sz="2400" b="1" dirty="0" err="1" smtClean="0">
                <a:solidFill>
                  <a:srgbClr val="FFFF00"/>
                </a:solidFill>
                <a:latin typeface="Times New Roman" panose="02020603050405020304" pitchFamily="18" charset="0"/>
                <a:cs typeface="Times New Roman" panose="02020603050405020304" pitchFamily="18" charset="0"/>
              </a:rPr>
              <a:t>có</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dư</a:t>
            </a:r>
            <a:endParaRPr lang="en-US" sz="2400" b="1" dirty="0">
              <a:solidFill>
                <a:srgbClr val="FFFF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96639" y="1279586"/>
            <a:ext cx="2794355" cy="492443"/>
          </a:xfrm>
          <a:prstGeom prst="rect">
            <a:avLst/>
          </a:prstGeom>
        </p:spPr>
        <p:txBody>
          <a:bodyPr wrap="none">
            <a:spAutoFit/>
          </a:bodyPr>
          <a:lstStyle/>
          <a:p>
            <a:pPr algn="just">
              <a:lnSpc>
                <a:spcPct val="130000"/>
              </a:lnSpc>
              <a:spcAft>
                <a:spcPts val="0"/>
              </a:spcAft>
            </a:pPr>
            <a:r>
              <a:rPr lang="en-US" sz="2000" b="1" dirty="0" smtClean="0">
                <a:solidFill>
                  <a:srgbClr val="FFFF00"/>
                </a:solidFill>
                <a:latin typeface="Times New Roman" panose="02020603050405020304" pitchFamily="18" charset="0"/>
                <a:ea typeface="Times New Roman" panose="02020603050405020304" pitchFamily="18" charset="0"/>
              </a:rPr>
              <a:t>1.  </a:t>
            </a:r>
            <a:r>
              <a:rPr lang="en-US" sz="2000" b="1" dirty="0">
                <a:solidFill>
                  <a:srgbClr val="FFFF00"/>
                </a:solidFill>
                <a:latin typeface="Times New Roman" panose="02020603050405020304" pitchFamily="18" charset="0"/>
                <a:ea typeface="Times New Roman" panose="02020603050405020304" pitchFamily="18" charset="0"/>
              </a:rPr>
              <a:t>Chia </a:t>
            </a:r>
            <a:r>
              <a:rPr lang="en-US" sz="2000" b="1" dirty="0" err="1">
                <a:solidFill>
                  <a:srgbClr val="FFFF00"/>
                </a:solidFill>
                <a:latin typeface="Times New Roman" panose="02020603050405020304" pitchFamily="18" charset="0"/>
                <a:ea typeface="Times New Roman" panose="02020603050405020304" pitchFamily="18" charset="0"/>
              </a:rPr>
              <a:t>hai</a:t>
            </a:r>
            <a:r>
              <a:rPr lang="en-US" sz="2000" b="1" dirty="0">
                <a:solidFill>
                  <a:srgbClr val="FFFF00"/>
                </a:solidFill>
                <a:latin typeface="Times New Roman" panose="02020603050405020304" pitchFamily="18" charset="0"/>
                <a:ea typeface="Times New Roman" panose="02020603050405020304" pitchFamily="18" charset="0"/>
              </a:rPr>
              <a:t> </a:t>
            </a:r>
            <a:r>
              <a:rPr lang="en-US" sz="2000" b="1" dirty="0" err="1">
                <a:solidFill>
                  <a:srgbClr val="FFFF00"/>
                </a:solidFill>
                <a:latin typeface="Times New Roman" panose="02020603050405020304" pitchFamily="18" charset="0"/>
                <a:ea typeface="Times New Roman" panose="02020603050405020304" pitchFamily="18" charset="0"/>
              </a:rPr>
              <a:t>số</a:t>
            </a:r>
            <a:r>
              <a:rPr lang="en-US" sz="2000" b="1" dirty="0">
                <a:solidFill>
                  <a:srgbClr val="FFFF00"/>
                </a:solidFill>
                <a:latin typeface="Times New Roman" panose="02020603050405020304" pitchFamily="18" charset="0"/>
                <a:ea typeface="Times New Roman" panose="02020603050405020304" pitchFamily="18" charset="0"/>
              </a:rPr>
              <a:t> </a:t>
            </a:r>
            <a:r>
              <a:rPr lang="en-US" sz="2000" b="1" dirty="0" err="1">
                <a:solidFill>
                  <a:srgbClr val="FFFF00"/>
                </a:solidFill>
                <a:latin typeface="Times New Roman" panose="02020603050405020304" pitchFamily="18" charset="0"/>
                <a:ea typeface="Times New Roman" panose="02020603050405020304" pitchFamily="18" charset="0"/>
              </a:rPr>
              <a:t>tự</a:t>
            </a:r>
            <a:r>
              <a:rPr lang="en-US" sz="2000" b="1" dirty="0">
                <a:solidFill>
                  <a:srgbClr val="FFFF00"/>
                </a:solidFill>
                <a:latin typeface="Times New Roman" panose="02020603050405020304" pitchFamily="18" charset="0"/>
                <a:ea typeface="Times New Roman" panose="02020603050405020304" pitchFamily="18" charset="0"/>
              </a:rPr>
              <a:t> </a:t>
            </a:r>
            <a:r>
              <a:rPr lang="en-US" sz="2000" b="1" dirty="0" err="1">
                <a:solidFill>
                  <a:srgbClr val="FFFF00"/>
                </a:solidFill>
                <a:latin typeface="Times New Roman" panose="02020603050405020304" pitchFamily="18" charset="0"/>
                <a:ea typeface="Times New Roman" panose="02020603050405020304" pitchFamily="18" charset="0"/>
              </a:rPr>
              <a:t>nhiên</a:t>
            </a:r>
            <a:r>
              <a:rPr lang="en-US" sz="2000" b="1" dirty="0">
                <a:solidFill>
                  <a:srgbClr val="FFFF00"/>
                </a:solidFill>
                <a:latin typeface="Times New Roman" panose="02020603050405020304" pitchFamily="18" charset="0"/>
                <a:ea typeface="Times New Roman" panose="02020603050405020304" pitchFamily="18" charset="0"/>
              </a:rPr>
              <a:t>:</a:t>
            </a:r>
            <a:endParaRPr lang="en-US" sz="2000" dirty="0">
              <a:solidFill>
                <a:srgbClr val="FFFF00"/>
              </a:solidFill>
              <a:effectLst/>
              <a:latin typeface="Times New Roman" panose="02020603050405020304" pitchFamily="18" charset="0"/>
              <a:ea typeface="Times New Roman" panose="02020603050405020304" pitchFamily="18" charset="0"/>
            </a:endParaRPr>
          </a:p>
        </p:txBody>
      </p:sp>
      <p:grpSp>
        <p:nvGrpSpPr>
          <p:cNvPr id="3" name="Group 2"/>
          <p:cNvGrpSpPr/>
          <p:nvPr/>
        </p:nvGrpSpPr>
        <p:grpSpPr>
          <a:xfrm>
            <a:off x="5439168" y="895548"/>
            <a:ext cx="6337935" cy="2357568"/>
            <a:chOff x="5439168" y="895548"/>
            <a:chExt cx="6337935" cy="2357568"/>
          </a:xfrm>
        </p:grpSpPr>
        <p:sp>
          <p:nvSpPr>
            <p:cNvPr id="25" name="Rectangle 24"/>
            <p:cNvSpPr/>
            <p:nvPr/>
          </p:nvSpPr>
          <p:spPr>
            <a:xfrm>
              <a:off x="5896807" y="895548"/>
              <a:ext cx="5880296" cy="2357568"/>
            </a:xfrm>
            <a:prstGeom prst="rect">
              <a:avLst/>
            </a:prstGeom>
          </p:spPr>
          <p:txBody>
            <a:bodyPr wrap="square">
              <a:spAutoFit/>
            </a:bodyPr>
            <a:lstStyle/>
            <a:p>
              <a:pPr algn="just">
                <a:lnSpc>
                  <a:spcPct val="115000"/>
                </a:lnSpc>
                <a:spcAft>
                  <a:spcPts val="0"/>
                </a:spcAft>
                <a:tabLst>
                  <a:tab pos="2743200" algn="ctr"/>
                  <a:tab pos="5486400" algn="r"/>
                  <a:tab pos="457200" algn="l"/>
                  <a:tab pos="2743200" algn="ctr"/>
                  <a:tab pos="3086100" algn="l"/>
                  <a:tab pos="5486400" algn="r"/>
                </a:tabLst>
              </a:pPr>
              <a:r>
                <a:rPr lang="en-US" sz="2800" b="1" dirty="0" err="1" smtClean="0">
                  <a:solidFill>
                    <a:srgbClr val="FF0000"/>
                  </a:solidFill>
                  <a:latin typeface="Times New Roman" panose="02020603050405020304" pitchFamily="18" charset="0"/>
                  <a:ea typeface="Times New Roman" panose="02020603050405020304" pitchFamily="18" charset="0"/>
                </a:rPr>
                <a:t>Phiếu</a:t>
              </a:r>
              <a:r>
                <a:rPr lang="en-US" sz="2800" b="1" dirty="0" smtClean="0">
                  <a:solidFill>
                    <a:srgbClr val="FF0000"/>
                  </a:solidFill>
                  <a:latin typeface="Times New Roman" panose="02020603050405020304" pitchFamily="18" charset="0"/>
                  <a:ea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rPr>
                <a:t>học</a:t>
              </a:r>
              <a:r>
                <a:rPr lang="en-US" sz="2800" b="1" dirty="0" smtClean="0">
                  <a:solidFill>
                    <a:srgbClr val="FF0000"/>
                  </a:solidFill>
                  <a:latin typeface="Times New Roman" panose="02020603050405020304" pitchFamily="18" charset="0"/>
                  <a:ea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rPr>
                <a:t>tập</a:t>
              </a:r>
              <a:r>
                <a:rPr lang="en-US" sz="2800" b="1" dirty="0" smtClean="0">
                  <a:solidFill>
                    <a:srgbClr val="FF0000"/>
                  </a:solidFill>
                  <a:latin typeface="Times New Roman" panose="02020603050405020304" pitchFamily="18" charset="0"/>
                  <a:ea typeface="Times New Roman" panose="02020603050405020304" pitchFamily="18" charset="0"/>
                </a:rPr>
                <a:t> </a:t>
              </a:r>
              <a:r>
                <a:rPr lang="en-US" sz="2800" b="1" dirty="0" err="1" smtClean="0">
                  <a:solidFill>
                    <a:srgbClr val="FF0000"/>
                  </a:solidFill>
                  <a:latin typeface="Times New Roman" panose="02020603050405020304" pitchFamily="18" charset="0"/>
                  <a:ea typeface="Times New Roman" panose="02020603050405020304" pitchFamily="18" charset="0"/>
                </a:rPr>
                <a:t>số</a:t>
              </a:r>
              <a:r>
                <a:rPr lang="en-US" sz="2800" b="1" dirty="0" smtClean="0">
                  <a:solidFill>
                    <a:srgbClr val="FF0000"/>
                  </a:solidFill>
                  <a:latin typeface="Times New Roman" panose="02020603050405020304" pitchFamily="18" charset="0"/>
                  <a:ea typeface="Times New Roman" panose="02020603050405020304" pitchFamily="18" charset="0"/>
                </a:rPr>
                <a:t> 2: </a:t>
              </a:r>
              <a:endParaRPr lang="en-US" sz="2800" dirty="0" smtClean="0">
                <a:solidFill>
                  <a:srgbClr val="FF0000"/>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 pos="2743200" algn="ctr"/>
                  <a:tab pos="4492625" algn="l"/>
                  <a:tab pos="4921885" algn="l"/>
                  <a:tab pos="5367020" algn="l"/>
                  <a:tab pos="5486400" algn="r"/>
                </a:tabLst>
              </a:pPr>
              <a:r>
                <a:rPr lang="nl-NL" sz="2000" b="1" dirty="0" smtClean="0">
                  <a:solidFill>
                    <a:srgbClr val="FFC000"/>
                  </a:solidFill>
                  <a:latin typeface="Times New Roman" panose="02020603050405020304" pitchFamily="18" charset="0"/>
                  <a:ea typeface="Times New Roman" panose="02020603050405020304" pitchFamily="18" charset="0"/>
                </a:rPr>
                <a:t>Câu </a:t>
              </a:r>
              <a:r>
                <a:rPr lang="nl-NL" sz="2000" b="1" dirty="0">
                  <a:solidFill>
                    <a:srgbClr val="FFC000"/>
                  </a:solidFill>
                  <a:latin typeface="Times New Roman" panose="02020603050405020304" pitchFamily="18" charset="0"/>
                  <a:ea typeface="Times New Roman" panose="02020603050405020304" pitchFamily="18" charset="0"/>
                </a:rPr>
                <a:t>1</a:t>
              </a:r>
              <a:r>
                <a:rPr lang="nl-NL" sz="2000" dirty="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Thực</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hiện</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các</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phép</a:t>
              </a:r>
              <a:r>
                <a:rPr lang="en-US" sz="2000" dirty="0" smtClean="0">
                  <a:solidFill>
                    <a:schemeClr val="bg1"/>
                  </a:solidFill>
                  <a:latin typeface="Times New Roman" panose="02020603050405020304" pitchFamily="18" charset="0"/>
                  <a:ea typeface="Times New Roman" panose="02020603050405020304" pitchFamily="18" charset="0"/>
                </a:rPr>
                <a:t> chia</a:t>
              </a:r>
            </a:p>
            <a:p>
              <a:pPr indent="228600" algn="just">
                <a:lnSpc>
                  <a:spcPct val="115000"/>
                </a:lnSpc>
                <a:spcAft>
                  <a:spcPts val="0"/>
                </a:spcAft>
                <a:tabLst>
                  <a:tab pos="2743200" algn="ctr"/>
                  <a:tab pos="5486400" algn="r"/>
                  <a:tab pos="457200" algn="l"/>
                  <a:tab pos="2743200" algn="ctr"/>
                  <a:tab pos="4492625" algn="l"/>
                  <a:tab pos="4921885" algn="l"/>
                  <a:tab pos="5367020" algn="l"/>
                  <a:tab pos="5486400" algn="r"/>
                </a:tabLst>
              </a:pPr>
              <a:r>
                <a:rPr lang="en-US" sz="2000" dirty="0" smtClean="0">
                  <a:solidFill>
                    <a:schemeClr val="bg1"/>
                  </a:solidFill>
                  <a:latin typeface="Times New Roman" panose="02020603050405020304" pitchFamily="18" charset="0"/>
                  <a:ea typeface="Times New Roman" panose="02020603050405020304" pitchFamily="18" charset="0"/>
                </a:rPr>
                <a:t>        a) 196 : 7                b) 215 : 18</a:t>
              </a:r>
              <a:endParaRPr lang="en-US" sz="2000" dirty="0">
                <a:solidFill>
                  <a:schemeClr val="bg1"/>
                </a:solidFill>
                <a:latin typeface="Times New Roman" panose="02020603050405020304" pitchFamily="18" charset="0"/>
                <a:ea typeface="Times New Roman" panose="02020603050405020304" pitchFamily="18" charset="0"/>
              </a:endParaRPr>
            </a:p>
            <a:p>
              <a:pPr indent="228600" algn="just">
                <a:lnSpc>
                  <a:spcPct val="115000"/>
                </a:lnSpc>
                <a:spcAft>
                  <a:spcPts val="0"/>
                </a:spcAft>
                <a:tabLst>
                  <a:tab pos="2743200" algn="ctr"/>
                  <a:tab pos="5486400" algn="r"/>
                  <a:tab pos="457200" algn="l"/>
                  <a:tab pos="2743200" algn="ctr"/>
                  <a:tab pos="4492625" algn="l"/>
                  <a:tab pos="4921885" algn="l"/>
                  <a:tab pos="5367020" algn="l"/>
                  <a:tab pos="5486400" algn="r"/>
                </a:tabLst>
              </a:pPr>
              <a:r>
                <a:rPr lang="nl-NL" sz="2000" b="1" dirty="0">
                  <a:solidFill>
                    <a:srgbClr val="FFC000"/>
                  </a:solidFill>
                  <a:latin typeface="Times New Roman" panose="02020603050405020304" pitchFamily="18" charset="0"/>
                  <a:ea typeface="Times New Roman" panose="02020603050405020304" pitchFamily="18" charset="0"/>
                </a:rPr>
                <a:t>Câu 2</a:t>
              </a:r>
              <a:r>
                <a:rPr lang="nl-NL" sz="2000" dirty="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Trong</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hai</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phép</a:t>
              </a:r>
              <a:r>
                <a:rPr lang="en-US" sz="2000" dirty="0" smtClean="0">
                  <a:solidFill>
                    <a:schemeClr val="bg1"/>
                  </a:solidFill>
                  <a:latin typeface="Times New Roman" panose="02020603050405020304" pitchFamily="18" charset="0"/>
                  <a:ea typeface="Times New Roman" panose="02020603050405020304" pitchFamily="18" charset="0"/>
                </a:rPr>
                <a:t> chia </a:t>
              </a:r>
              <a:r>
                <a:rPr lang="en-US" sz="2000" dirty="0" err="1" smtClean="0">
                  <a:solidFill>
                    <a:schemeClr val="bg1"/>
                  </a:solidFill>
                  <a:latin typeface="Times New Roman" panose="02020603050405020304" pitchFamily="18" charset="0"/>
                  <a:ea typeface="Times New Roman" panose="02020603050405020304" pitchFamily="18" charset="0"/>
                </a:rPr>
                <a:t>trên</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hãy</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chỉ</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ra</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phép</a:t>
              </a:r>
              <a:r>
                <a:rPr lang="en-US" sz="2000" dirty="0" smtClean="0">
                  <a:solidFill>
                    <a:schemeClr val="bg1"/>
                  </a:solidFill>
                  <a:latin typeface="Times New Roman" panose="02020603050405020304" pitchFamily="18" charset="0"/>
                  <a:ea typeface="Times New Roman" panose="02020603050405020304" pitchFamily="18" charset="0"/>
                </a:rPr>
                <a:t> chia </a:t>
              </a:r>
              <a:r>
                <a:rPr lang="en-US" sz="2000" dirty="0" err="1" smtClean="0">
                  <a:solidFill>
                    <a:schemeClr val="bg1"/>
                  </a:solidFill>
                  <a:latin typeface="Times New Roman" panose="02020603050405020304" pitchFamily="18" charset="0"/>
                  <a:ea typeface="Times New Roman" panose="02020603050405020304" pitchFamily="18" charset="0"/>
                </a:rPr>
                <a:t>hết</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và</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phép</a:t>
              </a:r>
              <a:r>
                <a:rPr lang="en-US" sz="2000" dirty="0" smtClean="0">
                  <a:solidFill>
                    <a:schemeClr val="bg1"/>
                  </a:solidFill>
                  <a:latin typeface="Times New Roman" panose="02020603050405020304" pitchFamily="18" charset="0"/>
                  <a:ea typeface="Times New Roman" panose="02020603050405020304" pitchFamily="18" charset="0"/>
                </a:rPr>
                <a:t> chia </a:t>
              </a:r>
              <a:r>
                <a:rPr lang="en-US" sz="2000" dirty="0" err="1" smtClean="0">
                  <a:solidFill>
                    <a:schemeClr val="bg1"/>
                  </a:solidFill>
                  <a:latin typeface="Times New Roman" panose="02020603050405020304" pitchFamily="18" charset="0"/>
                  <a:ea typeface="Times New Roman" panose="02020603050405020304" pitchFamily="18" charset="0"/>
                </a:rPr>
                <a:t>có</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dư</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Trong</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mỗi</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trường</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hợp</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hãy</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cho</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biết</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số</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bị</a:t>
              </a:r>
              <a:r>
                <a:rPr lang="en-US" sz="2000" dirty="0" smtClean="0">
                  <a:solidFill>
                    <a:schemeClr val="bg1"/>
                  </a:solidFill>
                  <a:latin typeface="Times New Roman" panose="02020603050405020304" pitchFamily="18" charset="0"/>
                  <a:ea typeface="Times New Roman" panose="02020603050405020304" pitchFamily="18" charset="0"/>
                </a:rPr>
                <a:t> chia, </a:t>
              </a:r>
              <a:r>
                <a:rPr lang="en-US" sz="2000" dirty="0" err="1" smtClean="0">
                  <a:solidFill>
                    <a:schemeClr val="bg1"/>
                  </a:solidFill>
                  <a:latin typeface="Times New Roman" panose="02020603050405020304" pitchFamily="18" charset="0"/>
                  <a:ea typeface="Times New Roman" panose="02020603050405020304" pitchFamily="18" charset="0"/>
                </a:rPr>
                <a:t>số</a:t>
              </a:r>
              <a:r>
                <a:rPr lang="en-US" sz="2000" dirty="0" smtClean="0">
                  <a:solidFill>
                    <a:schemeClr val="bg1"/>
                  </a:solidFill>
                  <a:latin typeface="Times New Roman" panose="02020603050405020304" pitchFamily="18" charset="0"/>
                  <a:ea typeface="Times New Roman" panose="02020603050405020304" pitchFamily="18" charset="0"/>
                </a:rPr>
                <a:t> chia, </a:t>
              </a:r>
              <a:r>
                <a:rPr lang="en-US" sz="2000" dirty="0" err="1" smtClean="0">
                  <a:solidFill>
                    <a:schemeClr val="bg1"/>
                  </a:solidFill>
                  <a:latin typeface="Times New Roman" panose="02020603050405020304" pitchFamily="18" charset="0"/>
                  <a:ea typeface="Times New Roman" panose="02020603050405020304" pitchFamily="18" charset="0"/>
                </a:rPr>
                <a:t>thương</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và</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số</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dư</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nếu</a:t>
              </a:r>
              <a:r>
                <a:rPr lang="en-US" sz="2000" dirty="0" smtClean="0">
                  <a:solidFill>
                    <a:schemeClr val="bg1"/>
                  </a:solidFill>
                  <a:latin typeface="Times New Roman" panose="02020603050405020304" pitchFamily="18" charset="0"/>
                  <a:ea typeface="Times New Roman" panose="02020603050405020304" pitchFamily="18" charset="0"/>
                </a:rPr>
                <a:t> </a:t>
              </a:r>
              <a:r>
                <a:rPr lang="en-US" sz="2000" dirty="0" err="1" smtClean="0">
                  <a:solidFill>
                    <a:schemeClr val="bg1"/>
                  </a:solidFill>
                  <a:latin typeface="Times New Roman" panose="02020603050405020304" pitchFamily="18" charset="0"/>
                  <a:ea typeface="Times New Roman" panose="02020603050405020304" pitchFamily="18" charset="0"/>
                </a:rPr>
                <a:t>có</a:t>
              </a:r>
              <a:r>
                <a:rPr lang="en-US" sz="2000" dirty="0" smtClean="0">
                  <a:solidFill>
                    <a:schemeClr val="bg1"/>
                  </a:solidFill>
                  <a:latin typeface="Times New Roman" panose="02020603050405020304" pitchFamily="18" charset="0"/>
                  <a:ea typeface="Times New Roman" panose="02020603050405020304" pitchFamily="18" charset="0"/>
                </a:rPr>
                <a:t>)</a:t>
              </a:r>
              <a:r>
                <a:rPr lang="nl-NL" sz="2000" dirty="0">
                  <a:solidFill>
                    <a:schemeClr val="bg1"/>
                  </a:solidFill>
                  <a:latin typeface="Times New Roman" panose="02020603050405020304" pitchFamily="18" charset="0"/>
                  <a:ea typeface="Times New Roman" panose="02020603050405020304" pitchFamily="18" charset="0"/>
                </a:rPr>
                <a:t>		</a:t>
              </a:r>
              <a:endParaRPr lang="en-US" sz="2000" dirty="0">
                <a:solidFill>
                  <a:schemeClr val="bg1"/>
                </a:solidFill>
                <a:effectLst/>
                <a:latin typeface="Times New Roman" panose="02020603050405020304" pitchFamily="18" charset="0"/>
                <a:ea typeface="Times New Roman" panose="02020603050405020304" pitchFamily="18" charset="0"/>
              </a:endParaRPr>
            </a:p>
          </p:txBody>
        </p:sp>
        <p:pic>
          <p:nvPicPr>
            <p:cNvPr id="26" name="Picture 25"/>
            <p:cNvPicPr>
              <a:picLocks noChangeAspect="1"/>
            </p:cNvPicPr>
            <p:nvPr/>
          </p:nvPicPr>
          <p:blipFill>
            <a:blip r:embed="rId3"/>
            <a:stretch>
              <a:fillRect/>
            </a:stretch>
          </p:blipFill>
          <p:spPr>
            <a:xfrm>
              <a:off x="5439168" y="979956"/>
              <a:ext cx="485775" cy="609600"/>
            </a:xfrm>
            <a:prstGeom prst="rect">
              <a:avLst/>
            </a:prstGeom>
          </p:spPr>
        </p:pic>
      </p:grpSp>
      <p:sp>
        <p:nvSpPr>
          <p:cNvPr id="51" name="TextBox 50"/>
          <p:cNvSpPr txBox="1"/>
          <p:nvPr/>
        </p:nvSpPr>
        <p:spPr>
          <a:xfrm>
            <a:off x="5653919" y="3253116"/>
            <a:ext cx="736242" cy="400110"/>
          </a:xfrm>
          <a:prstGeom prst="rect">
            <a:avLst/>
          </a:prstGeom>
          <a:noFill/>
        </p:spPr>
        <p:txBody>
          <a:bodyPr wrap="square" rtlCol="0">
            <a:spAutoFit/>
          </a:bodyPr>
          <a:lstStyle/>
          <a:p>
            <a:r>
              <a:rPr lang="en-US" sz="2000" b="1" dirty="0" err="1" smtClean="0">
                <a:solidFill>
                  <a:srgbClr val="FF0000"/>
                </a:solidFill>
                <a:latin typeface="Times New Roman" panose="02020603050405020304" pitchFamily="18" charset="0"/>
                <a:cs typeface="Times New Roman" panose="02020603050405020304" pitchFamily="18" charset="0"/>
              </a:rPr>
              <a:t>Giải</a:t>
            </a:r>
            <a:endParaRPr lang="en-US" sz="2000" b="1" dirty="0">
              <a:solidFill>
                <a:srgbClr val="FF0000"/>
              </a:solidFill>
              <a:latin typeface="Times New Roman" panose="02020603050405020304" pitchFamily="18" charset="0"/>
              <a:cs typeface="Times New Roman" panose="02020603050405020304" pitchFamily="18" charset="0"/>
            </a:endParaRPr>
          </a:p>
        </p:txBody>
      </p:sp>
      <p:grpSp>
        <p:nvGrpSpPr>
          <p:cNvPr id="6" name="Group 5"/>
          <p:cNvGrpSpPr/>
          <p:nvPr/>
        </p:nvGrpSpPr>
        <p:grpSpPr>
          <a:xfrm>
            <a:off x="6022040" y="3700439"/>
            <a:ext cx="2038639" cy="1932850"/>
            <a:chOff x="6022040" y="3700439"/>
            <a:chExt cx="2038639" cy="1932850"/>
          </a:xfrm>
        </p:grpSpPr>
        <p:grpSp>
          <p:nvGrpSpPr>
            <p:cNvPr id="50" name="Group 49"/>
            <p:cNvGrpSpPr/>
            <p:nvPr/>
          </p:nvGrpSpPr>
          <p:grpSpPr>
            <a:xfrm>
              <a:off x="6445338" y="3700439"/>
              <a:ext cx="1615341" cy="1631216"/>
              <a:chOff x="6445338" y="3808045"/>
              <a:chExt cx="1615341" cy="1631216"/>
            </a:xfrm>
          </p:grpSpPr>
          <p:cxnSp>
            <p:nvCxnSpPr>
              <p:cNvPr id="36" name="Straight Connector 35"/>
              <p:cNvCxnSpPr/>
              <p:nvPr/>
            </p:nvCxnSpPr>
            <p:spPr>
              <a:xfrm>
                <a:off x="6445338" y="4445391"/>
                <a:ext cx="686873"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a:xfrm>
                <a:off x="6445338" y="3808045"/>
                <a:ext cx="1615341" cy="1631216"/>
                <a:chOff x="5896807" y="3784209"/>
                <a:chExt cx="1615341" cy="1631216"/>
              </a:xfrm>
            </p:grpSpPr>
            <p:sp>
              <p:nvSpPr>
                <p:cNvPr id="9" name="TextBox 8"/>
                <p:cNvSpPr txBox="1"/>
                <p:nvPr/>
              </p:nvSpPr>
              <p:spPr>
                <a:xfrm>
                  <a:off x="5896807" y="3784209"/>
                  <a:ext cx="1615341" cy="1631216"/>
                </a:xfrm>
                <a:prstGeom prst="rect">
                  <a:avLst/>
                </a:prstGeom>
                <a:noFill/>
              </p:spPr>
              <p:txBody>
                <a:bodyPr wrap="square" rtlCol="0">
                  <a:spAutoFit/>
                </a:bodyPr>
                <a:lstStyle/>
                <a:p>
                  <a:pPr marL="342900" indent="-342900">
                    <a:buAutoNum type="arabicPlain" startAt="196"/>
                  </a:pPr>
                  <a:r>
                    <a:rPr lang="en-US" sz="2000" dirty="0" smtClean="0">
                      <a:solidFill>
                        <a:schemeClr val="bg1"/>
                      </a:solidFill>
                      <a:latin typeface="Times New Roman" panose="02020603050405020304" pitchFamily="18" charset="0"/>
                      <a:cs typeface="Times New Roman" panose="02020603050405020304" pitchFamily="18" charset="0"/>
                    </a:rPr>
                    <a:t>      7</a:t>
                  </a:r>
                </a:p>
                <a:p>
                  <a:pPr marL="342900" indent="-342900">
                    <a:buAutoNum type="arabicPlain" startAt="14"/>
                  </a:pPr>
                  <a:r>
                    <a:rPr lang="en-US" sz="2000" dirty="0" smtClean="0">
                      <a:solidFill>
                        <a:schemeClr val="bg1"/>
                      </a:solidFill>
                      <a:latin typeface="Times New Roman" panose="02020603050405020304" pitchFamily="18" charset="0"/>
                      <a:cs typeface="Times New Roman" panose="02020603050405020304" pitchFamily="18" charset="0"/>
                    </a:rPr>
                    <a:t>      28</a:t>
                  </a:r>
                </a:p>
                <a:p>
                  <a:r>
                    <a:rPr lang="en-US" sz="2000" dirty="0" smtClean="0">
                      <a:solidFill>
                        <a:schemeClr val="bg1"/>
                      </a:solidFill>
                      <a:latin typeface="Times New Roman" panose="02020603050405020304" pitchFamily="18" charset="0"/>
                      <a:cs typeface="Times New Roman" panose="02020603050405020304" pitchFamily="18" charset="0"/>
                    </a:rPr>
                    <a:t>  56</a:t>
                  </a:r>
                </a:p>
                <a:p>
                  <a:r>
                    <a:rPr lang="en-US" sz="2000" dirty="0">
                      <a:solidFill>
                        <a:schemeClr val="bg1"/>
                      </a:solidFill>
                      <a:latin typeface="Times New Roman" panose="02020603050405020304" pitchFamily="18" charset="0"/>
                      <a:cs typeface="Times New Roman" panose="02020603050405020304" pitchFamily="18" charset="0"/>
                    </a:rPr>
                    <a:t> </a:t>
                  </a:r>
                  <a:r>
                    <a:rPr lang="en-US" sz="2000" dirty="0" smtClean="0">
                      <a:solidFill>
                        <a:schemeClr val="bg1"/>
                      </a:solidFill>
                      <a:latin typeface="Times New Roman" panose="02020603050405020304" pitchFamily="18" charset="0"/>
                      <a:cs typeface="Times New Roman" panose="02020603050405020304" pitchFamily="18" charset="0"/>
                    </a:rPr>
                    <a:t> 56</a:t>
                  </a:r>
                </a:p>
                <a:p>
                  <a:r>
                    <a:rPr lang="en-US" sz="2000" dirty="0">
                      <a:solidFill>
                        <a:schemeClr val="bg1"/>
                      </a:solidFill>
                      <a:latin typeface="Times New Roman" panose="02020603050405020304" pitchFamily="18" charset="0"/>
                      <a:cs typeface="Times New Roman" panose="02020603050405020304" pitchFamily="18" charset="0"/>
                    </a:rPr>
                    <a:t> </a:t>
                  </a:r>
                  <a:r>
                    <a:rPr lang="en-US" sz="2000" dirty="0" smtClean="0">
                      <a:solidFill>
                        <a:schemeClr val="bg1"/>
                      </a:solidFill>
                      <a:latin typeface="Times New Roman" panose="02020603050405020304" pitchFamily="18" charset="0"/>
                      <a:cs typeface="Times New Roman" panose="02020603050405020304" pitchFamily="18" charset="0"/>
                    </a:rPr>
                    <a:t>   0</a:t>
                  </a:r>
                  <a:endParaRPr lang="en-US" sz="2000" dirty="0">
                    <a:solidFill>
                      <a:schemeClr val="bg1"/>
                    </a:solidFill>
                    <a:latin typeface="Times New Roman" panose="02020603050405020304" pitchFamily="18" charset="0"/>
                    <a:cs typeface="Times New Roman" panose="02020603050405020304" pitchFamily="18" charset="0"/>
                  </a:endParaRPr>
                </a:p>
              </p:txBody>
            </p:sp>
            <p:cxnSp>
              <p:nvCxnSpPr>
                <p:cNvPr id="30" name="Straight Connector 29"/>
                <p:cNvCxnSpPr/>
                <p:nvPr/>
              </p:nvCxnSpPr>
              <p:spPr>
                <a:xfrm>
                  <a:off x="6583680" y="3882683"/>
                  <a:ext cx="0" cy="1406769"/>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6583680" y="4121834"/>
                  <a:ext cx="5064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896807" y="5022166"/>
                  <a:ext cx="686873" cy="14068"/>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52" name="TextBox 51"/>
            <p:cNvSpPr txBox="1"/>
            <p:nvPr/>
          </p:nvSpPr>
          <p:spPr>
            <a:xfrm>
              <a:off x="6022040" y="5233179"/>
              <a:ext cx="2038639" cy="400110"/>
            </a:xfrm>
            <a:prstGeom prst="rect">
              <a:avLst/>
            </a:prstGeom>
            <a:noFill/>
          </p:spPr>
          <p:txBody>
            <a:bodyPr wrap="square" rtlCol="0">
              <a:spAutoFit/>
            </a:bodyPr>
            <a:lstStyle/>
            <a:p>
              <a:r>
                <a:rPr lang="en-US" sz="2000" dirty="0" err="1" smtClean="0">
                  <a:solidFill>
                    <a:schemeClr val="bg1"/>
                  </a:solidFill>
                  <a:latin typeface="Times New Roman" panose="02020603050405020304" pitchFamily="18" charset="0"/>
                  <a:cs typeface="Times New Roman" panose="02020603050405020304" pitchFamily="18" charset="0"/>
                </a:rPr>
                <a:t>Vậy</a:t>
              </a:r>
              <a:r>
                <a:rPr lang="en-US" sz="2000" dirty="0" smtClean="0">
                  <a:solidFill>
                    <a:schemeClr val="bg1"/>
                  </a:solidFill>
                  <a:latin typeface="Times New Roman" panose="02020603050405020304" pitchFamily="18" charset="0"/>
                  <a:cs typeface="Times New Roman" panose="02020603050405020304" pitchFamily="18" charset="0"/>
                </a:rPr>
                <a:t> 196 : 7 = 28</a:t>
              </a:r>
              <a:endParaRPr lang="en-US" sz="2000" dirty="0">
                <a:solidFill>
                  <a:schemeClr val="bg1"/>
                </a:solidFill>
                <a:latin typeface="Times New Roman" panose="02020603050405020304" pitchFamily="18" charset="0"/>
                <a:cs typeface="Times New Roman" panose="02020603050405020304" pitchFamily="18" charset="0"/>
              </a:endParaRPr>
            </a:p>
          </p:txBody>
        </p:sp>
      </p:grpSp>
      <p:grpSp>
        <p:nvGrpSpPr>
          <p:cNvPr id="11" name="Group 10"/>
          <p:cNvGrpSpPr/>
          <p:nvPr/>
        </p:nvGrpSpPr>
        <p:grpSpPr>
          <a:xfrm>
            <a:off x="8567225" y="3658553"/>
            <a:ext cx="2926080" cy="1924541"/>
            <a:chOff x="8567225" y="3658553"/>
            <a:chExt cx="2926080" cy="1924541"/>
          </a:xfrm>
        </p:grpSpPr>
        <p:grpSp>
          <p:nvGrpSpPr>
            <p:cNvPr id="49" name="Group 48"/>
            <p:cNvGrpSpPr/>
            <p:nvPr/>
          </p:nvGrpSpPr>
          <p:grpSpPr>
            <a:xfrm>
              <a:off x="9073661" y="3658553"/>
              <a:ext cx="1195754" cy="1631216"/>
              <a:chOff x="9509760" y="3784209"/>
              <a:chExt cx="1195754" cy="1631216"/>
            </a:xfrm>
          </p:grpSpPr>
          <p:cxnSp>
            <p:nvCxnSpPr>
              <p:cNvPr id="42" name="Straight Connector 41"/>
              <p:cNvCxnSpPr/>
              <p:nvPr/>
            </p:nvCxnSpPr>
            <p:spPr>
              <a:xfrm>
                <a:off x="10107637" y="4121834"/>
                <a:ext cx="471267"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9509760" y="3784209"/>
                <a:ext cx="1195754" cy="1631216"/>
                <a:chOff x="8285871" y="3784209"/>
                <a:chExt cx="1195754" cy="1631216"/>
              </a:xfrm>
            </p:grpSpPr>
            <p:sp>
              <p:nvSpPr>
                <p:cNvPr id="10" name="TextBox 9"/>
                <p:cNvSpPr txBox="1"/>
                <p:nvPr/>
              </p:nvSpPr>
              <p:spPr>
                <a:xfrm>
                  <a:off x="8285871" y="3784209"/>
                  <a:ext cx="1195754" cy="1631216"/>
                </a:xfrm>
                <a:prstGeom prst="rect">
                  <a:avLst/>
                </a:prstGeom>
                <a:noFill/>
              </p:spPr>
              <p:txBody>
                <a:bodyPr wrap="square" rtlCol="0">
                  <a:spAutoFit/>
                </a:bodyPr>
                <a:lstStyle/>
                <a:p>
                  <a:pPr marL="342900" indent="-342900">
                    <a:buAutoNum type="arabicPlain" startAt="215"/>
                  </a:pPr>
                  <a:r>
                    <a:rPr lang="en-US" sz="2000" dirty="0" smtClean="0">
                      <a:solidFill>
                        <a:schemeClr val="bg1"/>
                      </a:solidFill>
                      <a:latin typeface="Times New Roman" panose="02020603050405020304" pitchFamily="18" charset="0"/>
                      <a:cs typeface="Times New Roman" panose="02020603050405020304" pitchFamily="18" charset="0"/>
                    </a:rPr>
                    <a:t>    18</a:t>
                  </a:r>
                </a:p>
                <a:p>
                  <a:pPr marL="342900" indent="-342900">
                    <a:buAutoNum type="arabicPlain" startAt="18"/>
                  </a:pPr>
                  <a:r>
                    <a:rPr lang="en-US" sz="2000" dirty="0" smtClean="0">
                      <a:solidFill>
                        <a:schemeClr val="bg1"/>
                      </a:solidFill>
                      <a:latin typeface="Times New Roman" panose="02020603050405020304" pitchFamily="18" charset="0"/>
                      <a:cs typeface="Times New Roman" panose="02020603050405020304" pitchFamily="18" charset="0"/>
                    </a:rPr>
                    <a:t>     11</a:t>
                  </a:r>
                </a:p>
                <a:p>
                  <a:r>
                    <a:rPr lang="en-US" sz="2000" dirty="0" smtClean="0">
                      <a:solidFill>
                        <a:schemeClr val="bg1"/>
                      </a:solidFill>
                      <a:latin typeface="Times New Roman" panose="02020603050405020304" pitchFamily="18" charset="0"/>
                      <a:cs typeface="Times New Roman" panose="02020603050405020304" pitchFamily="18" charset="0"/>
                    </a:rPr>
                    <a:t>  35</a:t>
                  </a:r>
                </a:p>
                <a:p>
                  <a:r>
                    <a:rPr lang="en-US" sz="2000" dirty="0">
                      <a:solidFill>
                        <a:schemeClr val="bg1"/>
                      </a:solidFill>
                      <a:latin typeface="Times New Roman" panose="02020603050405020304" pitchFamily="18" charset="0"/>
                      <a:cs typeface="Times New Roman" panose="02020603050405020304" pitchFamily="18" charset="0"/>
                    </a:rPr>
                    <a:t> </a:t>
                  </a:r>
                  <a:r>
                    <a:rPr lang="en-US" sz="2000" dirty="0" smtClean="0">
                      <a:solidFill>
                        <a:schemeClr val="bg1"/>
                      </a:solidFill>
                      <a:latin typeface="Times New Roman" panose="02020603050405020304" pitchFamily="18" charset="0"/>
                      <a:cs typeface="Times New Roman" panose="02020603050405020304" pitchFamily="18" charset="0"/>
                    </a:rPr>
                    <a:t> 18</a:t>
                  </a:r>
                </a:p>
                <a:p>
                  <a:r>
                    <a:rPr lang="en-US" sz="2000" dirty="0">
                      <a:solidFill>
                        <a:schemeClr val="bg1"/>
                      </a:solidFill>
                      <a:latin typeface="Times New Roman" panose="02020603050405020304" pitchFamily="18" charset="0"/>
                      <a:cs typeface="Times New Roman" panose="02020603050405020304" pitchFamily="18" charset="0"/>
                    </a:rPr>
                    <a:t> </a:t>
                  </a:r>
                  <a:r>
                    <a:rPr lang="en-US" sz="2000" dirty="0" smtClean="0">
                      <a:solidFill>
                        <a:schemeClr val="bg1"/>
                      </a:solidFill>
                      <a:latin typeface="Times New Roman" panose="02020603050405020304" pitchFamily="18" charset="0"/>
                      <a:cs typeface="Times New Roman" panose="02020603050405020304" pitchFamily="18" charset="0"/>
                    </a:rPr>
                    <a:t> 17</a:t>
                  </a:r>
                  <a:endParaRPr lang="en-US" sz="2000" dirty="0">
                    <a:solidFill>
                      <a:schemeClr val="bg1"/>
                    </a:solidFill>
                    <a:latin typeface="Times New Roman" panose="02020603050405020304" pitchFamily="18" charset="0"/>
                    <a:cs typeface="Times New Roman" panose="02020603050405020304" pitchFamily="18" charset="0"/>
                  </a:endParaRPr>
                </a:p>
              </p:txBody>
            </p:sp>
            <p:cxnSp>
              <p:nvCxnSpPr>
                <p:cNvPr id="40" name="Straight Connector 39"/>
                <p:cNvCxnSpPr>
                  <a:stCxn id="10" idx="0"/>
                </p:cNvCxnSpPr>
                <p:nvPr/>
              </p:nvCxnSpPr>
              <p:spPr>
                <a:xfrm>
                  <a:off x="8883748" y="3784209"/>
                  <a:ext cx="0" cy="1505243"/>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285871" y="4445391"/>
                  <a:ext cx="55108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384345" y="5022166"/>
                  <a:ext cx="452610" cy="0"/>
                </a:xfrm>
                <a:prstGeom prst="line">
                  <a:avLst/>
                </a:prstGeom>
              </p:spPr>
              <p:style>
                <a:lnRef idx="1">
                  <a:schemeClr val="accent1"/>
                </a:lnRef>
                <a:fillRef idx="0">
                  <a:schemeClr val="accent1"/>
                </a:fillRef>
                <a:effectRef idx="0">
                  <a:schemeClr val="accent1"/>
                </a:effectRef>
                <a:fontRef idx="minor">
                  <a:schemeClr val="tx1"/>
                </a:fontRef>
              </p:style>
            </p:cxnSp>
          </p:grpSp>
        </p:grpSp>
        <p:sp>
          <p:nvSpPr>
            <p:cNvPr id="53" name="TextBox 52"/>
            <p:cNvSpPr txBox="1"/>
            <p:nvPr/>
          </p:nvSpPr>
          <p:spPr>
            <a:xfrm>
              <a:off x="8567225" y="5182984"/>
              <a:ext cx="2926080" cy="400110"/>
            </a:xfrm>
            <a:prstGeom prst="rect">
              <a:avLst/>
            </a:prstGeom>
            <a:noFill/>
          </p:spPr>
          <p:txBody>
            <a:bodyPr wrap="square" rtlCol="0">
              <a:spAutoFit/>
            </a:bodyPr>
            <a:lstStyle/>
            <a:p>
              <a:r>
                <a:rPr lang="en-US" sz="2000" dirty="0" err="1" smtClean="0">
                  <a:solidFill>
                    <a:schemeClr val="bg1"/>
                  </a:solidFill>
                  <a:latin typeface="Times New Roman" panose="02020603050405020304" pitchFamily="18" charset="0"/>
                  <a:cs typeface="Times New Roman" panose="02020603050405020304" pitchFamily="18" charset="0"/>
                </a:rPr>
                <a:t>Vậy</a:t>
              </a:r>
              <a:r>
                <a:rPr lang="en-US" sz="2000" dirty="0" smtClean="0">
                  <a:solidFill>
                    <a:schemeClr val="bg1"/>
                  </a:solidFill>
                  <a:latin typeface="Times New Roman" panose="02020603050405020304" pitchFamily="18" charset="0"/>
                  <a:cs typeface="Times New Roman" panose="02020603050405020304" pitchFamily="18" charset="0"/>
                </a:rPr>
                <a:t> 215 : 18 = 11 (</a:t>
              </a:r>
              <a:r>
                <a:rPr lang="en-US" sz="2000" dirty="0" err="1" smtClean="0">
                  <a:solidFill>
                    <a:schemeClr val="bg1"/>
                  </a:solidFill>
                  <a:latin typeface="Times New Roman" panose="02020603050405020304" pitchFamily="18" charset="0"/>
                  <a:cs typeface="Times New Roman" panose="02020603050405020304" pitchFamily="18" charset="0"/>
                </a:rPr>
                <a:t>dư</a:t>
              </a:r>
              <a:r>
                <a:rPr lang="en-US" sz="2000" dirty="0" smtClean="0">
                  <a:solidFill>
                    <a:schemeClr val="bg1"/>
                  </a:solidFill>
                  <a:latin typeface="Times New Roman" panose="02020603050405020304" pitchFamily="18" charset="0"/>
                  <a:cs typeface="Times New Roman" panose="02020603050405020304" pitchFamily="18" charset="0"/>
                </a:rPr>
                <a:t> 17)</a:t>
              </a:r>
              <a:endParaRPr lang="en-US" sz="2000" dirty="0">
                <a:solidFill>
                  <a:schemeClr val="bg1"/>
                </a:solidFill>
                <a:latin typeface="Times New Roman" panose="02020603050405020304" pitchFamily="18" charset="0"/>
                <a:cs typeface="Times New Roman" panose="02020603050405020304" pitchFamily="18" charset="0"/>
              </a:endParaRPr>
            </a:p>
          </p:txBody>
        </p:sp>
      </p:grpSp>
      <p:sp>
        <p:nvSpPr>
          <p:cNvPr id="54" name="TextBox 53"/>
          <p:cNvSpPr txBox="1"/>
          <p:nvPr/>
        </p:nvSpPr>
        <p:spPr>
          <a:xfrm>
            <a:off x="5653919" y="3653226"/>
            <a:ext cx="880415" cy="369332"/>
          </a:xfrm>
          <a:prstGeom prst="rect">
            <a:avLst/>
          </a:prstGeom>
          <a:noFill/>
        </p:spPr>
        <p:txBody>
          <a:bodyPr wrap="square" rtlCol="0">
            <a:spAutoFit/>
          </a:bodyPr>
          <a:lstStyle/>
          <a:p>
            <a:r>
              <a:rPr lang="en-US" b="1" dirty="0" err="1" smtClean="0">
                <a:solidFill>
                  <a:srgbClr val="FFC000"/>
                </a:solidFill>
                <a:latin typeface="Times New Roman" panose="02020603050405020304" pitchFamily="18" charset="0"/>
                <a:cs typeface="Times New Roman" panose="02020603050405020304" pitchFamily="18" charset="0"/>
              </a:rPr>
              <a:t>Câu</a:t>
            </a:r>
            <a:r>
              <a:rPr lang="en-US" b="1" dirty="0" smtClean="0">
                <a:solidFill>
                  <a:srgbClr val="FFC000"/>
                </a:solidFill>
                <a:latin typeface="Times New Roman" panose="02020603050405020304" pitchFamily="18" charset="0"/>
                <a:cs typeface="Times New Roman" panose="02020603050405020304" pitchFamily="18" charset="0"/>
              </a:rPr>
              <a:t> 1:</a:t>
            </a:r>
            <a:endParaRPr lang="en-US" b="1" dirty="0">
              <a:solidFill>
                <a:srgbClr val="FFC000"/>
              </a:solidFill>
              <a:latin typeface="Times New Roman" panose="02020603050405020304" pitchFamily="18" charset="0"/>
              <a:cs typeface="Times New Roman" panose="02020603050405020304" pitchFamily="18" charset="0"/>
            </a:endParaRPr>
          </a:p>
        </p:txBody>
      </p:sp>
      <p:sp>
        <p:nvSpPr>
          <p:cNvPr id="55" name="TextBox 54"/>
          <p:cNvSpPr txBox="1"/>
          <p:nvPr/>
        </p:nvSpPr>
        <p:spPr>
          <a:xfrm>
            <a:off x="5753686" y="5753686"/>
            <a:ext cx="6023417" cy="707886"/>
          </a:xfrm>
          <a:prstGeom prst="rect">
            <a:avLst/>
          </a:prstGeom>
          <a:noFill/>
        </p:spPr>
        <p:txBody>
          <a:bodyPr wrap="square" rtlCol="0">
            <a:spAutoFit/>
          </a:bodyPr>
          <a:lstStyle/>
          <a:p>
            <a:r>
              <a:rPr lang="en-US" sz="2000" dirty="0" err="1" smtClean="0">
                <a:solidFill>
                  <a:srgbClr val="FFC000"/>
                </a:solidFill>
                <a:latin typeface="Times New Roman" panose="02020603050405020304" pitchFamily="18" charset="0"/>
                <a:cs typeface="Times New Roman" panose="02020603050405020304" pitchFamily="18" charset="0"/>
              </a:rPr>
              <a:t>Câu</a:t>
            </a:r>
            <a:r>
              <a:rPr lang="en-US" sz="2000" dirty="0" smtClean="0">
                <a:solidFill>
                  <a:srgbClr val="FFC000"/>
                </a:solidFill>
                <a:latin typeface="Times New Roman" panose="02020603050405020304" pitchFamily="18" charset="0"/>
                <a:cs typeface="Times New Roman" panose="02020603050405020304" pitchFamily="18" charset="0"/>
              </a:rPr>
              <a:t> 2</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Có</a:t>
            </a:r>
            <a:r>
              <a:rPr lang="en-US" sz="2000" dirty="0" smtClean="0">
                <a:solidFill>
                  <a:schemeClr val="bg1"/>
                </a:solidFill>
                <a:latin typeface="Times New Roman" panose="02020603050405020304" pitchFamily="18" charset="0"/>
                <a:cs typeface="Times New Roman" panose="02020603050405020304" pitchFamily="18" charset="0"/>
              </a:rPr>
              <a:t> 196 : 7 </a:t>
            </a:r>
            <a:r>
              <a:rPr lang="en-US" sz="2000" dirty="0" err="1" smtClean="0">
                <a:solidFill>
                  <a:schemeClr val="bg1"/>
                </a:solidFill>
                <a:latin typeface="Times New Roman" panose="02020603050405020304" pitchFamily="18" charset="0"/>
                <a:cs typeface="Times New Roman" panose="02020603050405020304" pitchFamily="18" charset="0"/>
              </a:rPr>
              <a:t>là</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phép</a:t>
            </a:r>
            <a:r>
              <a:rPr lang="en-US" sz="2000" dirty="0" smtClean="0">
                <a:solidFill>
                  <a:schemeClr val="bg1"/>
                </a:solidFill>
                <a:latin typeface="Times New Roman" panose="02020603050405020304" pitchFamily="18" charset="0"/>
                <a:cs typeface="Times New Roman" panose="02020603050405020304" pitchFamily="18" charset="0"/>
              </a:rPr>
              <a:t> chia </a:t>
            </a:r>
            <a:r>
              <a:rPr lang="en-US" sz="2000" dirty="0" err="1" smtClean="0">
                <a:solidFill>
                  <a:schemeClr val="bg1"/>
                </a:solidFill>
                <a:latin typeface="Times New Roman" panose="02020603050405020304" pitchFamily="18" charset="0"/>
                <a:cs typeface="Times New Roman" panose="02020603050405020304" pitchFamily="18" charset="0"/>
              </a:rPr>
              <a:t>hết</a:t>
            </a:r>
            <a:endParaRPr lang="en-US" sz="2000" dirty="0" smtClean="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 </a:t>
            </a:r>
            <a:r>
              <a:rPr lang="en-US" sz="2000" dirty="0" smtClean="0">
                <a:solidFill>
                  <a:schemeClr val="bg1"/>
                </a:solidFill>
                <a:latin typeface="Times New Roman" panose="02020603050405020304" pitchFamily="18" charset="0"/>
                <a:cs typeface="Times New Roman" panose="02020603050405020304" pitchFamily="18" charset="0"/>
              </a:rPr>
              <a:t>                 215 : 18 </a:t>
            </a:r>
            <a:r>
              <a:rPr lang="en-US" sz="2000" dirty="0" err="1" smtClean="0">
                <a:solidFill>
                  <a:schemeClr val="bg1"/>
                </a:solidFill>
                <a:latin typeface="Times New Roman" panose="02020603050405020304" pitchFamily="18" charset="0"/>
                <a:cs typeface="Times New Roman" panose="02020603050405020304" pitchFamily="18" charset="0"/>
              </a:rPr>
              <a:t>là</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phép</a:t>
            </a:r>
            <a:r>
              <a:rPr lang="en-US" sz="2000" dirty="0" smtClean="0">
                <a:solidFill>
                  <a:schemeClr val="bg1"/>
                </a:solidFill>
                <a:latin typeface="Times New Roman" panose="02020603050405020304" pitchFamily="18" charset="0"/>
                <a:cs typeface="Times New Roman" panose="02020603050405020304" pitchFamily="18" charset="0"/>
              </a:rPr>
              <a:t> chia </a:t>
            </a:r>
            <a:r>
              <a:rPr lang="en-US" sz="2000" dirty="0" err="1" smtClean="0">
                <a:solidFill>
                  <a:schemeClr val="bg1"/>
                </a:solidFill>
                <a:latin typeface="Times New Roman" panose="02020603050405020304" pitchFamily="18" charset="0"/>
                <a:cs typeface="Times New Roman" panose="02020603050405020304" pitchFamily="18" charset="0"/>
              </a:rPr>
              <a:t>có</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dư</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56" name="TextBox 55"/>
          <p:cNvSpPr txBox="1"/>
          <p:nvPr/>
        </p:nvSpPr>
        <p:spPr>
          <a:xfrm>
            <a:off x="596639" y="1772029"/>
            <a:ext cx="4524001" cy="400110"/>
          </a:xfrm>
          <a:prstGeom prst="rect">
            <a:avLst/>
          </a:prstGeom>
          <a:noFill/>
        </p:spPr>
        <p:txBody>
          <a:bodyPr wrap="square" rtlCol="0">
            <a:spAutoFit/>
          </a:bodyPr>
          <a:lstStyle/>
          <a:p>
            <a:r>
              <a:rPr lang="pt-BR" sz="2000" b="1" dirty="0">
                <a:solidFill>
                  <a:srgbClr val="FFFF00"/>
                </a:solidFill>
                <a:latin typeface="Times New Roman" panose="02020603050405020304" pitchFamily="18" charset="0"/>
                <a:cs typeface="Times New Roman" panose="02020603050405020304" pitchFamily="18" charset="0"/>
              </a:rPr>
              <a:t>a = b. q + r  </a:t>
            </a:r>
            <a:r>
              <a:rPr lang="pt-BR" sz="2000" b="1" dirty="0" smtClean="0">
                <a:solidFill>
                  <a:srgbClr val="FFFF00"/>
                </a:solidFill>
                <a:latin typeface="Times New Roman" panose="02020603050405020304" pitchFamily="18" charset="0"/>
                <a:cs typeface="Times New Roman" panose="02020603050405020304" pitchFamily="18" charset="0"/>
              </a:rPr>
              <a:t>(0 </a:t>
            </a:r>
            <a:r>
              <a:rPr lang="en-US" sz="2000" b="1" dirty="0">
                <a:solidFill>
                  <a:srgbClr val="FFFF00"/>
                </a:solidFill>
                <a:latin typeface="Times New Roman" panose="02020603050405020304" pitchFamily="18" charset="0"/>
                <a:cs typeface="Times New Roman" panose="02020603050405020304" pitchFamily="18" charset="0"/>
                <a:sym typeface="Symbol" panose="05050102010706020507" pitchFamily="18" charset="2"/>
              </a:rPr>
              <a:t></a:t>
            </a:r>
            <a:r>
              <a:rPr lang="pt-BR" sz="2000" b="1" dirty="0">
                <a:solidFill>
                  <a:srgbClr val="FFFF00"/>
                </a:solidFill>
                <a:latin typeface="Times New Roman" panose="02020603050405020304" pitchFamily="18" charset="0"/>
                <a:cs typeface="Times New Roman" panose="02020603050405020304" pitchFamily="18" charset="0"/>
              </a:rPr>
              <a:t> r &lt; b)</a:t>
            </a:r>
            <a:endParaRPr lang="en-US" sz="2000" dirty="0">
              <a:solidFill>
                <a:srgbClr val="FFFF00"/>
              </a:solidFill>
              <a:latin typeface="Times New Roman" panose="02020603050405020304" pitchFamily="18" charset="0"/>
              <a:cs typeface="Times New Roman" panose="02020603050405020304" pitchFamily="18" charset="0"/>
            </a:endParaRPr>
          </a:p>
        </p:txBody>
      </p:sp>
      <p:sp>
        <p:nvSpPr>
          <p:cNvPr id="58" name="Rectangle 57"/>
          <p:cNvSpPr/>
          <p:nvPr/>
        </p:nvSpPr>
        <p:spPr>
          <a:xfrm>
            <a:off x="406094" y="2202849"/>
            <a:ext cx="6096000" cy="1692771"/>
          </a:xfrm>
          <a:prstGeom prst="rect">
            <a:avLst/>
          </a:prstGeom>
        </p:spPr>
        <p:txBody>
          <a:bodyPr>
            <a:spAutoFit/>
          </a:bodyPr>
          <a:lstStyle/>
          <a:p>
            <a:pPr>
              <a:lnSpc>
                <a:spcPct val="130000"/>
              </a:lnSpc>
              <a:spcAft>
                <a:spcPts val="0"/>
              </a:spcAft>
            </a:pPr>
            <a:r>
              <a:rPr lang="pt-BR"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+Nếu r = 0 thì ta có phép chia </a:t>
            </a:r>
            <a:r>
              <a:rPr lang="pt-BR" sz="20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20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20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 </a:t>
            </a:r>
            <a:r>
              <a:rPr lang="pt-BR"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b = q</a:t>
            </a:r>
            <a:endParaRPr lang="en-US"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pt-BR"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Nếu r </a:t>
            </a:r>
            <a:r>
              <a:rPr lang="en-US"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pt-BR"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0 thì ta có phép chia có dư  </a:t>
            </a:r>
            <a:endParaRPr lang="pt-BR" sz="20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pt-BR"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20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 </a:t>
            </a:r>
            <a:r>
              <a:rPr lang="pt-BR"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b = q ( dư r)</a:t>
            </a:r>
            <a:endParaRPr lang="en-US"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en-US"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TextBox 1"/>
          <p:cNvSpPr txBox="1"/>
          <p:nvPr/>
        </p:nvSpPr>
        <p:spPr>
          <a:xfrm>
            <a:off x="596639" y="4319735"/>
            <a:ext cx="4330203" cy="707886"/>
          </a:xfrm>
          <a:prstGeom prst="rect">
            <a:avLst/>
          </a:prstGeom>
          <a:noFill/>
        </p:spPr>
        <p:txBody>
          <a:bodyPr wrap="square" rtlCol="0">
            <a:spAutoFit/>
          </a:bodyPr>
          <a:lstStyle/>
          <a:p>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Em</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có</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nhận</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xét</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gì</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về</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số</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dư</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và</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số</a:t>
            </a:r>
            <a:r>
              <a:rPr lang="en-US" sz="2000" dirty="0" smtClean="0">
                <a:solidFill>
                  <a:srgbClr val="FFC000"/>
                </a:solidFill>
                <a:latin typeface="Times New Roman" panose="02020603050405020304" pitchFamily="18" charset="0"/>
                <a:cs typeface="Times New Roman" panose="02020603050405020304" pitchFamily="18" charset="0"/>
              </a:rPr>
              <a:t> chia </a:t>
            </a:r>
            <a:r>
              <a:rPr lang="en-US" sz="2000" dirty="0" err="1" smtClean="0">
                <a:solidFill>
                  <a:srgbClr val="FFC000"/>
                </a:solidFill>
                <a:latin typeface="Times New Roman" panose="02020603050405020304" pitchFamily="18" charset="0"/>
                <a:cs typeface="Times New Roman" panose="02020603050405020304" pitchFamily="18" charset="0"/>
              </a:rPr>
              <a:t>trong</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phép</a:t>
            </a:r>
            <a:r>
              <a:rPr lang="en-US" sz="2000" dirty="0" smtClean="0">
                <a:solidFill>
                  <a:srgbClr val="FFC000"/>
                </a:solidFill>
                <a:latin typeface="Times New Roman" panose="02020603050405020304" pitchFamily="18" charset="0"/>
                <a:cs typeface="Times New Roman" panose="02020603050405020304" pitchFamily="18" charset="0"/>
              </a:rPr>
              <a:t> chia </a:t>
            </a:r>
            <a:r>
              <a:rPr lang="en-US" sz="2000" dirty="0" err="1" smtClean="0">
                <a:solidFill>
                  <a:srgbClr val="FFC000"/>
                </a:solidFill>
                <a:latin typeface="Times New Roman" panose="02020603050405020304" pitchFamily="18" charset="0"/>
                <a:cs typeface="Times New Roman" panose="02020603050405020304" pitchFamily="18" charset="0"/>
              </a:rPr>
              <a:t>có</a:t>
            </a:r>
            <a:r>
              <a:rPr lang="en-US" sz="2000" dirty="0" smtClean="0">
                <a:solidFill>
                  <a:srgbClr val="FFC000"/>
                </a:solidFill>
                <a:latin typeface="Times New Roman" panose="02020603050405020304" pitchFamily="18" charset="0"/>
                <a:cs typeface="Times New Roman" panose="02020603050405020304" pitchFamily="18" charset="0"/>
              </a:rPr>
              <a:t> </a:t>
            </a:r>
            <a:r>
              <a:rPr lang="en-US" sz="2000" dirty="0" err="1" smtClean="0">
                <a:solidFill>
                  <a:srgbClr val="FFC000"/>
                </a:solidFill>
                <a:latin typeface="Times New Roman" panose="02020603050405020304" pitchFamily="18" charset="0"/>
                <a:cs typeface="Times New Roman" panose="02020603050405020304" pitchFamily="18" charset="0"/>
              </a:rPr>
              <a:t>dư</a:t>
            </a:r>
            <a:r>
              <a:rPr lang="en-US" sz="2000" dirty="0" smtClean="0">
                <a:solidFill>
                  <a:srgbClr val="FFC000"/>
                </a:solidFill>
                <a:latin typeface="Times New Roman" panose="02020603050405020304" pitchFamily="18" charset="0"/>
                <a:cs typeface="Times New Roman" panose="02020603050405020304" pitchFamily="18" charset="0"/>
              </a:rPr>
              <a:t>?</a:t>
            </a:r>
            <a:endParaRPr lang="en-US" sz="2000" dirty="0">
              <a:solidFill>
                <a:srgbClr val="FFC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3359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heel(1)">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4"/>
                                        </p:tgtEl>
                                        <p:attrNameLst>
                                          <p:attrName>style.visibility</p:attrName>
                                        </p:attrNameLst>
                                      </p:cBhvr>
                                      <p:to>
                                        <p:strVal val="visible"/>
                                      </p:to>
                                    </p:set>
                                    <p:animEffect transition="in" filter="fade">
                                      <p:cBhvr>
                                        <p:cTn id="24" dur="1000"/>
                                        <p:tgtEl>
                                          <p:spTgt spid="54"/>
                                        </p:tgtEl>
                                      </p:cBhvr>
                                    </p:animEffect>
                                    <p:anim calcmode="lin" valueType="num">
                                      <p:cBhvr>
                                        <p:cTn id="25" dur="1000" fill="hold"/>
                                        <p:tgtEl>
                                          <p:spTgt spid="54"/>
                                        </p:tgtEl>
                                        <p:attrNameLst>
                                          <p:attrName>ppt_x</p:attrName>
                                        </p:attrNameLst>
                                      </p:cBhvr>
                                      <p:tavLst>
                                        <p:tav tm="0">
                                          <p:val>
                                            <p:strVal val="#ppt_x"/>
                                          </p:val>
                                        </p:tav>
                                        <p:tav tm="100000">
                                          <p:val>
                                            <p:strVal val="#ppt_x"/>
                                          </p:val>
                                        </p:tav>
                                      </p:tavLst>
                                    </p:anim>
                                    <p:anim calcmode="lin" valueType="num">
                                      <p:cBhvr>
                                        <p:cTn id="26"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1000"/>
                                        <p:tgtEl>
                                          <p:spTgt spid="6"/>
                                        </p:tgtEl>
                                      </p:cBhvr>
                                    </p:animEffect>
                                    <p:anim calcmode="lin" valueType="num">
                                      <p:cBhvr>
                                        <p:cTn id="32" dur="1000" fill="hold"/>
                                        <p:tgtEl>
                                          <p:spTgt spid="6"/>
                                        </p:tgtEl>
                                        <p:attrNameLst>
                                          <p:attrName>ppt_x</p:attrName>
                                        </p:attrNameLst>
                                      </p:cBhvr>
                                      <p:tavLst>
                                        <p:tav tm="0">
                                          <p:val>
                                            <p:strVal val="#ppt_x"/>
                                          </p:val>
                                        </p:tav>
                                        <p:tav tm="100000">
                                          <p:val>
                                            <p:strVal val="#ppt_x"/>
                                          </p:val>
                                        </p:tav>
                                      </p:tavLst>
                                    </p:anim>
                                    <p:anim calcmode="lin" valueType="num">
                                      <p:cBhvr>
                                        <p:cTn id="3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animEffect transition="in" filter="fade">
                                      <p:cBhvr>
                                        <p:cTn id="45" dur="1000"/>
                                        <p:tgtEl>
                                          <p:spTgt spid="55"/>
                                        </p:tgtEl>
                                      </p:cBhvr>
                                    </p:animEffect>
                                    <p:anim calcmode="lin" valueType="num">
                                      <p:cBhvr>
                                        <p:cTn id="46" dur="1000" fill="hold"/>
                                        <p:tgtEl>
                                          <p:spTgt spid="55"/>
                                        </p:tgtEl>
                                        <p:attrNameLst>
                                          <p:attrName>ppt_x</p:attrName>
                                        </p:attrNameLst>
                                      </p:cBhvr>
                                      <p:tavLst>
                                        <p:tav tm="0">
                                          <p:val>
                                            <p:strVal val="#ppt_x"/>
                                          </p:val>
                                        </p:tav>
                                        <p:tav tm="100000">
                                          <p:val>
                                            <p:strVal val="#ppt_x"/>
                                          </p:val>
                                        </p:tav>
                                      </p:tavLst>
                                    </p:anim>
                                    <p:anim calcmode="lin" valueType="num">
                                      <p:cBhvr>
                                        <p:cTn id="47"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wipe(down)">
                                      <p:cBhvr>
                                        <p:cTn id="52" dur="500"/>
                                        <p:tgtEl>
                                          <p:spTgt spid="4"/>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56"/>
                                        </p:tgtEl>
                                        <p:attrNameLst>
                                          <p:attrName>style.visibility</p:attrName>
                                        </p:attrNameLst>
                                      </p:cBhvr>
                                      <p:to>
                                        <p:strVal val="visible"/>
                                      </p:to>
                                    </p:set>
                                    <p:animEffect transition="in" filter="circle(in)">
                                      <p:cBhvr>
                                        <p:cTn id="57" dur="2000"/>
                                        <p:tgtEl>
                                          <p:spTgt spid="56"/>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58"/>
                                        </p:tgtEl>
                                        <p:attrNameLst>
                                          <p:attrName>style.visibility</p:attrName>
                                        </p:attrNameLst>
                                      </p:cBhvr>
                                      <p:to>
                                        <p:strVal val="visible"/>
                                      </p:to>
                                    </p:set>
                                    <p:animEffect transition="in" filter="circle(in)">
                                      <p:cBhvr>
                                        <p:cTn id="62" dur="2000"/>
                                        <p:tgtEl>
                                          <p:spTgt spid="58"/>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2"/>
                                        </p:tgtEl>
                                        <p:attrNameLst>
                                          <p:attrName>style.visibility</p:attrName>
                                        </p:attrNameLst>
                                      </p:cBhvr>
                                      <p:to>
                                        <p:strVal val="visible"/>
                                      </p:to>
                                    </p:set>
                                    <p:animEffect transition="in" filter="circle(in)">
                                      <p:cBhvr>
                                        <p:cTn id="6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1" grpId="0"/>
      <p:bldP spid="54" grpId="0"/>
      <p:bldP spid="55" grpId="0"/>
      <p:bldP spid="56" grpId="0"/>
      <p:bldP spid="58"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497827" y="241207"/>
            <a:ext cx="11365164"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2)</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5378273" y="1163319"/>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898076"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chia </a:t>
            </a:r>
            <a:r>
              <a:rPr lang="en-US" sz="2400" b="1" dirty="0" err="1" smtClean="0">
                <a:solidFill>
                  <a:srgbClr val="FFFF00"/>
                </a:solidFill>
                <a:latin typeface="Times New Roman" panose="02020603050405020304" pitchFamily="18" charset="0"/>
                <a:cs typeface="Times New Roman" panose="02020603050405020304" pitchFamily="18" charset="0"/>
              </a:rPr>
              <a:t>hết</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và</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chia </a:t>
            </a:r>
            <a:r>
              <a:rPr lang="en-US" sz="2400" b="1" dirty="0" err="1" smtClean="0">
                <a:solidFill>
                  <a:srgbClr val="FFFF00"/>
                </a:solidFill>
                <a:latin typeface="Times New Roman" panose="02020603050405020304" pitchFamily="18" charset="0"/>
                <a:cs typeface="Times New Roman" panose="02020603050405020304" pitchFamily="18" charset="0"/>
              </a:rPr>
              <a:t>có</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dư</a:t>
            </a:r>
            <a:endParaRPr lang="en-US" sz="2400" b="1" dirty="0">
              <a:solidFill>
                <a:srgbClr val="FFFF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28859" y="1279586"/>
            <a:ext cx="3844322" cy="596574"/>
          </a:xfrm>
          <a:prstGeom prst="rect">
            <a:avLst/>
          </a:prstGeom>
        </p:spPr>
        <p:txBody>
          <a:bodyPr wrap="none">
            <a:spAutoFit/>
          </a:bodyPr>
          <a:lstStyle/>
          <a:p>
            <a:pPr algn="just">
              <a:lnSpc>
                <a:spcPct val="130000"/>
              </a:lnSpc>
              <a:spcAft>
                <a:spcPts val="0"/>
              </a:spcAft>
            </a:pPr>
            <a:r>
              <a:rPr lang="en-US" sz="2800" b="1" dirty="0" smtClean="0">
                <a:solidFill>
                  <a:srgbClr val="FFFF00"/>
                </a:solidFill>
                <a:latin typeface="Times New Roman" panose="02020603050405020304" pitchFamily="18" charset="0"/>
                <a:ea typeface="Times New Roman" panose="02020603050405020304" pitchFamily="18" charset="0"/>
              </a:rPr>
              <a:t>1.  </a:t>
            </a:r>
            <a:r>
              <a:rPr lang="en-US" sz="2800" b="1" dirty="0">
                <a:solidFill>
                  <a:srgbClr val="FFFF00"/>
                </a:solidFill>
                <a:latin typeface="Times New Roman" panose="02020603050405020304" pitchFamily="18" charset="0"/>
                <a:ea typeface="Times New Roman" panose="02020603050405020304" pitchFamily="18" charset="0"/>
              </a:rPr>
              <a:t>Chia </a:t>
            </a:r>
            <a:r>
              <a:rPr lang="en-US" sz="2800" b="1" dirty="0" err="1">
                <a:solidFill>
                  <a:srgbClr val="FFFF00"/>
                </a:solidFill>
                <a:latin typeface="Times New Roman" panose="02020603050405020304" pitchFamily="18" charset="0"/>
                <a:ea typeface="Times New Roman" panose="02020603050405020304" pitchFamily="18" charset="0"/>
              </a:rPr>
              <a:t>hai</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số</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tự</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nhiên</a:t>
            </a:r>
            <a:r>
              <a:rPr lang="en-US" sz="2800" b="1" dirty="0">
                <a:solidFill>
                  <a:srgbClr val="FFFF00"/>
                </a:solidFill>
                <a:latin typeface="Times New Roman" panose="02020603050405020304" pitchFamily="18" charset="0"/>
                <a:ea typeface="Times New Roman" panose="02020603050405020304" pitchFamily="18" charset="0"/>
              </a:rPr>
              <a:t>:</a:t>
            </a:r>
            <a:endParaRPr lang="en-US" sz="2800" dirty="0">
              <a:solidFill>
                <a:srgbClr val="FFFF00"/>
              </a:solidFill>
              <a:effectLst/>
              <a:latin typeface="Times New Roman" panose="02020603050405020304" pitchFamily="18" charset="0"/>
              <a:ea typeface="Times New Roman" panose="02020603050405020304" pitchFamily="18" charset="0"/>
            </a:endParaRPr>
          </a:p>
        </p:txBody>
      </p:sp>
      <p:sp>
        <p:nvSpPr>
          <p:cNvPr id="56" name="TextBox 55"/>
          <p:cNvSpPr txBox="1"/>
          <p:nvPr/>
        </p:nvSpPr>
        <p:spPr>
          <a:xfrm>
            <a:off x="596639" y="1772029"/>
            <a:ext cx="4524001" cy="523220"/>
          </a:xfrm>
          <a:prstGeom prst="rect">
            <a:avLst/>
          </a:prstGeom>
          <a:noFill/>
        </p:spPr>
        <p:txBody>
          <a:bodyPr wrap="square" rtlCol="0">
            <a:spAutoFit/>
          </a:bodyPr>
          <a:lstStyle/>
          <a:p>
            <a:r>
              <a:rPr lang="pt-BR" sz="2800" b="1" dirty="0">
                <a:solidFill>
                  <a:srgbClr val="FFFF00"/>
                </a:solidFill>
                <a:latin typeface="Times New Roman" panose="02020603050405020304" pitchFamily="18" charset="0"/>
                <a:cs typeface="Times New Roman" panose="02020603050405020304" pitchFamily="18" charset="0"/>
              </a:rPr>
              <a:t>a = b. q + r  </a:t>
            </a:r>
            <a:r>
              <a:rPr lang="pt-BR" sz="2800" b="1" dirty="0" smtClean="0">
                <a:solidFill>
                  <a:srgbClr val="FFFF00"/>
                </a:solidFill>
                <a:latin typeface="Times New Roman" panose="02020603050405020304" pitchFamily="18" charset="0"/>
                <a:cs typeface="Times New Roman" panose="02020603050405020304" pitchFamily="18" charset="0"/>
              </a:rPr>
              <a:t>(0 </a:t>
            </a:r>
            <a:r>
              <a:rPr lang="en-US" sz="2800" b="1" dirty="0">
                <a:solidFill>
                  <a:srgbClr val="FFFF00"/>
                </a:solidFill>
                <a:latin typeface="Times New Roman" panose="02020603050405020304" pitchFamily="18" charset="0"/>
                <a:cs typeface="Times New Roman" panose="02020603050405020304" pitchFamily="18" charset="0"/>
                <a:sym typeface="Symbol" panose="05050102010706020507" pitchFamily="18" charset="2"/>
              </a:rPr>
              <a:t></a:t>
            </a:r>
            <a:r>
              <a:rPr lang="pt-BR" sz="2800" b="1" dirty="0">
                <a:solidFill>
                  <a:srgbClr val="FFFF00"/>
                </a:solidFill>
                <a:latin typeface="Times New Roman" panose="02020603050405020304" pitchFamily="18" charset="0"/>
                <a:cs typeface="Times New Roman" panose="02020603050405020304" pitchFamily="18" charset="0"/>
              </a:rPr>
              <a:t> r &lt; b)</a:t>
            </a:r>
            <a:endParaRPr lang="en-US" sz="2800" dirty="0">
              <a:solidFill>
                <a:srgbClr val="FFFF00"/>
              </a:solidFill>
              <a:latin typeface="Times New Roman" panose="02020603050405020304" pitchFamily="18" charset="0"/>
              <a:cs typeface="Times New Roman" panose="02020603050405020304" pitchFamily="18" charset="0"/>
            </a:endParaRPr>
          </a:p>
        </p:txBody>
      </p:sp>
      <p:sp>
        <p:nvSpPr>
          <p:cNvPr id="58" name="Rectangle 57"/>
          <p:cNvSpPr/>
          <p:nvPr/>
        </p:nvSpPr>
        <p:spPr>
          <a:xfrm>
            <a:off x="406094" y="2202849"/>
            <a:ext cx="4998419" cy="2733056"/>
          </a:xfrm>
          <a:prstGeom prst="rect">
            <a:avLst/>
          </a:prstGeom>
        </p:spPr>
        <p:txBody>
          <a:bodyPr wrap="square">
            <a:spAutoFit/>
          </a:bodyPr>
          <a:lstStyle/>
          <a:p>
            <a:pPr>
              <a:lnSpc>
                <a:spcPct val="130000"/>
              </a:lnSpc>
              <a:spcAft>
                <a:spcPts val="0"/>
              </a:spcAft>
            </a:pP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+Nếu r = 0 thì ta có phép chia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 </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b = q</a:t>
            </a:r>
            <a:endPar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Nếu r </a:t>
            </a:r>
            <a:r>
              <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0 thì ta có phép chia có dư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 </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b = q ( dư r)</a:t>
            </a:r>
            <a:endPar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en-US"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TextBox 1"/>
          <p:cNvSpPr txBox="1"/>
          <p:nvPr/>
        </p:nvSpPr>
        <p:spPr>
          <a:xfrm>
            <a:off x="5677469" y="1129498"/>
            <a:ext cx="5718412" cy="1384995"/>
          </a:xfrm>
          <a:prstGeom prst="rect">
            <a:avLst/>
          </a:prstGeom>
          <a:noFill/>
        </p:spPr>
        <p:txBody>
          <a:bodyPr wrap="square" rtlCol="0">
            <a:spAutoFit/>
          </a:bodyPr>
          <a:lstStyle/>
          <a:p>
            <a:r>
              <a:rPr lang="en-US" sz="2800" b="1" dirty="0" err="1" smtClean="0">
                <a:solidFill>
                  <a:srgbClr val="FF0000"/>
                </a:solidFill>
                <a:latin typeface="Times New Roman" panose="02020603050405020304" pitchFamily="18" charset="0"/>
                <a:cs typeface="Times New Roman" panose="02020603050405020304" pitchFamily="18" charset="0"/>
              </a:rPr>
              <a:t>Ví</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dụ</a:t>
            </a:r>
            <a:r>
              <a:rPr lang="en-US" sz="2800" b="1" dirty="0" smtClean="0">
                <a:solidFill>
                  <a:srgbClr val="FF0000"/>
                </a:solidFill>
                <a:latin typeface="Times New Roman" panose="02020603050405020304" pitchFamily="18" charset="0"/>
                <a:cs typeface="Times New Roman" panose="02020603050405020304" pitchFamily="18" charset="0"/>
              </a:rPr>
              <a:t> 3</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Đặt</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tính</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rồi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thực</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hiện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các</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phép</a:t>
            </a:r>
            <a:r>
              <a:rPr lang="en-US" sz="2800" dirty="0" smtClean="0">
                <a:solidFill>
                  <a:schemeClr val="bg1"/>
                </a:solidFill>
                <a:latin typeface="Times New Roman" panose="02020603050405020304" pitchFamily="18" charset="0"/>
                <a:cs typeface="Times New Roman" panose="02020603050405020304" pitchFamily="18" charset="0"/>
              </a:rPr>
              <a:t> chia </a:t>
            </a:r>
            <a:r>
              <a:rPr lang="en-US" sz="2800" dirty="0" err="1" smtClean="0">
                <a:solidFill>
                  <a:schemeClr val="bg1"/>
                </a:solidFill>
                <a:latin typeface="Times New Roman" panose="02020603050405020304" pitchFamily="18" charset="0"/>
                <a:cs typeface="Times New Roman" panose="02020603050405020304" pitchFamily="18" charset="0"/>
              </a:rPr>
              <a:t>sau</a:t>
            </a:r>
            <a:r>
              <a:rPr lang="en-US" sz="2800" dirty="0" smtClean="0">
                <a:solidFill>
                  <a:schemeClr val="bg1"/>
                </a:solidFill>
                <a:latin typeface="Times New Roman" panose="02020603050405020304" pitchFamily="18" charset="0"/>
                <a:cs typeface="Times New Roman" panose="02020603050405020304" pitchFamily="18" charset="0"/>
              </a:rPr>
              <a:t>:</a:t>
            </a:r>
          </a:p>
          <a:p>
            <a:r>
              <a:rPr lang="en-US" sz="2800" dirty="0">
                <a:solidFill>
                  <a:schemeClr val="bg1"/>
                </a:solidFill>
                <a:latin typeface="Times New Roman" panose="02020603050405020304" pitchFamily="18" charset="0"/>
                <a:cs typeface="Times New Roman" panose="02020603050405020304" pitchFamily="18" charset="0"/>
              </a:rPr>
              <a:t> </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smtClean="0">
                <a:solidFill>
                  <a:schemeClr val="bg1"/>
                </a:solidFill>
                <a:latin typeface="Times New Roman" panose="02020603050405020304" pitchFamily="18" charset="0"/>
                <a:cs typeface="Times New Roman" panose="02020603050405020304" pitchFamily="18" charset="0"/>
              </a:rPr>
              <a:t>4 847 : 131     </a:t>
            </a:r>
            <a:r>
              <a:rPr lang="en-US" sz="2800" dirty="0" err="1" smtClean="0">
                <a:solidFill>
                  <a:schemeClr val="bg1"/>
                </a:solidFill>
                <a:latin typeface="Times New Roman" panose="02020603050405020304" pitchFamily="18" charset="0"/>
                <a:cs typeface="Times New Roman" panose="02020603050405020304" pitchFamily="18" charset="0"/>
              </a:rPr>
              <a:t>và</a:t>
            </a:r>
            <a:r>
              <a:rPr lang="en-US" sz="2800" dirty="0" smtClean="0">
                <a:solidFill>
                  <a:schemeClr val="bg1"/>
                </a:solidFill>
                <a:latin typeface="Times New Roman" panose="02020603050405020304" pitchFamily="18" charset="0"/>
                <a:cs typeface="Times New Roman" panose="02020603050405020304" pitchFamily="18" charset="0"/>
              </a:rPr>
              <a:t>      5 580 + 157</a:t>
            </a:r>
            <a:endParaRPr lang="en-US" sz="2800" dirty="0">
              <a:solidFill>
                <a:schemeClr val="bg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5495840" y="3100159"/>
            <a:ext cx="6307750" cy="2469417"/>
          </a:xfrm>
          <a:prstGeom prst="rect">
            <a:avLst/>
          </a:prstGeom>
        </p:spPr>
      </p:pic>
    </p:spTree>
    <p:extLst>
      <p:ext uri="{BB962C8B-B14F-4D97-AF65-F5344CB8AC3E}">
        <p14:creationId xmlns:p14="http://schemas.microsoft.com/office/powerpoint/2010/main" val="148231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randombar(horizontal)">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497827" y="241207"/>
            <a:ext cx="11365164"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2)</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5378273" y="1163319"/>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898076"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chia </a:t>
            </a:r>
            <a:r>
              <a:rPr lang="en-US" sz="2400" b="1" dirty="0" err="1" smtClean="0">
                <a:solidFill>
                  <a:srgbClr val="FFFF00"/>
                </a:solidFill>
                <a:latin typeface="Times New Roman" panose="02020603050405020304" pitchFamily="18" charset="0"/>
                <a:cs typeface="Times New Roman" panose="02020603050405020304" pitchFamily="18" charset="0"/>
              </a:rPr>
              <a:t>hết</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và</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chia </a:t>
            </a:r>
            <a:r>
              <a:rPr lang="en-US" sz="2400" b="1" dirty="0" err="1" smtClean="0">
                <a:solidFill>
                  <a:srgbClr val="FFFF00"/>
                </a:solidFill>
                <a:latin typeface="Times New Roman" panose="02020603050405020304" pitchFamily="18" charset="0"/>
                <a:cs typeface="Times New Roman" panose="02020603050405020304" pitchFamily="18" charset="0"/>
              </a:rPr>
              <a:t>có</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dư</a:t>
            </a:r>
            <a:endParaRPr lang="en-US" sz="2400" b="1" dirty="0">
              <a:solidFill>
                <a:srgbClr val="FFFF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71656" y="1279586"/>
            <a:ext cx="3844322" cy="596574"/>
          </a:xfrm>
          <a:prstGeom prst="rect">
            <a:avLst/>
          </a:prstGeom>
        </p:spPr>
        <p:txBody>
          <a:bodyPr wrap="none">
            <a:spAutoFit/>
          </a:bodyPr>
          <a:lstStyle/>
          <a:p>
            <a:pPr algn="just">
              <a:lnSpc>
                <a:spcPct val="130000"/>
              </a:lnSpc>
              <a:spcAft>
                <a:spcPts val="0"/>
              </a:spcAft>
            </a:pPr>
            <a:r>
              <a:rPr lang="en-US" sz="2800" b="1" dirty="0" smtClean="0">
                <a:solidFill>
                  <a:srgbClr val="FFFF00"/>
                </a:solidFill>
                <a:latin typeface="Times New Roman" panose="02020603050405020304" pitchFamily="18" charset="0"/>
                <a:ea typeface="Times New Roman" panose="02020603050405020304" pitchFamily="18" charset="0"/>
              </a:rPr>
              <a:t>1.  </a:t>
            </a:r>
            <a:r>
              <a:rPr lang="en-US" sz="2800" b="1" dirty="0">
                <a:solidFill>
                  <a:srgbClr val="FFFF00"/>
                </a:solidFill>
                <a:latin typeface="Times New Roman" panose="02020603050405020304" pitchFamily="18" charset="0"/>
                <a:ea typeface="Times New Roman" panose="02020603050405020304" pitchFamily="18" charset="0"/>
              </a:rPr>
              <a:t>Chia </a:t>
            </a:r>
            <a:r>
              <a:rPr lang="en-US" sz="2800" b="1" dirty="0" err="1">
                <a:solidFill>
                  <a:srgbClr val="FFFF00"/>
                </a:solidFill>
                <a:latin typeface="Times New Roman" panose="02020603050405020304" pitchFamily="18" charset="0"/>
                <a:ea typeface="Times New Roman" panose="02020603050405020304" pitchFamily="18" charset="0"/>
              </a:rPr>
              <a:t>hai</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số</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tự</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nhiên</a:t>
            </a:r>
            <a:r>
              <a:rPr lang="en-US" sz="2800" b="1" dirty="0">
                <a:solidFill>
                  <a:srgbClr val="FFFF00"/>
                </a:solidFill>
                <a:latin typeface="Times New Roman" panose="02020603050405020304" pitchFamily="18" charset="0"/>
                <a:ea typeface="Times New Roman" panose="02020603050405020304" pitchFamily="18" charset="0"/>
              </a:rPr>
              <a:t>:</a:t>
            </a:r>
            <a:endParaRPr lang="en-US" sz="2800" dirty="0">
              <a:solidFill>
                <a:srgbClr val="FFFF00"/>
              </a:solidFill>
              <a:effectLst/>
              <a:latin typeface="Times New Roman" panose="02020603050405020304" pitchFamily="18" charset="0"/>
              <a:ea typeface="Times New Roman" panose="02020603050405020304" pitchFamily="18" charset="0"/>
            </a:endParaRPr>
          </a:p>
        </p:txBody>
      </p:sp>
      <p:sp>
        <p:nvSpPr>
          <p:cNvPr id="56" name="TextBox 55"/>
          <p:cNvSpPr txBox="1"/>
          <p:nvPr/>
        </p:nvSpPr>
        <p:spPr>
          <a:xfrm>
            <a:off x="596639" y="1772029"/>
            <a:ext cx="4524001" cy="523220"/>
          </a:xfrm>
          <a:prstGeom prst="rect">
            <a:avLst/>
          </a:prstGeom>
          <a:noFill/>
        </p:spPr>
        <p:txBody>
          <a:bodyPr wrap="square" rtlCol="0">
            <a:spAutoFit/>
          </a:bodyPr>
          <a:lstStyle/>
          <a:p>
            <a:r>
              <a:rPr lang="pt-BR" sz="2800" b="1" dirty="0">
                <a:solidFill>
                  <a:srgbClr val="FFFF00"/>
                </a:solidFill>
                <a:latin typeface="Times New Roman" panose="02020603050405020304" pitchFamily="18" charset="0"/>
                <a:cs typeface="Times New Roman" panose="02020603050405020304" pitchFamily="18" charset="0"/>
              </a:rPr>
              <a:t>a = b. q + r  </a:t>
            </a:r>
            <a:r>
              <a:rPr lang="pt-BR" sz="2800" b="1" dirty="0" smtClean="0">
                <a:solidFill>
                  <a:srgbClr val="FFFF00"/>
                </a:solidFill>
                <a:latin typeface="Times New Roman" panose="02020603050405020304" pitchFamily="18" charset="0"/>
                <a:cs typeface="Times New Roman" panose="02020603050405020304" pitchFamily="18" charset="0"/>
              </a:rPr>
              <a:t>(0 </a:t>
            </a:r>
            <a:r>
              <a:rPr lang="en-US" sz="2800" b="1" dirty="0">
                <a:solidFill>
                  <a:srgbClr val="FFFF00"/>
                </a:solidFill>
                <a:latin typeface="Times New Roman" panose="02020603050405020304" pitchFamily="18" charset="0"/>
                <a:cs typeface="Times New Roman" panose="02020603050405020304" pitchFamily="18" charset="0"/>
                <a:sym typeface="Symbol" panose="05050102010706020507" pitchFamily="18" charset="2"/>
              </a:rPr>
              <a:t></a:t>
            </a:r>
            <a:r>
              <a:rPr lang="pt-BR" sz="2800" b="1" dirty="0">
                <a:solidFill>
                  <a:srgbClr val="FFFF00"/>
                </a:solidFill>
                <a:latin typeface="Times New Roman" panose="02020603050405020304" pitchFamily="18" charset="0"/>
                <a:cs typeface="Times New Roman" panose="02020603050405020304" pitchFamily="18" charset="0"/>
              </a:rPr>
              <a:t> r &lt; b)</a:t>
            </a:r>
            <a:endParaRPr lang="en-US" sz="2800" dirty="0">
              <a:solidFill>
                <a:srgbClr val="FFFF00"/>
              </a:solidFill>
              <a:latin typeface="Times New Roman" panose="02020603050405020304" pitchFamily="18" charset="0"/>
              <a:cs typeface="Times New Roman" panose="02020603050405020304" pitchFamily="18" charset="0"/>
            </a:endParaRPr>
          </a:p>
        </p:txBody>
      </p:sp>
      <p:sp>
        <p:nvSpPr>
          <p:cNvPr id="58" name="Rectangle 57"/>
          <p:cNvSpPr/>
          <p:nvPr/>
        </p:nvSpPr>
        <p:spPr>
          <a:xfrm>
            <a:off x="406094" y="2202849"/>
            <a:ext cx="6096000" cy="2733056"/>
          </a:xfrm>
          <a:prstGeom prst="rect">
            <a:avLst/>
          </a:prstGeom>
        </p:spPr>
        <p:txBody>
          <a:bodyPr>
            <a:spAutoFit/>
          </a:bodyPr>
          <a:lstStyle/>
          <a:p>
            <a:pPr>
              <a:lnSpc>
                <a:spcPct val="130000"/>
              </a:lnSpc>
              <a:spcAft>
                <a:spcPts val="0"/>
              </a:spcAft>
            </a:pP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+Nếu r = 0 thì ta có phép chia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 </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b = q</a:t>
            </a:r>
            <a:endPar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Nếu r </a:t>
            </a:r>
            <a:r>
              <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0 thì ta có phép chia có dư  </a:t>
            </a:r>
            <a:endPar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 </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b = q ( dư r)</a:t>
            </a:r>
            <a:endPar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en-US"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TextBox 1"/>
          <p:cNvSpPr txBox="1"/>
          <p:nvPr/>
        </p:nvSpPr>
        <p:spPr>
          <a:xfrm>
            <a:off x="5677469" y="1129498"/>
            <a:ext cx="5718412" cy="1815882"/>
          </a:xfrm>
          <a:prstGeom prst="rect">
            <a:avLst/>
          </a:prstGeom>
          <a:noFill/>
        </p:spPr>
        <p:txBody>
          <a:bodyPr wrap="square" rtlCol="0">
            <a:spAutoFit/>
          </a:bodyPr>
          <a:lstStyle/>
          <a:p>
            <a:r>
              <a:rPr lang="en-US" sz="2800" b="1" dirty="0" err="1" smtClean="0">
                <a:solidFill>
                  <a:srgbClr val="FF0000"/>
                </a:solidFill>
                <a:latin typeface="Times New Roman" panose="02020603050405020304" pitchFamily="18" charset="0"/>
                <a:cs typeface="Times New Roman" panose="02020603050405020304" pitchFamily="18" charset="0"/>
              </a:rPr>
              <a:t>Ví</a:t>
            </a:r>
            <a:r>
              <a:rPr lang="en-US" sz="2800" b="1" dirty="0" smtClean="0">
                <a:solidFill>
                  <a:srgbClr val="FF0000"/>
                </a:solidFill>
                <a:latin typeface="Times New Roman" panose="02020603050405020304" pitchFamily="18" charset="0"/>
                <a:cs typeface="Times New Roman" panose="02020603050405020304" pitchFamily="18" charset="0"/>
              </a:rPr>
              <a:t> </a:t>
            </a:r>
            <a:r>
              <a:rPr lang="en-US" sz="2800" b="1" dirty="0" err="1" smtClean="0">
                <a:solidFill>
                  <a:srgbClr val="FF0000"/>
                </a:solidFill>
                <a:latin typeface="Times New Roman" panose="02020603050405020304" pitchFamily="18" charset="0"/>
                <a:cs typeface="Times New Roman" panose="02020603050405020304" pitchFamily="18" charset="0"/>
              </a:rPr>
              <a:t>dụ</a:t>
            </a:r>
            <a:r>
              <a:rPr lang="en-US" sz="2800" b="1" dirty="0" smtClean="0">
                <a:solidFill>
                  <a:srgbClr val="FF0000"/>
                </a:solidFill>
                <a:latin typeface="Times New Roman" panose="02020603050405020304" pitchFamily="18" charset="0"/>
                <a:cs typeface="Times New Roman" panose="02020603050405020304" pitchFamily="18" charset="0"/>
              </a:rPr>
              <a:t> 4</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Phải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dùng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ít</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nhất</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bao</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nhiêu</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xe</a:t>
            </a:r>
            <a:r>
              <a:rPr lang="en-US" sz="2800" dirty="0" smtClean="0">
                <a:solidFill>
                  <a:schemeClr val="bg1"/>
                </a:solidFill>
                <a:latin typeface="Times New Roman" panose="02020603050405020304" pitchFamily="18" charset="0"/>
                <a:cs typeface="Times New Roman" panose="02020603050405020304" pitchFamily="18" charset="0"/>
              </a:rPr>
              <a:t> ô </a:t>
            </a:r>
            <a:r>
              <a:rPr lang="en-US" sz="2800" dirty="0" err="1" smtClean="0">
                <a:solidFill>
                  <a:schemeClr val="bg1"/>
                </a:solidFill>
                <a:latin typeface="Times New Roman" panose="02020603050405020304" pitchFamily="18" charset="0"/>
                <a:cs typeface="Times New Roman" panose="02020603050405020304" pitchFamily="18" charset="0"/>
              </a:rPr>
              <a:t>tô</a:t>
            </a:r>
            <a:r>
              <a:rPr lang="en-US" sz="2800" dirty="0" smtClean="0">
                <a:solidFill>
                  <a:schemeClr val="bg1"/>
                </a:solidFill>
                <a:latin typeface="Times New Roman" panose="02020603050405020304" pitchFamily="18" charset="0"/>
                <a:cs typeface="Times New Roman" panose="02020603050405020304" pitchFamily="18" charset="0"/>
              </a:rPr>
              <a:t> 45 </a:t>
            </a:r>
            <a:r>
              <a:rPr lang="en-US" sz="2800" dirty="0" err="1" smtClean="0">
                <a:solidFill>
                  <a:schemeClr val="bg1"/>
                </a:solidFill>
                <a:latin typeface="Times New Roman" panose="02020603050405020304" pitchFamily="18" charset="0"/>
                <a:cs typeface="Times New Roman" panose="02020603050405020304" pitchFamily="18" charset="0"/>
              </a:rPr>
              <a:t>chỗ</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ngồi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để</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chở</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hết</a:t>
            </a:r>
            <a:r>
              <a:rPr lang="en-US" sz="2800" dirty="0" smtClean="0">
                <a:solidFill>
                  <a:schemeClr val="bg1"/>
                </a:solidFill>
                <a:latin typeface="Times New Roman" panose="02020603050405020304" pitchFamily="18" charset="0"/>
                <a:cs typeface="Times New Roman" panose="02020603050405020304" pitchFamily="18" charset="0"/>
              </a:rPr>
              <a:t> 487 </a:t>
            </a:r>
            <a:r>
              <a:rPr lang="en-US" sz="2800" dirty="0" err="1" smtClean="0">
                <a:solidFill>
                  <a:schemeClr val="bg1"/>
                </a:solidFill>
                <a:latin typeface="Times New Roman" panose="02020603050405020304" pitchFamily="18" charset="0"/>
                <a:cs typeface="Times New Roman" panose="02020603050405020304" pitchFamily="18" charset="0"/>
              </a:rPr>
              <a:t>cổ</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động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viên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của</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một</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đội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bóng</a:t>
            </a:r>
            <a:r>
              <a:rPr lang="en-US" sz="2800" dirty="0" smtClean="0">
                <a:solidFill>
                  <a:schemeClr val="bg1"/>
                </a:solidFill>
                <a:latin typeface="Times New Roman" panose="02020603050405020304" pitchFamily="18" charset="0"/>
                <a:cs typeface="Times New Roman" panose="02020603050405020304" pitchFamily="18" charset="0"/>
              </a:rPr>
              <a:t>?</a:t>
            </a:r>
          </a:p>
          <a:p>
            <a:r>
              <a:rPr lang="en-US" sz="2800" dirty="0">
                <a:solidFill>
                  <a:schemeClr val="bg1"/>
                </a:solidFill>
                <a:latin typeface="Times New Roman" panose="02020603050405020304" pitchFamily="18" charset="0"/>
                <a:cs typeface="Times New Roman" panose="02020603050405020304" pitchFamily="18" charset="0"/>
              </a:rPr>
              <a:t> </a:t>
            </a:r>
            <a:r>
              <a:rPr lang="en-US" sz="2800" dirty="0" smtClean="0">
                <a:solidFill>
                  <a:schemeClr val="bg1"/>
                </a:solidFill>
                <a:latin typeface="Times New Roman" panose="02020603050405020304" pitchFamily="18" charset="0"/>
                <a:cs typeface="Times New Roman" panose="02020603050405020304" pitchFamily="18" charset="0"/>
              </a:rPr>
              <a:t>             </a:t>
            </a:r>
            <a:endParaRPr lang="en-US" sz="2800" dirty="0">
              <a:solidFill>
                <a:schemeClr val="bg1"/>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728566" y="3175029"/>
            <a:ext cx="6014943" cy="2677656"/>
          </a:xfrm>
          <a:prstGeom prst="rect">
            <a:avLst/>
          </a:prstGeom>
          <a:noFill/>
        </p:spPr>
        <p:txBody>
          <a:bodyPr wrap="square" rtlCol="0">
            <a:spAutoFit/>
          </a:bodyPr>
          <a:lstStyle/>
          <a:p>
            <a:r>
              <a:rPr lang="en-US" sz="2800" b="1" dirty="0" err="1" smtClean="0">
                <a:solidFill>
                  <a:srgbClr val="FF0000"/>
                </a:solidFill>
                <a:latin typeface="Times New Roman" panose="02020603050405020304" pitchFamily="18" charset="0"/>
                <a:cs typeface="Times New Roman" panose="02020603050405020304" pitchFamily="18" charset="0"/>
              </a:rPr>
              <a:t>Giải</a:t>
            </a:r>
            <a:endParaRPr lang="en-US" sz="2800" b="1" dirty="0" smtClean="0">
              <a:solidFill>
                <a:srgbClr val="FF0000"/>
              </a:solidFill>
              <a:latin typeface="Times New Roman" panose="02020603050405020304" pitchFamily="18" charset="0"/>
              <a:cs typeface="Times New Roman" panose="02020603050405020304" pitchFamily="18" charset="0"/>
            </a:endParaRPr>
          </a:p>
          <a:p>
            <a:pPr algn="just"/>
            <a:r>
              <a:rPr lang="en-US" sz="2800" dirty="0" err="1" smtClean="0">
                <a:solidFill>
                  <a:schemeClr val="bg1"/>
                </a:solidFill>
                <a:latin typeface="Times New Roman" panose="02020603050405020304" pitchFamily="18" charset="0"/>
                <a:cs typeface="Times New Roman" panose="02020603050405020304" pitchFamily="18" charset="0"/>
              </a:rPr>
              <a:t>Vì</a:t>
            </a:r>
            <a:r>
              <a:rPr lang="en-US" sz="2800" dirty="0" smtClean="0">
                <a:solidFill>
                  <a:schemeClr val="bg1"/>
                </a:solidFill>
                <a:latin typeface="Times New Roman" panose="02020603050405020304" pitchFamily="18" charset="0"/>
                <a:cs typeface="Times New Roman" panose="02020603050405020304" pitchFamily="18" charset="0"/>
              </a:rPr>
              <a:t> 487 : 45 = 10 (</a:t>
            </a:r>
            <a:r>
              <a:rPr lang="en-US" sz="2800" dirty="0" err="1" smtClean="0">
                <a:solidFill>
                  <a:schemeClr val="bg1"/>
                </a:solidFill>
                <a:latin typeface="Times New Roman" panose="02020603050405020304" pitchFamily="18" charset="0"/>
                <a:cs typeface="Times New Roman" panose="02020603050405020304" pitchFamily="18" charset="0"/>
              </a:rPr>
              <a:t>dư</a:t>
            </a:r>
            <a:r>
              <a:rPr lang="en-US" sz="2800" dirty="0" smtClean="0">
                <a:solidFill>
                  <a:schemeClr val="bg1"/>
                </a:solidFill>
                <a:latin typeface="Times New Roman" panose="02020603050405020304" pitchFamily="18" charset="0"/>
                <a:cs typeface="Times New Roman" panose="02020603050405020304" pitchFamily="18" charset="0"/>
              </a:rPr>
              <a:t> 37) </a:t>
            </a:r>
            <a:r>
              <a:rPr lang="en-US" sz="2800" dirty="0" err="1" smtClean="0">
                <a:solidFill>
                  <a:schemeClr val="bg1"/>
                </a:solidFill>
                <a:latin typeface="Times New Roman" panose="02020603050405020304" pitchFamily="18" charset="0"/>
                <a:cs typeface="Times New Roman" panose="02020603050405020304" pitchFamily="18" charset="0"/>
              </a:rPr>
              <a:t>nên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xếp</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đủ</a:t>
            </a:r>
            <a:r>
              <a:rPr lang="en-US" sz="2800" dirty="0" smtClean="0">
                <a:solidFill>
                  <a:schemeClr val="bg1"/>
                </a:solidFill>
                <a:latin typeface="Times New Roman" panose="02020603050405020304" pitchFamily="18" charset="0"/>
                <a:cs typeface="Times New Roman" panose="02020603050405020304" pitchFamily="18" charset="0"/>
              </a:rPr>
              <a:t> 10 </a:t>
            </a:r>
            <a:r>
              <a:rPr lang="en-US" sz="2800" dirty="0" err="1" smtClean="0">
                <a:solidFill>
                  <a:schemeClr val="bg1"/>
                </a:solidFill>
                <a:latin typeface="Times New Roman" panose="02020603050405020304" pitchFamily="18" charset="0"/>
                <a:cs typeface="Times New Roman" panose="02020603050405020304" pitchFamily="18" charset="0"/>
              </a:rPr>
              <a:t>xe</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thì</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còn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thừa</a:t>
            </a:r>
            <a:r>
              <a:rPr lang="en-US" sz="2800" dirty="0" smtClean="0">
                <a:solidFill>
                  <a:schemeClr val="bg1"/>
                </a:solidFill>
                <a:latin typeface="Times New Roman" panose="02020603050405020304" pitchFamily="18" charset="0"/>
                <a:cs typeface="Times New Roman" panose="02020603050405020304" pitchFamily="18" charset="0"/>
              </a:rPr>
              <a:t> 37 </a:t>
            </a:r>
            <a:r>
              <a:rPr lang="en-US" sz="2800" dirty="0" err="1" smtClean="0">
                <a:solidFill>
                  <a:schemeClr val="bg1"/>
                </a:solidFill>
                <a:latin typeface="Times New Roman" panose="02020603050405020304" pitchFamily="18" charset="0"/>
                <a:cs typeface="Times New Roman" panose="02020603050405020304" pitchFamily="18" charset="0"/>
              </a:rPr>
              <a:t>người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và</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phải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dùng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thêm</a:t>
            </a:r>
            <a:r>
              <a:rPr lang="en-US" sz="2800" dirty="0" smtClean="0">
                <a:solidFill>
                  <a:schemeClr val="bg1"/>
                </a:solidFill>
                <a:latin typeface="Times New Roman" panose="02020603050405020304" pitchFamily="18" charset="0"/>
                <a:cs typeface="Times New Roman" panose="02020603050405020304" pitchFamily="18" charset="0"/>
              </a:rPr>
              <a:t> 1 </a:t>
            </a:r>
            <a:r>
              <a:rPr lang="en-US" sz="2800" dirty="0" err="1" smtClean="0">
                <a:solidFill>
                  <a:schemeClr val="bg1"/>
                </a:solidFill>
                <a:latin typeface="Times New Roman" panose="02020603050405020304" pitchFamily="18" charset="0"/>
                <a:cs typeface="Times New Roman" panose="02020603050405020304" pitchFamily="18" charset="0"/>
              </a:rPr>
              <a:t>xe</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nữa</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để</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chở</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nốt</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những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người</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này</a:t>
            </a:r>
            <a:r>
              <a:rPr lang="en-US" sz="2800" dirty="0" smtClean="0">
                <a:solidFill>
                  <a:schemeClr val="bg1"/>
                </a:solidFill>
                <a:latin typeface="Times New Roman" panose="02020603050405020304" pitchFamily="18" charset="0"/>
                <a:cs typeface="Times New Roman" panose="02020603050405020304" pitchFamily="18" charset="0"/>
              </a:rPr>
              <a:t>.</a:t>
            </a:r>
          </a:p>
          <a:p>
            <a:r>
              <a:rPr lang="en-US" sz="2800" dirty="0" err="1" smtClean="0">
                <a:solidFill>
                  <a:schemeClr val="bg1"/>
                </a:solidFill>
                <a:latin typeface="Times New Roman" panose="02020603050405020304" pitchFamily="18" charset="0"/>
                <a:cs typeface="Times New Roman" panose="02020603050405020304" pitchFamily="18" charset="0"/>
              </a:rPr>
              <a:t>Vậy</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cần</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dùng</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ít</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nhất</a:t>
            </a:r>
            <a:r>
              <a:rPr lang="en-US" sz="2800" dirty="0" smtClean="0">
                <a:solidFill>
                  <a:schemeClr val="bg1"/>
                </a:solidFill>
                <a:latin typeface="Times New Roman" panose="02020603050405020304" pitchFamily="18" charset="0"/>
                <a:cs typeface="Times New Roman" panose="02020603050405020304" pitchFamily="18" charset="0"/>
              </a:rPr>
              <a:t> </a:t>
            </a:r>
            <a:r>
              <a:rPr lang="en-US" sz="2800" dirty="0" err="1" smtClean="0">
                <a:solidFill>
                  <a:schemeClr val="bg1"/>
                </a:solidFill>
                <a:latin typeface="Times New Roman" panose="02020603050405020304" pitchFamily="18" charset="0"/>
                <a:cs typeface="Times New Roman" panose="02020603050405020304" pitchFamily="18" charset="0"/>
              </a:rPr>
              <a:t>là</a:t>
            </a:r>
            <a:r>
              <a:rPr lang="en-US" sz="2800" dirty="0" smtClean="0">
                <a:solidFill>
                  <a:schemeClr val="bg1"/>
                </a:solidFill>
                <a:latin typeface="Times New Roman" panose="02020603050405020304" pitchFamily="18" charset="0"/>
                <a:cs typeface="Times New Roman" panose="02020603050405020304" pitchFamily="18" charset="0"/>
              </a:rPr>
              <a:t> 10 + 1 = 11 (</a:t>
            </a:r>
            <a:r>
              <a:rPr lang="en-US" sz="2800" dirty="0" err="1" smtClean="0">
                <a:solidFill>
                  <a:schemeClr val="bg1"/>
                </a:solidFill>
                <a:latin typeface="Times New Roman" panose="02020603050405020304" pitchFamily="18" charset="0"/>
                <a:cs typeface="Times New Roman" panose="02020603050405020304" pitchFamily="18" charset="0"/>
              </a:rPr>
              <a:t>xe</a:t>
            </a:r>
            <a:r>
              <a:rPr lang="en-US" sz="2800" dirty="0" smtClean="0">
                <a:solidFill>
                  <a:schemeClr val="bg1"/>
                </a:solidFill>
                <a:latin typeface="Times New Roman" panose="02020603050405020304" pitchFamily="18" charset="0"/>
                <a:cs typeface="Times New Roman" panose="02020603050405020304" pitchFamily="18" charset="0"/>
              </a:rPr>
              <a:t>)</a:t>
            </a:r>
            <a:endParaRPr lang="en-US"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23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5" name="Rectangle 4"/>
          <p:cNvSpPr/>
          <p:nvPr/>
        </p:nvSpPr>
        <p:spPr>
          <a:xfrm>
            <a:off x="497827" y="241207"/>
            <a:ext cx="11365164" cy="658642"/>
          </a:xfrm>
          <a:prstGeom prst="rect">
            <a:avLst/>
          </a:prstGeom>
        </p:spPr>
        <p:txBody>
          <a:bodyPr wrap="none">
            <a:spAutoFit/>
          </a:bodyPr>
          <a:lstStyle/>
          <a:p>
            <a:pPr algn="ctr">
              <a:lnSpc>
                <a:spcPct val="115000"/>
              </a:lnSpc>
              <a:spcAft>
                <a:spcPts val="0"/>
              </a:spcAft>
              <a:tabLst>
                <a:tab pos="355600" algn="l"/>
                <a:tab pos="2133600" algn="l"/>
                <a:tab pos="2400300" algn="l"/>
                <a:tab pos="2933700" algn="l"/>
              </a:tabLst>
            </a:pPr>
            <a:r>
              <a:rPr lang="nl-NL" sz="3200" b="1" dirty="0" smtClean="0">
                <a:solidFill>
                  <a:schemeClr val="bg1"/>
                </a:solidFill>
                <a:effectLst/>
                <a:latin typeface="Times New Roman" panose="02020603050405020304" pitchFamily="18" charset="0"/>
                <a:ea typeface="Times New Roman" panose="02020603050405020304" pitchFamily="18" charset="0"/>
              </a:rPr>
              <a:t>§5. PHÉP NHÂN VÀ PHÉP CHIA CÁC SỐ TỰ NHIÊN (Tiết 2)</a:t>
            </a:r>
            <a:endParaRPr lang="en-US" sz="3200" dirty="0">
              <a:solidFill>
                <a:schemeClr val="bg1"/>
              </a:solidFill>
              <a:effectLst/>
              <a:latin typeface="Times New Roman" panose="02020603050405020304" pitchFamily="18" charset="0"/>
              <a:ea typeface="Times New Roman" panose="02020603050405020304" pitchFamily="18" charset="0"/>
            </a:endParaRPr>
          </a:p>
        </p:txBody>
      </p:sp>
      <p:cxnSp>
        <p:nvCxnSpPr>
          <p:cNvPr id="7" name="Straight Connector 6"/>
          <p:cNvCxnSpPr/>
          <p:nvPr/>
        </p:nvCxnSpPr>
        <p:spPr>
          <a:xfrm>
            <a:off x="5378273" y="1163319"/>
            <a:ext cx="0" cy="509250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6437" y="899849"/>
            <a:ext cx="4898076" cy="461665"/>
          </a:xfrm>
          <a:prstGeom prst="rect">
            <a:avLst/>
          </a:prstGeom>
          <a:noFill/>
        </p:spPr>
        <p:txBody>
          <a:bodyPr wrap="square" rtlCol="0">
            <a:spAutoFit/>
          </a:bodyPr>
          <a:lstStyle/>
          <a:p>
            <a:r>
              <a:rPr lang="en-US" sz="2400" b="1" dirty="0" smtClean="0">
                <a:solidFill>
                  <a:srgbClr val="FFFF00"/>
                </a:solidFill>
                <a:latin typeface="Times New Roman" panose="02020603050405020304" pitchFamily="18" charset="0"/>
                <a:cs typeface="Times New Roman" panose="02020603050405020304" pitchFamily="18" charset="0"/>
              </a:rPr>
              <a:t>II.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chia </a:t>
            </a:r>
            <a:r>
              <a:rPr lang="en-US" sz="2400" b="1" dirty="0" err="1" smtClean="0">
                <a:solidFill>
                  <a:srgbClr val="FFFF00"/>
                </a:solidFill>
                <a:latin typeface="Times New Roman" panose="02020603050405020304" pitchFamily="18" charset="0"/>
                <a:cs typeface="Times New Roman" panose="02020603050405020304" pitchFamily="18" charset="0"/>
              </a:rPr>
              <a:t>hết</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và</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phép</a:t>
            </a:r>
            <a:r>
              <a:rPr lang="en-US" sz="2400" b="1" dirty="0" smtClean="0">
                <a:solidFill>
                  <a:srgbClr val="FFFF00"/>
                </a:solidFill>
                <a:latin typeface="Times New Roman" panose="02020603050405020304" pitchFamily="18" charset="0"/>
                <a:cs typeface="Times New Roman" panose="02020603050405020304" pitchFamily="18" charset="0"/>
              </a:rPr>
              <a:t> chia </a:t>
            </a:r>
            <a:r>
              <a:rPr lang="en-US" sz="2400" b="1" dirty="0" err="1" smtClean="0">
                <a:solidFill>
                  <a:srgbClr val="FFFF00"/>
                </a:solidFill>
                <a:latin typeface="Times New Roman" panose="02020603050405020304" pitchFamily="18" charset="0"/>
                <a:cs typeface="Times New Roman" panose="02020603050405020304" pitchFamily="18" charset="0"/>
              </a:rPr>
              <a:t>có</a:t>
            </a:r>
            <a:r>
              <a:rPr lang="en-US" sz="2400" b="1" dirty="0" smtClean="0">
                <a:solidFill>
                  <a:srgbClr val="FFFF00"/>
                </a:solidFill>
                <a:latin typeface="Times New Roman" panose="02020603050405020304" pitchFamily="18" charset="0"/>
                <a:cs typeface="Times New Roman" panose="02020603050405020304" pitchFamily="18" charset="0"/>
              </a:rPr>
              <a:t> </a:t>
            </a:r>
            <a:r>
              <a:rPr lang="en-US" sz="2400" b="1" dirty="0" err="1" smtClean="0">
                <a:solidFill>
                  <a:srgbClr val="FFFF00"/>
                </a:solidFill>
                <a:latin typeface="Times New Roman" panose="02020603050405020304" pitchFamily="18" charset="0"/>
                <a:cs typeface="Times New Roman" panose="02020603050405020304" pitchFamily="18" charset="0"/>
              </a:rPr>
              <a:t>dư</a:t>
            </a:r>
            <a:endParaRPr lang="en-US" sz="2400" b="1" dirty="0">
              <a:solidFill>
                <a:srgbClr val="FFFF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54987" y="1279586"/>
            <a:ext cx="3844322" cy="596574"/>
          </a:xfrm>
          <a:prstGeom prst="rect">
            <a:avLst/>
          </a:prstGeom>
        </p:spPr>
        <p:txBody>
          <a:bodyPr wrap="none">
            <a:spAutoFit/>
          </a:bodyPr>
          <a:lstStyle/>
          <a:p>
            <a:pPr algn="just">
              <a:lnSpc>
                <a:spcPct val="130000"/>
              </a:lnSpc>
              <a:spcAft>
                <a:spcPts val="0"/>
              </a:spcAft>
            </a:pPr>
            <a:r>
              <a:rPr lang="en-US" sz="2800" b="1" dirty="0" smtClean="0">
                <a:solidFill>
                  <a:srgbClr val="FFFF00"/>
                </a:solidFill>
                <a:latin typeface="Times New Roman" panose="02020603050405020304" pitchFamily="18" charset="0"/>
                <a:ea typeface="Times New Roman" panose="02020603050405020304" pitchFamily="18" charset="0"/>
              </a:rPr>
              <a:t>1.  </a:t>
            </a:r>
            <a:r>
              <a:rPr lang="en-US" sz="2800" b="1" dirty="0">
                <a:solidFill>
                  <a:srgbClr val="FFFF00"/>
                </a:solidFill>
                <a:latin typeface="Times New Roman" panose="02020603050405020304" pitchFamily="18" charset="0"/>
                <a:ea typeface="Times New Roman" panose="02020603050405020304" pitchFamily="18" charset="0"/>
              </a:rPr>
              <a:t>Chia </a:t>
            </a:r>
            <a:r>
              <a:rPr lang="en-US" sz="2800" b="1" dirty="0" err="1">
                <a:solidFill>
                  <a:srgbClr val="FFFF00"/>
                </a:solidFill>
                <a:latin typeface="Times New Roman" panose="02020603050405020304" pitchFamily="18" charset="0"/>
                <a:ea typeface="Times New Roman" panose="02020603050405020304" pitchFamily="18" charset="0"/>
              </a:rPr>
              <a:t>hai</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số</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tự</a:t>
            </a:r>
            <a:r>
              <a:rPr lang="en-US" sz="2800" b="1" dirty="0">
                <a:solidFill>
                  <a:srgbClr val="FFFF00"/>
                </a:solidFill>
                <a:latin typeface="Times New Roman" panose="02020603050405020304" pitchFamily="18" charset="0"/>
                <a:ea typeface="Times New Roman" panose="02020603050405020304" pitchFamily="18" charset="0"/>
              </a:rPr>
              <a:t> </a:t>
            </a:r>
            <a:r>
              <a:rPr lang="en-US" sz="2800" b="1" dirty="0" err="1">
                <a:solidFill>
                  <a:srgbClr val="FFFF00"/>
                </a:solidFill>
                <a:latin typeface="Times New Roman" panose="02020603050405020304" pitchFamily="18" charset="0"/>
                <a:ea typeface="Times New Roman" panose="02020603050405020304" pitchFamily="18" charset="0"/>
              </a:rPr>
              <a:t>nhiên</a:t>
            </a:r>
            <a:r>
              <a:rPr lang="en-US" sz="2800" b="1" dirty="0">
                <a:solidFill>
                  <a:srgbClr val="FFFF00"/>
                </a:solidFill>
                <a:latin typeface="Times New Roman" panose="02020603050405020304" pitchFamily="18" charset="0"/>
                <a:ea typeface="Times New Roman" panose="02020603050405020304" pitchFamily="18" charset="0"/>
              </a:rPr>
              <a:t>:</a:t>
            </a:r>
            <a:endParaRPr lang="en-US" sz="2800" dirty="0">
              <a:solidFill>
                <a:srgbClr val="FFFF00"/>
              </a:solidFill>
              <a:effectLst/>
              <a:latin typeface="Times New Roman" panose="02020603050405020304" pitchFamily="18" charset="0"/>
              <a:ea typeface="Times New Roman" panose="02020603050405020304" pitchFamily="18" charset="0"/>
            </a:endParaRPr>
          </a:p>
        </p:txBody>
      </p:sp>
      <p:sp>
        <p:nvSpPr>
          <p:cNvPr id="56" name="TextBox 55"/>
          <p:cNvSpPr txBox="1"/>
          <p:nvPr/>
        </p:nvSpPr>
        <p:spPr>
          <a:xfrm>
            <a:off x="596639" y="1772029"/>
            <a:ext cx="4524001" cy="523220"/>
          </a:xfrm>
          <a:prstGeom prst="rect">
            <a:avLst/>
          </a:prstGeom>
          <a:noFill/>
        </p:spPr>
        <p:txBody>
          <a:bodyPr wrap="square" rtlCol="0">
            <a:spAutoFit/>
          </a:bodyPr>
          <a:lstStyle/>
          <a:p>
            <a:r>
              <a:rPr lang="pt-BR" sz="2800" b="1" dirty="0">
                <a:solidFill>
                  <a:srgbClr val="FFFF00"/>
                </a:solidFill>
                <a:latin typeface="Times New Roman" panose="02020603050405020304" pitchFamily="18" charset="0"/>
                <a:cs typeface="Times New Roman" panose="02020603050405020304" pitchFamily="18" charset="0"/>
              </a:rPr>
              <a:t>a = b. q + r  </a:t>
            </a:r>
            <a:r>
              <a:rPr lang="pt-BR" sz="2800" b="1" dirty="0" smtClean="0">
                <a:solidFill>
                  <a:srgbClr val="FFFF00"/>
                </a:solidFill>
                <a:latin typeface="Times New Roman" panose="02020603050405020304" pitchFamily="18" charset="0"/>
                <a:cs typeface="Times New Roman" panose="02020603050405020304" pitchFamily="18" charset="0"/>
              </a:rPr>
              <a:t>(0 </a:t>
            </a:r>
            <a:r>
              <a:rPr lang="en-US" sz="2800" b="1" dirty="0">
                <a:solidFill>
                  <a:srgbClr val="FFFF00"/>
                </a:solidFill>
                <a:latin typeface="Times New Roman" panose="02020603050405020304" pitchFamily="18" charset="0"/>
                <a:cs typeface="Times New Roman" panose="02020603050405020304" pitchFamily="18" charset="0"/>
                <a:sym typeface="Symbol" panose="05050102010706020507" pitchFamily="18" charset="2"/>
              </a:rPr>
              <a:t></a:t>
            </a:r>
            <a:r>
              <a:rPr lang="pt-BR" sz="2800" b="1" dirty="0">
                <a:solidFill>
                  <a:srgbClr val="FFFF00"/>
                </a:solidFill>
                <a:latin typeface="Times New Roman" panose="02020603050405020304" pitchFamily="18" charset="0"/>
                <a:cs typeface="Times New Roman" panose="02020603050405020304" pitchFamily="18" charset="0"/>
              </a:rPr>
              <a:t> r &lt; b)</a:t>
            </a:r>
            <a:endParaRPr lang="en-US" sz="2800" dirty="0">
              <a:solidFill>
                <a:srgbClr val="FFFF00"/>
              </a:solidFill>
              <a:latin typeface="Times New Roman" panose="02020603050405020304" pitchFamily="18" charset="0"/>
              <a:cs typeface="Times New Roman" panose="02020603050405020304" pitchFamily="18" charset="0"/>
            </a:endParaRPr>
          </a:p>
        </p:txBody>
      </p:sp>
      <p:sp>
        <p:nvSpPr>
          <p:cNvPr id="58" name="Rectangle 57"/>
          <p:cNvSpPr/>
          <p:nvPr/>
        </p:nvSpPr>
        <p:spPr>
          <a:xfrm>
            <a:off x="406094" y="2202849"/>
            <a:ext cx="4998419" cy="2733056"/>
          </a:xfrm>
          <a:prstGeom prst="rect">
            <a:avLst/>
          </a:prstGeom>
        </p:spPr>
        <p:txBody>
          <a:bodyPr wrap="square">
            <a:spAutoFit/>
          </a:bodyPr>
          <a:lstStyle/>
          <a:p>
            <a:pPr>
              <a:lnSpc>
                <a:spcPct val="130000"/>
              </a:lnSpc>
              <a:spcAft>
                <a:spcPts val="0"/>
              </a:spcAft>
            </a:pP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+Nếu r = 0 thì ta có phép chia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 </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b = q</a:t>
            </a:r>
            <a:endPar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Nếu r </a:t>
            </a:r>
            <a:r>
              <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0 thì ta có phép chia có dư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2800" dirty="0" smtClean="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a </a:t>
            </a:r>
            <a:r>
              <a:rPr lang="pt-BR"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b = q ( dư r)</a:t>
            </a:r>
            <a:endParaRPr lang="en-US" sz="28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30000"/>
              </a:lnSpc>
              <a:spcAft>
                <a:spcPts val="0"/>
              </a:spcAft>
            </a:pPr>
            <a:r>
              <a:rPr lang="en-US" sz="2000" dirty="0">
                <a:solidFill>
                  <a:srgbClr val="FFFF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TextBox 2"/>
          <p:cNvSpPr txBox="1"/>
          <p:nvPr/>
        </p:nvSpPr>
        <p:spPr>
          <a:xfrm>
            <a:off x="5663821" y="1514901"/>
            <a:ext cx="6045958" cy="461665"/>
          </a:xfrm>
          <a:prstGeom prst="rect">
            <a:avLst/>
          </a:prstGeom>
          <a:noFill/>
        </p:spPr>
        <p:txBody>
          <a:bodyPr wrap="square" rtlCol="0">
            <a:spAutoFit/>
          </a:bodyPr>
          <a:lstStyle/>
          <a:p>
            <a:r>
              <a:rPr lang="en-US" sz="2400" b="1" dirty="0" err="1" smtClean="0">
                <a:solidFill>
                  <a:srgbClr val="FF0000"/>
                </a:solidFill>
                <a:latin typeface="Times New Roman" panose="02020603050405020304" pitchFamily="18" charset="0"/>
                <a:cs typeface="Times New Roman" panose="02020603050405020304" pitchFamily="18" charset="0"/>
              </a:rPr>
              <a:t>Vận</a:t>
            </a:r>
            <a:r>
              <a:rPr lang="en-US" sz="2400" b="1" dirty="0" smtClean="0">
                <a:solidFill>
                  <a:srgbClr val="FF0000"/>
                </a:solidFill>
                <a:latin typeface="Times New Roman" panose="02020603050405020304" pitchFamily="18" charset="0"/>
                <a:cs typeface="Times New Roman" panose="02020603050405020304" pitchFamily="18" charset="0"/>
              </a:rPr>
              <a:t> </a:t>
            </a:r>
            <a:r>
              <a:rPr lang="en-US" sz="2400" b="1" dirty="0" err="1" smtClean="0">
                <a:solidFill>
                  <a:srgbClr val="FF0000"/>
                </a:solidFill>
                <a:latin typeface="Times New Roman" panose="02020603050405020304" pitchFamily="18" charset="0"/>
                <a:cs typeface="Times New Roman" panose="02020603050405020304" pitchFamily="18" charset="0"/>
              </a:rPr>
              <a:t>dụng</a:t>
            </a:r>
            <a:r>
              <a:rPr lang="en-US" sz="2400" b="1" dirty="0" smtClean="0">
                <a:solidFill>
                  <a:srgbClr val="FF0000"/>
                </a:solidFill>
                <a:latin typeface="Times New Roman" panose="02020603050405020304" pitchFamily="18" charset="0"/>
                <a:cs typeface="Times New Roman" panose="02020603050405020304" pitchFamily="18" charset="0"/>
              </a:rPr>
              <a:t> 3</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Giải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bài</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toán</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mở</a:t>
            </a:r>
            <a:r>
              <a:rPr lang="en-US" sz="2400" dirty="0" smtClean="0">
                <a:solidFill>
                  <a:schemeClr val="bg1"/>
                </a:solidFill>
                <a:latin typeface="Times New Roman" panose="02020603050405020304" pitchFamily="18" charset="0"/>
                <a:cs typeface="Times New Roman" panose="02020603050405020304" pitchFamily="18" charset="0"/>
              </a:rPr>
              <a:t> </a:t>
            </a:r>
            <a:r>
              <a:rPr lang="en-US" sz="2400" dirty="0" err="1" smtClean="0">
                <a:solidFill>
                  <a:schemeClr val="bg1"/>
                </a:solidFill>
                <a:latin typeface="Times New Roman" panose="02020603050405020304" pitchFamily="18" charset="0"/>
                <a:cs typeface="Times New Roman" panose="02020603050405020304" pitchFamily="18" charset="0"/>
              </a:rPr>
              <a:t>đầu</a:t>
            </a:r>
            <a:endParaRPr lang="en-US" sz="2400" dirty="0">
              <a:solidFill>
                <a:schemeClr val="bg1"/>
              </a:solidFill>
              <a:latin typeface="Times New Roman" panose="02020603050405020304" pitchFamily="18" charset="0"/>
              <a:cs typeface="Times New Roman" panose="02020603050405020304" pitchFamily="18" charset="0"/>
            </a:endParaRPr>
          </a:p>
        </p:txBody>
      </p:sp>
      <p:sp>
        <p:nvSpPr>
          <p:cNvPr id="9" name="Rectangle 8"/>
          <p:cNvSpPr/>
          <p:nvPr/>
        </p:nvSpPr>
        <p:spPr>
          <a:xfrm>
            <a:off x="5602861" y="2007276"/>
            <a:ext cx="6096000" cy="1015663"/>
          </a:xfrm>
          <a:prstGeom prst="rect">
            <a:avLst/>
          </a:prstGeom>
        </p:spPr>
        <p:txBody>
          <a:bodyPr>
            <a:spAutoFit/>
          </a:bodyPr>
          <a:lstStyle/>
          <a:p>
            <a:pPr algn="just"/>
            <a:r>
              <a:rPr lang="en-US" sz="2000" dirty="0" err="1">
                <a:solidFill>
                  <a:schemeClr val="bg1">
                    <a:lumMod val="95000"/>
                  </a:schemeClr>
                </a:solidFill>
                <a:latin typeface="Times New Roman" panose="02020603050405020304" pitchFamily="18" charset="0"/>
                <a:cs typeface="Times New Roman" panose="02020603050405020304" pitchFamily="18" charset="0"/>
              </a:rPr>
              <a:t>Mẹ</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em</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mua</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một</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túi</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smtClean="0">
                <a:solidFill>
                  <a:schemeClr val="bg1">
                    <a:lumMod val="95000"/>
                  </a:schemeClr>
                </a:solidFill>
                <a:latin typeface="Times New Roman" panose="02020603050405020304" pitchFamily="18" charset="0"/>
                <a:cs typeface="Times New Roman" panose="02020603050405020304" pitchFamily="18" charset="0"/>
              </a:rPr>
              <a:t>10kg </a:t>
            </a:r>
            <a:r>
              <a:rPr lang="en-US" sz="2000" dirty="0" err="1" smtClean="0">
                <a:solidFill>
                  <a:schemeClr val="bg1">
                    <a:lumMod val="95000"/>
                  </a:schemeClr>
                </a:solidFill>
                <a:latin typeface="Times New Roman" panose="02020603050405020304" pitchFamily="18" charset="0"/>
                <a:cs typeface="Times New Roman" panose="02020603050405020304" pitchFamily="18" charset="0"/>
              </a:rPr>
              <a:t>gạo</a:t>
            </a:r>
            <a:r>
              <a:rPr lang="en-US" sz="2000" dirty="0" smtClean="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ngon</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loại</a:t>
            </a:r>
            <a:r>
              <a:rPr lang="en-US" sz="2000" dirty="0">
                <a:solidFill>
                  <a:schemeClr val="bg1">
                    <a:lumMod val="95000"/>
                  </a:schemeClr>
                </a:solidFill>
                <a:latin typeface="Times New Roman" panose="02020603050405020304" pitchFamily="18" charset="0"/>
                <a:cs typeface="Times New Roman" panose="02020603050405020304" pitchFamily="18" charset="0"/>
              </a:rPr>
              <a:t> 20 </a:t>
            </a:r>
            <a:r>
              <a:rPr lang="en-US" sz="2000" dirty="0" err="1">
                <a:solidFill>
                  <a:schemeClr val="bg1">
                    <a:lumMod val="95000"/>
                  </a:schemeClr>
                </a:solidFill>
                <a:latin typeface="Times New Roman" panose="02020603050405020304" pitchFamily="18" charset="0"/>
                <a:cs typeface="Times New Roman" panose="02020603050405020304" pitchFamily="18" charset="0"/>
              </a:rPr>
              <a:t>nghìn</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đồng</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một</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kilôgam</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Hỏi</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mẹ</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em</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phải</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đưa</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cho</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cô</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bán</a:t>
            </a:r>
            <a:r>
              <a:rPr lang="en-US" sz="2000" dirty="0">
                <a:solidFill>
                  <a:schemeClr val="bg1">
                    <a:lumMod val="95000"/>
                  </a:schemeClr>
                </a:solidFill>
                <a:latin typeface="Times New Roman" panose="02020603050405020304" pitchFamily="18" charset="0"/>
                <a:cs typeface="Times New Roman" panose="02020603050405020304" pitchFamily="18" charset="0"/>
              </a:rPr>
              <a:t> hang </a:t>
            </a:r>
            <a:r>
              <a:rPr lang="en-US" sz="2000" dirty="0" err="1">
                <a:solidFill>
                  <a:schemeClr val="bg1">
                    <a:lumMod val="95000"/>
                  </a:schemeClr>
                </a:solidFill>
                <a:latin typeface="Times New Roman" panose="02020603050405020304" pitchFamily="18" charset="0"/>
                <a:cs typeface="Times New Roman" panose="02020603050405020304" pitchFamily="18" charset="0"/>
              </a:rPr>
              <a:t>bao</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nhiêu</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tờ</a:t>
            </a:r>
            <a:r>
              <a:rPr lang="en-US" sz="2000" dirty="0">
                <a:solidFill>
                  <a:schemeClr val="bg1">
                    <a:lumMod val="95000"/>
                  </a:schemeClr>
                </a:solidFill>
                <a:latin typeface="Times New Roman" panose="02020603050405020304" pitchFamily="18" charset="0"/>
                <a:cs typeface="Times New Roman" panose="02020603050405020304" pitchFamily="18" charset="0"/>
              </a:rPr>
              <a:t> 50 </a:t>
            </a:r>
            <a:r>
              <a:rPr lang="en-US" sz="2000" dirty="0" err="1">
                <a:solidFill>
                  <a:schemeClr val="bg1">
                    <a:lumMod val="95000"/>
                  </a:schemeClr>
                </a:solidFill>
                <a:latin typeface="Times New Roman" panose="02020603050405020304" pitchFamily="18" charset="0"/>
                <a:cs typeface="Times New Roman" panose="02020603050405020304" pitchFamily="18" charset="0"/>
              </a:rPr>
              <a:t>nghìn</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đồng</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để</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trả</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tiền</a:t>
            </a:r>
            <a:r>
              <a:rPr lang="en-US" sz="2000" dirty="0">
                <a:solidFill>
                  <a:schemeClr val="bg1">
                    <a:lumMod val="95000"/>
                  </a:schemeClr>
                </a:solidFill>
                <a:latin typeface="Times New Roman" panose="02020603050405020304" pitchFamily="18" charset="0"/>
                <a:cs typeface="Times New Roman" panose="02020603050405020304" pitchFamily="18" charset="0"/>
              </a:rPr>
              <a:t> </a:t>
            </a:r>
            <a:r>
              <a:rPr lang="en-US" sz="2000" dirty="0" err="1">
                <a:solidFill>
                  <a:schemeClr val="bg1">
                    <a:lumMod val="95000"/>
                  </a:schemeClr>
                </a:solidFill>
                <a:latin typeface="Times New Roman" panose="02020603050405020304" pitchFamily="18" charset="0"/>
                <a:cs typeface="Times New Roman" panose="02020603050405020304" pitchFamily="18" charset="0"/>
              </a:rPr>
              <a:t>gạo</a:t>
            </a:r>
            <a:r>
              <a:rPr lang="en-US" sz="2000" dirty="0">
                <a:solidFill>
                  <a:schemeClr val="bg1">
                    <a:lumMod val="95000"/>
                  </a:schemeClr>
                </a:solidFill>
                <a:latin typeface="Times New Roman" panose="02020603050405020304" pitchFamily="18" charset="0"/>
                <a:cs typeface="Times New Roman" panose="02020603050405020304" pitchFamily="18" charset="0"/>
              </a:rPr>
              <a:t>?</a:t>
            </a:r>
          </a:p>
        </p:txBody>
      </p:sp>
      <p:sp>
        <p:nvSpPr>
          <p:cNvPr id="10" name="TextBox 9"/>
          <p:cNvSpPr txBox="1"/>
          <p:nvPr/>
        </p:nvSpPr>
        <p:spPr>
          <a:xfrm>
            <a:off x="5663821" y="3279566"/>
            <a:ext cx="6045958" cy="2246769"/>
          </a:xfrm>
          <a:prstGeom prst="rect">
            <a:avLst/>
          </a:prstGeom>
          <a:noFill/>
        </p:spPr>
        <p:txBody>
          <a:bodyPr wrap="square" rtlCol="0">
            <a:spAutoFit/>
          </a:bodyPr>
          <a:lstStyle/>
          <a:p>
            <a:r>
              <a:rPr lang="en-US" sz="2000" b="1" dirty="0" err="1" smtClean="0">
                <a:solidFill>
                  <a:srgbClr val="FF0000"/>
                </a:solidFill>
                <a:latin typeface="Times New Roman" panose="02020603050405020304" pitchFamily="18" charset="0"/>
                <a:cs typeface="Times New Roman" panose="02020603050405020304" pitchFamily="18" charset="0"/>
              </a:rPr>
              <a:t>Giải</a:t>
            </a:r>
            <a:endParaRPr lang="en-US" sz="2000" b="1" dirty="0" smtClean="0">
              <a:solidFill>
                <a:srgbClr val="FF0000"/>
              </a:solidFill>
              <a:latin typeface="Times New Roman" panose="02020603050405020304" pitchFamily="18" charset="0"/>
              <a:cs typeface="Times New Roman" panose="02020603050405020304" pitchFamily="18" charset="0"/>
            </a:endParaRPr>
          </a:p>
          <a:p>
            <a:pPr algn="ctr"/>
            <a:r>
              <a:rPr lang="en-US" sz="2000" dirty="0" err="1" smtClean="0">
                <a:solidFill>
                  <a:schemeClr val="bg1"/>
                </a:solidFill>
                <a:latin typeface="Times New Roman" panose="02020603050405020304" pitchFamily="18" charset="0"/>
                <a:cs typeface="Times New Roman" panose="02020603050405020304" pitchFamily="18" charset="0"/>
              </a:rPr>
              <a:t>Số</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tiền</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mẹ</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em</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phải</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trả</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là</a:t>
            </a:r>
            <a:r>
              <a:rPr lang="en-US" sz="2000" dirty="0" smtClean="0">
                <a:solidFill>
                  <a:schemeClr val="bg1"/>
                </a:solidFill>
                <a:latin typeface="Times New Roman" panose="02020603050405020304" pitchFamily="18" charset="0"/>
                <a:cs typeface="Times New Roman" panose="02020603050405020304" pitchFamily="18" charset="0"/>
              </a:rPr>
              <a:t>:</a:t>
            </a:r>
          </a:p>
          <a:p>
            <a:pPr algn="ctr"/>
            <a:r>
              <a:rPr lang="en-US" sz="2000" dirty="0" smtClean="0">
                <a:solidFill>
                  <a:schemeClr val="bg1"/>
                </a:solidFill>
                <a:latin typeface="Times New Roman" panose="02020603050405020304" pitchFamily="18" charset="0"/>
                <a:cs typeface="Times New Roman" panose="02020603050405020304" pitchFamily="18" charset="0"/>
              </a:rPr>
              <a:t>10 . 20 000 = 200 000 (</a:t>
            </a:r>
            <a:r>
              <a:rPr lang="en-US" sz="2000" dirty="0" err="1" smtClean="0">
                <a:solidFill>
                  <a:schemeClr val="bg1"/>
                </a:solidFill>
                <a:latin typeface="Times New Roman" panose="02020603050405020304" pitchFamily="18" charset="0"/>
                <a:cs typeface="Times New Roman" panose="02020603050405020304" pitchFamily="18" charset="0"/>
              </a:rPr>
              <a:t>đồng</a:t>
            </a:r>
            <a:r>
              <a:rPr lang="en-US" sz="2000" dirty="0" smtClean="0">
                <a:solidFill>
                  <a:schemeClr val="bg1"/>
                </a:solidFill>
                <a:latin typeface="Times New Roman" panose="02020603050405020304" pitchFamily="18" charset="0"/>
                <a:cs typeface="Times New Roman" panose="02020603050405020304" pitchFamily="18" charset="0"/>
              </a:rPr>
              <a:t>)</a:t>
            </a:r>
          </a:p>
          <a:p>
            <a:pPr algn="ctr"/>
            <a:r>
              <a:rPr lang="en-US" sz="2000" dirty="0" err="1" smtClean="0">
                <a:solidFill>
                  <a:schemeClr val="bg1"/>
                </a:solidFill>
                <a:latin typeface="Times New Roman" panose="02020603050405020304" pitchFamily="18" charset="0"/>
                <a:cs typeface="Times New Roman" panose="02020603050405020304" pitchFamily="18" charset="0"/>
              </a:rPr>
              <a:t>Mẹ</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em</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phải</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đưa</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số</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tờ</a:t>
            </a:r>
            <a:r>
              <a:rPr lang="en-US" sz="2000" dirty="0" smtClean="0">
                <a:solidFill>
                  <a:schemeClr val="bg1"/>
                </a:solidFill>
                <a:latin typeface="Times New Roman" panose="02020603050405020304" pitchFamily="18" charset="0"/>
                <a:cs typeface="Times New Roman" panose="02020603050405020304" pitchFamily="18" charset="0"/>
              </a:rPr>
              <a:t> 50 000 </a:t>
            </a:r>
            <a:r>
              <a:rPr lang="en-US" sz="2000" dirty="0" err="1" smtClean="0">
                <a:solidFill>
                  <a:schemeClr val="bg1"/>
                </a:solidFill>
                <a:latin typeface="Times New Roman" panose="02020603050405020304" pitchFamily="18" charset="0"/>
                <a:cs typeface="Times New Roman" panose="02020603050405020304" pitchFamily="18" charset="0"/>
              </a:rPr>
              <a:t>đồng</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là</a:t>
            </a:r>
            <a:r>
              <a:rPr lang="en-US" sz="2000" dirty="0" smtClean="0">
                <a:solidFill>
                  <a:schemeClr val="bg1"/>
                </a:solidFill>
                <a:latin typeface="Times New Roman" panose="02020603050405020304" pitchFamily="18" charset="0"/>
                <a:cs typeface="Times New Roman" panose="02020603050405020304" pitchFamily="18" charset="0"/>
              </a:rPr>
              <a:t>:</a:t>
            </a:r>
          </a:p>
          <a:p>
            <a:pPr algn="ctr"/>
            <a:r>
              <a:rPr lang="en-US" sz="2000" dirty="0" smtClean="0">
                <a:solidFill>
                  <a:schemeClr val="bg1"/>
                </a:solidFill>
                <a:latin typeface="Times New Roman" panose="02020603050405020304" pitchFamily="18" charset="0"/>
                <a:cs typeface="Times New Roman" panose="02020603050405020304" pitchFamily="18" charset="0"/>
              </a:rPr>
              <a:t>200 000 : 50 000 = 4 (</a:t>
            </a:r>
            <a:r>
              <a:rPr lang="en-US" sz="2000" dirty="0" err="1" smtClean="0">
                <a:solidFill>
                  <a:schemeClr val="bg1"/>
                </a:solidFill>
                <a:latin typeface="Times New Roman" panose="02020603050405020304" pitchFamily="18" charset="0"/>
                <a:cs typeface="Times New Roman" panose="02020603050405020304" pitchFamily="18" charset="0"/>
              </a:rPr>
              <a:t>tờ</a:t>
            </a:r>
            <a:r>
              <a:rPr lang="en-US" sz="2000" dirty="0" smtClean="0">
                <a:solidFill>
                  <a:schemeClr val="bg1"/>
                </a:solidFill>
                <a:latin typeface="Times New Roman" panose="02020603050405020304" pitchFamily="18" charset="0"/>
                <a:cs typeface="Times New Roman" panose="02020603050405020304" pitchFamily="18" charset="0"/>
              </a:rPr>
              <a:t>)</a:t>
            </a:r>
          </a:p>
          <a:p>
            <a:pPr algn="ct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Đáp</a:t>
            </a:r>
            <a:r>
              <a:rPr lang="en-US" sz="2000" dirty="0" smtClean="0">
                <a:solidFill>
                  <a:schemeClr val="bg1"/>
                </a:solidFill>
                <a:latin typeface="Times New Roman" panose="02020603050405020304" pitchFamily="18" charset="0"/>
                <a:cs typeface="Times New Roman" panose="02020603050405020304" pitchFamily="18" charset="0"/>
              </a:rPr>
              <a:t> </a:t>
            </a:r>
            <a:r>
              <a:rPr lang="en-US" sz="2000" dirty="0" err="1" smtClean="0">
                <a:solidFill>
                  <a:schemeClr val="bg1"/>
                </a:solidFill>
                <a:latin typeface="Times New Roman" panose="02020603050405020304" pitchFamily="18" charset="0"/>
                <a:cs typeface="Times New Roman" panose="02020603050405020304" pitchFamily="18" charset="0"/>
              </a:rPr>
              <a:t>số</a:t>
            </a:r>
            <a:r>
              <a:rPr lang="en-US" sz="2000" dirty="0" smtClean="0">
                <a:solidFill>
                  <a:schemeClr val="bg1"/>
                </a:solidFill>
                <a:latin typeface="Times New Roman" panose="02020603050405020304" pitchFamily="18" charset="0"/>
                <a:cs typeface="Times New Roman" panose="02020603050405020304" pitchFamily="18" charset="0"/>
              </a:rPr>
              <a:t>: 4 </a:t>
            </a:r>
            <a:r>
              <a:rPr lang="en-US" sz="2000" dirty="0" err="1" smtClean="0">
                <a:solidFill>
                  <a:schemeClr val="bg1"/>
                </a:solidFill>
                <a:latin typeface="Times New Roman" panose="02020603050405020304" pitchFamily="18" charset="0"/>
                <a:cs typeface="Times New Roman" panose="02020603050405020304" pitchFamily="18" charset="0"/>
              </a:rPr>
              <a:t>tờ</a:t>
            </a:r>
            <a:endParaRPr lang="en-US" sz="2000" dirty="0" smtClean="0">
              <a:solidFill>
                <a:schemeClr val="bg1"/>
              </a:solidFill>
              <a:latin typeface="Times New Roman" panose="02020603050405020304" pitchFamily="18" charset="0"/>
              <a:cs typeface="Times New Roman" panose="02020603050405020304" pitchFamily="18" charset="0"/>
            </a:endParaRPr>
          </a:p>
          <a:p>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29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fltVal val="0"/>
                                          </p:val>
                                        </p:tav>
                                        <p:tav tm="100000">
                                          <p:val>
                                            <p:strVal val="#ppt_w"/>
                                          </p:val>
                                        </p:tav>
                                      </p:tavLst>
                                    </p:anim>
                                    <p:anim calcmode="lin" valueType="num">
                                      <p:cBhvr>
                                        <p:cTn id="13" dur="1000" fill="hold"/>
                                        <p:tgtEl>
                                          <p:spTgt spid="9"/>
                                        </p:tgtEl>
                                        <p:attrNameLst>
                                          <p:attrName>ppt_h</p:attrName>
                                        </p:attrNameLst>
                                      </p:cBhvr>
                                      <p:tavLst>
                                        <p:tav tm="0">
                                          <p:val>
                                            <p:fltVal val="0"/>
                                          </p:val>
                                        </p:tav>
                                        <p:tav tm="100000">
                                          <p:val>
                                            <p:strVal val="#ppt_h"/>
                                          </p:val>
                                        </p:tav>
                                      </p:tavLst>
                                    </p:anim>
                                    <p:anim calcmode="lin" valueType="num">
                                      <p:cBhvr>
                                        <p:cTn id="14" dur="1000" fill="hold"/>
                                        <p:tgtEl>
                                          <p:spTgt spid="9"/>
                                        </p:tgtEl>
                                        <p:attrNameLst>
                                          <p:attrName>style.rotation</p:attrName>
                                        </p:attrNameLst>
                                      </p:cBhvr>
                                      <p:tavLst>
                                        <p:tav tm="0">
                                          <p:val>
                                            <p:fltVal val="90"/>
                                          </p:val>
                                        </p:tav>
                                        <p:tav tm="100000">
                                          <p:val>
                                            <p:fltVal val="0"/>
                                          </p:val>
                                        </p:tav>
                                      </p:tavLst>
                                    </p:anim>
                                    <p:animEffect transition="in" filter="fade">
                                      <p:cBhvr>
                                        <p:cTn id="15" dur="10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45"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2000"/>
                                        <p:tgtEl>
                                          <p:spTgt spid="10"/>
                                        </p:tgtEl>
                                      </p:cBhvr>
                                    </p:animEffect>
                                    <p:anim calcmode="lin" valueType="num">
                                      <p:cBhvr>
                                        <p:cTn id="21" dur="2000" fill="hold"/>
                                        <p:tgtEl>
                                          <p:spTgt spid="10"/>
                                        </p:tgtEl>
                                        <p:attrNameLst>
                                          <p:attrName>ppt_w</p:attrName>
                                        </p:attrNameLst>
                                      </p:cBhvr>
                                      <p:tavLst>
                                        <p:tav tm="0" fmla="#ppt_w*sin(2.5*pi*$)">
                                          <p:val>
                                            <p:fltVal val="0"/>
                                          </p:val>
                                        </p:tav>
                                        <p:tav tm="100000">
                                          <p:val>
                                            <p:fltVal val="1"/>
                                          </p:val>
                                        </p:tav>
                                      </p:tavLst>
                                    </p:anim>
                                    <p:anim calcmode="lin" valueType="num">
                                      <p:cBhvr>
                                        <p:cTn id="22" dur="2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3" name="6-Point Star 2"/>
          <p:cNvSpPr/>
          <p:nvPr/>
        </p:nvSpPr>
        <p:spPr>
          <a:xfrm>
            <a:off x="600501" y="2347412"/>
            <a:ext cx="2470245" cy="2347418"/>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solidFill>
                  <a:schemeClr val="bg1"/>
                </a:solidFill>
                <a:latin typeface="Times New Roman" panose="02020603050405020304" pitchFamily="18" charset="0"/>
                <a:ea typeface="Times New Roman" panose="02020603050405020304" pitchFamily="18" charset="0"/>
              </a:rPr>
              <a:t>§5. PHÉP NHÂN VÀ PHÉP CHIA CÁC SỐ TỰ NHIÊN</a:t>
            </a:r>
            <a:endParaRPr lang="en-US" dirty="0"/>
          </a:p>
        </p:txBody>
      </p:sp>
      <p:grpSp>
        <p:nvGrpSpPr>
          <p:cNvPr id="15" name="Group 14"/>
          <p:cNvGrpSpPr/>
          <p:nvPr/>
        </p:nvGrpSpPr>
        <p:grpSpPr>
          <a:xfrm>
            <a:off x="2961091" y="1726437"/>
            <a:ext cx="2066047" cy="1323836"/>
            <a:chOff x="2961091" y="1726437"/>
            <a:chExt cx="2066047" cy="1323836"/>
          </a:xfrm>
        </p:grpSpPr>
        <p:sp>
          <p:nvSpPr>
            <p:cNvPr id="4" name="Multiply 3"/>
            <p:cNvSpPr/>
            <p:nvPr/>
          </p:nvSpPr>
          <p:spPr>
            <a:xfrm>
              <a:off x="2961091" y="1726437"/>
              <a:ext cx="1596788" cy="1323836"/>
            </a:xfrm>
            <a:prstGeom prst="mathMultiply">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Times New Roman" panose="02020603050405020304" pitchFamily="18" charset="0"/>
                  <a:cs typeface="Times New Roman" panose="02020603050405020304" pitchFamily="18" charset="0"/>
                </a:rPr>
                <a:t>Phép</a:t>
              </a:r>
              <a:r>
                <a:rPr lang="en-US" b="1" dirty="0" smtClean="0">
                  <a:solidFill>
                    <a:schemeClr val="tx1"/>
                  </a:solidFill>
                  <a:latin typeface="Times New Roman" panose="02020603050405020304" pitchFamily="18" charset="0"/>
                  <a:cs typeface="Times New Roman" panose="02020603050405020304" pitchFamily="18" charset="0"/>
                </a:rPr>
                <a:t> </a:t>
              </a:r>
              <a:r>
                <a:rPr lang="en-US" b="1" dirty="0" err="1" smtClean="0">
                  <a:solidFill>
                    <a:schemeClr val="tx1"/>
                  </a:solidFill>
                  <a:latin typeface="Times New Roman" panose="02020603050405020304" pitchFamily="18" charset="0"/>
                  <a:cs typeface="Times New Roman" panose="02020603050405020304" pitchFamily="18" charset="0"/>
                </a:rPr>
                <a:t>nhân</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9" name="Freeform 8"/>
            <p:cNvSpPr/>
            <p:nvPr/>
          </p:nvSpPr>
          <p:spPr>
            <a:xfrm>
              <a:off x="3029803" y="2243737"/>
              <a:ext cx="1997335" cy="717827"/>
            </a:xfrm>
            <a:custGeom>
              <a:avLst/>
              <a:gdLst>
                <a:gd name="connsiteX0" fmla="*/ 0 w 1997335"/>
                <a:gd name="connsiteY0" fmla="*/ 717827 h 717827"/>
                <a:gd name="connsiteX1" fmla="*/ 477672 w 1997335"/>
                <a:gd name="connsiteY1" fmla="*/ 472167 h 717827"/>
                <a:gd name="connsiteX2" fmla="*/ 1801504 w 1997335"/>
                <a:gd name="connsiteY2" fmla="*/ 62735 h 717827"/>
                <a:gd name="connsiteX3" fmla="*/ 1965278 w 1997335"/>
                <a:gd name="connsiteY3" fmla="*/ 8144 h 717827"/>
              </a:gdLst>
              <a:ahLst/>
              <a:cxnLst>
                <a:cxn ang="0">
                  <a:pos x="connsiteX0" y="connsiteY0"/>
                </a:cxn>
                <a:cxn ang="0">
                  <a:pos x="connsiteX1" y="connsiteY1"/>
                </a:cxn>
                <a:cxn ang="0">
                  <a:pos x="connsiteX2" y="connsiteY2"/>
                </a:cxn>
                <a:cxn ang="0">
                  <a:pos x="connsiteX3" y="connsiteY3"/>
                </a:cxn>
              </a:cxnLst>
              <a:rect l="l" t="t" r="r" b="b"/>
              <a:pathLst>
                <a:path w="1997335" h="717827">
                  <a:moveTo>
                    <a:pt x="0" y="717827"/>
                  </a:moveTo>
                  <a:cubicBezTo>
                    <a:pt x="88710" y="649588"/>
                    <a:pt x="177421" y="581349"/>
                    <a:pt x="477672" y="472167"/>
                  </a:cubicBezTo>
                  <a:cubicBezTo>
                    <a:pt x="777923" y="362985"/>
                    <a:pt x="1553570" y="140072"/>
                    <a:pt x="1801504" y="62735"/>
                  </a:cubicBezTo>
                  <a:cubicBezTo>
                    <a:pt x="2049438" y="-14602"/>
                    <a:pt x="2007358" y="-3229"/>
                    <a:pt x="1965278" y="8144"/>
                  </a:cubicBezTo>
                </a:path>
              </a:pathLst>
            </a:custGeom>
            <a:solidFill>
              <a:srgbClr val="FFC000"/>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3070746" y="3562064"/>
            <a:ext cx="2101755" cy="1282889"/>
            <a:chOff x="3070746" y="3562064"/>
            <a:chExt cx="2101755" cy="1282889"/>
          </a:xfrm>
        </p:grpSpPr>
        <p:sp>
          <p:nvSpPr>
            <p:cNvPr id="10" name="Freeform 9"/>
            <p:cNvSpPr/>
            <p:nvPr/>
          </p:nvSpPr>
          <p:spPr>
            <a:xfrm>
              <a:off x="3070746" y="4121624"/>
              <a:ext cx="2101755" cy="368489"/>
            </a:xfrm>
            <a:custGeom>
              <a:avLst/>
              <a:gdLst>
                <a:gd name="connsiteX0" fmla="*/ 0 w 2101755"/>
                <a:gd name="connsiteY0" fmla="*/ 0 h 368489"/>
                <a:gd name="connsiteX1" fmla="*/ 682388 w 2101755"/>
                <a:gd name="connsiteY1" fmla="*/ 204716 h 368489"/>
                <a:gd name="connsiteX2" fmla="*/ 2101755 w 2101755"/>
                <a:gd name="connsiteY2" fmla="*/ 368489 h 368489"/>
                <a:gd name="connsiteX3" fmla="*/ 2101755 w 2101755"/>
                <a:gd name="connsiteY3" fmla="*/ 368489 h 368489"/>
              </a:gdLst>
              <a:ahLst/>
              <a:cxnLst>
                <a:cxn ang="0">
                  <a:pos x="connsiteX0" y="connsiteY0"/>
                </a:cxn>
                <a:cxn ang="0">
                  <a:pos x="connsiteX1" y="connsiteY1"/>
                </a:cxn>
                <a:cxn ang="0">
                  <a:pos x="connsiteX2" y="connsiteY2"/>
                </a:cxn>
                <a:cxn ang="0">
                  <a:pos x="connsiteX3" y="connsiteY3"/>
                </a:cxn>
              </a:cxnLst>
              <a:rect l="l" t="t" r="r" b="b"/>
              <a:pathLst>
                <a:path w="2101755" h="368489">
                  <a:moveTo>
                    <a:pt x="0" y="0"/>
                  </a:moveTo>
                  <a:cubicBezTo>
                    <a:pt x="166048" y="71650"/>
                    <a:pt x="332096" y="143301"/>
                    <a:pt x="682388" y="204716"/>
                  </a:cubicBezTo>
                  <a:cubicBezTo>
                    <a:pt x="1032680" y="266131"/>
                    <a:pt x="2101755" y="368489"/>
                    <a:pt x="2101755" y="368489"/>
                  </a:cubicBezTo>
                  <a:lnTo>
                    <a:pt x="2101755" y="368489"/>
                  </a:lnTo>
                </a:path>
              </a:pathLst>
            </a:cu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ivision 4"/>
            <p:cNvSpPr/>
            <p:nvPr/>
          </p:nvSpPr>
          <p:spPr>
            <a:xfrm>
              <a:off x="3630304" y="3562064"/>
              <a:ext cx="1542197" cy="1282889"/>
            </a:xfrm>
            <a:prstGeom prst="mathDivid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latin typeface="Times New Roman" panose="02020603050405020304" pitchFamily="18" charset="0"/>
                  <a:cs typeface="Times New Roman" panose="02020603050405020304" pitchFamily="18" charset="0"/>
                </a:rPr>
                <a:t>Phép</a:t>
              </a:r>
              <a:r>
                <a:rPr lang="en-US" dirty="0" smtClean="0">
                  <a:latin typeface="Times New Roman" panose="02020603050405020304" pitchFamily="18" charset="0"/>
                  <a:cs typeface="Times New Roman" panose="02020603050405020304" pitchFamily="18" charset="0"/>
                </a:rPr>
                <a:t> chia</a:t>
              </a:r>
              <a:endParaRPr lang="en-US" dirty="0">
                <a:latin typeface="Times New Roman" panose="02020603050405020304" pitchFamily="18" charset="0"/>
                <a:cs typeface="Times New Roman" panose="02020603050405020304" pitchFamily="18" charset="0"/>
              </a:endParaRPr>
            </a:p>
          </p:txBody>
        </p:sp>
      </p:grpSp>
      <p:grpSp>
        <p:nvGrpSpPr>
          <p:cNvPr id="50" name="Group 49"/>
          <p:cNvGrpSpPr/>
          <p:nvPr/>
        </p:nvGrpSpPr>
        <p:grpSpPr>
          <a:xfrm>
            <a:off x="4981433" y="1091821"/>
            <a:ext cx="2251880" cy="1132764"/>
            <a:chOff x="4981433" y="1091821"/>
            <a:chExt cx="2251880" cy="1132764"/>
          </a:xfrm>
        </p:grpSpPr>
        <p:sp>
          <p:nvSpPr>
            <p:cNvPr id="13" name="Freeform 12"/>
            <p:cNvSpPr/>
            <p:nvPr/>
          </p:nvSpPr>
          <p:spPr>
            <a:xfrm>
              <a:off x="4981433" y="1091821"/>
              <a:ext cx="2251880" cy="1132764"/>
            </a:xfrm>
            <a:custGeom>
              <a:avLst/>
              <a:gdLst>
                <a:gd name="connsiteX0" fmla="*/ 0 w 2251880"/>
                <a:gd name="connsiteY0" fmla="*/ 1132764 h 1132764"/>
                <a:gd name="connsiteX1" fmla="*/ 996286 w 2251880"/>
                <a:gd name="connsiteY1" fmla="*/ 436728 h 1132764"/>
                <a:gd name="connsiteX2" fmla="*/ 2251880 w 2251880"/>
                <a:gd name="connsiteY2" fmla="*/ 0 h 1132764"/>
                <a:gd name="connsiteX3" fmla="*/ 2251880 w 2251880"/>
                <a:gd name="connsiteY3" fmla="*/ 0 h 1132764"/>
              </a:gdLst>
              <a:ahLst/>
              <a:cxnLst>
                <a:cxn ang="0">
                  <a:pos x="connsiteX0" y="connsiteY0"/>
                </a:cxn>
                <a:cxn ang="0">
                  <a:pos x="connsiteX1" y="connsiteY1"/>
                </a:cxn>
                <a:cxn ang="0">
                  <a:pos x="connsiteX2" y="connsiteY2"/>
                </a:cxn>
                <a:cxn ang="0">
                  <a:pos x="connsiteX3" y="connsiteY3"/>
                </a:cxn>
              </a:cxnLst>
              <a:rect l="l" t="t" r="r" b="b"/>
              <a:pathLst>
                <a:path w="2251880" h="1132764">
                  <a:moveTo>
                    <a:pt x="0" y="1132764"/>
                  </a:moveTo>
                  <a:cubicBezTo>
                    <a:pt x="310486" y="879143"/>
                    <a:pt x="620973" y="625522"/>
                    <a:pt x="996286" y="436728"/>
                  </a:cubicBezTo>
                  <a:cubicBezTo>
                    <a:pt x="1371599" y="247934"/>
                    <a:pt x="2251880" y="0"/>
                    <a:pt x="2251880" y="0"/>
                  </a:cubicBezTo>
                  <a:lnTo>
                    <a:pt x="2251880" y="0"/>
                  </a:lnTo>
                </a:path>
              </a:pathLst>
            </a:custGeom>
            <a:no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268035" y="1091821"/>
              <a:ext cx="1296538" cy="646331"/>
            </a:xfrm>
            <a:prstGeom prst="rect">
              <a:avLst/>
            </a:prstGeom>
            <a:noFill/>
          </p:spPr>
          <p:txBody>
            <a:bodyPr wrap="square" rtlCol="0">
              <a:spAutoFit/>
            </a:bodyPr>
            <a:lstStyle/>
            <a:p>
              <a:r>
                <a:rPr lang="en-US" dirty="0" err="1" smtClean="0">
                  <a:solidFill>
                    <a:srgbClr val="FFFF00"/>
                  </a:solidFill>
                  <a:latin typeface="Times New Roman" panose="02020603050405020304" pitchFamily="18" charset="0"/>
                  <a:cs typeface="Times New Roman" panose="02020603050405020304" pitchFamily="18" charset="0"/>
                </a:rPr>
                <a:t>Nhân</a:t>
              </a:r>
              <a:r>
                <a:rPr lang="en-US" dirty="0" smtClean="0">
                  <a:solidFill>
                    <a:srgbClr val="FFFF00"/>
                  </a:solidFill>
                  <a:latin typeface="Times New Roman" panose="02020603050405020304" pitchFamily="18" charset="0"/>
                  <a:cs typeface="Times New Roman" panose="02020603050405020304" pitchFamily="18" charset="0"/>
                </a:rPr>
                <a:t> 2 </a:t>
              </a:r>
              <a:r>
                <a:rPr lang="en-US" dirty="0" err="1" smtClean="0">
                  <a:solidFill>
                    <a:srgbClr val="FFFF00"/>
                  </a:solidFill>
                  <a:latin typeface="Times New Roman" panose="02020603050405020304" pitchFamily="18" charset="0"/>
                  <a:cs typeface="Times New Roman" panose="02020603050405020304" pitchFamily="18" charset="0"/>
                </a:rPr>
                <a:t>số</a:t>
              </a:r>
              <a:r>
                <a:rPr lang="en-US" dirty="0" smtClean="0">
                  <a:solidFill>
                    <a:srgbClr val="FFFF00"/>
                  </a:solidFill>
                  <a:latin typeface="Times New Roman" panose="02020603050405020304" pitchFamily="18" charset="0"/>
                  <a:cs typeface="Times New Roman" panose="02020603050405020304" pitchFamily="18" charset="0"/>
                </a:rPr>
                <a:t> </a:t>
              </a:r>
              <a:r>
                <a:rPr lang="en-US" dirty="0" err="1" smtClean="0">
                  <a:solidFill>
                    <a:srgbClr val="FFFF00"/>
                  </a:solidFill>
                  <a:latin typeface="Times New Roman" panose="02020603050405020304" pitchFamily="18" charset="0"/>
                  <a:cs typeface="Times New Roman" panose="02020603050405020304" pitchFamily="18" charset="0"/>
                </a:rPr>
                <a:t>tự</a:t>
              </a:r>
              <a:r>
                <a:rPr lang="en-US" dirty="0" smtClean="0">
                  <a:solidFill>
                    <a:srgbClr val="FFFF00"/>
                  </a:solidFill>
                  <a:latin typeface="Times New Roman" panose="02020603050405020304" pitchFamily="18" charset="0"/>
                  <a:cs typeface="Times New Roman" panose="02020603050405020304" pitchFamily="18" charset="0"/>
                </a:rPr>
                <a:t> </a:t>
              </a:r>
              <a:r>
                <a:rPr lang="en-US" dirty="0" err="1" smtClean="0">
                  <a:solidFill>
                    <a:srgbClr val="FFFF00"/>
                  </a:solidFill>
                  <a:latin typeface="Times New Roman" panose="02020603050405020304" pitchFamily="18" charset="0"/>
                  <a:cs typeface="Times New Roman" panose="02020603050405020304" pitchFamily="18" charset="0"/>
                </a:rPr>
                <a:t>nhiên</a:t>
              </a:r>
              <a:endParaRPr lang="en-US" dirty="0">
                <a:solidFill>
                  <a:srgbClr val="FFFF00"/>
                </a:solidFill>
                <a:latin typeface="Times New Roman" panose="02020603050405020304" pitchFamily="18" charset="0"/>
                <a:cs typeface="Times New Roman" panose="02020603050405020304" pitchFamily="18" charset="0"/>
              </a:endParaRPr>
            </a:p>
          </p:txBody>
        </p:sp>
      </p:grpSp>
      <p:grpSp>
        <p:nvGrpSpPr>
          <p:cNvPr id="58" name="Group 57"/>
          <p:cNvGrpSpPr/>
          <p:nvPr/>
        </p:nvGrpSpPr>
        <p:grpSpPr>
          <a:xfrm>
            <a:off x="7094885" y="463888"/>
            <a:ext cx="3338489" cy="1110432"/>
            <a:chOff x="7233312" y="281640"/>
            <a:chExt cx="3338489" cy="1110432"/>
          </a:xfrm>
        </p:grpSpPr>
        <p:grpSp>
          <p:nvGrpSpPr>
            <p:cNvPr id="18" name="Group 17"/>
            <p:cNvGrpSpPr/>
            <p:nvPr/>
          </p:nvGrpSpPr>
          <p:grpSpPr>
            <a:xfrm>
              <a:off x="7233312" y="281640"/>
              <a:ext cx="3207224" cy="1110432"/>
              <a:chOff x="724806" y="2047781"/>
              <a:chExt cx="3736547" cy="1110432"/>
            </a:xfrm>
          </p:grpSpPr>
          <p:sp>
            <p:nvSpPr>
              <p:cNvPr id="20" name="Rounded Rectangle 19"/>
              <p:cNvSpPr/>
              <p:nvPr/>
            </p:nvSpPr>
            <p:spPr>
              <a:xfrm>
                <a:off x="724806" y="2047781"/>
                <a:ext cx="3736547" cy="1110432"/>
              </a:xfrm>
              <a:prstGeom prst="roundRect">
                <a:avLst/>
              </a:prstGeom>
              <a:solidFill>
                <a:schemeClr val="tx1">
                  <a:lumMod val="50000"/>
                  <a:lumOff val="50000"/>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1074610" y="2065091"/>
                <a:ext cx="3117562" cy="400110"/>
              </a:xfrm>
              <a:prstGeom prst="rect">
                <a:avLst/>
              </a:prstGeom>
              <a:noFill/>
            </p:spPr>
            <p:txBody>
              <a:bodyPr wrap="square" rtlCol="0">
                <a:spAutoFit/>
              </a:bodyPr>
              <a:lstStyle/>
              <a:p>
                <a:r>
                  <a:rPr lang="en-US" sz="2000" dirty="0" smtClean="0">
                    <a:solidFill>
                      <a:srgbClr val="FFC000"/>
                    </a:solidFill>
                    <a:latin typeface="Times New Roman" panose="02020603050405020304" pitchFamily="18" charset="0"/>
                    <a:cs typeface="Times New Roman" panose="02020603050405020304" pitchFamily="18" charset="0"/>
                  </a:rPr>
                  <a:t>a       x        b       =      c</a:t>
                </a:r>
                <a:endParaRPr lang="en-US" sz="2000" dirty="0">
                  <a:solidFill>
                    <a:srgbClr val="FFC000"/>
                  </a:solidFill>
                  <a:latin typeface="Times New Roman" panose="02020603050405020304" pitchFamily="18" charset="0"/>
                  <a:cs typeface="Times New Roman" panose="02020603050405020304" pitchFamily="18" charset="0"/>
                </a:endParaRPr>
              </a:p>
            </p:txBody>
          </p:sp>
        </p:grpSp>
        <p:grpSp>
          <p:nvGrpSpPr>
            <p:cNvPr id="24" name="Group 23"/>
            <p:cNvGrpSpPr/>
            <p:nvPr/>
          </p:nvGrpSpPr>
          <p:grpSpPr>
            <a:xfrm>
              <a:off x="7352681" y="670924"/>
              <a:ext cx="965891" cy="647332"/>
              <a:chOff x="780576" y="2437065"/>
              <a:chExt cx="1125302" cy="647332"/>
            </a:xfrm>
          </p:grpSpPr>
          <p:sp>
            <p:nvSpPr>
              <p:cNvPr id="25" name="TextBox 24"/>
              <p:cNvSpPr txBox="1"/>
              <p:nvPr/>
            </p:nvSpPr>
            <p:spPr>
              <a:xfrm>
                <a:off x="780576" y="2715065"/>
                <a:ext cx="1125302" cy="369332"/>
              </a:xfrm>
              <a:prstGeom prst="rect">
                <a:avLst/>
              </a:prstGeom>
              <a:noFill/>
            </p:spPr>
            <p:txBody>
              <a:bodyPr wrap="square" rtlCol="0">
                <a:spAutoFit/>
              </a:bodyPr>
              <a:lstStyle/>
              <a:p>
                <a:r>
                  <a:rPr lang="en-US"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26" name="Straight Arrow Connector 25"/>
              <p:cNvCxnSpPr/>
              <p:nvPr/>
            </p:nvCxnSpPr>
            <p:spPr>
              <a:xfrm flipV="1">
                <a:off x="1336429" y="2437065"/>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p:nvGrpSpPr>
          <p:grpSpPr>
            <a:xfrm>
              <a:off x="8616618" y="656856"/>
              <a:ext cx="965891" cy="650995"/>
              <a:chOff x="1944473" y="2422997"/>
              <a:chExt cx="1125302" cy="650995"/>
            </a:xfrm>
          </p:grpSpPr>
          <p:sp>
            <p:nvSpPr>
              <p:cNvPr id="28" name="TextBox 27"/>
              <p:cNvSpPr txBox="1"/>
              <p:nvPr/>
            </p:nvSpPr>
            <p:spPr>
              <a:xfrm>
                <a:off x="1944473" y="2704660"/>
                <a:ext cx="1125302" cy="369332"/>
              </a:xfrm>
              <a:prstGeom prst="rect">
                <a:avLst/>
              </a:prstGeom>
              <a:noFill/>
            </p:spPr>
            <p:txBody>
              <a:bodyPr wrap="square" rtlCol="0">
                <a:spAutoFit/>
              </a:bodyPr>
              <a:lstStyle/>
              <a:p>
                <a:r>
                  <a:rPr lang="en-US" dirty="0" err="1" smtClean="0">
                    <a:solidFill>
                      <a:schemeClr val="accent1">
                        <a:lumMod val="60000"/>
                        <a:lumOff val="40000"/>
                      </a:schemeClr>
                    </a:solidFill>
                    <a:latin typeface="Times New Roman" panose="02020603050405020304" pitchFamily="18" charset="0"/>
                    <a:cs typeface="Times New Roman" panose="02020603050405020304" pitchFamily="18" charset="0"/>
                  </a:rPr>
                  <a:t>Thừa</a:t>
                </a:r>
                <a:r>
                  <a:rPr lang="en-US" dirty="0" smtClean="0">
                    <a:solidFill>
                      <a:schemeClr val="accent1">
                        <a:lumMod val="60000"/>
                        <a:lumOff val="40000"/>
                      </a:schemeClr>
                    </a:solidFill>
                    <a:latin typeface="Times New Roman" panose="02020603050405020304" pitchFamily="18" charset="0"/>
                    <a:cs typeface="Times New Roman" panose="02020603050405020304" pitchFamily="18" charset="0"/>
                  </a:rPr>
                  <a:t> </a:t>
                </a:r>
                <a:r>
                  <a:rPr lang="en-US" dirty="0" err="1" smtClean="0">
                    <a:solidFill>
                      <a:schemeClr val="accent1">
                        <a:lumMod val="60000"/>
                        <a:lumOff val="40000"/>
                      </a:schemeClr>
                    </a:solidFill>
                    <a:latin typeface="Times New Roman" panose="02020603050405020304" pitchFamily="18" charset="0"/>
                    <a:cs typeface="Times New Roman" panose="02020603050405020304" pitchFamily="18" charset="0"/>
                  </a:rPr>
                  <a:t>số</a:t>
                </a:r>
                <a:endParaRPr lang="en-US"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29" name="Straight Arrow Connector 28"/>
              <p:cNvCxnSpPr/>
              <p:nvPr/>
            </p:nvCxnSpPr>
            <p:spPr>
              <a:xfrm flipV="1">
                <a:off x="2452683" y="2422997"/>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a:off x="9790929" y="628720"/>
              <a:ext cx="780872" cy="665796"/>
              <a:chOff x="3107522" y="2394861"/>
              <a:chExt cx="909748" cy="665796"/>
            </a:xfrm>
          </p:grpSpPr>
          <p:sp>
            <p:nvSpPr>
              <p:cNvPr id="31" name="TextBox 30"/>
              <p:cNvSpPr txBox="1"/>
              <p:nvPr/>
            </p:nvSpPr>
            <p:spPr>
              <a:xfrm>
                <a:off x="3107522" y="2691325"/>
                <a:ext cx="909748" cy="369332"/>
              </a:xfrm>
              <a:prstGeom prst="rect">
                <a:avLst/>
              </a:prstGeom>
              <a:noFill/>
            </p:spPr>
            <p:txBody>
              <a:bodyPr wrap="square" rtlCol="0">
                <a:spAutoFit/>
              </a:bodyPr>
              <a:lstStyle/>
              <a:p>
                <a:r>
                  <a:rPr lang="en-US" dirty="0" err="1" smtClean="0">
                    <a:solidFill>
                      <a:schemeClr val="accent1">
                        <a:lumMod val="60000"/>
                        <a:lumOff val="40000"/>
                      </a:schemeClr>
                    </a:solidFill>
                    <a:latin typeface="Times New Roman" panose="02020603050405020304" pitchFamily="18" charset="0"/>
                    <a:cs typeface="Times New Roman" panose="02020603050405020304" pitchFamily="18" charset="0"/>
                  </a:rPr>
                  <a:t>Tích</a:t>
                </a:r>
                <a:endParaRPr lang="en-US" dirty="0">
                  <a:solidFill>
                    <a:schemeClr val="accent1">
                      <a:lumMod val="60000"/>
                      <a:lumOff val="40000"/>
                    </a:schemeClr>
                  </a:solidFill>
                  <a:latin typeface="Times New Roman" panose="02020603050405020304" pitchFamily="18" charset="0"/>
                  <a:cs typeface="Times New Roman" panose="02020603050405020304" pitchFamily="18" charset="0"/>
                </a:endParaRPr>
              </a:p>
            </p:txBody>
          </p:sp>
          <p:cxnSp>
            <p:nvCxnSpPr>
              <p:cNvPr id="32" name="Straight Arrow Connector 31"/>
              <p:cNvCxnSpPr/>
              <p:nvPr/>
            </p:nvCxnSpPr>
            <p:spPr>
              <a:xfrm flipV="1">
                <a:off x="3484527" y="2394861"/>
                <a:ext cx="0" cy="33689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51" name="Group 50"/>
          <p:cNvGrpSpPr/>
          <p:nvPr/>
        </p:nvGrpSpPr>
        <p:grpSpPr>
          <a:xfrm>
            <a:off x="4995081" y="2251881"/>
            <a:ext cx="2388358" cy="1050877"/>
            <a:chOff x="4995081" y="2251881"/>
            <a:chExt cx="2388358" cy="1050877"/>
          </a:xfrm>
        </p:grpSpPr>
        <p:sp>
          <p:nvSpPr>
            <p:cNvPr id="14" name="Freeform 13"/>
            <p:cNvSpPr/>
            <p:nvPr/>
          </p:nvSpPr>
          <p:spPr>
            <a:xfrm>
              <a:off x="4995081" y="2251881"/>
              <a:ext cx="2388358" cy="1050877"/>
            </a:xfrm>
            <a:custGeom>
              <a:avLst/>
              <a:gdLst>
                <a:gd name="connsiteX0" fmla="*/ 0 w 2388358"/>
                <a:gd name="connsiteY0" fmla="*/ 0 h 1050877"/>
                <a:gd name="connsiteX1" fmla="*/ 750626 w 2388358"/>
                <a:gd name="connsiteY1" fmla="*/ 764274 h 1050877"/>
                <a:gd name="connsiteX2" fmla="*/ 2388358 w 2388358"/>
                <a:gd name="connsiteY2" fmla="*/ 1050877 h 1050877"/>
                <a:gd name="connsiteX3" fmla="*/ 2388358 w 2388358"/>
                <a:gd name="connsiteY3" fmla="*/ 1050877 h 1050877"/>
              </a:gdLst>
              <a:ahLst/>
              <a:cxnLst>
                <a:cxn ang="0">
                  <a:pos x="connsiteX0" y="connsiteY0"/>
                </a:cxn>
                <a:cxn ang="0">
                  <a:pos x="connsiteX1" y="connsiteY1"/>
                </a:cxn>
                <a:cxn ang="0">
                  <a:pos x="connsiteX2" y="connsiteY2"/>
                </a:cxn>
                <a:cxn ang="0">
                  <a:pos x="connsiteX3" y="connsiteY3"/>
                </a:cxn>
              </a:cxnLst>
              <a:rect l="l" t="t" r="r" b="b"/>
              <a:pathLst>
                <a:path w="2388358" h="1050877">
                  <a:moveTo>
                    <a:pt x="0" y="0"/>
                  </a:moveTo>
                  <a:cubicBezTo>
                    <a:pt x="176283" y="294564"/>
                    <a:pt x="352567" y="589128"/>
                    <a:pt x="750626" y="764274"/>
                  </a:cubicBezTo>
                  <a:cubicBezTo>
                    <a:pt x="1148685" y="939420"/>
                    <a:pt x="2388358" y="1050877"/>
                    <a:pt x="2388358" y="1050877"/>
                  </a:cubicBezTo>
                  <a:lnTo>
                    <a:pt x="2388358" y="1050877"/>
                  </a:lnTo>
                </a:path>
              </a:pathLst>
            </a:custGeom>
            <a:no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895834" y="2879679"/>
              <a:ext cx="1113881" cy="369332"/>
            </a:xfrm>
            <a:prstGeom prst="rect">
              <a:avLst/>
            </a:prstGeom>
            <a:noFill/>
          </p:spPr>
          <p:txBody>
            <a:bodyPr wrap="square" rtlCol="0">
              <a:spAutoFit/>
            </a:bodyPr>
            <a:lstStyle/>
            <a:p>
              <a:r>
                <a:rPr lang="en-US" dirty="0" err="1" smtClean="0">
                  <a:solidFill>
                    <a:srgbClr val="FFFF00"/>
                  </a:solidFill>
                  <a:latin typeface="Times New Roman" panose="02020603050405020304" pitchFamily="18" charset="0"/>
                  <a:cs typeface="Times New Roman" panose="02020603050405020304" pitchFamily="18" charset="0"/>
                </a:rPr>
                <a:t>Tính</a:t>
              </a:r>
              <a:r>
                <a:rPr lang="en-US" dirty="0" smtClean="0">
                  <a:solidFill>
                    <a:srgbClr val="FFFF00"/>
                  </a:solidFill>
                  <a:latin typeface="Times New Roman" panose="02020603050405020304" pitchFamily="18" charset="0"/>
                  <a:cs typeface="Times New Roman" panose="02020603050405020304" pitchFamily="18" charset="0"/>
                </a:rPr>
                <a:t> </a:t>
              </a:r>
              <a:r>
                <a:rPr lang="en-US" dirty="0" err="1" smtClean="0">
                  <a:solidFill>
                    <a:srgbClr val="FFFF00"/>
                  </a:solidFill>
                  <a:latin typeface="Times New Roman" panose="02020603050405020304" pitchFamily="18" charset="0"/>
                  <a:cs typeface="Times New Roman" panose="02020603050405020304" pitchFamily="18" charset="0"/>
                </a:rPr>
                <a:t>chất</a:t>
              </a:r>
              <a:endParaRPr lang="en-US" dirty="0">
                <a:solidFill>
                  <a:srgbClr val="FFFF00"/>
                </a:solidFill>
                <a:latin typeface="Times New Roman" panose="02020603050405020304" pitchFamily="18" charset="0"/>
                <a:cs typeface="Times New Roman" panose="02020603050405020304" pitchFamily="18" charset="0"/>
              </a:endParaRPr>
            </a:p>
          </p:txBody>
        </p:sp>
      </p:grpSp>
      <p:grpSp>
        <p:nvGrpSpPr>
          <p:cNvPr id="52" name="Group 51"/>
          <p:cNvGrpSpPr/>
          <p:nvPr/>
        </p:nvGrpSpPr>
        <p:grpSpPr>
          <a:xfrm>
            <a:off x="7369791" y="2017748"/>
            <a:ext cx="3391942" cy="1285010"/>
            <a:chOff x="7369791" y="2017748"/>
            <a:chExt cx="3391942" cy="1285010"/>
          </a:xfrm>
        </p:grpSpPr>
        <p:sp>
          <p:nvSpPr>
            <p:cNvPr id="16" name="Freeform 15"/>
            <p:cNvSpPr/>
            <p:nvPr/>
          </p:nvSpPr>
          <p:spPr>
            <a:xfrm>
              <a:off x="7369791" y="2270626"/>
              <a:ext cx="1017232" cy="1032132"/>
            </a:xfrm>
            <a:custGeom>
              <a:avLst/>
              <a:gdLst>
                <a:gd name="connsiteX0" fmla="*/ 0 w 1017232"/>
                <a:gd name="connsiteY0" fmla="*/ 1032132 h 1032132"/>
                <a:gd name="connsiteX1" fmla="*/ 382137 w 1017232"/>
                <a:gd name="connsiteY1" fmla="*/ 458926 h 1032132"/>
                <a:gd name="connsiteX2" fmla="*/ 968991 w 1017232"/>
                <a:gd name="connsiteY2" fmla="*/ 49493 h 1032132"/>
                <a:gd name="connsiteX3" fmla="*/ 941696 w 1017232"/>
                <a:gd name="connsiteY3" fmla="*/ 22198 h 1032132"/>
              </a:gdLst>
              <a:ahLst/>
              <a:cxnLst>
                <a:cxn ang="0">
                  <a:pos x="connsiteX0" y="connsiteY0"/>
                </a:cxn>
                <a:cxn ang="0">
                  <a:pos x="connsiteX1" y="connsiteY1"/>
                </a:cxn>
                <a:cxn ang="0">
                  <a:pos x="connsiteX2" y="connsiteY2"/>
                </a:cxn>
                <a:cxn ang="0">
                  <a:pos x="connsiteX3" y="connsiteY3"/>
                </a:cxn>
              </a:cxnLst>
              <a:rect l="l" t="t" r="r" b="b"/>
              <a:pathLst>
                <a:path w="1017232" h="1032132">
                  <a:moveTo>
                    <a:pt x="0" y="1032132"/>
                  </a:moveTo>
                  <a:cubicBezTo>
                    <a:pt x="110319" y="827415"/>
                    <a:pt x="220639" y="622699"/>
                    <a:pt x="382137" y="458926"/>
                  </a:cubicBezTo>
                  <a:cubicBezTo>
                    <a:pt x="543636" y="295153"/>
                    <a:pt x="875731" y="122281"/>
                    <a:pt x="968991" y="49493"/>
                  </a:cubicBezTo>
                  <a:cubicBezTo>
                    <a:pt x="1062251" y="-23295"/>
                    <a:pt x="1001973" y="-549"/>
                    <a:pt x="941696" y="22198"/>
                  </a:cubicBezTo>
                </a:path>
              </a:pathLst>
            </a:cu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227065" y="2017748"/>
              <a:ext cx="2534668" cy="369332"/>
            </a:xfrm>
            <a:prstGeom prst="rect">
              <a:avLst/>
            </a:prstGeom>
          </p:spPr>
          <p:txBody>
            <a:bodyPr wrap="none">
              <a:spAutoFit/>
            </a:bodyPr>
            <a:lstStyle/>
            <a:p>
              <a:r>
                <a:rPr lang="en-US" dirty="0">
                  <a:solidFill>
                    <a:srgbClr val="FFFF00"/>
                  </a:solidFill>
                  <a:latin typeface="Times New Roman" panose="02020603050405020304" pitchFamily="18" charset="0"/>
                  <a:ea typeface="Times New Roman" panose="02020603050405020304" pitchFamily="18" charset="0"/>
                </a:rPr>
                <a:t> + </a:t>
              </a:r>
              <a:r>
                <a:rPr lang="en-US" dirty="0" err="1">
                  <a:solidFill>
                    <a:srgbClr val="FFFF00"/>
                  </a:solidFill>
                  <a:latin typeface="Times New Roman" panose="02020603050405020304" pitchFamily="18" charset="0"/>
                  <a:ea typeface="Times New Roman" panose="02020603050405020304" pitchFamily="18" charset="0"/>
                </a:rPr>
                <a:t>Giao</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hoán</a:t>
              </a:r>
              <a:r>
                <a:rPr lang="en-US" dirty="0">
                  <a:solidFill>
                    <a:srgbClr val="FFFF00"/>
                  </a:solidFill>
                  <a:latin typeface="Times New Roman" panose="02020603050405020304" pitchFamily="18" charset="0"/>
                  <a:ea typeface="Times New Roman" panose="02020603050405020304" pitchFamily="18" charset="0"/>
                </a:rPr>
                <a:t>: a . b = b . a</a:t>
              </a:r>
              <a:endParaRPr lang="en-US" dirty="0"/>
            </a:p>
          </p:txBody>
        </p:sp>
      </p:grpSp>
      <p:grpSp>
        <p:nvGrpSpPr>
          <p:cNvPr id="53" name="Group 52"/>
          <p:cNvGrpSpPr/>
          <p:nvPr/>
        </p:nvGrpSpPr>
        <p:grpSpPr>
          <a:xfrm>
            <a:off x="7369791" y="2585524"/>
            <a:ext cx="4293519" cy="730882"/>
            <a:chOff x="7369791" y="2585524"/>
            <a:chExt cx="4293519" cy="730882"/>
          </a:xfrm>
        </p:grpSpPr>
        <p:sp>
          <p:nvSpPr>
            <p:cNvPr id="17" name="Freeform 16"/>
            <p:cNvSpPr/>
            <p:nvPr/>
          </p:nvSpPr>
          <p:spPr>
            <a:xfrm>
              <a:off x="7369791" y="2797791"/>
              <a:ext cx="1241946" cy="518615"/>
            </a:xfrm>
            <a:custGeom>
              <a:avLst/>
              <a:gdLst>
                <a:gd name="connsiteX0" fmla="*/ 0 w 1241946"/>
                <a:gd name="connsiteY0" fmla="*/ 518615 h 518615"/>
                <a:gd name="connsiteX1" fmla="*/ 504967 w 1241946"/>
                <a:gd name="connsiteY1" fmla="*/ 259308 h 518615"/>
                <a:gd name="connsiteX2" fmla="*/ 1241946 w 1241946"/>
                <a:gd name="connsiteY2" fmla="*/ 0 h 518615"/>
                <a:gd name="connsiteX3" fmla="*/ 1241946 w 1241946"/>
                <a:gd name="connsiteY3" fmla="*/ 0 h 518615"/>
              </a:gdLst>
              <a:ahLst/>
              <a:cxnLst>
                <a:cxn ang="0">
                  <a:pos x="connsiteX0" y="connsiteY0"/>
                </a:cxn>
                <a:cxn ang="0">
                  <a:pos x="connsiteX1" y="connsiteY1"/>
                </a:cxn>
                <a:cxn ang="0">
                  <a:pos x="connsiteX2" y="connsiteY2"/>
                </a:cxn>
                <a:cxn ang="0">
                  <a:pos x="connsiteX3" y="connsiteY3"/>
                </a:cxn>
              </a:cxnLst>
              <a:rect l="l" t="t" r="r" b="b"/>
              <a:pathLst>
                <a:path w="1241946" h="518615">
                  <a:moveTo>
                    <a:pt x="0" y="518615"/>
                  </a:moveTo>
                  <a:cubicBezTo>
                    <a:pt x="148988" y="432179"/>
                    <a:pt x="297976" y="345744"/>
                    <a:pt x="504967" y="259308"/>
                  </a:cubicBezTo>
                  <a:cubicBezTo>
                    <a:pt x="711958" y="172872"/>
                    <a:pt x="1241946" y="0"/>
                    <a:pt x="1241946" y="0"/>
                  </a:cubicBezTo>
                  <a:lnTo>
                    <a:pt x="1241946" y="0"/>
                  </a:lnTo>
                </a:path>
              </a:pathLst>
            </a:cu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38737" y="2585524"/>
              <a:ext cx="3124573" cy="410882"/>
            </a:xfrm>
            <a:prstGeom prst="rect">
              <a:avLst/>
            </a:prstGeom>
          </p:spPr>
          <p:txBody>
            <a:bodyPr wrap="none">
              <a:spAutoFit/>
            </a:bodyPr>
            <a:lstStyle/>
            <a:p>
              <a:pPr algn="just">
                <a:lnSpc>
                  <a:spcPct val="115000"/>
                </a:lnSpc>
                <a:spcAft>
                  <a:spcPts val="0"/>
                </a:spcAft>
              </a:pP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Kết</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hợp</a:t>
              </a:r>
              <a:r>
                <a:rPr lang="en-US" dirty="0">
                  <a:solidFill>
                    <a:srgbClr val="FFFF00"/>
                  </a:solidFill>
                  <a:latin typeface="Times New Roman" panose="02020603050405020304" pitchFamily="18" charset="0"/>
                  <a:ea typeface="Times New Roman" panose="02020603050405020304" pitchFamily="18" charset="0"/>
                </a:rPr>
                <a:t>: (a . b) . c = a . (b . c)</a:t>
              </a:r>
            </a:p>
          </p:txBody>
        </p:sp>
      </p:grpSp>
      <p:grpSp>
        <p:nvGrpSpPr>
          <p:cNvPr id="54" name="Group 53"/>
          <p:cNvGrpSpPr/>
          <p:nvPr/>
        </p:nvGrpSpPr>
        <p:grpSpPr>
          <a:xfrm>
            <a:off x="7369791" y="3142727"/>
            <a:ext cx="4408226" cy="729430"/>
            <a:chOff x="7369791" y="3142727"/>
            <a:chExt cx="4408226" cy="729430"/>
          </a:xfrm>
        </p:grpSpPr>
        <p:sp>
          <p:nvSpPr>
            <p:cNvPr id="19" name="Freeform 18"/>
            <p:cNvSpPr/>
            <p:nvPr/>
          </p:nvSpPr>
          <p:spPr>
            <a:xfrm>
              <a:off x="7369791" y="3330054"/>
              <a:ext cx="1173708" cy="54591"/>
            </a:xfrm>
            <a:custGeom>
              <a:avLst/>
              <a:gdLst>
                <a:gd name="connsiteX0" fmla="*/ 0 w 1173708"/>
                <a:gd name="connsiteY0" fmla="*/ 0 h 54591"/>
                <a:gd name="connsiteX1" fmla="*/ 327546 w 1173708"/>
                <a:gd name="connsiteY1" fmla="*/ 40943 h 54591"/>
                <a:gd name="connsiteX2" fmla="*/ 1173708 w 1173708"/>
                <a:gd name="connsiteY2" fmla="*/ 54591 h 54591"/>
                <a:gd name="connsiteX3" fmla="*/ 1173708 w 1173708"/>
                <a:gd name="connsiteY3" fmla="*/ 54591 h 54591"/>
              </a:gdLst>
              <a:ahLst/>
              <a:cxnLst>
                <a:cxn ang="0">
                  <a:pos x="connsiteX0" y="connsiteY0"/>
                </a:cxn>
                <a:cxn ang="0">
                  <a:pos x="connsiteX1" y="connsiteY1"/>
                </a:cxn>
                <a:cxn ang="0">
                  <a:pos x="connsiteX2" y="connsiteY2"/>
                </a:cxn>
                <a:cxn ang="0">
                  <a:pos x="connsiteX3" y="connsiteY3"/>
                </a:cxn>
              </a:cxnLst>
              <a:rect l="l" t="t" r="r" b="b"/>
              <a:pathLst>
                <a:path w="1173708" h="54591">
                  <a:moveTo>
                    <a:pt x="0" y="0"/>
                  </a:moveTo>
                  <a:cubicBezTo>
                    <a:pt x="65964" y="15922"/>
                    <a:pt x="131928" y="31845"/>
                    <a:pt x="327546" y="40943"/>
                  </a:cubicBezTo>
                  <a:cubicBezTo>
                    <a:pt x="523164" y="50041"/>
                    <a:pt x="1173708" y="54591"/>
                    <a:pt x="1173708" y="54591"/>
                  </a:cubicBezTo>
                  <a:lnTo>
                    <a:pt x="1173708" y="54591"/>
                  </a:lnTo>
                </a:path>
              </a:pathLst>
            </a:cu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8470496" y="3142727"/>
              <a:ext cx="3307521" cy="729430"/>
            </a:xfrm>
            <a:prstGeom prst="rect">
              <a:avLst/>
            </a:prstGeom>
          </p:spPr>
          <p:txBody>
            <a:bodyPr wrap="square">
              <a:spAutoFit/>
            </a:bodyPr>
            <a:lstStyle/>
            <a:p>
              <a:pPr algn="just">
                <a:lnSpc>
                  <a:spcPct val="115000"/>
                </a:lnSpc>
                <a:spcAft>
                  <a:spcPts val="0"/>
                </a:spcAft>
              </a:pP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Phân</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phối</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của</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phép</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nhân</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đối</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với</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phép</a:t>
              </a:r>
              <a:r>
                <a:rPr lang="en-US" dirty="0">
                  <a:solidFill>
                    <a:srgbClr val="FFFF00"/>
                  </a:solidFill>
                  <a:latin typeface="Times New Roman" panose="02020603050405020304" pitchFamily="18" charset="0"/>
                  <a:ea typeface="Times New Roman" panose="02020603050405020304" pitchFamily="18" charset="0"/>
                </a:rPr>
                <a:t> </a:t>
              </a:r>
              <a:r>
                <a:rPr lang="en-US" dirty="0" err="1">
                  <a:solidFill>
                    <a:srgbClr val="FFFF00"/>
                  </a:solidFill>
                  <a:latin typeface="Times New Roman" panose="02020603050405020304" pitchFamily="18" charset="0"/>
                  <a:ea typeface="Times New Roman" panose="02020603050405020304" pitchFamily="18" charset="0"/>
                </a:rPr>
                <a:t>cộng</a:t>
              </a:r>
              <a:r>
                <a:rPr lang="en-US" dirty="0">
                  <a:solidFill>
                    <a:srgbClr val="FFFF00"/>
                  </a:solidFill>
                  <a:latin typeface="Times New Roman" panose="02020603050405020304" pitchFamily="18" charset="0"/>
                  <a:ea typeface="Times New Roman" panose="02020603050405020304" pitchFamily="18" charset="0"/>
                </a:rPr>
                <a:t>: a(b + c) = ab + ac</a:t>
              </a:r>
            </a:p>
          </p:txBody>
        </p:sp>
      </p:grpSp>
      <p:grpSp>
        <p:nvGrpSpPr>
          <p:cNvPr id="56" name="Group 55"/>
          <p:cNvGrpSpPr/>
          <p:nvPr/>
        </p:nvGrpSpPr>
        <p:grpSpPr>
          <a:xfrm>
            <a:off x="5117910" y="3949430"/>
            <a:ext cx="2033517" cy="540683"/>
            <a:chOff x="5117910" y="3949430"/>
            <a:chExt cx="2033517" cy="540683"/>
          </a:xfrm>
        </p:grpSpPr>
        <p:sp>
          <p:nvSpPr>
            <p:cNvPr id="21" name="Freeform 20"/>
            <p:cNvSpPr/>
            <p:nvPr/>
          </p:nvSpPr>
          <p:spPr>
            <a:xfrm>
              <a:off x="5117910" y="4162567"/>
              <a:ext cx="2033517" cy="327546"/>
            </a:xfrm>
            <a:custGeom>
              <a:avLst/>
              <a:gdLst>
                <a:gd name="connsiteX0" fmla="*/ 0 w 2033517"/>
                <a:gd name="connsiteY0" fmla="*/ 327546 h 327546"/>
                <a:gd name="connsiteX1" fmla="*/ 736980 w 2033517"/>
                <a:gd name="connsiteY1" fmla="*/ 163773 h 327546"/>
                <a:gd name="connsiteX2" fmla="*/ 2033517 w 2033517"/>
                <a:gd name="connsiteY2" fmla="*/ 0 h 327546"/>
                <a:gd name="connsiteX3" fmla="*/ 2033517 w 2033517"/>
                <a:gd name="connsiteY3" fmla="*/ 0 h 327546"/>
                <a:gd name="connsiteX4" fmla="*/ 2033517 w 2033517"/>
                <a:gd name="connsiteY4" fmla="*/ 0 h 327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3517" h="327546">
                  <a:moveTo>
                    <a:pt x="0" y="327546"/>
                  </a:moveTo>
                  <a:cubicBezTo>
                    <a:pt x="199030" y="272955"/>
                    <a:pt x="398061" y="218364"/>
                    <a:pt x="736980" y="163773"/>
                  </a:cubicBezTo>
                  <a:cubicBezTo>
                    <a:pt x="1075899" y="109182"/>
                    <a:pt x="2033517" y="0"/>
                    <a:pt x="2033517" y="0"/>
                  </a:cubicBezTo>
                  <a:lnTo>
                    <a:pt x="2033517" y="0"/>
                  </a:lnTo>
                  <a:lnTo>
                    <a:pt x="2033517" y="0"/>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363568" y="3949430"/>
              <a:ext cx="1473959" cy="369332"/>
            </a:xfrm>
            <a:prstGeom prst="rect">
              <a:avLst/>
            </a:prstGeom>
            <a:noFill/>
          </p:spPr>
          <p:txBody>
            <a:bodyPr wrap="square" rtlCol="0">
              <a:spAutoFit/>
            </a:bodyPr>
            <a:lstStyle/>
            <a:p>
              <a:r>
                <a:rPr lang="en-US" dirty="0" err="1" smtClean="0">
                  <a:solidFill>
                    <a:schemeClr val="bg1"/>
                  </a:solidFill>
                  <a:latin typeface="Times New Roman" panose="02020603050405020304" pitchFamily="18" charset="0"/>
                  <a:cs typeface="Times New Roman" panose="02020603050405020304" pitchFamily="18" charset="0"/>
                </a:rPr>
                <a:t>Phép</a:t>
              </a:r>
              <a:r>
                <a:rPr lang="en-US" dirty="0" smtClean="0">
                  <a:solidFill>
                    <a:schemeClr val="bg1"/>
                  </a:solidFill>
                  <a:latin typeface="Times New Roman" panose="02020603050405020304" pitchFamily="18" charset="0"/>
                  <a:cs typeface="Times New Roman" panose="02020603050405020304" pitchFamily="18" charset="0"/>
                </a:rPr>
                <a:t> chia </a:t>
              </a:r>
              <a:r>
                <a:rPr lang="en-US" dirty="0" err="1" smtClean="0">
                  <a:solidFill>
                    <a:schemeClr val="bg1"/>
                  </a:solidFill>
                  <a:latin typeface="Times New Roman" panose="02020603050405020304" pitchFamily="18" charset="0"/>
                  <a:cs typeface="Times New Roman" panose="02020603050405020304" pitchFamily="18" charset="0"/>
                </a:rPr>
                <a:t>hết</a:t>
              </a:r>
              <a:endParaRPr lang="en-US" dirty="0">
                <a:solidFill>
                  <a:schemeClr val="bg1"/>
                </a:solidFill>
                <a:latin typeface="Times New Roman" panose="02020603050405020304" pitchFamily="18" charset="0"/>
                <a:cs typeface="Times New Roman" panose="02020603050405020304" pitchFamily="18" charset="0"/>
              </a:endParaRPr>
            </a:p>
          </p:txBody>
        </p:sp>
      </p:grpSp>
      <p:grpSp>
        <p:nvGrpSpPr>
          <p:cNvPr id="57" name="Group 56"/>
          <p:cNvGrpSpPr/>
          <p:nvPr/>
        </p:nvGrpSpPr>
        <p:grpSpPr>
          <a:xfrm>
            <a:off x="5063319" y="4490113"/>
            <a:ext cx="2142699" cy="859809"/>
            <a:chOff x="5063319" y="4490113"/>
            <a:chExt cx="2142699" cy="859809"/>
          </a:xfrm>
        </p:grpSpPr>
        <p:sp>
          <p:nvSpPr>
            <p:cNvPr id="22" name="Freeform 21"/>
            <p:cNvSpPr/>
            <p:nvPr/>
          </p:nvSpPr>
          <p:spPr>
            <a:xfrm>
              <a:off x="5063319" y="4490113"/>
              <a:ext cx="2142699" cy="846162"/>
            </a:xfrm>
            <a:custGeom>
              <a:avLst/>
              <a:gdLst>
                <a:gd name="connsiteX0" fmla="*/ 0 w 2142699"/>
                <a:gd name="connsiteY0" fmla="*/ 0 h 846162"/>
                <a:gd name="connsiteX1" fmla="*/ 682388 w 2142699"/>
                <a:gd name="connsiteY1" fmla="*/ 614150 h 846162"/>
                <a:gd name="connsiteX2" fmla="*/ 2142699 w 2142699"/>
                <a:gd name="connsiteY2" fmla="*/ 846162 h 846162"/>
                <a:gd name="connsiteX3" fmla="*/ 2142699 w 2142699"/>
                <a:gd name="connsiteY3" fmla="*/ 846162 h 846162"/>
              </a:gdLst>
              <a:ahLst/>
              <a:cxnLst>
                <a:cxn ang="0">
                  <a:pos x="connsiteX0" y="connsiteY0"/>
                </a:cxn>
                <a:cxn ang="0">
                  <a:pos x="connsiteX1" y="connsiteY1"/>
                </a:cxn>
                <a:cxn ang="0">
                  <a:pos x="connsiteX2" y="connsiteY2"/>
                </a:cxn>
                <a:cxn ang="0">
                  <a:pos x="connsiteX3" y="connsiteY3"/>
                </a:cxn>
              </a:cxnLst>
              <a:rect l="l" t="t" r="r" b="b"/>
              <a:pathLst>
                <a:path w="2142699" h="846162">
                  <a:moveTo>
                    <a:pt x="0" y="0"/>
                  </a:moveTo>
                  <a:cubicBezTo>
                    <a:pt x="162636" y="236561"/>
                    <a:pt x="325272" y="473123"/>
                    <a:pt x="682388" y="614150"/>
                  </a:cubicBezTo>
                  <a:cubicBezTo>
                    <a:pt x="1039504" y="755177"/>
                    <a:pt x="2142699" y="846162"/>
                    <a:pt x="2142699" y="846162"/>
                  </a:cubicBezTo>
                  <a:lnTo>
                    <a:pt x="2142699" y="846162"/>
                  </a:lnTo>
                </a:path>
              </a:pathLst>
            </a:cu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5535756" y="4980590"/>
              <a:ext cx="1670262" cy="369332"/>
            </a:xfrm>
            <a:prstGeom prst="rect">
              <a:avLst/>
            </a:prstGeom>
            <a:noFill/>
          </p:spPr>
          <p:txBody>
            <a:bodyPr wrap="square" rtlCol="0">
              <a:spAutoFit/>
            </a:bodyPr>
            <a:lstStyle/>
            <a:p>
              <a:r>
                <a:rPr lang="en-US" dirty="0" err="1" smtClean="0">
                  <a:solidFill>
                    <a:schemeClr val="bg1"/>
                  </a:solidFill>
                  <a:latin typeface="Times New Roman" panose="02020603050405020304" pitchFamily="18" charset="0"/>
                  <a:cs typeface="Times New Roman" panose="02020603050405020304" pitchFamily="18" charset="0"/>
                </a:rPr>
                <a:t>Phép</a:t>
              </a:r>
              <a:r>
                <a:rPr lang="en-US" dirty="0" smtClean="0">
                  <a:solidFill>
                    <a:schemeClr val="bg1"/>
                  </a:solidFill>
                  <a:latin typeface="Times New Roman" panose="02020603050405020304" pitchFamily="18" charset="0"/>
                  <a:cs typeface="Times New Roman" panose="02020603050405020304" pitchFamily="18" charset="0"/>
                </a:rPr>
                <a:t> chia </a:t>
              </a:r>
              <a:r>
                <a:rPr lang="en-US" dirty="0" err="1" smtClean="0">
                  <a:solidFill>
                    <a:schemeClr val="bg1"/>
                  </a:solidFill>
                  <a:latin typeface="Times New Roman" panose="02020603050405020304" pitchFamily="18" charset="0"/>
                  <a:cs typeface="Times New Roman" panose="02020603050405020304" pitchFamily="18" charset="0"/>
                </a:rPr>
                <a:t>có</a:t>
              </a:r>
              <a:r>
                <a:rPr lang="en-US" dirty="0" smtClean="0">
                  <a:solidFill>
                    <a:schemeClr val="bg1"/>
                  </a:solidFill>
                  <a:latin typeface="Times New Roman" panose="02020603050405020304" pitchFamily="18" charset="0"/>
                  <a:cs typeface="Times New Roman" panose="02020603050405020304" pitchFamily="18" charset="0"/>
                </a:rPr>
                <a:t> </a:t>
              </a:r>
              <a:r>
                <a:rPr lang="en-US" dirty="0" err="1" smtClean="0">
                  <a:solidFill>
                    <a:schemeClr val="bg1"/>
                  </a:solidFill>
                  <a:latin typeface="Times New Roman" panose="02020603050405020304" pitchFamily="18" charset="0"/>
                  <a:cs typeface="Times New Roman" panose="02020603050405020304" pitchFamily="18" charset="0"/>
                </a:rPr>
                <a:t>dư</a:t>
              </a:r>
              <a:endParaRPr lang="en-US" dirty="0">
                <a:solidFill>
                  <a:schemeClr val="bg1"/>
                </a:solidFill>
                <a:latin typeface="Times New Roman" panose="02020603050405020304" pitchFamily="18" charset="0"/>
                <a:cs typeface="Times New Roman" panose="02020603050405020304" pitchFamily="18" charset="0"/>
              </a:endParaRPr>
            </a:p>
          </p:txBody>
        </p:sp>
      </p:grpSp>
      <p:sp>
        <p:nvSpPr>
          <p:cNvPr id="48" name="TextBox 47"/>
          <p:cNvSpPr txBox="1"/>
          <p:nvPr/>
        </p:nvSpPr>
        <p:spPr>
          <a:xfrm>
            <a:off x="7177806" y="3961313"/>
            <a:ext cx="4524001" cy="400110"/>
          </a:xfrm>
          <a:prstGeom prst="rect">
            <a:avLst/>
          </a:prstGeom>
          <a:noFill/>
        </p:spPr>
        <p:txBody>
          <a:bodyPr wrap="square" rtlCol="0">
            <a:spAutoFit/>
          </a:bodyPr>
          <a:lstStyle/>
          <a:p>
            <a:r>
              <a:rPr lang="pt-BR" sz="2000" b="1" dirty="0">
                <a:solidFill>
                  <a:srgbClr val="FFFF00"/>
                </a:solidFill>
                <a:latin typeface="Times New Roman" panose="02020603050405020304" pitchFamily="18" charset="0"/>
                <a:cs typeface="Times New Roman" panose="02020603050405020304" pitchFamily="18" charset="0"/>
              </a:rPr>
              <a:t>a = b. q + r  </a:t>
            </a:r>
            <a:r>
              <a:rPr lang="pt-BR" sz="2000" b="1" dirty="0" smtClean="0">
                <a:solidFill>
                  <a:srgbClr val="FFFF00"/>
                </a:solidFill>
                <a:latin typeface="Times New Roman" panose="02020603050405020304" pitchFamily="18" charset="0"/>
                <a:cs typeface="Times New Roman" panose="02020603050405020304" pitchFamily="18" charset="0"/>
              </a:rPr>
              <a:t>(r = 0 )</a:t>
            </a:r>
            <a:endParaRPr lang="en-US" sz="2000" dirty="0">
              <a:solidFill>
                <a:srgbClr val="FFFF00"/>
              </a:solidFill>
              <a:latin typeface="Times New Roman" panose="02020603050405020304" pitchFamily="18" charset="0"/>
              <a:cs typeface="Times New Roman" panose="02020603050405020304" pitchFamily="18" charset="0"/>
            </a:endParaRPr>
          </a:p>
        </p:txBody>
      </p:sp>
      <p:sp>
        <p:nvSpPr>
          <p:cNvPr id="49" name="TextBox 48"/>
          <p:cNvSpPr txBox="1"/>
          <p:nvPr/>
        </p:nvSpPr>
        <p:spPr>
          <a:xfrm>
            <a:off x="7151427" y="5107516"/>
            <a:ext cx="4524001" cy="400110"/>
          </a:xfrm>
          <a:prstGeom prst="rect">
            <a:avLst/>
          </a:prstGeom>
          <a:noFill/>
        </p:spPr>
        <p:txBody>
          <a:bodyPr wrap="square" rtlCol="0">
            <a:spAutoFit/>
          </a:bodyPr>
          <a:lstStyle/>
          <a:p>
            <a:r>
              <a:rPr lang="pt-BR" sz="2000" b="1" dirty="0">
                <a:solidFill>
                  <a:srgbClr val="FFFF00"/>
                </a:solidFill>
                <a:latin typeface="Times New Roman" panose="02020603050405020304" pitchFamily="18" charset="0"/>
                <a:cs typeface="Times New Roman" panose="02020603050405020304" pitchFamily="18" charset="0"/>
              </a:rPr>
              <a:t>a = b. q + r  </a:t>
            </a:r>
            <a:r>
              <a:rPr lang="pt-BR" sz="2000" b="1" dirty="0" smtClean="0">
                <a:solidFill>
                  <a:srgbClr val="FFFF00"/>
                </a:solidFill>
                <a:latin typeface="Times New Roman" panose="02020603050405020304" pitchFamily="18" charset="0"/>
                <a:cs typeface="Times New Roman" panose="02020603050405020304" pitchFamily="18" charset="0"/>
              </a:rPr>
              <a:t>(0 </a:t>
            </a:r>
            <a:r>
              <a:rPr lang="en-US" sz="2000" b="1" dirty="0">
                <a:solidFill>
                  <a:srgbClr val="FFFF00"/>
                </a:solidFill>
                <a:latin typeface="Times New Roman" panose="02020603050405020304" pitchFamily="18" charset="0"/>
                <a:cs typeface="Times New Roman" panose="02020603050405020304" pitchFamily="18" charset="0"/>
                <a:sym typeface="Symbol" panose="05050102010706020507" pitchFamily="18" charset="2"/>
              </a:rPr>
              <a:t>&lt;</a:t>
            </a:r>
            <a:r>
              <a:rPr lang="pt-BR" sz="2000" b="1" dirty="0" smtClean="0">
                <a:solidFill>
                  <a:srgbClr val="FFFF00"/>
                </a:solidFill>
                <a:latin typeface="Times New Roman" panose="02020603050405020304" pitchFamily="18" charset="0"/>
                <a:cs typeface="Times New Roman" panose="02020603050405020304" pitchFamily="18" charset="0"/>
              </a:rPr>
              <a:t> </a:t>
            </a:r>
            <a:r>
              <a:rPr lang="pt-BR" sz="2000" b="1" dirty="0">
                <a:solidFill>
                  <a:srgbClr val="FFFF00"/>
                </a:solidFill>
                <a:latin typeface="Times New Roman" panose="02020603050405020304" pitchFamily="18" charset="0"/>
                <a:cs typeface="Times New Roman" panose="02020603050405020304" pitchFamily="18" charset="0"/>
              </a:rPr>
              <a:t>r &lt; b)</a:t>
            </a:r>
            <a:endParaRPr lang="en-US" sz="20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839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heel(1)">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randombar(horizontal)">
                                      <p:cBhvr>
                                        <p:cTn id="17" dur="500"/>
                                        <p:tgtEl>
                                          <p:spTgt spid="5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58"/>
                                        </p:tgtEl>
                                        <p:attrNameLst>
                                          <p:attrName>style.visibility</p:attrName>
                                        </p:attrNameLst>
                                      </p:cBhvr>
                                      <p:to>
                                        <p:strVal val="visible"/>
                                      </p:to>
                                    </p:set>
                                    <p:animEffect transition="in" filter="circle(in)">
                                      <p:cBhvr>
                                        <p:cTn id="22" dur="2000"/>
                                        <p:tgtEl>
                                          <p:spTgt spid="5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circle(in)">
                                      <p:cBhvr>
                                        <p:cTn id="27" dur="2000"/>
                                        <p:tgtEl>
                                          <p:spTgt spid="51"/>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52"/>
                                        </p:tgtEl>
                                        <p:attrNameLst>
                                          <p:attrName>style.visibility</p:attrName>
                                        </p:attrNameLst>
                                      </p:cBhvr>
                                      <p:to>
                                        <p:strVal val="visible"/>
                                      </p:to>
                                    </p:set>
                                    <p:animEffect transition="in" filter="circle(in)">
                                      <p:cBhvr>
                                        <p:cTn id="32" dur="2000"/>
                                        <p:tgtEl>
                                          <p:spTgt spid="52"/>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53"/>
                                        </p:tgtEl>
                                        <p:attrNameLst>
                                          <p:attrName>style.visibility</p:attrName>
                                        </p:attrNameLst>
                                      </p:cBhvr>
                                      <p:to>
                                        <p:strVal val="visible"/>
                                      </p:to>
                                    </p:set>
                                    <p:animEffect transition="in" filter="circle(in)">
                                      <p:cBhvr>
                                        <p:cTn id="37" dur="2000"/>
                                        <p:tgtEl>
                                          <p:spTgt spid="53"/>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54"/>
                                        </p:tgtEl>
                                        <p:attrNameLst>
                                          <p:attrName>style.visibility</p:attrName>
                                        </p:attrNameLst>
                                      </p:cBhvr>
                                      <p:to>
                                        <p:strVal val="visible"/>
                                      </p:to>
                                    </p:set>
                                    <p:animEffect transition="in" filter="circle(in)">
                                      <p:cBhvr>
                                        <p:cTn id="42" dur="2000"/>
                                        <p:tgtEl>
                                          <p:spTgt spid="54"/>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55"/>
                                        </p:tgtEl>
                                        <p:attrNameLst>
                                          <p:attrName>style.visibility</p:attrName>
                                        </p:attrNameLst>
                                      </p:cBhvr>
                                      <p:to>
                                        <p:strVal val="visible"/>
                                      </p:to>
                                    </p:set>
                                    <p:animEffect transition="in" filter="randombar(horizontal)">
                                      <p:cBhvr>
                                        <p:cTn id="47" dur="500"/>
                                        <p:tgtEl>
                                          <p:spTgt spid="55"/>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56"/>
                                        </p:tgtEl>
                                        <p:attrNameLst>
                                          <p:attrName>style.visibility</p:attrName>
                                        </p:attrNameLst>
                                      </p:cBhvr>
                                      <p:to>
                                        <p:strVal val="visible"/>
                                      </p:to>
                                    </p:set>
                                    <p:animEffect transition="in" filter="circle(in)">
                                      <p:cBhvr>
                                        <p:cTn id="52" dur="2000"/>
                                        <p:tgtEl>
                                          <p:spTgt spid="56"/>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circle(in)">
                                      <p:cBhvr>
                                        <p:cTn id="57" dur="2000"/>
                                        <p:tgtEl>
                                          <p:spTgt spid="48"/>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nodeType="clickEffect">
                                  <p:stCondLst>
                                    <p:cond delay="0"/>
                                  </p:stCondLst>
                                  <p:childTnLst>
                                    <p:set>
                                      <p:cBhvr>
                                        <p:cTn id="61" dur="1" fill="hold">
                                          <p:stCondLst>
                                            <p:cond delay="0"/>
                                          </p:stCondLst>
                                        </p:cTn>
                                        <p:tgtEl>
                                          <p:spTgt spid="57"/>
                                        </p:tgtEl>
                                        <p:attrNameLst>
                                          <p:attrName>style.visibility</p:attrName>
                                        </p:attrNameLst>
                                      </p:cBhvr>
                                      <p:to>
                                        <p:strVal val="visible"/>
                                      </p:to>
                                    </p:set>
                                    <p:animEffect transition="in" filter="circle(in)">
                                      <p:cBhvr>
                                        <p:cTn id="62" dur="2000"/>
                                        <p:tgtEl>
                                          <p:spTgt spid="57"/>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circle(in)">
                                      <p:cBhvr>
                                        <p:cTn id="67" dur="2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8" grpId="0"/>
      <p:bldP spid="4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6000"/>
            <a:lum/>
          </a:blip>
          <a:srcRect/>
          <a:stretch>
            <a:fillRect t="-1000" b="-1000"/>
          </a:stretch>
        </a:blipFill>
        <a:effectLst/>
      </p:bgPr>
    </p:bg>
    <p:spTree>
      <p:nvGrpSpPr>
        <p:cNvPr id="1" name=""/>
        <p:cNvGrpSpPr/>
        <p:nvPr/>
      </p:nvGrpSpPr>
      <p:grpSpPr>
        <a:xfrm>
          <a:off x="0" y="0"/>
          <a:ext cx="0" cy="0"/>
          <a:chOff x="0" y="0"/>
          <a:chExt cx="0" cy="0"/>
        </a:xfrm>
      </p:grpSpPr>
      <p:sp>
        <p:nvSpPr>
          <p:cNvPr id="2" name="Rectangle 1"/>
          <p:cNvSpPr/>
          <p:nvPr/>
        </p:nvSpPr>
        <p:spPr>
          <a:xfrm>
            <a:off x="2129589" y="3317731"/>
            <a:ext cx="7751389" cy="517065"/>
          </a:xfrm>
          <a:prstGeom prst="rect">
            <a:avLst/>
          </a:prstGeom>
        </p:spPr>
        <p:txBody>
          <a:bodyPr wrap="square">
            <a:spAutoFit/>
          </a:bodyPr>
          <a:lstStyle/>
          <a:p>
            <a:pPr algn="just">
              <a:lnSpc>
                <a:spcPct val="115000"/>
              </a:lnSpc>
              <a:spcAft>
                <a:spcPts val="0"/>
              </a:spcAft>
            </a:pPr>
            <a:r>
              <a:rPr lang="nl-NL" sz="2400" dirty="0" smtClean="0">
                <a:solidFill>
                  <a:srgbClr val="FFFF00"/>
                </a:solidFill>
                <a:latin typeface="Times New Roman" panose="02020603050405020304" pitchFamily="18" charset="0"/>
                <a:ea typeface="Times New Roman" panose="02020603050405020304" pitchFamily="18" charset="0"/>
              </a:rPr>
              <a:t>- </a:t>
            </a:r>
            <a:r>
              <a:rPr lang="nl-NL" sz="2400" dirty="0">
                <a:solidFill>
                  <a:srgbClr val="FFFF00"/>
                </a:solidFill>
                <a:latin typeface="Times New Roman" panose="02020603050405020304" pitchFamily="18" charset="0"/>
                <a:ea typeface="Times New Roman" panose="02020603050405020304" pitchFamily="18" charset="0"/>
              </a:rPr>
              <a:t>Chuẩn bị bài mới “LŨY THỪA VỚI SỐ MŨ TỰ NHIÊN ”</a:t>
            </a:r>
            <a:endParaRPr lang="en-US" sz="2400" dirty="0">
              <a:solidFill>
                <a:srgbClr val="FFFF00"/>
              </a:solidFill>
              <a:effectLst/>
              <a:latin typeface="Times New Roman" panose="02020603050405020304" pitchFamily="18" charset="0"/>
              <a:ea typeface="Times New Roman" panose="02020603050405020304" pitchFamily="18" charset="0"/>
            </a:endParaRPr>
          </a:p>
        </p:txBody>
      </p:sp>
      <p:sp>
        <p:nvSpPr>
          <p:cNvPr id="33" name="Rectangle 32"/>
          <p:cNvSpPr/>
          <p:nvPr/>
        </p:nvSpPr>
        <p:spPr>
          <a:xfrm>
            <a:off x="3051914" y="971679"/>
            <a:ext cx="3904530" cy="548099"/>
          </a:xfrm>
          <a:prstGeom prst="rect">
            <a:avLst/>
          </a:prstGeom>
        </p:spPr>
        <p:txBody>
          <a:bodyPr wrap="none">
            <a:spAutoFit/>
          </a:bodyPr>
          <a:lstStyle/>
          <a:p>
            <a:pPr algn="just">
              <a:lnSpc>
                <a:spcPct val="115000"/>
              </a:lnSpc>
              <a:spcAft>
                <a:spcPts val="0"/>
              </a:spcAft>
            </a:pPr>
            <a:r>
              <a:rPr lang="nl-NL" sz="2800" b="1" dirty="0">
                <a:solidFill>
                  <a:srgbClr val="FFFF00"/>
                </a:solidFill>
                <a:latin typeface="Times New Roman" panose="02020603050405020304" pitchFamily="18" charset="0"/>
                <a:ea typeface="Times New Roman" panose="02020603050405020304" pitchFamily="18" charset="0"/>
              </a:rPr>
              <a:t>HƯỚNG DẪN VỀ</a:t>
            </a:r>
            <a:r>
              <a:rPr lang="nl-NL" sz="2800" b="1" spc="-5" dirty="0">
                <a:solidFill>
                  <a:srgbClr val="FFFF00"/>
                </a:solidFill>
                <a:latin typeface="Times New Roman" panose="02020603050405020304" pitchFamily="18" charset="0"/>
                <a:ea typeface="Times New Roman" panose="02020603050405020304" pitchFamily="18" charset="0"/>
              </a:rPr>
              <a:t> </a:t>
            </a:r>
            <a:r>
              <a:rPr lang="nl-NL" sz="2800" b="1" dirty="0">
                <a:solidFill>
                  <a:srgbClr val="FFFF00"/>
                </a:solidFill>
                <a:latin typeface="Times New Roman" panose="02020603050405020304" pitchFamily="18" charset="0"/>
                <a:ea typeface="Times New Roman" panose="02020603050405020304" pitchFamily="18" charset="0"/>
              </a:rPr>
              <a:t>NHÀ</a:t>
            </a:r>
            <a:endParaRPr lang="en-US" sz="2800" b="1" dirty="0">
              <a:solidFill>
                <a:srgbClr val="FFFF00"/>
              </a:solidFill>
              <a:latin typeface="Times New Roman" panose="02020603050405020304" pitchFamily="18" charset="0"/>
              <a:ea typeface="Times New Roman" panose="02020603050405020304" pitchFamily="18" charset="0"/>
            </a:endParaRPr>
          </a:p>
        </p:txBody>
      </p:sp>
      <p:sp>
        <p:nvSpPr>
          <p:cNvPr id="35" name="Rectangle 34"/>
          <p:cNvSpPr/>
          <p:nvPr/>
        </p:nvSpPr>
        <p:spPr>
          <a:xfrm>
            <a:off x="2229135" y="1811319"/>
            <a:ext cx="9183604" cy="461665"/>
          </a:xfrm>
          <a:prstGeom prst="rect">
            <a:avLst/>
          </a:prstGeom>
        </p:spPr>
        <p:txBody>
          <a:bodyPr wrap="none">
            <a:spAutoFit/>
          </a:bodyPr>
          <a:lstStyle/>
          <a:p>
            <a:r>
              <a:rPr lang="nl-NL" sz="2400" dirty="0">
                <a:solidFill>
                  <a:srgbClr val="FFFF00"/>
                </a:solidFill>
                <a:latin typeface="Times New Roman" panose="02020603050405020304" pitchFamily="18" charset="0"/>
                <a:ea typeface="Times New Roman" panose="02020603050405020304" pitchFamily="18" charset="0"/>
              </a:rPr>
              <a:t>- Ôn lại nội dung kiến thức đã</a:t>
            </a:r>
            <a:r>
              <a:rPr lang="nl-NL" sz="2400" spc="-15" dirty="0">
                <a:solidFill>
                  <a:srgbClr val="FFFF00"/>
                </a:solidFill>
                <a:latin typeface="Times New Roman" panose="02020603050405020304" pitchFamily="18" charset="0"/>
                <a:ea typeface="Times New Roman" panose="02020603050405020304" pitchFamily="18" charset="0"/>
              </a:rPr>
              <a:t> </a:t>
            </a:r>
            <a:r>
              <a:rPr lang="nl-NL" sz="2400" dirty="0" smtClean="0">
                <a:solidFill>
                  <a:srgbClr val="FFFF00"/>
                </a:solidFill>
                <a:latin typeface="Times New Roman" panose="02020603050405020304" pitchFamily="18" charset="0"/>
                <a:ea typeface="Times New Roman" panose="02020603050405020304" pitchFamily="18" charset="0"/>
              </a:rPr>
              <a:t>học về phép nhân và phép chia số tự nhiên.</a:t>
            </a:r>
            <a:endParaRPr lang="en-US" sz="2400" dirty="0">
              <a:solidFill>
                <a:srgbClr val="FFFF00"/>
              </a:solidFill>
            </a:endParaRPr>
          </a:p>
        </p:txBody>
      </p:sp>
      <p:sp>
        <p:nvSpPr>
          <p:cNvPr id="36" name="Rectangle 35"/>
          <p:cNvSpPr/>
          <p:nvPr/>
        </p:nvSpPr>
        <p:spPr>
          <a:xfrm>
            <a:off x="2129590" y="2379859"/>
            <a:ext cx="5791970" cy="830997"/>
          </a:xfrm>
          <a:prstGeom prst="rect">
            <a:avLst/>
          </a:prstGeom>
        </p:spPr>
        <p:txBody>
          <a:bodyPr wrap="none">
            <a:spAutoFit/>
          </a:bodyPr>
          <a:lstStyle/>
          <a:p>
            <a:r>
              <a:rPr lang="nl-NL" sz="2400" dirty="0">
                <a:solidFill>
                  <a:srgbClr val="FFFF00"/>
                </a:solidFill>
                <a:latin typeface="Times New Roman" panose="02020603050405020304" pitchFamily="18" charset="0"/>
                <a:ea typeface="Times New Roman" panose="02020603050405020304" pitchFamily="18" charset="0"/>
              </a:rPr>
              <a:t>.- Hoàn thành nốt các bài tập </a:t>
            </a:r>
            <a:r>
              <a:rPr lang="nl-NL" sz="2400" dirty="0" smtClean="0">
                <a:solidFill>
                  <a:srgbClr val="FFFF00"/>
                </a:solidFill>
                <a:latin typeface="Times New Roman" panose="02020603050405020304" pitchFamily="18" charset="0"/>
                <a:ea typeface="Times New Roman" panose="02020603050405020304" pitchFamily="18" charset="0"/>
              </a:rPr>
              <a:t>trong SGK, </a:t>
            </a:r>
          </a:p>
          <a:p>
            <a:r>
              <a:rPr lang="nl-NL" sz="2400" dirty="0">
                <a:solidFill>
                  <a:srgbClr val="FFFF00"/>
                </a:solidFill>
                <a:latin typeface="Times New Roman" panose="02020603050405020304" pitchFamily="18" charset="0"/>
                <a:ea typeface="Times New Roman" panose="02020603050405020304" pitchFamily="18" charset="0"/>
              </a:rPr>
              <a:t> </a:t>
            </a:r>
            <a:r>
              <a:rPr lang="nl-NL" sz="2400" dirty="0" smtClean="0">
                <a:solidFill>
                  <a:srgbClr val="FFFF00"/>
                </a:solidFill>
                <a:latin typeface="Times New Roman" panose="02020603050405020304" pitchFamily="18" charset="0"/>
                <a:ea typeface="Times New Roman" panose="02020603050405020304" pitchFamily="18" charset="0"/>
              </a:rPr>
              <a:t>  bài 1.40, 1,41, 1.42, 1.44, 1.46, 1.48(SBT</a:t>
            </a:r>
            <a:r>
              <a:rPr lang="nl-NL" sz="2400" dirty="0">
                <a:solidFill>
                  <a:srgbClr val="FFFF00"/>
                </a:solidFill>
                <a:latin typeface="Times New Roman" panose="02020603050405020304" pitchFamily="18" charset="0"/>
                <a:ea typeface="Times New Roman" panose="02020603050405020304" pitchFamily="18" charset="0"/>
              </a:rPr>
              <a:t>)</a:t>
            </a:r>
            <a:endParaRPr lang="en-US" sz="2400" dirty="0">
              <a:solidFill>
                <a:srgbClr val="FFFF00"/>
              </a:solidFill>
            </a:endParaRPr>
          </a:p>
        </p:txBody>
      </p:sp>
    </p:spTree>
    <p:extLst>
      <p:ext uri="{BB962C8B-B14F-4D97-AF65-F5344CB8AC3E}">
        <p14:creationId xmlns:p14="http://schemas.microsoft.com/office/powerpoint/2010/main" val="63140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additive="base">
                                        <p:cTn id="7" dur="500" fill="hold"/>
                                        <p:tgtEl>
                                          <p:spTgt spid="33"/>
                                        </p:tgtEl>
                                        <p:attrNameLst>
                                          <p:attrName>ppt_x</p:attrName>
                                        </p:attrNameLst>
                                      </p:cBhvr>
                                      <p:tavLst>
                                        <p:tav tm="0">
                                          <p:val>
                                            <p:strVal val="#ppt_x"/>
                                          </p:val>
                                        </p:tav>
                                        <p:tav tm="100000">
                                          <p:val>
                                            <p:strVal val="#ppt_x"/>
                                          </p:val>
                                        </p:tav>
                                      </p:tavLst>
                                    </p:anim>
                                    <p:anim calcmode="lin" valueType="num">
                                      <p:cBhvr additive="base">
                                        <p:cTn id="8"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
                                        </p:tgtEl>
                                        <p:attrNameLst>
                                          <p:attrName>style.visibility</p:attrName>
                                        </p:attrNameLst>
                                      </p:cBhvr>
                                      <p:to>
                                        <p:strVal val="visible"/>
                                      </p:to>
                                    </p:set>
                                    <p:anim calcmode="lin" valueType="num">
                                      <p:cBhvr additive="base">
                                        <p:cTn id="13" dur="500" fill="hold"/>
                                        <p:tgtEl>
                                          <p:spTgt spid="35"/>
                                        </p:tgtEl>
                                        <p:attrNameLst>
                                          <p:attrName>ppt_x</p:attrName>
                                        </p:attrNameLst>
                                      </p:cBhvr>
                                      <p:tavLst>
                                        <p:tav tm="0">
                                          <p:val>
                                            <p:strVal val="#ppt_x"/>
                                          </p:val>
                                        </p:tav>
                                        <p:tav tm="100000">
                                          <p:val>
                                            <p:strVal val="#ppt_x"/>
                                          </p:val>
                                        </p:tav>
                                      </p:tavLst>
                                    </p:anim>
                                    <p:anim calcmode="lin" valueType="num">
                                      <p:cBhvr additive="base">
                                        <p:cTn id="14"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anim calcmode="lin" valueType="num">
                                      <p:cBhvr additive="base">
                                        <p:cTn id="19" dur="500" fill="hold"/>
                                        <p:tgtEl>
                                          <p:spTgt spid="36"/>
                                        </p:tgtEl>
                                        <p:attrNameLst>
                                          <p:attrName>ppt_x</p:attrName>
                                        </p:attrNameLst>
                                      </p:cBhvr>
                                      <p:tavLst>
                                        <p:tav tm="0">
                                          <p:val>
                                            <p:strVal val="#ppt_x"/>
                                          </p:val>
                                        </p:tav>
                                        <p:tav tm="100000">
                                          <p:val>
                                            <p:strVal val="#ppt_x"/>
                                          </p:val>
                                        </p:tav>
                                      </p:tavLst>
                                    </p:anim>
                                    <p:anim calcmode="lin" valueType="num">
                                      <p:cBhvr additive="base">
                                        <p:cTn id="20"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3" grpId="0"/>
      <p:bldP spid="35" grpId="0"/>
      <p:bldP spid="3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TotalTime>
  <Words>922</Words>
  <Application>Microsoft Office PowerPoint</Application>
  <PresentationFormat>Widescreen</PresentationFormat>
  <Paragraphs>92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SVN-A Love Of Thunder</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User</cp:lastModifiedBy>
  <cp:revision>47</cp:revision>
  <dcterms:created xsi:type="dcterms:W3CDTF">2021-08-12T08:31:02Z</dcterms:created>
  <dcterms:modified xsi:type="dcterms:W3CDTF">2021-09-19T14:28:00Z</dcterms:modified>
</cp:coreProperties>
</file>