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7" r:id="rId4"/>
    <p:sldId id="257" r:id="rId5"/>
    <p:sldId id="258" r:id="rId6"/>
    <p:sldId id="272" r:id="rId7"/>
    <p:sldId id="273" r:id="rId8"/>
    <p:sldId id="274" r:id="rId9"/>
    <p:sldId id="275" r:id="rId10"/>
    <p:sldId id="276" r:id="rId11"/>
    <p:sldId id="277" r:id="rId12"/>
    <p:sldId id="278" r:id="rId13"/>
    <p:sldId id="268" r:id="rId14"/>
    <p:sldId id="279" r:id="rId15"/>
    <p:sldId id="271" r:id="rId16"/>
    <p:sldId id="280" r:id="rId17"/>
    <p:sldId id="281" r:id="rId18"/>
    <p:sldId id="282" r:id="rId19"/>
    <p:sldId id="283" r:id="rId20"/>
    <p:sldId id="284" r:id="rId21"/>
    <p:sldId id="285" r:id="rId22"/>
    <p:sldId id="286" r:id="rId23"/>
    <p:sldId id="287" r:id="rId24"/>
    <p:sldId id="300" r:id="rId25"/>
    <p:sldId id="288" r:id="rId26"/>
    <p:sldId id="289" r:id="rId27"/>
    <p:sldId id="290" r:id="rId28"/>
    <p:sldId id="291" r:id="rId29"/>
    <p:sldId id="292" r:id="rId30"/>
    <p:sldId id="293" r:id="rId31"/>
    <p:sldId id="294" r:id="rId32"/>
    <p:sldId id="295" r:id="rId33"/>
    <p:sldId id="301" r:id="rId34"/>
    <p:sldId id="263" r:id="rId35"/>
    <p:sldId id="296" r:id="rId36"/>
    <p:sldId id="297" r:id="rId37"/>
    <p:sldId id="298" r:id="rId38"/>
    <p:sldId id="264" r:id="rId39"/>
    <p:sldId id="299" r:id="rId40"/>
    <p:sldId id="265" r:id="rId41"/>
    <p:sldId id="270" r:id="rId42"/>
  </p:sldIdLst>
  <p:sldSz cx="18288000" cy="10287000"/>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1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0.svg"/><Relationship Id="rId3" Type="http://schemas.openxmlformats.org/officeDocument/2006/relationships/image" Target="../media/image38.svg"/><Relationship Id="rId7" Type="http://schemas.openxmlformats.org/officeDocument/2006/relationships/image" Target="../media/image98.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8.svg"/><Relationship Id="rId5" Type="http://schemas.openxmlformats.org/officeDocument/2006/relationships/image" Target="../media/image30.svg"/><Relationship Id="rId15" Type="http://schemas.openxmlformats.org/officeDocument/2006/relationships/image" Target="../media/image10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3.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37" Type="http://schemas.openxmlformats.org/officeDocument/2006/relationships/image" Target="../media/image173.sv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3" Type="http://schemas.openxmlformats.org/officeDocument/2006/relationships/image" Target="../media/image169.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37.png"/><Relationship Id="rId12" Type="http://schemas.openxmlformats.org/officeDocument/2006/relationships/image" Target="../media/image9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89.svg"/><Relationship Id="rId10" Type="http://schemas.openxmlformats.org/officeDocument/2006/relationships/image" Target="../media/image94.svg"/><Relationship Id="rId9" Type="http://schemas.openxmlformats.org/officeDocument/2006/relationships/image" Target="../media/image35.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2.png"/><Relationship Id="rId12" Type="http://schemas.openxmlformats.org/officeDocument/2006/relationships/image" Target="../media/image96.svg"/><Relationship Id="rId2" Type="http://schemas.openxmlformats.org/officeDocument/2006/relationships/image" Target="../media/image33.png"/><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89.svg"/><Relationship Id="rId15" Type="http://schemas.openxmlformats.org/officeDocument/2006/relationships/image" Target="../media/image39.png"/><Relationship Id="rId10" Type="http://schemas.openxmlformats.org/officeDocument/2006/relationships/image" Target="../media/image94.svg"/><Relationship Id="rId9" Type="http://schemas.openxmlformats.org/officeDocument/2006/relationships/image" Target="../media/image35.png"/><Relationship Id="rId14"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1" Type="http://schemas.openxmlformats.org/officeDocument/2006/relationships/image" Target="../media/image157.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9.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41" Type="http://schemas.openxmlformats.org/officeDocument/2006/relationships/image" Target="../media/image177.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37.png"/><Relationship Id="rId12" Type="http://schemas.openxmlformats.org/officeDocument/2006/relationships/image" Target="../media/image9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89.svg"/><Relationship Id="rId15" Type="http://schemas.openxmlformats.org/officeDocument/2006/relationships/image" Target="../media/image30.svg"/><Relationship Id="rId10" Type="http://schemas.openxmlformats.org/officeDocument/2006/relationships/image" Target="../media/image94.svg"/><Relationship Id="rId9" Type="http://schemas.openxmlformats.org/officeDocument/2006/relationships/image" Target="../media/image35.png"/><Relationship Id="rId1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37.png"/><Relationship Id="rId12" Type="http://schemas.openxmlformats.org/officeDocument/2006/relationships/image" Target="../media/image9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89.svg"/><Relationship Id="rId15" Type="http://schemas.openxmlformats.org/officeDocument/2006/relationships/image" Target="../media/image30.svg"/><Relationship Id="rId10" Type="http://schemas.openxmlformats.org/officeDocument/2006/relationships/image" Target="../media/image94.svg"/><Relationship Id="rId9" Type="http://schemas.openxmlformats.org/officeDocument/2006/relationships/image" Target="../media/image35.png"/><Relationship Id="rId1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37.png"/><Relationship Id="rId12" Type="http://schemas.openxmlformats.org/officeDocument/2006/relationships/image" Target="../media/image9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89.svg"/><Relationship Id="rId15" Type="http://schemas.openxmlformats.org/officeDocument/2006/relationships/image" Target="../media/image30.svg"/><Relationship Id="rId10" Type="http://schemas.openxmlformats.org/officeDocument/2006/relationships/image" Target="../media/image94.svg"/><Relationship Id="rId9" Type="http://schemas.openxmlformats.org/officeDocument/2006/relationships/image" Target="../media/image35.png"/><Relationship Id="rId1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image" Target="../media/image26.sv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7" Type="http://schemas.openxmlformats.org/officeDocument/2006/relationships/image" Target="../media/image53.svg"/><Relationship Id="rId17" Type="http://schemas.openxmlformats.org/officeDocument/2006/relationships/image" Target="../media/image61.svg"/><Relationship Id="rId2" Type="http://schemas.openxmlformats.org/officeDocument/2006/relationships/image" Target="../media/image54.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1.svg"/><Relationship Id="rId15" Type="http://schemas.openxmlformats.org/officeDocument/2006/relationships/image" Target="../media/image59.sv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39.svg"/><Relationship Id="rId18" Type="http://schemas.openxmlformats.org/officeDocument/2006/relationships/image" Target="../media/image18.png"/><Relationship Id="rId3" Type="http://schemas.openxmlformats.org/officeDocument/2006/relationships/image" Target="../media/image32.svg"/><Relationship Id="rId7" Type="http://schemas.openxmlformats.org/officeDocument/2006/relationships/image" Target="../media/image8.svg"/><Relationship Id="rId12" Type="http://schemas.openxmlformats.org/officeDocument/2006/relationships/image" Target="../media/image15.png"/><Relationship Id="rId17" Type="http://schemas.openxmlformats.org/officeDocument/2006/relationships/image" Target="../media/image143.svg"/><Relationship Id="rId2" Type="http://schemas.openxmlformats.org/officeDocument/2006/relationships/image" Target="../media/image1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87.svg"/><Relationship Id="rId5" Type="http://schemas.openxmlformats.org/officeDocument/2006/relationships/image" Target="../media/image85.svg"/><Relationship Id="rId15" Type="http://schemas.openxmlformats.org/officeDocument/2006/relationships/image" Target="../media/image141.svg"/><Relationship Id="rId10" Type="http://schemas.openxmlformats.org/officeDocument/2006/relationships/image" Target="../media/image14.png"/><Relationship Id="rId19" Type="http://schemas.openxmlformats.org/officeDocument/2006/relationships/image" Target="../media/image145.svg"/><Relationship Id="rId4" Type="http://schemas.openxmlformats.org/officeDocument/2006/relationships/image" Target="../media/image12.png"/><Relationship Id="rId9" Type="http://schemas.openxmlformats.org/officeDocument/2006/relationships/image" Target="../media/image10.sv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40.svg"/></Relationships>
</file>

<file path=ppt/slides/_rels/slide32.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37.png"/><Relationship Id="rId12" Type="http://schemas.openxmlformats.org/officeDocument/2006/relationships/image" Target="../media/image96.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89.svg"/><Relationship Id="rId15" Type="http://schemas.openxmlformats.org/officeDocument/2006/relationships/image" Target="../media/image30.svg"/><Relationship Id="rId10" Type="http://schemas.openxmlformats.org/officeDocument/2006/relationships/image" Target="../media/image94.svg"/><Relationship Id="rId9" Type="http://schemas.openxmlformats.org/officeDocument/2006/relationships/image" Target="../media/image35.png"/><Relationship Id="rId1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image" Target="../media/image26.svg"/></Relationships>
</file>

<file path=ppt/slides/_rels/slide3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0.svg"/><Relationship Id="rId7" Type="http://schemas.openxmlformats.org/officeDocument/2006/relationships/image" Target="../media/image6.png"/><Relationship Id="rId12" Type="http://schemas.openxmlformats.org/officeDocument/2006/relationships/image" Target="../media/image7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5.png"/><Relationship Id="rId9" Type="http://schemas.openxmlformats.org/officeDocument/2006/relationships/image" Target="../media/image66.png"/></Relationships>
</file>

<file path=ppt/slides/_rels/slide3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0.svg"/><Relationship Id="rId7" Type="http://schemas.openxmlformats.org/officeDocument/2006/relationships/image" Target="../media/image6.png"/><Relationship Id="rId12" Type="http://schemas.openxmlformats.org/officeDocument/2006/relationships/image" Target="../media/image7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5.png"/><Relationship Id="rId9" Type="http://schemas.openxmlformats.org/officeDocument/2006/relationships/image" Target="../media/image66.png"/></Relationships>
</file>

<file path=ppt/slides/_rels/slide3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0.svg"/><Relationship Id="rId7" Type="http://schemas.openxmlformats.org/officeDocument/2006/relationships/image" Target="../media/image6.png"/><Relationship Id="rId12" Type="http://schemas.openxmlformats.org/officeDocument/2006/relationships/image" Target="../media/image7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5.png"/><Relationship Id="rId9" Type="http://schemas.openxmlformats.org/officeDocument/2006/relationships/image" Target="../media/image66.png"/></Relationships>
</file>

<file path=ppt/slides/_rels/slide3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0.svg"/><Relationship Id="rId7" Type="http://schemas.openxmlformats.org/officeDocument/2006/relationships/image" Target="../media/image6.png"/><Relationship Id="rId12" Type="http://schemas.openxmlformats.org/officeDocument/2006/relationships/image" Target="../media/image7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5.png"/><Relationship Id="rId9"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13.png"/><Relationship Id="rId9" Type="http://schemas.openxmlformats.org/officeDocument/2006/relationships/image" Target="../media/image10.svg"/></Relationships>
</file>

<file path=ppt/slides/_rels/slide3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10" Type="http://schemas.openxmlformats.org/officeDocument/2006/relationships/image" Target="../media/image68.png"/><Relationship Id="rId4" Type="http://schemas.openxmlformats.org/officeDocument/2006/relationships/image" Target="../media/image13.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jpe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4.jpeg"/></Relationships>
</file>

<file path=ppt/slides/_rels/slide4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30.svg"/><Relationship Id="rId7" Type="http://schemas.openxmlformats.org/officeDocument/2006/relationships/image" Target="../media/image4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45.svg"/><Relationship Id="rId4" Type="http://schemas.openxmlformats.org/officeDocument/2006/relationships/image" Target="../media/image69.png"/><Relationship Id="rId9" Type="http://schemas.openxmlformats.org/officeDocument/2006/relationships/image" Target="../media/image47.sv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0.svg"/><Relationship Id="rId3" Type="http://schemas.openxmlformats.org/officeDocument/2006/relationships/image" Target="../media/image38.svg"/><Relationship Id="rId7" Type="http://schemas.openxmlformats.org/officeDocument/2006/relationships/image" Target="../media/image98.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8.svg"/><Relationship Id="rId5" Type="http://schemas.openxmlformats.org/officeDocument/2006/relationships/image" Target="../media/image30.svg"/><Relationship Id="rId15" Type="http://schemas.openxmlformats.org/officeDocument/2006/relationships/image" Target="../media/image10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3.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media/image147.svg"/></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43" Type="http://schemas.openxmlformats.org/officeDocument/2006/relationships/image" Target="../media/image17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83112" y="5698802"/>
            <a:ext cx="1851206" cy="1777158"/>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283898" y="1876744"/>
            <a:ext cx="1851206" cy="1777158"/>
          </a:xfrm>
          <a:prstGeom prst="rect">
            <a:avLst/>
          </a:prstGeom>
        </p:spPr>
      </p:pic>
      <p:grpSp>
        <p:nvGrpSpPr>
          <p:cNvPr id="4" name="Group 4"/>
          <p:cNvGrpSpPr/>
          <p:nvPr/>
        </p:nvGrpSpPr>
        <p:grpSpPr>
          <a:xfrm>
            <a:off x="1751614" y="2339627"/>
            <a:ext cx="15164786" cy="5122932"/>
            <a:chOff x="0" y="0"/>
            <a:chExt cx="3976518" cy="2530741"/>
          </a:xfrm>
        </p:grpSpPr>
        <p:sp>
          <p:nvSpPr>
            <p:cNvPr id="5" name="Freeform 5"/>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4196">
            <a:off x="-777016" y="-151707"/>
            <a:ext cx="5580941" cy="1429436"/>
          </a:xfrm>
          <a:prstGeom prst="rect">
            <a:avLst/>
          </a:prstGeom>
        </p:spPr>
      </p:pic>
      <p:grpSp>
        <p:nvGrpSpPr>
          <p:cNvPr id="7" name="Group 7"/>
          <p:cNvGrpSpPr/>
          <p:nvPr/>
        </p:nvGrpSpPr>
        <p:grpSpPr>
          <a:xfrm>
            <a:off x="1937316" y="2574823"/>
            <a:ext cx="14750484" cy="4663515"/>
            <a:chOff x="0" y="0"/>
            <a:chExt cx="3976518" cy="2530741"/>
          </a:xfrm>
        </p:grpSpPr>
        <p:sp>
          <p:nvSpPr>
            <p:cNvPr id="8" name="Freeform 8"/>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FFFFFF"/>
            </a:solidFill>
          </p:spPr>
        </p:sp>
      </p:grpSp>
      <p:sp>
        <p:nvSpPr>
          <p:cNvPr id="9" name="TextBox 9"/>
          <p:cNvSpPr txBox="1"/>
          <p:nvPr/>
        </p:nvSpPr>
        <p:spPr>
          <a:xfrm>
            <a:off x="2323844" y="3194282"/>
            <a:ext cx="14176862" cy="3118674"/>
          </a:xfrm>
          <a:prstGeom prst="rect">
            <a:avLst/>
          </a:prstGeom>
        </p:spPr>
        <p:txBody>
          <a:bodyPr wrap="square" lIns="0" tIns="0" rIns="0" bIns="0" rtlCol="0" anchor="t">
            <a:spAutoFit/>
          </a:bodyPr>
          <a:lstStyle/>
          <a:p>
            <a:pPr algn="ctr">
              <a:lnSpc>
                <a:spcPct val="150000"/>
              </a:lnSpc>
            </a:pPr>
            <a:r>
              <a:rPr lang="vi-VN" sz="7200" b="1" spc="195" dirty="0" smtClean="0">
                <a:solidFill>
                  <a:srgbClr val="333034"/>
                </a:solidFill>
                <a:latin typeface="Arial" panose="020B0604020202020204" pitchFamily="34" charset="0"/>
                <a:cs typeface="Arial" panose="020B0604020202020204" pitchFamily="34" charset="0"/>
              </a:rPr>
              <a:t>CHÀO MỪNG CÁC EM ĐẾN VỚI BÀI HỌC NGÀY HÔM NAY!</a:t>
            </a:r>
            <a:endParaRPr lang="en-US" sz="7200" b="1" spc="195" dirty="0">
              <a:solidFill>
                <a:srgbClr val="333034"/>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44048">
            <a:off x="13196008" y="9572282"/>
            <a:ext cx="5580941" cy="1429436"/>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732102">
            <a:off x="589000" y="8552307"/>
            <a:ext cx="2169254" cy="141198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14031">
            <a:off x="15554612" y="642043"/>
            <a:ext cx="2665246" cy="213704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483449">
            <a:off x="1528965" y="7170212"/>
            <a:ext cx="968979" cy="96897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9931">
            <a:off x="15059" y="4991300"/>
            <a:ext cx="1914019" cy="2202324"/>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127191" y="1108395"/>
            <a:ext cx="2279662" cy="186103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191154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Chấp hành các quy định và hướng dẫn về bảo vệ an toàn và bảo mật thông tin trên mạng.</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1700060" y="3848100"/>
            <a:ext cx="9463444" cy="4038600"/>
          </a:xfrm>
          <a:prstGeom prst="wedgeRoundRectCallout">
            <a:avLst>
              <a:gd name="adj1" fmla="val 59516"/>
              <a:gd name="adj2" fmla="val 45436"/>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smtClean="0">
                <a:solidFill>
                  <a:srgbClr val="FF0000"/>
                </a:solidFill>
              </a:rPr>
              <a:t>VÍ DỤ:</a:t>
            </a:r>
          </a:p>
          <a:p>
            <a:pPr marL="571500" indent="-571500" algn="just">
              <a:lnSpc>
                <a:spcPct val="150000"/>
              </a:lnSpc>
              <a:buFont typeface="Courier New" panose="02070309020205020404" pitchFamily="49" charset="0"/>
              <a:buChar char="o"/>
            </a:pPr>
            <a:r>
              <a:rPr lang="vi-VN" sz="3800" dirty="0" smtClean="0">
                <a:solidFill>
                  <a:schemeClr val="tx1"/>
                </a:solidFill>
              </a:rPr>
              <a:t>Sử </a:t>
            </a:r>
            <a:r>
              <a:rPr lang="vi-VN" sz="3800" dirty="0">
                <a:solidFill>
                  <a:schemeClr val="tx1"/>
                </a:solidFill>
              </a:rPr>
              <a:t>dụng mật khẩu mạnh và giữ bí mật mật khẩu.</a:t>
            </a:r>
          </a:p>
          <a:p>
            <a:pPr marL="571500" indent="-571500" algn="just">
              <a:lnSpc>
                <a:spcPct val="150000"/>
              </a:lnSpc>
              <a:buFont typeface="Courier New" panose="02070309020205020404" pitchFamily="49" charset="0"/>
              <a:buChar char="o"/>
            </a:pPr>
            <a:r>
              <a:rPr lang="vi-VN" sz="3800" dirty="0" smtClean="0">
                <a:solidFill>
                  <a:schemeClr val="tx1"/>
                </a:solidFill>
              </a:rPr>
              <a:t>Không </a:t>
            </a:r>
            <a:r>
              <a:rPr lang="vi-VN" sz="3800" dirty="0">
                <a:solidFill>
                  <a:schemeClr val="tx1"/>
                </a:solidFill>
              </a:rPr>
              <a:t>nhấp vào các đường link lạ.</a:t>
            </a:r>
          </a:p>
        </p:txBody>
      </p:sp>
      <p:pic>
        <p:nvPicPr>
          <p:cNvPr id="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2268200" y="3669455"/>
            <a:ext cx="4953000" cy="5505546"/>
          </a:xfrm>
          <a:prstGeom prst="rect">
            <a:avLst/>
          </a:prstGeom>
        </p:spPr>
      </p:pic>
    </p:spTree>
    <p:extLst>
      <p:ext uri="{BB962C8B-B14F-4D97-AF65-F5344CB8AC3E}">
        <p14:creationId xmlns:p14="http://schemas.microsoft.com/office/powerpoint/2010/main" val="47760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94205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Cung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trách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nhiệm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7848600" y="3086100"/>
            <a:ext cx="9463444" cy="5787379"/>
          </a:xfrm>
          <a:prstGeom prst="wedgeRoundRectCallout">
            <a:avLst>
              <a:gd name="adj1" fmla="val -54847"/>
              <a:gd name="adj2" fmla="val 42092"/>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smtClean="0">
                <a:solidFill>
                  <a:srgbClr val="FF0000"/>
                </a:solidFill>
              </a:rPr>
              <a:t>VÍ DỤ:</a:t>
            </a:r>
          </a:p>
          <a:p>
            <a:pPr marL="571500" indent="-571500" algn="just">
              <a:lnSpc>
                <a:spcPct val="150000"/>
              </a:lnSpc>
              <a:buFont typeface="Courier New" panose="02070309020205020404" pitchFamily="49" charset="0"/>
              <a:buChar char="o"/>
            </a:pPr>
            <a:r>
              <a:rPr lang="vi-VN" sz="3800" dirty="0">
                <a:solidFill>
                  <a:schemeClr val="tx1"/>
                </a:solidFill>
              </a:rPr>
              <a:t>Mọi lời nhận xét, bình luận phải khách quan và tế nhị, tỏ thái độ, cảm xúc phù hợp. Không nói xấu, kéo bè cánh nhằm hạ thấp danh dự, nhân phẩm của người khác.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103" r="12117"/>
          <a:stretch/>
        </p:blipFill>
        <p:spPr>
          <a:xfrm>
            <a:off x="1102693" y="3924300"/>
            <a:ext cx="6429734" cy="5382905"/>
          </a:xfrm>
          <a:prstGeom prst="rect">
            <a:avLst/>
          </a:prstGeom>
        </p:spPr>
      </p:pic>
    </p:spTree>
    <p:extLst>
      <p:ext uri="{BB962C8B-B14F-4D97-AF65-F5344CB8AC3E}">
        <p14:creationId xmlns:p14="http://schemas.microsoft.com/office/powerpoint/2010/main" val="42677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288104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Khi gặp mâu thuẫn, xung đột, bị xúc phạm, đe dọa trên mạng, cần chia sẻ, nhờ sự giúp đỡ, tư vấn từ người lớn hoặc các cơ quan chức năng.</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7848600" y="5067300"/>
            <a:ext cx="9463444" cy="3806179"/>
          </a:xfrm>
          <a:prstGeom prst="wedgeRoundRectCallout">
            <a:avLst>
              <a:gd name="adj1" fmla="val -54847"/>
              <a:gd name="adj2" fmla="val 42092"/>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smtClean="0">
                <a:solidFill>
                  <a:srgbClr val="FF0000"/>
                </a:solidFill>
              </a:rPr>
              <a:t>VÍ DỤ:</a:t>
            </a:r>
          </a:p>
          <a:p>
            <a:pPr marL="571500" indent="-571500" algn="just">
              <a:lnSpc>
                <a:spcPct val="150000"/>
              </a:lnSpc>
              <a:buFont typeface="Courier New" panose="02070309020205020404" pitchFamily="49" charset="0"/>
              <a:buChar char="o"/>
            </a:pPr>
            <a:r>
              <a:rPr lang="vi-VN" sz="3800" dirty="0">
                <a:solidFill>
                  <a:schemeClr val="tx1"/>
                </a:solidFill>
              </a:rPr>
              <a:t>Nhờ sự giúp đỡ của người lớn, không chịu đựng một mình, không được xúc phạm lại người bắt nạt mình.</a:t>
            </a:r>
          </a:p>
        </p:txBody>
      </p:sp>
      <p:pic>
        <p:nvPicPr>
          <p:cNvPr id="8"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2133600" y="4838700"/>
            <a:ext cx="4648200" cy="4796454"/>
          </a:xfrm>
          <a:prstGeom prst="rect">
            <a:avLst/>
          </a:prstGeom>
        </p:spPr>
      </p:pic>
    </p:spTree>
    <p:extLst>
      <p:ext uri="{BB962C8B-B14F-4D97-AF65-F5344CB8AC3E}">
        <p14:creationId xmlns:p14="http://schemas.microsoft.com/office/powerpoint/2010/main" val="26438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936731"/>
          </a:xfrm>
          <a:prstGeom prst="rect">
            <a:avLst/>
          </a:prstGeom>
        </p:spPr>
        <p:txBody>
          <a:bodyPr lIns="0" tIns="0" rIns="0" bIns="0" rtlCol="0" anchor="t">
            <a:spAutoFit/>
          </a:bodyPr>
          <a:lstStyle/>
          <a:p>
            <a:pPr algn="ctr">
              <a:lnSpc>
                <a:spcPts val="8100"/>
              </a:lnSpc>
            </a:pPr>
            <a:r>
              <a:rPr lang="vi-VN" sz="4800" b="1" spc="135" dirty="0" smtClean="0">
                <a:solidFill>
                  <a:srgbClr val="FF0000"/>
                </a:solidFill>
              </a:rPr>
              <a:t>BÀI TẬP 1</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501175"/>
            <a:ext cx="14279542" cy="1824923"/>
          </a:xfrm>
          <a:prstGeom prst="rect">
            <a:avLst/>
          </a:prstGeom>
        </p:spPr>
        <p:txBody>
          <a:bodyPr wrap="square">
            <a:spAutoFit/>
          </a:bodyPr>
          <a:lstStyle/>
          <a:p>
            <a:pPr algn="just">
              <a:lnSpc>
                <a:spcPct val="150000"/>
              </a:lnSpc>
              <a:spcBef>
                <a:spcPts val="300"/>
              </a:spcBef>
              <a:spcAft>
                <a:spcPts val="300"/>
              </a:spcAft>
            </a:pP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hay</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nhiệm</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dưới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vi-VN"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90600" y="3358112"/>
            <a:ext cx="7924800" cy="7009611"/>
          </a:xfrm>
          <a:prstGeom prst="rect">
            <a:avLst/>
          </a:prstGeom>
        </p:spPr>
        <p:txBody>
          <a:bodyPr wrap="square">
            <a:spAutoFit/>
          </a:bodyPr>
          <a:lstStyle/>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họ</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thật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thân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cung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mật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D. Chia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cực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E. 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dua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đám</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đông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xét</a:t>
            </a:r>
            <a:endParaRPr lang="vi-VN" sz="3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200" dirty="0">
                <a:solidFill>
                  <a:srgbClr val="000000"/>
                </a:solidFill>
                <a:ea typeface="Calibri" panose="020F0502020204030204" pitchFamily="34" charset="0"/>
                <a:cs typeface="Arial" panose="020B0604020202020204" pitchFamily="34" charset="0"/>
              </a:rPr>
              <a:t>G. Dùng tiếng Việt không dấu, từ lóng, tiếng lóng, nói tắt, viết tắt. </a:t>
            </a:r>
          </a:p>
        </p:txBody>
      </p:sp>
      <p:sp>
        <p:nvSpPr>
          <p:cNvPr id="19" name="Rectangle 18"/>
          <p:cNvSpPr/>
          <p:nvPr/>
        </p:nvSpPr>
        <p:spPr>
          <a:xfrm>
            <a:off x="10114916" y="3358112"/>
            <a:ext cx="7873385" cy="6232475"/>
          </a:xfrm>
          <a:prstGeom prst="rect">
            <a:avLst/>
          </a:prstGeom>
        </p:spPr>
        <p:txBody>
          <a:bodyPr wrap="square">
            <a:spAutoFit/>
          </a:bodyPr>
          <a:lstStyle/>
          <a:p>
            <a:pPr algn="just">
              <a:lnSpc>
                <a:spcPct val="150000"/>
              </a:lnSpc>
              <a:spcBef>
                <a:spcPts val="300"/>
              </a:spcBef>
              <a:spcAft>
                <a:spcPts val="300"/>
              </a:spcAft>
            </a:pPr>
            <a:r>
              <a:rPr lang="vi-VN" sz="3200" dirty="0" smtClean="0">
                <a:solidFill>
                  <a:srgbClr val="000000"/>
                </a:solidFill>
                <a:ea typeface="Calibri" panose="020F0502020204030204" pitchFamily="34" charset="0"/>
                <a:cs typeface="Arial" panose="020B0604020202020204" pitchFamily="34" charset="0"/>
              </a:rPr>
              <a:t>H</a:t>
            </a:r>
            <a:r>
              <a:rPr lang="vi-VN" sz="3200" dirty="0">
                <a:solidFill>
                  <a:srgbClr val="000000"/>
                </a:solidFill>
                <a:ea typeface="Calibri" panose="020F0502020204030204" pitchFamily="34" charset="0"/>
                <a:cs typeface="Arial" panose="020B0604020202020204" pitchFamily="34" charset="0"/>
              </a:rPr>
              <a:t>. Nhờ sự hỗ trợ của người lớn đáng tin cậy khi bị mất quyền kiểm soát tài khoản.</a:t>
            </a:r>
          </a:p>
          <a:p>
            <a:pPr algn="just">
              <a:lnSpc>
                <a:spcPct val="15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I. Chia sẻ thông tin cá nhân, bài viết của người khác khi chưa được phép.</a:t>
            </a:r>
          </a:p>
          <a:p>
            <a:pPr algn="just">
              <a:lnSpc>
                <a:spcPct val="15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K. Nói tục, chửi bậy, kì thị, phỉ báng, xúc phạm người khác. </a:t>
            </a:r>
          </a:p>
          <a:p>
            <a:pPr algn="just">
              <a:lnSpc>
                <a:spcPct val="15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L. Thể hiện lịch sự, văn minh, lễ phép, thân thiện. </a:t>
            </a: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0561" y="3326098"/>
            <a:ext cx="719138" cy="666484"/>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1462" y="4024596"/>
            <a:ext cx="719138" cy="666484"/>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876" y="5600700"/>
            <a:ext cx="719138" cy="666484"/>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6601" y="6510320"/>
            <a:ext cx="719138" cy="66648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5778" y="3326098"/>
            <a:ext cx="719138" cy="666484"/>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5778" y="8039100"/>
            <a:ext cx="719138" cy="666484"/>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586" y="8191500"/>
            <a:ext cx="913113" cy="627954"/>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9613" y="8886826"/>
            <a:ext cx="913113" cy="627954"/>
          </a:xfrm>
          <a:prstGeom prst="rect">
            <a:avLst/>
          </a:prstGeom>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8790" y="5035076"/>
            <a:ext cx="913113" cy="627954"/>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7475" y="6572946"/>
            <a:ext cx="913113" cy="6279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arn(inVertic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arn(inVertical)">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1038746"/>
          </a:xfrm>
          <a:prstGeom prst="rect">
            <a:avLst/>
          </a:prstGeom>
        </p:spPr>
        <p:txBody>
          <a:bodyPr lIns="0" tIns="0" rIns="0" bIns="0" rtlCol="0" anchor="t">
            <a:spAutoFit/>
          </a:bodyPr>
          <a:lstStyle/>
          <a:p>
            <a:pPr algn="ctr">
              <a:lnSpc>
                <a:spcPts val="8100"/>
              </a:lnSpc>
            </a:pPr>
            <a:r>
              <a:rPr lang="vi-VN" sz="4800" b="1" spc="135" dirty="0" smtClean="0">
                <a:solidFill>
                  <a:srgbClr val="FF0000"/>
                </a:solidFill>
              </a:rPr>
              <a:t>BÀI TẬP 2</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850088"/>
            <a:ext cx="14279542" cy="942053"/>
          </a:xfrm>
          <a:prstGeom prst="rect">
            <a:avLst/>
          </a:prstGeom>
        </p:spPr>
        <p:txBody>
          <a:bodyPr wrap="square">
            <a:spAutoFit/>
          </a:bodyPr>
          <a:lstStyle/>
          <a:p>
            <a:pPr algn="ctr">
              <a:lnSpc>
                <a:spcPct val="150000"/>
              </a:lnSpc>
              <a:spcBef>
                <a:spcPts val="300"/>
              </a:spcBef>
              <a:spcAft>
                <a:spcPts val="300"/>
              </a:spcAft>
            </a:pP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Khi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bắt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nạt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sẽ</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1739462" y="3781250"/>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3500" dirty="0">
                <a:solidFill>
                  <a:schemeClr val="tx1"/>
                </a:solidFill>
                <a:latin typeface="Arial" panose="020B0604020202020204" pitchFamily="34" charset="0"/>
                <a:cs typeface="Arial" panose="020B0604020202020204" pitchFamily="34" charset="0"/>
              </a:rPr>
              <a:t>A. </a:t>
            </a:r>
            <a:r>
              <a:rPr lang="fr-FR" sz="3500" dirty="0" err="1">
                <a:solidFill>
                  <a:schemeClr val="tx1"/>
                </a:solidFill>
                <a:latin typeface="Arial" panose="020B0604020202020204" pitchFamily="34" charset="0"/>
                <a:cs typeface="Arial" panose="020B0604020202020204" pitchFamily="34" charset="0"/>
              </a:rPr>
              <a:t>Nhờ</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bố</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mẹ</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thầy</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cô</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hỗ</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trợ</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giải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quyết</a:t>
            </a:r>
            <a:r>
              <a:rPr lang="fr-FR" sz="3500" dirty="0">
                <a:solidFill>
                  <a:schemeClr val="tx1"/>
                </a:solidFill>
                <a:latin typeface="Arial" panose="020B0604020202020204" pitchFamily="34" charset="0"/>
                <a:cs typeface="Arial" panose="020B0604020202020204" pitchFamily="34" charset="0"/>
              </a:rPr>
              <a:t>.</a:t>
            </a:r>
            <a:endParaRPr lang="en-US" sz="35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9508048" y="3781250"/>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B. Nhờ bạn bè giúp đe dọa lại người bắt nạt mình.</a:t>
            </a:r>
            <a:endParaRPr lang="en-US" sz="35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1739462" y="6542934"/>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C. Xúc phạm người </a:t>
            </a:r>
            <a:endParaRPr lang="vi-VN" sz="3500" dirty="0" smtClean="0">
              <a:solidFill>
                <a:schemeClr val="tx1"/>
              </a:solidFill>
              <a:cs typeface="Arial" panose="020B0604020202020204" pitchFamily="34" charset="0"/>
            </a:endParaRPr>
          </a:p>
          <a:p>
            <a:pPr algn="ctr">
              <a:lnSpc>
                <a:spcPct val="150000"/>
              </a:lnSpc>
            </a:pPr>
            <a:r>
              <a:rPr lang="vi-VN" sz="3500" dirty="0" smtClean="0">
                <a:solidFill>
                  <a:schemeClr val="tx1"/>
                </a:solidFill>
                <a:cs typeface="Arial" panose="020B0604020202020204" pitchFamily="34" charset="0"/>
              </a:rPr>
              <a:t>bắt </a:t>
            </a:r>
            <a:r>
              <a:rPr lang="vi-VN" sz="3500" dirty="0">
                <a:solidFill>
                  <a:schemeClr val="tx1"/>
                </a:solidFill>
                <a:cs typeface="Arial" panose="020B0604020202020204" pitchFamily="34" charset="0"/>
              </a:rPr>
              <a:t>nạt mình.</a:t>
            </a:r>
            <a:endParaRPr lang="en-US" sz="35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9508048" y="6542934"/>
            <a:ext cx="6059034" cy="2057400"/>
          </a:xfrm>
          <a:prstGeom prst="round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D. Âm thầm chịu đựng. </a:t>
            </a:r>
            <a:endParaRPr lang="en-US" sz="3500" dirty="0">
              <a:solidFill>
                <a:schemeClr val="tx1"/>
              </a:solidFill>
              <a:latin typeface="Arial" panose="020B0604020202020204" pitchFamily="34" charset="0"/>
              <a:cs typeface="Arial" panose="020B0604020202020204" pitchFamily="34" charset="0"/>
            </a:endParaRPr>
          </a:p>
        </p:txBody>
      </p:sp>
      <p:sp>
        <p:nvSpPr>
          <p:cNvPr id="33" name="Rounded Rectangle 32"/>
          <p:cNvSpPr/>
          <p:nvPr/>
        </p:nvSpPr>
        <p:spPr>
          <a:xfrm>
            <a:off x="1739462" y="3781250"/>
            <a:ext cx="6059034" cy="2057400"/>
          </a:xfrm>
          <a:prstGeom prst="roundRect">
            <a:avLst/>
          </a:prstGeom>
          <a:solidFill>
            <a:schemeClr val="accent4">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3500" dirty="0">
                <a:solidFill>
                  <a:schemeClr val="tx1"/>
                </a:solidFill>
                <a:latin typeface="Arial" panose="020B0604020202020204" pitchFamily="34" charset="0"/>
                <a:cs typeface="Arial" panose="020B0604020202020204" pitchFamily="34" charset="0"/>
              </a:rPr>
              <a:t>A. </a:t>
            </a:r>
            <a:r>
              <a:rPr lang="fr-FR" sz="3500" dirty="0" err="1">
                <a:solidFill>
                  <a:schemeClr val="tx1"/>
                </a:solidFill>
                <a:latin typeface="Arial" panose="020B0604020202020204" pitchFamily="34" charset="0"/>
                <a:cs typeface="Arial" panose="020B0604020202020204" pitchFamily="34" charset="0"/>
              </a:rPr>
              <a:t>Nhờ</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bố</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mẹ</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thầy</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cô</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hỗ</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trợ</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giải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quyết</a:t>
            </a:r>
            <a:r>
              <a:rPr lang="fr-FR" sz="3500" dirty="0">
                <a:solidFill>
                  <a:schemeClr val="tx1"/>
                </a:solidFill>
                <a:latin typeface="Arial" panose="020B0604020202020204" pitchFamily="34" charset="0"/>
                <a:cs typeface="Arial" panose="020B0604020202020204" pitchFamily="34" charset="0"/>
              </a:rPr>
              <a:t>.</a:t>
            </a:r>
            <a:endParaRPr lang="en-US" sz="3500" dirty="0">
              <a:solidFill>
                <a:schemeClr val="tx1"/>
              </a:solidFill>
              <a:latin typeface="Arial" panose="020B0604020202020204" pitchFamily="34" charset="0"/>
              <a:cs typeface="Arial" panose="020B0604020202020204" pitchFamily="34" charset="0"/>
            </a:endParaRPr>
          </a:p>
        </p:txBody>
      </p:sp>
      <p:pic>
        <p:nvPicPr>
          <p:cNvPr id="35"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90029">
            <a:off x="13845446" y="9174886"/>
            <a:ext cx="5580941" cy="1429436"/>
          </a:xfrm>
          <a:prstGeom prst="rect">
            <a:avLst/>
          </a:prstGeom>
        </p:spPr>
      </p:pic>
      <p:pic>
        <p:nvPicPr>
          <p:cNvPr id="36"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567082" y="7636188"/>
            <a:ext cx="2348622" cy="2552850"/>
          </a:xfrm>
          <a:prstGeom prst="rect">
            <a:avLst/>
          </a:prstGeom>
        </p:spPr>
      </p:pic>
    </p:spTree>
    <p:extLst>
      <p:ext uri="{BB962C8B-B14F-4D97-AF65-F5344CB8AC3E}">
        <p14:creationId xmlns:p14="http://schemas.microsoft.com/office/powerpoint/2010/main" val="338436891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1556252" y="1145360"/>
            <a:ext cx="15175496" cy="2076524"/>
            <a:chOff x="0" y="0"/>
            <a:chExt cx="17142419" cy="2345666"/>
          </a:xfrm>
        </p:grpSpPr>
        <p:sp>
          <p:nvSpPr>
            <p:cNvPr id="3" name="Freeform 3"/>
            <p:cNvSpPr/>
            <p:nvPr/>
          </p:nvSpPr>
          <p:spPr>
            <a:xfrm>
              <a:off x="-4213" y="0"/>
              <a:ext cx="17146631" cy="2345666"/>
            </a:xfrm>
            <a:custGeom>
              <a:avLst/>
              <a:gdLst/>
              <a:ahLst/>
              <a:cxnLst/>
              <a:rect l="l" t="t" r="r" b="b"/>
              <a:pathLst>
                <a:path w="17146631" h="2345666">
                  <a:moveTo>
                    <a:pt x="278431" y="16918"/>
                  </a:moveTo>
                  <a:cubicBezTo>
                    <a:pt x="278431" y="16918"/>
                    <a:pt x="604014" y="12258"/>
                    <a:pt x="1175379" y="12454"/>
                  </a:cubicBezTo>
                  <a:cubicBezTo>
                    <a:pt x="14339493" y="12671"/>
                    <a:pt x="16872563" y="0"/>
                    <a:pt x="16872563" y="0"/>
                  </a:cubicBezTo>
                  <a:cubicBezTo>
                    <a:pt x="16940027" y="0"/>
                    <a:pt x="17015964" y="0"/>
                    <a:pt x="17094737" y="85073"/>
                  </a:cubicBezTo>
                  <a:cubicBezTo>
                    <a:pt x="17137716" y="131488"/>
                    <a:pt x="17138783" y="240224"/>
                    <a:pt x="17139189" y="320281"/>
                  </a:cubicBezTo>
                  <a:cubicBezTo>
                    <a:pt x="17139189" y="320281"/>
                    <a:pt x="17137483" y="1318305"/>
                    <a:pt x="17137483" y="1583082"/>
                  </a:cubicBezTo>
                  <a:cubicBezTo>
                    <a:pt x="17137483" y="1797241"/>
                    <a:pt x="17146632" y="2096420"/>
                    <a:pt x="17146632" y="2096420"/>
                  </a:cubicBezTo>
                  <a:cubicBezTo>
                    <a:pt x="17146632" y="2225089"/>
                    <a:pt x="17142463" y="2345666"/>
                    <a:pt x="16889624" y="2337532"/>
                  </a:cubicBezTo>
                  <a:cubicBezTo>
                    <a:pt x="16889624" y="2337532"/>
                    <a:pt x="16513153" y="2317234"/>
                    <a:pt x="14810939" y="2324832"/>
                  </a:cubicBezTo>
                  <a:cubicBezTo>
                    <a:pt x="369618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1897999" y="1700805"/>
            <a:ext cx="14492002" cy="989373"/>
          </a:xfrm>
          <a:prstGeom prst="rect">
            <a:avLst/>
          </a:prstGeom>
        </p:spPr>
        <p:txBody>
          <a:bodyPr lIns="0" tIns="0" rIns="0" bIns="0" rtlCol="0" anchor="t">
            <a:spAutoFit/>
          </a:bodyPr>
          <a:lstStyle/>
          <a:p>
            <a:pPr algn="ctr">
              <a:lnSpc>
                <a:spcPts val="8100"/>
              </a:lnSpc>
            </a:pPr>
            <a:r>
              <a:rPr lang="vi-VN" sz="6400" b="1" spc="135" dirty="0" smtClean="0">
                <a:solidFill>
                  <a:srgbClr val="FF0000"/>
                </a:solidFill>
              </a:rPr>
              <a:t>KẾT LUẬN</a:t>
            </a:r>
            <a:endParaRPr lang="en-US" sz="6400" b="1" spc="135" dirty="0">
              <a:solidFill>
                <a:srgbClr val="FF0000"/>
              </a:solidFill>
            </a:endParaRPr>
          </a:p>
        </p:txBody>
      </p:sp>
      <p:grpSp>
        <p:nvGrpSpPr>
          <p:cNvPr id="5" name="Group 5"/>
          <p:cNvGrpSpPr/>
          <p:nvPr/>
        </p:nvGrpSpPr>
        <p:grpSpPr>
          <a:xfrm rot="5400000">
            <a:off x="6563058" y="827114"/>
            <a:ext cx="5161883" cy="11466918"/>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2085">
            <a:off x="15467949" y="4037891"/>
            <a:ext cx="1390046" cy="141841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483449">
            <a:off x="1192648" y="7635121"/>
            <a:ext cx="1410702" cy="141070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29931">
            <a:off x="238742" y="3719586"/>
            <a:ext cx="2475022" cy="284782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86029">
            <a:off x="15724868" y="6862026"/>
            <a:ext cx="1330266" cy="210243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52418">
            <a:off x="16579965" y="5517037"/>
            <a:ext cx="751590" cy="1406036"/>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892471" y="212452"/>
            <a:ext cx="5580941" cy="14294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13845446" y="9174886"/>
            <a:ext cx="5580941" cy="1429436"/>
          </a:xfrm>
          <a:prstGeom prst="rect">
            <a:avLst/>
          </a:prstGeom>
        </p:spPr>
      </p:pic>
      <p:sp>
        <p:nvSpPr>
          <p:cNvPr id="15" name="Rectangle 14"/>
          <p:cNvSpPr/>
          <p:nvPr/>
        </p:nvSpPr>
        <p:spPr>
          <a:xfrm>
            <a:off x="3625356" y="4718532"/>
            <a:ext cx="11006987" cy="367793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3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Nhờ</a:t>
            </a: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giúp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lớn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cậy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bắt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nạt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4778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 calcmode="lin" valueType="num">
                                      <p:cBhvr>
                                        <p:cTn id="14"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726559" y="723900"/>
            <a:ext cx="700723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43000" y="1638300"/>
            <a:ext cx="16078200" cy="738664"/>
          </a:xfrm>
          <a:prstGeom prst="rect">
            <a:avLst/>
          </a:prstGeom>
        </p:spPr>
        <p:txBody>
          <a:bodyPr wrap="squar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thảo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huống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SGK </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tr.30</a:t>
            </a: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cs typeface="Arial" panose="020B0604020202020204" pitchFamily="34" charset="0"/>
            </a:endParaRPr>
          </a:p>
        </p:txBody>
      </p:sp>
      <p:sp>
        <p:nvSpPr>
          <p:cNvPr id="10" name="Rounded Rectangular Callout 9"/>
          <p:cNvSpPr/>
          <p:nvPr/>
        </p:nvSpPr>
        <p:spPr>
          <a:xfrm>
            <a:off x="6553200" y="2880144"/>
            <a:ext cx="10668000" cy="3406356"/>
          </a:xfrm>
          <a:prstGeom prst="wedgeRoundRectCallout">
            <a:avLst>
              <a:gd name="adj1" fmla="val -55131"/>
              <a:gd name="adj2" fmla="val 34998"/>
              <a:gd name="adj3" fmla="val 16667"/>
            </a:avLst>
          </a:prstGeom>
          <a:solidFill>
            <a:schemeClr val="accent6">
              <a:lumMod val="20000"/>
              <a:lumOff val="80000"/>
            </a:schemeClr>
          </a:solidFill>
          <a:ln w="381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000" dirty="0">
                <a:solidFill>
                  <a:schemeClr val="tx1"/>
                </a:solidFill>
              </a:rPr>
              <a:t>Thanh được nghỉ học nên đã mượn vở của Long để chép bài. Thanh đọc được trong vở mật khẩu hộp thư điện tử của Long. Thanh sử dụng mật khẩu đó để mở và xem thư điện tử của Long. Em suy nghĩ gì về việc làm của </a:t>
            </a:r>
            <a:r>
              <a:rPr lang="vi-VN" sz="3000" dirty="0" smtClean="0">
                <a:solidFill>
                  <a:schemeClr val="tx1"/>
                </a:solidFill>
              </a:rPr>
              <a:t>Thanh? </a:t>
            </a:r>
            <a:endParaRPr lang="vi-VN" sz="3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781300"/>
            <a:ext cx="4800600" cy="3800235"/>
          </a:xfrm>
          <a:prstGeom prst="rect">
            <a:avLst/>
          </a:prstGeom>
        </p:spPr>
      </p:pic>
      <p:sp>
        <p:nvSpPr>
          <p:cNvPr id="7" name="Right Arrow 6"/>
          <p:cNvSpPr/>
          <p:nvPr/>
        </p:nvSpPr>
        <p:spPr>
          <a:xfrm>
            <a:off x="1371600" y="7970508"/>
            <a:ext cx="914400" cy="600358"/>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7286052"/>
            <a:ext cx="14249400" cy="1708160"/>
          </a:xfrm>
          <a:prstGeom prst="rect">
            <a:avLst/>
          </a:prstGeom>
          <a:solidFill>
            <a:schemeClr val="accent5">
              <a:lumMod val="40000"/>
              <a:lumOff val="60000"/>
            </a:schemeClr>
          </a:solidFill>
        </p:spPr>
        <p:txBody>
          <a:bodyPr wrap="square">
            <a:spAutoFit/>
          </a:bodyPr>
          <a:lstStyle/>
          <a:p>
            <a:pPr algn="just">
              <a:lnSpc>
                <a:spcPct val="150000"/>
              </a:lnSpc>
            </a:pP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Thanh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FF0000"/>
                </a:solidFill>
                <a:latin typeface="Arial" panose="020B0604020202020204" pitchFamily="34" charset="0"/>
                <a:ea typeface="Calibri" panose="020F0502020204030204" pitchFamily="34" charset="0"/>
                <a:cs typeface="Arial" panose="020B0604020202020204" pitchFamily="34" charset="0"/>
              </a:rPr>
              <a:t>không</a:t>
            </a:r>
            <a:r>
              <a:rPr lang="fr-FR" sz="3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FF0000"/>
                </a:solidFill>
                <a:latin typeface="Arial" panose="020B0604020202020204" pitchFamily="34" charset="0"/>
                <a:ea typeface="Calibri" panose="020F0502020204030204" pitchFamily="34" charset="0"/>
                <a:cs typeface="Arial" panose="020B0604020202020204" pitchFamily="34" charset="0"/>
              </a:rPr>
              <a:t>đúng</a:t>
            </a:r>
            <a:r>
              <a:rPr lang="fr-FR" sz="3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truy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lệ</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truy</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gmail</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57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726559" y="723900"/>
            <a:ext cx="700723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71600" y="1638300"/>
            <a:ext cx="12361013" cy="738664"/>
          </a:xfrm>
          <a:prstGeom prst="rect">
            <a:avLst/>
          </a:prstGeom>
        </p:spPr>
        <p:txBody>
          <a:bodyPr wrap="none">
            <a:spAutoFit/>
          </a:bodyPr>
          <a:lstStyle/>
          <a:p>
            <a:pPr marL="571500" indent="-571500">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Truy</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cập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không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hợp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lệ</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SGK tr.30</a:t>
            </a:r>
            <a:endParaRPr lang="en-US" sz="42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938832" y="2546249"/>
            <a:ext cx="12439624" cy="738664"/>
          </a:xfrm>
          <a:prstGeom prst="rect">
            <a:avLst/>
          </a:prstGeom>
        </p:spPr>
        <p:txBody>
          <a:bodyPr wrap="none">
            <a:spAutoFit/>
          </a:bodyPr>
          <a:lstStyle/>
          <a:p>
            <a:pPr algn="just">
              <a:spcBef>
                <a:spcPts val="300"/>
              </a:spcBef>
              <a:spcAft>
                <a:spcPts val="300"/>
              </a:spcAft>
            </a:pP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Hãy</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nêu</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một</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số</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ví</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dụ</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về</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truy</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cập</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không</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hợp</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lệ</a:t>
            </a:r>
            <a:r>
              <a:rPr lang="fr-FR"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chemeClr val="accent4">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5257800" y="3454198"/>
            <a:ext cx="8610600" cy="5943600"/>
          </a:xfrm>
          <a:prstGeom prst="rect">
            <a:avLst/>
          </a:prstGeom>
        </p:spPr>
      </p:pic>
    </p:spTree>
    <p:extLst>
      <p:ext uri="{BB962C8B-B14F-4D97-AF65-F5344CB8AC3E}">
        <p14:creationId xmlns:p14="http://schemas.microsoft.com/office/powerpoint/2010/main" val="23976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685800" y="876300"/>
            <a:ext cx="700723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19200" y="1783668"/>
            <a:ext cx="8991600" cy="655564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trang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ngân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dữ</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dành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riêng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tổ</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chưa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0439400" y="1943100"/>
            <a:ext cx="6941743" cy="5839740"/>
          </a:xfrm>
          <a:prstGeom prst="rect">
            <a:avLst/>
          </a:prstGeom>
        </p:spPr>
      </p:pic>
    </p:spTree>
    <p:extLst>
      <p:ext uri="{BB962C8B-B14F-4D97-AF65-F5344CB8AC3E}">
        <p14:creationId xmlns:p14="http://schemas.microsoft.com/office/powerpoint/2010/main" val="35678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685800" y="876300"/>
            <a:ext cx="700723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19200" y="1783668"/>
            <a:ext cx="16154400" cy="193899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solidFill>
                  <a:srgbClr val="000000"/>
                </a:solidFill>
                <a:ea typeface="Calibri" panose="020F0502020204030204" pitchFamily="34" charset="0"/>
                <a:cs typeface="Arial" panose="020B0604020202020204" pitchFamily="34" charset="0"/>
              </a:rPr>
              <a:t>Truy cập vào kênh thông tin có nội dung xấu, có hại, không phù hợp với lứa tuổi (như phản động, bạo lực, mê tín dị đoan, phản cảm).</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076700"/>
            <a:ext cx="7315200" cy="4838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4092054"/>
            <a:ext cx="6781800" cy="4848822"/>
          </a:xfrm>
          <a:prstGeom prst="rect">
            <a:avLst/>
          </a:prstGeom>
        </p:spPr>
      </p:pic>
    </p:spTree>
    <p:extLst>
      <p:ext uri="{BB962C8B-B14F-4D97-AF65-F5344CB8AC3E}">
        <p14:creationId xmlns:p14="http://schemas.microsoft.com/office/powerpoint/2010/main" val="204560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05630" y="7019784"/>
            <a:ext cx="1851206" cy="177715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537346" y="1071176"/>
            <a:ext cx="1851206" cy="1777158"/>
          </a:xfrm>
          <a:prstGeom prst="rect">
            <a:avLst/>
          </a:prstGeom>
        </p:spPr>
      </p:pic>
      <p:grpSp>
        <p:nvGrpSpPr>
          <p:cNvPr id="5" name="Group 5"/>
          <p:cNvGrpSpPr/>
          <p:nvPr/>
        </p:nvGrpSpPr>
        <p:grpSpPr>
          <a:xfrm>
            <a:off x="990600" y="1485900"/>
            <a:ext cx="16078200" cy="7053126"/>
            <a:chOff x="0" y="0"/>
            <a:chExt cx="3976518" cy="2530741"/>
          </a:xfrm>
        </p:grpSpPr>
        <p:sp>
          <p:nvSpPr>
            <p:cNvPr id="6" name="Freeform 6"/>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CDB4DB"/>
            </a:solidFill>
          </p:spPr>
        </p:sp>
      </p:grpSp>
      <p:grpSp>
        <p:nvGrpSpPr>
          <p:cNvPr id="7" name="Group 7"/>
          <p:cNvGrpSpPr/>
          <p:nvPr/>
        </p:nvGrpSpPr>
        <p:grpSpPr>
          <a:xfrm>
            <a:off x="1219200" y="1790699"/>
            <a:ext cx="15621000" cy="6381655"/>
            <a:chOff x="0" y="0"/>
            <a:chExt cx="3976518" cy="2530741"/>
          </a:xfrm>
        </p:grpSpPr>
        <p:sp>
          <p:nvSpPr>
            <p:cNvPr id="8" name="Freeform 8"/>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37123" y="1204442"/>
            <a:ext cx="1446752" cy="2216473"/>
          </a:xfrm>
          <a:prstGeom prst="rect">
            <a:avLst/>
          </a:prstGeom>
        </p:spPr>
      </p:pic>
      <p:sp>
        <p:nvSpPr>
          <p:cNvPr id="12" name="TextBox 12"/>
          <p:cNvSpPr txBox="1"/>
          <p:nvPr/>
        </p:nvSpPr>
        <p:spPr>
          <a:xfrm>
            <a:off x="1279845" y="2476500"/>
            <a:ext cx="15484082" cy="4801314"/>
          </a:xfrm>
          <a:prstGeom prst="rect">
            <a:avLst/>
          </a:prstGeom>
        </p:spPr>
        <p:txBody>
          <a:bodyPr wrap="square" lIns="0" tIns="0" rIns="0" bIns="0" rtlCol="0" anchor="t">
            <a:spAutoFit/>
          </a:bodyPr>
          <a:lstStyle/>
          <a:p>
            <a:pPr lvl="0" algn="ctr">
              <a:lnSpc>
                <a:spcPct val="150000"/>
              </a:lnSpc>
              <a:spcBef>
                <a:spcPct val="0"/>
              </a:spcBef>
            </a:pPr>
            <a:r>
              <a:rPr lang="vi-VN" sz="6400" b="1" dirty="0">
                <a:solidFill>
                  <a:srgbClr val="FF0000"/>
                </a:solidFill>
              </a:rPr>
              <a:t>BÀI 6: </a:t>
            </a:r>
            <a:endParaRPr lang="vi-VN" sz="6400" b="1" dirty="0" smtClean="0">
              <a:solidFill>
                <a:srgbClr val="FF0000"/>
              </a:solidFill>
            </a:endParaRPr>
          </a:p>
          <a:p>
            <a:pPr lvl="0" algn="ctr">
              <a:lnSpc>
                <a:spcPct val="150000"/>
              </a:lnSpc>
              <a:spcBef>
                <a:spcPct val="0"/>
              </a:spcBef>
            </a:pPr>
            <a:r>
              <a:rPr lang="vi-VN" sz="7200" b="1" dirty="0" smtClean="0">
                <a:solidFill>
                  <a:srgbClr val="253140"/>
                </a:solidFill>
              </a:rPr>
              <a:t>VĂN </a:t>
            </a:r>
            <a:r>
              <a:rPr lang="vi-VN" sz="7200" b="1" dirty="0">
                <a:solidFill>
                  <a:srgbClr val="253140"/>
                </a:solidFill>
              </a:rPr>
              <a:t>HÓA ỨNG XỬ QUA PHƯƠNG TIỆN </a:t>
            </a:r>
            <a:r>
              <a:rPr lang="vi-VN" sz="7200" b="1" dirty="0" smtClean="0">
                <a:solidFill>
                  <a:srgbClr val="253140"/>
                </a:solidFill>
              </a:rPr>
              <a:t>TRUYỀN THÔNG </a:t>
            </a:r>
            <a:r>
              <a:rPr lang="vi-VN" sz="7200" b="1" dirty="0">
                <a:solidFill>
                  <a:srgbClr val="253140"/>
                </a:solidFill>
              </a:rPr>
              <a:t>SỐ</a:t>
            </a:r>
            <a:endParaRPr lang="en-US" sz="7200" b="1" dirty="0">
              <a:solidFill>
                <a:srgbClr val="25314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685800" y="876300"/>
            <a:ext cx="700723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2. Truy cập không hợp lệ</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219200" y="1783668"/>
            <a:ext cx="16154400" cy="274825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solidFill>
                  <a:srgbClr val="000000"/>
                </a:solidFill>
                <a:ea typeface="Calibri" panose="020F0502020204030204" pitchFamily="34" charset="0"/>
                <a:cs typeface="Arial" panose="020B0604020202020204" pitchFamily="34" charset="0"/>
              </a:rPr>
              <a:t>Sử dụng các thiết bị của người khác (điện thoại di động, máy tính xách tay, máy tính để bàn,..) khi chưa được phép.</a:t>
            </a:r>
          </a:p>
          <a:p>
            <a:pPr marL="571500" indent="-571500" algn="just">
              <a:lnSpc>
                <a:spcPct val="150000"/>
              </a:lnSpc>
              <a:buFont typeface="Wingdings" panose="05000000000000000000" pitchFamily="2" charset="2"/>
              <a:buChar char="§"/>
            </a:pPr>
            <a:r>
              <a:rPr lang="vi-VN" sz="4000" dirty="0" smtClean="0">
                <a:solidFill>
                  <a:srgbClr val="000000"/>
                </a:solidFill>
                <a:ea typeface="Calibri" panose="020F0502020204030204" pitchFamily="34" charset="0"/>
                <a:cs typeface="Arial" panose="020B0604020202020204" pitchFamily="34" charset="0"/>
              </a:rPr>
              <a:t>Kết </a:t>
            </a:r>
            <a:r>
              <a:rPr lang="vi-VN" sz="4000" dirty="0">
                <a:solidFill>
                  <a:srgbClr val="000000"/>
                </a:solidFill>
                <a:ea typeface="Calibri" panose="020F0502020204030204" pitchFamily="34" charset="0"/>
                <a:cs typeface="Arial" panose="020B0604020202020204" pitchFamily="34" charset="0"/>
              </a:rPr>
              <a:t>nối vào mạng (có dây hoặc không dây) khi không được phép. </a:t>
            </a:r>
          </a:p>
        </p:txBody>
      </p:sp>
      <p:pic>
        <p:nvPicPr>
          <p:cNvPr id="8"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5401125" y="4662989"/>
            <a:ext cx="7515037" cy="4555990"/>
          </a:xfrm>
          <a:prstGeom prst="rect">
            <a:avLst/>
          </a:prstGeom>
        </p:spPr>
      </p:pic>
    </p:spTree>
    <p:extLst>
      <p:ext uri="{BB962C8B-B14F-4D97-AF65-F5344CB8AC3E}">
        <p14:creationId xmlns:p14="http://schemas.microsoft.com/office/powerpoint/2010/main" val="40910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936731"/>
          </a:xfrm>
          <a:prstGeom prst="rect">
            <a:avLst/>
          </a:prstGeom>
        </p:spPr>
        <p:txBody>
          <a:bodyPr lIns="0" tIns="0" rIns="0" bIns="0" rtlCol="0" anchor="t">
            <a:spAutoFit/>
          </a:bodyPr>
          <a:lstStyle/>
          <a:p>
            <a:pPr algn="ctr">
              <a:lnSpc>
                <a:spcPts val="8100"/>
              </a:lnSpc>
            </a:pPr>
            <a:r>
              <a:rPr lang="vi-VN" sz="4800" b="1" spc="135" dirty="0" smtClean="0">
                <a:solidFill>
                  <a:srgbClr val="FF0000"/>
                </a:solidFill>
              </a:rPr>
              <a:t>BÀI TẬP 1</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501175"/>
            <a:ext cx="14279542" cy="2031325"/>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Theo em, những việc làm nào dưới đây là truy cập </a:t>
            </a:r>
            <a:r>
              <a:rPr lang="vi-VN" sz="4200" b="1" dirty="0">
                <a:solidFill>
                  <a:srgbClr val="FF0000"/>
                </a:solidFill>
                <a:ea typeface="Calibri" panose="020F0502020204030204" pitchFamily="34" charset="0"/>
                <a:cs typeface="Arial" panose="020B0604020202020204" pitchFamily="34" charset="0"/>
              </a:rPr>
              <a:t>không hợp lí</a:t>
            </a:r>
            <a:r>
              <a:rPr lang="vi-VN" sz="4200" b="1" dirty="0">
                <a:solidFill>
                  <a:srgbClr val="000000"/>
                </a:solidFill>
                <a:ea typeface="Calibri" panose="020F0502020204030204" pitchFamily="34" charset="0"/>
                <a:cs typeface="Arial" panose="020B0604020202020204" pitchFamily="34" charset="0"/>
              </a:rPr>
              <a:t>?</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941966" y="3520077"/>
            <a:ext cx="15050634" cy="5586145"/>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A. Thử gõ tên tài khoản, mật khẩu để mở tài khoản mạng xã hội của người khác.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B. Tự tiện sử dụng điện thoại di động hay máy tính của người khác.</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C. Truy cập vào trang web có nội dung phản cảm, bạo lực.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D. Kết nối vào mạng không dây của nhà trường cung cấp miễn phí cho học sinh. </a:t>
            </a: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0607" y="3612809"/>
            <a:ext cx="719138" cy="666484"/>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0607" y="5372100"/>
            <a:ext cx="719138" cy="666484"/>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0607" y="6375406"/>
            <a:ext cx="719138" cy="666484"/>
          </a:xfrm>
          <a:prstGeom prst="rect">
            <a:avLst/>
          </a:prstGeom>
        </p:spPr>
      </p:pic>
      <p:pic>
        <p:nvPicPr>
          <p:cNvPr id="30"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90029">
            <a:off x="13845446" y="9174886"/>
            <a:ext cx="5580941" cy="1429436"/>
          </a:xfrm>
          <a:prstGeom prst="rect">
            <a:avLst/>
          </a:prstGeom>
        </p:spPr>
      </p:pic>
    </p:spTree>
    <p:extLst>
      <p:ext uri="{BB962C8B-B14F-4D97-AF65-F5344CB8AC3E}">
        <p14:creationId xmlns:p14="http://schemas.microsoft.com/office/powerpoint/2010/main" val="300811435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1038746"/>
          </a:xfrm>
          <a:prstGeom prst="rect">
            <a:avLst/>
          </a:prstGeom>
        </p:spPr>
        <p:txBody>
          <a:bodyPr lIns="0" tIns="0" rIns="0" bIns="0" rtlCol="0" anchor="t">
            <a:spAutoFit/>
          </a:bodyPr>
          <a:lstStyle/>
          <a:p>
            <a:pPr algn="ctr">
              <a:lnSpc>
                <a:spcPts val="8100"/>
              </a:lnSpc>
            </a:pPr>
            <a:r>
              <a:rPr lang="vi-VN" sz="4800" b="1" spc="135" dirty="0" smtClean="0">
                <a:solidFill>
                  <a:srgbClr val="FF0000"/>
                </a:solidFill>
              </a:rPr>
              <a:t>BÀI TẬP 2</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763343"/>
            <a:ext cx="14279542" cy="1911549"/>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Thông tin xấu có thể </a:t>
            </a:r>
            <a:r>
              <a:rPr lang="vi-VN" sz="4200" b="1" dirty="0">
                <a:solidFill>
                  <a:srgbClr val="FF0000"/>
                </a:solidFill>
                <a:ea typeface="Calibri" panose="020F0502020204030204" pitchFamily="34" charset="0"/>
                <a:cs typeface="Arial" panose="020B0604020202020204" pitchFamily="34" charset="0"/>
              </a:rPr>
              <a:t>được phát tán </a:t>
            </a:r>
            <a:r>
              <a:rPr lang="vi-VN" sz="4200" b="1" dirty="0">
                <a:solidFill>
                  <a:srgbClr val="000000"/>
                </a:solidFill>
                <a:ea typeface="Calibri" panose="020F0502020204030204" pitchFamily="34" charset="0"/>
                <a:cs typeface="Arial" panose="020B0604020202020204" pitchFamily="34" charset="0"/>
              </a:rPr>
              <a:t>qua những kênh thông tin nào?</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941966" y="3782245"/>
            <a:ext cx="15050634" cy="3723455"/>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A. Thư điện tử.</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B. Mạng xã hội.</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C. Tin nhắn điện thoại.</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D. Trang thông tin điện tử của cơ quan nhà nước. </a:t>
            </a: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0607" y="3874977"/>
            <a:ext cx="719138" cy="666484"/>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0607" y="4796068"/>
            <a:ext cx="719138" cy="666484"/>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0607" y="5717159"/>
            <a:ext cx="719138" cy="666484"/>
          </a:xfrm>
          <a:prstGeom prst="rect">
            <a:avLst/>
          </a:prstGeom>
        </p:spPr>
      </p:pic>
      <p:pic>
        <p:nvPicPr>
          <p:cNvPr id="19"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90029">
            <a:off x="13845446" y="9174886"/>
            <a:ext cx="5580941" cy="1429436"/>
          </a:xfrm>
          <a:prstGeom prst="rect">
            <a:avLst/>
          </a:prstGeom>
        </p:spPr>
      </p:pic>
    </p:spTree>
    <p:extLst>
      <p:ext uri="{BB962C8B-B14F-4D97-AF65-F5344CB8AC3E}">
        <p14:creationId xmlns:p14="http://schemas.microsoft.com/office/powerpoint/2010/main" val="6608533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1038746"/>
          </a:xfrm>
          <a:prstGeom prst="rect">
            <a:avLst/>
          </a:prstGeom>
        </p:spPr>
        <p:txBody>
          <a:bodyPr lIns="0" tIns="0" rIns="0" bIns="0" rtlCol="0" anchor="t">
            <a:spAutoFit/>
          </a:bodyPr>
          <a:lstStyle/>
          <a:p>
            <a:pPr algn="ctr">
              <a:lnSpc>
                <a:spcPts val="8100"/>
              </a:lnSpc>
            </a:pPr>
            <a:r>
              <a:rPr lang="vi-VN" sz="4800" b="1" spc="135" dirty="0" smtClean="0">
                <a:solidFill>
                  <a:srgbClr val="FF0000"/>
                </a:solidFill>
              </a:rPr>
              <a:t>BÀI TẬP 3</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2121118"/>
            <a:ext cx="14898234" cy="1061829"/>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Theo em, nên hay </a:t>
            </a:r>
            <a:r>
              <a:rPr lang="vi-VN" sz="4200" b="1" dirty="0">
                <a:solidFill>
                  <a:srgbClr val="FF0000"/>
                </a:solidFill>
                <a:ea typeface="Calibri" panose="020F0502020204030204" pitchFamily="34" charset="0"/>
                <a:cs typeface="Arial" panose="020B0604020202020204" pitchFamily="34" charset="0"/>
              </a:rPr>
              <a:t>không nên </a:t>
            </a:r>
            <a:r>
              <a:rPr lang="vi-VN" sz="4200" b="1" dirty="0">
                <a:solidFill>
                  <a:srgbClr val="000000"/>
                </a:solidFill>
                <a:ea typeface="Calibri" panose="020F0502020204030204" pitchFamily="34" charset="0"/>
                <a:cs typeface="Arial" panose="020B0604020202020204" pitchFamily="34" charset="0"/>
              </a:rPr>
              <a:t>làm những việc dưới đây?</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327652" y="3255799"/>
            <a:ext cx="16807948" cy="5171737"/>
          </a:xfrm>
          <a:prstGeom prst="rect">
            <a:avLst/>
          </a:prstGeom>
        </p:spPr>
        <p:txBody>
          <a:bodyPr wrap="square">
            <a:spAutoFit/>
          </a:bodyPr>
          <a:lstStyle/>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A. Xóa thư điện tử, tin nhắn, bài viết có nội dung xấu được gửi đến tài khoản của em. </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B. Không truy cập vào liên kết trong thư điện tử, tin nhắn có nội dung không phù hợp.</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C. Đóng ngay cửa sổ trình duyệt khi thấy trang web có nội dung không phù hợp.</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D. Gửi cho bạn bè địa chỉ trên web có thông tin không phù hợp em gặp trên mạng. </a:t>
            </a:r>
          </a:p>
          <a:p>
            <a:pPr algn="just">
              <a:lnSpc>
                <a:spcPct val="200000"/>
              </a:lnSpc>
              <a:spcBef>
                <a:spcPts val="300"/>
              </a:spcBef>
              <a:spcAft>
                <a:spcPts val="300"/>
              </a:spcAft>
            </a:pPr>
            <a:r>
              <a:rPr lang="vi-VN" sz="3200" dirty="0">
                <a:solidFill>
                  <a:srgbClr val="000000"/>
                </a:solidFill>
                <a:ea typeface="Calibri" panose="020F0502020204030204" pitchFamily="34" charset="0"/>
                <a:cs typeface="Arial" panose="020B0604020202020204" pitchFamily="34" charset="0"/>
              </a:rPr>
              <a:t>E. Nhờ người hỗ trợ cài đặt chế độ chặn thư rác, tin rác, trang web không phù hợp với em. </a:t>
            </a: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8514" y="3359450"/>
            <a:ext cx="719138" cy="666484"/>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8514" y="6527948"/>
            <a:ext cx="719138" cy="666484"/>
          </a:xfrm>
          <a:prstGeom prst="rect">
            <a:avLst/>
          </a:prstGeom>
        </p:spPr>
      </p:pic>
      <p:pic>
        <p:nvPicPr>
          <p:cNvPr id="19"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90029">
            <a:off x="13845446" y="9174886"/>
            <a:ext cx="5580941" cy="1429436"/>
          </a:xfrm>
          <a:prstGeom prst="rect">
            <a:avLst/>
          </a:prstGeom>
        </p:spPr>
      </p:pic>
    </p:spTree>
    <p:extLst>
      <p:ext uri="{BB962C8B-B14F-4D97-AF65-F5344CB8AC3E}">
        <p14:creationId xmlns:p14="http://schemas.microsoft.com/office/powerpoint/2010/main" val="297472048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1569438" y="510785"/>
            <a:ext cx="15175496" cy="2076524"/>
            <a:chOff x="0" y="0"/>
            <a:chExt cx="17142419" cy="2345666"/>
          </a:xfrm>
        </p:grpSpPr>
        <p:sp>
          <p:nvSpPr>
            <p:cNvPr id="3" name="Freeform 3"/>
            <p:cNvSpPr/>
            <p:nvPr/>
          </p:nvSpPr>
          <p:spPr>
            <a:xfrm>
              <a:off x="-4213" y="0"/>
              <a:ext cx="17146631" cy="2345666"/>
            </a:xfrm>
            <a:custGeom>
              <a:avLst/>
              <a:gdLst/>
              <a:ahLst/>
              <a:cxnLst/>
              <a:rect l="l" t="t" r="r" b="b"/>
              <a:pathLst>
                <a:path w="17146631" h="2345666">
                  <a:moveTo>
                    <a:pt x="278431" y="16918"/>
                  </a:moveTo>
                  <a:cubicBezTo>
                    <a:pt x="278431" y="16918"/>
                    <a:pt x="604014" y="12258"/>
                    <a:pt x="1175379" y="12454"/>
                  </a:cubicBezTo>
                  <a:cubicBezTo>
                    <a:pt x="14339493" y="12671"/>
                    <a:pt x="16872563" y="0"/>
                    <a:pt x="16872563" y="0"/>
                  </a:cubicBezTo>
                  <a:cubicBezTo>
                    <a:pt x="16940027" y="0"/>
                    <a:pt x="17015964" y="0"/>
                    <a:pt x="17094737" y="85073"/>
                  </a:cubicBezTo>
                  <a:cubicBezTo>
                    <a:pt x="17137716" y="131488"/>
                    <a:pt x="17138783" y="240224"/>
                    <a:pt x="17139189" y="320281"/>
                  </a:cubicBezTo>
                  <a:cubicBezTo>
                    <a:pt x="17139189" y="320281"/>
                    <a:pt x="17137483" y="1318305"/>
                    <a:pt x="17137483" y="1583082"/>
                  </a:cubicBezTo>
                  <a:cubicBezTo>
                    <a:pt x="17137483" y="1797241"/>
                    <a:pt x="17146632" y="2096420"/>
                    <a:pt x="17146632" y="2096420"/>
                  </a:cubicBezTo>
                  <a:cubicBezTo>
                    <a:pt x="17146632" y="2225089"/>
                    <a:pt x="17142463" y="2345666"/>
                    <a:pt x="16889624" y="2337532"/>
                  </a:cubicBezTo>
                  <a:cubicBezTo>
                    <a:pt x="16889624" y="2337532"/>
                    <a:pt x="16513153" y="2317234"/>
                    <a:pt x="14810939" y="2324832"/>
                  </a:cubicBezTo>
                  <a:cubicBezTo>
                    <a:pt x="369618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1911185" y="1066230"/>
            <a:ext cx="14492002" cy="989373"/>
          </a:xfrm>
          <a:prstGeom prst="rect">
            <a:avLst/>
          </a:prstGeom>
        </p:spPr>
        <p:txBody>
          <a:bodyPr lIns="0" tIns="0" rIns="0" bIns="0" rtlCol="0" anchor="t">
            <a:spAutoFit/>
          </a:bodyPr>
          <a:lstStyle/>
          <a:p>
            <a:pPr algn="ctr">
              <a:lnSpc>
                <a:spcPts val="8100"/>
              </a:lnSpc>
            </a:pPr>
            <a:r>
              <a:rPr lang="vi-VN" sz="6400" b="1" spc="135" dirty="0" smtClean="0">
                <a:solidFill>
                  <a:srgbClr val="FF0000"/>
                </a:solidFill>
              </a:rPr>
              <a:t>KẾT LUẬN</a:t>
            </a:r>
            <a:endParaRPr lang="en-US" sz="6400" b="1" spc="135" dirty="0">
              <a:solidFill>
                <a:srgbClr val="FF0000"/>
              </a:solidFill>
            </a:endParaRPr>
          </a:p>
        </p:txBody>
      </p:sp>
      <p:grpSp>
        <p:nvGrpSpPr>
          <p:cNvPr id="5" name="Group 5"/>
          <p:cNvGrpSpPr/>
          <p:nvPr/>
        </p:nvGrpSpPr>
        <p:grpSpPr>
          <a:xfrm rot="5400000">
            <a:off x="5965571" y="-898273"/>
            <a:ext cx="6934200" cy="14598147"/>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2085">
            <a:off x="16601508" y="4179165"/>
            <a:ext cx="1009607" cy="10302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483449">
            <a:off x="266164" y="7946776"/>
            <a:ext cx="1410702" cy="141070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29931">
            <a:off x="18163" y="4274064"/>
            <a:ext cx="1821960" cy="209639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86029">
            <a:off x="16623885" y="6970787"/>
            <a:ext cx="966188" cy="152702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52418">
            <a:off x="17555277" y="5673579"/>
            <a:ext cx="545890" cy="102122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892471" y="212452"/>
            <a:ext cx="5580941" cy="14294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13845446" y="9174886"/>
            <a:ext cx="5580941" cy="1429436"/>
          </a:xfrm>
          <a:prstGeom prst="rect">
            <a:avLst/>
          </a:prstGeom>
        </p:spPr>
      </p:pic>
      <p:sp>
        <p:nvSpPr>
          <p:cNvPr id="15" name="Rectangle 14"/>
          <p:cNvSpPr/>
          <p:nvPr/>
        </p:nvSpPr>
        <p:spPr>
          <a:xfrm>
            <a:off x="2754720" y="3220479"/>
            <a:ext cx="13292323" cy="635494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3800" dirty="0" smtClean="0">
                <a:solidFill>
                  <a:srgbClr val="000000"/>
                </a:solidFill>
                <a:ea typeface="Calibri" panose="020F0502020204030204" pitchFamily="34" charset="0"/>
                <a:cs typeface="Arial" panose="020B0604020202020204" pitchFamily="34" charset="0"/>
              </a:rPr>
              <a:t>Truy </a:t>
            </a:r>
            <a:r>
              <a:rPr lang="vi-VN" sz="3800" dirty="0">
                <a:solidFill>
                  <a:srgbClr val="000000"/>
                </a:solidFill>
                <a:ea typeface="Calibri" panose="020F0502020204030204" pitchFamily="34" charset="0"/>
                <a:cs typeface="Arial" panose="020B0604020202020204" pitchFamily="34" charset="0"/>
              </a:rPr>
              <a:t>cập hợp lí:</a:t>
            </a:r>
          </a:p>
          <a:p>
            <a:pPr marL="1371600" lvl="2" indent="-457200" algn="just">
              <a:lnSpc>
                <a:spcPct val="150000"/>
              </a:lnSpc>
              <a:spcBef>
                <a:spcPts val="300"/>
              </a:spcBef>
              <a:spcAft>
                <a:spcPts val="300"/>
              </a:spcAft>
              <a:buFont typeface="Courier New" panose="02070309020205020404" pitchFamily="49" charset="0"/>
              <a:buChar char="o"/>
            </a:pPr>
            <a:r>
              <a:rPr lang="vi-VN" sz="3800" dirty="0" smtClean="0">
                <a:solidFill>
                  <a:srgbClr val="000000"/>
                </a:solidFill>
                <a:ea typeface="Calibri" panose="020F0502020204030204" pitchFamily="34" charset="0"/>
                <a:cs typeface="Arial" panose="020B0604020202020204" pitchFamily="34" charset="0"/>
              </a:rPr>
              <a:t>Truy </a:t>
            </a:r>
            <a:r>
              <a:rPr lang="vi-VN" sz="3800" dirty="0">
                <a:solidFill>
                  <a:srgbClr val="000000"/>
                </a:solidFill>
                <a:ea typeface="Calibri" panose="020F0502020204030204" pitchFamily="34" charset="0"/>
                <a:cs typeface="Arial" panose="020B0604020202020204" pitchFamily="34" charset="0"/>
              </a:rPr>
              <a:t>cập vào một ứng dụng thông qua tài khoản của người khác, sử dụng thiết bị của người khác, kết nối vào mạng của người khác khi chưa được phép.</a:t>
            </a:r>
          </a:p>
          <a:p>
            <a:pPr marL="1371600" lvl="2" indent="-457200" algn="just">
              <a:lnSpc>
                <a:spcPct val="150000"/>
              </a:lnSpc>
              <a:spcBef>
                <a:spcPts val="300"/>
              </a:spcBef>
              <a:spcAft>
                <a:spcPts val="300"/>
              </a:spcAft>
              <a:buFont typeface="Courier New" panose="02070309020205020404" pitchFamily="49" charset="0"/>
              <a:buChar char="o"/>
            </a:pPr>
            <a:r>
              <a:rPr lang="vi-VN" sz="3800" dirty="0" smtClean="0">
                <a:solidFill>
                  <a:srgbClr val="000000"/>
                </a:solidFill>
                <a:ea typeface="Calibri" panose="020F0502020204030204" pitchFamily="34" charset="0"/>
                <a:cs typeface="Arial" panose="020B0604020202020204" pitchFamily="34" charset="0"/>
              </a:rPr>
              <a:t>Truy </a:t>
            </a:r>
            <a:r>
              <a:rPr lang="vi-VN" sz="3800" dirty="0">
                <a:solidFill>
                  <a:srgbClr val="000000"/>
                </a:solidFill>
                <a:ea typeface="Calibri" panose="020F0502020204030204" pitchFamily="34" charset="0"/>
                <a:cs typeface="Arial" panose="020B0604020202020204" pitchFamily="34" charset="0"/>
              </a:rPr>
              <a:t>cập vào các nguồn thông tin không phù hợp.</a:t>
            </a:r>
          </a:p>
          <a:p>
            <a:pPr marL="571500" indent="-571500" algn="just">
              <a:lnSpc>
                <a:spcPct val="150000"/>
              </a:lnSpc>
              <a:spcBef>
                <a:spcPts val="300"/>
              </a:spcBef>
              <a:spcAft>
                <a:spcPts val="300"/>
              </a:spcAft>
              <a:buFont typeface="Wingdings" panose="05000000000000000000" pitchFamily="2" charset="2"/>
              <a:buChar char="v"/>
            </a:pPr>
            <a:r>
              <a:rPr lang="vi-VN" sz="3800" dirty="0" smtClean="0">
                <a:solidFill>
                  <a:srgbClr val="000000"/>
                </a:solidFill>
                <a:ea typeface="Calibri" panose="020F0502020204030204" pitchFamily="34" charset="0"/>
                <a:cs typeface="Arial" panose="020B0604020202020204" pitchFamily="34" charset="0"/>
              </a:rPr>
              <a:t>Khi </a:t>
            </a:r>
            <a:r>
              <a:rPr lang="vi-VN" sz="3800" dirty="0">
                <a:solidFill>
                  <a:srgbClr val="000000"/>
                </a:solidFill>
                <a:ea typeface="Calibri" panose="020F0502020204030204" pitchFamily="34" charset="0"/>
                <a:cs typeface="Arial" panose="020B0604020202020204" pitchFamily="34" charset="0"/>
              </a:rPr>
              <a:t>gặp thông tin xấu, không phù hợp thì thực hiện xóa, chặn, không phát tán, chia sẻ. </a:t>
            </a:r>
          </a:p>
        </p:txBody>
      </p:sp>
    </p:spTree>
    <p:extLst>
      <p:ext uri="{BB962C8B-B14F-4D97-AF65-F5344CB8AC3E}">
        <p14:creationId xmlns:p14="http://schemas.microsoft.com/office/powerpoint/2010/main" val="27720053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barn(inVertical)">
                                      <p:cBhvr>
                                        <p:cTn id="13" dur="5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1000"/>
                                        <p:tgtEl>
                                          <p:spTgt spid="15">
                                            <p:txEl>
                                              <p:pRg st="3" end="3"/>
                                            </p:txEl>
                                          </p:spTgt>
                                        </p:tgtEl>
                                      </p:cBhvr>
                                    </p:animEffect>
                                    <p:anim calcmode="lin" valueType="num">
                                      <p:cBhvr>
                                        <p:cTn id="2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100184" y="1652600"/>
            <a:ext cx="15663816" cy="191154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C</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hia</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lớp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thành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3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nhóm</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3,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4,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5 SGK tr.31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thực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hiện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nhiệm</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vụ</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sau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55627" y="4019465"/>
            <a:ext cx="4747877" cy="4765205"/>
          </a:xfrm>
          <a:prstGeom prst="rect">
            <a:avLst/>
          </a:prstGeom>
        </p:spPr>
      </p:pic>
      <p:pic>
        <p:nvPicPr>
          <p:cNvPr id="11"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07105" y="4161929"/>
            <a:ext cx="4747877" cy="4765205"/>
          </a:xfrm>
          <a:prstGeom prst="rect">
            <a:avLst/>
          </a:prstGeom>
        </p:spPr>
      </p:pic>
      <p:pic>
        <p:nvPicPr>
          <p:cNvPr id="13"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827964" y="3727003"/>
            <a:ext cx="646855" cy="869853"/>
          </a:xfrm>
          <a:prstGeom prst="rect">
            <a:avLst/>
          </a:prstGeom>
        </p:spPr>
      </p:pic>
      <p:pic>
        <p:nvPicPr>
          <p:cNvPr id="14"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157616" y="3727003"/>
            <a:ext cx="646855" cy="869853"/>
          </a:xfrm>
          <a:prstGeom prst="rect">
            <a:avLst/>
          </a:prstGeom>
        </p:spPr>
      </p:pic>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4152262"/>
            <a:ext cx="4747877" cy="4765205"/>
          </a:xfrm>
          <a:prstGeom prst="rect">
            <a:avLst/>
          </a:prstGeom>
        </p:spPr>
      </p:pic>
      <p:pic>
        <p:nvPicPr>
          <p:cNvPr id="18"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345911" y="3717336"/>
            <a:ext cx="646855" cy="869853"/>
          </a:xfrm>
          <a:prstGeom prst="rect">
            <a:avLst/>
          </a:prstGeom>
        </p:spPr>
      </p:pic>
      <p:sp>
        <p:nvSpPr>
          <p:cNvPr id="4" name="Rectangle 3"/>
          <p:cNvSpPr/>
          <p:nvPr/>
        </p:nvSpPr>
        <p:spPr>
          <a:xfrm>
            <a:off x="1659971" y="4747769"/>
            <a:ext cx="3897022" cy="3308598"/>
          </a:xfrm>
          <a:prstGeom prst="rect">
            <a:avLst/>
          </a:prstGeom>
        </p:spPr>
        <p:txBody>
          <a:bodyPr wrap="square">
            <a:spAutoFit/>
          </a:bodyPr>
          <a:lstStyle/>
          <a:p>
            <a:pPr algn="ctr"/>
            <a:r>
              <a:rPr lang="fr-FR" sz="3800" b="1"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1: </a:t>
            </a:r>
            <a:endPar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fr-FR" sz="3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endParaRPr lang="en-US" sz="3800" dirty="0">
              <a:latin typeface="Arial" panose="020B0604020202020204" pitchFamily="34" charset="0"/>
              <a:cs typeface="Arial" panose="020B0604020202020204" pitchFamily="34" charset="0"/>
            </a:endParaRPr>
          </a:p>
        </p:txBody>
      </p:sp>
      <p:sp>
        <p:nvSpPr>
          <p:cNvPr id="20" name="Rectangle 19"/>
          <p:cNvSpPr/>
          <p:nvPr/>
        </p:nvSpPr>
        <p:spPr>
          <a:xfrm>
            <a:off x="7210131" y="4851218"/>
            <a:ext cx="3838867" cy="3308598"/>
          </a:xfrm>
          <a:prstGeom prst="rect">
            <a:avLst/>
          </a:prstGeom>
        </p:spPr>
        <p:txBody>
          <a:bodyPr wrap="square">
            <a:spAutoFit/>
          </a:bodyPr>
          <a:lstStyle/>
          <a:p>
            <a:pPr algn="ctr"/>
            <a:r>
              <a:rPr lang="fr-FR" sz="3800" b="1"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endParaRPr lang="en-US" sz="3800" dirty="0">
              <a:latin typeface="Arial" panose="020B0604020202020204" pitchFamily="34" charset="0"/>
              <a:cs typeface="Arial" panose="020B0604020202020204" pitchFamily="34" charset="0"/>
            </a:endParaRPr>
          </a:p>
        </p:txBody>
      </p:sp>
      <p:sp>
        <p:nvSpPr>
          <p:cNvPr id="21" name="Rectangle 20"/>
          <p:cNvSpPr/>
          <p:nvPr/>
        </p:nvSpPr>
        <p:spPr>
          <a:xfrm>
            <a:off x="12346931" y="4894571"/>
            <a:ext cx="3838867" cy="3308598"/>
          </a:xfrm>
          <a:prstGeom prst="rect">
            <a:avLst/>
          </a:prstGeom>
        </p:spPr>
        <p:txBody>
          <a:bodyPr wrap="square">
            <a:spAutoFit/>
          </a:bodyPr>
          <a:lstStyle/>
          <a:p>
            <a:pPr algn="ctr"/>
            <a:r>
              <a:rPr lang="fr-FR" sz="3800" b="1"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38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8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fr-FR"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38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tránh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bệnh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nghiện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8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0.7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strVal val="#ppt_w*0.7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animEffect transition="in" filter="fade">
                                      <p:cBhvr>
                                        <p:cTn id="5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838200" y="1790700"/>
            <a:ext cx="3204723" cy="738664"/>
          </a:xfrm>
          <a:prstGeom prst="rect">
            <a:avLst/>
          </a:prstGeom>
        </p:spPr>
        <p:txBody>
          <a:bodyPr wrap="none">
            <a:spAutoFit/>
          </a:bodyPr>
          <a:lstStyle/>
          <a:p>
            <a:pPr algn="just">
              <a:spcBef>
                <a:spcPts val="300"/>
              </a:spcBef>
              <a:spcAft>
                <a:spcPts val="300"/>
              </a:spcAft>
            </a:pP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561" y="2948875"/>
            <a:ext cx="4202008" cy="3923626"/>
          </a:xfrm>
          <a:prstGeom prst="rect">
            <a:avLst/>
          </a:prstGeom>
        </p:spPr>
      </p:pic>
      <p:sp>
        <p:nvSpPr>
          <p:cNvPr id="9" name="Rectangle 8"/>
          <p:cNvSpPr/>
          <p:nvPr/>
        </p:nvSpPr>
        <p:spPr>
          <a:xfrm>
            <a:off x="1930564" y="7027376"/>
            <a:ext cx="5537036" cy="1708160"/>
          </a:xfrm>
          <a:prstGeom prst="rect">
            <a:avLst/>
          </a:prstGeom>
        </p:spPr>
        <p:txBody>
          <a:bodyPr wrap="square">
            <a:spAutoFit/>
          </a:bodyPr>
          <a:lstStyle/>
          <a:p>
            <a:pPr algn="just">
              <a:lnSpc>
                <a:spcPct val="150000"/>
              </a:lnSpc>
            </a:pPr>
            <a:r>
              <a:rPr lang="en-US" sz="3500" dirty="0">
                <a:latin typeface="Arial" panose="020B0604020202020204" pitchFamily="34" charset="0"/>
                <a:cs typeface="Arial" panose="020B0604020202020204" pitchFamily="34" charset="0"/>
              </a:rPr>
              <a:t>Mất quá nhiều thời </a:t>
            </a:r>
            <a:r>
              <a:rPr lang="en-US" sz="3500" dirty="0" err="1">
                <a:latin typeface="Arial" panose="020B0604020202020204" pitchFamily="34" charset="0"/>
                <a:cs typeface="Arial" panose="020B0604020202020204" pitchFamily="34" charset="0"/>
              </a:rPr>
              <a:t>gian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cho</a:t>
            </a:r>
            <a:r>
              <a:rPr lang="en-US" sz="3500" dirty="0">
                <a:latin typeface="Arial" panose="020B0604020202020204" pitchFamily="34" charset="0"/>
                <a:cs typeface="Arial" panose="020B0604020202020204" pitchFamily="34" charset="0"/>
              </a:rPr>
              <a:t> việc </a:t>
            </a:r>
            <a:r>
              <a:rPr lang="en-US" sz="3500" dirty="0" err="1">
                <a:latin typeface="Arial" panose="020B0604020202020204" pitchFamily="34" charset="0"/>
                <a:cs typeface="Arial" panose="020B0604020202020204" pitchFamily="34" charset="0"/>
              </a:rPr>
              <a:t>truy</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cập</a:t>
            </a:r>
            <a:r>
              <a:rPr lang="en-US" sz="3500" dirty="0">
                <a:latin typeface="Arial" panose="020B0604020202020204" pitchFamily="34" charset="0"/>
                <a:cs typeface="Arial" panose="020B0604020202020204" pitchFamily="34" charset="0"/>
              </a:rPr>
              <a:t> internet.</a:t>
            </a:r>
          </a:p>
        </p:txBody>
      </p:sp>
      <p:sp>
        <p:nvSpPr>
          <p:cNvPr id="12" name="Rectangle 11"/>
          <p:cNvSpPr/>
          <p:nvPr/>
        </p:nvSpPr>
        <p:spPr>
          <a:xfrm>
            <a:off x="9892780" y="7027376"/>
            <a:ext cx="6096000" cy="1608325"/>
          </a:xfrm>
          <a:prstGeom prst="rect">
            <a:avLst/>
          </a:prstGeom>
        </p:spPr>
        <p:txBody>
          <a:bodyPr wrap="square">
            <a:spAutoFit/>
          </a:bodyPr>
          <a:lstStyle/>
          <a:p>
            <a:pPr algn="just">
              <a:lnSpc>
                <a:spcPct val="150000"/>
              </a:lnSpc>
            </a:pPr>
            <a:r>
              <a:rPr lang="vi-VN" sz="3500" dirty="0">
                <a:cs typeface="Arial" panose="020B0604020202020204" pitchFamily="34" charset="0"/>
              </a:rPr>
              <a:t>Sử dụng máy tính, thiết bị thông minh mọi lúc, mọi nơi.</a:t>
            </a:r>
            <a:endParaRPr lang="en-US" sz="35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80" y="2693268"/>
            <a:ext cx="4788090" cy="4334108"/>
          </a:xfrm>
          <a:prstGeom prst="rect">
            <a:avLst/>
          </a:prstGeom>
        </p:spPr>
      </p:pic>
    </p:spTree>
    <p:extLst>
      <p:ext uri="{BB962C8B-B14F-4D97-AF65-F5344CB8AC3E}">
        <p14:creationId xmlns:p14="http://schemas.microsoft.com/office/powerpoint/2010/main" val="13925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838200" y="1790700"/>
            <a:ext cx="3204723" cy="738664"/>
          </a:xfrm>
          <a:prstGeom prst="rect">
            <a:avLst/>
          </a:prstGeom>
        </p:spPr>
        <p:txBody>
          <a:bodyPr wrap="none">
            <a:spAutoFit/>
          </a:bodyPr>
          <a:lstStyle/>
          <a:p>
            <a:pPr algn="just">
              <a:spcBef>
                <a:spcPts val="300"/>
              </a:spcBef>
              <a:spcAft>
                <a:spcPts val="300"/>
              </a:spcAft>
            </a:pP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Biểu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2057400" y="7027376"/>
            <a:ext cx="5079836" cy="1708160"/>
          </a:xfrm>
          <a:prstGeom prst="rect">
            <a:avLst/>
          </a:prstGeom>
        </p:spPr>
        <p:txBody>
          <a:bodyPr wrap="square">
            <a:spAutoFit/>
          </a:bodyPr>
          <a:lstStyle/>
          <a:p>
            <a:pPr algn="just">
              <a:lnSpc>
                <a:spcPct val="150000"/>
              </a:lnSpc>
            </a:pPr>
            <a:r>
              <a:rPr lang="en-US" sz="3500" dirty="0">
                <a:latin typeface="Arial" panose="020B0604020202020204" pitchFamily="34" charset="0"/>
                <a:cs typeface="Arial" panose="020B0604020202020204" pitchFamily="34" charset="0"/>
              </a:rPr>
              <a:t>Bỏ học, </a:t>
            </a:r>
            <a:r>
              <a:rPr lang="en-US" sz="3500" dirty="0" err="1">
                <a:latin typeface="Arial" panose="020B0604020202020204" pitchFamily="34" charset="0"/>
                <a:cs typeface="Arial" panose="020B0604020202020204" pitchFamily="34" charset="0"/>
              </a:rPr>
              <a:t>thức</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khuya</a:t>
            </a:r>
            <a:r>
              <a:rPr lang="en-US" sz="3500" dirty="0">
                <a:latin typeface="Arial" panose="020B0604020202020204" pitchFamily="34" charset="0"/>
                <a:cs typeface="Arial" panose="020B0604020202020204" pitchFamily="34" charset="0"/>
              </a:rPr>
              <a:t> để lên </a:t>
            </a:r>
            <a:r>
              <a:rPr lang="en-US" sz="3500" dirty="0" err="1">
                <a:latin typeface="Arial" panose="020B0604020202020204" pitchFamily="34" charset="0"/>
                <a:cs typeface="Arial" panose="020B0604020202020204" pitchFamily="34" charset="0"/>
              </a:rPr>
              <a:t>mạng</a:t>
            </a:r>
            <a:r>
              <a:rPr lang="en-US" sz="3500" dirty="0">
                <a:latin typeface="Arial" panose="020B0604020202020204" pitchFamily="34" charset="0"/>
                <a:cs typeface="Arial" panose="020B0604020202020204" pitchFamily="34" charset="0"/>
              </a:rPr>
              <a:t>.</a:t>
            </a:r>
          </a:p>
        </p:txBody>
      </p:sp>
      <p:sp>
        <p:nvSpPr>
          <p:cNvPr id="12" name="Rectangle 11"/>
          <p:cNvSpPr/>
          <p:nvPr/>
        </p:nvSpPr>
        <p:spPr>
          <a:xfrm>
            <a:off x="9971100" y="7027376"/>
            <a:ext cx="5652020" cy="1708160"/>
          </a:xfrm>
          <a:prstGeom prst="rect">
            <a:avLst/>
          </a:prstGeom>
        </p:spPr>
        <p:txBody>
          <a:bodyPr wrap="square">
            <a:spAutoFit/>
          </a:bodyPr>
          <a:lstStyle/>
          <a:p>
            <a:pPr algn="just">
              <a:lnSpc>
                <a:spcPct val="150000"/>
              </a:lnSpc>
            </a:pPr>
            <a:r>
              <a:rPr lang="vi-VN" sz="3500" dirty="0">
                <a:cs typeface="Arial" panose="020B0604020202020204" pitchFamily="34" charset="0"/>
              </a:rPr>
              <a:t>Khó chịu khi không được vào mạng.</a:t>
            </a:r>
            <a:endParaRPr lang="en-US" sz="3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311" y="2421099"/>
            <a:ext cx="5280779" cy="52807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015" y="3627975"/>
            <a:ext cx="4762500" cy="2867025"/>
          </a:xfrm>
          <a:prstGeom prst="rect">
            <a:avLst/>
          </a:prstGeom>
        </p:spPr>
      </p:pic>
    </p:spTree>
    <p:extLst>
      <p:ext uri="{BB962C8B-B14F-4D97-AF65-F5344CB8AC3E}">
        <p14:creationId xmlns:p14="http://schemas.microsoft.com/office/powerpoint/2010/main" val="14479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07506" y="1790700"/>
            <a:ext cx="2666114" cy="738664"/>
          </a:xfrm>
          <a:prstGeom prst="rect">
            <a:avLst/>
          </a:prstGeom>
        </p:spPr>
        <p:txBody>
          <a:bodyPr wrap="none">
            <a:spAutoFit/>
          </a:bodyPr>
          <a:lstStyle/>
          <a:p>
            <a:pPr algn="just">
              <a:spcBef>
                <a:spcPts val="300"/>
              </a:spcBef>
              <a:spcAft>
                <a:spcPts val="300"/>
              </a:spcAft>
            </a:pPr>
            <a:r>
              <a:rPr lang="vi-VN"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Tác hại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20287"/>
            <a:ext cx="6475246" cy="5791200"/>
          </a:xfrm>
          <a:prstGeom prst="rect">
            <a:avLst/>
          </a:prstGeom>
        </p:spPr>
      </p:pic>
      <p:sp>
        <p:nvSpPr>
          <p:cNvPr id="8" name="Rectangle 7"/>
          <p:cNvSpPr/>
          <p:nvPr/>
        </p:nvSpPr>
        <p:spPr>
          <a:xfrm>
            <a:off x="8534400" y="2783942"/>
            <a:ext cx="8574373" cy="4555093"/>
          </a:xfrm>
          <a:prstGeom prst="rect">
            <a:avLst/>
          </a:prstGeom>
        </p:spPr>
        <p:txBody>
          <a:bodyPr wrap="square">
            <a:spAutoFit/>
          </a:bodyPr>
          <a:lstStyle/>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lực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sức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khỏe</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quả</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giảm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sút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thuộc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ảo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thờ</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ơ,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vô</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xung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quanh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dễ</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kỉ</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trầm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7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07506" y="1790700"/>
            <a:ext cx="2666114" cy="738664"/>
          </a:xfrm>
          <a:prstGeom prst="rect">
            <a:avLst/>
          </a:prstGeom>
        </p:spPr>
        <p:txBody>
          <a:bodyPr wrap="none">
            <a:spAutoFit/>
          </a:bodyPr>
          <a:lstStyle/>
          <a:p>
            <a:pPr algn="just">
              <a:spcBef>
                <a:spcPts val="300"/>
              </a:spcBef>
              <a:spcAft>
                <a:spcPts val="300"/>
              </a:spcAft>
            </a:pPr>
            <a:r>
              <a:rPr lang="vi-VN"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Tác hại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8534400" y="2783942"/>
            <a:ext cx="8574373" cy="4555093"/>
          </a:xfrm>
          <a:prstGeom prst="rect">
            <a:avLst/>
          </a:prstGeom>
        </p:spPr>
        <p:txBody>
          <a:bodyPr wrap="square">
            <a:spAutoFit/>
          </a:bodyPr>
          <a:lstStyle/>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Trốn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nói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dối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trộm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cắp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trực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Ít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vận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xung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quanh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295400" y="3009900"/>
            <a:ext cx="7093267" cy="5638800"/>
          </a:xfrm>
          <a:prstGeom prst="rect">
            <a:avLst/>
          </a:prstGeom>
        </p:spPr>
      </p:pic>
    </p:spTree>
    <p:extLst>
      <p:ext uri="{BB962C8B-B14F-4D97-AF65-F5344CB8AC3E}">
        <p14:creationId xmlns:p14="http://schemas.microsoft.com/office/powerpoint/2010/main" val="27799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3" name="Group 3"/>
          <p:cNvGrpSpPr/>
          <p:nvPr/>
        </p:nvGrpSpPr>
        <p:grpSpPr>
          <a:xfrm>
            <a:off x="7801898" y="1154439"/>
            <a:ext cx="4341675" cy="3847538"/>
            <a:chOff x="0" y="0"/>
            <a:chExt cx="8033628" cy="7119301"/>
          </a:xfrm>
        </p:grpSpPr>
        <p:sp>
          <p:nvSpPr>
            <p:cNvPr id="4" name="Freeform 4"/>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FADD92"/>
            </a:solidFill>
          </p:spPr>
        </p:sp>
      </p:grpSp>
      <p:grpSp>
        <p:nvGrpSpPr>
          <p:cNvPr id="5" name="Group 5"/>
          <p:cNvGrpSpPr/>
          <p:nvPr/>
        </p:nvGrpSpPr>
        <p:grpSpPr>
          <a:xfrm>
            <a:off x="7920068" y="1062682"/>
            <a:ext cx="4327195" cy="3820775"/>
            <a:chOff x="0" y="0"/>
            <a:chExt cx="8026434" cy="7087086"/>
          </a:xfrm>
        </p:grpSpPr>
        <p:sp>
          <p:nvSpPr>
            <p:cNvPr id="6" name="Freeform 6"/>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7" name="Group 7"/>
          <p:cNvGrpSpPr/>
          <p:nvPr/>
        </p:nvGrpSpPr>
        <p:grpSpPr>
          <a:xfrm>
            <a:off x="12727414" y="1154439"/>
            <a:ext cx="4341675" cy="3847538"/>
            <a:chOff x="0" y="0"/>
            <a:chExt cx="8033628" cy="7119301"/>
          </a:xfrm>
        </p:grpSpPr>
        <p:sp>
          <p:nvSpPr>
            <p:cNvPr id="8" name="Freeform 8"/>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9" name="Group 9"/>
          <p:cNvGrpSpPr/>
          <p:nvPr/>
        </p:nvGrpSpPr>
        <p:grpSpPr>
          <a:xfrm>
            <a:off x="12845584" y="1062682"/>
            <a:ext cx="4327195" cy="3820775"/>
            <a:chOff x="0" y="0"/>
            <a:chExt cx="8026434" cy="7087086"/>
          </a:xfrm>
        </p:grpSpPr>
        <p:sp>
          <p:nvSpPr>
            <p:cNvPr id="10" name="Freeform 10"/>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7801898" y="5376780"/>
            <a:ext cx="4341675" cy="3847538"/>
            <a:chOff x="0" y="0"/>
            <a:chExt cx="8033628" cy="7119301"/>
          </a:xfrm>
        </p:grpSpPr>
        <p:sp>
          <p:nvSpPr>
            <p:cNvPr id="14" name="Freeform 14"/>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1EABC"/>
            </a:solidFill>
          </p:spPr>
        </p:sp>
      </p:grpSp>
      <p:grpSp>
        <p:nvGrpSpPr>
          <p:cNvPr id="15" name="Group 15"/>
          <p:cNvGrpSpPr/>
          <p:nvPr/>
        </p:nvGrpSpPr>
        <p:grpSpPr>
          <a:xfrm>
            <a:off x="7920068" y="5285023"/>
            <a:ext cx="4327195" cy="3820775"/>
            <a:chOff x="0" y="0"/>
            <a:chExt cx="8026434" cy="7087086"/>
          </a:xfrm>
        </p:grpSpPr>
        <p:sp>
          <p:nvSpPr>
            <p:cNvPr id="16" name="Freeform 16"/>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8" name="Group 18"/>
          <p:cNvGrpSpPr/>
          <p:nvPr/>
        </p:nvGrpSpPr>
        <p:grpSpPr>
          <a:xfrm>
            <a:off x="12727414" y="5376780"/>
            <a:ext cx="4341675" cy="3847538"/>
            <a:chOff x="0" y="0"/>
            <a:chExt cx="8033628" cy="7119301"/>
          </a:xfrm>
        </p:grpSpPr>
        <p:sp>
          <p:nvSpPr>
            <p:cNvPr id="19" name="Freeform 19"/>
            <p:cNvSpPr/>
            <p:nvPr/>
          </p:nvSpPr>
          <p:spPr>
            <a:xfrm>
              <a:off x="-4213" y="0"/>
              <a:ext cx="8037841" cy="7119301"/>
            </a:xfrm>
            <a:custGeom>
              <a:avLst/>
              <a:gdLst/>
              <a:ahLst/>
              <a:cxnLst/>
              <a:rect l="l" t="t" r="r" b="b"/>
              <a:pathLst>
                <a:path w="8037841" h="7119301">
                  <a:moveTo>
                    <a:pt x="278431" y="16918"/>
                  </a:moveTo>
                  <a:cubicBezTo>
                    <a:pt x="278431" y="16918"/>
                    <a:pt x="604014" y="12258"/>
                    <a:pt x="1013204" y="12454"/>
                  </a:cubicBezTo>
                  <a:cubicBezTo>
                    <a:pt x="6382800" y="12671"/>
                    <a:pt x="7763773" y="0"/>
                    <a:pt x="7763773" y="0"/>
                  </a:cubicBezTo>
                  <a:cubicBezTo>
                    <a:pt x="7831236" y="0"/>
                    <a:pt x="7907173" y="0"/>
                    <a:pt x="7985946" y="85073"/>
                  </a:cubicBezTo>
                  <a:cubicBezTo>
                    <a:pt x="8028924" y="131488"/>
                    <a:pt x="8029992" y="240224"/>
                    <a:pt x="8030398" y="320281"/>
                  </a:cubicBezTo>
                  <a:cubicBezTo>
                    <a:pt x="8030398" y="320281"/>
                    <a:pt x="8028693" y="5267917"/>
                    <a:pt x="8028693" y="6356717"/>
                  </a:cubicBezTo>
                  <a:cubicBezTo>
                    <a:pt x="8028693" y="6570876"/>
                    <a:pt x="8037841" y="6870054"/>
                    <a:pt x="8037841" y="6870054"/>
                  </a:cubicBezTo>
                  <a:cubicBezTo>
                    <a:pt x="8037841" y="6998723"/>
                    <a:pt x="8033672" y="7119301"/>
                    <a:pt x="7780834" y="7111167"/>
                  </a:cubicBezTo>
                  <a:cubicBezTo>
                    <a:pt x="7780834" y="7111167"/>
                    <a:pt x="7404361" y="7090868"/>
                    <a:pt x="6575101" y="7098467"/>
                  </a:cubicBezTo>
                  <a:cubicBezTo>
                    <a:pt x="2041430"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FFC8DD"/>
            </a:solidFill>
          </p:spPr>
        </p:sp>
      </p:grpSp>
      <p:grpSp>
        <p:nvGrpSpPr>
          <p:cNvPr id="20" name="Group 20"/>
          <p:cNvGrpSpPr/>
          <p:nvPr/>
        </p:nvGrpSpPr>
        <p:grpSpPr>
          <a:xfrm>
            <a:off x="12845584" y="5285023"/>
            <a:ext cx="4327195" cy="3820775"/>
            <a:chOff x="0" y="0"/>
            <a:chExt cx="8026434" cy="7087086"/>
          </a:xfrm>
        </p:grpSpPr>
        <p:sp>
          <p:nvSpPr>
            <p:cNvPr id="21" name="Freeform 21"/>
            <p:cNvSpPr/>
            <p:nvPr/>
          </p:nvSpPr>
          <p:spPr>
            <a:xfrm>
              <a:off x="-4213" y="0"/>
              <a:ext cx="8030647" cy="7087086"/>
            </a:xfrm>
            <a:custGeom>
              <a:avLst/>
              <a:gdLst/>
              <a:ahLst/>
              <a:cxnLst/>
              <a:rect l="l" t="t" r="r" b="b"/>
              <a:pathLst>
                <a:path w="8030647" h="7087086">
                  <a:moveTo>
                    <a:pt x="278431" y="16918"/>
                  </a:moveTo>
                  <a:cubicBezTo>
                    <a:pt x="278431" y="16918"/>
                    <a:pt x="604014" y="12258"/>
                    <a:pt x="1013076" y="12454"/>
                  </a:cubicBezTo>
                  <a:cubicBezTo>
                    <a:pt x="6376517" y="12671"/>
                    <a:pt x="7756579" y="0"/>
                    <a:pt x="7756579" y="0"/>
                  </a:cubicBezTo>
                  <a:cubicBezTo>
                    <a:pt x="7824042" y="0"/>
                    <a:pt x="7899979" y="0"/>
                    <a:pt x="7978752" y="85073"/>
                  </a:cubicBezTo>
                  <a:cubicBezTo>
                    <a:pt x="8021731" y="131488"/>
                    <a:pt x="8022798" y="240224"/>
                    <a:pt x="8023203" y="320281"/>
                  </a:cubicBezTo>
                  <a:cubicBezTo>
                    <a:pt x="8023203" y="320281"/>
                    <a:pt x="8021499" y="5241263"/>
                    <a:pt x="8021499" y="6324502"/>
                  </a:cubicBezTo>
                  <a:cubicBezTo>
                    <a:pt x="8021499" y="6538661"/>
                    <a:pt x="8030647" y="6837839"/>
                    <a:pt x="8030647" y="6837839"/>
                  </a:cubicBezTo>
                  <a:cubicBezTo>
                    <a:pt x="8030647" y="6966508"/>
                    <a:pt x="8026478" y="7087086"/>
                    <a:pt x="7773640" y="7078952"/>
                  </a:cubicBezTo>
                  <a:cubicBezTo>
                    <a:pt x="7773640" y="7078952"/>
                    <a:pt x="7397167" y="7058653"/>
                    <a:pt x="6568597" y="7066252"/>
                  </a:cubicBezTo>
                  <a:cubicBezTo>
                    <a:pt x="204012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23" name="Group 23"/>
          <p:cNvGrpSpPr/>
          <p:nvPr/>
        </p:nvGrpSpPr>
        <p:grpSpPr>
          <a:xfrm rot="5400000">
            <a:off x="1529310" y="2556176"/>
            <a:ext cx="4173427" cy="5174648"/>
            <a:chOff x="0" y="0"/>
            <a:chExt cx="2622070" cy="3251114"/>
          </a:xfrm>
        </p:grpSpPr>
        <p:sp>
          <p:nvSpPr>
            <p:cNvPr id="24" name="Freeform 24"/>
            <p:cNvSpPr/>
            <p:nvPr/>
          </p:nvSpPr>
          <p:spPr>
            <a:xfrm>
              <a:off x="-9098" y="-6509"/>
              <a:ext cx="2636400" cy="3283168"/>
            </a:xfrm>
            <a:custGeom>
              <a:avLst/>
              <a:gdLst/>
              <a:ahLst/>
              <a:cxnLst/>
              <a:rect l="l" t="t" r="r" b="b"/>
              <a:pathLst>
                <a:path w="2636400" h="3283168">
                  <a:moveTo>
                    <a:pt x="63030" y="2689614"/>
                  </a:moveTo>
                  <a:cubicBezTo>
                    <a:pt x="63030" y="2689614"/>
                    <a:pt x="0" y="2443050"/>
                    <a:pt x="10218" y="1214762"/>
                  </a:cubicBezTo>
                  <a:cubicBezTo>
                    <a:pt x="18651" y="990971"/>
                    <a:pt x="65033" y="645332"/>
                    <a:pt x="65033" y="645332"/>
                  </a:cubicBezTo>
                  <a:cubicBezTo>
                    <a:pt x="82233" y="502466"/>
                    <a:pt x="56685" y="337866"/>
                    <a:pt x="181385" y="223925"/>
                  </a:cubicBezTo>
                  <a:cubicBezTo>
                    <a:pt x="346794" y="72788"/>
                    <a:pt x="621643" y="0"/>
                    <a:pt x="1743327" y="6965"/>
                  </a:cubicBezTo>
                  <a:lnTo>
                    <a:pt x="1743328" y="6965"/>
                  </a:lnTo>
                  <a:cubicBezTo>
                    <a:pt x="1960075" y="16819"/>
                    <a:pt x="2164390" y="36481"/>
                    <a:pt x="2298579" y="101690"/>
                  </a:cubicBezTo>
                  <a:cubicBezTo>
                    <a:pt x="2554625" y="226120"/>
                    <a:pt x="2636400" y="459160"/>
                    <a:pt x="2630912" y="704684"/>
                  </a:cubicBezTo>
                  <a:cubicBezTo>
                    <a:pt x="2630912" y="704684"/>
                    <a:pt x="2587624" y="1013073"/>
                    <a:pt x="2595058" y="1248607"/>
                  </a:cubicBezTo>
                  <a:cubicBezTo>
                    <a:pt x="2602181" y="2431416"/>
                    <a:pt x="2609338" y="2627018"/>
                    <a:pt x="2609338" y="2627018"/>
                  </a:cubicBezTo>
                  <a:cubicBezTo>
                    <a:pt x="2592656" y="2842751"/>
                    <a:pt x="2478012" y="3053363"/>
                    <a:pt x="2281143" y="3164987"/>
                  </a:cubicBezTo>
                  <a:cubicBezTo>
                    <a:pt x="2130791" y="3250235"/>
                    <a:pt x="1932760" y="3265333"/>
                    <a:pt x="1527200" y="3254592"/>
                  </a:cubicBezTo>
                  <a:lnTo>
                    <a:pt x="1527189" y="3254592"/>
                  </a:lnTo>
                  <a:cubicBezTo>
                    <a:pt x="645952" y="3249315"/>
                    <a:pt x="384604" y="3283168"/>
                    <a:pt x="254278" y="3174010"/>
                  </a:cubicBezTo>
                  <a:cubicBezTo>
                    <a:pt x="145767" y="3083125"/>
                    <a:pt x="81795" y="2889813"/>
                    <a:pt x="63030" y="2689614"/>
                  </a:cubicBezTo>
                  <a:close/>
                </a:path>
              </a:pathLst>
            </a:custGeom>
            <a:solidFill>
              <a:srgbClr val="FFFFFF"/>
            </a:solidFill>
          </p:spPr>
        </p:sp>
      </p:grpSp>
      <p:sp>
        <p:nvSpPr>
          <p:cNvPr id="25" name="TextBox 25"/>
          <p:cNvSpPr txBox="1"/>
          <p:nvPr/>
        </p:nvSpPr>
        <p:spPr>
          <a:xfrm>
            <a:off x="1466767" y="3604158"/>
            <a:ext cx="4369275" cy="2795637"/>
          </a:xfrm>
          <a:prstGeom prst="rect">
            <a:avLst/>
          </a:prstGeom>
        </p:spPr>
        <p:txBody>
          <a:bodyPr lIns="0" tIns="0" rIns="0" bIns="0" rtlCol="0" anchor="t">
            <a:spAutoFit/>
          </a:bodyPr>
          <a:lstStyle/>
          <a:p>
            <a:pPr algn="ctr">
              <a:lnSpc>
                <a:spcPct val="150000"/>
              </a:lnSpc>
            </a:pPr>
            <a:r>
              <a:rPr lang="vi-VN" sz="6400" b="1" spc="135" dirty="0" smtClean="0">
                <a:solidFill>
                  <a:srgbClr val="FF0000"/>
                </a:solidFill>
              </a:rPr>
              <a:t>NỘI DUNG BÀI HỌC</a:t>
            </a:r>
            <a:endParaRPr lang="en-US" sz="6400" b="1" spc="135" dirty="0">
              <a:solidFill>
                <a:srgbClr val="FF0000"/>
              </a:solidFill>
            </a:endParaRPr>
          </a:p>
        </p:txBody>
      </p:sp>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751578" y="6583605"/>
            <a:ext cx="2098167" cy="2640713"/>
          </a:xfrm>
          <a:prstGeom prst="rect">
            <a:avLst/>
          </a:prstGeom>
        </p:spPr>
      </p:pic>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28700" y="861736"/>
            <a:ext cx="1446752" cy="2216473"/>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973246">
            <a:off x="-5554730" y="7676432"/>
            <a:ext cx="9180582" cy="9063738"/>
          </a:xfrm>
          <a:prstGeom prst="rect">
            <a:avLst/>
          </a:prstGeom>
        </p:spPr>
      </p:pic>
      <p:pic>
        <p:nvPicPr>
          <p:cNvPr id="29" name="Picture 2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073460" y="1468423"/>
            <a:ext cx="1191584" cy="1003097"/>
          </a:xfrm>
          <a:prstGeom prst="rect">
            <a:avLst/>
          </a:prstGeom>
        </p:spPr>
      </p:pic>
      <p:pic>
        <p:nvPicPr>
          <p:cNvPr id="30"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606280" y="1430446"/>
            <a:ext cx="952500" cy="952500"/>
          </a:xfrm>
          <a:prstGeom prst="rect">
            <a:avLst/>
          </a:prstGeom>
        </p:spPr>
      </p:pic>
      <p:pic>
        <p:nvPicPr>
          <p:cNvPr id="31"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30400" y="1465578"/>
            <a:ext cx="1005942" cy="1005942"/>
          </a:xfrm>
          <a:prstGeom prst="rect">
            <a:avLst/>
          </a:prstGeom>
        </p:spPr>
      </p:pic>
      <p:pic>
        <p:nvPicPr>
          <p:cNvPr id="32"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80361" y="5791268"/>
            <a:ext cx="982471" cy="982471"/>
          </a:xfrm>
          <a:prstGeom prst="rect">
            <a:avLst/>
          </a:prstGeom>
        </p:spPr>
      </p:pic>
      <p:pic>
        <p:nvPicPr>
          <p:cNvPr id="33"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630400" y="5724108"/>
            <a:ext cx="1049631" cy="1049631"/>
          </a:xfrm>
          <a:prstGeom prst="rect">
            <a:avLst/>
          </a:prstGeom>
        </p:spPr>
      </p:pic>
      <p:sp>
        <p:nvSpPr>
          <p:cNvPr id="34" name="TextBox 33"/>
          <p:cNvSpPr txBox="1"/>
          <p:nvPr/>
        </p:nvSpPr>
        <p:spPr>
          <a:xfrm>
            <a:off x="8428070" y="3042306"/>
            <a:ext cx="3562194" cy="784830"/>
          </a:xfrm>
          <a:prstGeom prst="rect">
            <a:avLst/>
          </a:prstGeom>
          <a:noFill/>
        </p:spPr>
        <p:txBody>
          <a:bodyPr wrap="none" rtlCol="0">
            <a:spAutoFit/>
          </a:bodyPr>
          <a:lstStyle/>
          <a:p>
            <a:r>
              <a:rPr lang="vi-VN" sz="4500" b="1" dirty="0" smtClean="0"/>
              <a:t>KHỞI ĐỘNG</a:t>
            </a:r>
            <a:endParaRPr lang="en-US" sz="4500" b="1" dirty="0"/>
          </a:p>
        </p:txBody>
      </p:sp>
      <p:sp>
        <p:nvSpPr>
          <p:cNvPr id="35" name="TextBox 34"/>
          <p:cNvSpPr txBox="1"/>
          <p:nvPr/>
        </p:nvSpPr>
        <p:spPr>
          <a:xfrm>
            <a:off x="13486123" y="3096163"/>
            <a:ext cx="3294492" cy="784830"/>
          </a:xfrm>
          <a:prstGeom prst="rect">
            <a:avLst/>
          </a:prstGeom>
          <a:noFill/>
        </p:spPr>
        <p:txBody>
          <a:bodyPr wrap="none" rtlCol="0">
            <a:spAutoFit/>
          </a:bodyPr>
          <a:lstStyle/>
          <a:p>
            <a:r>
              <a:rPr lang="vi-VN" sz="4500" b="1" dirty="0" smtClean="0"/>
              <a:t>KHÁM PHÁ</a:t>
            </a:r>
            <a:endParaRPr lang="en-US" sz="4500" b="1" dirty="0"/>
          </a:p>
        </p:txBody>
      </p:sp>
      <p:sp>
        <p:nvSpPr>
          <p:cNvPr id="36" name="TextBox 35"/>
          <p:cNvSpPr txBox="1"/>
          <p:nvPr/>
        </p:nvSpPr>
        <p:spPr>
          <a:xfrm>
            <a:off x="8355134" y="7386183"/>
            <a:ext cx="3454792" cy="784830"/>
          </a:xfrm>
          <a:prstGeom prst="rect">
            <a:avLst/>
          </a:prstGeom>
          <a:noFill/>
        </p:spPr>
        <p:txBody>
          <a:bodyPr wrap="none" rtlCol="0">
            <a:spAutoFit/>
          </a:bodyPr>
          <a:lstStyle/>
          <a:p>
            <a:r>
              <a:rPr lang="vi-VN" sz="4500" b="1" dirty="0" smtClean="0"/>
              <a:t>LUYỆN TẬP</a:t>
            </a:r>
            <a:endParaRPr lang="en-US" sz="4500" b="1" dirty="0"/>
          </a:p>
        </p:txBody>
      </p:sp>
      <p:sp>
        <p:nvSpPr>
          <p:cNvPr id="37" name="TextBox 36"/>
          <p:cNvSpPr txBox="1"/>
          <p:nvPr/>
        </p:nvSpPr>
        <p:spPr>
          <a:xfrm>
            <a:off x="13376830" y="7427608"/>
            <a:ext cx="3262432" cy="784830"/>
          </a:xfrm>
          <a:prstGeom prst="rect">
            <a:avLst/>
          </a:prstGeom>
          <a:noFill/>
        </p:spPr>
        <p:txBody>
          <a:bodyPr wrap="none" rtlCol="0">
            <a:spAutoFit/>
          </a:bodyPr>
          <a:lstStyle/>
          <a:p>
            <a:r>
              <a:rPr lang="vi-VN" sz="4500" b="1" dirty="0" smtClean="0"/>
              <a:t>VẬN DỤNG</a:t>
            </a:r>
            <a:endParaRPr lang="en-US" sz="4500" b="1" dirty="0"/>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066800" y="1848939"/>
            <a:ext cx="3951723" cy="738664"/>
          </a:xfrm>
          <a:prstGeom prst="rect">
            <a:avLst/>
          </a:prstGeom>
        </p:spPr>
        <p:txBody>
          <a:bodyPr wrap="none">
            <a:spAutoFit/>
          </a:bodyPr>
          <a:lstStyle/>
          <a:p>
            <a:pPr algn="just">
              <a:spcBef>
                <a:spcPts val="300"/>
              </a:spcBef>
              <a:spcAft>
                <a:spcPts val="300"/>
              </a:spcAft>
            </a:pPr>
            <a:r>
              <a:rPr lang="vi-VN"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c. Phòng tránh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8382000" y="2796480"/>
            <a:ext cx="9144000" cy="6309420"/>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Không để hình thành thói quen truy cập internet mọi lúc, mọi nơi, không có mục đích cụ thể, phụ thuộc vào internet.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Tích cực tham gia các hoạt động rèn luyện thể chất, vui chơi ngoài trời, giao lưu lành mạnh, trò chuyện với bạn bè, người thân. </a:t>
            </a: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1232848" y="2796480"/>
            <a:ext cx="7162800" cy="6321958"/>
          </a:xfrm>
          <a:prstGeom prst="rect">
            <a:avLst/>
          </a:prstGeom>
        </p:spPr>
      </p:pic>
    </p:spTree>
    <p:extLst>
      <p:ext uri="{BB962C8B-B14F-4D97-AF65-F5344CB8AC3E}">
        <p14:creationId xmlns:p14="http://schemas.microsoft.com/office/powerpoint/2010/main" val="30382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838200" y="867770"/>
            <a:ext cx="12944569" cy="784830"/>
          </a:xfrm>
          <a:prstGeom prst="rect">
            <a:avLst/>
          </a:prstGeom>
        </p:spPr>
        <p:txBody>
          <a:bodyPr wrap="none">
            <a:spAutoFit/>
          </a:bodyPr>
          <a:lstStyle/>
          <a:p>
            <a:pPr algn="just">
              <a:spcBef>
                <a:spcPts val="300"/>
              </a:spcBef>
              <a:spcAft>
                <a:spcPts val="300"/>
              </a:spcAft>
            </a:pPr>
            <a:r>
              <a:rPr lang="vi-VN" sz="4500" b="1" dirty="0" smtClean="0">
                <a:latin typeface="Arial" panose="020B0604020202020204" pitchFamily="34" charset="0"/>
                <a:ea typeface="Calibri" panose="020F0502020204030204" pitchFamily="34" charset="0"/>
                <a:cs typeface="Arial" panose="020B0604020202020204" pitchFamily="34" charset="0"/>
              </a:rPr>
              <a:t>3. Tác hại và cách phòng tránh nghiện internet</a:t>
            </a:r>
            <a:endParaRPr lang="en-US" sz="45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066800" y="1848939"/>
            <a:ext cx="3951723" cy="738664"/>
          </a:xfrm>
          <a:prstGeom prst="rect">
            <a:avLst/>
          </a:prstGeom>
        </p:spPr>
        <p:txBody>
          <a:bodyPr wrap="none">
            <a:spAutoFit/>
          </a:bodyPr>
          <a:lstStyle/>
          <a:p>
            <a:pPr algn="just">
              <a:spcBef>
                <a:spcPts val="300"/>
              </a:spcBef>
              <a:spcAft>
                <a:spcPts val="300"/>
              </a:spcAft>
            </a:pPr>
            <a:r>
              <a:rPr lang="vi-VN"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c. Phòng tránh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6858000" y="2933700"/>
            <a:ext cx="10058400" cy="4555093"/>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Tự mình xác định rõ mục đích, thời điểm và thời lượng truy cập internet một cách hợp lí, tự giác và nghiệm túc thực hiện.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 Chỉ truy cập internet để phục vụ việc học tập, giải trí lành mạnh.</a:t>
            </a:r>
          </a:p>
        </p:txBody>
      </p:sp>
      <p:pic>
        <p:nvPicPr>
          <p:cNvPr id="10"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57534" y="2933700"/>
            <a:ext cx="5450040" cy="6123641"/>
          </a:xfrm>
          <a:prstGeom prst="rect">
            <a:avLst/>
          </a:prstGeom>
        </p:spPr>
      </p:pic>
    </p:spTree>
    <p:extLst>
      <p:ext uri="{BB962C8B-B14F-4D97-AF65-F5344CB8AC3E}">
        <p14:creationId xmlns:p14="http://schemas.microsoft.com/office/powerpoint/2010/main" val="15933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71999" y="222640"/>
            <a:ext cx="9023208" cy="1339460"/>
            <a:chOff x="0" y="0"/>
            <a:chExt cx="10192722" cy="2345666"/>
          </a:xfrm>
        </p:grpSpPr>
        <p:sp>
          <p:nvSpPr>
            <p:cNvPr id="6" name="Freeform 6"/>
            <p:cNvSpPr/>
            <p:nvPr/>
          </p:nvSpPr>
          <p:spPr>
            <a:xfrm>
              <a:off x="-4213" y="0"/>
              <a:ext cx="10196935" cy="2345666"/>
            </a:xfrm>
            <a:custGeom>
              <a:avLst/>
              <a:gdLst/>
              <a:ahLst/>
              <a:cxnLst/>
              <a:rect l="l" t="t" r="r" b="b"/>
              <a:pathLst>
                <a:path w="10196935" h="2345666">
                  <a:moveTo>
                    <a:pt x="278431" y="16918"/>
                  </a:moveTo>
                  <a:cubicBezTo>
                    <a:pt x="278431" y="16918"/>
                    <a:pt x="604014" y="12258"/>
                    <a:pt x="1051645" y="12454"/>
                  </a:cubicBezTo>
                  <a:cubicBezTo>
                    <a:pt x="8268809" y="12671"/>
                    <a:pt x="9922866" y="0"/>
                    <a:pt x="9922866" y="0"/>
                  </a:cubicBezTo>
                  <a:cubicBezTo>
                    <a:pt x="9990330" y="0"/>
                    <a:pt x="10066267" y="0"/>
                    <a:pt x="10145041" y="85073"/>
                  </a:cubicBezTo>
                  <a:cubicBezTo>
                    <a:pt x="10188019" y="131488"/>
                    <a:pt x="10189087" y="240224"/>
                    <a:pt x="10189491" y="320281"/>
                  </a:cubicBezTo>
                  <a:cubicBezTo>
                    <a:pt x="10189491" y="320281"/>
                    <a:pt x="10187788" y="1318305"/>
                    <a:pt x="10187788" y="1583082"/>
                  </a:cubicBezTo>
                  <a:cubicBezTo>
                    <a:pt x="10187788" y="1797241"/>
                    <a:pt x="10196935" y="2096420"/>
                    <a:pt x="10196935" y="2096420"/>
                  </a:cubicBezTo>
                  <a:cubicBezTo>
                    <a:pt x="10196935" y="2225089"/>
                    <a:pt x="10192766" y="2345666"/>
                    <a:pt x="9939927" y="2337532"/>
                  </a:cubicBezTo>
                  <a:cubicBezTo>
                    <a:pt x="9939927" y="2337532"/>
                    <a:pt x="9563455" y="2317234"/>
                    <a:pt x="8527276" y="2324832"/>
                  </a:cubicBezTo>
                  <a:cubicBezTo>
                    <a:pt x="2433662"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7" name="TextBox 7"/>
          <p:cNvSpPr txBox="1"/>
          <p:nvPr/>
        </p:nvSpPr>
        <p:spPr>
          <a:xfrm>
            <a:off x="5406092" y="375596"/>
            <a:ext cx="7351291" cy="936731"/>
          </a:xfrm>
          <a:prstGeom prst="rect">
            <a:avLst/>
          </a:prstGeom>
        </p:spPr>
        <p:txBody>
          <a:bodyPr lIns="0" tIns="0" rIns="0" bIns="0" rtlCol="0" anchor="t">
            <a:spAutoFit/>
          </a:bodyPr>
          <a:lstStyle/>
          <a:p>
            <a:pPr algn="ctr">
              <a:lnSpc>
                <a:spcPts val="8100"/>
              </a:lnSpc>
            </a:pPr>
            <a:r>
              <a:rPr lang="vi-VN" sz="4800" b="1" spc="135" dirty="0" smtClean="0">
                <a:solidFill>
                  <a:srgbClr val="FF0000"/>
                </a:solidFill>
              </a:rPr>
              <a:t>BÀI TẬP</a:t>
            </a:r>
            <a:endParaRPr lang="en-US" sz="4800" b="1" spc="135" dirty="0">
              <a:solidFill>
                <a:srgbClr val="FF000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09030" y="157033"/>
            <a:ext cx="959949" cy="147067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59098" y="117104"/>
            <a:ext cx="2026983" cy="1931162"/>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9552">
            <a:off x="15634671" y="347724"/>
            <a:ext cx="1487231" cy="172205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43068">
            <a:off x="15082186" y="457172"/>
            <a:ext cx="953870" cy="973337"/>
          </a:xfrm>
          <a:prstGeom prst="rect">
            <a:avLst/>
          </a:prstGeom>
        </p:spPr>
      </p:pic>
      <p:sp>
        <p:nvSpPr>
          <p:cNvPr id="17" name="Rectangle 16"/>
          <p:cNvSpPr/>
          <p:nvPr/>
        </p:nvSpPr>
        <p:spPr>
          <a:xfrm>
            <a:off x="1941966" y="1501175"/>
            <a:ext cx="14279542" cy="1911549"/>
          </a:xfrm>
          <a:prstGeom prst="rect">
            <a:avLst/>
          </a:prstGeom>
        </p:spPr>
        <p:txBody>
          <a:bodyPr wrap="square">
            <a:spAutoFit/>
          </a:bodyPr>
          <a:lstStyle/>
          <a:p>
            <a:pPr algn="just">
              <a:lnSpc>
                <a:spcPct val="150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Thực hiện những điều nào dưới đây sẽ giúp em phòng tránh nghiện internet?</a:t>
            </a:r>
            <a:endParaRPr lang="en-US" sz="4200" b="1"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1941966" y="3520077"/>
            <a:ext cx="15050634" cy="5586145"/>
          </a:xfrm>
          <a:prstGeom prst="rect">
            <a:avLst/>
          </a:prstGeom>
        </p:spPr>
        <p:txBody>
          <a:bodyPr wrap="square">
            <a:spAutoFit/>
          </a:bodyPr>
          <a:lstStyle/>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A. Chỉ truy cập internet khi có mục đích rõ ràng.</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B. Tự giác tuân thủ quy định về thời gian sử dụng internet một cách hợp lí của bản thân.</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C. Không thức khuya, trốn học để lên mạng. </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D. Luyện tập thể thao, giao lưu lành mạnh với bạn bè.</a:t>
            </a:r>
          </a:p>
          <a:p>
            <a:pPr algn="just">
              <a:lnSpc>
                <a:spcPct val="150000"/>
              </a:lnSpc>
              <a:spcBef>
                <a:spcPts val="300"/>
              </a:spcBef>
              <a:spcAft>
                <a:spcPts val="300"/>
              </a:spcAft>
            </a:pPr>
            <a:r>
              <a:rPr lang="vi-VN" sz="3800" dirty="0">
                <a:solidFill>
                  <a:srgbClr val="000000"/>
                </a:solidFill>
                <a:ea typeface="Calibri" panose="020F0502020204030204" pitchFamily="34" charset="0"/>
                <a:cs typeface="Arial" panose="020B0604020202020204" pitchFamily="34" charset="0"/>
              </a:rPr>
              <a:t>E. Thường xuyên chơi trò chơi trực tuyến, sử dụng mạng xã hội. </a:t>
            </a:r>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22828" y="3619500"/>
            <a:ext cx="719138" cy="666484"/>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22828" y="4588319"/>
            <a:ext cx="719138" cy="666484"/>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3300" y="6323045"/>
            <a:ext cx="719138" cy="666484"/>
          </a:xfrm>
          <a:prstGeom prst="rect">
            <a:avLst/>
          </a:prstGeom>
        </p:spPr>
      </p:pic>
      <p:pic>
        <p:nvPicPr>
          <p:cNvPr id="30"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90029">
            <a:off x="13845446" y="9174886"/>
            <a:ext cx="5580941" cy="1429436"/>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3300" y="7226174"/>
            <a:ext cx="719138" cy="666484"/>
          </a:xfrm>
          <a:prstGeom prst="rect">
            <a:avLst/>
          </a:prstGeom>
        </p:spPr>
      </p:pic>
    </p:spTree>
    <p:extLst>
      <p:ext uri="{BB962C8B-B14F-4D97-AF65-F5344CB8AC3E}">
        <p14:creationId xmlns:p14="http://schemas.microsoft.com/office/powerpoint/2010/main" val="403040814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1569438" y="510785"/>
            <a:ext cx="15175496" cy="2076524"/>
            <a:chOff x="0" y="0"/>
            <a:chExt cx="17142419" cy="2345666"/>
          </a:xfrm>
        </p:grpSpPr>
        <p:sp>
          <p:nvSpPr>
            <p:cNvPr id="3" name="Freeform 3"/>
            <p:cNvSpPr/>
            <p:nvPr/>
          </p:nvSpPr>
          <p:spPr>
            <a:xfrm>
              <a:off x="-4213" y="0"/>
              <a:ext cx="17146631" cy="2345666"/>
            </a:xfrm>
            <a:custGeom>
              <a:avLst/>
              <a:gdLst/>
              <a:ahLst/>
              <a:cxnLst/>
              <a:rect l="l" t="t" r="r" b="b"/>
              <a:pathLst>
                <a:path w="17146631" h="2345666">
                  <a:moveTo>
                    <a:pt x="278431" y="16918"/>
                  </a:moveTo>
                  <a:cubicBezTo>
                    <a:pt x="278431" y="16918"/>
                    <a:pt x="604014" y="12258"/>
                    <a:pt x="1175379" y="12454"/>
                  </a:cubicBezTo>
                  <a:cubicBezTo>
                    <a:pt x="14339493" y="12671"/>
                    <a:pt x="16872563" y="0"/>
                    <a:pt x="16872563" y="0"/>
                  </a:cubicBezTo>
                  <a:cubicBezTo>
                    <a:pt x="16940027" y="0"/>
                    <a:pt x="17015964" y="0"/>
                    <a:pt x="17094737" y="85073"/>
                  </a:cubicBezTo>
                  <a:cubicBezTo>
                    <a:pt x="17137716" y="131488"/>
                    <a:pt x="17138783" y="240224"/>
                    <a:pt x="17139189" y="320281"/>
                  </a:cubicBezTo>
                  <a:cubicBezTo>
                    <a:pt x="17139189" y="320281"/>
                    <a:pt x="17137483" y="1318305"/>
                    <a:pt x="17137483" y="1583082"/>
                  </a:cubicBezTo>
                  <a:cubicBezTo>
                    <a:pt x="17137483" y="1797241"/>
                    <a:pt x="17146632" y="2096420"/>
                    <a:pt x="17146632" y="2096420"/>
                  </a:cubicBezTo>
                  <a:cubicBezTo>
                    <a:pt x="17146632" y="2225089"/>
                    <a:pt x="17142463" y="2345666"/>
                    <a:pt x="16889624" y="2337532"/>
                  </a:cubicBezTo>
                  <a:cubicBezTo>
                    <a:pt x="16889624" y="2337532"/>
                    <a:pt x="16513153" y="2317234"/>
                    <a:pt x="14810939" y="2324832"/>
                  </a:cubicBezTo>
                  <a:cubicBezTo>
                    <a:pt x="369618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1911185" y="1066230"/>
            <a:ext cx="14492002" cy="989373"/>
          </a:xfrm>
          <a:prstGeom prst="rect">
            <a:avLst/>
          </a:prstGeom>
        </p:spPr>
        <p:txBody>
          <a:bodyPr lIns="0" tIns="0" rIns="0" bIns="0" rtlCol="0" anchor="t">
            <a:spAutoFit/>
          </a:bodyPr>
          <a:lstStyle/>
          <a:p>
            <a:pPr algn="ctr">
              <a:lnSpc>
                <a:spcPts val="8100"/>
              </a:lnSpc>
            </a:pPr>
            <a:r>
              <a:rPr lang="vi-VN" sz="6400" b="1" spc="135" dirty="0" smtClean="0">
                <a:solidFill>
                  <a:srgbClr val="FF0000"/>
                </a:solidFill>
              </a:rPr>
              <a:t>KẾT LUẬN</a:t>
            </a:r>
            <a:endParaRPr lang="en-US" sz="6400" b="1" spc="135" dirty="0">
              <a:solidFill>
                <a:srgbClr val="FF0000"/>
              </a:solidFill>
            </a:endParaRPr>
          </a:p>
        </p:txBody>
      </p:sp>
      <p:grpSp>
        <p:nvGrpSpPr>
          <p:cNvPr id="5" name="Group 5"/>
          <p:cNvGrpSpPr/>
          <p:nvPr/>
        </p:nvGrpSpPr>
        <p:grpSpPr>
          <a:xfrm rot="5400000">
            <a:off x="5965571" y="-898273"/>
            <a:ext cx="6934200" cy="14598147"/>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02085">
            <a:off x="16601508" y="4179165"/>
            <a:ext cx="1009607" cy="103021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483449">
            <a:off x="266164" y="7946776"/>
            <a:ext cx="1410702" cy="141070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29931">
            <a:off x="18163" y="4274064"/>
            <a:ext cx="1821960" cy="209639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486029">
            <a:off x="16623885" y="6970787"/>
            <a:ext cx="966188" cy="152702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52418">
            <a:off x="17555277" y="5673579"/>
            <a:ext cx="545890" cy="1021223"/>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892471" y="212452"/>
            <a:ext cx="5580941" cy="1429436"/>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90029">
            <a:off x="13845446" y="9174886"/>
            <a:ext cx="5580941" cy="1429436"/>
          </a:xfrm>
          <a:prstGeom prst="rect">
            <a:avLst/>
          </a:prstGeom>
        </p:spPr>
      </p:pic>
      <p:sp>
        <p:nvSpPr>
          <p:cNvPr id="15" name="Rectangle 14"/>
          <p:cNvSpPr/>
          <p:nvPr/>
        </p:nvSpPr>
        <p:spPr>
          <a:xfrm>
            <a:off x="2523346" y="3651015"/>
            <a:ext cx="13292323" cy="532389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3800" dirty="0">
                <a:solidFill>
                  <a:srgbClr val="000000"/>
                </a:solidFill>
                <a:ea typeface="Calibri" panose="020F0502020204030204" pitchFamily="34" charset="0"/>
                <a:cs typeface="Arial" panose="020B0604020202020204" pitchFamily="34" charset="0"/>
              </a:rPr>
              <a:t>Nghiện internet sẽ ảnh hưởng xấu đến sức khỏe thể chất, tinh thần, kết quả học tập và dễ dẫn đến những việc làm vi phạm đạo đức, pháp luật.</a:t>
            </a:r>
          </a:p>
          <a:p>
            <a:pPr marL="571500" indent="-571500" algn="just">
              <a:lnSpc>
                <a:spcPct val="150000"/>
              </a:lnSpc>
              <a:spcBef>
                <a:spcPts val="300"/>
              </a:spcBef>
              <a:spcAft>
                <a:spcPts val="300"/>
              </a:spcAft>
              <a:buFont typeface="Wingdings" panose="05000000000000000000" pitchFamily="2" charset="2"/>
              <a:buChar char="v"/>
            </a:pPr>
            <a:r>
              <a:rPr lang="vi-VN" sz="3800" dirty="0" smtClean="0">
                <a:solidFill>
                  <a:srgbClr val="000000"/>
                </a:solidFill>
                <a:ea typeface="Calibri" panose="020F0502020204030204" pitchFamily="34" charset="0"/>
                <a:cs typeface="Arial" panose="020B0604020202020204" pitchFamily="34" charset="0"/>
              </a:rPr>
              <a:t>Biện </a:t>
            </a:r>
            <a:r>
              <a:rPr lang="vi-VN" sz="3800" dirty="0">
                <a:solidFill>
                  <a:srgbClr val="000000"/>
                </a:solidFill>
                <a:ea typeface="Calibri" panose="020F0502020204030204" pitchFamily="34" charset="0"/>
                <a:cs typeface="Arial" panose="020B0604020202020204" pitchFamily="34" charset="0"/>
              </a:rPr>
              <a:t>pháp phòng tránh internet: chỉ truy cập internet khi cần thiết, tự giác quy định thời gian truy cập internet một cách hợp lí, tích cực tham gia hoạt động thể thao. </a:t>
            </a:r>
          </a:p>
        </p:txBody>
      </p:sp>
    </p:spTree>
    <p:extLst>
      <p:ext uri="{BB962C8B-B14F-4D97-AF65-F5344CB8AC3E}">
        <p14:creationId xmlns:p14="http://schemas.microsoft.com/office/powerpoint/2010/main" val="4068120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764899" y="2991138"/>
            <a:ext cx="14823684" cy="6800562"/>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892606" y="2555099"/>
            <a:ext cx="14823684" cy="7084201"/>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5842044" y="397345"/>
            <a:ext cx="6842414" cy="1959265"/>
            <a:chOff x="0" y="0"/>
            <a:chExt cx="10805670" cy="3772376"/>
          </a:xfrm>
        </p:grpSpPr>
        <p:sp>
          <p:nvSpPr>
            <p:cNvPr id="14" name="Freeform 14"/>
            <p:cNvSpPr/>
            <p:nvPr/>
          </p:nvSpPr>
          <p:spPr>
            <a:xfrm>
              <a:off x="-4213" y="0"/>
              <a:ext cx="10809882" cy="3772376"/>
            </a:xfrm>
            <a:custGeom>
              <a:avLst/>
              <a:gdLst/>
              <a:ahLst/>
              <a:cxnLst/>
              <a:rect l="l" t="t" r="r" b="b"/>
              <a:pathLst>
                <a:path w="10809882" h="3772376">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2498736"/>
                    <a:pt x="10800735" y="3009791"/>
                  </a:cubicBezTo>
                  <a:cubicBezTo>
                    <a:pt x="10800735" y="3223950"/>
                    <a:pt x="10809883" y="3523129"/>
                    <a:pt x="10809883" y="3523129"/>
                  </a:cubicBezTo>
                  <a:cubicBezTo>
                    <a:pt x="10809883" y="3651798"/>
                    <a:pt x="10805713" y="3772376"/>
                    <a:pt x="10552875" y="3764241"/>
                  </a:cubicBezTo>
                  <a:cubicBezTo>
                    <a:pt x="10552875" y="3764241"/>
                    <a:pt x="10176403" y="3743943"/>
                    <a:pt x="9081481" y="3751541"/>
                  </a:cubicBezTo>
                  <a:cubicBezTo>
                    <a:pt x="2545013" y="3759676"/>
                    <a:pt x="304023" y="3772376"/>
                    <a:pt x="304023" y="3772376"/>
                  </a:cubicBezTo>
                  <a:cubicBezTo>
                    <a:pt x="132548" y="3772376"/>
                    <a:pt x="4213" y="3671307"/>
                    <a:pt x="8532" y="3468759"/>
                  </a:cubicBezTo>
                  <a:cubicBezTo>
                    <a:pt x="8532" y="3468759"/>
                    <a:pt x="9630" y="2970218"/>
                    <a:pt x="4815" y="119929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5" name="Group 15"/>
          <p:cNvGrpSpPr/>
          <p:nvPr/>
        </p:nvGrpSpPr>
        <p:grpSpPr>
          <a:xfrm>
            <a:off x="5988125" y="386154"/>
            <a:ext cx="6838132" cy="1785553"/>
            <a:chOff x="-4213" y="0"/>
            <a:chExt cx="10825342" cy="3773970"/>
          </a:xfrm>
        </p:grpSpPr>
        <p:sp>
          <p:nvSpPr>
            <p:cNvPr id="16" name="Freeform 16"/>
            <p:cNvSpPr/>
            <p:nvPr/>
          </p:nvSpPr>
          <p:spPr>
            <a:xfrm>
              <a:off x="-4213" y="0"/>
              <a:ext cx="10825342" cy="3773970"/>
            </a:xfrm>
            <a:custGeom>
              <a:avLst/>
              <a:gdLst/>
              <a:ahLst/>
              <a:cxnLst/>
              <a:rect l="l" t="t" r="r" b="b"/>
              <a:pathLst>
                <a:path w="10825342" h="377397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2500056"/>
                    <a:pt x="10816195" y="3011386"/>
                  </a:cubicBezTo>
                  <a:cubicBezTo>
                    <a:pt x="10816195" y="3225545"/>
                    <a:pt x="10825342" y="3524724"/>
                    <a:pt x="10825342" y="3524724"/>
                  </a:cubicBezTo>
                  <a:cubicBezTo>
                    <a:pt x="10825342" y="3653393"/>
                    <a:pt x="10821173" y="3773970"/>
                    <a:pt x="10568335" y="3765836"/>
                  </a:cubicBezTo>
                  <a:cubicBezTo>
                    <a:pt x="10568335" y="3765836"/>
                    <a:pt x="10191862" y="3745538"/>
                    <a:pt x="9095459" y="3753136"/>
                  </a:cubicBezTo>
                  <a:cubicBezTo>
                    <a:pt x="2547822" y="3761270"/>
                    <a:pt x="304023" y="3773970"/>
                    <a:pt x="304023" y="3773970"/>
                  </a:cubicBezTo>
                  <a:cubicBezTo>
                    <a:pt x="132548" y="3773970"/>
                    <a:pt x="4213" y="3672901"/>
                    <a:pt x="8532" y="3470354"/>
                  </a:cubicBezTo>
                  <a:cubicBezTo>
                    <a:pt x="8532" y="3470354"/>
                    <a:pt x="9630" y="2971813"/>
                    <a:pt x="4815" y="1199520"/>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395318" y="578853"/>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8385">
            <a:off x="-427877" y="-227000"/>
            <a:ext cx="5580941" cy="1429436"/>
          </a:xfrm>
          <a:prstGeom prst="rect">
            <a:avLst/>
          </a:prstGeom>
        </p:spPr>
      </p:pic>
      <p:sp>
        <p:nvSpPr>
          <p:cNvPr id="24" name="TextBox 23"/>
          <p:cNvSpPr txBox="1"/>
          <p:nvPr/>
        </p:nvSpPr>
        <p:spPr>
          <a:xfrm>
            <a:off x="6987298" y="747266"/>
            <a:ext cx="4839786" cy="1077218"/>
          </a:xfrm>
          <a:prstGeom prst="rect">
            <a:avLst/>
          </a:prstGeom>
          <a:noFill/>
        </p:spPr>
        <p:txBody>
          <a:bodyPr wrap="none" rtlCol="0">
            <a:spAutoFit/>
          </a:bodyPr>
          <a:lstStyle/>
          <a:p>
            <a:r>
              <a:rPr lang="vi-VN" sz="6400" b="1" dirty="0" smtClean="0"/>
              <a:t>LUYỆN TẬP</a:t>
            </a:r>
            <a:endParaRPr lang="en-US" sz="6400" b="1" dirty="0"/>
          </a:p>
        </p:txBody>
      </p:sp>
      <p:sp>
        <p:nvSpPr>
          <p:cNvPr id="25" name="TextBox 24"/>
          <p:cNvSpPr txBox="1"/>
          <p:nvPr/>
        </p:nvSpPr>
        <p:spPr>
          <a:xfrm>
            <a:off x="3031475" y="3044107"/>
            <a:ext cx="12542216" cy="738664"/>
          </a:xfrm>
          <a:prstGeom prst="rect">
            <a:avLst/>
          </a:prstGeom>
          <a:noFill/>
        </p:spPr>
        <p:txBody>
          <a:bodyPr wrap="none" rtlCol="0">
            <a:spAutoFit/>
          </a:bodyPr>
          <a:lstStyle/>
          <a:p>
            <a:r>
              <a:rPr lang="vi-VN" sz="4200" b="1" dirty="0" smtClean="0"/>
              <a:t>Bài 1. </a:t>
            </a:r>
            <a:r>
              <a:rPr lang="vi-VN" sz="4200" dirty="0" smtClean="0"/>
              <a:t>Em sẽ làm gì trong mỗi tình huống dưới đây?</a:t>
            </a:r>
            <a:endParaRPr lang="en-US" sz="4200" dirty="0"/>
          </a:p>
        </p:txBody>
      </p:sp>
      <p:sp>
        <p:nvSpPr>
          <p:cNvPr id="26" name="Rectangle 25"/>
          <p:cNvSpPr/>
          <p:nvPr/>
        </p:nvSpPr>
        <p:spPr>
          <a:xfrm>
            <a:off x="2365154" y="3799059"/>
            <a:ext cx="13868007" cy="4748801"/>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nl-NL" sz="4000" dirty="0" smtClean="0">
                <a:latin typeface="Arial" panose="020B0604020202020204" pitchFamily="34" charset="0"/>
                <a:ea typeface="Calibri" panose="020F0502020204030204" pitchFamily="34" charset="0"/>
                <a:cs typeface="Arial" panose="020B0604020202020204" pitchFamily="34" charset="0"/>
              </a:rPr>
              <a:t>Bị </a:t>
            </a:r>
            <a:r>
              <a:rPr lang="nl-NL" sz="4000" dirty="0">
                <a:latin typeface="Arial" panose="020B0604020202020204" pitchFamily="34" charset="0"/>
                <a:ea typeface="Calibri" panose="020F0502020204030204" pitchFamily="34" charset="0"/>
                <a:cs typeface="Arial" panose="020B0604020202020204" pitchFamily="34" charset="0"/>
              </a:rPr>
              <a:t>người khác nhắn tin xúc phạm, đe dọa</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vi-VN" sz="4000" dirty="0" smtClean="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300"/>
              </a:spcBef>
              <a:spcAft>
                <a:spcPts val="300"/>
              </a:spcAft>
              <a:buAutoNum type="alphaUcPeriod"/>
            </a:pPr>
            <a:r>
              <a:rPr lang="vi-VN" sz="4000" dirty="0" smtClean="0">
                <a:ea typeface="Calibri" panose="020F0502020204030204" pitchFamily="34" charset="0"/>
                <a:cs typeface="Arial" panose="020B0604020202020204" pitchFamily="34" charset="0"/>
              </a:rPr>
              <a:t>Khi </a:t>
            </a:r>
            <a:r>
              <a:rPr lang="vi-VN" sz="4000" dirty="0">
                <a:ea typeface="Calibri" panose="020F0502020204030204" pitchFamily="34" charset="0"/>
                <a:cs typeface="Arial" panose="020B0604020202020204" pitchFamily="34" charset="0"/>
              </a:rPr>
              <a:t>cần đăng kí sử dụng một MXH mà chưa biết quy định của MXH đó</a:t>
            </a:r>
            <a:r>
              <a:rPr lang="vi-VN" sz="4000" dirty="0" smtClean="0">
                <a:ea typeface="Calibri" panose="020F0502020204030204" pitchFamily="34" charset="0"/>
                <a:cs typeface="Arial" panose="020B0604020202020204" pitchFamily="34" charset="0"/>
              </a:rPr>
              <a:t>.</a:t>
            </a:r>
          </a:p>
          <a:p>
            <a:pPr marL="742950" indent="-742950" algn="just">
              <a:lnSpc>
                <a:spcPct val="150000"/>
              </a:lnSpc>
              <a:spcBef>
                <a:spcPts val="300"/>
              </a:spcBef>
              <a:spcAft>
                <a:spcPts val="300"/>
              </a:spcAft>
              <a:buAutoNum type="alphaUcPeriod"/>
            </a:pPr>
            <a:r>
              <a:rPr lang="en-US" sz="4000" dirty="0" smtClean="0">
                <a:latin typeface="Arial" panose="020B0604020202020204" pitchFamily="34" charset="0"/>
                <a:ea typeface="Calibri" panose="020F0502020204030204" pitchFamily="34" charset="0"/>
                <a:cs typeface="Arial" panose="020B0604020202020204" pitchFamily="34" charset="0"/>
              </a:rPr>
              <a:t>Bạn </a:t>
            </a:r>
            <a:r>
              <a:rPr lang="en-US" sz="4000" dirty="0">
                <a:latin typeface="Arial" panose="020B0604020202020204" pitchFamily="34" charset="0"/>
                <a:ea typeface="Calibri" panose="020F0502020204030204" pitchFamily="34" charset="0"/>
                <a:cs typeface="Arial" panose="020B0604020202020204" pitchFamily="34" charset="0"/>
              </a:rPr>
              <a:t>gửi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web có </a:t>
            </a:r>
            <a:r>
              <a:rPr lang="en-US" sz="4000" dirty="0" err="1">
                <a:latin typeface="Arial" panose="020B0604020202020204" pitchFamily="34" charset="0"/>
                <a:ea typeface="Calibri" panose="020F0502020204030204" pitchFamily="34" charset="0"/>
                <a:cs typeface="Arial" panose="020B0604020202020204" pitchFamily="34" charset="0"/>
              </a:rPr>
              <a:t>nội</a:t>
            </a:r>
            <a:r>
              <a:rPr lang="en-US" sz="4000" dirty="0">
                <a:latin typeface="Arial" panose="020B0604020202020204" pitchFamily="34" charset="0"/>
                <a:ea typeface="Calibri" panose="020F0502020204030204" pitchFamily="34" charset="0"/>
                <a:cs typeface="Arial" panose="020B0604020202020204" pitchFamily="34" charset="0"/>
              </a:rPr>
              <a:t> dung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phù</a:t>
            </a:r>
            <a:r>
              <a:rPr lang="en-US" sz="4000" dirty="0">
                <a:latin typeface="Arial" panose="020B0604020202020204" pitchFamily="34" charset="0"/>
                <a:ea typeface="Calibri" panose="020F0502020204030204" pitchFamily="34" charset="0"/>
                <a:cs typeface="Arial" panose="020B0604020202020204" pitchFamily="34" charset="0"/>
              </a:rPr>
              <a:t> hợp với </a:t>
            </a:r>
            <a:r>
              <a:rPr lang="en-US" sz="4000" dirty="0" err="1">
                <a:latin typeface="Arial" panose="020B0604020202020204" pitchFamily="34" charset="0"/>
                <a:ea typeface="Calibri" panose="020F0502020204030204" pitchFamily="34" charset="0"/>
                <a:cs typeface="Arial" panose="020B0604020202020204" pitchFamily="34" charset="0"/>
              </a:rPr>
              <a:t>lứa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tuổi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764899" y="1257300"/>
            <a:ext cx="14823684" cy="8534400"/>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892606" y="1197448"/>
            <a:ext cx="14823684" cy="8441852"/>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35067" y="565479"/>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8385">
            <a:off x="-427877" y="-227000"/>
            <a:ext cx="5580941" cy="1429436"/>
          </a:xfrm>
          <a:prstGeom prst="rect">
            <a:avLst/>
          </a:prstGeom>
        </p:spPr>
      </p:pic>
      <p:sp>
        <p:nvSpPr>
          <p:cNvPr id="26" name="Rectangle 25"/>
          <p:cNvSpPr/>
          <p:nvPr/>
        </p:nvSpPr>
        <p:spPr>
          <a:xfrm>
            <a:off x="2254483" y="1637851"/>
            <a:ext cx="13868007" cy="7748275"/>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nl-NL" sz="3500" dirty="0" smtClean="0">
                <a:latin typeface="Arial" panose="020B0604020202020204" pitchFamily="34" charset="0"/>
                <a:ea typeface="Calibri" panose="020F0502020204030204" pitchFamily="34" charset="0"/>
                <a:cs typeface="Arial" panose="020B0604020202020204" pitchFamily="34" charset="0"/>
              </a:rPr>
              <a:t>Bị </a:t>
            </a:r>
            <a:r>
              <a:rPr lang="nl-NL" sz="3500" dirty="0">
                <a:latin typeface="Arial" panose="020B0604020202020204" pitchFamily="34" charset="0"/>
                <a:ea typeface="Calibri" panose="020F0502020204030204" pitchFamily="34" charset="0"/>
                <a:cs typeface="Arial" panose="020B0604020202020204" pitchFamily="34" charset="0"/>
              </a:rPr>
              <a:t>người khác nhắn tin xúc phạm, đe dọa</a:t>
            </a:r>
            <a:r>
              <a:rPr lang="nl-NL" sz="3500" dirty="0" smtClean="0">
                <a:latin typeface="Arial" panose="020B0604020202020204" pitchFamily="34" charset="0"/>
                <a:ea typeface="Calibri" panose="020F0502020204030204" pitchFamily="34" charset="0"/>
                <a:cs typeface="Arial" panose="020B0604020202020204" pitchFamily="34" charset="0"/>
              </a:rPr>
              <a:t>.</a:t>
            </a:r>
            <a:endParaRPr lang="vi-VN" sz="35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3500" b="1" dirty="0" smtClean="0">
                <a:solidFill>
                  <a:srgbClr val="FF0000"/>
                </a:solidFill>
                <a:ea typeface="Calibri" panose="020F0502020204030204" pitchFamily="34" charset="0"/>
                <a:cs typeface="Arial" panose="020B0604020202020204" pitchFamily="34" charset="0"/>
                <a:sym typeface="Wingdings" panose="05000000000000000000" pitchFamily="2" charset="2"/>
              </a:rPr>
              <a:t> </a:t>
            </a:r>
            <a:r>
              <a:rPr lang="vi-VN" sz="3500" b="1" dirty="0" smtClean="0">
                <a:solidFill>
                  <a:srgbClr val="FF0000"/>
                </a:solidFill>
                <a:ea typeface="Calibri" panose="020F0502020204030204" pitchFamily="34" charset="0"/>
                <a:cs typeface="Arial" panose="020B0604020202020204" pitchFamily="34" charset="0"/>
              </a:rPr>
              <a:t>Nhờ </a:t>
            </a:r>
            <a:r>
              <a:rPr lang="vi-VN" sz="3500" b="1" dirty="0">
                <a:solidFill>
                  <a:srgbClr val="FF0000"/>
                </a:solidFill>
                <a:ea typeface="Calibri" panose="020F0502020204030204" pitchFamily="34" charset="0"/>
                <a:cs typeface="Arial" panose="020B0604020202020204" pitchFamily="34" charset="0"/>
              </a:rPr>
              <a:t>sự hỗ trợ của người lớn </a:t>
            </a:r>
            <a:r>
              <a:rPr lang="vi-VN" sz="3500" b="1" dirty="0" smtClean="0">
                <a:solidFill>
                  <a:srgbClr val="FF0000"/>
                </a:solidFill>
                <a:ea typeface="Calibri" panose="020F0502020204030204" pitchFamily="34" charset="0"/>
                <a:cs typeface="Arial" panose="020B0604020202020204" pitchFamily="34" charset="0"/>
              </a:rPr>
              <a:t>tin cậy, cơ </a:t>
            </a:r>
            <a:r>
              <a:rPr lang="vi-VN" sz="3500" b="1" dirty="0">
                <a:solidFill>
                  <a:srgbClr val="FF0000"/>
                </a:solidFill>
                <a:ea typeface="Calibri" panose="020F0502020204030204" pitchFamily="34" charset="0"/>
                <a:cs typeface="Arial" panose="020B0604020202020204" pitchFamily="34" charset="0"/>
              </a:rPr>
              <a:t>quan chức năng. </a:t>
            </a:r>
          </a:p>
          <a:p>
            <a:pPr algn="just">
              <a:lnSpc>
                <a:spcPct val="150000"/>
              </a:lnSpc>
              <a:spcBef>
                <a:spcPts val="300"/>
              </a:spcBef>
              <a:spcAft>
                <a:spcPts val="300"/>
              </a:spcAft>
            </a:pPr>
            <a:r>
              <a:rPr lang="vi-VN" sz="3500" dirty="0" smtClean="0">
                <a:ea typeface="Calibri" panose="020F0502020204030204" pitchFamily="34" charset="0"/>
                <a:cs typeface="Arial" panose="020B0604020202020204" pitchFamily="34" charset="0"/>
              </a:rPr>
              <a:t>B. Khi </a:t>
            </a:r>
            <a:r>
              <a:rPr lang="vi-VN" sz="3500" dirty="0">
                <a:ea typeface="Calibri" panose="020F0502020204030204" pitchFamily="34" charset="0"/>
                <a:cs typeface="Arial" panose="020B0604020202020204" pitchFamily="34" charset="0"/>
              </a:rPr>
              <a:t>cần đăng kí sử dụng một MXH mà chưa biết quy định của MXH đó</a:t>
            </a:r>
            <a:r>
              <a:rPr lang="vi-VN" sz="3500" dirty="0" smtClean="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ð"/>
            </a:pPr>
            <a:r>
              <a:rPr lang="vi-VN" sz="3500" b="1" dirty="0" smtClean="0">
                <a:solidFill>
                  <a:srgbClr val="FF0000"/>
                </a:solidFill>
                <a:ea typeface="Calibri" panose="020F0502020204030204" pitchFamily="34" charset="0"/>
                <a:cs typeface="Arial" panose="020B0604020202020204" pitchFamily="34" charset="0"/>
              </a:rPr>
              <a:t>Tìm </a:t>
            </a:r>
            <a:r>
              <a:rPr lang="vi-VN" sz="3500" b="1" dirty="0">
                <a:solidFill>
                  <a:srgbClr val="FF0000"/>
                </a:solidFill>
                <a:ea typeface="Calibri" panose="020F0502020204030204" pitchFamily="34" charset="0"/>
                <a:cs typeface="Arial" panose="020B0604020202020204" pitchFamily="34" charset="0"/>
              </a:rPr>
              <a:t>hiểu các quy định trước khi đăng kí</a:t>
            </a:r>
            <a:r>
              <a:rPr lang="vi-VN" sz="3500" b="1" dirty="0" smtClean="0">
                <a:solidFill>
                  <a:srgbClr val="FF0000"/>
                </a:solidFill>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vi-VN" sz="3500" dirty="0" smtClean="0">
                <a:latin typeface="Arial" panose="020B0604020202020204" pitchFamily="34" charset="0"/>
                <a:ea typeface="Calibri" panose="020F0502020204030204" pitchFamily="34" charset="0"/>
                <a:cs typeface="Arial" panose="020B0604020202020204" pitchFamily="34" charset="0"/>
              </a:rPr>
              <a:t>C. </a:t>
            </a:r>
            <a:r>
              <a:rPr lang="en-US" sz="3500" dirty="0" smtClean="0">
                <a:latin typeface="Arial" panose="020B0604020202020204" pitchFamily="34" charset="0"/>
                <a:ea typeface="Calibri" panose="020F0502020204030204" pitchFamily="34" charset="0"/>
                <a:cs typeface="Arial" panose="020B0604020202020204" pitchFamily="34" charset="0"/>
              </a:rPr>
              <a:t>Bạn </a:t>
            </a:r>
            <a:r>
              <a:rPr lang="en-US" sz="3500" dirty="0">
                <a:latin typeface="Arial" panose="020B0604020202020204" pitchFamily="34" charset="0"/>
                <a:ea typeface="Calibri" panose="020F0502020204030204" pitchFamily="34" charset="0"/>
                <a:cs typeface="Arial" panose="020B0604020202020204" pitchFamily="34" charset="0"/>
              </a:rPr>
              <a:t>gửi </a:t>
            </a:r>
            <a:r>
              <a:rPr lang="en-US" sz="3500" dirty="0" err="1">
                <a:latin typeface="Arial" panose="020B0604020202020204" pitchFamily="34" charset="0"/>
                <a:ea typeface="Calibri" panose="020F0502020204030204" pitchFamily="34" charset="0"/>
                <a:cs typeface="Arial" panose="020B0604020202020204" pitchFamily="34" charset="0"/>
              </a:rPr>
              <a:t>cho</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em</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trang</a:t>
            </a:r>
            <a:r>
              <a:rPr lang="en-US" sz="3500" dirty="0">
                <a:latin typeface="Arial" panose="020B0604020202020204" pitchFamily="34" charset="0"/>
                <a:ea typeface="Calibri" panose="020F0502020204030204" pitchFamily="34" charset="0"/>
                <a:cs typeface="Arial" panose="020B0604020202020204" pitchFamily="34" charset="0"/>
              </a:rPr>
              <a:t> web có </a:t>
            </a:r>
            <a:r>
              <a:rPr lang="en-US" sz="3500" dirty="0" err="1">
                <a:latin typeface="Arial" panose="020B0604020202020204" pitchFamily="34" charset="0"/>
                <a:ea typeface="Calibri" panose="020F0502020204030204" pitchFamily="34" charset="0"/>
                <a:cs typeface="Arial" panose="020B0604020202020204" pitchFamily="34" charset="0"/>
              </a:rPr>
              <a:t>nội</a:t>
            </a:r>
            <a:r>
              <a:rPr lang="en-US" sz="3500" dirty="0">
                <a:latin typeface="Arial" panose="020B0604020202020204" pitchFamily="34" charset="0"/>
                <a:ea typeface="Calibri" panose="020F0502020204030204" pitchFamily="34" charset="0"/>
                <a:cs typeface="Arial" panose="020B0604020202020204" pitchFamily="34" charset="0"/>
              </a:rPr>
              <a:t> dung </a:t>
            </a:r>
            <a:r>
              <a:rPr lang="en-US" sz="3500" dirty="0" err="1">
                <a:latin typeface="Arial" panose="020B0604020202020204" pitchFamily="34" charset="0"/>
                <a:ea typeface="Calibri" panose="020F0502020204030204" pitchFamily="34" charset="0"/>
                <a:cs typeface="Arial" panose="020B0604020202020204" pitchFamily="34" charset="0"/>
              </a:rPr>
              <a:t>không</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phù</a:t>
            </a:r>
            <a:r>
              <a:rPr lang="en-US" sz="3500" dirty="0">
                <a:latin typeface="Arial" panose="020B0604020202020204" pitchFamily="34" charset="0"/>
                <a:ea typeface="Calibri" panose="020F0502020204030204" pitchFamily="34" charset="0"/>
                <a:cs typeface="Arial" panose="020B0604020202020204" pitchFamily="34" charset="0"/>
              </a:rPr>
              <a:t> hợp với </a:t>
            </a:r>
            <a:r>
              <a:rPr lang="en-US" sz="3500" dirty="0" err="1">
                <a:latin typeface="Arial" panose="020B0604020202020204" pitchFamily="34" charset="0"/>
                <a:ea typeface="Calibri" panose="020F0502020204030204" pitchFamily="34" charset="0"/>
                <a:cs typeface="Arial" panose="020B0604020202020204" pitchFamily="34" charset="0"/>
              </a:rPr>
              <a:t>lứa</a:t>
            </a:r>
            <a:r>
              <a:rPr lang="en-US" sz="3500" dirty="0">
                <a:latin typeface="Arial" panose="020B0604020202020204" pitchFamily="34" charset="0"/>
                <a:ea typeface="Calibri" panose="020F0502020204030204" pitchFamily="34" charset="0"/>
                <a:cs typeface="Arial" panose="020B0604020202020204" pitchFamily="34" charset="0"/>
              </a:rPr>
              <a:t> </a:t>
            </a:r>
            <a:r>
              <a:rPr lang="en-US" sz="3500" dirty="0" err="1">
                <a:latin typeface="Arial" panose="020B0604020202020204" pitchFamily="34" charset="0"/>
                <a:ea typeface="Calibri" panose="020F0502020204030204" pitchFamily="34" charset="0"/>
                <a:cs typeface="Arial" panose="020B0604020202020204" pitchFamily="34" charset="0"/>
              </a:rPr>
              <a:t>tuổi</a:t>
            </a:r>
            <a:r>
              <a:rPr lang="en-US" sz="3500" dirty="0" smtClean="0">
                <a:latin typeface="Arial" panose="020B0604020202020204" pitchFamily="34" charset="0"/>
                <a:ea typeface="Calibri" panose="020F0502020204030204" pitchFamily="34" charset="0"/>
                <a:cs typeface="Arial" panose="020B0604020202020204" pitchFamily="34" charset="0"/>
              </a:rPr>
              <a:t>.</a:t>
            </a:r>
            <a:endParaRPr lang="vi-VN" sz="35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3500" b="1" dirty="0" smtClean="0">
                <a:solidFill>
                  <a:srgbClr val="FF0000"/>
                </a:solidFill>
                <a:ea typeface="Calibri" panose="020F0502020204030204" pitchFamily="34" charset="0"/>
                <a:cs typeface="Arial" panose="020B0604020202020204" pitchFamily="34" charset="0"/>
                <a:sym typeface="Wingdings" panose="05000000000000000000" pitchFamily="2" charset="2"/>
              </a:rPr>
              <a:t> </a:t>
            </a:r>
            <a:r>
              <a:rPr lang="vi-VN" sz="3500" b="1" dirty="0" smtClean="0">
                <a:solidFill>
                  <a:srgbClr val="FF0000"/>
                </a:solidFill>
                <a:ea typeface="Calibri" panose="020F0502020204030204" pitchFamily="34" charset="0"/>
                <a:cs typeface="Arial" panose="020B0604020202020204" pitchFamily="34" charset="0"/>
              </a:rPr>
              <a:t>Không </a:t>
            </a:r>
            <a:r>
              <a:rPr lang="vi-VN" sz="3500" b="1" dirty="0">
                <a:solidFill>
                  <a:srgbClr val="FF0000"/>
                </a:solidFill>
                <a:ea typeface="Calibri" panose="020F0502020204030204" pitchFamily="34" charset="0"/>
                <a:cs typeface="Arial" panose="020B0604020202020204" pitchFamily="34" charset="0"/>
              </a:rPr>
              <a:t>truy cập, chặn trang web có nội dung không phù hợp với lứa tuổi và khuyên bạn không nên xem những trang web đó.</a:t>
            </a:r>
            <a:endParaRPr lang="vi-VN" sz="3500" b="1" dirty="0" smtClean="0">
              <a:solidFill>
                <a:srgbClr val="FF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85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 calcmode="lin" valueType="num">
                                      <p:cBhvr>
                                        <p:cTn id="13" dur="5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 calcmode="lin" valueType="num">
                                      <p:cBhvr additive="base">
                                        <p:cTn id="20"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 calcmode="lin" valueType="num">
                                      <p:cBhvr>
                                        <p:cTn id="26" dur="500" fill="hold"/>
                                        <p:tgtEl>
                                          <p:spTgt spid="2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6">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anim calcmode="lin" valueType="num">
                                      <p:cBhvr additive="base">
                                        <p:cTn id="3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6">
                                            <p:txEl>
                                              <p:pRg st="5" end="5"/>
                                            </p:txEl>
                                          </p:spTgt>
                                        </p:tgtEl>
                                        <p:attrNameLst>
                                          <p:attrName>style.visibility</p:attrName>
                                        </p:attrNameLst>
                                      </p:cBhvr>
                                      <p:to>
                                        <p:strVal val="visible"/>
                                      </p:to>
                                    </p:set>
                                    <p:anim calcmode="lin" valueType="num">
                                      <p:cBhvr>
                                        <p:cTn id="39" dur="500" fill="hold"/>
                                        <p:tgtEl>
                                          <p:spTgt spid="26">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6">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261032" y="2991138"/>
            <a:ext cx="15832461" cy="6800562"/>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388739" y="2555099"/>
            <a:ext cx="15832461" cy="7084201"/>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5842044" y="397345"/>
            <a:ext cx="6842414" cy="1959265"/>
            <a:chOff x="0" y="0"/>
            <a:chExt cx="10805670" cy="3772376"/>
          </a:xfrm>
        </p:grpSpPr>
        <p:sp>
          <p:nvSpPr>
            <p:cNvPr id="14" name="Freeform 14"/>
            <p:cNvSpPr/>
            <p:nvPr/>
          </p:nvSpPr>
          <p:spPr>
            <a:xfrm>
              <a:off x="-4213" y="0"/>
              <a:ext cx="10809882" cy="3772376"/>
            </a:xfrm>
            <a:custGeom>
              <a:avLst/>
              <a:gdLst/>
              <a:ahLst/>
              <a:cxnLst/>
              <a:rect l="l" t="t" r="r" b="b"/>
              <a:pathLst>
                <a:path w="10809882" h="3772376">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2498736"/>
                    <a:pt x="10800735" y="3009791"/>
                  </a:cubicBezTo>
                  <a:cubicBezTo>
                    <a:pt x="10800735" y="3223950"/>
                    <a:pt x="10809883" y="3523129"/>
                    <a:pt x="10809883" y="3523129"/>
                  </a:cubicBezTo>
                  <a:cubicBezTo>
                    <a:pt x="10809883" y="3651798"/>
                    <a:pt x="10805713" y="3772376"/>
                    <a:pt x="10552875" y="3764241"/>
                  </a:cubicBezTo>
                  <a:cubicBezTo>
                    <a:pt x="10552875" y="3764241"/>
                    <a:pt x="10176403" y="3743943"/>
                    <a:pt x="9081481" y="3751541"/>
                  </a:cubicBezTo>
                  <a:cubicBezTo>
                    <a:pt x="2545013" y="3759676"/>
                    <a:pt x="304023" y="3772376"/>
                    <a:pt x="304023" y="3772376"/>
                  </a:cubicBezTo>
                  <a:cubicBezTo>
                    <a:pt x="132548" y="3772376"/>
                    <a:pt x="4213" y="3671307"/>
                    <a:pt x="8532" y="3468759"/>
                  </a:cubicBezTo>
                  <a:cubicBezTo>
                    <a:pt x="8532" y="3468759"/>
                    <a:pt x="9630" y="2970218"/>
                    <a:pt x="4815" y="119929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5" name="Group 15"/>
          <p:cNvGrpSpPr/>
          <p:nvPr/>
        </p:nvGrpSpPr>
        <p:grpSpPr>
          <a:xfrm>
            <a:off x="5988125" y="386154"/>
            <a:ext cx="6838132" cy="1785553"/>
            <a:chOff x="-4213" y="0"/>
            <a:chExt cx="10825342" cy="3773970"/>
          </a:xfrm>
        </p:grpSpPr>
        <p:sp>
          <p:nvSpPr>
            <p:cNvPr id="16" name="Freeform 16"/>
            <p:cNvSpPr/>
            <p:nvPr/>
          </p:nvSpPr>
          <p:spPr>
            <a:xfrm>
              <a:off x="-4213" y="0"/>
              <a:ext cx="10825342" cy="3773970"/>
            </a:xfrm>
            <a:custGeom>
              <a:avLst/>
              <a:gdLst/>
              <a:ahLst/>
              <a:cxnLst/>
              <a:rect l="l" t="t" r="r" b="b"/>
              <a:pathLst>
                <a:path w="10825342" h="377397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2500056"/>
                    <a:pt x="10816195" y="3011386"/>
                  </a:cubicBezTo>
                  <a:cubicBezTo>
                    <a:pt x="10816195" y="3225545"/>
                    <a:pt x="10825342" y="3524724"/>
                    <a:pt x="10825342" y="3524724"/>
                  </a:cubicBezTo>
                  <a:cubicBezTo>
                    <a:pt x="10825342" y="3653393"/>
                    <a:pt x="10821173" y="3773970"/>
                    <a:pt x="10568335" y="3765836"/>
                  </a:cubicBezTo>
                  <a:cubicBezTo>
                    <a:pt x="10568335" y="3765836"/>
                    <a:pt x="10191862" y="3745538"/>
                    <a:pt x="9095459" y="3753136"/>
                  </a:cubicBezTo>
                  <a:cubicBezTo>
                    <a:pt x="2547822" y="3761270"/>
                    <a:pt x="304023" y="3773970"/>
                    <a:pt x="304023" y="3773970"/>
                  </a:cubicBezTo>
                  <a:cubicBezTo>
                    <a:pt x="132548" y="3773970"/>
                    <a:pt x="4213" y="3672901"/>
                    <a:pt x="8532" y="3470354"/>
                  </a:cubicBezTo>
                  <a:cubicBezTo>
                    <a:pt x="8532" y="3470354"/>
                    <a:pt x="9630" y="2971813"/>
                    <a:pt x="4815" y="1199520"/>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395318" y="578853"/>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8385">
            <a:off x="-427877" y="-227000"/>
            <a:ext cx="5580941" cy="1429436"/>
          </a:xfrm>
          <a:prstGeom prst="rect">
            <a:avLst/>
          </a:prstGeom>
        </p:spPr>
      </p:pic>
      <p:sp>
        <p:nvSpPr>
          <p:cNvPr id="24" name="TextBox 23"/>
          <p:cNvSpPr txBox="1"/>
          <p:nvPr/>
        </p:nvSpPr>
        <p:spPr>
          <a:xfrm>
            <a:off x="6987298" y="747266"/>
            <a:ext cx="4839786" cy="1077218"/>
          </a:xfrm>
          <a:prstGeom prst="rect">
            <a:avLst/>
          </a:prstGeom>
          <a:noFill/>
        </p:spPr>
        <p:txBody>
          <a:bodyPr wrap="none" rtlCol="0">
            <a:spAutoFit/>
          </a:bodyPr>
          <a:lstStyle/>
          <a:p>
            <a:r>
              <a:rPr lang="vi-VN" sz="6400" b="1" dirty="0" smtClean="0"/>
              <a:t>LUYỆN TẬP</a:t>
            </a:r>
            <a:endParaRPr lang="en-US" sz="6400" b="1" dirty="0"/>
          </a:p>
        </p:txBody>
      </p:sp>
      <p:sp>
        <p:nvSpPr>
          <p:cNvPr id="25" name="TextBox 24"/>
          <p:cNvSpPr txBox="1"/>
          <p:nvPr/>
        </p:nvSpPr>
        <p:spPr>
          <a:xfrm>
            <a:off x="2521903" y="2907535"/>
            <a:ext cx="13157769" cy="707886"/>
          </a:xfrm>
          <a:prstGeom prst="rect">
            <a:avLst/>
          </a:prstGeom>
          <a:noFill/>
        </p:spPr>
        <p:txBody>
          <a:bodyPr wrap="none" rtlCol="0">
            <a:spAutoFit/>
          </a:bodyPr>
          <a:lstStyle/>
          <a:p>
            <a:r>
              <a:rPr lang="vi-VN" sz="4000" b="1" dirty="0" smtClean="0"/>
              <a:t>Bài 2. </a:t>
            </a:r>
            <a:r>
              <a:rPr lang="vi-VN" sz="4000" dirty="0" smtClean="0"/>
              <a:t>Tình huống nào sau đây là truy cập không hợp lệ?</a:t>
            </a:r>
            <a:endParaRPr lang="en-US" sz="4000" dirty="0"/>
          </a:p>
        </p:txBody>
      </p:sp>
      <p:sp>
        <p:nvSpPr>
          <p:cNvPr id="26" name="Rectangle 25"/>
          <p:cNvSpPr/>
          <p:nvPr/>
        </p:nvSpPr>
        <p:spPr>
          <a:xfrm>
            <a:off x="2461918" y="3780359"/>
            <a:ext cx="14374234" cy="5016758"/>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vi-VN" sz="3500" dirty="0" smtClean="0">
                <a:latin typeface="Arial" panose="020B0604020202020204" pitchFamily="34" charset="0"/>
                <a:ea typeface="Calibri" panose="020F0502020204030204" pitchFamily="34" charset="0"/>
                <a:cs typeface="Arial" panose="020B0604020202020204" pitchFamily="34" charset="0"/>
              </a:rPr>
              <a:t>Tại phòng thực hành Tin học, khi mở máy tính, Hoa thấy tài khoản email của một bạn khác đang mở (bạn này đã quên thoát khỏi hộp thư). Hoa đã thực hiện ngay thao tác thoát khỏi hộp thư của bạn đó.</a:t>
            </a:r>
          </a:p>
          <a:p>
            <a:pPr marL="742950" indent="-742950" algn="just">
              <a:lnSpc>
                <a:spcPct val="150000"/>
              </a:lnSpc>
              <a:spcBef>
                <a:spcPts val="300"/>
              </a:spcBef>
              <a:spcAft>
                <a:spcPts val="300"/>
              </a:spcAft>
              <a:buAutoNum type="alphaUcPeriod"/>
            </a:pPr>
            <a:r>
              <a:rPr lang="vi-VN" sz="3500" dirty="0" smtClean="0">
                <a:effectLst/>
                <a:latin typeface="Arial" panose="020B0604020202020204" pitchFamily="34" charset="0"/>
                <a:ea typeface="Calibri" panose="020F0502020204030204" pitchFamily="34" charset="0"/>
                <a:cs typeface="Arial" panose="020B0604020202020204" pitchFamily="34" charset="0"/>
              </a:rPr>
              <a:t>Phong cho Mạnh mượn máy tính để sử dụng. Do Phong để chế độ ghi nhớ mật khẩu nên Mạnh đã truy cập, xem được thông tin tài khoản mạng xã hội của Phong mà không cần biết mật khẩu.</a:t>
            </a:r>
            <a:endParaRPr lang="en-US" sz="3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Oval 26"/>
          <p:cNvSpPr/>
          <p:nvPr/>
        </p:nvSpPr>
        <p:spPr>
          <a:xfrm>
            <a:off x="2362593" y="6344012"/>
            <a:ext cx="722701" cy="7227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56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46374">
            <a:off x="15128775" y="571157"/>
            <a:ext cx="5580941" cy="1429436"/>
          </a:xfrm>
          <a:prstGeom prst="rect">
            <a:avLst/>
          </a:prstGeom>
        </p:spPr>
      </p:pic>
      <p:grpSp>
        <p:nvGrpSpPr>
          <p:cNvPr id="8" name="Group 8"/>
          <p:cNvGrpSpPr/>
          <p:nvPr/>
        </p:nvGrpSpPr>
        <p:grpSpPr>
          <a:xfrm>
            <a:off x="1764899" y="2991138"/>
            <a:ext cx="14823684" cy="6800562"/>
            <a:chOff x="0" y="0"/>
            <a:chExt cx="16745007" cy="3546291"/>
          </a:xfrm>
        </p:grpSpPr>
        <p:sp>
          <p:nvSpPr>
            <p:cNvPr id="9" name="Freeform 9"/>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BDE0FE"/>
            </a:solidFill>
          </p:spPr>
        </p:sp>
      </p:grpSp>
      <p:grpSp>
        <p:nvGrpSpPr>
          <p:cNvPr id="10" name="Group 10"/>
          <p:cNvGrpSpPr/>
          <p:nvPr/>
        </p:nvGrpSpPr>
        <p:grpSpPr>
          <a:xfrm>
            <a:off x="1892606" y="2555099"/>
            <a:ext cx="14823684" cy="7084201"/>
            <a:chOff x="0" y="0"/>
            <a:chExt cx="16745007" cy="3546291"/>
          </a:xfrm>
        </p:grpSpPr>
        <p:sp>
          <p:nvSpPr>
            <p:cNvPr id="11" name="Freeform 11"/>
            <p:cNvSpPr/>
            <p:nvPr/>
          </p:nvSpPr>
          <p:spPr>
            <a:xfrm>
              <a:off x="-4213" y="0"/>
              <a:ext cx="16749220" cy="3546291"/>
            </a:xfrm>
            <a:custGeom>
              <a:avLst/>
              <a:gdLst/>
              <a:ahLst/>
              <a:cxnLst/>
              <a:rect l="l" t="t" r="r" b="b"/>
              <a:pathLst>
                <a:path w="16749220" h="3546291">
                  <a:moveTo>
                    <a:pt x="278431" y="16918"/>
                  </a:moveTo>
                  <a:cubicBezTo>
                    <a:pt x="278431" y="16918"/>
                    <a:pt x="604014" y="12258"/>
                    <a:pt x="1168304" y="12454"/>
                  </a:cubicBezTo>
                  <a:cubicBezTo>
                    <a:pt x="13992347" y="12671"/>
                    <a:pt x="16475152" y="0"/>
                    <a:pt x="16475152" y="0"/>
                  </a:cubicBezTo>
                  <a:cubicBezTo>
                    <a:pt x="16542616" y="0"/>
                    <a:pt x="16618552" y="0"/>
                    <a:pt x="16697326" y="85073"/>
                  </a:cubicBezTo>
                  <a:cubicBezTo>
                    <a:pt x="16740303" y="131488"/>
                    <a:pt x="16741371" y="240224"/>
                    <a:pt x="16741777" y="320281"/>
                  </a:cubicBezTo>
                  <a:cubicBezTo>
                    <a:pt x="16741777" y="320281"/>
                    <a:pt x="16740072" y="2311678"/>
                    <a:pt x="16740072" y="2783707"/>
                  </a:cubicBezTo>
                  <a:cubicBezTo>
                    <a:pt x="16740072" y="2997866"/>
                    <a:pt x="16749220" y="3297044"/>
                    <a:pt x="16749220" y="3297044"/>
                  </a:cubicBezTo>
                  <a:cubicBezTo>
                    <a:pt x="16749220" y="3425713"/>
                    <a:pt x="16745052" y="3546291"/>
                    <a:pt x="16492213" y="3538157"/>
                  </a:cubicBezTo>
                  <a:cubicBezTo>
                    <a:pt x="16492213" y="3538157"/>
                    <a:pt x="16115741" y="3517858"/>
                    <a:pt x="14451613" y="3525457"/>
                  </a:cubicBezTo>
                  <a:cubicBezTo>
                    <a:pt x="3623984" y="3533591"/>
                    <a:pt x="304023" y="3546291"/>
                    <a:pt x="304023" y="3546291"/>
                  </a:cubicBezTo>
                  <a:cubicBezTo>
                    <a:pt x="132548" y="3546291"/>
                    <a:pt x="4213" y="3445222"/>
                    <a:pt x="8532" y="3242675"/>
                  </a:cubicBezTo>
                  <a:cubicBezTo>
                    <a:pt x="8532" y="3242675"/>
                    <a:pt x="9630" y="2744134"/>
                    <a:pt x="4815" y="116744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5842044" y="397345"/>
            <a:ext cx="6842414" cy="1959265"/>
            <a:chOff x="0" y="0"/>
            <a:chExt cx="10805670" cy="3772376"/>
          </a:xfrm>
        </p:grpSpPr>
        <p:sp>
          <p:nvSpPr>
            <p:cNvPr id="14" name="Freeform 14"/>
            <p:cNvSpPr/>
            <p:nvPr/>
          </p:nvSpPr>
          <p:spPr>
            <a:xfrm>
              <a:off x="-4213" y="0"/>
              <a:ext cx="10809882" cy="3772376"/>
            </a:xfrm>
            <a:custGeom>
              <a:avLst/>
              <a:gdLst/>
              <a:ahLst/>
              <a:cxnLst/>
              <a:rect l="l" t="t" r="r" b="b"/>
              <a:pathLst>
                <a:path w="10809882" h="3772376">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2498736"/>
                    <a:pt x="10800735" y="3009791"/>
                  </a:cubicBezTo>
                  <a:cubicBezTo>
                    <a:pt x="10800735" y="3223950"/>
                    <a:pt x="10809883" y="3523129"/>
                    <a:pt x="10809883" y="3523129"/>
                  </a:cubicBezTo>
                  <a:cubicBezTo>
                    <a:pt x="10809883" y="3651798"/>
                    <a:pt x="10805713" y="3772376"/>
                    <a:pt x="10552875" y="3764241"/>
                  </a:cubicBezTo>
                  <a:cubicBezTo>
                    <a:pt x="10552875" y="3764241"/>
                    <a:pt x="10176403" y="3743943"/>
                    <a:pt x="9081481" y="3751541"/>
                  </a:cubicBezTo>
                  <a:cubicBezTo>
                    <a:pt x="2545013" y="3759676"/>
                    <a:pt x="304023" y="3772376"/>
                    <a:pt x="304023" y="3772376"/>
                  </a:cubicBezTo>
                  <a:cubicBezTo>
                    <a:pt x="132548" y="3772376"/>
                    <a:pt x="4213" y="3671307"/>
                    <a:pt x="8532" y="3468759"/>
                  </a:cubicBezTo>
                  <a:cubicBezTo>
                    <a:pt x="8532" y="3468759"/>
                    <a:pt x="9630" y="2970218"/>
                    <a:pt x="4815" y="1199295"/>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15" name="Group 15"/>
          <p:cNvGrpSpPr/>
          <p:nvPr/>
        </p:nvGrpSpPr>
        <p:grpSpPr>
          <a:xfrm>
            <a:off x="5988125" y="386154"/>
            <a:ext cx="6838132" cy="1785553"/>
            <a:chOff x="-4213" y="0"/>
            <a:chExt cx="10825342" cy="3773970"/>
          </a:xfrm>
        </p:grpSpPr>
        <p:sp>
          <p:nvSpPr>
            <p:cNvPr id="16" name="Freeform 16"/>
            <p:cNvSpPr/>
            <p:nvPr/>
          </p:nvSpPr>
          <p:spPr>
            <a:xfrm>
              <a:off x="-4213" y="0"/>
              <a:ext cx="10825342" cy="3773970"/>
            </a:xfrm>
            <a:custGeom>
              <a:avLst/>
              <a:gdLst/>
              <a:ahLst/>
              <a:cxnLst/>
              <a:rect l="l" t="t" r="r" b="b"/>
              <a:pathLst>
                <a:path w="10825342" h="377397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2500056"/>
                    <a:pt x="10816195" y="3011386"/>
                  </a:cubicBezTo>
                  <a:cubicBezTo>
                    <a:pt x="10816195" y="3225545"/>
                    <a:pt x="10825342" y="3524724"/>
                    <a:pt x="10825342" y="3524724"/>
                  </a:cubicBezTo>
                  <a:cubicBezTo>
                    <a:pt x="10825342" y="3653393"/>
                    <a:pt x="10821173" y="3773970"/>
                    <a:pt x="10568335" y="3765836"/>
                  </a:cubicBezTo>
                  <a:cubicBezTo>
                    <a:pt x="10568335" y="3765836"/>
                    <a:pt x="10191862" y="3745538"/>
                    <a:pt x="9095459" y="3753136"/>
                  </a:cubicBezTo>
                  <a:cubicBezTo>
                    <a:pt x="2547822" y="3761270"/>
                    <a:pt x="304023" y="3773970"/>
                    <a:pt x="304023" y="3773970"/>
                  </a:cubicBezTo>
                  <a:cubicBezTo>
                    <a:pt x="132548" y="3773970"/>
                    <a:pt x="4213" y="3672901"/>
                    <a:pt x="8532" y="3470354"/>
                  </a:cubicBezTo>
                  <a:cubicBezTo>
                    <a:pt x="8532" y="3470354"/>
                    <a:pt x="9630" y="2971813"/>
                    <a:pt x="4815" y="1199520"/>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83449">
            <a:off x="1406978" y="9308743"/>
            <a:ext cx="968979" cy="968979"/>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29931">
            <a:off x="343937" y="7493280"/>
            <a:ext cx="1914019" cy="2202324"/>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6029">
            <a:off x="16583887" y="8334600"/>
            <a:ext cx="1219140" cy="1926802"/>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395318" y="578853"/>
            <a:ext cx="875776" cy="1341718"/>
          </a:xfrm>
          <a:prstGeom prst="rect">
            <a:avLst/>
          </a:prstGeom>
        </p:spPr>
      </p:pic>
      <p:pic>
        <p:nvPicPr>
          <p:cNvPr id="23" name="Picture 2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8385">
            <a:off x="-427877" y="-227000"/>
            <a:ext cx="5580941" cy="1429436"/>
          </a:xfrm>
          <a:prstGeom prst="rect">
            <a:avLst/>
          </a:prstGeom>
        </p:spPr>
      </p:pic>
      <p:sp>
        <p:nvSpPr>
          <p:cNvPr id="24" name="TextBox 23"/>
          <p:cNvSpPr txBox="1"/>
          <p:nvPr/>
        </p:nvSpPr>
        <p:spPr>
          <a:xfrm>
            <a:off x="6987298" y="747266"/>
            <a:ext cx="4839786" cy="1077218"/>
          </a:xfrm>
          <a:prstGeom prst="rect">
            <a:avLst/>
          </a:prstGeom>
          <a:noFill/>
        </p:spPr>
        <p:txBody>
          <a:bodyPr wrap="none" rtlCol="0">
            <a:spAutoFit/>
          </a:bodyPr>
          <a:lstStyle/>
          <a:p>
            <a:r>
              <a:rPr lang="vi-VN" sz="6400" b="1" dirty="0" smtClean="0"/>
              <a:t>LUYỆN TẬP</a:t>
            </a:r>
            <a:endParaRPr lang="en-US" sz="6400" b="1" dirty="0"/>
          </a:p>
        </p:txBody>
      </p:sp>
      <p:sp>
        <p:nvSpPr>
          <p:cNvPr id="25" name="TextBox 24"/>
          <p:cNvSpPr txBox="1"/>
          <p:nvPr/>
        </p:nvSpPr>
        <p:spPr>
          <a:xfrm>
            <a:off x="2521904" y="3060395"/>
            <a:ext cx="13711258" cy="1927002"/>
          </a:xfrm>
          <a:prstGeom prst="rect">
            <a:avLst/>
          </a:prstGeom>
          <a:noFill/>
        </p:spPr>
        <p:txBody>
          <a:bodyPr wrap="square" rtlCol="0">
            <a:spAutoFit/>
          </a:bodyPr>
          <a:lstStyle/>
          <a:p>
            <a:pPr algn="just">
              <a:lnSpc>
                <a:spcPct val="150000"/>
              </a:lnSpc>
            </a:pPr>
            <a:r>
              <a:rPr lang="vi-VN" sz="4200" b="1" dirty="0" smtClean="0"/>
              <a:t>Bài 3. </a:t>
            </a:r>
            <a:r>
              <a:rPr lang="vi-VN" sz="4200" dirty="0" smtClean="0"/>
              <a:t>Theo em, yếu tố nào là quan trọng nhất giúp phòng tránh nghiện internet?</a:t>
            </a:r>
            <a:endParaRPr lang="en-US" sz="4200" dirty="0"/>
          </a:p>
        </p:txBody>
      </p:sp>
      <p:sp>
        <p:nvSpPr>
          <p:cNvPr id="26" name="Rectangle 25"/>
          <p:cNvSpPr/>
          <p:nvPr/>
        </p:nvSpPr>
        <p:spPr>
          <a:xfrm>
            <a:off x="3075612" y="4957486"/>
            <a:ext cx="13188257" cy="2877711"/>
          </a:xfrm>
          <a:prstGeom prst="rect">
            <a:avLst/>
          </a:prstGeom>
        </p:spPr>
        <p:txBody>
          <a:bodyPr wrap="square">
            <a:spAutoFit/>
          </a:bodyPr>
          <a:lstStyle/>
          <a:p>
            <a:pPr marL="742950" indent="-742950" algn="just">
              <a:lnSpc>
                <a:spcPct val="150000"/>
              </a:lnSpc>
              <a:spcBef>
                <a:spcPts val="300"/>
              </a:spcBef>
              <a:spcAft>
                <a:spcPts val="300"/>
              </a:spcAft>
              <a:buAutoNum type="alphaUcPeriod"/>
            </a:pPr>
            <a:r>
              <a:rPr lang="vi-VN" sz="3800" dirty="0" smtClean="0">
                <a:effectLst/>
                <a:latin typeface="Arial" panose="020B0604020202020204" pitchFamily="34" charset="0"/>
                <a:ea typeface="Calibri" panose="020F0502020204030204" pitchFamily="34" charset="0"/>
                <a:cs typeface="Arial" panose="020B0604020202020204" pitchFamily="34" charset="0"/>
              </a:rPr>
              <a:t>Sự theo dõi, nhắc nhở của người thân.</a:t>
            </a:r>
          </a:p>
          <a:p>
            <a:pPr marL="742950" indent="-742950" algn="just">
              <a:lnSpc>
                <a:spcPct val="150000"/>
              </a:lnSpc>
              <a:spcBef>
                <a:spcPts val="300"/>
              </a:spcBef>
              <a:spcAft>
                <a:spcPts val="300"/>
              </a:spcAft>
              <a:buAutoNum type="alphaUcPeriod"/>
            </a:pPr>
            <a:r>
              <a:rPr lang="vi-VN" sz="3800" dirty="0" smtClean="0">
                <a:latin typeface="Arial" panose="020B0604020202020204" pitchFamily="34" charset="0"/>
                <a:ea typeface="Calibri" panose="020F0502020204030204" pitchFamily="34" charset="0"/>
                <a:cs typeface="Arial" panose="020B0604020202020204" pitchFamily="34" charset="0"/>
              </a:rPr>
              <a:t>Ý thức tự giác của bản thân.</a:t>
            </a:r>
          </a:p>
          <a:p>
            <a:pPr marL="742950" indent="-742950" algn="just">
              <a:lnSpc>
                <a:spcPct val="150000"/>
              </a:lnSpc>
              <a:spcBef>
                <a:spcPts val="300"/>
              </a:spcBef>
              <a:spcAft>
                <a:spcPts val="300"/>
              </a:spcAft>
              <a:buAutoNum type="alphaUcPeriod"/>
            </a:pPr>
            <a:r>
              <a:rPr lang="vi-VN" sz="3800" dirty="0" smtClean="0">
                <a:effectLst/>
                <a:latin typeface="Arial" panose="020B0604020202020204" pitchFamily="34" charset="0"/>
                <a:ea typeface="Calibri" panose="020F0502020204030204" pitchFamily="34" charset="0"/>
                <a:cs typeface="Arial" panose="020B0604020202020204" pitchFamily="34" charset="0"/>
              </a:rPr>
              <a:t>Cài đặt phần mềm giới hạn thời gian sử dụng internet.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Oval 1"/>
          <p:cNvSpPr/>
          <p:nvPr/>
        </p:nvSpPr>
        <p:spPr>
          <a:xfrm>
            <a:off x="2918335" y="6077168"/>
            <a:ext cx="722701" cy="7227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3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7" name="Group 7"/>
          <p:cNvGrpSpPr/>
          <p:nvPr/>
        </p:nvGrpSpPr>
        <p:grpSpPr>
          <a:xfrm>
            <a:off x="1143000" y="4856764"/>
            <a:ext cx="15925800" cy="4632394"/>
            <a:chOff x="0" y="0"/>
            <a:chExt cx="10805670" cy="5135675"/>
          </a:xfrm>
        </p:grpSpPr>
        <p:sp>
          <p:nvSpPr>
            <p:cNvPr id="8" name="Freeform 8"/>
            <p:cNvSpPr/>
            <p:nvPr/>
          </p:nvSpPr>
          <p:spPr>
            <a:xfrm>
              <a:off x="-4213" y="0"/>
              <a:ext cx="10809882" cy="5135675"/>
            </a:xfrm>
            <a:custGeom>
              <a:avLst/>
              <a:gdLst/>
              <a:ahLst/>
              <a:cxnLst/>
              <a:rect l="l" t="t" r="r" b="b"/>
              <a:pathLst>
                <a:path w="10809882" h="5135675">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3626703"/>
                    <a:pt x="10800735" y="4373090"/>
                  </a:cubicBezTo>
                  <a:cubicBezTo>
                    <a:pt x="10800735" y="4587249"/>
                    <a:pt x="10809883" y="4886428"/>
                    <a:pt x="10809883" y="4886428"/>
                  </a:cubicBezTo>
                  <a:cubicBezTo>
                    <a:pt x="10809883" y="5015097"/>
                    <a:pt x="10805713" y="5135675"/>
                    <a:pt x="10552875" y="5127541"/>
                  </a:cubicBezTo>
                  <a:cubicBezTo>
                    <a:pt x="10552875" y="5127541"/>
                    <a:pt x="10176403" y="5107242"/>
                    <a:pt x="9081481" y="5114841"/>
                  </a:cubicBezTo>
                  <a:cubicBezTo>
                    <a:pt x="2545013" y="5122975"/>
                    <a:pt x="304023" y="5135675"/>
                    <a:pt x="304023" y="5135675"/>
                  </a:cubicBezTo>
                  <a:cubicBezTo>
                    <a:pt x="132548" y="5135675"/>
                    <a:pt x="4213" y="5034605"/>
                    <a:pt x="8532" y="4832059"/>
                  </a:cubicBezTo>
                  <a:cubicBezTo>
                    <a:pt x="8532" y="4832059"/>
                    <a:pt x="9630" y="4333517"/>
                    <a:pt x="4815" y="1391373"/>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27" name="Group 27"/>
          <p:cNvGrpSpPr/>
          <p:nvPr/>
        </p:nvGrpSpPr>
        <p:grpSpPr>
          <a:xfrm rot="5400000">
            <a:off x="7981452" y="-2274610"/>
            <a:ext cx="1820229" cy="7391402"/>
            <a:chOff x="0" y="0"/>
            <a:chExt cx="1742828" cy="4944588"/>
          </a:xfrm>
        </p:grpSpPr>
        <p:sp>
          <p:nvSpPr>
            <p:cNvPr id="28" name="Freeform 28"/>
            <p:cNvSpPr/>
            <p:nvPr/>
          </p:nvSpPr>
          <p:spPr>
            <a:xfrm>
              <a:off x="-9098" y="-6509"/>
              <a:ext cx="1757158" cy="4976641"/>
            </a:xfrm>
            <a:custGeom>
              <a:avLst/>
              <a:gdLst/>
              <a:ahLst/>
              <a:cxnLst/>
              <a:rect l="l" t="t" r="r" b="b"/>
              <a:pathLst>
                <a:path w="1757158" h="4976641">
                  <a:moveTo>
                    <a:pt x="63030" y="4383088"/>
                  </a:moveTo>
                  <a:cubicBezTo>
                    <a:pt x="63030" y="4383088"/>
                    <a:pt x="0" y="4136524"/>
                    <a:pt x="10218" y="1214762"/>
                  </a:cubicBezTo>
                  <a:cubicBezTo>
                    <a:pt x="18651" y="990971"/>
                    <a:pt x="65033" y="645332"/>
                    <a:pt x="65033" y="645332"/>
                  </a:cubicBezTo>
                  <a:cubicBezTo>
                    <a:pt x="82233" y="502466"/>
                    <a:pt x="56685" y="337866"/>
                    <a:pt x="181385" y="223925"/>
                  </a:cubicBezTo>
                  <a:cubicBezTo>
                    <a:pt x="346794" y="72788"/>
                    <a:pt x="621643" y="0"/>
                    <a:pt x="864085" y="6965"/>
                  </a:cubicBezTo>
                  <a:lnTo>
                    <a:pt x="864086" y="6965"/>
                  </a:lnTo>
                  <a:cubicBezTo>
                    <a:pt x="1080833" y="16819"/>
                    <a:pt x="1285148" y="36481"/>
                    <a:pt x="1419337" y="101690"/>
                  </a:cubicBezTo>
                  <a:cubicBezTo>
                    <a:pt x="1675383" y="226120"/>
                    <a:pt x="1757158" y="459160"/>
                    <a:pt x="1751670" y="704684"/>
                  </a:cubicBezTo>
                  <a:cubicBezTo>
                    <a:pt x="1751670" y="704684"/>
                    <a:pt x="1708382" y="1013073"/>
                    <a:pt x="1715816" y="1248607"/>
                  </a:cubicBezTo>
                  <a:cubicBezTo>
                    <a:pt x="1722939" y="4124889"/>
                    <a:pt x="1730095" y="4320493"/>
                    <a:pt x="1730095" y="4320493"/>
                  </a:cubicBezTo>
                  <a:cubicBezTo>
                    <a:pt x="1713414" y="4536225"/>
                    <a:pt x="1598770" y="4746837"/>
                    <a:pt x="1401901" y="4858461"/>
                  </a:cubicBezTo>
                  <a:cubicBezTo>
                    <a:pt x="1251549" y="4943709"/>
                    <a:pt x="1053518" y="4958807"/>
                    <a:pt x="826972" y="4948066"/>
                  </a:cubicBezTo>
                  <a:lnTo>
                    <a:pt x="826972" y="4948066"/>
                  </a:lnTo>
                  <a:cubicBezTo>
                    <a:pt x="645952" y="4942789"/>
                    <a:pt x="384604" y="4976642"/>
                    <a:pt x="254278" y="4867484"/>
                  </a:cubicBezTo>
                  <a:cubicBezTo>
                    <a:pt x="145767" y="4776599"/>
                    <a:pt x="81795" y="4583287"/>
                    <a:pt x="63030" y="4383088"/>
                  </a:cubicBezTo>
                  <a:close/>
                </a:path>
              </a:pathLst>
            </a:custGeom>
            <a:solidFill>
              <a:srgbClr val="FFFFFF"/>
            </a:solidFill>
          </p:spPr>
        </p:sp>
      </p:grpSp>
      <p:sp>
        <p:nvSpPr>
          <p:cNvPr id="31" name="TextBox 31"/>
          <p:cNvSpPr txBox="1"/>
          <p:nvPr/>
        </p:nvSpPr>
        <p:spPr>
          <a:xfrm>
            <a:off x="5496956" y="926405"/>
            <a:ext cx="7294085" cy="989373"/>
          </a:xfrm>
          <a:prstGeom prst="rect">
            <a:avLst/>
          </a:prstGeom>
        </p:spPr>
        <p:txBody>
          <a:bodyPr lIns="0" tIns="0" rIns="0" bIns="0" rtlCol="0" anchor="t">
            <a:spAutoFit/>
          </a:bodyPr>
          <a:lstStyle/>
          <a:p>
            <a:pPr algn="ctr">
              <a:lnSpc>
                <a:spcPts val="8100"/>
              </a:lnSpc>
            </a:pPr>
            <a:r>
              <a:rPr lang="vi-VN" sz="6400" b="1" spc="135" dirty="0" smtClean="0">
                <a:solidFill>
                  <a:srgbClr val="FF0000"/>
                </a:solidFill>
              </a:rPr>
              <a:t>VẬN DỤNG</a:t>
            </a:r>
            <a:endParaRPr lang="en-US" sz="6400" b="1" spc="135" dirty="0">
              <a:solidFill>
                <a:srgbClr val="FF0000"/>
              </a:solidFill>
            </a:endParaRPr>
          </a:p>
        </p:txBody>
      </p:sp>
      <p:pic>
        <p:nvPicPr>
          <p:cNvPr id="32" name="Picture 3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796526">
            <a:off x="14710626" y="-6775430"/>
            <a:ext cx="9050206" cy="8935021"/>
          </a:xfrm>
          <a:prstGeom prst="rect">
            <a:avLst/>
          </a:prstGeom>
        </p:spPr>
      </p:pic>
      <p:pic>
        <p:nvPicPr>
          <p:cNvPr id="33" name="Picture 3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095445">
            <a:off x="-5818356" y="8795689"/>
            <a:ext cx="9050206" cy="8935021"/>
          </a:xfrm>
          <a:prstGeom prst="rect">
            <a:avLst/>
          </a:prstGeom>
        </p:spPr>
      </p:pic>
      <p:sp>
        <p:nvSpPr>
          <p:cNvPr id="34" name="TextBox 33"/>
          <p:cNvSpPr txBox="1"/>
          <p:nvPr/>
        </p:nvSpPr>
        <p:spPr>
          <a:xfrm>
            <a:off x="876298" y="2423255"/>
            <a:ext cx="16535400" cy="2031325"/>
          </a:xfrm>
          <a:prstGeom prst="rect">
            <a:avLst/>
          </a:prstGeom>
          <a:noFill/>
        </p:spPr>
        <p:txBody>
          <a:bodyPr wrap="square" rtlCol="0">
            <a:spAutoFit/>
          </a:bodyPr>
          <a:lstStyle/>
          <a:p>
            <a:pPr algn="just">
              <a:lnSpc>
                <a:spcPct val="150000"/>
              </a:lnSpc>
            </a:pPr>
            <a:r>
              <a:rPr lang="vi-VN" sz="4200" b="1" dirty="0" smtClean="0"/>
              <a:t>1. Một bạn mới được người thân tặng điện thoại thông minh. Em khuyên bạn như thế nào để phòng tránh nghiện Internet?</a:t>
            </a:r>
            <a:endParaRPr lang="en-US" sz="4200" b="1" dirty="0"/>
          </a:p>
        </p:txBody>
      </p:sp>
      <p:sp>
        <p:nvSpPr>
          <p:cNvPr id="35" name="Rectangle 34"/>
          <p:cNvSpPr/>
          <p:nvPr/>
        </p:nvSpPr>
        <p:spPr>
          <a:xfrm>
            <a:off x="1904979" y="5162549"/>
            <a:ext cx="14478038" cy="3754874"/>
          </a:xfrm>
          <a:prstGeom prst="rect">
            <a:avLst/>
          </a:prstGeom>
        </p:spPr>
        <p:txBody>
          <a:bodyPr wrap="square">
            <a:spAutoFit/>
          </a:bodyPr>
          <a:lstStyle/>
          <a:p>
            <a:pPr algn="just">
              <a:lnSpc>
                <a:spcPct val="150000"/>
              </a:lnSpc>
              <a:spcBef>
                <a:spcPts val="300"/>
              </a:spcBef>
              <a:spcAft>
                <a:spcPts val="300"/>
              </a:spcAft>
            </a:pPr>
            <a:r>
              <a:rPr lang="nl-NL" sz="3800" dirty="0">
                <a:latin typeface="Arial" panose="020B0604020202020204" pitchFamily="34" charset="0"/>
                <a:ea typeface="Calibri" panose="020F0502020204030204" pitchFamily="34" charset="0"/>
                <a:cs typeface="Arial" panose="020B0604020202020204" pitchFamily="34" charset="0"/>
              </a:rPr>
              <a:t>- Không nên mất quá nhiều thời gian cho việc truy cập internet.</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3800" dirty="0">
                <a:latin typeface="Arial" panose="020B0604020202020204" pitchFamily="34" charset="0"/>
                <a:ea typeface="Calibri" panose="020F0502020204030204" pitchFamily="34" charset="0"/>
                <a:cs typeface="Arial" panose="020B0604020202020204" pitchFamily="34" charset="0"/>
              </a:rPr>
              <a:t>- Xác định rõ mục đích, thời điểm và thời lượng truy cập internet một cách hợp lí, tự giác và nghiệm túc thực hiện. </a:t>
            </a:r>
            <a:endParaRPr lang="en-US" sz="3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3800" dirty="0">
                <a:latin typeface="Arial" panose="020B0604020202020204" pitchFamily="34" charset="0"/>
                <a:ea typeface="Calibri" panose="020F0502020204030204" pitchFamily="34" charset="0"/>
                <a:cs typeface="Arial" panose="020B0604020202020204" pitchFamily="34" charset="0"/>
              </a:rPr>
              <a:t>- Chỉ truy cập internet để phục vụ việc học tập, giải trí lành mạnh.</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9517" y="4454580"/>
            <a:ext cx="1145462" cy="1245067"/>
          </a:xfrm>
          <a:prstGeom prst="rect">
            <a:avLst/>
          </a:prstGeom>
        </p:spPr>
      </p:pic>
      <p:pic>
        <p:nvPicPr>
          <p:cNvPr id="37"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59204" y="4410935"/>
            <a:ext cx="1145462" cy="124506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barn(inVertical)">
                                      <p:cBhvr>
                                        <p:cTn id="22" dur="500"/>
                                        <p:tgtEl>
                                          <p:spTgt spid="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5">
                                            <p:txEl>
                                              <p:pRg st="1" end="1"/>
                                            </p:txEl>
                                          </p:spTgt>
                                        </p:tgtEl>
                                        <p:attrNameLst>
                                          <p:attrName>style.visibility</p:attrName>
                                        </p:attrNameLst>
                                      </p:cBhvr>
                                      <p:to>
                                        <p:strVal val="visible"/>
                                      </p:to>
                                    </p:set>
                                    <p:animEffect transition="in" filter="barn(inVertical)">
                                      <p:cBhvr>
                                        <p:cTn id="27" dur="500"/>
                                        <p:tgtEl>
                                          <p:spTgt spid="3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xEl>
                                              <p:pRg st="2" end="2"/>
                                            </p:txEl>
                                          </p:spTgt>
                                        </p:tgtEl>
                                        <p:attrNameLst>
                                          <p:attrName>style.visibility</p:attrName>
                                        </p:attrNameLst>
                                      </p:cBhvr>
                                      <p:to>
                                        <p:strVal val="visible"/>
                                      </p:to>
                                    </p:set>
                                    <p:animEffect transition="in" filter="barn(inVertical)">
                                      <p:cBhvr>
                                        <p:cTn id="32"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4669" y="-4745169"/>
            <a:ext cx="19777337" cy="19777337"/>
          </a:xfrm>
          <a:prstGeom prst="rect">
            <a:avLst/>
          </a:prstGeom>
        </p:spPr>
      </p:pic>
      <p:grpSp>
        <p:nvGrpSpPr>
          <p:cNvPr id="27" name="Group 27"/>
          <p:cNvGrpSpPr/>
          <p:nvPr/>
        </p:nvGrpSpPr>
        <p:grpSpPr>
          <a:xfrm rot="5400000">
            <a:off x="7981452" y="-2274610"/>
            <a:ext cx="1820229" cy="7391402"/>
            <a:chOff x="0" y="0"/>
            <a:chExt cx="1742828" cy="4944588"/>
          </a:xfrm>
        </p:grpSpPr>
        <p:sp>
          <p:nvSpPr>
            <p:cNvPr id="28" name="Freeform 28"/>
            <p:cNvSpPr/>
            <p:nvPr/>
          </p:nvSpPr>
          <p:spPr>
            <a:xfrm>
              <a:off x="-9098" y="-6509"/>
              <a:ext cx="1757158" cy="4976641"/>
            </a:xfrm>
            <a:custGeom>
              <a:avLst/>
              <a:gdLst/>
              <a:ahLst/>
              <a:cxnLst/>
              <a:rect l="l" t="t" r="r" b="b"/>
              <a:pathLst>
                <a:path w="1757158" h="4976641">
                  <a:moveTo>
                    <a:pt x="63030" y="4383088"/>
                  </a:moveTo>
                  <a:cubicBezTo>
                    <a:pt x="63030" y="4383088"/>
                    <a:pt x="0" y="4136524"/>
                    <a:pt x="10218" y="1214762"/>
                  </a:cubicBezTo>
                  <a:cubicBezTo>
                    <a:pt x="18651" y="990971"/>
                    <a:pt x="65033" y="645332"/>
                    <a:pt x="65033" y="645332"/>
                  </a:cubicBezTo>
                  <a:cubicBezTo>
                    <a:pt x="82233" y="502466"/>
                    <a:pt x="56685" y="337866"/>
                    <a:pt x="181385" y="223925"/>
                  </a:cubicBezTo>
                  <a:cubicBezTo>
                    <a:pt x="346794" y="72788"/>
                    <a:pt x="621643" y="0"/>
                    <a:pt x="864085" y="6965"/>
                  </a:cubicBezTo>
                  <a:lnTo>
                    <a:pt x="864086" y="6965"/>
                  </a:lnTo>
                  <a:cubicBezTo>
                    <a:pt x="1080833" y="16819"/>
                    <a:pt x="1285148" y="36481"/>
                    <a:pt x="1419337" y="101690"/>
                  </a:cubicBezTo>
                  <a:cubicBezTo>
                    <a:pt x="1675383" y="226120"/>
                    <a:pt x="1757158" y="459160"/>
                    <a:pt x="1751670" y="704684"/>
                  </a:cubicBezTo>
                  <a:cubicBezTo>
                    <a:pt x="1751670" y="704684"/>
                    <a:pt x="1708382" y="1013073"/>
                    <a:pt x="1715816" y="1248607"/>
                  </a:cubicBezTo>
                  <a:cubicBezTo>
                    <a:pt x="1722939" y="4124889"/>
                    <a:pt x="1730095" y="4320493"/>
                    <a:pt x="1730095" y="4320493"/>
                  </a:cubicBezTo>
                  <a:cubicBezTo>
                    <a:pt x="1713414" y="4536225"/>
                    <a:pt x="1598770" y="4746837"/>
                    <a:pt x="1401901" y="4858461"/>
                  </a:cubicBezTo>
                  <a:cubicBezTo>
                    <a:pt x="1251549" y="4943709"/>
                    <a:pt x="1053518" y="4958807"/>
                    <a:pt x="826972" y="4948066"/>
                  </a:cubicBezTo>
                  <a:lnTo>
                    <a:pt x="826972" y="4948066"/>
                  </a:lnTo>
                  <a:cubicBezTo>
                    <a:pt x="645952" y="4942789"/>
                    <a:pt x="384604" y="4976642"/>
                    <a:pt x="254278" y="4867484"/>
                  </a:cubicBezTo>
                  <a:cubicBezTo>
                    <a:pt x="145767" y="4776599"/>
                    <a:pt x="81795" y="4583287"/>
                    <a:pt x="63030" y="4383088"/>
                  </a:cubicBezTo>
                  <a:close/>
                </a:path>
              </a:pathLst>
            </a:custGeom>
            <a:solidFill>
              <a:srgbClr val="FFFFFF"/>
            </a:solidFill>
          </p:spPr>
        </p:sp>
      </p:grpSp>
      <p:sp>
        <p:nvSpPr>
          <p:cNvPr id="31" name="TextBox 31"/>
          <p:cNvSpPr txBox="1"/>
          <p:nvPr/>
        </p:nvSpPr>
        <p:spPr>
          <a:xfrm>
            <a:off x="5496956" y="926405"/>
            <a:ext cx="7294085" cy="989373"/>
          </a:xfrm>
          <a:prstGeom prst="rect">
            <a:avLst/>
          </a:prstGeom>
        </p:spPr>
        <p:txBody>
          <a:bodyPr lIns="0" tIns="0" rIns="0" bIns="0" rtlCol="0" anchor="t">
            <a:spAutoFit/>
          </a:bodyPr>
          <a:lstStyle/>
          <a:p>
            <a:pPr algn="ctr">
              <a:lnSpc>
                <a:spcPts val="8100"/>
              </a:lnSpc>
            </a:pPr>
            <a:r>
              <a:rPr lang="vi-VN" sz="6400" b="1" spc="135" dirty="0" smtClean="0">
                <a:solidFill>
                  <a:srgbClr val="FF0000"/>
                </a:solidFill>
              </a:rPr>
              <a:t>VẬN DỤNG</a:t>
            </a:r>
            <a:endParaRPr lang="en-US" sz="6400" b="1" spc="135" dirty="0">
              <a:solidFill>
                <a:srgbClr val="FF0000"/>
              </a:solidFill>
            </a:endParaRPr>
          </a:p>
        </p:txBody>
      </p:sp>
      <p:pic>
        <p:nvPicPr>
          <p:cNvPr id="32" name="Picture 3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796526">
            <a:off x="14710626" y="-6775430"/>
            <a:ext cx="9050206" cy="8935021"/>
          </a:xfrm>
          <a:prstGeom prst="rect">
            <a:avLst/>
          </a:prstGeom>
        </p:spPr>
      </p:pic>
      <p:pic>
        <p:nvPicPr>
          <p:cNvPr id="33" name="Picture 3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095445">
            <a:off x="-5818356" y="8795689"/>
            <a:ext cx="9050206" cy="8935021"/>
          </a:xfrm>
          <a:prstGeom prst="rect">
            <a:avLst/>
          </a:prstGeom>
        </p:spPr>
      </p:pic>
      <p:sp>
        <p:nvSpPr>
          <p:cNvPr id="34" name="TextBox 33"/>
          <p:cNvSpPr txBox="1"/>
          <p:nvPr/>
        </p:nvSpPr>
        <p:spPr>
          <a:xfrm>
            <a:off x="876298" y="2423255"/>
            <a:ext cx="16535400" cy="3970318"/>
          </a:xfrm>
          <a:prstGeom prst="rect">
            <a:avLst/>
          </a:prstGeom>
          <a:noFill/>
        </p:spPr>
        <p:txBody>
          <a:bodyPr wrap="square" rtlCol="0">
            <a:spAutoFit/>
          </a:bodyPr>
          <a:lstStyle/>
          <a:p>
            <a:pPr algn="just">
              <a:lnSpc>
                <a:spcPct val="150000"/>
              </a:lnSpc>
            </a:pPr>
            <a:r>
              <a:rPr lang="vi-VN" sz="4200" b="1" dirty="0" smtClean="0"/>
              <a:t>2. Hãy cùng bạn tìm hiểu một ví dụ thực tiễn về giao tiếp qua mạng dẫn đến hiểu nhầm hay xung đột. Trao đổi với bạn để chỉ ra những người trong ví dụ đó đã thực hiện hành vi, ứng xử nào không phù hợp.</a:t>
            </a:r>
            <a:endParaRPr lang="en-US" sz="4200" b="1"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7123" y="5634124"/>
            <a:ext cx="7618120" cy="5078746"/>
          </a:xfrm>
          <a:prstGeom prst="rect">
            <a:avLst/>
          </a:prstGeom>
        </p:spPr>
      </p:pic>
    </p:spTree>
    <p:extLst>
      <p:ext uri="{BB962C8B-B14F-4D97-AF65-F5344CB8AC3E}">
        <p14:creationId xmlns:p14="http://schemas.microsoft.com/office/powerpoint/2010/main" val="325581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E0FE"/>
        </a:solidFill>
        <a:effectLst/>
      </p:bgPr>
    </p:bg>
    <p:spTree>
      <p:nvGrpSpPr>
        <p:cNvPr id="1" name=""/>
        <p:cNvGrpSpPr/>
        <p:nvPr/>
      </p:nvGrpSpPr>
      <p:grpSpPr>
        <a:xfrm>
          <a:off x="0" y="0"/>
          <a:ext cx="0" cy="0"/>
          <a:chOff x="0" y="0"/>
          <a:chExt cx="0" cy="0"/>
        </a:xfrm>
      </p:grpSpPr>
      <p:grpSp>
        <p:nvGrpSpPr>
          <p:cNvPr id="2" name="Group 2"/>
          <p:cNvGrpSpPr/>
          <p:nvPr/>
        </p:nvGrpSpPr>
        <p:grpSpPr>
          <a:xfrm>
            <a:off x="838199" y="559334"/>
            <a:ext cx="16215983" cy="9460966"/>
            <a:chOff x="0" y="0"/>
            <a:chExt cx="10805670" cy="7119301"/>
          </a:xfrm>
        </p:grpSpPr>
        <p:sp>
          <p:nvSpPr>
            <p:cNvPr id="3" name="Freeform 3"/>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CDB4DB"/>
            </a:solidFill>
          </p:spPr>
        </p:sp>
      </p:grpSp>
      <p:grpSp>
        <p:nvGrpSpPr>
          <p:cNvPr id="4" name="Group 4"/>
          <p:cNvGrpSpPr/>
          <p:nvPr/>
        </p:nvGrpSpPr>
        <p:grpSpPr>
          <a:xfrm>
            <a:off x="1021670" y="419100"/>
            <a:ext cx="16199529" cy="9395157"/>
            <a:chOff x="0" y="0"/>
            <a:chExt cx="10821129" cy="7087086"/>
          </a:xfrm>
        </p:grpSpPr>
        <p:sp>
          <p:nvSpPr>
            <p:cNvPr id="5" name="Freeform 5"/>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6" name="TextBox 6"/>
          <p:cNvSpPr txBox="1"/>
          <p:nvPr/>
        </p:nvSpPr>
        <p:spPr>
          <a:xfrm>
            <a:off x="1640291" y="388350"/>
            <a:ext cx="5448720" cy="1410643"/>
          </a:xfrm>
          <a:prstGeom prst="rect">
            <a:avLst/>
          </a:prstGeom>
        </p:spPr>
        <p:txBody>
          <a:bodyPr wrap="square" lIns="0" tIns="0" rIns="0" bIns="0" rtlCol="0" anchor="t">
            <a:spAutoFit/>
          </a:bodyPr>
          <a:lstStyle/>
          <a:p>
            <a:pPr>
              <a:lnSpc>
                <a:spcPts val="10999"/>
              </a:lnSpc>
            </a:pPr>
            <a:r>
              <a:rPr lang="vi-VN" sz="6400" b="1" spc="149" dirty="0" smtClean="0">
                <a:solidFill>
                  <a:srgbClr val="FF0000"/>
                </a:solidFill>
              </a:rPr>
              <a:t>KHỞI ĐỘNG</a:t>
            </a:r>
            <a:endParaRPr lang="en-US" sz="6400" b="1" spc="14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88226">
            <a:off x="-1628292" y="7680125"/>
            <a:ext cx="3968863" cy="391835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88226">
            <a:off x="16954606" y="-4802379"/>
            <a:ext cx="9050206" cy="8935021"/>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1520">
            <a:off x="14970990" y="188578"/>
            <a:ext cx="3156286" cy="141172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32362" y="7833363"/>
            <a:ext cx="2444342" cy="2328791"/>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96407">
            <a:off x="897846" y="7689394"/>
            <a:ext cx="1637291" cy="1895810"/>
          </a:xfrm>
          <a:prstGeom prst="rect">
            <a:avLst/>
          </a:prstGeom>
        </p:spPr>
      </p:pic>
      <p:sp>
        <p:nvSpPr>
          <p:cNvPr id="13" name="Rectangle 12"/>
          <p:cNvSpPr/>
          <p:nvPr/>
        </p:nvSpPr>
        <p:spPr>
          <a:xfrm>
            <a:off x="1524000" y="1688609"/>
            <a:ext cx="15240000" cy="3000821"/>
          </a:xfrm>
          <a:prstGeom prst="rect">
            <a:avLst/>
          </a:prstGeom>
        </p:spPr>
        <p:txBody>
          <a:bodyPr wrap="square">
            <a:spAutoFit/>
          </a:bodyPr>
          <a:lstStyle/>
          <a:p>
            <a:pPr algn="just">
              <a:lnSpc>
                <a:spcPct val="150000"/>
              </a:lnSpc>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cũng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Nam,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ngày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càng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nhiều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lòng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nguyên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dẫn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14" name="Picture 13" descr="Bắt nạt trực tuyến sẽ không bao giờ dừng lại?"/>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64999" y="4923537"/>
            <a:ext cx="3880803" cy="3776345"/>
          </a:xfrm>
          <a:prstGeom prst="rect">
            <a:avLst/>
          </a:prstGeom>
          <a:noFill/>
          <a:ln>
            <a:noFill/>
          </a:ln>
        </p:spPr>
      </p:pic>
      <p:pic>
        <p:nvPicPr>
          <p:cNvPr id="15" name="Picture 14" descr="Lỗi tại &amp;amp;quot;nghiện game&amp;amp;quot; (phần 1) - Phòng khám bệnh tâm thần"/>
          <p:cNvPicPr/>
          <p:nvPr/>
        </p:nvPicPr>
        <p:blipFill>
          <a:blip r:embed="rId13">
            <a:extLst>
              <a:ext uri="{28A0092B-C50C-407E-A947-70E740481C1C}">
                <a14:useLocalDpi xmlns:a14="http://schemas.microsoft.com/office/drawing/2010/main" val="0"/>
              </a:ext>
            </a:extLst>
          </a:blip>
          <a:srcRect/>
          <a:stretch>
            <a:fillRect/>
          </a:stretch>
        </p:blipFill>
        <p:spPr bwMode="auto">
          <a:xfrm>
            <a:off x="7186422" y="4924994"/>
            <a:ext cx="3890328" cy="3793624"/>
          </a:xfrm>
          <a:prstGeom prst="rect">
            <a:avLst/>
          </a:prstGeom>
          <a:noFill/>
          <a:ln>
            <a:noFill/>
          </a:ln>
        </p:spPr>
      </p:pic>
      <p:pic>
        <p:nvPicPr>
          <p:cNvPr id="16" name="Picture 15" descr="Chuyên đề “Nghiện Internet” kỳ 03: Vì sao trẻ nghiện Internet. - Bệnh Viện  Nhi Đồng Thành Phố"/>
          <p:cNvPicPr/>
          <p:nvPr/>
        </p:nvPicPr>
        <p:blipFill>
          <a:blip r:embed="rId14">
            <a:extLst>
              <a:ext uri="{28A0092B-C50C-407E-A947-70E740481C1C}">
                <a14:useLocalDpi xmlns:a14="http://schemas.microsoft.com/office/drawing/2010/main" val="0"/>
              </a:ext>
            </a:extLst>
          </a:blip>
          <a:srcRect/>
          <a:stretch>
            <a:fillRect/>
          </a:stretch>
        </p:blipFill>
        <p:spPr bwMode="auto">
          <a:xfrm>
            <a:off x="12183327" y="4849179"/>
            <a:ext cx="3880803" cy="37881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2" name="Group 2"/>
          <p:cNvGrpSpPr/>
          <p:nvPr/>
        </p:nvGrpSpPr>
        <p:grpSpPr>
          <a:xfrm>
            <a:off x="3657600" y="350093"/>
            <a:ext cx="11027269" cy="2076524"/>
            <a:chOff x="0" y="0"/>
            <a:chExt cx="12456532" cy="2345666"/>
          </a:xfrm>
        </p:grpSpPr>
        <p:sp>
          <p:nvSpPr>
            <p:cNvPr id="3" name="Freeform 3"/>
            <p:cNvSpPr/>
            <p:nvPr/>
          </p:nvSpPr>
          <p:spPr>
            <a:xfrm>
              <a:off x="-4213" y="0"/>
              <a:ext cx="12460745" cy="2345666"/>
            </a:xfrm>
            <a:custGeom>
              <a:avLst/>
              <a:gdLst/>
              <a:ahLst/>
              <a:cxnLst/>
              <a:rect l="l" t="t" r="r" b="b"/>
              <a:pathLst>
                <a:path w="12460745" h="2345666">
                  <a:moveTo>
                    <a:pt x="278431" y="16918"/>
                  </a:moveTo>
                  <a:cubicBezTo>
                    <a:pt x="278431" y="16918"/>
                    <a:pt x="604014" y="12258"/>
                    <a:pt x="1091951" y="12454"/>
                  </a:cubicBezTo>
                  <a:cubicBezTo>
                    <a:pt x="10246287" y="12671"/>
                    <a:pt x="12186677" y="0"/>
                    <a:pt x="12186677" y="0"/>
                  </a:cubicBezTo>
                  <a:cubicBezTo>
                    <a:pt x="12254140" y="0"/>
                    <a:pt x="12330078" y="0"/>
                    <a:pt x="12408850" y="85073"/>
                  </a:cubicBezTo>
                  <a:cubicBezTo>
                    <a:pt x="12451828" y="131488"/>
                    <a:pt x="12452897" y="240224"/>
                    <a:pt x="12453302" y="320281"/>
                  </a:cubicBezTo>
                  <a:cubicBezTo>
                    <a:pt x="12453302" y="320281"/>
                    <a:pt x="12451597" y="1318305"/>
                    <a:pt x="12451597" y="1583082"/>
                  </a:cubicBezTo>
                  <a:cubicBezTo>
                    <a:pt x="12451597" y="1797241"/>
                    <a:pt x="12460746" y="2096420"/>
                    <a:pt x="12460746" y="2096420"/>
                  </a:cubicBezTo>
                  <a:cubicBezTo>
                    <a:pt x="12460746" y="2225089"/>
                    <a:pt x="12456576" y="2345666"/>
                    <a:pt x="12203738" y="2337532"/>
                  </a:cubicBezTo>
                  <a:cubicBezTo>
                    <a:pt x="12203738" y="2337532"/>
                    <a:pt x="11827266" y="2317234"/>
                    <a:pt x="10574131" y="2324832"/>
                  </a:cubicBezTo>
                  <a:cubicBezTo>
                    <a:pt x="2844917"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4" name="TextBox 4"/>
          <p:cNvSpPr txBox="1"/>
          <p:nvPr/>
        </p:nvSpPr>
        <p:spPr>
          <a:xfrm>
            <a:off x="4178785" y="959272"/>
            <a:ext cx="9981167" cy="989373"/>
          </a:xfrm>
          <a:prstGeom prst="rect">
            <a:avLst/>
          </a:prstGeom>
        </p:spPr>
        <p:txBody>
          <a:bodyPr lIns="0" tIns="0" rIns="0" bIns="0" rtlCol="0" anchor="t">
            <a:spAutoFit/>
          </a:bodyPr>
          <a:lstStyle/>
          <a:p>
            <a:pPr algn="ctr">
              <a:lnSpc>
                <a:spcPts val="8100"/>
              </a:lnSpc>
            </a:pPr>
            <a:r>
              <a:rPr lang="vi-VN" sz="6400" b="1" spc="135" dirty="0" smtClean="0">
                <a:solidFill>
                  <a:srgbClr val="253140"/>
                </a:solidFill>
              </a:rPr>
              <a:t>HƯỚNG DẪN VỀ NHÀ</a:t>
            </a:r>
            <a:endParaRPr lang="en-US" sz="6400" b="1" spc="135" dirty="0">
              <a:solidFill>
                <a:srgbClr val="253140"/>
              </a:solidFill>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90029">
            <a:off x="-892471" y="212452"/>
            <a:ext cx="5580941" cy="1429436"/>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60498">
            <a:off x="13466325" y="9101178"/>
            <a:ext cx="5580941" cy="1429436"/>
          </a:xfrm>
          <a:prstGeom prst="rect">
            <a:avLst/>
          </a:prstGeom>
        </p:spPr>
      </p:pic>
      <p:grpSp>
        <p:nvGrpSpPr>
          <p:cNvPr id="10" name="Group 10"/>
          <p:cNvGrpSpPr/>
          <p:nvPr/>
        </p:nvGrpSpPr>
        <p:grpSpPr>
          <a:xfrm rot="-10800000">
            <a:off x="2712808" y="3797987"/>
            <a:ext cx="5677287" cy="5406242"/>
            <a:chOff x="0" y="0"/>
            <a:chExt cx="3387433" cy="3225709"/>
          </a:xfrm>
        </p:grpSpPr>
        <p:sp>
          <p:nvSpPr>
            <p:cNvPr id="11" name="Freeform 11"/>
            <p:cNvSpPr/>
            <p:nvPr/>
          </p:nvSpPr>
          <p:spPr>
            <a:xfrm>
              <a:off x="-9098" y="-6509"/>
              <a:ext cx="3401763" cy="3257763"/>
            </a:xfrm>
            <a:custGeom>
              <a:avLst/>
              <a:gdLst/>
              <a:ahLst/>
              <a:cxnLst/>
              <a:rect l="l" t="t" r="r" b="b"/>
              <a:pathLst>
                <a:path w="3401763" h="3257763">
                  <a:moveTo>
                    <a:pt x="63030" y="2664210"/>
                  </a:moveTo>
                  <a:cubicBezTo>
                    <a:pt x="63030" y="2664210"/>
                    <a:pt x="0" y="2417645"/>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6011"/>
                    <a:pt x="3374701" y="2601614"/>
                    <a:pt x="3374701" y="2601614"/>
                  </a:cubicBezTo>
                  <a:cubicBezTo>
                    <a:pt x="3358019" y="2817346"/>
                    <a:pt x="3243375" y="3027958"/>
                    <a:pt x="3046506" y="3139582"/>
                  </a:cubicBezTo>
                  <a:cubicBezTo>
                    <a:pt x="2896154" y="3224831"/>
                    <a:pt x="2698123" y="3239928"/>
                    <a:pt x="2136736" y="3229187"/>
                  </a:cubicBezTo>
                  <a:lnTo>
                    <a:pt x="2136714" y="3229187"/>
                  </a:lnTo>
                  <a:cubicBezTo>
                    <a:pt x="645952" y="3223910"/>
                    <a:pt x="384604" y="3257763"/>
                    <a:pt x="254278" y="3148605"/>
                  </a:cubicBezTo>
                  <a:cubicBezTo>
                    <a:pt x="145767" y="3057720"/>
                    <a:pt x="81795" y="2864409"/>
                    <a:pt x="63030" y="2664210"/>
                  </a:cubicBezTo>
                  <a:close/>
                </a:path>
              </a:pathLst>
            </a:custGeom>
            <a:solidFill>
              <a:srgbClr val="CDB4DB"/>
            </a:solidFill>
          </p:spPr>
        </p:sp>
      </p:grpSp>
      <p:grpSp>
        <p:nvGrpSpPr>
          <p:cNvPr id="12" name="Group 12"/>
          <p:cNvGrpSpPr/>
          <p:nvPr/>
        </p:nvGrpSpPr>
        <p:grpSpPr>
          <a:xfrm rot="-10800000">
            <a:off x="2835626" y="3912246"/>
            <a:ext cx="5431652" cy="5169368"/>
            <a:chOff x="0" y="0"/>
            <a:chExt cx="3387433" cy="3223860"/>
          </a:xfrm>
        </p:grpSpPr>
        <p:sp>
          <p:nvSpPr>
            <p:cNvPr id="13" name="Freeform 13"/>
            <p:cNvSpPr/>
            <p:nvPr/>
          </p:nvSpPr>
          <p:spPr>
            <a:xfrm>
              <a:off x="-9098" y="-6509"/>
              <a:ext cx="3401763" cy="3255914"/>
            </a:xfrm>
            <a:custGeom>
              <a:avLst/>
              <a:gdLst/>
              <a:ahLst/>
              <a:cxnLst/>
              <a:rect l="l" t="t" r="r" b="b"/>
              <a:pathLst>
                <a:path w="3401763" h="3255914">
                  <a:moveTo>
                    <a:pt x="63030" y="2662360"/>
                  </a:moveTo>
                  <a:cubicBezTo>
                    <a:pt x="63030" y="2662360"/>
                    <a:pt x="0" y="2415796"/>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4162"/>
                    <a:pt x="3374701" y="2599764"/>
                    <a:pt x="3374701" y="2599764"/>
                  </a:cubicBezTo>
                  <a:cubicBezTo>
                    <a:pt x="3358019" y="2815497"/>
                    <a:pt x="3243375" y="3026109"/>
                    <a:pt x="3046506" y="3137733"/>
                  </a:cubicBezTo>
                  <a:cubicBezTo>
                    <a:pt x="2896154" y="3222981"/>
                    <a:pt x="2698123" y="3238079"/>
                    <a:pt x="2136736" y="3227338"/>
                  </a:cubicBezTo>
                  <a:lnTo>
                    <a:pt x="2136714" y="3227338"/>
                  </a:lnTo>
                  <a:cubicBezTo>
                    <a:pt x="645952" y="3222061"/>
                    <a:pt x="384604" y="3255914"/>
                    <a:pt x="254278" y="3146756"/>
                  </a:cubicBezTo>
                  <a:cubicBezTo>
                    <a:pt x="145767" y="3055871"/>
                    <a:pt x="81795" y="2862559"/>
                    <a:pt x="63030" y="2662360"/>
                  </a:cubicBezTo>
                  <a:close/>
                </a:path>
              </a:pathLst>
            </a:custGeom>
            <a:solidFill>
              <a:srgbClr val="BDE0FE"/>
            </a:solidFill>
          </p:spPr>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94047" y="2939628"/>
            <a:ext cx="2914810" cy="1377910"/>
          </a:xfrm>
          <a:prstGeom prst="rect">
            <a:avLst/>
          </a:prstGeom>
        </p:spPr>
      </p:pic>
      <p:sp>
        <p:nvSpPr>
          <p:cNvPr id="15" name="TextBox 15"/>
          <p:cNvSpPr txBox="1"/>
          <p:nvPr/>
        </p:nvSpPr>
        <p:spPr>
          <a:xfrm>
            <a:off x="3262724" y="5564333"/>
            <a:ext cx="4577455" cy="1834669"/>
          </a:xfrm>
          <a:prstGeom prst="rect">
            <a:avLst/>
          </a:prstGeom>
        </p:spPr>
        <p:txBody>
          <a:bodyPr lIns="0" tIns="0" rIns="0" bIns="0" rtlCol="0" anchor="t">
            <a:spAutoFit/>
          </a:bodyPr>
          <a:lstStyle/>
          <a:p>
            <a:pPr marL="0" lvl="0" indent="0" algn="ctr">
              <a:lnSpc>
                <a:spcPct val="150000"/>
              </a:lnSpc>
            </a:pPr>
            <a:r>
              <a:rPr lang="vi-VN" sz="4200" dirty="0" smtClean="0">
                <a:solidFill>
                  <a:srgbClr val="253140"/>
                </a:solidFill>
              </a:rPr>
              <a:t>Ôn lại nội dung kiến thức bài học.</a:t>
            </a:r>
            <a:endParaRPr lang="en-US" sz="4200" dirty="0">
              <a:solidFill>
                <a:srgbClr val="253140"/>
              </a:solidFill>
            </a:endParaR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5733" y="8728178"/>
            <a:ext cx="1439936" cy="973920"/>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125833" y="911145"/>
            <a:ext cx="2792767" cy="2533801"/>
          </a:xfrm>
          <a:prstGeom prst="rect">
            <a:avLst/>
          </a:prstGeom>
        </p:spPr>
      </p:pic>
      <p:grpSp>
        <p:nvGrpSpPr>
          <p:cNvPr id="18" name="Group 10"/>
          <p:cNvGrpSpPr/>
          <p:nvPr/>
        </p:nvGrpSpPr>
        <p:grpSpPr>
          <a:xfrm rot="-10800000">
            <a:off x="9244611" y="3880319"/>
            <a:ext cx="5677287" cy="5406242"/>
            <a:chOff x="0" y="0"/>
            <a:chExt cx="3387433" cy="3225709"/>
          </a:xfrm>
        </p:grpSpPr>
        <p:sp>
          <p:nvSpPr>
            <p:cNvPr id="19" name="Freeform 11"/>
            <p:cNvSpPr/>
            <p:nvPr/>
          </p:nvSpPr>
          <p:spPr>
            <a:xfrm>
              <a:off x="-9098" y="-6509"/>
              <a:ext cx="3401763" cy="3257763"/>
            </a:xfrm>
            <a:custGeom>
              <a:avLst/>
              <a:gdLst/>
              <a:ahLst/>
              <a:cxnLst/>
              <a:rect l="l" t="t" r="r" b="b"/>
              <a:pathLst>
                <a:path w="3401763" h="3257763">
                  <a:moveTo>
                    <a:pt x="63030" y="2664210"/>
                  </a:moveTo>
                  <a:cubicBezTo>
                    <a:pt x="63030" y="2664210"/>
                    <a:pt x="0" y="2417645"/>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6011"/>
                    <a:pt x="3374701" y="2601614"/>
                    <a:pt x="3374701" y="2601614"/>
                  </a:cubicBezTo>
                  <a:cubicBezTo>
                    <a:pt x="3358019" y="2817346"/>
                    <a:pt x="3243375" y="3027958"/>
                    <a:pt x="3046506" y="3139582"/>
                  </a:cubicBezTo>
                  <a:cubicBezTo>
                    <a:pt x="2896154" y="3224831"/>
                    <a:pt x="2698123" y="3239928"/>
                    <a:pt x="2136736" y="3229187"/>
                  </a:cubicBezTo>
                  <a:lnTo>
                    <a:pt x="2136714" y="3229187"/>
                  </a:lnTo>
                  <a:cubicBezTo>
                    <a:pt x="645952" y="3223910"/>
                    <a:pt x="384604" y="3257763"/>
                    <a:pt x="254278" y="3148605"/>
                  </a:cubicBezTo>
                  <a:cubicBezTo>
                    <a:pt x="145767" y="3057720"/>
                    <a:pt x="81795" y="2864409"/>
                    <a:pt x="63030" y="2664210"/>
                  </a:cubicBezTo>
                  <a:close/>
                </a:path>
              </a:pathLst>
            </a:custGeom>
            <a:solidFill>
              <a:srgbClr val="CDB4DB"/>
            </a:solidFill>
          </p:spPr>
        </p:sp>
      </p:grpSp>
      <p:grpSp>
        <p:nvGrpSpPr>
          <p:cNvPr id="20" name="Group 12"/>
          <p:cNvGrpSpPr/>
          <p:nvPr/>
        </p:nvGrpSpPr>
        <p:grpSpPr>
          <a:xfrm rot="-10800000">
            <a:off x="9367429" y="3994578"/>
            <a:ext cx="5431652" cy="5169368"/>
            <a:chOff x="0" y="0"/>
            <a:chExt cx="3387433" cy="3223860"/>
          </a:xfrm>
        </p:grpSpPr>
        <p:sp>
          <p:nvSpPr>
            <p:cNvPr id="21" name="Freeform 13"/>
            <p:cNvSpPr/>
            <p:nvPr/>
          </p:nvSpPr>
          <p:spPr>
            <a:xfrm>
              <a:off x="-9098" y="-6509"/>
              <a:ext cx="3401763" cy="3255914"/>
            </a:xfrm>
            <a:custGeom>
              <a:avLst/>
              <a:gdLst/>
              <a:ahLst/>
              <a:cxnLst/>
              <a:rect l="l" t="t" r="r" b="b"/>
              <a:pathLst>
                <a:path w="3401763" h="3255914">
                  <a:moveTo>
                    <a:pt x="63030" y="2662360"/>
                  </a:moveTo>
                  <a:cubicBezTo>
                    <a:pt x="63030" y="2662360"/>
                    <a:pt x="0" y="2415796"/>
                    <a:pt x="10218" y="1214762"/>
                  </a:cubicBezTo>
                  <a:cubicBezTo>
                    <a:pt x="18651" y="990971"/>
                    <a:pt x="65033" y="645332"/>
                    <a:pt x="65033" y="645332"/>
                  </a:cubicBezTo>
                  <a:cubicBezTo>
                    <a:pt x="82233" y="502466"/>
                    <a:pt x="56685" y="337866"/>
                    <a:pt x="181385" y="223925"/>
                  </a:cubicBezTo>
                  <a:cubicBezTo>
                    <a:pt x="346794" y="72788"/>
                    <a:pt x="621643" y="0"/>
                    <a:pt x="2508690" y="6965"/>
                  </a:cubicBezTo>
                  <a:lnTo>
                    <a:pt x="2508692" y="6965"/>
                  </a:lnTo>
                  <a:cubicBezTo>
                    <a:pt x="2725438" y="16819"/>
                    <a:pt x="2929753" y="36481"/>
                    <a:pt x="3063942" y="101690"/>
                  </a:cubicBezTo>
                  <a:cubicBezTo>
                    <a:pt x="3319988" y="226120"/>
                    <a:pt x="3401763" y="459160"/>
                    <a:pt x="3396275" y="704684"/>
                  </a:cubicBezTo>
                  <a:cubicBezTo>
                    <a:pt x="3396275" y="704684"/>
                    <a:pt x="3352987" y="1013073"/>
                    <a:pt x="3360421" y="1248607"/>
                  </a:cubicBezTo>
                  <a:cubicBezTo>
                    <a:pt x="3367544" y="2404162"/>
                    <a:pt x="3374701" y="2599764"/>
                    <a:pt x="3374701" y="2599764"/>
                  </a:cubicBezTo>
                  <a:cubicBezTo>
                    <a:pt x="3358019" y="2815497"/>
                    <a:pt x="3243375" y="3026109"/>
                    <a:pt x="3046506" y="3137733"/>
                  </a:cubicBezTo>
                  <a:cubicBezTo>
                    <a:pt x="2896154" y="3222981"/>
                    <a:pt x="2698123" y="3238079"/>
                    <a:pt x="2136736" y="3227338"/>
                  </a:cubicBezTo>
                  <a:lnTo>
                    <a:pt x="2136714" y="3227338"/>
                  </a:lnTo>
                  <a:cubicBezTo>
                    <a:pt x="645952" y="3222061"/>
                    <a:pt x="384604" y="3255914"/>
                    <a:pt x="254278" y="3146756"/>
                  </a:cubicBezTo>
                  <a:cubicBezTo>
                    <a:pt x="145767" y="3055871"/>
                    <a:pt x="81795" y="2862559"/>
                    <a:pt x="63030" y="2662360"/>
                  </a:cubicBezTo>
                  <a:close/>
                </a:path>
              </a:pathLst>
            </a:custGeom>
            <a:solidFill>
              <a:srgbClr val="BDE0FE"/>
            </a:solidFill>
          </p:spPr>
        </p:sp>
      </p:grpSp>
      <p:pic>
        <p:nvPicPr>
          <p:cNvPr id="22"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25850" y="3021960"/>
            <a:ext cx="2914810" cy="1377910"/>
          </a:xfrm>
          <a:prstGeom prst="rect">
            <a:avLst/>
          </a:prstGeom>
        </p:spPr>
      </p:pic>
      <p:sp>
        <p:nvSpPr>
          <p:cNvPr id="24" name="TextBox 15"/>
          <p:cNvSpPr txBox="1"/>
          <p:nvPr/>
        </p:nvSpPr>
        <p:spPr>
          <a:xfrm>
            <a:off x="9794527" y="5278047"/>
            <a:ext cx="4577455" cy="2908489"/>
          </a:xfrm>
          <a:prstGeom prst="rect">
            <a:avLst/>
          </a:prstGeom>
        </p:spPr>
        <p:txBody>
          <a:bodyPr lIns="0" tIns="0" rIns="0" bIns="0" rtlCol="0" anchor="t">
            <a:spAutoFit/>
          </a:bodyPr>
          <a:lstStyle/>
          <a:p>
            <a:pPr marL="0" lvl="0" indent="0" algn="ctr">
              <a:lnSpc>
                <a:spcPct val="150000"/>
              </a:lnSpc>
            </a:pPr>
            <a:r>
              <a:rPr lang="vi-VN" sz="4200" dirty="0" smtClean="0">
                <a:solidFill>
                  <a:srgbClr val="253140"/>
                </a:solidFill>
              </a:rPr>
              <a:t>Học và chuẩn bị </a:t>
            </a:r>
            <a:r>
              <a:rPr lang="vi-VN" sz="4200" b="1" i="1" dirty="0" smtClean="0">
                <a:solidFill>
                  <a:srgbClr val="253140"/>
                </a:solidFill>
              </a:rPr>
              <a:t>bài 7 </a:t>
            </a:r>
            <a:r>
              <a:rPr lang="vi-VN" sz="4200" i="1" dirty="0" smtClean="0">
                <a:solidFill>
                  <a:srgbClr val="253140"/>
                </a:solidFill>
              </a:rPr>
              <a:t>– Phần mềm bảng tính.</a:t>
            </a:r>
            <a:endParaRPr lang="en-US" sz="4200" i="1" dirty="0">
              <a:solidFill>
                <a:srgbClr val="253140"/>
              </a:solidFill>
            </a:endParaRPr>
          </a:p>
        </p:txBody>
      </p:sp>
    </p:spTree>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83112" y="5698802"/>
            <a:ext cx="1851206" cy="1777158"/>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283898" y="1876744"/>
            <a:ext cx="1851206" cy="1777158"/>
          </a:xfrm>
          <a:prstGeom prst="rect">
            <a:avLst/>
          </a:prstGeom>
        </p:spPr>
      </p:pic>
      <p:grpSp>
        <p:nvGrpSpPr>
          <p:cNvPr id="4" name="Group 4"/>
          <p:cNvGrpSpPr/>
          <p:nvPr/>
        </p:nvGrpSpPr>
        <p:grpSpPr>
          <a:xfrm>
            <a:off x="1751614" y="2339627"/>
            <a:ext cx="15164786" cy="5122932"/>
            <a:chOff x="0" y="0"/>
            <a:chExt cx="3976518" cy="2530741"/>
          </a:xfrm>
        </p:grpSpPr>
        <p:sp>
          <p:nvSpPr>
            <p:cNvPr id="5" name="Freeform 5"/>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BDE0FE"/>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4196">
            <a:off x="-777016" y="-151707"/>
            <a:ext cx="5580941" cy="1429436"/>
          </a:xfrm>
          <a:prstGeom prst="rect">
            <a:avLst/>
          </a:prstGeom>
        </p:spPr>
      </p:pic>
      <p:grpSp>
        <p:nvGrpSpPr>
          <p:cNvPr id="7" name="Group 7"/>
          <p:cNvGrpSpPr/>
          <p:nvPr/>
        </p:nvGrpSpPr>
        <p:grpSpPr>
          <a:xfrm>
            <a:off x="1937316" y="2574823"/>
            <a:ext cx="14750484" cy="4663515"/>
            <a:chOff x="0" y="0"/>
            <a:chExt cx="3976518" cy="2530741"/>
          </a:xfrm>
        </p:grpSpPr>
        <p:sp>
          <p:nvSpPr>
            <p:cNvPr id="8" name="Freeform 8"/>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FFFFFF"/>
            </a:solidFill>
          </p:spPr>
        </p:sp>
      </p:grpSp>
      <p:sp>
        <p:nvSpPr>
          <p:cNvPr id="9" name="TextBox 9"/>
          <p:cNvSpPr txBox="1"/>
          <p:nvPr/>
        </p:nvSpPr>
        <p:spPr>
          <a:xfrm>
            <a:off x="2323844" y="3194282"/>
            <a:ext cx="14176862" cy="3118674"/>
          </a:xfrm>
          <a:prstGeom prst="rect">
            <a:avLst/>
          </a:prstGeom>
        </p:spPr>
        <p:txBody>
          <a:bodyPr wrap="square" lIns="0" tIns="0" rIns="0" bIns="0" rtlCol="0" anchor="t">
            <a:spAutoFit/>
          </a:bodyPr>
          <a:lstStyle/>
          <a:p>
            <a:pPr algn="ctr">
              <a:lnSpc>
                <a:spcPct val="150000"/>
              </a:lnSpc>
            </a:pPr>
            <a:r>
              <a:rPr lang="vi-VN" sz="7200" b="1" spc="195" dirty="0" smtClean="0">
                <a:solidFill>
                  <a:srgbClr val="333034"/>
                </a:solidFill>
                <a:latin typeface="Arial" panose="020B0604020202020204" pitchFamily="34" charset="0"/>
                <a:cs typeface="Arial" panose="020B0604020202020204" pitchFamily="34" charset="0"/>
              </a:rPr>
              <a:t>CẢM ƠN CÁC EM ĐÃ </a:t>
            </a:r>
          </a:p>
          <a:p>
            <a:pPr algn="ctr">
              <a:lnSpc>
                <a:spcPct val="150000"/>
              </a:lnSpc>
            </a:pPr>
            <a:r>
              <a:rPr lang="vi-VN" sz="7200" b="1" spc="195" dirty="0" smtClean="0">
                <a:solidFill>
                  <a:srgbClr val="333034"/>
                </a:solidFill>
                <a:latin typeface="Arial" panose="020B0604020202020204" pitchFamily="34" charset="0"/>
                <a:cs typeface="Arial" panose="020B0604020202020204" pitchFamily="34" charset="0"/>
              </a:rPr>
              <a:t>LẮNG NGHE BÀI GIẢNG!</a:t>
            </a:r>
            <a:endParaRPr lang="en-US" sz="7200" b="1" spc="195" dirty="0">
              <a:solidFill>
                <a:srgbClr val="333034"/>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44048">
            <a:off x="13196008" y="9572282"/>
            <a:ext cx="5580941" cy="1429436"/>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732102">
            <a:off x="589000" y="8552307"/>
            <a:ext cx="2169254" cy="141198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14031">
            <a:off x="15554612" y="642043"/>
            <a:ext cx="2665246" cy="213704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483449">
            <a:off x="1528965" y="7170212"/>
            <a:ext cx="968979" cy="96897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29931">
            <a:off x="15059" y="4991300"/>
            <a:ext cx="1914019" cy="2202324"/>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127191" y="1108395"/>
            <a:ext cx="2279662" cy="1861033"/>
          </a:xfrm>
          <a:prstGeom prst="rect">
            <a:avLst/>
          </a:prstGeom>
        </p:spPr>
      </p:pic>
    </p:spTree>
    <p:extLst>
      <p:ext uri="{BB962C8B-B14F-4D97-AF65-F5344CB8AC3E}">
        <p14:creationId xmlns:p14="http://schemas.microsoft.com/office/powerpoint/2010/main" val="280408744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5257800" y="-2857498"/>
            <a:ext cx="7848600"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grpSp>
        <p:nvGrpSpPr>
          <p:cNvPr id="15" name="Group 5"/>
          <p:cNvGrpSpPr/>
          <p:nvPr/>
        </p:nvGrpSpPr>
        <p:grpSpPr>
          <a:xfrm>
            <a:off x="5562601" y="440154"/>
            <a:ext cx="7467600" cy="1508262"/>
            <a:chOff x="0" y="0"/>
            <a:chExt cx="15893532" cy="2345666"/>
          </a:xfrm>
        </p:grpSpPr>
        <p:sp>
          <p:nvSpPr>
            <p:cNvPr id="16" name="Freeform 6"/>
            <p:cNvSpPr/>
            <p:nvPr/>
          </p:nvSpPr>
          <p:spPr>
            <a:xfrm>
              <a:off x="-4213" y="0"/>
              <a:ext cx="15897745" cy="2345666"/>
            </a:xfrm>
            <a:custGeom>
              <a:avLst/>
              <a:gdLst/>
              <a:ahLst/>
              <a:cxnLst/>
              <a:rect l="l" t="t" r="r" b="b"/>
              <a:pathLst>
                <a:path w="15897745" h="2345666">
                  <a:moveTo>
                    <a:pt x="278431" y="16918"/>
                  </a:moveTo>
                  <a:cubicBezTo>
                    <a:pt x="278431" y="16918"/>
                    <a:pt x="604014" y="12258"/>
                    <a:pt x="1153144" y="12454"/>
                  </a:cubicBezTo>
                  <a:cubicBezTo>
                    <a:pt x="13248569" y="12671"/>
                    <a:pt x="15623677" y="0"/>
                    <a:pt x="15623677" y="0"/>
                  </a:cubicBezTo>
                  <a:cubicBezTo>
                    <a:pt x="15691141" y="0"/>
                    <a:pt x="15767077" y="0"/>
                    <a:pt x="15845851" y="85073"/>
                  </a:cubicBezTo>
                  <a:cubicBezTo>
                    <a:pt x="15888828" y="131488"/>
                    <a:pt x="15889896" y="240224"/>
                    <a:pt x="15890302" y="320281"/>
                  </a:cubicBezTo>
                  <a:cubicBezTo>
                    <a:pt x="15890302" y="320281"/>
                    <a:pt x="15888597" y="1318305"/>
                    <a:pt x="15888597" y="1583082"/>
                  </a:cubicBezTo>
                  <a:cubicBezTo>
                    <a:pt x="15888597" y="1797241"/>
                    <a:pt x="15897745" y="2096420"/>
                    <a:pt x="15897745" y="2096420"/>
                  </a:cubicBezTo>
                  <a:cubicBezTo>
                    <a:pt x="15897745" y="2225089"/>
                    <a:pt x="15893575" y="2345666"/>
                    <a:pt x="15640738" y="2337532"/>
                  </a:cubicBezTo>
                  <a:cubicBezTo>
                    <a:pt x="15640738" y="2337532"/>
                    <a:pt x="15264264" y="2317234"/>
                    <a:pt x="13681741" y="2324832"/>
                  </a:cubicBezTo>
                  <a:cubicBezTo>
                    <a:pt x="3469300" y="2332966"/>
                    <a:pt x="304023" y="2345666"/>
                    <a:pt x="304023" y="2345666"/>
                  </a:cubicBezTo>
                  <a:cubicBezTo>
                    <a:pt x="132548" y="2345666"/>
                    <a:pt x="4213" y="2244597"/>
                    <a:pt x="8532" y="2042050"/>
                  </a:cubicBezTo>
                  <a:cubicBezTo>
                    <a:pt x="8532" y="2042050"/>
                    <a:pt x="9630" y="1543509"/>
                    <a:pt x="4815" y="998284"/>
                  </a:cubicBezTo>
                  <a:cubicBezTo>
                    <a:pt x="0" y="663668"/>
                    <a:pt x="25592" y="330596"/>
                    <a:pt x="25592" y="330596"/>
                  </a:cubicBezTo>
                  <a:cubicBezTo>
                    <a:pt x="27224" y="150571"/>
                    <a:pt x="143504" y="16918"/>
                    <a:pt x="278431" y="16918"/>
                  </a:cubicBezTo>
                  <a:close/>
                </a:path>
              </a:pathLst>
            </a:custGeom>
            <a:solidFill>
              <a:srgbClr val="BDE0FE"/>
            </a:solidFill>
          </p:spPr>
        </p:sp>
      </p:grpSp>
      <p:sp>
        <p:nvSpPr>
          <p:cNvPr id="17" name="TextBox 7"/>
          <p:cNvSpPr txBox="1"/>
          <p:nvPr/>
        </p:nvSpPr>
        <p:spPr>
          <a:xfrm>
            <a:off x="6569570" y="699598"/>
            <a:ext cx="5270415" cy="989373"/>
          </a:xfrm>
          <a:prstGeom prst="rect">
            <a:avLst/>
          </a:prstGeom>
        </p:spPr>
        <p:txBody>
          <a:bodyPr wrap="square" lIns="0" tIns="0" rIns="0" bIns="0" rtlCol="0" anchor="t">
            <a:spAutoFit/>
          </a:bodyPr>
          <a:lstStyle/>
          <a:p>
            <a:pPr algn="ctr">
              <a:lnSpc>
                <a:spcPts val="8100"/>
              </a:lnSpc>
            </a:pPr>
            <a:r>
              <a:rPr lang="vi-VN" sz="6400" b="1" spc="135" dirty="0" smtClean="0">
                <a:solidFill>
                  <a:srgbClr val="FF0000"/>
                </a:solidFill>
              </a:rPr>
              <a:t>KHÁM PHÁ</a:t>
            </a:r>
            <a:endParaRPr lang="en-US" sz="6400" b="1" spc="135" dirty="0">
              <a:solidFill>
                <a:srgbClr val="FF0000"/>
              </a:solidFill>
            </a:endParaRPr>
          </a:p>
        </p:txBody>
      </p:sp>
      <p:pic>
        <p:nvPicPr>
          <p:cNvPr id="18"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25400" y="518689"/>
            <a:ext cx="1215619" cy="1862369"/>
          </a:xfrm>
          <a:prstGeom prst="rect">
            <a:avLst/>
          </a:prstGeom>
        </p:spPr>
      </p:pic>
      <p:sp>
        <p:nvSpPr>
          <p:cNvPr id="19" name="Rectangle 18"/>
          <p:cNvSpPr/>
          <p:nvPr/>
        </p:nvSpPr>
        <p:spPr>
          <a:xfrm>
            <a:off x="1109380" y="2487876"/>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1828799" y="3048311"/>
            <a:ext cx="15453177"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Giao</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tiếp</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qua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mạng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 SGK tr 28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cs typeface="Arial" panose="020B0604020202020204" pitchFamily="34" charset="0"/>
            </a:endParaRPr>
          </a:p>
        </p:txBody>
      </p:sp>
      <p:pic>
        <p:nvPicPr>
          <p:cNvPr id="21" name="Picture 20"/>
          <p:cNvPicPr/>
          <p:nvPr/>
        </p:nvPicPr>
        <p:blipFill rotWithShape="1">
          <a:blip r:embed="rId6">
            <a:extLst>
              <a:ext uri="{28A0092B-C50C-407E-A947-70E740481C1C}">
                <a14:useLocalDpi xmlns:a14="http://schemas.microsoft.com/office/drawing/2010/main" val="0"/>
              </a:ext>
            </a:extLst>
          </a:blip>
          <a:srcRect l="5213" t="6567" r="6163"/>
          <a:stretch/>
        </p:blipFill>
        <p:spPr>
          <a:xfrm>
            <a:off x="2209800" y="5295900"/>
            <a:ext cx="5233443" cy="4308515"/>
          </a:xfrm>
          <a:prstGeom prst="rect">
            <a:avLst/>
          </a:prstGeom>
        </p:spPr>
      </p:pic>
      <p:sp>
        <p:nvSpPr>
          <p:cNvPr id="22" name="Rounded Rectangular Callout 21"/>
          <p:cNvSpPr/>
          <p:nvPr/>
        </p:nvSpPr>
        <p:spPr>
          <a:xfrm>
            <a:off x="8377841" y="5418569"/>
            <a:ext cx="8695118" cy="2192172"/>
          </a:xfrm>
          <a:prstGeom prst="wedgeRoundRectCallout">
            <a:avLst>
              <a:gd name="adj1" fmla="val -53982"/>
              <a:gd name="adj2" fmla="val 44922"/>
              <a:gd name="adj3" fmla="val 16667"/>
            </a:avLst>
          </a:prstGeom>
          <a:solidFill>
            <a:schemeClr val="accent6">
              <a:lumMod val="20000"/>
              <a:lumOff val="80000"/>
            </a:schemeClr>
          </a:solidFill>
          <a:ln w="381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rPr>
              <a:t>Hãy cho biết giao tiếp qua mạng có đặc điểm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1540" y="2483809"/>
            <a:ext cx="6484697" cy="6500951"/>
          </a:xfrm>
          <a:prstGeom prst="rect">
            <a:avLst/>
          </a:prstGeom>
        </p:spPr>
      </p:pic>
      <p:sp>
        <p:nvSpPr>
          <p:cNvPr id="13" name="Rounded Rectangle 12"/>
          <p:cNvSpPr/>
          <p:nvPr/>
        </p:nvSpPr>
        <p:spPr>
          <a:xfrm>
            <a:off x="7886402" y="1941394"/>
            <a:ext cx="9313037" cy="2059106"/>
          </a:xfrm>
          <a:prstGeom prst="roundRect">
            <a:avLst/>
          </a:prstGeom>
          <a:solidFill>
            <a:schemeClr val="accent5">
              <a:lumMod val="20000"/>
              <a:lumOff val="80000"/>
            </a:schemeClr>
          </a:solidFill>
          <a:ln w="5715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500" dirty="0">
                <a:solidFill>
                  <a:schemeClr val="tx1"/>
                </a:solidFill>
                <a:cs typeface="Arial" panose="020B0604020202020204" pitchFamily="34" charset="0"/>
              </a:rPr>
              <a:t>Không thể biết tất cả những người đang trao đổi thông tin với mình và ngược lại.</a:t>
            </a:r>
            <a:endParaRPr lang="en-US" sz="35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7886401" y="4457700"/>
            <a:ext cx="9313037" cy="2059106"/>
          </a:xfrm>
          <a:prstGeom prst="roundRect">
            <a:avLst/>
          </a:prstGeom>
          <a:solidFill>
            <a:schemeClr val="accent5">
              <a:lumMod val="20000"/>
              <a:lumOff val="80000"/>
            </a:schemeClr>
          </a:solidFill>
          <a:ln w="5715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500" dirty="0">
                <a:solidFill>
                  <a:schemeClr val="tx1"/>
                </a:solidFill>
                <a:cs typeface="Arial" panose="020B0604020202020204" pitchFamily="34" charset="0"/>
              </a:rPr>
              <a:t>Các mối quan hệ trên mạng thường có phạm vi rộng, đa dạng, phức tạp và  khó kiểm </a:t>
            </a:r>
            <a:r>
              <a:rPr lang="vi-VN" sz="3500" dirty="0" smtClean="0">
                <a:solidFill>
                  <a:schemeClr val="tx1"/>
                </a:solidFill>
                <a:cs typeface="Arial" panose="020B0604020202020204" pitchFamily="34" charset="0"/>
              </a:rPr>
              <a:t>soát.</a:t>
            </a:r>
            <a:endParaRPr lang="en-US" sz="35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7865929" y="6974006"/>
            <a:ext cx="9313037" cy="2360494"/>
          </a:xfrm>
          <a:prstGeom prst="roundRect">
            <a:avLst/>
          </a:prstGeom>
          <a:solidFill>
            <a:schemeClr val="accent5">
              <a:lumMod val="20000"/>
              <a:lumOff val="80000"/>
            </a:schemeClr>
          </a:solidFill>
          <a:ln w="5715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3500" dirty="0">
                <a:solidFill>
                  <a:schemeClr val="tx1"/>
                </a:solidFill>
                <a:cs typeface="Arial" panose="020B0604020202020204" pitchFamily="34" charset="0"/>
              </a:rPr>
              <a:t>Cộng đồng trực tuyến có nhiều đối tượng, </a:t>
            </a:r>
            <a:r>
              <a:rPr lang="vi-VN" sz="3500" dirty="0" smtClean="0">
                <a:solidFill>
                  <a:schemeClr val="tx1"/>
                </a:solidFill>
                <a:cs typeface="Arial" panose="020B0604020202020204" pitchFamily="34" charset="0"/>
              </a:rPr>
              <a:t>với </a:t>
            </a:r>
            <a:r>
              <a:rPr lang="vi-VN" sz="3500" dirty="0">
                <a:solidFill>
                  <a:schemeClr val="tx1"/>
                </a:solidFill>
                <a:cs typeface="Arial" panose="020B0604020202020204" pitchFamily="34" charset="0"/>
              </a:rPr>
              <a:t>sự đa dạng về văn hóa, phong tục, tập quán, quan điểm, lứa tuổi. </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3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140225" y="1518255"/>
            <a:ext cx="16004776" cy="203132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Giao</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tiếp</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qua </a:t>
            </a:r>
            <a:r>
              <a:rPr lang="fr-FR" sz="4200" b="1" i="1" dirty="0" err="1">
                <a:solidFill>
                  <a:srgbClr val="FF0000"/>
                </a:solidFill>
                <a:latin typeface="Arial" panose="020B0604020202020204" pitchFamily="34" charset="0"/>
                <a:ea typeface="Calibri" panose="020F0502020204030204" pitchFamily="34" charset="0"/>
                <a:cs typeface="Arial" panose="020B0604020202020204" pitchFamily="34" charset="0"/>
              </a:rPr>
              <a:t>mạng</a:t>
            </a:r>
            <a:r>
              <a:rPr lang="fr-FR" sz="42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2 SGK tr 28, </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29</a:t>
            </a: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và thảo luận cặp đôi:</a:t>
            </a:r>
            <a:endParaRPr lang="en-US" sz="42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8900395" y="3561078"/>
            <a:ext cx="8839200" cy="3000821"/>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200" dirty="0"/>
              <a:t>Hãy nêu những điều cần lưu ý khi thực hiện giao tiếp qua mạng.</a:t>
            </a:r>
          </a:p>
          <a:p>
            <a:pPr marL="571500" indent="-571500" algn="just">
              <a:lnSpc>
                <a:spcPct val="150000"/>
              </a:lnSpc>
              <a:buFont typeface="Wingdings" panose="05000000000000000000" pitchFamily="2" charset="2"/>
              <a:buChar char="v"/>
            </a:pPr>
            <a:r>
              <a:rPr lang="vi-VN" sz="4200" dirty="0" smtClean="0"/>
              <a:t>Lấy </a:t>
            </a:r>
            <a:r>
              <a:rPr lang="vi-VN" sz="4200" dirty="0"/>
              <a:t>ví dụ cụ thể. </a:t>
            </a:r>
          </a:p>
        </p:txBody>
      </p:sp>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1447800" y="3771900"/>
            <a:ext cx="7279323" cy="4999990"/>
          </a:xfrm>
          <a:prstGeom prst="rect">
            <a:avLst/>
          </a:prstGeom>
        </p:spPr>
      </p:pic>
    </p:spTree>
    <p:extLst>
      <p:ext uri="{BB962C8B-B14F-4D97-AF65-F5344CB8AC3E}">
        <p14:creationId xmlns:p14="http://schemas.microsoft.com/office/powerpoint/2010/main" val="20662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203132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tuân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thủ</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7848600" y="4023974"/>
            <a:ext cx="9463444" cy="3291795"/>
          </a:xfrm>
          <a:prstGeom prst="wedgeRoundRectCallout">
            <a:avLst>
              <a:gd name="adj1" fmla="val -53982"/>
              <a:gd name="adj2" fmla="val 44922"/>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smtClean="0">
                <a:solidFill>
                  <a:srgbClr val="FF0000"/>
                </a:solidFill>
              </a:rPr>
              <a:t>VÍ DỤ:</a:t>
            </a:r>
          </a:p>
          <a:p>
            <a:pPr marL="571500" indent="-571500" algn="just">
              <a:lnSpc>
                <a:spcPct val="150000"/>
              </a:lnSpc>
              <a:buFont typeface="Courier New" panose="02070309020205020404" pitchFamily="49" charset="0"/>
              <a:buChar char="o"/>
            </a:pPr>
            <a:r>
              <a:rPr lang="vi-VN" sz="3800" dirty="0" smtClean="0">
                <a:solidFill>
                  <a:schemeClr val="tx1"/>
                </a:solidFill>
              </a:rPr>
              <a:t>Người </a:t>
            </a:r>
            <a:r>
              <a:rPr lang="vi-VN" sz="3800" dirty="0">
                <a:solidFill>
                  <a:schemeClr val="tx1"/>
                </a:solidFill>
              </a:rPr>
              <a:t>tham gia mạng xã hội Facebook phải từ 13 tuổi trở lên</a:t>
            </a:r>
            <a:r>
              <a:rPr lang="vi-VN" sz="3800" dirty="0" smtClean="0">
                <a:solidFill>
                  <a:schemeClr val="tx1"/>
                </a:solidFill>
              </a:rPr>
              <a:t>.</a:t>
            </a:r>
            <a:endParaRPr lang="vi-VN" sz="38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229100"/>
            <a:ext cx="7583352" cy="4786313"/>
          </a:xfrm>
          <a:prstGeom prst="rect">
            <a:avLst/>
          </a:prstGeom>
        </p:spPr>
      </p:pic>
    </p:spTree>
    <p:extLst>
      <p:ext uri="{BB962C8B-B14F-4D97-AF65-F5344CB8AC3E}">
        <p14:creationId xmlns:p14="http://schemas.microsoft.com/office/powerpoint/2010/main" val="259919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D92"/>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4305299" y="-3809999"/>
            <a:ext cx="9753602" cy="17754600"/>
            <a:chOff x="0" y="0"/>
            <a:chExt cx="3243094" cy="7204404"/>
          </a:xfrm>
        </p:grpSpPr>
        <p:sp>
          <p:nvSpPr>
            <p:cNvPr id="6" name="Freeform 6"/>
            <p:cNvSpPr/>
            <p:nvPr/>
          </p:nvSpPr>
          <p:spPr>
            <a:xfrm>
              <a:off x="-9098" y="-6509"/>
              <a:ext cx="3257425" cy="7236458"/>
            </a:xfrm>
            <a:custGeom>
              <a:avLst/>
              <a:gdLst/>
              <a:ahLst/>
              <a:cxnLst/>
              <a:rect l="l" t="t" r="r" b="b"/>
              <a:pathLst>
                <a:path w="3257425" h="7236458">
                  <a:moveTo>
                    <a:pt x="63030" y="6642905"/>
                  </a:moveTo>
                  <a:cubicBezTo>
                    <a:pt x="63030" y="6642905"/>
                    <a:pt x="0" y="6396340"/>
                    <a:pt x="10218" y="1214762"/>
                  </a:cubicBezTo>
                  <a:cubicBezTo>
                    <a:pt x="18651" y="990971"/>
                    <a:pt x="65033" y="645332"/>
                    <a:pt x="65033" y="645332"/>
                  </a:cubicBezTo>
                  <a:cubicBezTo>
                    <a:pt x="82233" y="502466"/>
                    <a:pt x="56685" y="337866"/>
                    <a:pt x="181385" y="223925"/>
                  </a:cubicBezTo>
                  <a:cubicBezTo>
                    <a:pt x="346794" y="72788"/>
                    <a:pt x="621643" y="0"/>
                    <a:pt x="2364352" y="6965"/>
                  </a:cubicBezTo>
                  <a:lnTo>
                    <a:pt x="2364353" y="6965"/>
                  </a:lnTo>
                  <a:cubicBezTo>
                    <a:pt x="2581100" y="16819"/>
                    <a:pt x="2785415" y="36481"/>
                    <a:pt x="2919603" y="101690"/>
                  </a:cubicBezTo>
                  <a:cubicBezTo>
                    <a:pt x="3175649" y="226120"/>
                    <a:pt x="3257425" y="459160"/>
                    <a:pt x="3251937" y="704684"/>
                  </a:cubicBezTo>
                  <a:cubicBezTo>
                    <a:pt x="3251937" y="704684"/>
                    <a:pt x="3208649" y="1013073"/>
                    <a:pt x="3216082" y="1248607"/>
                  </a:cubicBezTo>
                  <a:cubicBezTo>
                    <a:pt x="3223206" y="6384706"/>
                    <a:pt x="3230362" y="6580309"/>
                    <a:pt x="3230362" y="6580309"/>
                  </a:cubicBezTo>
                  <a:cubicBezTo>
                    <a:pt x="3213681" y="6796041"/>
                    <a:pt x="3099037" y="7006653"/>
                    <a:pt x="2902167" y="7118277"/>
                  </a:cubicBezTo>
                  <a:cubicBezTo>
                    <a:pt x="2751816" y="7203526"/>
                    <a:pt x="2553785" y="7218624"/>
                    <a:pt x="2021784" y="7207882"/>
                  </a:cubicBezTo>
                  <a:lnTo>
                    <a:pt x="2021765" y="7207882"/>
                  </a:lnTo>
                  <a:cubicBezTo>
                    <a:pt x="645952" y="7202605"/>
                    <a:pt x="384604" y="7236458"/>
                    <a:pt x="254278" y="7127301"/>
                  </a:cubicBezTo>
                  <a:cubicBezTo>
                    <a:pt x="145767" y="7036416"/>
                    <a:pt x="81795" y="6843103"/>
                    <a:pt x="63030" y="6642905"/>
                  </a:cubicBezTo>
                  <a:close/>
                </a:path>
              </a:pathLst>
            </a:custGeom>
            <a:solidFill>
              <a:srgbClr val="FFFFFF"/>
            </a:solidFill>
          </p:spPr>
        </p:sp>
      </p:grpSp>
      <p:sp>
        <p:nvSpPr>
          <p:cNvPr id="19" name="Rectangle 18"/>
          <p:cNvSpPr/>
          <p:nvPr/>
        </p:nvSpPr>
        <p:spPr>
          <a:xfrm>
            <a:off x="1140224" y="723900"/>
            <a:ext cx="6179897" cy="784830"/>
          </a:xfrm>
          <a:prstGeom prst="rect">
            <a:avLst/>
          </a:prstGeom>
        </p:spPr>
        <p:txBody>
          <a:bodyPr wrap="none">
            <a:spAutoFit/>
          </a:bodyPr>
          <a:lstStyle/>
          <a:p>
            <a:pPr algn="just">
              <a:spcBef>
                <a:spcPts val="300"/>
              </a:spcBef>
              <a:spcAft>
                <a:spcPts val="300"/>
              </a:spcAft>
            </a:pP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1386244" y="1638300"/>
            <a:ext cx="15544800" cy="191154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phù</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tốt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đẹp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tộc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Nam.</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5" name="Rounded Rectangular Callout 14"/>
          <p:cNvSpPr/>
          <p:nvPr/>
        </p:nvSpPr>
        <p:spPr>
          <a:xfrm>
            <a:off x="1700060" y="3848100"/>
            <a:ext cx="9463444" cy="4953000"/>
          </a:xfrm>
          <a:prstGeom prst="wedgeRoundRectCallout">
            <a:avLst>
              <a:gd name="adj1" fmla="val 59516"/>
              <a:gd name="adj2" fmla="val 45436"/>
              <a:gd name="adj3" fmla="val 16667"/>
            </a:avLst>
          </a:prstGeom>
          <a:solidFill>
            <a:schemeClr val="accent5">
              <a:lumMod val="20000"/>
              <a:lumOff val="80000"/>
            </a:schemeClr>
          </a:solidFill>
          <a:ln w="38100">
            <a:solidFill>
              <a:schemeClr val="accent5">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smtClean="0">
                <a:solidFill>
                  <a:srgbClr val="FF0000"/>
                </a:solidFill>
              </a:rPr>
              <a:t>VÍ DỤ:</a:t>
            </a:r>
          </a:p>
          <a:p>
            <a:pPr marL="571500" indent="-571500" algn="just">
              <a:lnSpc>
                <a:spcPct val="150000"/>
              </a:lnSpc>
              <a:buFont typeface="Courier New" panose="02070309020205020404" pitchFamily="49" charset="0"/>
              <a:buChar char="o"/>
            </a:pPr>
            <a:r>
              <a:rPr lang="vi-VN" sz="3800" dirty="0" smtClean="0">
                <a:solidFill>
                  <a:schemeClr val="tx1"/>
                </a:solidFill>
              </a:rPr>
              <a:t>Xin </a:t>
            </a:r>
            <a:r>
              <a:rPr lang="vi-VN" sz="3800" dirty="0">
                <a:solidFill>
                  <a:schemeClr val="tx1"/>
                </a:solidFill>
              </a:rPr>
              <a:t>phép và cần có sự đồng ý trước khi chia sẻ </a:t>
            </a:r>
            <a:r>
              <a:rPr lang="vi-VN" sz="3800" dirty="0" smtClean="0">
                <a:solidFill>
                  <a:schemeClr val="tx1"/>
                </a:solidFill>
              </a:rPr>
              <a:t>bài </a:t>
            </a:r>
            <a:r>
              <a:rPr lang="vi-VN" sz="3800" dirty="0">
                <a:solidFill>
                  <a:schemeClr val="tx1"/>
                </a:solidFill>
              </a:rPr>
              <a:t>viết của người khác. </a:t>
            </a:r>
          </a:p>
          <a:p>
            <a:pPr marL="571500" indent="-571500" algn="just">
              <a:lnSpc>
                <a:spcPct val="150000"/>
              </a:lnSpc>
              <a:buFont typeface="Courier New" panose="02070309020205020404" pitchFamily="49" charset="0"/>
              <a:buChar char="o"/>
            </a:pPr>
            <a:r>
              <a:rPr lang="vi-VN" sz="3800" dirty="0" smtClean="0">
                <a:solidFill>
                  <a:schemeClr val="tx1"/>
                </a:solidFill>
              </a:rPr>
              <a:t>Trả </a:t>
            </a:r>
            <a:r>
              <a:rPr lang="vi-VN" sz="3800" dirty="0">
                <a:solidFill>
                  <a:schemeClr val="tx1"/>
                </a:solidFill>
              </a:rPr>
              <a:t>lời tin nhắn, thư điện tử sớm nhất khi có thể. </a:t>
            </a:r>
          </a:p>
        </p:txBody>
      </p:sp>
      <p:pic>
        <p:nvPicPr>
          <p:cNvPr id="8"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2039600" y="3848100"/>
            <a:ext cx="5122214" cy="5545705"/>
          </a:xfrm>
          <a:prstGeom prst="rect">
            <a:avLst/>
          </a:prstGeom>
        </p:spPr>
      </p:pic>
    </p:spTree>
    <p:extLst>
      <p:ext uri="{BB962C8B-B14F-4D97-AF65-F5344CB8AC3E}">
        <p14:creationId xmlns:p14="http://schemas.microsoft.com/office/powerpoint/2010/main" val="46457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2540</Words>
  <PresentationFormat>Custom</PresentationFormat>
  <Paragraphs>179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Wingdings</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Wensite VnTeach.Com</dc:creator>
  <cp:keywords>Wensite VnTeach.Com</cp:keywords>
  <dcterms:created xsi:type="dcterms:W3CDTF">2006-08-16T00:00:00Z</dcterms:created>
  <dcterms:modified xsi:type="dcterms:W3CDTF">2022-03-10T04:53:00Z</dcterms:modified>
  <dc:identifier>DAEswOIwa4E</dc:identifier>
</cp:coreProperties>
</file>