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8"/>
  </p:notesMasterIdLst>
  <p:sldIdLst>
    <p:sldId id="300" r:id="rId2"/>
    <p:sldId id="348" r:id="rId3"/>
    <p:sldId id="302" r:id="rId4"/>
    <p:sldId id="292" r:id="rId5"/>
    <p:sldId id="360" r:id="rId6"/>
    <p:sldId id="384" r:id="rId7"/>
    <p:sldId id="333" r:id="rId8"/>
    <p:sldId id="385" r:id="rId9"/>
    <p:sldId id="309" r:id="rId10"/>
    <p:sldId id="310" r:id="rId11"/>
    <p:sldId id="311" r:id="rId12"/>
    <p:sldId id="336" r:id="rId13"/>
    <p:sldId id="386" r:id="rId14"/>
    <p:sldId id="387" r:id="rId15"/>
    <p:sldId id="383" r:id="rId16"/>
    <p:sldId id="388" r:id="rId17"/>
    <p:sldId id="389" r:id="rId18"/>
    <p:sldId id="390" r:id="rId19"/>
    <p:sldId id="335" r:id="rId20"/>
    <p:sldId id="391" r:id="rId21"/>
    <p:sldId id="315" r:id="rId22"/>
    <p:sldId id="367" r:id="rId23"/>
    <p:sldId id="331" r:id="rId24"/>
    <p:sldId id="295" r:id="rId25"/>
    <p:sldId id="329" r:id="rId26"/>
    <p:sldId id="34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25"/>
    <p:restoredTop sz="94657"/>
  </p:normalViewPr>
  <p:slideViewPr>
    <p:cSldViewPr snapToGrid="0">
      <p:cViewPr>
        <p:scale>
          <a:sx n="50" d="100"/>
          <a:sy n="50" d="100"/>
        </p:scale>
        <p:origin x="2122" y="5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DHA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Eduhome</a:t>
            </a:r>
            <a:r>
              <a:rPr lang="en-US" dirty="0"/>
              <a:t>.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6, Unit 10, Lesson 1, Activity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6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7117318-64AE-D843-861F-DBFAEED5AF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60263"/>
            <a:ext cx="12192000" cy="529389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073" y="6325674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793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558985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AD5A4F-84CF-9F4F-9FA4-2BBE08129BE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18461" y="11186"/>
            <a:ext cx="12159024" cy="3835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1D2F40C-B421-974B-88C8-3B0F5DE0E443}"/>
              </a:ext>
            </a:extLst>
          </p:cNvPr>
          <p:cNvSpPr txBox="1"/>
          <p:nvPr userDrawn="1"/>
        </p:nvSpPr>
        <p:spPr>
          <a:xfrm>
            <a:off x="32977" y="6506381"/>
            <a:ext cx="204806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T.A.6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BD8490C-D1CC-C24C-9428-2196520772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1748" y="6517204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id="{2A00D6E8-4354-504F-BBB9-097897761210}"/>
              </a:ext>
            </a:extLst>
          </p:cNvPr>
          <p:cNvSpPr txBox="1"/>
          <p:nvPr userDrawn="1"/>
        </p:nvSpPr>
        <p:spPr>
          <a:xfrm>
            <a:off x="153420" y="7373"/>
            <a:ext cx="3269806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10: Cities around the World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74841F-C670-BC72-19CC-062403D02484}"/>
              </a:ext>
            </a:extLst>
          </p:cNvPr>
          <p:cNvSpPr txBox="1"/>
          <p:nvPr userDrawn="1"/>
        </p:nvSpPr>
        <p:spPr>
          <a:xfrm>
            <a:off x="10947629" y="0"/>
            <a:ext cx="1179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Lesson 1.2</a:t>
            </a:r>
          </a:p>
        </p:txBody>
      </p:sp>
    </p:spTree>
    <p:extLst>
      <p:ext uri="{BB962C8B-B14F-4D97-AF65-F5344CB8AC3E}">
        <p14:creationId xmlns:p14="http://schemas.microsoft.com/office/powerpoint/2010/main" val="215342487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3A39D09-20F8-FA47-AECD-94B8BFF56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60263"/>
            <a:ext cx="12192000" cy="5293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91EFD5-DEEC-1A4D-9150-A625B0AC8D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18461" y="11186"/>
            <a:ext cx="12159024" cy="383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1748" y="6517204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027A05-1D97-FD4F-96AB-41D1450D3DB8}"/>
              </a:ext>
            </a:extLst>
          </p:cNvPr>
          <p:cNvSpPr txBox="1"/>
          <p:nvPr userDrawn="1"/>
        </p:nvSpPr>
        <p:spPr>
          <a:xfrm>
            <a:off x="32977" y="6506381"/>
            <a:ext cx="204806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T.A.6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073" y="6325674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3793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558985" y="6586738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2FDDE6-33DD-B426-B7AA-6EAC741C7C44}"/>
              </a:ext>
            </a:extLst>
          </p:cNvPr>
          <p:cNvSpPr txBox="1"/>
          <p:nvPr userDrawn="1"/>
        </p:nvSpPr>
        <p:spPr>
          <a:xfrm>
            <a:off x="129710" y="0"/>
            <a:ext cx="326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Unit 10: Cities around the World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E42FF4-8999-9DBC-743F-EE7CBDCE5672}"/>
              </a:ext>
            </a:extLst>
          </p:cNvPr>
          <p:cNvSpPr txBox="1"/>
          <p:nvPr userDrawn="1"/>
        </p:nvSpPr>
        <p:spPr>
          <a:xfrm>
            <a:off x="10972800" y="0"/>
            <a:ext cx="125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Lesson 1.2</a:t>
            </a:r>
          </a:p>
        </p:txBody>
      </p:sp>
    </p:spTree>
    <p:extLst>
      <p:ext uri="{BB962C8B-B14F-4D97-AF65-F5344CB8AC3E}">
        <p14:creationId xmlns:p14="http://schemas.microsoft.com/office/powerpoint/2010/main" val="1755723565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926894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98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duhome.com.vn/DHALesson?idGrade=9&amp;idSubject=1&amp;idSeries=32&amp;idTheme=399&amp;IdLevel=1&amp;idThemeServer=57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94F403-DFEA-7CA6-49F3-573D9AA70130}"/>
              </a:ext>
            </a:extLst>
          </p:cNvPr>
          <p:cNvSpPr txBox="1"/>
          <p:nvPr/>
        </p:nvSpPr>
        <p:spPr>
          <a:xfrm>
            <a:off x="5309117" y="2817846"/>
            <a:ext cx="628883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Unit 10: Cities around the World </a:t>
            </a:r>
          </a:p>
          <a:p>
            <a:pPr algn="ctr"/>
            <a:r>
              <a:rPr lang="en-US" b="1" dirty="0">
                <a:solidFill>
                  <a:srgbClr val="00B050"/>
                </a:solidFill>
              </a:rPr>
              <a:t>Lesson 1.2: Grammar</a:t>
            </a:r>
          </a:p>
          <a:p>
            <a:pPr algn="ctr"/>
            <a:r>
              <a:rPr lang="en-US" b="1" dirty="0">
                <a:solidFill>
                  <a:srgbClr val="00B0F0"/>
                </a:solidFill>
              </a:rPr>
              <a:t>Page 79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5C05B8-63AA-4A66-B7D8-2AFB102F85E0}"/>
              </a:ext>
            </a:extLst>
          </p:cNvPr>
          <p:cNvSpPr/>
          <p:nvPr/>
        </p:nvSpPr>
        <p:spPr>
          <a:xfrm>
            <a:off x="420914" y="671443"/>
            <a:ext cx="11572912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Example:</a:t>
            </a:r>
          </a:p>
          <a:p>
            <a:pPr algn="ctr"/>
            <a:r>
              <a:rPr lang="en-US" sz="4000" i="0" dirty="0">
                <a:solidFill>
                  <a:srgbClr val="002060"/>
                </a:solidFill>
                <a:effectLst/>
                <a:latin typeface="FuturaLT-Heavy"/>
              </a:rPr>
              <a:t>     </a:t>
            </a:r>
            <a:r>
              <a:rPr lang="en-US" sz="4800" i="0" dirty="0">
                <a:solidFill>
                  <a:srgbClr val="002060"/>
                </a:solidFill>
                <a:effectLst/>
              </a:rPr>
              <a:t>If it </a:t>
            </a:r>
            <a:r>
              <a:rPr lang="en-US" sz="4800" i="0" u="sng" dirty="0">
                <a:solidFill>
                  <a:srgbClr val="FF0000"/>
                </a:solidFill>
                <a:effectLst/>
              </a:rPr>
              <a:t>is</a:t>
            </a:r>
            <a:r>
              <a:rPr lang="en-US" sz="4800" i="0" dirty="0">
                <a:solidFill>
                  <a:srgbClr val="002060"/>
                </a:solidFill>
                <a:effectLst/>
              </a:rPr>
              <a:t> snowy, I </a:t>
            </a:r>
            <a:r>
              <a:rPr lang="en-US" sz="4800" i="0" u="sng" dirty="0">
                <a:solidFill>
                  <a:srgbClr val="FF0000"/>
                </a:solidFill>
                <a:effectLst/>
              </a:rPr>
              <a:t>will not go</a:t>
            </a:r>
            <a:r>
              <a:rPr lang="en-US" sz="4800" dirty="0">
                <a:solidFill>
                  <a:srgbClr val="FF0000"/>
                </a:solidFill>
                <a:effectLst/>
              </a:rPr>
              <a:t> </a:t>
            </a:r>
            <a:r>
              <a:rPr lang="en-US" sz="4800" i="0" dirty="0">
                <a:solidFill>
                  <a:srgbClr val="002060"/>
                </a:solidFill>
                <a:effectLst/>
              </a:rPr>
              <a:t>to the cathedral.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br>
              <a:rPr lang="en-US" sz="3600" dirty="0"/>
            </a:b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7CAE0310-90B0-48B5-A91E-FA097D351EBF}"/>
              </a:ext>
            </a:extLst>
          </p:cNvPr>
          <p:cNvSpPr/>
          <p:nvPr/>
        </p:nvSpPr>
        <p:spPr>
          <a:xfrm>
            <a:off x="2232149" y="2170862"/>
            <a:ext cx="304800" cy="9679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76BA5CF6-F982-480F-827D-E88534F1BDEB}"/>
              </a:ext>
            </a:extLst>
          </p:cNvPr>
          <p:cNvSpPr/>
          <p:nvPr/>
        </p:nvSpPr>
        <p:spPr>
          <a:xfrm>
            <a:off x="6129624" y="2149147"/>
            <a:ext cx="304800" cy="1023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AC32E4-A918-4316-A9A7-2463DD483847}"/>
              </a:ext>
            </a:extLst>
          </p:cNvPr>
          <p:cNvSpPr txBox="1"/>
          <p:nvPr/>
        </p:nvSpPr>
        <p:spPr>
          <a:xfrm>
            <a:off x="611327" y="3987105"/>
            <a:ext cx="4223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Present Simple tense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57AA7-84B1-4473-9BD0-24CD3F5322E8}"/>
              </a:ext>
            </a:extLst>
          </p:cNvPr>
          <p:cNvSpPr txBox="1"/>
          <p:nvPr/>
        </p:nvSpPr>
        <p:spPr>
          <a:xfrm>
            <a:off x="4859862" y="4048874"/>
            <a:ext cx="4270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Future Simple tense</a:t>
            </a:r>
          </a:p>
          <a:p>
            <a:pPr algn="ctr"/>
            <a:r>
              <a:rPr lang="en-US" sz="3600" dirty="0">
                <a:solidFill>
                  <a:schemeClr val="accent1"/>
                </a:solidFill>
              </a:rPr>
              <a:t>(Negative)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9B6038-58FF-4549-978B-5B8DB01132F0}"/>
              </a:ext>
            </a:extLst>
          </p:cNvPr>
          <p:cNvSpPr txBox="1"/>
          <p:nvPr/>
        </p:nvSpPr>
        <p:spPr>
          <a:xfrm>
            <a:off x="5363023" y="5186740"/>
            <a:ext cx="3274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Will not + V</a:t>
            </a:r>
            <a:r>
              <a:rPr lang="en-US" sz="4400" baseline="-25000" dirty="0">
                <a:solidFill>
                  <a:srgbClr val="FF0000"/>
                </a:solidFill>
              </a:rPr>
              <a:t>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1550BF-95BE-4DC3-BEC3-E6EDC8188CF8}"/>
              </a:ext>
            </a:extLst>
          </p:cNvPr>
          <p:cNvSpPr txBox="1"/>
          <p:nvPr/>
        </p:nvSpPr>
        <p:spPr>
          <a:xfrm>
            <a:off x="0" y="2170862"/>
            <a:ext cx="2116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Form: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80C8DC-9F65-4594-A075-510562EB858B}"/>
              </a:ext>
            </a:extLst>
          </p:cNvPr>
          <p:cNvSpPr txBox="1"/>
          <p:nvPr/>
        </p:nvSpPr>
        <p:spPr>
          <a:xfrm>
            <a:off x="1698170" y="3382358"/>
            <a:ext cx="1843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If clause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FFAA02-C033-4763-9F1A-DFF77B51E219}"/>
              </a:ext>
            </a:extLst>
          </p:cNvPr>
          <p:cNvSpPr txBox="1"/>
          <p:nvPr/>
        </p:nvSpPr>
        <p:spPr>
          <a:xfrm>
            <a:off x="5623332" y="3368127"/>
            <a:ext cx="2416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Main clause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656885-666D-4C6B-9363-7DC7E4F6C33B}"/>
              </a:ext>
            </a:extLst>
          </p:cNvPr>
          <p:cNvSpPr/>
          <p:nvPr/>
        </p:nvSpPr>
        <p:spPr>
          <a:xfrm>
            <a:off x="420915" y="3382358"/>
            <a:ext cx="8666814" cy="28933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DF44CD-9AEE-470A-8846-5A852A250EFA}"/>
              </a:ext>
            </a:extLst>
          </p:cNvPr>
          <p:cNvCxnSpPr>
            <a:cxnSpLocks/>
          </p:cNvCxnSpPr>
          <p:nvPr/>
        </p:nvCxnSpPr>
        <p:spPr>
          <a:xfrm>
            <a:off x="4919390" y="3400864"/>
            <a:ext cx="0" cy="27857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735F05-2F89-4BFC-871D-AB4827079E3A}"/>
              </a:ext>
            </a:extLst>
          </p:cNvPr>
          <p:cNvCxnSpPr>
            <a:cxnSpLocks/>
          </p:cNvCxnSpPr>
          <p:nvPr/>
        </p:nvCxnSpPr>
        <p:spPr>
          <a:xfrm>
            <a:off x="420914" y="3987105"/>
            <a:ext cx="8666814" cy="273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90EAFEF-C3A9-4BCA-8D23-80C5FAAB70AC}"/>
              </a:ext>
            </a:extLst>
          </p:cNvPr>
          <p:cNvSpPr txBox="1"/>
          <p:nvPr/>
        </p:nvSpPr>
        <p:spPr>
          <a:xfrm>
            <a:off x="4376057" y="170971"/>
            <a:ext cx="3439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Presentation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04B98B-16AD-C46F-9B63-87799C97AE41}"/>
              </a:ext>
            </a:extLst>
          </p:cNvPr>
          <p:cNvSpPr txBox="1"/>
          <p:nvPr/>
        </p:nvSpPr>
        <p:spPr>
          <a:xfrm>
            <a:off x="1724159" y="4555380"/>
            <a:ext cx="28259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V</a:t>
            </a:r>
            <a:r>
              <a:rPr lang="en-US" sz="4800" baseline="-25000" dirty="0">
                <a:solidFill>
                  <a:srgbClr val="FF0000"/>
                </a:solidFill>
              </a:rPr>
              <a:t>1</a:t>
            </a:r>
            <a:r>
              <a:rPr lang="en-US" sz="5400" baseline="-25000" dirty="0">
                <a:solidFill>
                  <a:srgbClr val="FF0000"/>
                </a:solidFill>
              </a:rPr>
              <a:t>(s/es)</a:t>
            </a:r>
          </a:p>
          <a:p>
            <a:r>
              <a:rPr lang="en-US" sz="4000" baseline="-25000" dirty="0">
                <a:solidFill>
                  <a:srgbClr val="FF0000"/>
                </a:solidFill>
              </a:rPr>
              <a:t>Be → am/is/are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66982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11" grpId="0"/>
      <p:bldP spid="12" grpId="0"/>
      <p:bldP spid="13" grpId="0"/>
      <p:bldP spid="14" grpId="0"/>
      <p:bldP spid="15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5C05B8-63AA-4A66-B7D8-2AFB102F85E0}"/>
              </a:ext>
            </a:extLst>
          </p:cNvPr>
          <p:cNvSpPr/>
          <p:nvPr/>
        </p:nvSpPr>
        <p:spPr>
          <a:xfrm>
            <a:off x="420914" y="671443"/>
            <a:ext cx="10679077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Example:</a:t>
            </a:r>
          </a:p>
          <a:p>
            <a:pPr algn="ctr"/>
            <a:r>
              <a:rPr lang="en-US" sz="4400" i="0" dirty="0">
                <a:solidFill>
                  <a:srgbClr val="002060"/>
                </a:solidFill>
                <a:effectLst/>
              </a:rPr>
              <a:t>What </a:t>
            </a:r>
            <a:r>
              <a:rPr lang="en-US" sz="4400" i="0" u="sng" dirty="0">
                <a:solidFill>
                  <a:srgbClr val="FF0000"/>
                </a:solidFill>
                <a:effectLst/>
              </a:rPr>
              <a:t>will you do</a:t>
            </a:r>
            <a:r>
              <a:rPr lang="en-US" sz="4400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4400" i="0" dirty="0">
                <a:solidFill>
                  <a:srgbClr val="002060"/>
                </a:solidFill>
                <a:effectLst/>
              </a:rPr>
              <a:t>if the weather </a:t>
            </a:r>
            <a:r>
              <a:rPr lang="en-US" sz="4400" i="0" u="sng" dirty="0">
                <a:solidFill>
                  <a:srgbClr val="FF0000"/>
                </a:solidFill>
                <a:effectLst/>
              </a:rPr>
              <a:t>is not</a:t>
            </a:r>
            <a:r>
              <a:rPr lang="en-US" sz="4400" i="0" dirty="0">
                <a:solidFill>
                  <a:srgbClr val="002060"/>
                </a:solidFill>
                <a:effectLst/>
              </a:rPr>
              <a:t> sunny?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br>
              <a:rPr lang="en-US" sz="3600" dirty="0">
                <a:solidFill>
                  <a:srgbClr val="002060"/>
                </a:solidFill>
              </a:rPr>
            </a:b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7CAE0310-90B0-48B5-A91E-FA097D351EBF}"/>
              </a:ext>
            </a:extLst>
          </p:cNvPr>
          <p:cNvSpPr/>
          <p:nvPr/>
        </p:nvSpPr>
        <p:spPr>
          <a:xfrm>
            <a:off x="2816775" y="2120635"/>
            <a:ext cx="304800" cy="804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76BA5CF6-F982-480F-827D-E88534F1BDEB}"/>
              </a:ext>
            </a:extLst>
          </p:cNvPr>
          <p:cNvSpPr/>
          <p:nvPr/>
        </p:nvSpPr>
        <p:spPr>
          <a:xfrm>
            <a:off x="8276136" y="2080072"/>
            <a:ext cx="304800" cy="8044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AC32E4-A918-4316-A9A7-2463DD483847}"/>
              </a:ext>
            </a:extLst>
          </p:cNvPr>
          <p:cNvSpPr txBox="1"/>
          <p:nvPr/>
        </p:nvSpPr>
        <p:spPr>
          <a:xfrm>
            <a:off x="5985834" y="3809742"/>
            <a:ext cx="5463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Present Simple tense (Negative)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57AA7-84B1-4473-9BD0-24CD3F5322E8}"/>
              </a:ext>
            </a:extLst>
          </p:cNvPr>
          <p:cNvSpPr txBox="1"/>
          <p:nvPr/>
        </p:nvSpPr>
        <p:spPr>
          <a:xfrm>
            <a:off x="1125591" y="3907158"/>
            <a:ext cx="3991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</a:rPr>
              <a:t>Future Simple tense</a:t>
            </a:r>
          </a:p>
          <a:p>
            <a:pPr algn="ctr"/>
            <a:r>
              <a:rPr lang="en-US" sz="3600" dirty="0">
                <a:solidFill>
                  <a:schemeClr val="accent1"/>
                </a:solidFill>
              </a:rPr>
              <a:t>(question)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9B6038-58FF-4549-978B-5B8DB01132F0}"/>
              </a:ext>
            </a:extLst>
          </p:cNvPr>
          <p:cNvSpPr txBox="1"/>
          <p:nvPr/>
        </p:nvSpPr>
        <p:spPr>
          <a:xfrm>
            <a:off x="1819518" y="5107126"/>
            <a:ext cx="3343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Will + S +V</a:t>
            </a:r>
            <a:r>
              <a:rPr lang="en-US" sz="4400" baseline="-25000" dirty="0">
                <a:solidFill>
                  <a:srgbClr val="FF0000"/>
                </a:solidFill>
              </a:rPr>
              <a:t>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1550BF-95BE-4DC3-BEC3-E6EDC8188CF8}"/>
              </a:ext>
            </a:extLst>
          </p:cNvPr>
          <p:cNvSpPr txBox="1"/>
          <p:nvPr/>
        </p:nvSpPr>
        <p:spPr>
          <a:xfrm>
            <a:off x="33991" y="2220822"/>
            <a:ext cx="2116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Form: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80C8DC-9F65-4594-A075-510562EB858B}"/>
              </a:ext>
            </a:extLst>
          </p:cNvPr>
          <p:cNvSpPr txBox="1"/>
          <p:nvPr/>
        </p:nvSpPr>
        <p:spPr>
          <a:xfrm>
            <a:off x="7603098" y="3081106"/>
            <a:ext cx="1843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If clause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FFAA02-C033-4763-9F1A-DFF77B51E219}"/>
              </a:ext>
            </a:extLst>
          </p:cNvPr>
          <p:cNvSpPr txBox="1"/>
          <p:nvPr/>
        </p:nvSpPr>
        <p:spPr>
          <a:xfrm>
            <a:off x="1928691" y="3086607"/>
            <a:ext cx="2416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Main clause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656885-666D-4C6B-9363-7DC7E4F6C33B}"/>
              </a:ext>
            </a:extLst>
          </p:cNvPr>
          <p:cNvSpPr/>
          <p:nvPr/>
        </p:nvSpPr>
        <p:spPr>
          <a:xfrm>
            <a:off x="420914" y="3058734"/>
            <a:ext cx="11117943" cy="31748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DF44CD-9AEE-470A-8846-5A852A250EFA}"/>
              </a:ext>
            </a:extLst>
          </p:cNvPr>
          <p:cNvCxnSpPr>
            <a:cxnSpLocks/>
            <a:stCxn id="15" idx="0"/>
            <a:endCxn id="15" idx="2"/>
          </p:cNvCxnSpPr>
          <p:nvPr/>
        </p:nvCxnSpPr>
        <p:spPr>
          <a:xfrm>
            <a:off x="5979886" y="3058734"/>
            <a:ext cx="0" cy="31748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735F05-2F89-4BFC-871D-AB4827079E3A}"/>
              </a:ext>
            </a:extLst>
          </p:cNvPr>
          <p:cNvCxnSpPr/>
          <p:nvPr/>
        </p:nvCxnSpPr>
        <p:spPr>
          <a:xfrm>
            <a:off x="414967" y="3788411"/>
            <a:ext cx="11117943" cy="547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90EAFEF-C3A9-4BCA-8D23-80C5FAAB70AC}"/>
              </a:ext>
            </a:extLst>
          </p:cNvPr>
          <p:cNvSpPr txBox="1"/>
          <p:nvPr/>
        </p:nvSpPr>
        <p:spPr>
          <a:xfrm>
            <a:off x="4376057" y="170971"/>
            <a:ext cx="3439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Presentation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A005F0-BFF5-92DC-2763-0865F92477C1}"/>
              </a:ext>
            </a:extLst>
          </p:cNvPr>
          <p:cNvSpPr txBox="1"/>
          <p:nvPr/>
        </p:nvSpPr>
        <p:spPr>
          <a:xfrm>
            <a:off x="6516162" y="4947081"/>
            <a:ext cx="447094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000" dirty="0">
                <a:solidFill>
                  <a:srgbClr val="FF0000"/>
                </a:solidFill>
              </a:rPr>
              <a:t>do/does + not + V</a:t>
            </a:r>
            <a:r>
              <a:rPr lang="en-US" sz="3200" baseline="-25000" dirty="0">
                <a:solidFill>
                  <a:srgbClr val="FF0000"/>
                </a:solidFill>
              </a:rPr>
              <a:t>0</a:t>
            </a:r>
            <a:endParaRPr lang="en-US" sz="3600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4000" baseline="-25000" dirty="0">
                <a:solidFill>
                  <a:srgbClr val="FF0000"/>
                </a:solidFill>
              </a:rPr>
              <a:t>(Be → am/is/are + not)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37953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11" grpId="0"/>
      <p:bldP spid="12" grpId="0"/>
      <p:bldP spid="13" grpId="0"/>
      <p:bldP spid="14" grpId="0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35" y="334297"/>
            <a:ext cx="8991599" cy="5994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9694" y="3663218"/>
            <a:ext cx="2472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4B4672-39AC-4C70-E809-5EC6C9C6457A}"/>
              </a:ext>
            </a:extLst>
          </p:cNvPr>
          <p:cNvSpPr txBox="1"/>
          <p:nvPr/>
        </p:nvSpPr>
        <p:spPr>
          <a:xfrm>
            <a:off x="2148244" y="372441"/>
            <a:ext cx="99317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2060"/>
                </a:solidFill>
                <a:effectLst/>
              </a:rPr>
              <a:t>b. Fill in the blanks with the correct forms of the verbs.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62C1FD-1C74-AA47-D791-140A7B602170}"/>
              </a:ext>
            </a:extLst>
          </p:cNvPr>
          <p:cNvSpPr txBox="1"/>
          <p:nvPr/>
        </p:nvSpPr>
        <p:spPr>
          <a:xfrm>
            <a:off x="361657" y="1279383"/>
            <a:ext cx="1146868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2060"/>
                </a:solidFill>
                <a:effectLst/>
              </a:rPr>
              <a:t>1. If I ______ (have) time, I ______ (go) to the opera house.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2. If the weather ___ (be) cold, I _________ (watch) </a:t>
            </a:r>
            <a:r>
              <a:rPr lang="en-US" sz="3200" b="0" i="1" dirty="0">
                <a:solidFill>
                  <a:srgbClr val="002060"/>
                </a:solidFill>
                <a:effectLst/>
              </a:rPr>
              <a:t>Kabuki </a:t>
            </a:r>
            <a:r>
              <a:rPr lang="en-US" sz="3200" b="0" i="0" dirty="0">
                <a:solidFill>
                  <a:srgbClr val="002060"/>
                </a:solidFill>
                <a:effectLst/>
              </a:rPr>
              <a:t>at the </a:t>
            </a:r>
            <a:r>
              <a:rPr lang="en-US" sz="3200" b="0" i="0" dirty="0" err="1">
                <a:solidFill>
                  <a:srgbClr val="002060"/>
                </a:solidFill>
                <a:effectLst/>
              </a:rPr>
              <a:t>Kabukiza</a:t>
            </a:r>
            <a:r>
              <a:rPr lang="en-US" sz="3200" b="0" i="0" dirty="0">
                <a:solidFill>
                  <a:srgbClr val="002060"/>
                </a:solidFill>
                <a:effectLst/>
              </a:rPr>
              <a:t> Theater.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3. I _________ (not go) to Ueno Park if it ____ (be) freezing.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4. If I ______ (have) time, I _________ (visit) the Imperial Palace.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5. If the museum ____ (be) closed, I ________  (visit) </a:t>
            </a:r>
            <a:r>
              <a:rPr lang="en-US" sz="3200" b="0" i="0" dirty="0" err="1">
                <a:solidFill>
                  <a:srgbClr val="002060"/>
                </a:solidFill>
                <a:effectLst/>
              </a:rPr>
              <a:t>Sensoji</a:t>
            </a:r>
            <a:r>
              <a:rPr lang="en-US" sz="3200" b="0" i="0" dirty="0">
                <a:solidFill>
                  <a:srgbClr val="002060"/>
                </a:solidFill>
                <a:effectLst/>
              </a:rPr>
              <a:t> Temple.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6. If I ___________ (not have) any money, I _________ (not go) to Tokyo Tower.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27FD1B-2184-A0E8-93A4-9D548D3240D0}"/>
              </a:ext>
            </a:extLst>
          </p:cNvPr>
          <p:cNvSpPr/>
          <p:nvPr/>
        </p:nvSpPr>
        <p:spPr>
          <a:xfrm>
            <a:off x="111965" y="438538"/>
            <a:ext cx="1533955" cy="51867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Practice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98433-F44C-B4C0-BCE9-3752E7D89E66}"/>
              </a:ext>
            </a:extLst>
          </p:cNvPr>
          <p:cNvSpPr txBox="1"/>
          <p:nvPr/>
        </p:nvSpPr>
        <p:spPr>
          <a:xfrm>
            <a:off x="1500481" y="1279383"/>
            <a:ext cx="1182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</a:rPr>
              <a:t>have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B98CA2-7951-6EA5-1BC5-3BA42F95F532}"/>
              </a:ext>
            </a:extLst>
          </p:cNvPr>
          <p:cNvSpPr txBox="1"/>
          <p:nvPr/>
        </p:nvSpPr>
        <p:spPr>
          <a:xfrm>
            <a:off x="4912328" y="1279383"/>
            <a:ext cx="1467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</a:rPr>
              <a:t>will go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5A93A5-2B09-6EA7-C339-0FB3E316E64B}"/>
              </a:ext>
            </a:extLst>
          </p:cNvPr>
          <p:cNvSpPr txBox="1"/>
          <p:nvPr/>
        </p:nvSpPr>
        <p:spPr>
          <a:xfrm>
            <a:off x="3353135" y="1741273"/>
            <a:ext cx="613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E07125-E638-EFA5-FB80-6A2E1E7966E7}"/>
              </a:ext>
            </a:extLst>
          </p:cNvPr>
          <p:cNvSpPr txBox="1"/>
          <p:nvPr/>
        </p:nvSpPr>
        <p:spPr>
          <a:xfrm>
            <a:off x="5787485" y="1762565"/>
            <a:ext cx="1921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</a:rPr>
              <a:t>will watch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636875-96D9-D226-985C-373A8C0BC226}"/>
              </a:ext>
            </a:extLst>
          </p:cNvPr>
          <p:cNvSpPr txBox="1"/>
          <p:nvPr/>
        </p:nvSpPr>
        <p:spPr>
          <a:xfrm>
            <a:off x="1096647" y="2756301"/>
            <a:ext cx="1709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</a:rPr>
              <a:t>won’t go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3F199E-2540-331D-7A26-064464C7A582}"/>
              </a:ext>
            </a:extLst>
          </p:cNvPr>
          <p:cNvSpPr txBox="1"/>
          <p:nvPr/>
        </p:nvSpPr>
        <p:spPr>
          <a:xfrm>
            <a:off x="7364364" y="2728165"/>
            <a:ext cx="485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C0DD36-1781-C6A1-A769-D18CA7445B1B}"/>
              </a:ext>
            </a:extLst>
          </p:cNvPr>
          <p:cNvSpPr txBox="1"/>
          <p:nvPr/>
        </p:nvSpPr>
        <p:spPr>
          <a:xfrm>
            <a:off x="1440079" y="3252673"/>
            <a:ext cx="1182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</a:rPr>
              <a:t>have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C9573B-6F46-E315-E001-302868156441}"/>
              </a:ext>
            </a:extLst>
          </p:cNvPr>
          <p:cNvSpPr txBox="1"/>
          <p:nvPr/>
        </p:nvSpPr>
        <p:spPr>
          <a:xfrm>
            <a:off x="5054338" y="3212424"/>
            <a:ext cx="200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</a:rPr>
              <a:t>will visit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A2DB29-0448-FC1E-6361-D7700D8F40CB}"/>
              </a:ext>
            </a:extLst>
          </p:cNvPr>
          <p:cNvSpPr txBox="1"/>
          <p:nvPr/>
        </p:nvSpPr>
        <p:spPr>
          <a:xfrm>
            <a:off x="3561863" y="3693164"/>
            <a:ext cx="613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85FB39-C3B3-73DB-4AC7-5F5090DA7E56}"/>
              </a:ext>
            </a:extLst>
          </p:cNvPr>
          <p:cNvSpPr txBox="1"/>
          <p:nvPr/>
        </p:nvSpPr>
        <p:spPr>
          <a:xfrm>
            <a:off x="6548423" y="3742797"/>
            <a:ext cx="200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</a:rPr>
              <a:t>will visit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914A77-6787-A0D3-1952-A2E97DA0FD0E}"/>
              </a:ext>
            </a:extLst>
          </p:cNvPr>
          <p:cNvSpPr txBox="1"/>
          <p:nvPr/>
        </p:nvSpPr>
        <p:spPr>
          <a:xfrm>
            <a:off x="1425676" y="4695880"/>
            <a:ext cx="200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</a:rPr>
              <a:t>don’t have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58F748-1AE1-6428-1A75-AF2575E4CB8E}"/>
              </a:ext>
            </a:extLst>
          </p:cNvPr>
          <p:cNvSpPr txBox="1"/>
          <p:nvPr/>
        </p:nvSpPr>
        <p:spPr>
          <a:xfrm>
            <a:off x="7619629" y="4729293"/>
            <a:ext cx="1858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</a:rPr>
              <a:t>won’t go</a:t>
            </a:r>
          </a:p>
        </p:txBody>
      </p:sp>
    </p:spTree>
    <p:extLst>
      <p:ext uri="{BB962C8B-B14F-4D97-AF65-F5344CB8AC3E}">
        <p14:creationId xmlns:p14="http://schemas.microsoft.com/office/powerpoint/2010/main" val="17546784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7D1B98-8944-FD3C-DBE1-57788C6ACBBF}"/>
              </a:ext>
            </a:extLst>
          </p:cNvPr>
          <p:cNvSpPr/>
          <p:nvPr/>
        </p:nvSpPr>
        <p:spPr>
          <a:xfrm>
            <a:off x="111965" y="438538"/>
            <a:ext cx="1533955" cy="51867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Practice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23DFB1-2D88-5E38-7EF7-6B537BA3AADA}"/>
              </a:ext>
            </a:extLst>
          </p:cNvPr>
          <p:cNvSpPr txBox="1"/>
          <p:nvPr/>
        </p:nvSpPr>
        <p:spPr>
          <a:xfrm>
            <a:off x="1923757" y="310885"/>
            <a:ext cx="90631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002060"/>
                </a:solidFill>
                <a:effectLst/>
              </a:rPr>
              <a:t>c. Look at Mary's plan and write sentences.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71F43B-0B8F-754B-8379-AF976F199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9" y="1449142"/>
            <a:ext cx="5109812" cy="34450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962D90-24B4-4694-9EF6-4AA9B253CC7E}"/>
              </a:ext>
            </a:extLst>
          </p:cNvPr>
          <p:cNvSpPr txBox="1"/>
          <p:nvPr/>
        </p:nvSpPr>
        <p:spPr>
          <a:xfrm>
            <a:off x="5353063" y="1361049"/>
            <a:ext cx="682165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1. If it rains, Mary will go to the café.</a:t>
            </a:r>
          </a:p>
          <a:p>
            <a:r>
              <a:rPr lang="en-US" sz="2800" dirty="0"/>
              <a:t> </a:t>
            </a:r>
            <a:br>
              <a:rPr lang="en-US" sz="2800" dirty="0"/>
            </a:br>
            <a:r>
              <a:rPr lang="en-US" sz="2800" b="0" i="0" dirty="0">
                <a:solidFill>
                  <a:srgbClr val="242021"/>
                </a:solidFill>
                <a:effectLst/>
              </a:rPr>
              <a:t>2._______________________________________________________________________.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</a:rPr>
              <a:t>3.</a:t>
            </a:r>
            <a:r>
              <a:rPr lang="en-US" sz="2800" dirty="0">
                <a:solidFill>
                  <a:srgbClr val="242021"/>
                </a:solidFill>
              </a:rPr>
              <a:t>_______________________________________________________________________.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</a:rPr>
              <a:t>4</a:t>
            </a:r>
            <a:r>
              <a:rPr lang="en-US" sz="2800" dirty="0">
                <a:solidFill>
                  <a:srgbClr val="242021"/>
                </a:solidFill>
              </a:rPr>
              <a:t>. __________________________________.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5.</a:t>
            </a:r>
            <a:r>
              <a:rPr lang="en-US" sz="2800" dirty="0">
                <a:solidFill>
                  <a:srgbClr val="242021"/>
                </a:solidFill>
              </a:rPr>
              <a:t>_______________________________________________________________________.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E4042E-785E-8BFA-A4A9-18CC9CBAB7D1}"/>
              </a:ext>
            </a:extLst>
          </p:cNvPr>
          <p:cNvSpPr txBox="1"/>
          <p:nvPr/>
        </p:nvSpPr>
        <p:spPr>
          <a:xfrm>
            <a:off x="5722040" y="2217558"/>
            <a:ext cx="61546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FF0000"/>
                </a:solidFill>
                <a:effectLst/>
              </a:rPr>
              <a:t>If the museum is busy, Mary will go to the cathedral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BFEADB-3216-0873-19F8-5450B2EAE7B3}"/>
              </a:ext>
            </a:extLst>
          </p:cNvPr>
          <p:cNvSpPr txBox="1"/>
          <p:nvPr/>
        </p:nvSpPr>
        <p:spPr>
          <a:xfrm>
            <a:off x="5853326" y="3070309"/>
            <a:ext cx="61546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Mary will go to the tower if the opera house is closed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08A790-3EFF-B2C5-FFF3-F5ADC33145AE}"/>
              </a:ext>
            </a:extLst>
          </p:cNvPr>
          <p:cNvSpPr txBox="1"/>
          <p:nvPr/>
        </p:nvSpPr>
        <p:spPr>
          <a:xfrm>
            <a:off x="5794135" y="3927663"/>
            <a:ext cx="63732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If the palace is busy, Mary won't go there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BDF1BB-1529-F2AA-4C9F-EB7561AABD30}"/>
              </a:ext>
            </a:extLst>
          </p:cNvPr>
          <p:cNvSpPr txBox="1"/>
          <p:nvPr/>
        </p:nvSpPr>
        <p:spPr>
          <a:xfrm>
            <a:off x="5722040" y="4364834"/>
            <a:ext cx="58398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Mary will go to the old bridge if she has time</a:t>
            </a:r>
          </a:p>
        </p:txBody>
      </p:sp>
    </p:spTree>
    <p:extLst>
      <p:ext uri="{BB962C8B-B14F-4D97-AF65-F5344CB8AC3E}">
        <p14:creationId xmlns:p14="http://schemas.microsoft.com/office/powerpoint/2010/main" val="40978480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65" y="438537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Extra Practice </a:t>
            </a:r>
          </a:p>
          <a:p>
            <a:pPr algn="ctr"/>
            <a:r>
              <a:rPr lang="en-US" sz="2000" b="1" dirty="0"/>
              <a:t>WB page 57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3442FE-2166-ABFD-A779-EECBB7754B00}"/>
              </a:ext>
            </a:extLst>
          </p:cNvPr>
          <p:cNvSpPr txBox="1"/>
          <p:nvPr/>
        </p:nvSpPr>
        <p:spPr>
          <a:xfrm>
            <a:off x="473611" y="1413063"/>
            <a:ext cx="1119846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2060"/>
                </a:solidFill>
                <a:effectLst/>
              </a:rPr>
              <a:t>1. He ________ (visit) the Golden Gate Bridge if he has time.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2. If we can buy cheap tickets, we _________ (travel) by plane.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3. My best friend will watch a movie tonight if she _________ (finish) her homework early.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4. If the weather _____ (be) bad, Lisa will visit the </a:t>
            </a:r>
            <a:r>
              <a:rPr lang="en-US" sz="3200" b="0" i="0" dirty="0" err="1">
                <a:solidFill>
                  <a:srgbClr val="002060"/>
                </a:solidFill>
                <a:effectLst/>
              </a:rPr>
              <a:t>Sensoji</a:t>
            </a:r>
            <a:r>
              <a:rPr lang="en-US" sz="3200" b="0" i="0" dirty="0">
                <a:solidFill>
                  <a:srgbClr val="002060"/>
                </a:solidFill>
                <a:effectLst/>
              </a:rPr>
              <a:t> Temple.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5. We will visit Hyde Park this weekend if it ___________ (not rain).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6. I will climb the mountain if it ______ (not be) cold.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2DDA28-833B-2EB0-FBAA-B7F0D65334A1}"/>
              </a:ext>
            </a:extLst>
          </p:cNvPr>
          <p:cNvSpPr txBox="1"/>
          <p:nvPr/>
        </p:nvSpPr>
        <p:spPr>
          <a:xfrm>
            <a:off x="2110152" y="438537"/>
            <a:ext cx="95619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2060"/>
                </a:solidFill>
                <a:effectLst/>
              </a:rPr>
              <a:t>a. Fill in the blanks with the correct form of the verbs.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BBD8D-8EAB-8454-463F-2512EA0BED4F}"/>
              </a:ext>
            </a:extLst>
          </p:cNvPr>
          <p:cNvSpPr txBox="1"/>
          <p:nvPr/>
        </p:nvSpPr>
        <p:spPr>
          <a:xfrm>
            <a:off x="5807037" y="4846093"/>
            <a:ext cx="1198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</a:rPr>
              <a:t>is not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C7D5E7-9B4B-9071-056F-EA754A385EA0}"/>
              </a:ext>
            </a:extLst>
          </p:cNvPr>
          <p:cNvSpPr txBox="1"/>
          <p:nvPr/>
        </p:nvSpPr>
        <p:spPr>
          <a:xfrm>
            <a:off x="6180407" y="1889020"/>
            <a:ext cx="2091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</a:rPr>
              <a:t>will travel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39916A-CA02-948B-B797-1E3DBB38BCB3}"/>
              </a:ext>
            </a:extLst>
          </p:cNvPr>
          <p:cNvSpPr txBox="1"/>
          <p:nvPr/>
        </p:nvSpPr>
        <p:spPr>
          <a:xfrm>
            <a:off x="8986764" y="2401337"/>
            <a:ext cx="174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</a:rPr>
              <a:t>finishes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ACD343-CF1C-B8D1-B94E-8E64691DB683}"/>
              </a:ext>
            </a:extLst>
          </p:cNvPr>
          <p:cNvSpPr txBox="1"/>
          <p:nvPr/>
        </p:nvSpPr>
        <p:spPr>
          <a:xfrm>
            <a:off x="3584771" y="3344592"/>
            <a:ext cx="776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is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0854C0-7865-388C-478F-CD435AA9EB45}"/>
              </a:ext>
            </a:extLst>
          </p:cNvPr>
          <p:cNvSpPr txBox="1"/>
          <p:nvPr/>
        </p:nvSpPr>
        <p:spPr>
          <a:xfrm>
            <a:off x="7748809" y="3859739"/>
            <a:ext cx="2534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</a:rPr>
              <a:t>doesn’t rain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C8E0EF-A012-249D-F3A1-674EA8526B71}"/>
              </a:ext>
            </a:extLst>
          </p:cNvPr>
          <p:cNvSpPr txBox="1"/>
          <p:nvPr/>
        </p:nvSpPr>
        <p:spPr>
          <a:xfrm>
            <a:off x="1525912" y="1427131"/>
            <a:ext cx="1744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z="3200" dirty="0">
                <a:solidFill>
                  <a:srgbClr val="FF0000"/>
                </a:solidFill>
              </a:rPr>
              <a:t>will visit </a:t>
            </a:r>
          </a:p>
        </p:txBody>
      </p:sp>
    </p:spTree>
    <p:extLst>
      <p:ext uri="{BB962C8B-B14F-4D97-AF65-F5344CB8AC3E}">
        <p14:creationId xmlns:p14="http://schemas.microsoft.com/office/powerpoint/2010/main" val="21549921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146230-80FE-E499-D3A1-701309461E6E}"/>
              </a:ext>
            </a:extLst>
          </p:cNvPr>
          <p:cNvSpPr txBox="1"/>
          <p:nvPr/>
        </p:nvSpPr>
        <p:spPr>
          <a:xfrm>
            <a:off x="2082019" y="322819"/>
            <a:ext cx="93544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2060"/>
                </a:solidFill>
                <a:effectLst/>
              </a:rPr>
              <a:t>b. Underline the mistakes in the sentences.</a:t>
            </a:r>
            <a:br>
              <a:rPr lang="en-US" sz="3200" b="1" i="0" dirty="0">
                <a:solidFill>
                  <a:srgbClr val="002060"/>
                </a:solidFill>
                <a:effectLst/>
              </a:rPr>
            </a:br>
            <a:r>
              <a:rPr lang="en-US" sz="3200" b="1" i="0" dirty="0">
                <a:solidFill>
                  <a:srgbClr val="002060"/>
                </a:solidFill>
                <a:effectLst/>
              </a:rPr>
              <a:t>Write the correct words on the lines.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19F65F-0FD6-3DEE-5E03-15D4E28DD090}"/>
              </a:ext>
            </a:extLst>
          </p:cNvPr>
          <p:cNvSpPr txBox="1"/>
          <p:nvPr/>
        </p:nvSpPr>
        <p:spPr>
          <a:xfrm>
            <a:off x="358727" y="1905506"/>
            <a:ext cx="935442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2060"/>
                </a:solidFill>
                <a:effectLst/>
              </a:rPr>
              <a:t>1. They </a:t>
            </a:r>
            <a:r>
              <a:rPr lang="en-US" sz="3200" b="0" i="0" u="sng" dirty="0">
                <a:solidFill>
                  <a:srgbClr val="002060"/>
                </a:solidFill>
                <a:effectLst/>
              </a:rPr>
              <a:t>visit</a:t>
            </a:r>
            <a:r>
              <a:rPr lang="en-US" sz="3200" b="0" i="0" dirty="0">
                <a:solidFill>
                  <a:srgbClr val="002060"/>
                </a:solidFill>
                <a:effectLst/>
              </a:rPr>
              <a:t> Milan Cathedral if it rains.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2. She travels to China if she can find cheap plane tickets.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3. I will swim in the sea if the weather will be good.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4. If I have money, I buy you souvenirs when I get back from my holiday.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5. If it rains, we spend the morning in a nice café.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CFFDE8-04B4-637E-689C-07558A34C4A9}"/>
              </a:ext>
            </a:extLst>
          </p:cNvPr>
          <p:cNvSpPr/>
          <p:nvPr/>
        </p:nvSpPr>
        <p:spPr>
          <a:xfrm>
            <a:off x="111965" y="438537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Extra Practice </a:t>
            </a:r>
          </a:p>
          <a:p>
            <a:pPr algn="ctr"/>
            <a:r>
              <a:rPr lang="en-US" sz="2000" b="1" dirty="0"/>
              <a:t>WB page 57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9B8E05-9D8C-A10D-8C7C-C5F1E3F0CFA3}"/>
              </a:ext>
            </a:extLst>
          </p:cNvPr>
          <p:cNvSpPr txBox="1"/>
          <p:nvPr/>
        </p:nvSpPr>
        <p:spPr>
          <a:xfrm>
            <a:off x="10313962" y="1821098"/>
            <a:ext cx="1519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</a:rPr>
              <a:t>will visit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F3A38F-BC01-54CF-2488-E9ECA7AB29F1}"/>
              </a:ext>
            </a:extLst>
          </p:cNvPr>
          <p:cNvCxnSpPr/>
          <p:nvPr/>
        </p:nvCxnSpPr>
        <p:spPr>
          <a:xfrm>
            <a:off x="1561514" y="2883877"/>
            <a:ext cx="10410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BAAB1BB-59C1-2AD2-AFDB-8D9BE29A769B}"/>
              </a:ext>
            </a:extLst>
          </p:cNvPr>
          <p:cNvSpPr txBox="1"/>
          <p:nvPr/>
        </p:nvSpPr>
        <p:spPr>
          <a:xfrm>
            <a:off x="10313962" y="2368771"/>
            <a:ext cx="1878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</a:rPr>
              <a:t>will travel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301B491-FCB0-2D6C-1129-FC6BE8D6C3B8}"/>
              </a:ext>
            </a:extLst>
          </p:cNvPr>
          <p:cNvCxnSpPr/>
          <p:nvPr/>
        </p:nvCxnSpPr>
        <p:spPr>
          <a:xfrm>
            <a:off x="6801432" y="3838136"/>
            <a:ext cx="10410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D62AD54-8590-0614-DE8E-72828E956DB5}"/>
              </a:ext>
            </a:extLst>
          </p:cNvPr>
          <p:cNvSpPr txBox="1"/>
          <p:nvPr/>
        </p:nvSpPr>
        <p:spPr>
          <a:xfrm>
            <a:off x="10823907" y="3253361"/>
            <a:ext cx="570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</a:rPr>
              <a:t>is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E81B2C3-4690-773D-B623-CC954E3F6F77}"/>
              </a:ext>
            </a:extLst>
          </p:cNvPr>
          <p:cNvCxnSpPr>
            <a:cxnSpLocks/>
          </p:cNvCxnSpPr>
          <p:nvPr/>
        </p:nvCxnSpPr>
        <p:spPr>
          <a:xfrm>
            <a:off x="3742006" y="4328160"/>
            <a:ext cx="6515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4800311-E596-1A2D-0108-08F9D73115F9}"/>
              </a:ext>
            </a:extLst>
          </p:cNvPr>
          <p:cNvSpPr txBox="1"/>
          <p:nvPr/>
        </p:nvSpPr>
        <p:spPr>
          <a:xfrm>
            <a:off x="10401886" y="3791912"/>
            <a:ext cx="1519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</a:rPr>
              <a:t>will buy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FE3FB9C-C188-0C11-3729-FE0D458CE7AF}"/>
              </a:ext>
            </a:extLst>
          </p:cNvPr>
          <p:cNvCxnSpPr>
            <a:cxnSpLocks/>
          </p:cNvCxnSpPr>
          <p:nvPr/>
        </p:nvCxnSpPr>
        <p:spPr>
          <a:xfrm>
            <a:off x="3050342" y="5296486"/>
            <a:ext cx="9870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CF0F37B-78A7-DC8A-651E-324C7AB43456}"/>
              </a:ext>
            </a:extLst>
          </p:cNvPr>
          <p:cNvSpPr txBox="1"/>
          <p:nvPr/>
        </p:nvSpPr>
        <p:spPr>
          <a:xfrm>
            <a:off x="10043160" y="4711711"/>
            <a:ext cx="1878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</a:rPr>
              <a:t>will spend</a:t>
            </a:r>
          </a:p>
        </p:txBody>
      </p:sp>
    </p:spTree>
    <p:extLst>
      <p:ext uri="{BB962C8B-B14F-4D97-AF65-F5344CB8AC3E}">
        <p14:creationId xmlns:p14="http://schemas.microsoft.com/office/powerpoint/2010/main" val="20763881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9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0C2A57-E939-216E-8CEE-AC1F88D5197F}"/>
              </a:ext>
            </a:extLst>
          </p:cNvPr>
          <p:cNvSpPr txBox="1"/>
          <p:nvPr/>
        </p:nvSpPr>
        <p:spPr>
          <a:xfrm>
            <a:off x="1986475" y="349915"/>
            <a:ext cx="8219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242021"/>
                </a:solidFill>
                <a:effectLst/>
              </a:rPr>
              <a:t>c. Look at the pictures and write the answers.</a:t>
            </a:r>
            <a:r>
              <a:rPr lang="en-US" sz="3200" b="1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406927-81D2-1ABD-9244-C122C7532A80}"/>
              </a:ext>
            </a:extLst>
          </p:cNvPr>
          <p:cNvSpPr/>
          <p:nvPr/>
        </p:nvSpPr>
        <p:spPr>
          <a:xfrm>
            <a:off x="111965" y="438537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Extra Practice </a:t>
            </a:r>
          </a:p>
          <a:p>
            <a:pPr algn="ctr"/>
            <a:r>
              <a:rPr lang="en-US" sz="2000" b="1" dirty="0"/>
              <a:t>WB page 57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425B57-4681-7106-ED2F-FA1C06E55537}"/>
              </a:ext>
            </a:extLst>
          </p:cNvPr>
          <p:cNvSpPr txBox="1"/>
          <p:nvPr/>
        </p:nvSpPr>
        <p:spPr>
          <a:xfrm>
            <a:off x="111965" y="4585342"/>
            <a:ext cx="110853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2060"/>
                </a:solidFill>
                <a:effectLst/>
              </a:rPr>
              <a:t>What will Jay do if the weather is nice?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1</a:t>
            </a:r>
            <a:r>
              <a:rPr lang="en-US" sz="3200" dirty="0">
                <a:solidFill>
                  <a:srgbClr val="002060"/>
                </a:solidFill>
              </a:rPr>
              <a:t>. He will go to Hyde Park if the weather is nice. 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2. _________________________________________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D4B2E3-CDED-722C-24DF-1F6F59AE6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554" y="927017"/>
            <a:ext cx="3263850" cy="28208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0A3E6B-00A8-C07D-3DE5-EBECCE4C3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246" y="892768"/>
            <a:ext cx="3781695" cy="28208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DACCFF-D793-9308-17B6-DC8654CAA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2783" y="892768"/>
            <a:ext cx="2628767" cy="47693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100272-85DD-0196-0FB4-9DC44BC846F7}"/>
              </a:ext>
            </a:extLst>
          </p:cNvPr>
          <p:cNvSpPr txBox="1"/>
          <p:nvPr/>
        </p:nvSpPr>
        <p:spPr>
          <a:xfrm>
            <a:off x="4333721" y="3826299"/>
            <a:ext cx="2820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nice weather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DBCE8D-1AD8-03B2-BC41-94FC02B1D0DC}"/>
              </a:ext>
            </a:extLst>
          </p:cNvPr>
          <p:cNvSpPr txBox="1"/>
          <p:nvPr/>
        </p:nvSpPr>
        <p:spPr>
          <a:xfrm>
            <a:off x="532129" y="5554695"/>
            <a:ext cx="100021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</a:rPr>
              <a:t>He will visit the Big Ben Clock Tower if the weather is nice.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08650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0C2A57-E939-216E-8CEE-AC1F88D5197F}"/>
              </a:ext>
            </a:extLst>
          </p:cNvPr>
          <p:cNvSpPr txBox="1"/>
          <p:nvPr/>
        </p:nvSpPr>
        <p:spPr>
          <a:xfrm>
            <a:off x="2022231" y="305010"/>
            <a:ext cx="8219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242021"/>
                </a:solidFill>
                <a:effectLst/>
              </a:rPr>
              <a:t>c. Look at the pictures and write the answers.</a:t>
            </a:r>
            <a:r>
              <a:rPr lang="en-US" sz="3200" b="1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406927-81D2-1ABD-9244-C122C7532A80}"/>
              </a:ext>
            </a:extLst>
          </p:cNvPr>
          <p:cNvSpPr/>
          <p:nvPr/>
        </p:nvSpPr>
        <p:spPr>
          <a:xfrm>
            <a:off x="111965" y="438537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Extra Practice </a:t>
            </a:r>
          </a:p>
          <a:p>
            <a:pPr algn="ctr"/>
            <a:r>
              <a:rPr lang="en-US" sz="2000" b="1" dirty="0"/>
              <a:t>WB page 57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425B57-4681-7106-ED2F-FA1C06E55537}"/>
              </a:ext>
            </a:extLst>
          </p:cNvPr>
          <p:cNvSpPr txBox="1"/>
          <p:nvPr/>
        </p:nvSpPr>
        <p:spPr>
          <a:xfrm>
            <a:off x="280777" y="4585342"/>
            <a:ext cx="94130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2060"/>
                </a:solidFill>
                <a:effectLst/>
              </a:rPr>
              <a:t>What will Jay do if the weather is </a:t>
            </a:r>
            <a:r>
              <a:rPr lang="en-US" sz="3200" dirty="0">
                <a:solidFill>
                  <a:srgbClr val="002060"/>
                </a:solidFill>
              </a:rPr>
              <a:t>bad</a:t>
            </a:r>
            <a:r>
              <a:rPr lang="en-US" sz="3200" b="0" i="0" dirty="0">
                <a:solidFill>
                  <a:srgbClr val="002060"/>
                </a:solidFill>
                <a:effectLst/>
              </a:rPr>
              <a:t>?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1</a:t>
            </a:r>
            <a:r>
              <a:rPr lang="en-US" sz="3200" dirty="0">
                <a:solidFill>
                  <a:srgbClr val="002060"/>
                </a:solidFill>
              </a:rPr>
              <a:t>. </a:t>
            </a:r>
            <a:r>
              <a:rPr lang="en-US" sz="3200" b="0" i="0" dirty="0">
                <a:solidFill>
                  <a:srgbClr val="002060"/>
                </a:solidFill>
                <a:effectLst/>
              </a:rPr>
              <a:t>_________________________________________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br>
              <a:rPr lang="en-US" sz="3200" b="0" i="0" dirty="0">
                <a:solidFill>
                  <a:srgbClr val="002060"/>
                </a:solidFill>
                <a:effectLst/>
              </a:rPr>
            </a:br>
            <a:r>
              <a:rPr lang="en-US" sz="3200" b="0" i="0" dirty="0">
                <a:solidFill>
                  <a:srgbClr val="002060"/>
                </a:solidFill>
                <a:effectLst/>
              </a:rPr>
              <a:t>2. _________________________________________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93E5A4-D186-D409-EAE3-5797C8041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388" y="801473"/>
            <a:ext cx="2667000" cy="4838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6A8111-EDB4-5C61-9D80-D1ADC230D6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0" t="-1785"/>
          <a:stretch/>
        </p:blipFill>
        <p:spPr>
          <a:xfrm>
            <a:off x="1905750" y="869704"/>
            <a:ext cx="3701598" cy="2933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01FC33-D6CD-12BF-53D2-76FA6084F2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86"/>
          <a:stretch/>
        </p:blipFill>
        <p:spPr>
          <a:xfrm>
            <a:off x="5690068" y="871200"/>
            <a:ext cx="3488244" cy="30110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C3D05E-1A63-1BA8-0AC2-236CBFAFD0BA}"/>
              </a:ext>
            </a:extLst>
          </p:cNvPr>
          <p:cNvSpPr txBox="1"/>
          <p:nvPr/>
        </p:nvSpPr>
        <p:spPr>
          <a:xfrm>
            <a:off x="4443862" y="3803462"/>
            <a:ext cx="2820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bad weather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1A80D3-9B3F-1A16-53A6-0B121918E27C}"/>
              </a:ext>
            </a:extLst>
          </p:cNvPr>
          <p:cNvSpPr txBox="1"/>
          <p:nvPr/>
        </p:nvSpPr>
        <p:spPr>
          <a:xfrm>
            <a:off x="689003" y="5072161"/>
            <a:ext cx="90048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He will visit St. Paul's Cathedral if the weather is bad</a:t>
            </a:r>
            <a:r>
              <a:rPr lang="en-US" sz="3200" b="0" i="0" dirty="0">
                <a:solidFill>
                  <a:srgbClr val="FF0000"/>
                </a:solidFill>
                <a:effectLst/>
              </a:rPr>
              <a:t>.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EA84F4-E473-C4CE-CE98-7240375FA7B8}"/>
              </a:ext>
            </a:extLst>
          </p:cNvPr>
          <p:cNvSpPr txBox="1"/>
          <p:nvPr/>
        </p:nvSpPr>
        <p:spPr>
          <a:xfrm>
            <a:off x="674934" y="5580020"/>
            <a:ext cx="94130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He will go to the British Museum if the weather is bad. </a:t>
            </a:r>
          </a:p>
        </p:txBody>
      </p:sp>
    </p:spTree>
    <p:extLst>
      <p:ext uri="{BB962C8B-B14F-4D97-AF65-F5344CB8AC3E}">
        <p14:creationId xmlns:p14="http://schemas.microsoft.com/office/powerpoint/2010/main" val="10541834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03" y="381262"/>
            <a:ext cx="8593393" cy="6095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9502" y="2697053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271" y="494145"/>
            <a:ext cx="420118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5419483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855BCF-ED1C-CD1B-F52A-7C93C76E5134}"/>
              </a:ext>
            </a:extLst>
          </p:cNvPr>
          <p:cNvSpPr/>
          <p:nvPr/>
        </p:nvSpPr>
        <p:spPr>
          <a:xfrm>
            <a:off x="4409962" y="256743"/>
            <a:ext cx="383791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Play game: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Consequences Chains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D6B3A4-D8DE-6427-E71A-50B07DBBA92A}"/>
              </a:ext>
            </a:extLst>
          </p:cNvPr>
          <p:cNvSpPr/>
          <p:nvPr/>
        </p:nvSpPr>
        <p:spPr>
          <a:xfrm>
            <a:off x="203199" y="1284418"/>
            <a:ext cx="119888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The teacher gives the condition</a:t>
            </a:r>
            <a:r>
              <a:rPr lang="en-US" sz="2800" dirty="0">
                <a:solidFill>
                  <a:srgbClr val="333333"/>
                </a:solidFill>
              </a:rPr>
              <a:t>: </a:t>
            </a:r>
            <a:r>
              <a:rPr lang="en-US" sz="2800" dirty="0">
                <a:solidFill>
                  <a:srgbClr val="FF0000"/>
                </a:solidFill>
              </a:rPr>
              <a:t>If you are free next week, what will you do?</a:t>
            </a:r>
          </a:p>
          <a:p>
            <a:r>
              <a:rPr lang="en-US" sz="2800" dirty="0">
                <a:solidFill>
                  <a:srgbClr val="002060"/>
                </a:solidFill>
              </a:rPr>
              <a:t>Students will complete the results, using the previous result into the condition.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9E1984-D213-ABB4-CCFE-E52C559CF911}"/>
              </a:ext>
            </a:extLst>
          </p:cNvPr>
          <p:cNvSpPr txBox="1"/>
          <p:nvPr/>
        </p:nvSpPr>
        <p:spPr>
          <a:xfrm>
            <a:off x="319657" y="2757003"/>
            <a:ext cx="1175588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rgbClr val="FF0000"/>
                </a:solidFill>
              </a:rPr>
              <a:t>Example: </a:t>
            </a:r>
          </a:p>
          <a:p>
            <a:r>
              <a:rPr lang="en-US" sz="2400" dirty="0">
                <a:solidFill>
                  <a:srgbClr val="333333"/>
                </a:solidFill>
              </a:rPr>
              <a:t>The 1</a:t>
            </a:r>
            <a:r>
              <a:rPr lang="en-US" sz="2400" baseline="30000" dirty="0">
                <a:solidFill>
                  <a:srgbClr val="333333"/>
                </a:solidFill>
              </a:rPr>
              <a:t>st</a:t>
            </a:r>
            <a:r>
              <a:rPr lang="en-US" sz="2400" dirty="0">
                <a:solidFill>
                  <a:srgbClr val="333333"/>
                </a:solidFill>
              </a:rPr>
              <a:t> student says: </a:t>
            </a:r>
            <a:r>
              <a:rPr lang="en-US" sz="2400" dirty="0">
                <a:solidFill>
                  <a:schemeClr val="accent1"/>
                </a:solidFill>
              </a:rPr>
              <a:t>“If I am free next week, I will travel to Da Lat.” </a:t>
            </a:r>
          </a:p>
          <a:p>
            <a:r>
              <a:rPr lang="en-US" sz="2400" dirty="0">
                <a:solidFill>
                  <a:srgbClr val="333333"/>
                </a:solidFill>
              </a:rPr>
              <a:t>The 2</a:t>
            </a:r>
            <a:r>
              <a:rPr lang="en-US" sz="2400" baseline="30000" dirty="0">
                <a:solidFill>
                  <a:srgbClr val="333333"/>
                </a:solidFill>
              </a:rPr>
              <a:t>nd</a:t>
            </a:r>
            <a:r>
              <a:rPr lang="en-US" sz="2400" dirty="0">
                <a:solidFill>
                  <a:srgbClr val="333333"/>
                </a:solidFill>
              </a:rPr>
              <a:t> say:  </a:t>
            </a:r>
            <a:r>
              <a:rPr lang="en-US" sz="2400" dirty="0">
                <a:solidFill>
                  <a:schemeClr val="accent1"/>
                </a:solidFill>
              </a:rPr>
              <a:t>“If I travel to Da Lat, I will climb to LANGBIANG.”, </a:t>
            </a:r>
          </a:p>
          <a:p>
            <a:r>
              <a:rPr lang="en-US" sz="2400" dirty="0">
                <a:solidFill>
                  <a:srgbClr val="333333"/>
                </a:solidFill>
              </a:rPr>
              <a:t>The 3</a:t>
            </a:r>
            <a:r>
              <a:rPr lang="en-US" sz="2400" baseline="30000" dirty="0">
                <a:solidFill>
                  <a:srgbClr val="333333"/>
                </a:solidFill>
              </a:rPr>
              <a:t>rd</a:t>
            </a:r>
            <a:r>
              <a:rPr lang="en-US" sz="2400" dirty="0">
                <a:solidFill>
                  <a:srgbClr val="333333"/>
                </a:solidFill>
              </a:rPr>
              <a:t> says: </a:t>
            </a:r>
            <a:r>
              <a:rPr lang="en-US" sz="2400" dirty="0">
                <a:solidFill>
                  <a:schemeClr val="accent1"/>
                </a:solidFill>
              </a:rPr>
              <a:t>“If I climb to LANGBIANG, I will be tired.”, </a:t>
            </a:r>
          </a:p>
          <a:p>
            <a:r>
              <a:rPr lang="en-US" sz="2400" dirty="0">
                <a:solidFill>
                  <a:srgbClr val="333333"/>
                </a:solidFill>
              </a:rPr>
              <a:t>The 4</a:t>
            </a:r>
            <a:r>
              <a:rPr lang="en-US" sz="2400" baseline="30000" dirty="0">
                <a:solidFill>
                  <a:srgbClr val="333333"/>
                </a:solidFill>
              </a:rPr>
              <a:t>th</a:t>
            </a:r>
            <a:r>
              <a:rPr lang="en-US" sz="2400" dirty="0">
                <a:solidFill>
                  <a:srgbClr val="333333"/>
                </a:solidFill>
              </a:rPr>
              <a:t> says: </a:t>
            </a:r>
            <a:r>
              <a:rPr lang="en-US" sz="2400" dirty="0">
                <a:solidFill>
                  <a:srgbClr val="FF0000"/>
                </a:solidFill>
              </a:rPr>
              <a:t>“If I am tired, I will stay at home.”, </a:t>
            </a:r>
            <a:r>
              <a:rPr lang="en-US" sz="2400" dirty="0">
                <a:solidFill>
                  <a:schemeClr val="accent1"/>
                </a:solidFill>
              </a:rPr>
              <a:t>etc. </a:t>
            </a:r>
          </a:p>
          <a:p>
            <a:r>
              <a:rPr lang="en-US" sz="2400" dirty="0">
                <a:solidFill>
                  <a:srgbClr val="333333"/>
                </a:solidFill>
              </a:rPr>
              <a:t>The consequences of the action and the consequences of the consequences. Students continue until they reach a certain number of steps (usually 8 to 10 is a good number) or come to a natural or funny conclusion.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78575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4BAB47-9C8C-0A01-B8FC-576256AE4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1389478"/>
            <a:ext cx="11982450" cy="4838700"/>
          </a:xfrm>
          <a:prstGeom prst="rect">
            <a:avLst/>
          </a:prstGeom>
        </p:spPr>
      </p:pic>
      <p:sp>
        <p:nvSpPr>
          <p:cNvPr id="5" name="TextBox 4">
            <a:hlinkClick r:id="rId4"/>
            <a:extLst>
              <a:ext uri="{FF2B5EF4-FFF2-40B4-BE49-F238E27FC236}">
                <a16:creationId xmlns:a16="http://schemas.microsoft.com/office/drawing/2014/main" id="{81ECFAB1-9A65-4FD6-2B5A-C5ADEFE2DA55}"/>
              </a:ext>
            </a:extLst>
          </p:cNvPr>
          <p:cNvSpPr txBox="1"/>
          <p:nvPr/>
        </p:nvSpPr>
        <p:spPr>
          <a:xfrm>
            <a:off x="8099909" y="529517"/>
            <a:ext cx="3407912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0070C0"/>
                </a:solidFill>
              </a:rPr>
              <a:t>Click here to play the game!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624069-FA35-E57B-F14F-BB462316DFD7}"/>
              </a:ext>
            </a:extLst>
          </p:cNvPr>
          <p:cNvSpPr txBox="1"/>
          <p:nvPr/>
        </p:nvSpPr>
        <p:spPr>
          <a:xfrm>
            <a:off x="4737382" y="428013"/>
            <a:ext cx="2548636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LET’S PLAY!</a:t>
            </a:r>
          </a:p>
        </p:txBody>
      </p:sp>
    </p:spTree>
    <p:extLst>
      <p:ext uri="{BB962C8B-B14F-4D97-AF65-F5344CB8AC3E}">
        <p14:creationId xmlns:p14="http://schemas.microsoft.com/office/powerpoint/2010/main" val="1488463391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939"/>
            <a:ext cx="8917858" cy="608035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9959" y="299405"/>
            <a:ext cx="38211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719797" y="2535786"/>
            <a:ext cx="11118166" cy="35394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</a:rPr>
              <a:t>Meaning and Use:</a:t>
            </a:r>
          </a:p>
          <a:p>
            <a:r>
              <a:rPr lang="en-US" sz="3200" b="0" i="0" dirty="0">
                <a:solidFill>
                  <a:srgbClr val="002060"/>
                </a:solidFill>
                <a:effectLst/>
              </a:rPr>
              <a:t>We use the </a:t>
            </a:r>
            <a:r>
              <a:rPr lang="en-US" sz="3200" b="1" i="0" dirty="0">
                <a:solidFill>
                  <a:srgbClr val="002060"/>
                </a:solidFill>
                <a:effectLst/>
              </a:rPr>
              <a:t>First Conditional </a:t>
            </a:r>
            <a:r>
              <a:rPr lang="en-US" sz="3200" b="0" i="0" dirty="0">
                <a:solidFill>
                  <a:srgbClr val="002060"/>
                </a:solidFill>
                <a:effectLst/>
              </a:rPr>
              <a:t>to talk about real possibilities that might happen in the future.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FF0000"/>
                </a:solidFill>
              </a:rPr>
              <a:t>Form: </a:t>
            </a:r>
          </a:p>
          <a:p>
            <a:r>
              <a:rPr lang="en-US" sz="3200" b="0" i="0" dirty="0">
                <a:solidFill>
                  <a:srgbClr val="002060"/>
                </a:solidFill>
                <a:effectLst/>
              </a:rPr>
              <a:t>We use </a:t>
            </a:r>
            <a:r>
              <a:rPr lang="en-US" sz="3200" b="1" i="0" dirty="0">
                <a:solidFill>
                  <a:srgbClr val="002060"/>
                </a:solidFill>
                <a:effectLst/>
              </a:rPr>
              <a:t>if + Present Simple </a:t>
            </a:r>
            <a:r>
              <a:rPr lang="en-US" sz="3200" b="0" i="0" dirty="0">
                <a:solidFill>
                  <a:srgbClr val="002060"/>
                </a:solidFill>
                <a:effectLst/>
              </a:rPr>
              <a:t>to express the condition and </a:t>
            </a:r>
            <a:r>
              <a:rPr lang="en-US" sz="3200" b="1" i="0" dirty="0">
                <a:solidFill>
                  <a:srgbClr val="002060"/>
                </a:solidFill>
                <a:effectLst/>
              </a:rPr>
              <a:t>will + bare infinitive </a:t>
            </a:r>
            <a:r>
              <a:rPr lang="en-US" sz="3200" b="0" i="0" dirty="0">
                <a:solidFill>
                  <a:srgbClr val="002060"/>
                </a:solidFill>
                <a:effectLst/>
              </a:rPr>
              <a:t>to say the result.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br>
              <a:rPr lang="en-US" sz="3200" dirty="0">
                <a:solidFill>
                  <a:srgbClr val="002060"/>
                </a:solidFill>
              </a:rPr>
            </a:br>
            <a:endParaRPr lang="en-US" sz="3200" i="1" dirty="0">
              <a:solidFill>
                <a:srgbClr val="00206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249B9D-6CCD-C898-BF66-DF028CB207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6"/>
          <a:stretch/>
        </p:blipFill>
        <p:spPr>
          <a:xfrm>
            <a:off x="2323254" y="1074130"/>
            <a:ext cx="7174523" cy="11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4406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890780" y="1763768"/>
            <a:ext cx="10725150" cy="3330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Writing on page 57 Workbook 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Notebook</a:t>
            </a:r>
            <a:r>
              <a:rPr lang="en-US" sz="3600" i="1" dirty="0">
                <a:solidFill>
                  <a:srgbClr val="0070C0"/>
                </a:solidFill>
              </a:rPr>
              <a:t> on page 59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80 SB)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9582" y="1789436"/>
            <a:ext cx="1083283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60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2060"/>
                </a:solidFill>
                <a:effectLst/>
                <a:ea typeface="Times New Roman" panose="02020603050405020304" pitchFamily="18" charset="0"/>
              </a:rPr>
              <a:t>- use the first Conditional sentences correctly</a:t>
            </a:r>
            <a:endParaRPr lang="en-US" sz="4400" dirty="0">
              <a:solidFill>
                <a:srgbClr val="002060"/>
              </a:solidFill>
              <a:effectLst/>
              <a:ea typeface="Times New Roman" panose="02020603050405020304" pitchFamily="18" charset="0"/>
            </a:endParaRPr>
          </a:p>
          <a:p>
            <a:endParaRPr lang="en-US" sz="20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8486"/>
            <a:ext cx="8927690" cy="60870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060017-CA48-8BAD-1E2F-E1E93B879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576" y="424251"/>
            <a:ext cx="7554424" cy="6009498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A4A8825-2B9E-B10B-353E-61E83033DEAA}"/>
              </a:ext>
            </a:extLst>
          </p:cNvPr>
          <p:cNvSpPr/>
          <p:nvPr/>
        </p:nvSpPr>
        <p:spPr>
          <a:xfrm>
            <a:off x="6710289" y="5106572"/>
            <a:ext cx="4839286" cy="1026942"/>
          </a:xfrm>
          <a:prstGeom prst="wedgeRoundRectCallout">
            <a:avLst>
              <a:gd name="adj1" fmla="val 13306"/>
              <a:gd name="adj2" fmla="val -117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4DB1B8-580F-4E8C-5254-F7006264365C}"/>
              </a:ext>
            </a:extLst>
          </p:cNvPr>
          <p:cNvSpPr txBox="1"/>
          <p:nvPr/>
        </p:nvSpPr>
        <p:spPr>
          <a:xfrm>
            <a:off x="154745" y="661183"/>
            <a:ext cx="44828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Look at the boy’s question and the picture.</a:t>
            </a:r>
          </a:p>
          <a:p>
            <a:r>
              <a:rPr lang="en-US" sz="3600" dirty="0">
                <a:solidFill>
                  <a:srgbClr val="002060"/>
                </a:solidFill>
              </a:rPr>
              <a:t>Guess the girl’s answer.</a:t>
            </a: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060017-CA48-8BAD-1E2F-E1E93B8799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6" y="424251"/>
            <a:ext cx="7554424" cy="60094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4DB1B8-580F-4E8C-5254-F7006264365C}"/>
              </a:ext>
            </a:extLst>
          </p:cNvPr>
          <p:cNvSpPr txBox="1"/>
          <p:nvPr/>
        </p:nvSpPr>
        <p:spPr>
          <a:xfrm>
            <a:off x="154746" y="661183"/>
            <a:ext cx="3629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Listen and repeat </a:t>
            </a:r>
          </a:p>
        </p:txBody>
      </p:sp>
      <p:pic>
        <p:nvPicPr>
          <p:cNvPr id="2" name="CD2-TRACK 53">
            <a:hlinkClick r:id="" action="ppaction://media"/>
            <a:extLst>
              <a:ext uri="{FF2B5EF4-FFF2-40B4-BE49-F238E27FC236}">
                <a16:creationId xmlns:a16="http://schemas.microsoft.com/office/drawing/2014/main" id="{3DACE184-BBA4-299B-0409-42E1F5CF13B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6996" y="1374335"/>
            <a:ext cx="1101969" cy="110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7443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95" y="469963"/>
            <a:ext cx="8877110" cy="5918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151" y="3967321"/>
            <a:ext cx="3750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Presentation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95661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E57B66-291D-2F53-27E1-A53121A66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44" y="3001694"/>
            <a:ext cx="10983118" cy="28421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62ACB4-3527-A6D2-D0B1-C46B827CBC45}"/>
              </a:ext>
            </a:extLst>
          </p:cNvPr>
          <p:cNvSpPr txBox="1"/>
          <p:nvPr/>
        </p:nvSpPr>
        <p:spPr>
          <a:xfrm>
            <a:off x="604911" y="1014135"/>
            <a:ext cx="110044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dirty="0">
                <a:solidFill>
                  <a:srgbClr val="002060"/>
                </a:solidFill>
                <a:effectLst/>
              </a:rPr>
              <a:t>Ex: </a:t>
            </a:r>
            <a:r>
              <a:rPr lang="en-US" sz="4400" i="0" dirty="0">
                <a:solidFill>
                  <a:srgbClr val="002060"/>
                </a:solidFill>
                <a:effectLst/>
              </a:rPr>
              <a:t>If the weather's bad, I will watch the ballet.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4E1DC2-8289-A3A5-DD44-F3E6533EEB72}"/>
              </a:ext>
            </a:extLst>
          </p:cNvPr>
          <p:cNvSpPr txBox="1"/>
          <p:nvPr/>
        </p:nvSpPr>
        <p:spPr>
          <a:xfrm>
            <a:off x="450166" y="2214686"/>
            <a:ext cx="4656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Meaning and Use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D389CC-7F58-38D7-1A09-91A976BC00C7}"/>
              </a:ext>
            </a:extLst>
          </p:cNvPr>
          <p:cNvSpPr txBox="1"/>
          <p:nvPr/>
        </p:nvSpPr>
        <p:spPr>
          <a:xfrm>
            <a:off x="4376057" y="170971"/>
            <a:ext cx="3439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923701397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5C05B8-63AA-4A66-B7D8-2AFB102F85E0}"/>
              </a:ext>
            </a:extLst>
          </p:cNvPr>
          <p:cNvSpPr/>
          <p:nvPr/>
        </p:nvSpPr>
        <p:spPr>
          <a:xfrm>
            <a:off x="780140" y="671404"/>
            <a:ext cx="1035347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Example:</a:t>
            </a:r>
          </a:p>
          <a:p>
            <a:pPr algn="ctr"/>
            <a:r>
              <a:rPr lang="en-US" sz="4400" i="0" dirty="0">
                <a:solidFill>
                  <a:srgbClr val="002060"/>
                </a:solidFill>
                <a:effectLst/>
              </a:rPr>
              <a:t>If the weather </a:t>
            </a:r>
            <a:r>
              <a:rPr lang="en-US" sz="4400" i="0" u="sng" dirty="0">
                <a:solidFill>
                  <a:srgbClr val="FF0000"/>
                </a:solidFill>
                <a:effectLst/>
              </a:rPr>
              <a:t>is</a:t>
            </a:r>
            <a:r>
              <a:rPr lang="en-US" sz="4400" i="0" dirty="0">
                <a:solidFill>
                  <a:srgbClr val="002060"/>
                </a:solidFill>
                <a:effectLst/>
              </a:rPr>
              <a:t> bad, I </a:t>
            </a:r>
            <a:r>
              <a:rPr lang="en-US" sz="4400" i="0" u="sng" dirty="0">
                <a:solidFill>
                  <a:srgbClr val="FF0000"/>
                </a:solidFill>
                <a:effectLst/>
              </a:rPr>
              <a:t>will watch </a:t>
            </a:r>
            <a:r>
              <a:rPr lang="en-US" sz="4400" i="0" dirty="0">
                <a:solidFill>
                  <a:srgbClr val="002060"/>
                </a:solidFill>
                <a:effectLst/>
              </a:rPr>
              <a:t>the ballet.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7CAE0310-90B0-48B5-A91E-FA097D351EBF}"/>
              </a:ext>
            </a:extLst>
          </p:cNvPr>
          <p:cNvSpPr/>
          <p:nvPr/>
        </p:nvSpPr>
        <p:spPr>
          <a:xfrm>
            <a:off x="4376057" y="2077158"/>
            <a:ext cx="304800" cy="7135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76BA5CF6-F982-480F-827D-E88534F1BDEB}"/>
              </a:ext>
            </a:extLst>
          </p:cNvPr>
          <p:cNvSpPr/>
          <p:nvPr/>
        </p:nvSpPr>
        <p:spPr>
          <a:xfrm>
            <a:off x="6999682" y="2067466"/>
            <a:ext cx="304800" cy="7135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AC32E4-A918-4316-A9A7-2463DD483847}"/>
              </a:ext>
            </a:extLst>
          </p:cNvPr>
          <p:cNvSpPr txBox="1"/>
          <p:nvPr/>
        </p:nvSpPr>
        <p:spPr>
          <a:xfrm>
            <a:off x="780140" y="3987105"/>
            <a:ext cx="4223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Present Simple tense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57AA7-84B1-4473-9BD0-24CD3F5322E8}"/>
              </a:ext>
            </a:extLst>
          </p:cNvPr>
          <p:cNvSpPr txBox="1"/>
          <p:nvPr/>
        </p:nvSpPr>
        <p:spPr>
          <a:xfrm>
            <a:off x="6203958" y="4011259"/>
            <a:ext cx="3987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Future Simple tense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C6048D-0CBA-42AE-BE9C-CB5B5964E8E0}"/>
              </a:ext>
            </a:extLst>
          </p:cNvPr>
          <p:cNvSpPr txBox="1"/>
          <p:nvPr/>
        </p:nvSpPr>
        <p:spPr>
          <a:xfrm>
            <a:off x="1724159" y="4555380"/>
            <a:ext cx="28259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V</a:t>
            </a:r>
            <a:r>
              <a:rPr lang="en-US" sz="4800" baseline="-25000" dirty="0">
                <a:solidFill>
                  <a:srgbClr val="FF0000"/>
                </a:solidFill>
              </a:rPr>
              <a:t>1</a:t>
            </a:r>
            <a:r>
              <a:rPr lang="en-US" sz="5400" baseline="-25000" dirty="0">
                <a:solidFill>
                  <a:srgbClr val="FF0000"/>
                </a:solidFill>
              </a:rPr>
              <a:t>(s/es)</a:t>
            </a:r>
          </a:p>
          <a:p>
            <a:r>
              <a:rPr lang="en-US" sz="4000" baseline="-25000" dirty="0">
                <a:solidFill>
                  <a:srgbClr val="FF0000"/>
                </a:solidFill>
              </a:rPr>
              <a:t>Be → am/is/are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9B6038-58FF-4549-978B-5B8DB01132F0}"/>
              </a:ext>
            </a:extLst>
          </p:cNvPr>
          <p:cNvSpPr txBox="1"/>
          <p:nvPr/>
        </p:nvSpPr>
        <p:spPr>
          <a:xfrm>
            <a:off x="6944082" y="4706928"/>
            <a:ext cx="2670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Will + V</a:t>
            </a:r>
            <a:r>
              <a:rPr lang="en-US" sz="4400" baseline="-25000" dirty="0">
                <a:solidFill>
                  <a:srgbClr val="FF0000"/>
                </a:solidFill>
              </a:rPr>
              <a:t>0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1550BF-95BE-4DC3-BEC3-E6EDC8188CF8}"/>
              </a:ext>
            </a:extLst>
          </p:cNvPr>
          <p:cNvSpPr txBox="1"/>
          <p:nvPr/>
        </p:nvSpPr>
        <p:spPr>
          <a:xfrm>
            <a:off x="0" y="2187412"/>
            <a:ext cx="21160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Form: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80C8DC-9F65-4594-A075-510562EB858B}"/>
              </a:ext>
            </a:extLst>
          </p:cNvPr>
          <p:cNvSpPr txBox="1"/>
          <p:nvPr/>
        </p:nvSpPr>
        <p:spPr>
          <a:xfrm>
            <a:off x="2074760" y="3124431"/>
            <a:ext cx="1843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If clause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FFAA02-C033-4763-9F1A-DFF77B51E219}"/>
              </a:ext>
            </a:extLst>
          </p:cNvPr>
          <p:cNvSpPr txBox="1"/>
          <p:nvPr/>
        </p:nvSpPr>
        <p:spPr>
          <a:xfrm>
            <a:off x="6669314" y="3195456"/>
            <a:ext cx="2416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x-none"/>
            </a:defPPr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Main clause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656885-666D-4C6B-9363-7DC7E4F6C33B}"/>
              </a:ext>
            </a:extLst>
          </p:cNvPr>
          <p:cNvSpPr/>
          <p:nvPr/>
        </p:nvSpPr>
        <p:spPr>
          <a:xfrm>
            <a:off x="420915" y="3071677"/>
            <a:ext cx="10565954" cy="32869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DF44CD-9AEE-470A-8846-5A852A250EFA}"/>
              </a:ext>
            </a:extLst>
          </p:cNvPr>
          <p:cNvCxnSpPr>
            <a:cxnSpLocks/>
          </p:cNvCxnSpPr>
          <p:nvPr/>
        </p:nvCxnSpPr>
        <p:spPr>
          <a:xfrm>
            <a:off x="5571922" y="3071677"/>
            <a:ext cx="0" cy="32869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3735F05-2F89-4BFC-871D-AB4827079E3A}"/>
              </a:ext>
            </a:extLst>
          </p:cNvPr>
          <p:cNvCxnSpPr>
            <a:cxnSpLocks/>
          </p:cNvCxnSpPr>
          <p:nvPr/>
        </p:nvCxnSpPr>
        <p:spPr>
          <a:xfrm>
            <a:off x="420914" y="3987105"/>
            <a:ext cx="10565954" cy="742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90EAFEF-C3A9-4BCA-8D23-80C5FAAB70AC}"/>
              </a:ext>
            </a:extLst>
          </p:cNvPr>
          <p:cNvSpPr txBox="1"/>
          <p:nvPr/>
        </p:nvSpPr>
        <p:spPr>
          <a:xfrm>
            <a:off x="4376057" y="170971"/>
            <a:ext cx="3439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86340614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9" grpId="0"/>
      <p:bldP spid="11" grpId="0"/>
      <p:bldP spid="12" grpId="0"/>
      <p:bldP spid="13" grpId="0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6890</TotalTime>
  <Words>1105</Words>
  <Application>Microsoft Office PowerPoint</Application>
  <PresentationFormat>Widescreen</PresentationFormat>
  <Paragraphs>138</Paragraphs>
  <Slides>26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FuturaLT-Heavy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Vũ Trần Gia Bửu</cp:lastModifiedBy>
  <cp:revision>273</cp:revision>
  <dcterms:created xsi:type="dcterms:W3CDTF">2020-12-08T03:17:05Z</dcterms:created>
  <dcterms:modified xsi:type="dcterms:W3CDTF">2023-07-29T05:00:19Z</dcterms:modified>
</cp:coreProperties>
</file>