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315" r:id="rId2"/>
    <p:sldId id="256" r:id="rId3"/>
    <p:sldId id="258" r:id="rId4"/>
    <p:sldId id="257" r:id="rId5"/>
    <p:sldId id="262" r:id="rId6"/>
    <p:sldId id="259" r:id="rId7"/>
    <p:sldId id="267" r:id="rId8"/>
    <p:sldId id="317" r:id="rId9"/>
    <p:sldId id="316" r:id="rId10"/>
    <p:sldId id="318" r:id="rId11"/>
    <p:sldId id="319" r:id="rId12"/>
    <p:sldId id="268" r:id="rId13"/>
    <p:sldId id="270" r:id="rId14"/>
    <p:sldId id="272" r:id="rId15"/>
    <p:sldId id="320" r:id="rId16"/>
    <p:sldId id="321" r:id="rId17"/>
    <p:sldId id="322" r:id="rId18"/>
    <p:sldId id="323" r:id="rId19"/>
    <p:sldId id="325" r:id="rId20"/>
    <p:sldId id="326" r:id="rId21"/>
    <p:sldId id="327" r:id="rId22"/>
    <p:sldId id="328" r:id="rId23"/>
    <p:sldId id="329" r:id="rId24"/>
    <p:sldId id="324" r:id="rId25"/>
    <p:sldId id="299" r:id="rId26"/>
    <p:sldId id="330" r:id="rId27"/>
    <p:sldId id="331" r:id="rId28"/>
    <p:sldId id="333" r:id="rId29"/>
    <p:sldId id="334" r:id="rId30"/>
    <p:sldId id="332" r:id="rId31"/>
    <p:sldId id="335" r:id="rId32"/>
    <p:sldId id="291" r:id="rId33"/>
    <p:sldId id="263" r:id="rId34"/>
    <p:sldId id="336" r:id="rId35"/>
    <p:sldId id="297" r:id="rId36"/>
    <p:sldId id="265" r:id="rId37"/>
    <p:sldId id="266" r:id="rId38"/>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4C00"/>
    <a:srgbClr val="336600"/>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3974" autoAdjust="0"/>
  </p:normalViewPr>
  <p:slideViewPr>
    <p:cSldViewPr>
      <p:cViewPr varScale="1">
        <p:scale>
          <a:sx n="40" d="100"/>
          <a:sy n="40" d="100"/>
        </p:scale>
        <p:origin x="2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28</a:t>
            </a:fld>
            <a:endParaRPr lang="en-US"/>
          </a:p>
        </p:txBody>
      </p:sp>
    </p:spTree>
    <p:extLst>
      <p:ext uri="{BB962C8B-B14F-4D97-AF65-F5344CB8AC3E}">
        <p14:creationId xmlns:p14="http://schemas.microsoft.com/office/powerpoint/2010/main" val="1263824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30</a:t>
            </a:fld>
            <a:endParaRPr lang="en-US"/>
          </a:p>
        </p:txBody>
      </p:sp>
    </p:spTree>
    <p:extLst>
      <p:ext uri="{BB962C8B-B14F-4D97-AF65-F5344CB8AC3E}">
        <p14:creationId xmlns:p14="http://schemas.microsoft.com/office/powerpoint/2010/main" val="60575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33</a:t>
            </a:fld>
            <a:endParaRPr lang="en-US"/>
          </a:p>
        </p:txBody>
      </p:sp>
    </p:spTree>
    <p:extLst>
      <p:ext uri="{BB962C8B-B14F-4D97-AF65-F5344CB8AC3E}">
        <p14:creationId xmlns:p14="http://schemas.microsoft.com/office/powerpoint/2010/main" val="2526381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34</a:t>
            </a:fld>
            <a:endParaRPr lang="en-US"/>
          </a:p>
        </p:txBody>
      </p:sp>
    </p:spTree>
    <p:extLst>
      <p:ext uri="{BB962C8B-B14F-4D97-AF65-F5344CB8AC3E}">
        <p14:creationId xmlns:p14="http://schemas.microsoft.com/office/powerpoint/2010/main" val="414357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4</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14</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15</a:t>
            </a:fld>
            <a:endParaRPr lang="en-US"/>
          </a:p>
        </p:txBody>
      </p:sp>
    </p:spTree>
    <p:extLst>
      <p:ext uri="{BB962C8B-B14F-4D97-AF65-F5344CB8AC3E}">
        <p14:creationId xmlns:p14="http://schemas.microsoft.com/office/powerpoint/2010/main" val="146417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18</a:t>
            </a:fld>
            <a:endParaRPr lang="en-US"/>
          </a:p>
        </p:txBody>
      </p:sp>
    </p:spTree>
    <p:extLst>
      <p:ext uri="{BB962C8B-B14F-4D97-AF65-F5344CB8AC3E}">
        <p14:creationId xmlns:p14="http://schemas.microsoft.com/office/powerpoint/2010/main" val="311312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19</a:t>
            </a:fld>
            <a:endParaRPr lang="en-US"/>
          </a:p>
        </p:txBody>
      </p:sp>
    </p:spTree>
    <p:extLst>
      <p:ext uri="{BB962C8B-B14F-4D97-AF65-F5344CB8AC3E}">
        <p14:creationId xmlns:p14="http://schemas.microsoft.com/office/powerpoint/2010/main" val="417346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20</a:t>
            </a:fld>
            <a:endParaRPr lang="en-US"/>
          </a:p>
        </p:txBody>
      </p:sp>
    </p:spTree>
    <p:extLst>
      <p:ext uri="{BB962C8B-B14F-4D97-AF65-F5344CB8AC3E}">
        <p14:creationId xmlns:p14="http://schemas.microsoft.com/office/powerpoint/2010/main" val="1656922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22</a:t>
            </a:fld>
            <a:endParaRPr lang="en-US"/>
          </a:p>
        </p:txBody>
      </p:sp>
    </p:spTree>
    <p:extLst>
      <p:ext uri="{BB962C8B-B14F-4D97-AF65-F5344CB8AC3E}">
        <p14:creationId xmlns:p14="http://schemas.microsoft.com/office/powerpoint/2010/main" val="67673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24</a:t>
            </a:fld>
            <a:endParaRPr lang="en-US"/>
          </a:p>
        </p:txBody>
      </p:sp>
    </p:spTree>
    <p:extLst>
      <p:ext uri="{BB962C8B-B14F-4D97-AF65-F5344CB8AC3E}">
        <p14:creationId xmlns:p14="http://schemas.microsoft.com/office/powerpoint/2010/main" val="134456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C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4.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5.wmf"/></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5.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0.svg"/><Relationship Id="rId7" Type="http://schemas.openxmlformats.org/officeDocument/2006/relationships/image" Target="../media/image11.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5" Type="http://schemas.microsoft.com/office/2007/relationships/hdphoto" Target="../media/hdphoto3.wdp"/><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47.png"/><Relationship Id="rId7" Type="http://schemas.openxmlformats.org/officeDocument/2006/relationships/image" Target="../media/image51.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50.png"/><Relationship Id="rId4" Type="http://schemas.openxmlformats.org/officeDocument/2006/relationships/image" Target="../media/image48.svg"/><Relationship Id="rId9" Type="http://schemas.openxmlformats.org/officeDocument/2006/relationships/image" Target="../media/image52.wmf"/></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4.wmf"/><Relationship Id="rId3" Type="http://schemas.openxmlformats.org/officeDocument/2006/relationships/image" Target="../media/image40.svg"/><Relationship Id="rId7" Type="http://schemas.openxmlformats.org/officeDocument/2006/relationships/image" Target="../media/image5.svg"/><Relationship Id="rId12" Type="http://schemas.openxmlformats.org/officeDocument/2006/relationships/oleObject" Target="../embeddings/oleObject8.bin"/><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30.svg"/><Relationship Id="rId15" Type="http://schemas.openxmlformats.org/officeDocument/2006/relationships/image" Target="../media/image55.wmf"/><Relationship Id="rId10"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11.svg"/><Relationship Id="rId14" Type="http://schemas.openxmlformats.org/officeDocument/2006/relationships/oleObject" Target="../embeddings/oleObject9.bin"/></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17" Type="http://schemas.openxmlformats.org/officeDocument/2006/relationships/image" Target="../media/image57.wmf"/><Relationship Id="rId2" Type="http://schemas.openxmlformats.org/officeDocument/2006/relationships/image" Target="../media/image47.png"/><Relationship Id="rId16"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5" Type="http://schemas.openxmlformats.org/officeDocument/2006/relationships/image" Target="../media/image56.wmf"/><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 Id="rId14"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15.bin"/><Relationship Id="rId18" Type="http://schemas.openxmlformats.org/officeDocument/2006/relationships/image" Target="../media/image65.wmf"/><Relationship Id="rId3" Type="http://schemas.openxmlformats.org/officeDocument/2006/relationships/image" Target="../media/image47.png"/><Relationship Id="rId7" Type="http://schemas.openxmlformats.org/officeDocument/2006/relationships/oleObject" Target="../embeddings/oleObject12.bin"/><Relationship Id="rId12" Type="http://schemas.openxmlformats.org/officeDocument/2006/relationships/image" Target="../media/image62.wmf"/><Relationship Id="rId17" Type="http://schemas.openxmlformats.org/officeDocument/2006/relationships/oleObject" Target="../embeddings/oleObject17.bin"/><Relationship Id="rId2" Type="http://schemas.openxmlformats.org/officeDocument/2006/relationships/notesSlide" Target="../notesSlides/notesSlide6.xml"/><Relationship Id="rId16" Type="http://schemas.openxmlformats.org/officeDocument/2006/relationships/image" Target="../media/image64.wm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oleObject" Target="../embeddings/oleObject14.bin"/><Relationship Id="rId5" Type="http://schemas.openxmlformats.org/officeDocument/2006/relationships/image" Target="../media/image50.png"/><Relationship Id="rId15" Type="http://schemas.openxmlformats.org/officeDocument/2006/relationships/oleObject" Target="../embeddings/oleObject16.bin"/><Relationship Id="rId10" Type="http://schemas.openxmlformats.org/officeDocument/2006/relationships/image" Target="../media/image61.wmf"/><Relationship Id="rId4" Type="http://schemas.openxmlformats.org/officeDocument/2006/relationships/image" Target="../media/image48.svg"/><Relationship Id="rId9" Type="http://schemas.openxmlformats.org/officeDocument/2006/relationships/oleObject" Target="../embeddings/oleObject13.bin"/><Relationship Id="rId14" Type="http://schemas.openxmlformats.org/officeDocument/2006/relationships/image" Target="../media/image63.w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21.bin"/><Relationship Id="rId3" Type="http://schemas.openxmlformats.org/officeDocument/2006/relationships/image" Target="../media/image47.png"/><Relationship Id="rId7" Type="http://schemas.openxmlformats.org/officeDocument/2006/relationships/oleObject" Target="../embeddings/oleObject18.bin"/><Relationship Id="rId12" Type="http://schemas.openxmlformats.org/officeDocument/2006/relationships/image" Target="../media/image66.wmf"/><Relationship Id="rId2" Type="http://schemas.openxmlformats.org/officeDocument/2006/relationships/notesSlide" Target="../notesSlides/notesSlide7.xml"/><Relationship Id="rId16" Type="http://schemas.openxmlformats.org/officeDocument/2006/relationships/image" Target="../media/image68.wmf"/><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oleObject" Target="../embeddings/oleObject20.bin"/><Relationship Id="rId5" Type="http://schemas.openxmlformats.org/officeDocument/2006/relationships/image" Target="../media/image50.png"/><Relationship Id="rId15" Type="http://schemas.openxmlformats.org/officeDocument/2006/relationships/oleObject" Target="../embeddings/oleObject22.bin"/><Relationship Id="rId10" Type="http://schemas.openxmlformats.org/officeDocument/2006/relationships/image" Target="../media/image61.wmf"/><Relationship Id="rId4" Type="http://schemas.openxmlformats.org/officeDocument/2006/relationships/image" Target="../media/image48.svg"/><Relationship Id="rId9" Type="http://schemas.openxmlformats.org/officeDocument/2006/relationships/oleObject" Target="../embeddings/oleObject19.bin"/><Relationship Id="rId14" Type="http://schemas.openxmlformats.org/officeDocument/2006/relationships/image" Target="../media/image67.wmf"/></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65.wmf"/><Relationship Id="rId3" Type="http://schemas.openxmlformats.org/officeDocument/2006/relationships/image" Target="../media/image47.png"/><Relationship Id="rId7" Type="http://schemas.openxmlformats.org/officeDocument/2006/relationships/image" Target="../media/image69.wmf"/><Relationship Id="rId12" Type="http://schemas.openxmlformats.org/officeDocument/2006/relationships/oleObject" Target="../embeddings/oleObject26.bin"/><Relationship Id="rId2" Type="http://schemas.openxmlformats.org/officeDocument/2006/relationships/notesSlide" Target="../notesSlides/notesSlide8.xml"/><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oleObject" Target="../embeddings/oleObject23.bin"/><Relationship Id="rId11" Type="http://schemas.openxmlformats.org/officeDocument/2006/relationships/image" Target="../media/image63.wmf"/><Relationship Id="rId5" Type="http://schemas.openxmlformats.org/officeDocument/2006/relationships/image" Target="../media/image58.png"/><Relationship Id="rId15" Type="http://schemas.openxmlformats.org/officeDocument/2006/relationships/image" Target="../media/image68.wmf"/><Relationship Id="rId10" Type="http://schemas.openxmlformats.org/officeDocument/2006/relationships/oleObject" Target="../embeddings/oleObject25.bin"/><Relationship Id="rId4" Type="http://schemas.openxmlformats.org/officeDocument/2006/relationships/image" Target="../media/image48.svg"/><Relationship Id="rId9" Type="http://schemas.openxmlformats.org/officeDocument/2006/relationships/image" Target="../media/image61.wmf"/><Relationship Id="rId1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8.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29.bin"/><Relationship Id="rId18" Type="http://schemas.openxmlformats.org/officeDocument/2006/relationships/image" Target="../media/image77.emf"/><Relationship Id="rId3" Type="http://schemas.openxmlformats.org/officeDocument/2006/relationships/image" Target="../media/image48.svg"/><Relationship Id="rId7" Type="http://schemas.openxmlformats.org/officeDocument/2006/relationships/image" Target="../media/image11.svg"/><Relationship Id="rId12" Type="http://schemas.openxmlformats.org/officeDocument/2006/relationships/image" Target="../media/image74.wmf"/><Relationship Id="rId17" Type="http://schemas.openxmlformats.org/officeDocument/2006/relationships/oleObject" Target="../embeddings/oleObject31.bin"/><Relationship Id="rId2" Type="http://schemas.openxmlformats.org/officeDocument/2006/relationships/image" Target="../media/image47.png"/><Relationship Id="rId16" Type="http://schemas.openxmlformats.org/officeDocument/2006/relationships/image" Target="../media/image76.wm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oleObject" Target="../embeddings/oleObject28.bin"/><Relationship Id="rId5" Type="http://schemas.openxmlformats.org/officeDocument/2006/relationships/image" Target="../media/image40.svg"/><Relationship Id="rId15" Type="http://schemas.openxmlformats.org/officeDocument/2006/relationships/oleObject" Target="../embeddings/oleObject30.bin"/><Relationship Id="rId10" Type="http://schemas.openxmlformats.org/officeDocument/2006/relationships/image" Target="../media/image73.png"/><Relationship Id="rId4" Type="http://schemas.openxmlformats.org/officeDocument/2006/relationships/image" Target="../media/image39.png"/><Relationship Id="rId9" Type="http://schemas.openxmlformats.org/officeDocument/2006/relationships/image" Target="../media/image7.svg"/><Relationship Id="rId14" Type="http://schemas.openxmlformats.org/officeDocument/2006/relationships/image" Target="../media/image75.wmf"/></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10" Type="http://schemas.openxmlformats.org/officeDocument/2006/relationships/image" Target="../media/image78.png"/><Relationship Id="rId4" Type="http://schemas.openxmlformats.org/officeDocument/2006/relationships/image" Target="../media/image39.png"/><Relationship Id="rId9"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8.svg"/><Relationship Id="rId7" Type="http://schemas.openxmlformats.org/officeDocument/2006/relationships/image" Target="../media/image11.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0.svg"/><Relationship Id="rId10" Type="http://schemas.openxmlformats.org/officeDocument/2006/relationships/image" Target="../media/image78.png"/><Relationship Id="rId4" Type="http://schemas.openxmlformats.org/officeDocument/2006/relationships/image" Target="../media/image39.png"/><Relationship Id="rId9"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oleObject" Target="../embeddings/oleObject34.bin"/><Relationship Id="rId3" Type="http://schemas.openxmlformats.org/officeDocument/2006/relationships/image" Target="../media/image47.png"/><Relationship Id="rId7" Type="http://schemas.microsoft.com/office/2007/relationships/hdphoto" Target="../media/hdphoto2.wdp"/><Relationship Id="rId12" Type="http://schemas.openxmlformats.org/officeDocument/2006/relationships/image" Target="../media/image81.w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oleObject" Target="../embeddings/oleObject33.bin"/><Relationship Id="rId5" Type="http://schemas.openxmlformats.org/officeDocument/2006/relationships/image" Target="../media/image43.png"/><Relationship Id="rId10" Type="http://schemas.openxmlformats.org/officeDocument/2006/relationships/image" Target="../media/image80.emf"/><Relationship Id="rId4" Type="http://schemas.openxmlformats.org/officeDocument/2006/relationships/image" Target="../media/image48.svg"/><Relationship Id="rId9" Type="http://schemas.openxmlformats.org/officeDocument/2006/relationships/oleObject" Target="../embeddings/oleObject32.bin"/><Relationship Id="rId14" Type="http://schemas.openxmlformats.org/officeDocument/2006/relationships/image" Target="../media/image82.wmf"/></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svg"/><Relationship Id="rId3" Type="http://schemas.openxmlformats.org/officeDocument/2006/relationships/image" Target="../media/image48.svg"/><Relationship Id="rId7" Type="http://schemas.openxmlformats.org/officeDocument/2006/relationships/image" Target="../media/image30.svg"/><Relationship Id="rId12"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svg"/><Relationship Id="rId5" Type="http://schemas.openxmlformats.org/officeDocument/2006/relationships/image" Target="../media/image40.svg"/><Relationship Id="rId10" Type="http://schemas.openxmlformats.org/officeDocument/2006/relationships/image" Target="../media/image4.png"/><Relationship Id="rId4" Type="http://schemas.openxmlformats.org/officeDocument/2006/relationships/image" Target="../media/image39.png"/><Relationship Id="rId9"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9.svg"/><Relationship Id="rId4" Type="http://schemas.openxmlformats.org/officeDocument/2006/relationships/image" Target="../media/image17.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7.emf"/><Relationship Id="rId3" Type="http://schemas.openxmlformats.org/officeDocument/2006/relationships/image" Target="../media/image48.svg"/><Relationship Id="rId7" Type="http://schemas.openxmlformats.org/officeDocument/2006/relationships/image" Target="../media/image11.svg"/><Relationship Id="rId12" Type="http://schemas.openxmlformats.org/officeDocument/2006/relationships/oleObject" Target="../embeddings/oleObject36.bin"/><Relationship Id="rId2" Type="http://schemas.openxmlformats.org/officeDocument/2006/relationships/image" Target="../media/image47.png"/><Relationship Id="rId16" Type="http://schemas.openxmlformats.org/officeDocument/2006/relationships/image" Target="../media/image87.wm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85.wmf"/><Relationship Id="rId5" Type="http://schemas.openxmlformats.org/officeDocument/2006/relationships/image" Target="../media/image40.svg"/><Relationship Id="rId15" Type="http://schemas.openxmlformats.org/officeDocument/2006/relationships/oleObject" Target="../embeddings/oleObject37.bin"/><Relationship Id="rId10" Type="http://schemas.openxmlformats.org/officeDocument/2006/relationships/oleObject" Target="../embeddings/oleObject35.bin"/><Relationship Id="rId4" Type="http://schemas.openxmlformats.org/officeDocument/2006/relationships/image" Target="../media/image39.png"/><Relationship Id="rId9" Type="http://schemas.openxmlformats.org/officeDocument/2006/relationships/image" Target="../media/image7.svg"/><Relationship Id="rId14" Type="http://schemas.openxmlformats.org/officeDocument/2006/relationships/image" Target="../media/image86.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8.pn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89.png"/><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3.svg"/><Relationship Id="rId7" Type="http://schemas.openxmlformats.org/officeDocument/2006/relationships/image" Target="../media/image26.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28.sv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3" Type="http://schemas.openxmlformats.org/officeDocument/2006/relationships/image" Target="../media/image97.svg"/><Relationship Id="rId7" Type="http://schemas.openxmlformats.org/officeDocument/2006/relationships/image" Target="../media/image3.svg"/><Relationship Id="rId12" Type="http://schemas.openxmlformats.org/officeDocument/2006/relationships/image" Target="../media/image1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9.svg"/><Relationship Id="rId5" Type="http://schemas.openxmlformats.org/officeDocument/2006/relationships/image" Target="../media/image99.sv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98.png"/><Relationship Id="rId9" Type="http://schemas.openxmlformats.org/officeDocument/2006/relationships/image" Target="../media/image5.sv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0.svg"/><Relationship Id="rId7" Type="http://schemas.openxmlformats.org/officeDocument/2006/relationships/image" Target="../media/image19.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11.svg"/><Relationship Id="rId5" Type="http://schemas.openxmlformats.org/officeDocument/2006/relationships/image" Target="../media/image32.svg"/><Relationship Id="rId10" Type="http://schemas.openxmlformats.org/officeDocument/2006/relationships/image" Target="../media/image10.png"/><Relationship Id="rId4" Type="http://schemas.openxmlformats.org/officeDocument/2006/relationships/image" Target="../media/image31.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svg"/><Relationship Id="rId7" Type="http://schemas.openxmlformats.org/officeDocument/2006/relationships/image" Target="../media/image3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6.svg"/><Relationship Id="rId4" Type="http://schemas.openxmlformats.org/officeDocument/2006/relationships/image" Target="../media/image35.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1.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5" Type="http://schemas.openxmlformats.org/officeDocument/2006/relationships/image" Target="../media/image43.pn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2.wm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2.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4.wmf"/></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oleObject" Target="../embeddings/oleObject3.bin"/><Relationship Id="rId3" Type="http://schemas.microsoft.com/office/2007/relationships/hdphoto" Target="../media/hdphoto2.wdp"/><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1.svg"/><Relationship Id="rId5" Type="http://schemas.openxmlformats.org/officeDocument/2006/relationships/image" Target="../media/image40.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svg"/><Relationship Id="rId14" Type="http://schemas.openxmlformats.org/officeDocument/2006/relationships/image" Target="../media/image4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1F664357-FA37-F997-E560-55D3B1B30F31}"/>
              </a:ext>
            </a:extLst>
          </p:cNvPr>
          <p:cNvPicPr>
            <a:picLocks noChangeAspect="1"/>
          </p:cNvPicPr>
          <p:nvPr/>
        </p:nvPicPr>
        <p:blipFill rotWithShape="1">
          <a:blip r:embed="rId2"/>
          <a:srcRect l="17917" t="21852" r="23333" b="14444"/>
          <a:stretch/>
        </p:blipFill>
        <p:spPr>
          <a:xfrm>
            <a:off x="762000" y="22860"/>
            <a:ext cx="16840200" cy="102713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4" name="Nhóm 13">
            <a:extLst>
              <a:ext uri="{FF2B5EF4-FFF2-40B4-BE49-F238E27FC236}">
                <a16:creationId xmlns:a16="http://schemas.microsoft.com/office/drawing/2014/main" id="{09471EFB-F173-339C-5E63-95B9D0EC04DE}"/>
              </a:ext>
            </a:extLst>
          </p:cNvPr>
          <p:cNvGrpSpPr/>
          <p:nvPr/>
        </p:nvGrpSpPr>
        <p:grpSpPr>
          <a:xfrm>
            <a:off x="596489" y="6134959"/>
            <a:ext cx="12738511" cy="1904141"/>
            <a:chOff x="596489" y="6109410"/>
            <a:chExt cx="12738511" cy="1904141"/>
          </a:xfrm>
        </p:grpSpPr>
        <p:sp>
          <p:nvSpPr>
            <p:cNvPr id="12" name="Rectangle 2">
              <a:extLst>
                <a:ext uri="{FF2B5EF4-FFF2-40B4-BE49-F238E27FC236}">
                  <a16:creationId xmlns:a16="http://schemas.microsoft.com/office/drawing/2014/main" id="{1773BFBB-4D2D-F196-9BDC-ECC739879001}"/>
                </a:ext>
              </a:extLst>
            </p:cNvPr>
            <p:cNvSpPr>
              <a:spLocks noChangeArrowheads="1"/>
            </p:cNvSpPr>
            <p:nvPr/>
          </p:nvSpPr>
          <p:spPr bwMode="auto">
            <a:xfrm>
              <a:off x="596489" y="6630637"/>
              <a:ext cx="99357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Với AB = 3  cm; CD =   9  cm thì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13" name="Đối tượng 12">
              <a:extLst>
                <a:ext uri="{FF2B5EF4-FFF2-40B4-BE49-F238E27FC236}">
                  <a16:creationId xmlns:a16="http://schemas.microsoft.com/office/drawing/2014/main" id="{2BAE8CE5-BFAB-0A80-7683-C841852DF246}"/>
                </a:ext>
              </a:extLst>
            </p:cNvPr>
            <p:cNvGraphicFramePr>
              <a:graphicFrameLocks noChangeAspect="1"/>
            </p:cNvGraphicFramePr>
            <p:nvPr>
              <p:extLst>
                <p:ext uri="{D42A27DB-BD31-4B8C-83A1-F6EECF244321}">
                  <p14:modId xmlns:p14="http://schemas.microsoft.com/office/powerpoint/2010/main" val="1693570173"/>
                </p:ext>
              </p:extLst>
            </p:nvPr>
          </p:nvGraphicFramePr>
          <p:xfrm>
            <a:off x="10716806" y="6109410"/>
            <a:ext cx="2618194" cy="1904141"/>
          </p:xfrm>
          <a:graphic>
            <a:graphicData uri="http://schemas.openxmlformats.org/presentationml/2006/ole">
              <mc:AlternateContent xmlns:mc="http://schemas.openxmlformats.org/markup-compatibility/2006">
                <mc:Choice xmlns:v="urn:schemas-microsoft-com:vml" Requires="v">
                  <p:oleObj name="Equation" r:id="rId13" imgW="622080" imgH="457200" progId="Equation.DSMT4">
                    <p:embed/>
                  </p:oleObj>
                </mc:Choice>
                <mc:Fallback>
                  <p:oleObj name="Equation" r:id="rId13" imgW="622080" imgH="457200" progId="Equation.DSMT4">
                    <p:embed/>
                    <p:pic>
                      <p:nvPicPr>
                        <p:cNvPr id="0" name="Object 1"/>
                        <p:cNvPicPr>
                          <a:picLocks noChangeAspect="1" noChangeArrowheads="1"/>
                        </p:cNvPicPr>
                        <p:nvPr/>
                      </p:nvPicPr>
                      <p:blipFill>
                        <a:blip r:embed="rId14"/>
                        <a:srcRect/>
                        <a:stretch>
                          <a:fillRect/>
                        </a:stretch>
                      </p:blipFill>
                      <p:spPr bwMode="auto">
                        <a:xfrm>
                          <a:off x="10716806" y="6109410"/>
                          <a:ext cx="2618194" cy="1904141"/>
                        </a:xfrm>
                        <a:prstGeom prst="rect">
                          <a:avLst/>
                        </a:prstGeom>
                        <a:noFill/>
                      </p:spPr>
                    </p:pic>
                  </p:oleObj>
                </mc:Fallback>
              </mc:AlternateContent>
            </a:graphicData>
          </a:graphic>
        </p:graphicFrame>
      </p:grpSp>
    </p:spTree>
    <p:extLst>
      <p:ext uri="{BB962C8B-B14F-4D97-AF65-F5344CB8AC3E}">
        <p14:creationId xmlns:p14="http://schemas.microsoft.com/office/powerpoint/2010/main" val="136985861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3:</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So sánh hai tỉ số tìm được trong hai hoạt động trên.</a:t>
            </a:r>
          </a:p>
        </p:txBody>
      </p:sp>
      <p:grpSp>
        <p:nvGrpSpPr>
          <p:cNvPr id="14" name="Nhóm 13">
            <a:extLst>
              <a:ext uri="{FF2B5EF4-FFF2-40B4-BE49-F238E27FC236}">
                <a16:creationId xmlns:a16="http://schemas.microsoft.com/office/drawing/2014/main" id="{C24E7DDE-4E6B-9EE6-437C-B3615FEFE9AE}"/>
              </a:ext>
            </a:extLst>
          </p:cNvPr>
          <p:cNvGrpSpPr/>
          <p:nvPr/>
        </p:nvGrpSpPr>
        <p:grpSpPr>
          <a:xfrm>
            <a:off x="1066952" y="7566218"/>
            <a:ext cx="18144246" cy="1848275"/>
            <a:chOff x="1066952" y="7566218"/>
            <a:chExt cx="18144246" cy="1848275"/>
          </a:xfrm>
        </p:grpSpPr>
        <p:sp>
          <p:nvSpPr>
            <p:cNvPr id="5" name="Rectangle 2">
              <a:extLst>
                <a:ext uri="{FF2B5EF4-FFF2-40B4-BE49-F238E27FC236}">
                  <a16:creationId xmlns:a16="http://schemas.microsoft.com/office/drawing/2014/main" id="{58F6E65B-5200-B66D-A6C4-F78AD6EE81EA}"/>
                </a:ext>
              </a:extLst>
            </p:cNvPr>
            <p:cNvSpPr>
              <a:spLocks noChangeArrowheads="1"/>
            </p:cNvSpPr>
            <p:nvPr/>
          </p:nvSpPr>
          <p:spPr bwMode="auto">
            <a:xfrm>
              <a:off x="1066952" y="7858324"/>
              <a:ext cx="270490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=&gt; Tỉ số </a:t>
              </a:r>
              <a:endParaRPr kumimoji="0" lang="nl-NL" altLang="en-US" sz="5400" b="0"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799F8B3-C845-00E2-9EF3-B7729463BAC1}"/>
                </a:ext>
              </a:extLst>
            </p:cNvPr>
            <p:cNvGraphicFramePr>
              <a:graphicFrameLocks noChangeAspect="1"/>
            </p:cNvGraphicFramePr>
            <p:nvPr>
              <p:extLst>
                <p:ext uri="{D42A27DB-BD31-4B8C-83A1-F6EECF244321}">
                  <p14:modId xmlns:p14="http://schemas.microsoft.com/office/powerpoint/2010/main" val="1550574267"/>
                </p:ext>
              </p:extLst>
            </p:nvPr>
          </p:nvGraphicFramePr>
          <p:xfrm>
            <a:off x="3601297" y="7566218"/>
            <a:ext cx="1283524" cy="1848275"/>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0" name="Object 1"/>
                        <p:cNvPicPr>
                          <a:picLocks noChangeAspect="1" noChangeArrowheads="1"/>
                        </p:cNvPicPr>
                        <p:nvPr/>
                      </p:nvPicPr>
                      <p:blipFill>
                        <a:blip r:embed="rId14"/>
                        <a:srcRect/>
                        <a:stretch>
                          <a:fillRect/>
                        </a:stretch>
                      </p:blipFill>
                      <p:spPr bwMode="auto">
                        <a:xfrm>
                          <a:off x="3601297" y="7566218"/>
                          <a:ext cx="1283524" cy="1848275"/>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9BCA80FC-7DC1-89A2-A3CF-FC3310BE9229}"/>
                </a:ext>
              </a:extLst>
            </p:cNvPr>
            <p:cNvSpPr>
              <a:spLocks noChangeArrowheads="1"/>
            </p:cNvSpPr>
            <p:nvPr/>
          </p:nvSpPr>
          <p:spPr bwMode="auto">
            <a:xfrm>
              <a:off x="5037998" y="7842908"/>
              <a:ext cx="14173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trong HĐ 1, HĐ 2 đều bằng nhau.</a:t>
              </a:r>
              <a:r>
                <a:rPr kumimoji="0" lang="en-US" altLang="en-US" sz="5400" b="0" i="0" u="none" strike="noStrike" cap="none" normalizeH="0" baseline="0" dirty="0">
                  <a:ln>
                    <a:noFill/>
                  </a:ln>
                  <a:solidFill>
                    <a:srgbClr val="FFFF00"/>
                  </a:solidFill>
                  <a:effectLst/>
                </a:rPr>
                <a:t> </a:t>
              </a:r>
              <a:endParaRPr kumimoji="0" lang="en-US" altLang="en-US" sz="54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32496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28798" y="-1510537"/>
            <a:ext cx="1371601" cy="579120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7" name="TextBox 16"/>
          <p:cNvSpPr txBox="1"/>
          <p:nvPr/>
        </p:nvSpPr>
        <p:spPr>
          <a:xfrm>
            <a:off x="990600" y="800100"/>
            <a:ext cx="3886200" cy="923330"/>
          </a:xfrm>
          <a:prstGeom prst="rect">
            <a:avLst/>
          </a:prstGeom>
          <a:noFill/>
        </p:spPr>
        <p:txBody>
          <a:bodyPr wrap="square" rtlCol="0">
            <a:spAutoFit/>
          </a:bodyPr>
          <a:lstStyle/>
          <a:p>
            <a:r>
              <a:rPr lang="en-US" sz="5400" b="1" u="sng" dirty="0" err="1">
                <a:latin typeface="Times New Roman" panose="02020603050405020304" pitchFamily="18" charset="0"/>
                <a:cs typeface="Times New Roman" panose="02020603050405020304" pitchFamily="18" charset="0"/>
              </a:rPr>
              <a:t>Nhận</a:t>
            </a:r>
            <a:r>
              <a:rPr lang="en-US" sz="5400" b="1" u="sng" dirty="0">
                <a:latin typeface="Times New Roman" panose="02020603050405020304" pitchFamily="18" charset="0"/>
                <a:cs typeface="Times New Roman" panose="02020603050405020304" pitchFamily="18" charset="0"/>
              </a:rPr>
              <a:t> </a:t>
            </a:r>
            <a:r>
              <a:rPr lang="en-US" sz="5400" b="1" u="sng" dirty="0" err="1">
                <a:latin typeface="Times New Roman" panose="02020603050405020304" pitchFamily="18" charset="0"/>
                <a:cs typeface="Times New Roman" panose="02020603050405020304" pitchFamily="18" charset="0"/>
              </a:rPr>
              <a:t>xét</a:t>
            </a:r>
            <a:r>
              <a:rPr lang="en-US" sz="5400" b="1" u="sng" dirty="0">
                <a:latin typeface="Times New Roman" panose="02020603050405020304" pitchFamily="18" charset="0"/>
                <a:cs typeface="Times New Roman" panose="02020603050405020304" pitchFamily="18" charset="0"/>
              </a:rPr>
              <a:t>:</a:t>
            </a:r>
          </a:p>
        </p:txBody>
      </p:sp>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0625" y="9502660"/>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79321" y="9519972"/>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77600" y="9590378"/>
            <a:ext cx="8659085" cy="2868322"/>
          </a:xfrm>
          <a:prstGeom prst="rect">
            <a:avLst/>
          </a:prstGeom>
        </p:spPr>
      </p:pic>
      <p:pic>
        <p:nvPicPr>
          <p:cNvPr id="27"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92890" y="-1600593"/>
            <a:ext cx="3124200" cy="3108579"/>
          </a:xfrm>
          <a:prstGeom prst="rect">
            <a:avLst/>
          </a:prstGeom>
        </p:spPr>
      </p:pic>
      <p:pic>
        <p:nvPicPr>
          <p:cNvPr id="2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88099" flipH="1">
            <a:off x="16231706" y="609133"/>
            <a:ext cx="1793290" cy="1291168"/>
          </a:xfrm>
          <a:prstGeom prst="rect">
            <a:avLst/>
          </a:prstGeom>
        </p:spPr>
      </p:pic>
      <p:pic>
        <p:nvPicPr>
          <p:cNvPr id="29"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759766">
            <a:off x="15668614" y="7789383"/>
            <a:ext cx="1769883" cy="1879220"/>
          </a:xfrm>
          <a:prstGeom prst="rect">
            <a:avLst/>
          </a:prstGeom>
        </p:spPr>
      </p:pic>
      <p:sp>
        <p:nvSpPr>
          <p:cNvPr id="6" name="Hộp Văn bản 5">
            <a:extLst>
              <a:ext uri="{FF2B5EF4-FFF2-40B4-BE49-F238E27FC236}">
                <a16:creationId xmlns:a16="http://schemas.microsoft.com/office/drawing/2014/main" id="{2255FA0F-45C4-1341-53D8-DF9AC6CD8AA9}"/>
              </a:ext>
            </a:extLst>
          </p:cNvPr>
          <p:cNvSpPr txBox="1"/>
          <p:nvPr/>
        </p:nvSpPr>
        <p:spPr>
          <a:xfrm>
            <a:off x="1143000" y="2817365"/>
            <a:ext cx="15697200" cy="2585323"/>
          </a:xfrm>
          <a:prstGeom prst="rect">
            <a:avLst/>
          </a:prstGeom>
          <a:noFill/>
        </p:spPr>
        <p:txBody>
          <a:bodyPr wrap="square">
            <a:spAutoFit/>
          </a:bodyPr>
          <a:lstStyle/>
          <a:p>
            <a:r>
              <a:rPr lang="nl-NL" sz="5400" i="1" dirty="0">
                <a:solidFill>
                  <a:srgbClr val="FFFF00"/>
                </a:solidFill>
                <a:effectLst/>
                <a:latin typeface="Times New Roman" panose="02020603050405020304" pitchFamily="18" charset="0"/>
                <a:ea typeface="Calibri" panose="020F0502020204030204" pitchFamily="34" charset="0"/>
              </a:rPr>
              <a:t>Khi ta thay đổi đơn vị đo, tỉ số độ dài hai đoạn thẳng AB và CD không thay đổi. Ta gọi tỉ số đó là tỉ số của hai đoạn thẳng AB và CD.</a:t>
            </a:r>
            <a:endParaRPr lang="en-US" sz="5400" i="1" dirty="0">
              <a:solidFill>
                <a:srgbClr val="FFFF00"/>
              </a:solidFill>
            </a:endParaRPr>
          </a:p>
        </p:txBody>
      </p:sp>
    </p:spTree>
    <p:extLst>
      <p:ext uri="{BB962C8B-B14F-4D97-AF65-F5344CB8AC3E}">
        <p14:creationId xmlns:p14="http://schemas.microsoft.com/office/powerpoint/2010/main" val="24613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KẾT</a:t>
            </a:r>
            <a:r>
              <a:rPr lang="en-US" sz="6000" b="1" dirty="0">
                <a:solidFill>
                  <a:srgbClr val="FFFF00"/>
                </a:solidFill>
                <a:latin typeface="Times New Roman" panose="02020603050405020304" pitchFamily="18" charset="0"/>
                <a:cs typeface="Times New Roman" panose="02020603050405020304" pitchFamily="18" charset="0"/>
              </a:rPr>
              <a:t> LUẬN</a:t>
            </a:r>
          </a:p>
        </p:txBody>
      </p:sp>
      <p:grpSp>
        <p:nvGrpSpPr>
          <p:cNvPr id="4" name="Group 4"/>
          <p:cNvGrpSpPr/>
          <p:nvPr/>
        </p:nvGrpSpPr>
        <p:grpSpPr>
          <a:xfrm>
            <a:off x="964633" y="2178999"/>
            <a:ext cx="15932627" cy="2865762"/>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pic>
        <p:nvPicPr>
          <p:cNvPr id="21" name="Picture 20"/>
          <p:cNvPicPr>
            <a:picLocks noChangeAspect="1"/>
          </p:cNvPicPr>
          <p:nvPr/>
        </p:nvPicPr>
        <p:blipFill>
          <a:blip r:embed="rId14">
            <a:extLst>
              <a:ext uri="{BEBA8EAE-BF5A-486C-A8C5-ECC9F3942E4B}">
                <a14:imgProps xmlns:a14="http://schemas.microsoft.com/office/drawing/2010/main">
                  <a14:imgLayer r:embed="rId15">
                    <a14:imgEffect>
                      <a14:colorTemperature colorTemp="11500"/>
                    </a14:imgEffect>
                    <a14:imgEffect>
                      <a14:saturation sat="400000"/>
                    </a14:imgEffect>
                  </a14:imgLayer>
                </a14:imgProps>
              </a:ext>
            </a:extLst>
          </a:blip>
          <a:stretch>
            <a:fillRect/>
          </a:stretch>
        </p:blipFill>
        <p:spPr>
          <a:xfrm>
            <a:off x="-618810" y="5158603"/>
            <a:ext cx="5657578" cy="1585097"/>
          </a:xfrm>
          <a:prstGeom prst="rect">
            <a:avLst/>
          </a:prstGeom>
        </p:spPr>
      </p:pic>
      <p:sp>
        <p:nvSpPr>
          <p:cNvPr id="22" name="TextBox 9"/>
          <p:cNvSpPr txBox="1"/>
          <p:nvPr/>
        </p:nvSpPr>
        <p:spPr>
          <a:xfrm>
            <a:off x="1390739" y="4838700"/>
            <a:ext cx="3413358" cy="1304460"/>
          </a:xfrm>
          <a:prstGeom prst="rect">
            <a:avLst/>
          </a:prstGeom>
        </p:spPr>
        <p:txBody>
          <a:bodyPr wrap="square" lIns="0" tIns="0" rIns="0" bIns="0" rtlCol="0" anchor="t">
            <a:spAutoFit/>
          </a:bodyPr>
          <a:lstStyle/>
          <a:p>
            <a:pPr algn="ctr">
              <a:lnSpc>
                <a:spcPts val="11950"/>
              </a:lnSpc>
            </a:pPr>
            <a:r>
              <a:rPr lang="en-US" sz="5400" b="1" dirty="0">
                <a:solidFill>
                  <a:srgbClr val="004C00"/>
                </a:solidFill>
                <a:latin typeface="Times New Roman" panose="02020603050405020304" pitchFamily="18" charset="0"/>
                <a:cs typeface="Times New Roman" panose="02020603050405020304" pitchFamily="18" charset="0"/>
              </a:rPr>
              <a:t>* </a:t>
            </a:r>
            <a:r>
              <a:rPr lang="en-US" sz="5400" b="1" dirty="0" err="1">
                <a:solidFill>
                  <a:srgbClr val="004C00"/>
                </a:solidFill>
                <a:latin typeface="Times New Roman" panose="02020603050405020304" pitchFamily="18" charset="0"/>
                <a:cs typeface="Times New Roman" panose="02020603050405020304" pitchFamily="18" charset="0"/>
              </a:rPr>
              <a:t>Chú</a:t>
            </a:r>
            <a:r>
              <a:rPr lang="en-US" sz="5400" b="1" dirty="0">
                <a:solidFill>
                  <a:srgbClr val="004C00"/>
                </a:solidFill>
                <a:latin typeface="Times New Roman" panose="02020603050405020304" pitchFamily="18" charset="0"/>
                <a:cs typeface="Times New Roman" panose="02020603050405020304" pitchFamily="18" charset="0"/>
              </a:rPr>
              <a:t> ý:</a:t>
            </a:r>
          </a:p>
        </p:txBody>
      </p:sp>
      <p:sp>
        <p:nvSpPr>
          <p:cNvPr id="23" name="Isosceles Triangle 22"/>
          <p:cNvSpPr/>
          <p:nvPr/>
        </p:nvSpPr>
        <p:spPr>
          <a:xfrm>
            <a:off x="514438" y="5279438"/>
            <a:ext cx="1143000" cy="755598"/>
          </a:xfrm>
          <a:prstGeom prst="triangle">
            <a:avLst/>
          </a:prstGeom>
          <a:solidFill>
            <a:srgbClr val="87CB8F"/>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5400" b="1">
                <a:solidFill>
                  <a:srgbClr val="004C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201830" y="6499209"/>
            <a:ext cx="17756784" cy="1189493"/>
          </a:xfrm>
          <a:prstGeom prst="rect">
            <a:avLst/>
          </a:prstGeom>
        </p:spPr>
        <p:txBody>
          <a:bodyPr wrap="none">
            <a:spAutoFit/>
          </a:bodyPr>
          <a:lstStyle/>
          <a:p>
            <a:pPr algn="just">
              <a:lnSpc>
                <a:spcPct val="150000"/>
              </a:lnSpc>
              <a:spcAft>
                <a:spcPts val="800"/>
              </a:spcAft>
            </a:pP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hai</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đưa</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đơn</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vị</a:t>
            </a:r>
            <a:r>
              <a:rPr lang="en-US" sz="5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a:t>
            </a:r>
            <a:endParaRPr lang="en-US"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a:extLst>
              <a:ext uri="{FF2B5EF4-FFF2-40B4-BE49-F238E27FC236}">
                <a16:creationId xmlns:a16="http://schemas.microsoft.com/office/drawing/2014/main" id="{2591068D-0636-BE5F-EB4C-3E1CB130E726}"/>
              </a:ext>
            </a:extLst>
          </p:cNvPr>
          <p:cNvSpPr txBox="1"/>
          <p:nvPr/>
        </p:nvSpPr>
        <p:spPr>
          <a:xfrm>
            <a:off x="2234042" y="2694729"/>
            <a:ext cx="13093346" cy="2130904"/>
          </a:xfrm>
          <a:prstGeom prst="rect">
            <a:avLst/>
          </a:prstGeom>
          <a:noFill/>
        </p:spPr>
        <p:txBody>
          <a:bodyPr wrap="square">
            <a:spAutoFit/>
          </a:bodyPr>
          <a:lstStyle/>
          <a:p>
            <a:pPr marL="0" marR="0" algn="ctr">
              <a:lnSpc>
                <a:spcPct val="115000"/>
              </a:lnSpc>
              <a:spcBef>
                <a:spcPts val="0"/>
              </a:spcBef>
              <a:spcAft>
                <a:spcPts val="1000"/>
              </a:spcAft>
            </a:pPr>
            <a:r>
              <a:rPr lang="nl-NL" sz="6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số của hai đoạn thẳng là tỉ số độ dài của chúng theo cùng một đơn vị đo.</a:t>
            </a:r>
            <a:endParaRPr lang="en-US" sz="6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9600" y="1830062"/>
            <a:ext cx="17068800" cy="3161038"/>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124972"/>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1</a:t>
            </a: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 (SGK – tr80)</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36" name="TextBox 35"/>
          <p:cNvSpPr txBox="1"/>
          <p:nvPr/>
        </p:nvSpPr>
        <p:spPr>
          <a:xfrm>
            <a:off x="1131932" y="5486038"/>
            <a:ext cx="1992267" cy="830997"/>
          </a:xfrm>
          <a:prstGeom prst="rect">
            <a:avLst/>
          </a:prstGeom>
          <a:solidFill>
            <a:schemeClr val="bg1"/>
          </a:solidFill>
          <a:ln>
            <a:solidFill>
              <a:schemeClr val="bg1"/>
            </a:solidFill>
          </a:ln>
        </p:spPr>
        <p:txBody>
          <a:bodyPr wrap="square" rtlCol="0">
            <a:spAutoFit/>
          </a:bodyPr>
          <a:lstStyle/>
          <a:p>
            <a:pPr algn="ctr"/>
            <a:r>
              <a:rPr lang="en-US" sz="4800" b="1" u="sng" dirty="0" err="1">
                <a:latin typeface="Times New Roman" panose="02020603050405020304" pitchFamily="18" charset="0"/>
                <a:cs typeface="Times New Roman" panose="02020603050405020304" pitchFamily="18" charset="0"/>
              </a:rPr>
              <a:t>Giải</a:t>
            </a:r>
            <a:r>
              <a:rPr lang="en-US" sz="4800" b="1" u="sng" dirty="0">
                <a:latin typeface="Times New Roman" panose="02020603050405020304" pitchFamily="18" charset="0"/>
                <a:cs typeface="Times New Roman" panose="02020603050405020304" pitchFamily="18" charset="0"/>
              </a:rPr>
              <a:t>:</a:t>
            </a:r>
          </a:p>
        </p:txBody>
      </p:sp>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sp>
        <p:nvSpPr>
          <p:cNvPr id="20" name="Hộp Văn bản 19">
            <a:extLst>
              <a:ext uri="{FF2B5EF4-FFF2-40B4-BE49-F238E27FC236}">
                <a16:creationId xmlns:a16="http://schemas.microsoft.com/office/drawing/2014/main" id="{78BE907C-9635-AAA6-4149-6015483757EB}"/>
              </a:ext>
            </a:extLst>
          </p:cNvPr>
          <p:cNvSpPr txBox="1"/>
          <p:nvPr/>
        </p:nvSpPr>
        <p:spPr>
          <a:xfrm>
            <a:off x="1527002" y="1970155"/>
            <a:ext cx="13710790" cy="2829108"/>
          </a:xfrm>
          <a:prstGeom prst="rect">
            <a:avLst/>
          </a:prstGeom>
          <a:noFill/>
        </p:spPr>
        <p:txBody>
          <a:bodyPr wrap="square">
            <a:spAutoFit/>
          </a:bodyPr>
          <a:lstStyle/>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Tìm tỉ số của các cặp đoạn thẳng có độ dài như sau</a:t>
            </a:r>
            <a:r>
              <a:rPr lang="nl-NL" sz="4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a) MN = 3cm, PQ = 9cm.</a:t>
            </a:r>
            <a:endParaRPr lang="en-US" sz="48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1000"/>
              </a:spcAft>
            </a:pPr>
            <a:r>
              <a:rPr lang="nl-NL" sz="4800" dirty="0">
                <a:effectLst/>
                <a:latin typeface="Times New Roman" panose="02020603050405020304" pitchFamily="18" charset="0"/>
                <a:ea typeface="Calibri" panose="020F0502020204030204" pitchFamily="34" charset="0"/>
                <a:cs typeface="Times New Roman" panose="02020603050405020304" pitchFamily="18" charset="0"/>
              </a:rPr>
              <a:t>b) EF = 25 cm, HK = 10 dm.</a:t>
            </a:r>
            <a:endParaRPr lang="en-US" sz="4800" dirty="0">
              <a:effectLst/>
              <a:latin typeface="Times New Roman" panose="02020603050405020304" pitchFamily="18" charset="0"/>
              <a:ea typeface="Calibri" panose="020F0502020204030204" pitchFamily="34" charset="0"/>
            </a:endParaRPr>
          </a:p>
        </p:txBody>
      </p:sp>
      <p:grpSp>
        <p:nvGrpSpPr>
          <p:cNvPr id="17" name="Nhóm 16">
            <a:extLst>
              <a:ext uri="{FF2B5EF4-FFF2-40B4-BE49-F238E27FC236}">
                <a16:creationId xmlns:a16="http://schemas.microsoft.com/office/drawing/2014/main" id="{B4B37DCD-29A6-5981-E394-426CB7851B9A}"/>
              </a:ext>
            </a:extLst>
          </p:cNvPr>
          <p:cNvGrpSpPr/>
          <p:nvPr/>
        </p:nvGrpSpPr>
        <p:grpSpPr>
          <a:xfrm>
            <a:off x="243564" y="6147445"/>
            <a:ext cx="11907927" cy="1729311"/>
            <a:chOff x="243564" y="6147445"/>
            <a:chExt cx="11907927" cy="1729311"/>
          </a:xfrm>
        </p:grpSpPr>
        <p:graphicFrame>
          <p:nvGraphicFramePr>
            <p:cNvPr id="13" name="Đối tượng 12">
              <a:extLst>
                <a:ext uri="{FF2B5EF4-FFF2-40B4-BE49-F238E27FC236}">
                  <a16:creationId xmlns:a16="http://schemas.microsoft.com/office/drawing/2014/main" id="{7346D035-2FC3-173F-B174-F2E7F471B821}"/>
                </a:ext>
              </a:extLst>
            </p:cNvPr>
            <p:cNvGraphicFramePr>
              <a:graphicFrameLocks noChangeAspect="1"/>
            </p:cNvGraphicFramePr>
            <p:nvPr>
              <p:extLst>
                <p:ext uri="{D42A27DB-BD31-4B8C-83A1-F6EECF244321}">
                  <p14:modId xmlns:p14="http://schemas.microsoft.com/office/powerpoint/2010/main" val="1236319221"/>
                </p:ext>
              </p:extLst>
            </p:nvPr>
          </p:nvGraphicFramePr>
          <p:xfrm>
            <a:off x="8647360" y="6147445"/>
            <a:ext cx="3504131" cy="1729311"/>
          </p:xfrm>
          <a:graphic>
            <a:graphicData uri="http://schemas.openxmlformats.org/presentationml/2006/ole">
              <mc:AlternateContent xmlns:mc="http://schemas.openxmlformats.org/markup-compatibility/2006">
                <mc:Choice xmlns:v="urn:schemas-microsoft-com:vml" Requires="v">
                  <p:oleObj name="Equation" r:id="rId6" imgW="977760" imgH="482400" progId="Equation.DSMT4">
                    <p:embed/>
                  </p:oleObj>
                </mc:Choice>
                <mc:Fallback>
                  <p:oleObj name="Equation" r:id="rId6" imgW="977760" imgH="482400" progId="Equation.DSMT4">
                    <p:embed/>
                    <p:pic>
                      <p:nvPicPr>
                        <p:cNvPr id="0" name="Object 2"/>
                        <p:cNvPicPr>
                          <a:picLocks noChangeAspect="1" noChangeArrowheads="1"/>
                        </p:cNvPicPr>
                        <p:nvPr/>
                      </p:nvPicPr>
                      <p:blipFill>
                        <a:blip r:embed="rId7"/>
                        <a:srcRect/>
                        <a:stretch>
                          <a:fillRect/>
                        </a:stretch>
                      </p:blipFill>
                      <p:spPr bwMode="auto">
                        <a:xfrm>
                          <a:off x="8647360" y="6147445"/>
                          <a:ext cx="3504131" cy="1729311"/>
                        </a:xfrm>
                        <a:prstGeom prst="rect">
                          <a:avLst/>
                        </a:prstGeom>
                        <a:noFill/>
                      </p:spPr>
                    </p:pic>
                  </p:oleObj>
                </mc:Fallback>
              </mc:AlternateContent>
            </a:graphicData>
          </a:graphic>
        </p:graphicFrame>
        <p:sp>
          <p:nvSpPr>
            <p:cNvPr id="15" name="Rectangle 3">
              <a:extLst>
                <a:ext uri="{FF2B5EF4-FFF2-40B4-BE49-F238E27FC236}">
                  <a16:creationId xmlns:a16="http://schemas.microsoft.com/office/drawing/2014/main" id="{AC113207-E6A6-6A8B-37E9-A74129F666EC}"/>
                </a:ext>
              </a:extLst>
            </p:cNvPr>
            <p:cNvSpPr>
              <a:spLocks noChangeArrowheads="1"/>
            </p:cNvSpPr>
            <p:nvPr/>
          </p:nvSpPr>
          <p:spPr bwMode="auto">
            <a:xfrm>
              <a:off x="243564" y="6596603"/>
              <a:ext cx="84866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 MN = 3cm, PQ = 9cm. Khi đó </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grpSp>
        <p:nvGrpSpPr>
          <p:cNvPr id="18" name="Nhóm 17">
            <a:extLst>
              <a:ext uri="{FF2B5EF4-FFF2-40B4-BE49-F238E27FC236}">
                <a16:creationId xmlns:a16="http://schemas.microsoft.com/office/drawing/2014/main" id="{7DAF63AE-2108-FA95-DC57-68815307234F}"/>
              </a:ext>
            </a:extLst>
          </p:cNvPr>
          <p:cNvGrpSpPr/>
          <p:nvPr/>
        </p:nvGrpSpPr>
        <p:grpSpPr>
          <a:xfrm>
            <a:off x="238194" y="8414008"/>
            <a:ext cx="12563406" cy="1536777"/>
            <a:chOff x="238194" y="8414008"/>
            <a:chExt cx="12563406" cy="1536777"/>
          </a:xfrm>
        </p:grpSpPr>
        <p:graphicFrame>
          <p:nvGraphicFramePr>
            <p:cNvPr id="14" name="Đối tượng 13">
              <a:extLst>
                <a:ext uri="{FF2B5EF4-FFF2-40B4-BE49-F238E27FC236}">
                  <a16:creationId xmlns:a16="http://schemas.microsoft.com/office/drawing/2014/main" id="{91D39063-3CAC-5BD9-9905-DDC21FA6090B}"/>
                </a:ext>
              </a:extLst>
            </p:cNvPr>
            <p:cNvGraphicFramePr>
              <a:graphicFrameLocks noChangeAspect="1"/>
            </p:cNvGraphicFramePr>
            <p:nvPr>
              <p:extLst>
                <p:ext uri="{D42A27DB-BD31-4B8C-83A1-F6EECF244321}">
                  <p14:modId xmlns:p14="http://schemas.microsoft.com/office/powerpoint/2010/main" val="3024303424"/>
                </p:ext>
              </p:extLst>
            </p:nvPr>
          </p:nvGraphicFramePr>
          <p:xfrm>
            <a:off x="8959657" y="8414008"/>
            <a:ext cx="3841943" cy="1536777"/>
          </p:xfrm>
          <a:graphic>
            <a:graphicData uri="http://schemas.openxmlformats.org/presentationml/2006/ole">
              <mc:AlternateContent xmlns:mc="http://schemas.openxmlformats.org/markup-compatibility/2006">
                <mc:Choice xmlns:v="urn:schemas-microsoft-com:vml" Requires="v">
                  <p:oleObj name="Equation" r:id="rId8" imgW="1143000" imgH="457200" progId="Equation.DSMT4">
                    <p:embed/>
                  </p:oleObj>
                </mc:Choice>
                <mc:Fallback>
                  <p:oleObj name="Equation" r:id="rId8" imgW="1143000" imgH="457200" progId="Equation.DSMT4">
                    <p:embed/>
                    <p:pic>
                      <p:nvPicPr>
                        <p:cNvPr id="0" name="Object 1"/>
                        <p:cNvPicPr>
                          <a:picLocks noChangeAspect="1" noChangeArrowheads="1"/>
                        </p:cNvPicPr>
                        <p:nvPr/>
                      </p:nvPicPr>
                      <p:blipFill>
                        <a:blip r:embed="rId9"/>
                        <a:srcRect/>
                        <a:stretch>
                          <a:fillRect/>
                        </a:stretch>
                      </p:blipFill>
                      <p:spPr bwMode="auto">
                        <a:xfrm>
                          <a:off x="8959657" y="8414008"/>
                          <a:ext cx="3841943" cy="1536777"/>
                        </a:xfrm>
                        <a:prstGeom prst="rect">
                          <a:avLst/>
                        </a:prstGeom>
                        <a:noFill/>
                      </p:spPr>
                    </p:pic>
                  </p:oleObj>
                </mc:Fallback>
              </mc:AlternateContent>
            </a:graphicData>
          </a:graphic>
        </p:graphicFrame>
        <p:sp>
          <p:nvSpPr>
            <p:cNvPr id="16" name="Rectangle 4">
              <a:extLst>
                <a:ext uri="{FF2B5EF4-FFF2-40B4-BE49-F238E27FC236}">
                  <a16:creationId xmlns:a16="http://schemas.microsoft.com/office/drawing/2014/main" id="{DF009915-E1F0-F01D-A0F7-2F686AB41CA5}"/>
                </a:ext>
              </a:extLst>
            </p:cNvPr>
            <p:cNvSpPr>
              <a:spLocks noChangeArrowheads="1"/>
            </p:cNvSpPr>
            <p:nvPr/>
          </p:nvSpPr>
          <p:spPr bwMode="auto">
            <a:xfrm>
              <a:off x="238194" y="8617132"/>
              <a:ext cx="84721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 HK = 10 dm = 100 cm, khi đó:</a:t>
              </a:r>
              <a:endParaRPr kumimoji="0" lang="nl-NL" altLang="en-US" sz="6000" b="0" i="0" u="none" strike="noStrike" cap="none" normalizeH="0" baseline="0" dirty="0">
                <a:ln>
                  <a:noFill/>
                </a:ln>
                <a:solidFill>
                  <a:srgbClr val="FFFF00"/>
                </a:solidFill>
                <a:effectLst/>
                <a:latin typeface="Arial" panose="020B0604020202020204" pitchFamily="34" charset="0"/>
              </a:endParaRPr>
            </a:p>
          </p:txBody>
        </p:sp>
      </p:grpSp>
    </p:spTree>
    <p:extLst>
      <p:ext uri="{BB962C8B-B14F-4D97-AF65-F5344CB8AC3E}">
        <p14:creationId xmlns:p14="http://schemas.microsoft.com/office/powerpoint/2010/main" val="406655250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4">
            <a:alphaModFix amt="21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bốn đoạn thẳng AB, CD, A’B’, C’D’.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0"/>
          <a:srcRect l="22083" t="82861" r="73333" b="7661"/>
          <a:stretch/>
        </p:blipFill>
        <p:spPr>
          <a:xfrm>
            <a:off x="182998" y="38100"/>
            <a:ext cx="838200" cy="975031"/>
          </a:xfrm>
          <a:prstGeom prst="rect">
            <a:avLst/>
          </a:prstGeom>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Đoạn thẳng tỉ lệ</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BACF309C-B245-BB9C-48F1-574C9475EDF2}"/>
              </a:ext>
            </a:extLst>
          </p:cNvPr>
          <p:cNvPicPr>
            <a:picLocks noChangeAspect="1"/>
          </p:cNvPicPr>
          <p:nvPr/>
        </p:nvPicPr>
        <p:blipFill rotWithShape="1">
          <a:blip r:embed="rId11"/>
          <a:srcRect l="37917" t="32326" r="25985" b="32325"/>
          <a:stretch/>
        </p:blipFill>
        <p:spPr>
          <a:xfrm>
            <a:off x="8743211" y="2019300"/>
            <a:ext cx="8590906" cy="4731995"/>
          </a:xfrm>
          <a:prstGeom prst="rect">
            <a:avLst/>
          </a:prstGeom>
        </p:spPr>
      </p:pic>
      <p:grpSp>
        <p:nvGrpSpPr>
          <p:cNvPr id="8" name="Nhóm 7">
            <a:extLst>
              <a:ext uri="{FF2B5EF4-FFF2-40B4-BE49-F238E27FC236}">
                <a16:creationId xmlns:a16="http://schemas.microsoft.com/office/drawing/2014/main" id="{CF9C7A10-645E-978B-DFA3-E00EF3F5502B}"/>
              </a:ext>
            </a:extLst>
          </p:cNvPr>
          <p:cNvGrpSpPr/>
          <p:nvPr/>
        </p:nvGrpSpPr>
        <p:grpSpPr>
          <a:xfrm>
            <a:off x="527862" y="2019300"/>
            <a:ext cx="6779830" cy="2752917"/>
            <a:chOff x="527862" y="2019300"/>
            <a:chExt cx="6779830" cy="2752917"/>
          </a:xfrm>
        </p:grpSpPr>
        <p:sp>
          <p:nvSpPr>
            <p:cNvPr id="5" name="Hộp Văn bản 4">
              <a:extLst>
                <a:ext uri="{FF2B5EF4-FFF2-40B4-BE49-F238E27FC236}">
                  <a16:creationId xmlns:a16="http://schemas.microsoft.com/office/drawing/2014/main" id="{DF539732-CDCB-60F1-0DA3-5E9E3BEBA992}"/>
                </a:ext>
              </a:extLst>
            </p:cNvPr>
            <p:cNvSpPr txBox="1"/>
            <p:nvPr/>
          </p:nvSpPr>
          <p:spPr>
            <a:xfrm>
              <a:off x="574024" y="2019300"/>
              <a:ext cx="361777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 thấy:</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Đối tượng 5">
              <a:extLst>
                <a:ext uri="{FF2B5EF4-FFF2-40B4-BE49-F238E27FC236}">
                  <a16:creationId xmlns:a16="http://schemas.microsoft.com/office/drawing/2014/main" id="{91FE70B2-E538-A59D-8BBA-D52E3DA825C4}"/>
                </a:ext>
              </a:extLst>
            </p:cNvPr>
            <p:cNvGraphicFramePr>
              <a:graphicFrameLocks noChangeAspect="1"/>
            </p:cNvGraphicFramePr>
            <p:nvPr>
              <p:extLst>
                <p:ext uri="{D42A27DB-BD31-4B8C-83A1-F6EECF244321}">
                  <p14:modId xmlns:p14="http://schemas.microsoft.com/office/powerpoint/2010/main" val="4105646631"/>
                </p:ext>
              </p:extLst>
            </p:nvPr>
          </p:nvGraphicFramePr>
          <p:xfrm>
            <a:off x="527862" y="2990656"/>
            <a:ext cx="6779830" cy="1781561"/>
          </p:xfrm>
          <a:graphic>
            <a:graphicData uri="http://schemas.openxmlformats.org/presentationml/2006/ole">
              <mc:AlternateContent xmlns:mc="http://schemas.openxmlformats.org/markup-compatibility/2006">
                <mc:Choice xmlns:v="urn:schemas-microsoft-com:vml" Requires="v">
                  <p:oleObj name="Equation" r:id="rId12" imgW="1739880" imgH="457200" progId="Equation.DSMT4">
                    <p:embed/>
                  </p:oleObj>
                </mc:Choice>
                <mc:Fallback>
                  <p:oleObj name="Equation" r:id="rId12" imgW="1739880" imgH="457200" progId="Equation.DSMT4">
                    <p:embed/>
                    <p:pic>
                      <p:nvPicPr>
                        <p:cNvPr id="0" name=""/>
                        <p:cNvPicPr/>
                        <p:nvPr/>
                      </p:nvPicPr>
                      <p:blipFill>
                        <a:blip r:embed="rId13"/>
                        <a:stretch>
                          <a:fillRect/>
                        </a:stretch>
                      </p:blipFill>
                      <p:spPr>
                        <a:xfrm>
                          <a:off x="527862" y="2990656"/>
                          <a:ext cx="6779830" cy="1781561"/>
                        </a:xfrm>
                        <a:prstGeom prst="rect">
                          <a:avLst/>
                        </a:prstGeom>
                      </p:spPr>
                    </p:pic>
                  </p:oleObj>
                </mc:Fallback>
              </mc:AlternateContent>
            </a:graphicData>
          </a:graphic>
        </p:graphicFrame>
      </p:grpSp>
      <p:grpSp>
        <p:nvGrpSpPr>
          <p:cNvPr id="16" name="Nhóm 15">
            <a:extLst>
              <a:ext uri="{FF2B5EF4-FFF2-40B4-BE49-F238E27FC236}">
                <a16:creationId xmlns:a16="http://schemas.microsoft.com/office/drawing/2014/main" id="{7D064BB0-38C6-0920-06F2-528065EDA934}"/>
              </a:ext>
            </a:extLst>
          </p:cNvPr>
          <p:cNvGrpSpPr/>
          <p:nvPr/>
        </p:nvGrpSpPr>
        <p:grpSpPr>
          <a:xfrm>
            <a:off x="432997" y="4629227"/>
            <a:ext cx="8006153" cy="1781175"/>
            <a:chOff x="574024" y="1864252"/>
            <a:chExt cx="8006153" cy="1781175"/>
          </a:xfrm>
        </p:grpSpPr>
        <p:sp>
          <p:nvSpPr>
            <p:cNvPr id="19" name="Hộp Văn bản 18">
              <a:extLst>
                <a:ext uri="{FF2B5EF4-FFF2-40B4-BE49-F238E27FC236}">
                  <a16:creationId xmlns:a16="http://schemas.microsoft.com/office/drawing/2014/main" id="{5AC5AFE6-A469-6613-09FC-4B06916B02D7}"/>
                </a:ext>
              </a:extLst>
            </p:cNvPr>
            <p:cNvSpPr txBox="1"/>
            <p:nvPr/>
          </p:nvSpPr>
          <p:spPr>
            <a:xfrm>
              <a:off x="574024" y="2019300"/>
              <a:ext cx="5358203"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Ta có tỉ lệ thức</a:t>
              </a:r>
              <a:endParaRPr lang="en-US" sz="5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5" name="Đối tượng 24">
              <a:extLst>
                <a:ext uri="{FF2B5EF4-FFF2-40B4-BE49-F238E27FC236}">
                  <a16:creationId xmlns:a16="http://schemas.microsoft.com/office/drawing/2014/main" id="{714F9153-FC05-53CE-61DB-6C3547BD3CE4}"/>
                </a:ext>
              </a:extLst>
            </p:cNvPr>
            <p:cNvGraphicFramePr>
              <a:graphicFrameLocks noChangeAspect="1"/>
            </p:cNvGraphicFramePr>
            <p:nvPr>
              <p:extLst>
                <p:ext uri="{D42A27DB-BD31-4B8C-83A1-F6EECF244321}">
                  <p14:modId xmlns:p14="http://schemas.microsoft.com/office/powerpoint/2010/main" val="105376940"/>
                </p:ext>
              </p:extLst>
            </p:nvPr>
          </p:nvGraphicFramePr>
          <p:xfrm>
            <a:off x="5017827" y="1864252"/>
            <a:ext cx="3562350" cy="1781175"/>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6" name="Đối tượng 5">
                          <a:extLst>
                            <a:ext uri="{FF2B5EF4-FFF2-40B4-BE49-F238E27FC236}">
                              <a16:creationId xmlns:a16="http://schemas.microsoft.com/office/drawing/2014/main" id="{91FE70B2-E538-A59D-8BBA-D52E3DA825C4}"/>
                            </a:ext>
                          </a:extLst>
                        </p:cNvPr>
                        <p:cNvPicPr/>
                        <p:nvPr/>
                      </p:nvPicPr>
                      <p:blipFill>
                        <a:blip r:embed="rId15"/>
                        <a:stretch>
                          <a:fillRect/>
                        </a:stretch>
                      </p:blipFill>
                      <p:spPr>
                        <a:xfrm>
                          <a:off x="5017827" y="1864252"/>
                          <a:ext cx="3562350" cy="1781175"/>
                        </a:xfrm>
                        <a:prstGeom prst="rect">
                          <a:avLst/>
                        </a:prstGeom>
                      </p:spPr>
                    </p:pic>
                  </p:oleObj>
                </mc:Fallback>
              </mc:AlternateContent>
            </a:graphicData>
          </a:graphic>
        </p:graphicFrame>
      </p:grpSp>
      <p:sp>
        <p:nvSpPr>
          <p:cNvPr id="27" name="Hộp Văn bản 26">
            <a:extLst>
              <a:ext uri="{FF2B5EF4-FFF2-40B4-BE49-F238E27FC236}">
                <a16:creationId xmlns:a16="http://schemas.microsoft.com/office/drawing/2014/main" id="{78AB55F0-7983-95EB-BEA9-98B21FED44C3}"/>
              </a:ext>
            </a:extLst>
          </p:cNvPr>
          <p:cNvSpPr txBox="1"/>
          <p:nvPr/>
        </p:nvSpPr>
        <p:spPr>
          <a:xfrm>
            <a:off x="527862" y="7262528"/>
            <a:ext cx="1388363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 đó ta nói AB và CD tỉ lệ với A’B’ và C’D’</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80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nghĩa</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253712" y="2116024"/>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graphicFrame>
        <p:nvGraphicFramePr>
          <p:cNvPr id="3" name="Đối tượng 2">
            <a:extLst>
              <a:ext uri="{FF2B5EF4-FFF2-40B4-BE49-F238E27FC236}">
                <a16:creationId xmlns:a16="http://schemas.microsoft.com/office/drawing/2014/main" id="{E97EEB76-6F3F-34A6-C3FD-78B511435F13}"/>
              </a:ext>
            </a:extLst>
          </p:cNvPr>
          <p:cNvGraphicFramePr>
            <a:graphicFrameLocks noChangeAspect="1"/>
          </p:cNvGraphicFramePr>
          <p:nvPr>
            <p:extLst>
              <p:ext uri="{D42A27DB-BD31-4B8C-83A1-F6EECF244321}">
                <p14:modId xmlns:p14="http://schemas.microsoft.com/office/powerpoint/2010/main" val="2525316876"/>
              </p:ext>
            </p:extLst>
          </p:nvPr>
        </p:nvGraphicFramePr>
        <p:xfrm>
          <a:off x="2791665" y="5519827"/>
          <a:ext cx="3577166" cy="1788583"/>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0" name="Object 2"/>
                      <p:cNvPicPr>
                        <a:picLocks noChangeAspect="1" noChangeArrowheads="1"/>
                      </p:cNvPicPr>
                      <p:nvPr/>
                    </p:nvPicPr>
                    <p:blipFill>
                      <a:blip r:embed="rId15"/>
                      <a:srcRect/>
                      <a:stretch>
                        <a:fillRect/>
                      </a:stretch>
                    </p:blipFill>
                    <p:spPr bwMode="auto">
                      <a:xfrm>
                        <a:off x="2791665" y="5519827"/>
                        <a:ext cx="3577166" cy="1788583"/>
                      </a:xfrm>
                      <a:prstGeom prst="rect">
                        <a:avLst/>
                      </a:prstGeom>
                      <a:noFill/>
                    </p:spPr>
                  </p:pic>
                </p:oleObj>
              </mc:Fallback>
            </mc:AlternateContent>
          </a:graphicData>
        </a:graphic>
      </p:graphicFrame>
      <p:graphicFrame>
        <p:nvGraphicFramePr>
          <p:cNvPr id="6" name="Đối tượng 5">
            <a:extLst>
              <a:ext uri="{FF2B5EF4-FFF2-40B4-BE49-F238E27FC236}">
                <a16:creationId xmlns:a16="http://schemas.microsoft.com/office/drawing/2014/main" id="{013EC237-4EE3-96C8-895C-7F02B4DCA722}"/>
              </a:ext>
            </a:extLst>
          </p:cNvPr>
          <p:cNvGraphicFramePr>
            <a:graphicFrameLocks noChangeAspect="1"/>
          </p:cNvGraphicFramePr>
          <p:nvPr>
            <p:extLst>
              <p:ext uri="{D42A27DB-BD31-4B8C-83A1-F6EECF244321}">
                <p14:modId xmlns:p14="http://schemas.microsoft.com/office/powerpoint/2010/main" val="4262070006"/>
              </p:ext>
            </p:extLst>
          </p:nvPr>
        </p:nvGraphicFramePr>
        <p:xfrm>
          <a:off x="9677400" y="5501780"/>
          <a:ext cx="3974629" cy="1788583"/>
        </p:xfrm>
        <a:graphic>
          <a:graphicData uri="http://schemas.openxmlformats.org/presentationml/2006/ole">
            <mc:AlternateContent xmlns:mc="http://schemas.openxmlformats.org/markup-compatibility/2006">
              <mc:Choice xmlns:v="urn:schemas-microsoft-com:vml" Requires="v">
                <p:oleObj name="Equation" r:id="rId16" imgW="1015920" imgH="457200" progId="Equation.DSMT4">
                  <p:embed/>
                </p:oleObj>
              </mc:Choice>
              <mc:Fallback>
                <p:oleObj name="Equation" r:id="rId16" imgW="1015920" imgH="457200" progId="Equation.DSMT4">
                  <p:embed/>
                  <p:pic>
                    <p:nvPicPr>
                      <p:cNvPr id="0" name="Object 1"/>
                      <p:cNvPicPr>
                        <a:picLocks noChangeAspect="1" noChangeArrowheads="1"/>
                      </p:cNvPicPr>
                      <p:nvPr/>
                    </p:nvPicPr>
                    <p:blipFill>
                      <a:blip r:embed="rId17"/>
                      <a:srcRect/>
                      <a:stretch>
                        <a:fillRect/>
                      </a:stretch>
                    </p:blipFill>
                    <p:spPr bwMode="auto">
                      <a:xfrm>
                        <a:off x="9677400" y="5501780"/>
                        <a:ext cx="3974629" cy="1788583"/>
                      </a:xfrm>
                      <a:prstGeom prst="rect">
                        <a:avLst/>
                      </a:prstGeom>
                      <a:noFill/>
                    </p:spPr>
                  </p:pic>
                </p:oleObj>
              </mc:Fallback>
            </mc:AlternateContent>
          </a:graphicData>
        </a:graphic>
      </p:graphicFrame>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2057400" y="2739778"/>
            <a:ext cx="1304717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Hai đoạn thẳng AB và CD được gọi là tỉ lệ với hai đoạn thẳng A’B’ và C’D’ nếu có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tỉ lệ thức:</a:t>
            </a:r>
            <a:endParaRPr kumimoji="0" lang="en-US" altLang="en-US" sz="5400" b="0" i="0" u="none" strike="noStrike" cap="none" normalizeH="0" baseline="0" dirty="0">
              <a:ln>
                <a:noFill/>
              </a:ln>
              <a:solidFill>
                <a:srgbClr val="C00000"/>
              </a:solidFill>
              <a:effectLst/>
            </a:endParaRPr>
          </a:p>
        </p:txBody>
      </p:sp>
      <p:sp>
        <p:nvSpPr>
          <p:cNvPr id="11" name="Rectangle 3">
            <a:extLst>
              <a:ext uri="{FF2B5EF4-FFF2-40B4-BE49-F238E27FC236}">
                <a16:creationId xmlns:a16="http://schemas.microsoft.com/office/drawing/2014/main" id="{2AC8CAD2-3233-8F2B-75C3-406462E86077}"/>
              </a:ext>
            </a:extLst>
          </p:cNvPr>
          <p:cNvSpPr>
            <a:spLocks noChangeArrowheads="1"/>
          </p:cNvSpPr>
          <p:nvPr/>
        </p:nvSpPr>
        <p:spPr bwMode="auto">
          <a:xfrm>
            <a:off x="7237820" y="5810122"/>
            <a:ext cx="157059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hay</a:t>
            </a:r>
            <a:endParaRPr kumimoji="0" lang="en-US" altLang="en-US" sz="5400" b="0" i="0" u="none" strike="noStrike" cap="none" normalizeH="0" baseline="0" dirty="0">
              <a:ln>
                <a:noFill/>
              </a:ln>
              <a:solidFill>
                <a:srgbClr val="C00000"/>
              </a:solidFill>
              <a:effectLst/>
            </a:endParaRPr>
          </a:p>
        </p:txBody>
      </p:sp>
    </p:spTree>
    <p:extLst>
      <p:ext uri="{BB962C8B-B14F-4D97-AF65-F5344CB8AC3E}">
        <p14:creationId xmlns:p14="http://schemas.microsoft.com/office/powerpoint/2010/main" val="25737264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99854" y="181037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grpSp>
          <p:nvGrpSpPr>
            <p:cNvPr id="9" name="Group 8"/>
            <p:cNvGrpSpPr/>
            <p:nvPr/>
          </p:nvGrpSpPr>
          <p:grpSpPr>
            <a:xfrm>
              <a:off x="1506860" y="7355977"/>
              <a:ext cx="2420185" cy="2545903"/>
              <a:chOff x="1463066" y="7417807"/>
              <a:chExt cx="2336512" cy="2526292"/>
            </a:xfrm>
          </p:grpSpPr>
          <p:sp>
            <p:nvSpPr>
              <p:cNvPr id="6" name="Rectangle 5"/>
              <p:cNvSpPr/>
              <p:nvPr/>
            </p:nvSpPr>
            <p:spPr>
              <a:xfrm rot="19198171">
                <a:off x="1463066" y="7417807"/>
                <a:ext cx="762000" cy="24575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Rectangle 18"/>
              <p:cNvSpPr/>
              <p:nvPr/>
            </p:nvSpPr>
            <p:spPr>
              <a:xfrm rot="16200000">
                <a:off x="2748458" y="8892980"/>
                <a:ext cx="660143" cy="1442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342900"/>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9691721" y="4214073"/>
            <a:ext cx="6611293" cy="529653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387966" y="1838371"/>
            <a:ext cx="16985633"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và một điểm B’ nằm trên cạnh AB. Qua điểm B’ ta vẽ một đường thẳng song song với BC, cắt AC tại C’(H4.4). Dựa vào hình vẽ, hãy tính và so sánh các tỉ số sau và viết các tỉ lệ thức:</a:t>
            </a:r>
            <a:endParaRPr kumimoji="0" lang="en-US" altLang="en-US" sz="5400" b="0" i="0" u="none" strike="noStrike" cap="none" normalizeH="0" baseline="0" dirty="0">
              <a:ln>
                <a:noFill/>
              </a:ln>
              <a:solidFill>
                <a:schemeClr val="tx1"/>
              </a:solidFill>
              <a:effectLst/>
            </a:endParaRPr>
          </a:p>
        </p:txBody>
      </p:sp>
      <p:sp>
        <p:nvSpPr>
          <p:cNvPr id="29" name="Rectangle 9">
            <a:extLst>
              <a:ext uri="{FF2B5EF4-FFF2-40B4-BE49-F238E27FC236}">
                <a16:creationId xmlns:a16="http://schemas.microsoft.com/office/drawing/2014/main" id="{EFF40BC4-ACCF-292D-7358-6CCD01FDBFFF}"/>
              </a:ext>
            </a:extLst>
          </p:cNvPr>
          <p:cNvSpPr>
            <a:spLocks noChangeArrowheads="1"/>
          </p:cNvSpPr>
          <p:nvPr/>
        </p:nvSpPr>
        <p:spPr bwMode="auto">
          <a:xfrm>
            <a:off x="10535592" y="2273965"/>
            <a:ext cx="264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10">
            <a:extLst>
              <a:ext uri="{FF2B5EF4-FFF2-40B4-BE49-F238E27FC236}">
                <a16:creationId xmlns:a16="http://schemas.microsoft.com/office/drawing/2014/main" id="{6FBEF84B-9711-C46B-BFDF-C6285CCA6DD7}"/>
              </a:ext>
            </a:extLst>
          </p:cNvPr>
          <p:cNvSpPr>
            <a:spLocks noChangeArrowheads="1"/>
          </p:cNvSpPr>
          <p:nvPr/>
        </p:nvSpPr>
        <p:spPr bwMode="auto">
          <a:xfrm>
            <a:off x="10513150" y="27184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11">
            <a:extLst>
              <a:ext uri="{FF2B5EF4-FFF2-40B4-BE49-F238E27FC236}">
                <a16:creationId xmlns:a16="http://schemas.microsoft.com/office/drawing/2014/main" id="{7B65300E-0F23-8B85-1E5A-397BB35D9890}"/>
              </a:ext>
            </a:extLst>
          </p:cNvPr>
          <p:cNvSpPr>
            <a:spLocks noChangeArrowheads="1"/>
          </p:cNvSpPr>
          <p:nvPr/>
        </p:nvSpPr>
        <p:spPr bwMode="auto">
          <a:xfrm>
            <a:off x="10508341" y="3067943"/>
            <a:ext cx="3193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14">
            <a:extLst>
              <a:ext uri="{FF2B5EF4-FFF2-40B4-BE49-F238E27FC236}">
                <a16:creationId xmlns:a16="http://schemas.microsoft.com/office/drawing/2014/main" id="{3A2F7A31-29F6-55D8-1FCC-DEE4E1A3966B}"/>
              </a:ext>
            </a:extLst>
          </p:cNvPr>
          <p:cNvSpPr>
            <a:spLocks noChangeArrowheads="1"/>
          </p:cNvSpPr>
          <p:nvPr/>
        </p:nvSpPr>
        <p:spPr bwMode="auto">
          <a:xfrm>
            <a:off x="10513150" y="4521865"/>
            <a:ext cx="309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43" name="Hình ảnh 42">
            <a:extLst>
              <a:ext uri="{FF2B5EF4-FFF2-40B4-BE49-F238E27FC236}">
                <a16:creationId xmlns:a16="http://schemas.microsoft.com/office/drawing/2014/main" id="{D77172CA-2E71-B36E-3D81-4C154F3A99CB}"/>
              </a:ext>
            </a:extLst>
          </p:cNvPr>
          <p:cNvPicPr>
            <a:picLocks noChangeAspect="1"/>
          </p:cNvPicPr>
          <p:nvPr/>
        </p:nvPicPr>
        <p:blipFill rotWithShape="1">
          <a:blip r:embed="rId7"/>
          <a:srcRect l="56975" t="32222" r="27762" b="41515"/>
          <a:stretch/>
        </p:blipFill>
        <p:spPr>
          <a:xfrm>
            <a:off x="1143000" y="5207727"/>
            <a:ext cx="4374636" cy="4234220"/>
          </a:xfrm>
          <a:prstGeom prst="rect">
            <a:avLst/>
          </a:prstGeom>
        </p:spPr>
      </p:pic>
    </p:spTree>
    <p:extLst>
      <p:ext uri="{BB962C8B-B14F-4D97-AF65-F5344CB8AC3E}">
        <p14:creationId xmlns:p14="http://schemas.microsoft.com/office/powerpoint/2010/main" val="186713858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689222"/>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2741556"/>
                </p:ext>
              </p:extLst>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name="Equation" r:id="rId7" imgW="1028520" imgH="215640" progId="Equation.DSMT4">
                    <p:embed/>
                  </p:oleObj>
                </mc:Choice>
                <mc:Fallback>
                  <p:oleObj name="Equation" r:id="rId7" imgW="1028520" imgH="215640" progId="Equation.DSMT4">
                    <p:embed/>
                    <p:pic>
                      <p:nvPicPr>
                        <p:cNvPr id="0" name=""/>
                        <p:cNvPicPr/>
                        <p:nvPr/>
                      </p:nvPicPr>
                      <p:blipFill>
                        <a:blip r:embed="rId8"/>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extLst>
                <p:ext uri="{D42A27DB-BD31-4B8C-83A1-F6EECF244321}">
                  <p14:modId xmlns:p14="http://schemas.microsoft.com/office/powerpoint/2010/main" val="3152885932"/>
                </p:ext>
              </p:extLst>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9" imgW="634680" imgH="190440" progId="Equation.DSMT4">
                    <p:embed/>
                  </p:oleObj>
                </mc:Choice>
                <mc:Fallback>
                  <p:oleObj name="Equation" r:id="rId9" imgW="634680" imgH="190440" progId="Equation.DSMT4">
                    <p:embed/>
                    <p:pic>
                      <p:nvPicPr>
                        <p:cNvPr id="0" name=""/>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graphicFrame>
        <p:nvGraphicFramePr>
          <p:cNvPr id="14" name="Đối tượng 13">
            <a:extLst>
              <a:ext uri="{FF2B5EF4-FFF2-40B4-BE49-F238E27FC236}">
                <a16:creationId xmlns:a16="http://schemas.microsoft.com/office/drawing/2014/main" id="{115EACAF-231B-33CC-FDE5-B23EFBFB670B}"/>
              </a:ext>
            </a:extLst>
          </p:cNvPr>
          <p:cNvGraphicFramePr>
            <a:graphicFrameLocks noChangeAspect="1"/>
          </p:cNvGraphicFramePr>
          <p:nvPr>
            <p:extLst>
              <p:ext uri="{D42A27DB-BD31-4B8C-83A1-F6EECF244321}">
                <p14:modId xmlns:p14="http://schemas.microsoft.com/office/powerpoint/2010/main" val="1721278064"/>
              </p:ext>
            </p:extLst>
          </p:nvPr>
        </p:nvGraphicFramePr>
        <p:xfrm>
          <a:off x="374650" y="2936171"/>
          <a:ext cx="7526168" cy="1571817"/>
        </p:xfrm>
        <a:graphic>
          <a:graphicData uri="http://schemas.openxmlformats.org/presentationml/2006/ole">
            <mc:AlternateContent xmlns:mc="http://schemas.openxmlformats.org/markup-compatibility/2006">
              <mc:Choice xmlns:v="urn:schemas-microsoft-com:vml" Requires="v">
                <p:oleObj name="Equation" r:id="rId11" imgW="2197080" imgH="457200" progId="Equation.DSMT4">
                  <p:embed/>
                </p:oleObj>
              </mc:Choice>
              <mc:Fallback>
                <p:oleObj name="Equation" r:id="rId11" imgW="2197080" imgH="457200" progId="Equation.DSMT4">
                  <p:embed/>
                  <p:pic>
                    <p:nvPicPr>
                      <p:cNvPr id="0" name="Object 3"/>
                      <p:cNvPicPr>
                        <a:picLocks noChangeAspect="1" noChangeArrowheads="1"/>
                      </p:cNvPicPr>
                      <p:nvPr/>
                    </p:nvPicPr>
                    <p:blipFill>
                      <a:blip r:embed="rId12"/>
                      <a:srcRect/>
                      <a:stretch>
                        <a:fillRect/>
                      </a:stretch>
                    </p:blipFill>
                    <p:spPr bwMode="auto">
                      <a:xfrm>
                        <a:off x="374650" y="2936171"/>
                        <a:ext cx="7526168" cy="1571817"/>
                      </a:xfrm>
                      <a:prstGeom prst="rect">
                        <a:avLst/>
                      </a:prstGeom>
                      <a:noFill/>
                    </p:spPr>
                  </p:pic>
                </p:oleObj>
              </mc:Fallback>
            </mc:AlternateContent>
          </a:graphicData>
        </a:graphic>
      </p:graphicFrame>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679565" y="4424026"/>
            <a:ext cx="4198841" cy="1476880"/>
            <a:chOff x="679565" y="4424026"/>
            <a:chExt cx="4198841"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extLst>
                <p:ext uri="{D42A27DB-BD31-4B8C-83A1-F6EECF244321}">
                  <p14:modId xmlns:p14="http://schemas.microsoft.com/office/powerpoint/2010/main" val="3724006110"/>
                </p:ext>
              </p:extLst>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name="Equation" r:id="rId13" imgW="876240" imgH="457200" progId="Equation.DSMT4">
                    <p:embed/>
                  </p:oleObj>
                </mc:Choice>
                <mc:Fallback>
                  <p:oleObj name="Equation" r:id="rId13" imgW="876240" imgH="457200" progId="Equation.DSMT4">
                    <p:embed/>
                    <p:pic>
                      <p:nvPicPr>
                        <p:cNvPr id="0" name="Object 2"/>
                        <p:cNvPicPr>
                          <a:picLocks noChangeAspect="1" noChangeArrowheads="1"/>
                        </p:cNvPicPr>
                        <p:nvPr/>
                      </p:nvPicPr>
                      <p:blipFill>
                        <a:blip r:embed="rId14"/>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679565" y="4630467"/>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4" name="Đối tượng 23">
            <a:extLst>
              <a:ext uri="{FF2B5EF4-FFF2-40B4-BE49-F238E27FC236}">
                <a16:creationId xmlns:a16="http://schemas.microsoft.com/office/drawing/2014/main" id="{CF35759B-5E25-5C58-6E2C-CF74924BCBD6}"/>
              </a:ext>
            </a:extLst>
          </p:cNvPr>
          <p:cNvGraphicFramePr>
            <a:graphicFrameLocks noChangeAspect="1"/>
          </p:cNvGraphicFramePr>
          <p:nvPr>
            <p:extLst>
              <p:ext uri="{D42A27DB-BD31-4B8C-83A1-F6EECF244321}">
                <p14:modId xmlns:p14="http://schemas.microsoft.com/office/powerpoint/2010/main" val="2963020600"/>
              </p:ext>
            </p:extLst>
          </p:nvPr>
        </p:nvGraphicFramePr>
        <p:xfrm>
          <a:off x="308116" y="5966591"/>
          <a:ext cx="7379740" cy="1581373"/>
        </p:xfrm>
        <a:graphic>
          <a:graphicData uri="http://schemas.openxmlformats.org/presentationml/2006/ole">
            <mc:AlternateContent xmlns:mc="http://schemas.openxmlformats.org/markup-compatibility/2006">
              <mc:Choice xmlns:v="urn:schemas-microsoft-com:vml" Requires="v">
                <p:oleObj name="Equation" r:id="rId15" imgW="2145960" imgH="457200" progId="Equation.DSMT4">
                  <p:embed/>
                </p:oleObj>
              </mc:Choice>
              <mc:Fallback>
                <p:oleObj name="Equation" r:id="rId15" imgW="2145960" imgH="457200" progId="Equation.DSMT4">
                  <p:embed/>
                  <p:pic>
                    <p:nvPicPr>
                      <p:cNvPr id="0" name="Object 10"/>
                      <p:cNvPicPr>
                        <a:picLocks noChangeAspect="1" noChangeArrowheads="1"/>
                      </p:cNvPicPr>
                      <p:nvPr/>
                    </p:nvPicPr>
                    <p:blipFill>
                      <a:blip r:embed="rId16"/>
                      <a:srcRect/>
                      <a:stretch>
                        <a:fillRect/>
                      </a:stretch>
                    </p:blipFill>
                    <p:spPr bwMode="auto">
                      <a:xfrm>
                        <a:off x="308116" y="5966591"/>
                        <a:ext cx="7379740" cy="1581373"/>
                      </a:xfrm>
                      <a:prstGeom prst="rect">
                        <a:avLst/>
                      </a:prstGeom>
                      <a:noFill/>
                    </p:spPr>
                  </p:pic>
                </p:oleObj>
              </mc:Fallback>
            </mc:AlternateContent>
          </a:graphicData>
        </a:graphic>
      </p:graphicFrame>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554068" y="7480471"/>
            <a:ext cx="4070625" cy="1420507"/>
            <a:chOff x="554068" y="7480471"/>
            <a:chExt cx="4070625"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554068" y="7662040"/>
              <a:ext cx="13580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extLst>
                <p:ext uri="{D42A27DB-BD31-4B8C-83A1-F6EECF244321}">
                  <p14:modId xmlns:p14="http://schemas.microsoft.com/office/powerpoint/2010/main" val="2218498738"/>
                </p:ext>
              </p:extLst>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name="Equation" r:id="rId17" imgW="914400" imgH="457200" progId="Equation.DSMT4">
                    <p:embed/>
                  </p:oleObj>
                </mc:Choice>
                <mc:Fallback>
                  <p:oleObj name="Equation" r:id="rId17" imgW="914400" imgH="457200" progId="Equation.DSMT4">
                    <p:embed/>
                    <p:pic>
                      <p:nvPicPr>
                        <p:cNvPr id="0" name=""/>
                        <p:cNvPicPr/>
                        <p:nvPr/>
                      </p:nvPicPr>
                      <p:blipFill>
                        <a:blip r:embed="rId18"/>
                        <a:stretch>
                          <a:fillRect/>
                        </a:stretch>
                      </p:blipFill>
                      <p:spPr>
                        <a:xfrm>
                          <a:off x="1783679" y="7480471"/>
                          <a:ext cx="2841014" cy="1420507"/>
                        </a:xfrm>
                        <a:prstGeom prst="rect">
                          <a:avLst/>
                        </a:prstGeom>
                      </p:spPr>
                    </p:pic>
                  </p:oleObj>
                </mc:Fallback>
              </mc:AlternateContent>
            </a:graphicData>
          </a:graphic>
        </p:graphicFrame>
      </p:grpSp>
    </p:spTree>
    <p:extLst>
      <p:ext uri="{BB962C8B-B14F-4D97-AF65-F5344CB8AC3E}">
        <p14:creationId xmlns:p14="http://schemas.microsoft.com/office/powerpoint/2010/main" val="12211915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left)">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MỪNG</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CÁC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ĐẾN</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TIẾT</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HỌC</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a:t>
            </a:r>
            <a:r>
              <a:rPr kumimoji="0" lang="en-US" sz="7500" b="1" i="0" u="none" strike="noStrike" kern="0" cap="none" spc="0" normalizeH="0" noProof="0" dirty="0" err="1">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HÔM</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238194" y="1793951"/>
            <a:ext cx="17949951" cy="7752725"/>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3201173"/>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359418"/>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37" name="Picture 36"/>
          <p:cNvPicPr>
            <a:picLocks noChangeAspect="1"/>
          </p:cNvPicPr>
          <p:nvPr/>
        </p:nvPicPr>
        <p:blipFill>
          <a:blip r:embed="rId5"/>
          <a:stretch>
            <a:fillRect/>
          </a:stretch>
        </p:blipFill>
        <p:spPr>
          <a:xfrm>
            <a:off x="16165232" y="7812352"/>
            <a:ext cx="1884574" cy="2440559"/>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524" t="40240" r="20183" b="23713"/>
          <a:stretch/>
        </p:blipFill>
        <p:spPr bwMode="auto">
          <a:xfrm>
            <a:off x="8856241" y="2212268"/>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3620165"/>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5132953"/>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1815707"/>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 tam giác ABC,                       // BC,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nvGraphicFramePr>
          <p:xfrm>
            <a:off x="5621831" y="1897586"/>
            <a:ext cx="3890106" cy="816442"/>
          </p:xfrm>
          <a:graphic>
            <a:graphicData uri="http://schemas.openxmlformats.org/presentationml/2006/ole">
              <mc:AlternateContent xmlns:mc="http://schemas.openxmlformats.org/markup-compatibility/2006">
                <mc:Choice xmlns:v="urn:schemas-microsoft-com:vml" Requires="v">
                  <p:oleObj name="Equation" r:id="rId7" imgW="1028520" imgH="215640" progId="Equation.DSMT4">
                    <p:embed/>
                  </p:oleObj>
                </mc:Choice>
                <mc:Fallback>
                  <p:oleObj name="Equation" r:id="rId7" imgW="102852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8"/>
                        <a:stretch>
                          <a:fillRect/>
                        </a:stretch>
                      </p:blipFill>
                      <p:spPr>
                        <a:xfrm>
                          <a:off x="5621831" y="1897586"/>
                          <a:ext cx="3890106" cy="816442"/>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9" imgW="634680" imgH="190440" progId="Equation.DSMT4">
                    <p:embed/>
                  </p:oleObj>
                </mc:Choice>
                <mc:Fallback>
                  <p:oleObj name="Equation" r:id="rId9"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10"/>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1816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22733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11">
            <a:extLst>
              <a:ext uri="{FF2B5EF4-FFF2-40B4-BE49-F238E27FC236}">
                <a16:creationId xmlns:a16="http://schemas.microsoft.com/office/drawing/2014/main" id="{3C801C9B-A802-95B8-AE68-E966231C0AF8}"/>
              </a:ext>
            </a:extLst>
          </p:cNvPr>
          <p:cNvSpPr>
            <a:spLocks noChangeArrowheads="1"/>
          </p:cNvSpPr>
          <p:nvPr/>
        </p:nvSpPr>
        <p:spPr bwMode="auto">
          <a:xfrm>
            <a:off x="592976" y="5942402"/>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8215702"/>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Đối tượng 8">
            <a:extLst>
              <a:ext uri="{FF2B5EF4-FFF2-40B4-BE49-F238E27FC236}">
                <a16:creationId xmlns:a16="http://schemas.microsoft.com/office/drawing/2014/main" id="{AC964F64-EBC8-9904-535F-BB688F42C9B1}"/>
              </a:ext>
            </a:extLst>
          </p:cNvPr>
          <p:cNvGraphicFramePr>
            <a:graphicFrameLocks noChangeAspect="1"/>
          </p:cNvGraphicFramePr>
          <p:nvPr>
            <p:extLst>
              <p:ext uri="{D42A27DB-BD31-4B8C-83A1-F6EECF244321}">
                <p14:modId xmlns:p14="http://schemas.microsoft.com/office/powerpoint/2010/main" val="1548335223"/>
              </p:ext>
            </p:extLst>
          </p:nvPr>
        </p:nvGraphicFramePr>
        <p:xfrm>
          <a:off x="722522" y="3077868"/>
          <a:ext cx="7270174" cy="1508509"/>
        </p:xfrm>
        <a:graphic>
          <a:graphicData uri="http://schemas.openxmlformats.org/presentationml/2006/ole">
            <mc:AlternateContent xmlns:mc="http://schemas.openxmlformats.org/markup-compatibility/2006">
              <mc:Choice xmlns:v="urn:schemas-microsoft-com:vml" Requires="v">
                <p:oleObj name="Equation" r:id="rId11" imgW="2209680" imgH="457200" progId="Equation.DSMT4">
                  <p:embed/>
                </p:oleObj>
              </mc:Choice>
              <mc:Fallback>
                <p:oleObj name="Equation" r:id="rId11" imgW="2209680" imgH="457200" progId="Equation.DSMT4">
                  <p:embed/>
                  <p:pic>
                    <p:nvPicPr>
                      <p:cNvPr id="0" name="Object 3"/>
                      <p:cNvPicPr>
                        <a:picLocks noChangeAspect="1" noChangeArrowheads="1"/>
                      </p:cNvPicPr>
                      <p:nvPr/>
                    </p:nvPicPr>
                    <p:blipFill>
                      <a:blip r:embed="rId12"/>
                      <a:srcRect/>
                      <a:stretch>
                        <a:fillRect/>
                      </a:stretch>
                    </p:blipFill>
                    <p:spPr bwMode="auto">
                      <a:xfrm>
                        <a:off x="722522" y="3077868"/>
                        <a:ext cx="7270174" cy="1508509"/>
                      </a:xfrm>
                      <a:prstGeom prst="rect">
                        <a:avLst/>
                      </a:prstGeom>
                      <a:noFill/>
                    </p:spPr>
                  </p:pic>
                </p:oleObj>
              </mc:Fallback>
            </mc:AlternateContent>
          </a:graphicData>
        </a:graphic>
      </p:graphicFrame>
      <p:graphicFrame>
        <p:nvGraphicFramePr>
          <p:cNvPr id="13" name="Đối tượng 12">
            <a:extLst>
              <a:ext uri="{FF2B5EF4-FFF2-40B4-BE49-F238E27FC236}">
                <a16:creationId xmlns:a16="http://schemas.microsoft.com/office/drawing/2014/main" id="{D59A24CC-0322-F231-7A80-69E70C9E6738}"/>
              </a:ext>
            </a:extLst>
          </p:cNvPr>
          <p:cNvGraphicFramePr>
            <a:graphicFrameLocks noChangeAspect="1"/>
          </p:cNvGraphicFramePr>
          <p:nvPr>
            <p:extLst>
              <p:ext uri="{D42A27DB-BD31-4B8C-83A1-F6EECF244321}">
                <p14:modId xmlns:p14="http://schemas.microsoft.com/office/powerpoint/2010/main" val="2863372781"/>
              </p:ext>
            </p:extLst>
          </p:nvPr>
        </p:nvGraphicFramePr>
        <p:xfrm>
          <a:off x="253434" y="2010534"/>
          <a:ext cx="127000" cy="190500"/>
        </p:xfrm>
        <a:graphic>
          <a:graphicData uri="http://schemas.openxmlformats.org/presentationml/2006/ole">
            <mc:AlternateContent xmlns:mc="http://schemas.openxmlformats.org/markup-compatibility/2006">
              <mc:Choice xmlns:v="urn:schemas-microsoft-com:vml" Requires="v">
                <p:oleObj name="Equation" r:id="rId13" imgW="126890" imgH="190335" progId="Equation.DSMT4">
                  <p:embed/>
                </p:oleObj>
              </mc:Choice>
              <mc:Fallback>
                <p:oleObj name="Equation" r:id="rId13" imgW="126890" imgH="190335" progId="Equation.DSMT4">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3434" y="2010534"/>
                        <a:ext cx="1270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4">
            <a:extLst>
              <a:ext uri="{FF2B5EF4-FFF2-40B4-BE49-F238E27FC236}">
                <a16:creationId xmlns:a16="http://schemas.microsoft.com/office/drawing/2014/main" id="{778460C5-0C78-0A77-ED3D-853B4D0AFD44}"/>
              </a:ext>
            </a:extLst>
          </p:cNvPr>
          <p:cNvSpPr>
            <a:spLocks noChangeArrowheads="1"/>
          </p:cNvSpPr>
          <p:nvPr/>
        </p:nvSpPr>
        <p:spPr bwMode="auto">
          <a:xfrm>
            <a:off x="253434" y="1096134"/>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8" name="Nhóm 37">
            <a:extLst>
              <a:ext uri="{FF2B5EF4-FFF2-40B4-BE49-F238E27FC236}">
                <a16:creationId xmlns:a16="http://schemas.microsoft.com/office/drawing/2014/main" id="{899C2CF1-373F-7276-7EDE-0CE947844F81}"/>
              </a:ext>
            </a:extLst>
          </p:cNvPr>
          <p:cNvGrpSpPr/>
          <p:nvPr/>
        </p:nvGrpSpPr>
        <p:grpSpPr>
          <a:xfrm>
            <a:off x="722522" y="4871000"/>
            <a:ext cx="3897852" cy="1375587"/>
            <a:chOff x="722522" y="4871000"/>
            <a:chExt cx="3897852" cy="1375587"/>
          </a:xfrm>
        </p:grpSpPr>
        <p:graphicFrame>
          <p:nvGraphicFramePr>
            <p:cNvPr id="16" name="Đối tượng 15">
              <a:extLst>
                <a:ext uri="{FF2B5EF4-FFF2-40B4-BE49-F238E27FC236}">
                  <a16:creationId xmlns:a16="http://schemas.microsoft.com/office/drawing/2014/main" id="{733DE748-5FF6-4F21-8892-1BF016113765}"/>
                </a:ext>
              </a:extLst>
            </p:cNvPr>
            <p:cNvGraphicFramePr>
              <a:graphicFrameLocks noChangeAspect="1"/>
            </p:cNvGraphicFramePr>
            <p:nvPr>
              <p:extLst>
                <p:ext uri="{D42A27DB-BD31-4B8C-83A1-F6EECF244321}">
                  <p14:modId xmlns:p14="http://schemas.microsoft.com/office/powerpoint/2010/main" val="908452936"/>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name="Equation" r:id="rId15" imgW="914400" imgH="457200" progId="Equation.DSMT4">
                    <p:embed/>
                  </p:oleObj>
                </mc:Choice>
                <mc:Fallback>
                  <p:oleObj name="Equation" r:id="rId15" imgW="914400" imgH="457200" progId="Equation.DSMT4">
                    <p:embed/>
                    <p:pic>
                      <p:nvPicPr>
                        <p:cNvPr id="0" name="Object 1"/>
                        <p:cNvPicPr>
                          <a:picLocks noChangeAspect="1" noChangeArrowheads="1"/>
                        </p:cNvPicPr>
                        <p:nvPr/>
                      </p:nvPicPr>
                      <p:blipFill>
                        <a:blip r:embed="rId16"/>
                        <a:srcRect/>
                        <a:stretch>
                          <a:fillRect/>
                        </a:stretch>
                      </p:blipFill>
                      <p:spPr bwMode="auto">
                        <a:xfrm>
                          <a:off x="1888306" y="4871000"/>
                          <a:ext cx="2732068" cy="1375587"/>
                        </a:xfrm>
                        <a:prstGeom prst="rect">
                          <a:avLst/>
                        </a:prstGeom>
                        <a:noFill/>
                      </p:spPr>
                    </p:pic>
                  </p:oleObj>
                </mc:Fallback>
              </mc:AlternateContent>
            </a:graphicData>
          </a:graphic>
        </p:graphicFrame>
        <p:sp>
          <p:nvSpPr>
            <p:cNvPr id="29" name="Rectangle 5">
              <a:extLst>
                <a:ext uri="{FF2B5EF4-FFF2-40B4-BE49-F238E27FC236}">
                  <a16:creationId xmlns:a16="http://schemas.microsoft.com/office/drawing/2014/main" id="{5419E437-504F-9AAA-618E-9536EDA7EF53}"/>
                </a:ext>
              </a:extLst>
            </p:cNvPr>
            <p:cNvSpPr>
              <a:spLocks noChangeArrowheads="1"/>
            </p:cNvSpPr>
            <p:nvPr/>
          </p:nvSpPr>
          <p:spPr bwMode="auto">
            <a:xfrm>
              <a:off x="722522" y="4980326"/>
              <a:ext cx="122661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nên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sp>
        <p:nvSpPr>
          <p:cNvPr id="34" name="Rectangle 6">
            <a:extLst>
              <a:ext uri="{FF2B5EF4-FFF2-40B4-BE49-F238E27FC236}">
                <a16:creationId xmlns:a16="http://schemas.microsoft.com/office/drawing/2014/main" id="{FEAFED6F-0006-3099-79D2-17FAB0CA3F18}"/>
              </a:ext>
            </a:extLst>
          </p:cNvPr>
          <p:cNvSpPr>
            <a:spLocks noChangeArrowheads="1"/>
          </p:cNvSpPr>
          <p:nvPr/>
        </p:nvSpPr>
        <p:spPr bwMode="auto">
          <a:xfrm>
            <a:off x="253434" y="22010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7">
            <a:extLst>
              <a:ext uri="{FF2B5EF4-FFF2-40B4-BE49-F238E27FC236}">
                <a16:creationId xmlns:a16="http://schemas.microsoft.com/office/drawing/2014/main" id="{BAFB031A-F937-0F51-B7C8-17AB9D18660B}"/>
              </a:ext>
            </a:extLst>
          </p:cNvPr>
          <p:cNvSpPr>
            <a:spLocks noChangeArrowheads="1"/>
          </p:cNvSpPr>
          <p:nvPr/>
        </p:nvSpPr>
        <p:spPr bwMode="auto">
          <a:xfrm>
            <a:off x="253434" y="2658234"/>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068187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02</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lí</a:t>
            </a:r>
            <a:r>
              <a:rPr lang="en-US" sz="5400" b="1" dirty="0">
                <a:latin typeface="Times New Roman" panose="02020603050405020304" pitchFamily="18" charset="0"/>
                <a:ea typeface="Calibri" panose="020F0502020204030204" pitchFamily="34" charset="0"/>
                <a:cs typeface="Times New Roman" panose="02020603050405020304" pitchFamily="18" charset="0"/>
              </a:rPr>
              <a:t> Thales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5400" b="1" dirty="0">
                <a:latin typeface="Times New Roman" panose="02020603050405020304" pitchFamily="18" charset="0"/>
                <a:ea typeface="Calibri" panose="020F0502020204030204" pitchFamily="34" charset="0"/>
                <a:cs typeface="Times New Roman" panose="02020603050405020304" pitchFamily="18" charset="0"/>
              </a:rPr>
              <a:t> tam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giác</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83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2784597"/>
            <a:ext cx="17949951" cy="6702303"/>
            <a:chOff x="609600" y="2019300"/>
            <a:chExt cx="17068800" cy="7924800"/>
          </a:xfrm>
        </p:grpSpPr>
        <p:grpSp>
          <p:nvGrpSpPr>
            <p:cNvPr id="4" name="Group 4"/>
            <p:cNvGrpSpPr/>
            <p:nvPr/>
          </p:nvGrpSpPr>
          <p:grpSpPr>
            <a:xfrm>
              <a:off x="609600" y="2019300"/>
              <a:ext cx="17068800" cy="79248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txBody>
              <a:bodyPr/>
              <a:lstStyle/>
              <a:p>
                <a:endParaRPr lang="en-US" dirty="0"/>
              </a:p>
            </p:txBody>
          </p:sp>
        </p:grpSp>
        <p:sp>
          <p:nvSpPr>
            <p:cNvPr id="19" name="Rectangle 18"/>
            <p:cNvSpPr/>
            <p:nvPr/>
          </p:nvSpPr>
          <p:spPr>
            <a:xfrm rot="16200000">
              <a:off x="2847541" y="8822378"/>
              <a:ext cx="665267" cy="1493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7566884" y="6037364"/>
              <a:ext cx="2324619" cy="3092635"/>
              <a:chOff x="7488853" y="6037364"/>
              <a:chExt cx="2324619" cy="3092635"/>
            </a:xfrm>
          </p:grpSpPr>
          <p:sp>
            <p:nvSpPr>
              <p:cNvPr id="25" name="Rectangle 24"/>
              <p:cNvSpPr/>
              <p:nvPr/>
            </p:nvSpPr>
            <p:spPr>
              <a:xfrm>
                <a:off x="8182446" y="6037364"/>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Rectangle 25"/>
              <p:cNvSpPr/>
              <p:nvPr/>
            </p:nvSpPr>
            <p:spPr>
              <a:xfrm>
                <a:off x="7488853" y="8596599"/>
                <a:ext cx="1631026"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12801600" y="5290984"/>
              <a:ext cx="3347590" cy="4008255"/>
              <a:chOff x="12450737" y="5290984"/>
              <a:chExt cx="3347590" cy="4008255"/>
            </a:xfrm>
          </p:grpSpPr>
          <p:sp>
            <p:nvSpPr>
              <p:cNvPr id="30" name="Rectangle 29"/>
              <p:cNvSpPr/>
              <p:nvPr/>
            </p:nvSpPr>
            <p:spPr>
              <a:xfrm>
                <a:off x="14401800" y="8699270"/>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Rectangle 30"/>
              <p:cNvSpPr/>
              <p:nvPr/>
            </p:nvSpPr>
            <p:spPr>
              <a:xfrm>
                <a:off x="12450737" y="6846676"/>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Rectangle 31"/>
              <p:cNvSpPr/>
              <p:nvPr/>
            </p:nvSpPr>
            <p:spPr>
              <a:xfrm>
                <a:off x="12586172" y="5290984"/>
                <a:ext cx="1396527" cy="5999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grpSp>
        <p:nvGrpSpPr>
          <p:cNvPr id="7" name="Group 2"/>
          <p:cNvGrpSpPr/>
          <p:nvPr/>
        </p:nvGrpSpPr>
        <p:grpSpPr>
          <a:xfrm rot="-5400000">
            <a:off x="3391672" y="-2105798"/>
            <a:ext cx="1324734" cy="8412880"/>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722522" y="1454793"/>
            <a:ext cx="7323320" cy="1067600"/>
          </a:xfrm>
          <a:prstGeom prst="rect">
            <a:avLst/>
          </a:prstGeom>
        </p:spPr>
        <p:txBody>
          <a:bodyPr wrap="square">
            <a:spAutoFit/>
          </a:bodyPr>
          <a:lstStyle/>
          <a:p>
            <a:pPr lvl="0" algn="just">
              <a:lnSpc>
                <a:spcPct val="150000"/>
              </a:lnSpc>
              <a:spcAft>
                <a:spcPts val="800"/>
              </a:spcAft>
            </a:pPr>
            <a:r>
              <a:rPr lang="nl-NL" sz="4800" b="1" dirty="0">
                <a:latin typeface="Times New Roman" panose="02020603050405020304" pitchFamily="18" charset="0"/>
                <a:ea typeface="Times New Roman" panose="02020603050405020304" pitchFamily="18" charset="0"/>
                <a:cs typeface="Times New Roman" panose="02020603050405020304" pitchFamily="18" charset="0"/>
              </a:rPr>
              <a:t>Luyện tập 2 (SGK – tr78)</a:t>
            </a:r>
            <a:endParaRPr lang="en-US" sz="4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pic>
        <p:nvPicPr>
          <p:cNvPr id="2055" name="Hình ảnh 2">
            <a:extLst>
              <a:ext uri="{FF2B5EF4-FFF2-40B4-BE49-F238E27FC236}">
                <a16:creationId xmlns:a16="http://schemas.microsoft.com/office/drawing/2014/main" id="{6F701BC9-1BE7-F5F1-95D7-62EE0F84FD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524" t="40240" r="20183" b="23713"/>
          <a:stretch/>
        </p:blipFill>
        <p:spPr bwMode="auto">
          <a:xfrm>
            <a:off x="8856241" y="3307643"/>
            <a:ext cx="7524465" cy="602810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12">
            <a:extLst>
              <a:ext uri="{FF2B5EF4-FFF2-40B4-BE49-F238E27FC236}">
                <a16:creationId xmlns:a16="http://schemas.microsoft.com/office/drawing/2014/main" id="{8A97DB43-C27B-ECD3-86B4-96813526F5A2}"/>
              </a:ext>
            </a:extLst>
          </p:cNvPr>
          <p:cNvSpPr>
            <a:spLocks noChangeArrowheads="1"/>
          </p:cNvSpPr>
          <p:nvPr/>
        </p:nvSpPr>
        <p:spPr bwMode="auto">
          <a:xfrm>
            <a:off x="10508341" y="4715540"/>
            <a:ext cx="3193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 </a:t>
            </a:r>
            <a:endParaRPr kumimoji="0" lang="nl-NL"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1524000" y="622832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11" name="Nhóm 10">
            <a:extLst>
              <a:ext uri="{FF2B5EF4-FFF2-40B4-BE49-F238E27FC236}">
                <a16:creationId xmlns:a16="http://schemas.microsoft.com/office/drawing/2014/main" id="{45F3518D-045A-5844-4874-90F73FAD21CE}"/>
              </a:ext>
            </a:extLst>
          </p:cNvPr>
          <p:cNvGrpSpPr/>
          <p:nvPr/>
        </p:nvGrpSpPr>
        <p:grpSpPr>
          <a:xfrm>
            <a:off x="104639" y="2911082"/>
            <a:ext cx="16985633" cy="923330"/>
            <a:chOff x="104639" y="1815707"/>
            <a:chExt cx="16985633" cy="923330"/>
          </a:xfrm>
        </p:grpSpPr>
        <p:sp>
          <p:nvSpPr>
            <p:cNvPr id="28" name="Rectangle 8">
              <a:extLst>
                <a:ext uri="{FF2B5EF4-FFF2-40B4-BE49-F238E27FC236}">
                  <a16:creationId xmlns:a16="http://schemas.microsoft.com/office/drawing/2014/main" id="{6E7F66EA-E47F-44F3-CC23-2BF808C59926}"/>
                </a:ext>
              </a:extLst>
            </p:cNvPr>
            <p:cNvSpPr>
              <a:spLocks noChangeArrowheads="1"/>
            </p:cNvSpPr>
            <p:nvPr/>
          </p:nvSpPr>
          <p:spPr bwMode="auto">
            <a:xfrm>
              <a:off x="104639" y="1815707"/>
              <a:ext cx="1698563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       </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Tam giác ABC,                </a:t>
              </a:r>
              <a:r>
                <a:rPr kumimoji="0" lang="nl-NL" altLang="en-US" sz="5400" b="1" i="0" u="sng"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B’C’ // BC</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5400" b="0" i="0" u="none" strike="noStrike" cap="none" normalizeH="0" baseline="0" dirty="0">
                <a:ln>
                  <a:noFill/>
                </a:ln>
                <a:solidFill>
                  <a:schemeClr val="tx1"/>
                </a:solidFill>
                <a:effectLst/>
              </a:endParaRPr>
            </a:p>
          </p:txBody>
        </p:sp>
        <p:graphicFrame>
          <p:nvGraphicFramePr>
            <p:cNvPr id="2" name="Đối tượng 1">
              <a:extLst>
                <a:ext uri="{FF2B5EF4-FFF2-40B4-BE49-F238E27FC236}">
                  <a16:creationId xmlns:a16="http://schemas.microsoft.com/office/drawing/2014/main" id="{FB576628-E3AB-1520-31CA-3426B9F2A40E}"/>
                </a:ext>
              </a:extLst>
            </p:cNvPr>
            <p:cNvGraphicFramePr>
              <a:graphicFrameLocks noChangeAspect="1"/>
            </p:cNvGraphicFramePr>
            <p:nvPr>
              <p:extLst>
                <p:ext uri="{D42A27DB-BD31-4B8C-83A1-F6EECF244321}">
                  <p14:modId xmlns:p14="http://schemas.microsoft.com/office/powerpoint/2010/main" val="1193064028"/>
                </p:ext>
              </p:extLst>
            </p:nvPr>
          </p:nvGraphicFramePr>
          <p:xfrm>
            <a:off x="5715000" y="1895475"/>
            <a:ext cx="2497137" cy="815975"/>
          </p:xfrm>
          <a:graphic>
            <a:graphicData uri="http://schemas.openxmlformats.org/presentationml/2006/ole">
              <mc:AlternateContent xmlns:mc="http://schemas.openxmlformats.org/markup-compatibility/2006">
                <mc:Choice xmlns:v="urn:schemas-microsoft-com:vml" Requires="v">
                  <p:oleObj name="Equation" r:id="rId6" imgW="660240" imgH="215640" progId="Equation.DSMT4">
                    <p:embed/>
                  </p:oleObj>
                </mc:Choice>
                <mc:Fallback>
                  <p:oleObj name="Equation" r:id="rId6" imgW="660240" imgH="215640" progId="Equation.DSMT4">
                    <p:embed/>
                    <p:pic>
                      <p:nvPicPr>
                        <p:cNvPr id="2" name="Đối tượng 1">
                          <a:extLst>
                            <a:ext uri="{FF2B5EF4-FFF2-40B4-BE49-F238E27FC236}">
                              <a16:creationId xmlns:a16="http://schemas.microsoft.com/office/drawing/2014/main" id="{FB576628-E3AB-1520-31CA-3426B9F2A40E}"/>
                            </a:ext>
                          </a:extLst>
                        </p:cNvPr>
                        <p:cNvPicPr/>
                        <p:nvPr/>
                      </p:nvPicPr>
                      <p:blipFill>
                        <a:blip r:embed="rId7"/>
                        <a:stretch>
                          <a:fillRect/>
                        </a:stretch>
                      </p:blipFill>
                      <p:spPr>
                        <a:xfrm>
                          <a:off x="5715000" y="1895475"/>
                          <a:ext cx="2497137" cy="815975"/>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B1955414-E0B5-DC58-4277-E1706C2F7A6E}"/>
                </a:ext>
              </a:extLst>
            </p:cNvPr>
            <p:cNvGraphicFramePr>
              <a:graphicFrameLocks noChangeAspect="1"/>
            </p:cNvGraphicFramePr>
            <p:nvPr/>
          </p:nvGraphicFramePr>
          <p:xfrm>
            <a:off x="11444046" y="1922379"/>
            <a:ext cx="2348857" cy="704657"/>
          </p:xfrm>
          <a:graphic>
            <a:graphicData uri="http://schemas.openxmlformats.org/presentationml/2006/ole">
              <mc:AlternateContent xmlns:mc="http://schemas.openxmlformats.org/markup-compatibility/2006">
                <mc:Choice xmlns:v="urn:schemas-microsoft-com:vml" Requires="v">
                  <p:oleObj name="Equation" r:id="rId8" imgW="634680" imgH="190440" progId="Equation.DSMT4">
                    <p:embed/>
                  </p:oleObj>
                </mc:Choice>
                <mc:Fallback>
                  <p:oleObj name="Equation" r:id="rId8" imgW="634680" imgH="190440" progId="Equation.DSMT4">
                    <p:embed/>
                    <p:pic>
                      <p:nvPicPr>
                        <p:cNvPr id="3" name="Đối tượng 2">
                          <a:extLst>
                            <a:ext uri="{FF2B5EF4-FFF2-40B4-BE49-F238E27FC236}">
                              <a16:creationId xmlns:a16="http://schemas.microsoft.com/office/drawing/2014/main" id="{B1955414-E0B5-DC58-4277-E1706C2F7A6E}"/>
                            </a:ext>
                          </a:extLst>
                        </p:cNvPr>
                        <p:cNvPicPr/>
                        <p:nvPr/>
                      </p:nvPicPr>
                      <p:blipFill>
                        <a:blip r:embed="rId9"/>
                        <a:stretch>
                          <a:fillRect/>
                        </a:stretch>
                      </p:blipFill>
                      <p:spPr>
                        <a:xfrm>
                          <a:off x="11444046" y="1922379"/>
                          <a:ext cx="2348857" cy="704657"/>
                        </a:xfrm>
                        <a:prstGeom prst="rect">
                          <a:avLst/>
                        </a:prstGeom>
                      </p:spPr>
                    </p:pic>
                  </p:oleObj>
                </mc:Fallback>
              </mc:AlternateContent>
            </a:graphicData>
          </a:graphic>
        </p:graphicFrame>
      </p:grpSp>
      <p:sp>
        <p:nvSpPr>
          <p:cNvPr id="17" name="Rectangle 4">
            <a:extLst>
              <a:ext uri="{FF2B5EF4-FFF2-40B4-BE49-F238E27FC236}">
                <a16:creationId xmlns:a16="http://schemas.microsoft.com/office/drawing/2014/main" id="{0F518C1D-9BE9-C348-F66C-63E63A465AA0}"/>
              </a:ext>
            </a:extLst>
          </p:cNvPr>
          <p:cNvSpPr>
            <a:spLocks noChangeArrowheads="1"/>
          </p:cNvSpPr>
          <p:nvPr/>
        </p:nvSpPr>
        <p:spPr bwMode="auto">
          <a:xfrm>
            <a:off x="0" y="109537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22" name="Nhóm 21">
            <a:extLst>
              <a:ext uri="{FF2B5EF4-FFF2-40B4-BE49-F238E27FC236}">
                <a16:creationId xmlns:a16="http://schemas.microsoft.com/office/drawing/2014/main" id="{DD221FFF-934B-9C1E-42E4-B64CC939B3C6}"/>
              </a:ext>
            </a:extLst>
          </p:cNvPr>
          <p:cNvGrpSpPr/>
          <p:nvPr/>
        </p:nvGrpSpPr>
        <p:grpSpPr>
          <a:xfrm>
            <a:off x="366123" y="3772026"/>
            <a:ext cx="3968009" cy="1476880"/>
            <a:chOff x="910397" y="4424026"/>
            <a:chExt cx="3968009" cy="1476880"/>
          </a:xfrm>
        </p:grpSpPr>
        <p:graphicFrame>
          <p:nvGraphicFramePr>
            <p:cNvPr id="15" name="Đối tượng 14">
              <a:extLst>
                <a:ext uri="{FF2B5EF4-FFF2-40B4-BE49-F238E27FC236}">
                  <a16:creationId xmlns:a16="http://schemas.microsoft.com/office/drawing/2014/main" id="{BC2E5711-CD72-50C7-BB84-08103C4D15DD}"/>
                </a:ext>
              </a:extLst>
            </p:cNvPr>
            <p:cNvGraphicFramePr>
              <a:graphicFrameLocks noChangeAspect="1"/>
            </p:cNvGraphicFramePr>
            <p:nvPr/>
          </p:nvGraphicFramePr>
          <p:xfrm>
            <a:off x="2098999" y="4424026"/>
            <a:ext cx="2779407" cy="1476880"/>
          </p:xfrm>
          <a:graphic>
            <a:graphicData uri="http://schemas.openxmlformats.org/presentationml/2006/ole">
              <mc:AlternateContent xmlns:mc="http://schemas.openxmlformats.org/markup-compatibility/2006">
                <mc:Choice xmlns:v="urn:schemas-microsoft-com:vml" Requires="v">
                  <p:oleObj name="Equation" r:id="rId10" imgW="876240" imgH="457200" progId="Equation.DSMT4">
                    <p:embed/>
                  </p:oleObj>
                </mc:Choice>
                <mc:Fallback>
                  <p:oleObj name="Equation" r:id="rId10" imgW="876240" imgH="457200" progId="Equation.DSMT4">
                    <p:embed/>
                    <p:pic>
                      <p:nvPicPr>
                        <p:cNvPr id="15" name="Đối tượng 14">
                          <a:extLst>
                            <a:ext uri="{FF2B5EF4-FFF2-40B4-BE49-F238E27FC236}">
                              <a16:creationId xmlns:a16="http://schemas.microsoft.com/office/drawing/2014/main" id="{BC2E5711-CD72-50C7-BB84-08103C4D15DD}"/>
                            </a:ext>
                          </a:extLst>
                        </p:cNvPr>
                        <p:cNvPicPr>
                          <a:picLocks noChangeAspect="1" noChangeArrowheads="1"/>
                        </p:cNvPicPr>
                        <p:nvPr/>
                      </p:nvPicPr>
                      <p:blipFill>
                        <a:blip r:embed="rId11"/>
                        <a:srcRect/>
                        <a:stretch>
                          <a:fillRect/>
                        </a:stretch>
                      </p:blipFill>
                      <p:spPr bwMode="auto">
                        <a:xfrm>
                          <a:off x="2098999" y="4424026"/>
                          <a:ext cx="2779407" cy="1476880"/>
                        </a:xfrm>
                        <a:prstGeom prst="rect">
                          <a:avLst/>
                        </a:prstGeom>
                        <a:noFill/>
                      </p:spPr>
                    </p:pic>
                  </p:oleObj>
                </mc:Fallback>
              </mc:AlternateContent>
            </a:graphicData>
          </a:graphic>
        </p:graphicFrame>
        <p:sp>
          <p:nvSpPr>
            <p:cNvPr id="18" name="Rectangle 5">
              <a:extLst>
                <a:ext uri="{FF2B5EF4-FFF2-40B4-BE49-F238E27FC236}">
                  <a16:creationId xmlns:a16="http://schemas.microsoft.com/office/drawing/2014/main" id="{1586F2D8-8F66-6371-E910-A56474E1B773}"/>
                </a:ext>
              </a:extLst>
            </p:cNvPr>
            <p:cNvSpPr>
              <a:spLocks noChangeArrowheads="1"/>
            </p:cNvSpPr>
            <p:nvPr/>
          </p:nvSpPr>
          <p:spPr bwMode="auto">
            <a:xfrm>
              <a:off x="910397" y="4630467"/>
              <a:ext cx="89639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pSp>
      <p:sp>
        <p:nvSpPr>
          <p:cNvPr id="20" name="Rectangle 6">
            <a:extLst>
              <a:ext uri="{FF2B5EF4-FFF2-40B4-BE49-F238E27FC236}">
                <a16:creationId xmlns:a16="http://schemas.microsoft.com/office/drawing/2014/main" id="{C8353C02-E275-7FF8-28C3-304FD746F40B}"/>
              </a:ext>
            </a:extLst>
          </p:cNvPr>
          <p:cNvSpPr>
            <a:spLocks noChangeArrowheads="1"/>
          </p:cNvSpPr>
          <p:nvPr/>
        </p:nvSpPr>
        <p:spPr bwMode="auto">
          <a:xfrm>
            <a:off x="0" y="29114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7">
            <a:extLst>
              <a:ext uri="{FF2B5EF4-FFF2-40B4-BE49-F238E27FC236}">
                <a16:creationId xmlns:a16="http://schemas.microsoft.com/office/drawing/2014/main" id="{4B50828A-0748-F10C-FA69-3480E5BBAAC0}"/>
              </a:ext>
            </a:extLst>
          </p:cNvPr>
          <p:cNvSpPr>
            <a:spLocks noChangeArrowheads="1"/>
          </p:cNvSpPr>
          <p:nvPr/>
        </p:nvSpPr>
        <p:spPr bwMode="auto">
          <a:xfrm>
            <a:off x="0" y="336867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14">
            <a:extLst>
              <a:ext uri="{FF2B5EF4-FFF2-40B4-BE49-F238E27FC236}">
                <a16:creationId xmlns:a16="http://schemas.microsoft.com/office/drawing/2014/main" id="{C1D664FC-0787-4BA1-1B47-917EC33CDD7C}"/>
              </a:ext>
            </a:extLst>
          </p:cNvPr>
          <p:cNvSpPr>
            <a:spLocks noChangeArrowheads="1"/>
          </p:cNvSpPr>
          <p:nvPr/>
        </p:nvSpPr>
        <p:spPr bwMode="auto">
          <a:xfrm>
            <a:off x="592976" y="931107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grpSp>
        <p:nvGrpSpPr>
          <p:cNvPr id="49" name="Nhóm 48">
            <a:extLst>
              <a:ext uri="{FF2B5EF4-FFF2-40B4-BE49-F238E27FC236}">
                <a16:creationId xmlns:a16="http://schemas.microsoft.com/office/drawing/2014/main" id="{938A4C19-CBEF-BDBC-2960-F070016C0420}"/>
              </a:ext>
            </a:extLst>
          </p:cNvPr>
          <p:cNvGrpSpPr/>
          <p:nvPr/>
        </p:nvGrpSpPr>
        <p:grpSpPr>
          <a:xfrm>
            <a:off x="381000" y="5384473"/>
            <a:ext cx="3859029" cy="1420507"/>
            <a:chOff x="765664" y="7480471"/>
            <a:chExt cx="3859029" cy="1420507"/>
          </a:xfrm>
        </p:grpSpPr>
        <p:sp>
          <p:nvSpPr>
            <p:cNvPr id="45" name="Rectangle 12">
              <a:extLst>
                <a:ext uri="{FF2B5EF4-FFF2-40B4-BE49-F238E27FC236}">
                  <a16:creationId xmlns:a16="http://schemas.microsoft.com/office/drawing/2014/main" id="{71148320-75D6-B9A1-557A-68E65E2F6681}"/>
                </a:ext>
              </a:extLst>
            </p:cNvPr>
            <p:cNvSpPr>
              <a:spLocks noChangeArrowheads="1"/>
            </p:cNvSpPr>
            <p:nvPr/>
          </p:nvSpPr>
          <p:spPr bwMode="auto">
            <a:xfrm>
              <a:off x="765664" y="7662040"/>
              <a:ext cx="93487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nl-NL" altLang="en-US" sz="5400" dirty="0">
                  <a:latin typeface="Times New Roman" panose="02020603050405020304" pitchFamily="18" charset="0"/>
                  <a:ea typeface="Calibri" panose="020F0502020204030204" pitchFamily="34" charset="0"/>
                  <a:cs typeface="Times New Roman" panose="02020603050405020304" pitchFamily="18" charset="0"/>
                </a:rPr>
                <a:t>b)</a:t>
              </a:r>
              <a:r>
                <a:rPr kumimoji="0" lang="nl-NL" altLang="en-US" sz="5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600" b="0" i="0" u="none" strike="noStrike" cap="none" normalizeH="0" baseline="0" dirty="0">
                <a:ln>
                  <a:noFill/>
                </a:ln>
                <a:solidFill>
                  <a:schemeClr val="tx1"/>
                </a:solidFill>
                <a:effectLst/>
                <a:latin typeface="Arial" panose="020B0604020202020204" pitchFamily="34" charset="0"/>
              </a:endParaRPr>
            </a:p>
          </p:txBody>
        </p:sp>
        <p:graphicFrame>
          <p:nvGraphicFramePr>
            <p:cNvPr id="48" name="Đối tượng 47">
              <a:extLst>
                <a:ext uri="{FF2B5EF4-FFF2-40B4-BE49-F238E27FC236}">
                  <a16:creationId xmlns:a16="http://schemas.microsoft.com/office/drawing/2014/main" id="{9B62066E-B45D-588F-01AF-CA552B2939A4}"/>
                </a:ext>
              </a:extLst>
            </p:cNvPr>
            <p:cNvGraphicFramePr>
              <a:graphicFrameLocks noChangeAspect="1"/>
            </p:cNvGraphicFramePr>
            <p:nvPr/>
          </p:nvGraphicFramePr>
          <p:xfrm>
            <a:off x="1783679" y="7480471"/>
            <a:ext cx="2841014" cy="1420507"/>
          </p:xfrm>
          <a:graphic>
            <a:graphicData uri="http://schemas.openxmlformats.org/presentationml/2006/ole">
              <mc:AlternateContent xmlns:mc="http://schemas.openxmlformats.org/markup-compatibility/2006">
                <mc:Choice xmlns:v="urn:schemas-microsoft-com:vml" Requires="v">
                  <p:oleObj name="Equation" r:id="rId12" imgW="914400" imgH="457200" progId="Equation.DSMT4">
                    <p:embed/>
                  </p:oleObj>
                </mc:Choice>
                <mc:Fallback>
                  <p:oleObj name="Equation" r:id="rId12" imgW="914400" imgH="457200" progId="Equation.DSMT4">
                    <p:embed/>
                    <p:pic>
                      <p:nvPicPr>
                        <p:cNvPr id="48" name="Đối tượng 47">
                          <a:extLst>
                            <a:ext uri="{FF2B5EF4-FFF2-40B4-BE49-F238E27FC236}">
                              <a16:creationId xmlns:a16="http://schemas.microsoft.com/office/drawing/2014/main" id="{9B62066E-B45D-588F-01AF-CA552B2939A4}"/>
                            </a:ext>
                          </a:extLst>
                        </p:cNvPr>
                        <p:cNvPicPr/>
                        <p:nvPr/>
                      </p:nvPicPr>
                      <p:blipFill>
                        <a:blip r:embed="rId13"/>
                        <a:stretch>
                          <a:fillRect/>
                        </a:stretch>
                      </p:blipFill>
                      <p:spPr>
                        <a:xfrm>
                          <a:off x="1783679" y="7480471"/>
                          <a:ext cx="2841014" cy="1420507"/>
                        </a:xfrm>
                        <a:prstGeom prst="rect">
                          <a:avLst/>
                        </a:prstGeom>
                      </p:spPr>
                    </p:pic>
                  </p:oleObj>
                </mc:Fallback>
              </mc:AlternateContent>
            </a:graphicData>
          </a:graphic>
        </p:graphicFrame>
      </p:grpSp>
      <p:grpSp>
        <p:nvGrpSpPr>
          <p:cNvPr id="6" name="Nhóm 5">
            <a:extLst>
              <a:ext uri="{FF2B5EF4-FFF2-40B4-BE49-F238E27FC236}">
                <a16:creationId xmlns:a16="http://schemas.microsoft.com/office/drawing/2014/main" id="{95F02B4F-9E34-8ADB-4F44-E18D6D83146A}"/>
              </a:ext>
            </a:extLst>
          </p:cNvPr>
          <p:cNvGrpSpPr/>
          <p:nvPr/>
        </p:nvGrpSpPr>
        <p:grpSpPr>
          <a:xfrm>
            <a:off x="326017" y="7345983"/>
            <a:ext cx="3897852" cy="1375587"/>
            <a:chOff x="722522" y="4871000"/>
            <a:chExt cx="3897852" cy="1375587"/>
          </a:xfrm>
        </p:grpSpPr>
        <p:graphicFrame>
          <p:nvGraphicFramePr>
            <p:cNvPr id="9" name="Đối tượng 8">
              <a:extLst>
                <a:ext uri="{FF2B5EF4-FFF2-40B4-BE49-F238E27FC236}">
                  <a16:creationId xmlns:a16="http://schemas.microsoft.com/office/drawing/2014/main" id="{48474C4D-23D7-DC1A-F439-988EEC5FE0DA}"/>
                </a:ext>
              </a:extLst>
            </p:cNvPr>
            <p:cNvGraphicFramePr>
              <a:graphicFrameLocks noChangeAspect="1"/>
            </p:cNvGraphicFramePr>
            <p:nvPr>
              <p:extLst>
                <p:ext uri="{D42A27DB-BD31-4B8C-83A1-F6EECF244321}">
                  <p14:modId xmlns:p14="http://schemas.microsoft.com/office/powerpoint/2010/main" val="1804520762"/>
                </p:ext>
              </p:extLst>
            </p:nvPr>
          </p:nvGraphicFramePr>
          <p:xfrm>
            <a:off x="1888306" y="4871000"/>
            <a:ext cx="2732068" cy="1375587"/>
          </p:xfrm>
          <a:graphic>
            <a:graphicData uri="http://schemas.openxmlformats.org/presentationml/2006/ole">
              <mc:AlternateContent xmlns:mc="http://schemas.openxmlformats.org/markup-compatibility/2006">
                <mc:Choice xmlns:v="urn:schemas-microsoft-com:vml" Requires="v">
                  <p:oleObj name="Equation" r:id="rId14" imgW="914400" imgH="457200" progId="Equation.DSMT4">
                    <p:embed/>
                  </p:oleObj>
                </mc:Choice>
                <mc:Fallback>
                  <p:oleObj name="Equation" r:id="rId14" imgW="914400" imgH="457200" progId="Equation.DSMT4">
                    <p:embed/>
                    <p:pic>
                      <p:nvPicPr>
                        <p:cNvPr id="16" name="Đối tượng 15">
                          <a:extLst>
                            <a:ext uri="{FF2B5EF4-FFF2-40B4-BE49-F238E27FC236}">
                              <a16:creationId xmlns:a16="http://schemas.microsoft.com/office/drawing/2014/main" id="{733DE748-5FF6-4F21-8892-1BF016113765}"/>
                            </a:ext>
                          </a:extLst>
                        </p:cNvPr>
                        <p:cNvPicPr>
                          <a:picLocks noChangeAspect="1" noChangeArrowheads="1"/>
                        </p:cNvPicPr>
                        <p:nvPr/>
                      </p:nvPicPr>
                      <p:blipFill>
                        <a:blip r:embed="rId15"/>
                        <a:srcRect/>
                        <a:stretch>
                          <a:fillRect/>
                        </a:stretch>
                      </p:blipFill>
                      <p:spPr bwMode="auto">
                        <a:xfrm>
                          <a:off x="1888306" y="4871000"/>
                          <a:ext cx="2732068" cy="1375587"/>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F9F2DAC9-B521-25F7-A5EB-EACECBA7DB18}"/>
                </a:ext>
              </a:extLst>
            </p:cNvPr>
            <p:cNvSpPr>
              <a:spLocks noChangeArrowheads="1"/>
            </p:cNvSpPr>
            <p:nvPr/>
          </p:nvSpPr>
          <p:spPr bwMode="auto">
            <a:xfrm>
              <a:off x="722522" y="4980326"/>
              <a:ext cx="81624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4800" dirty="0">
                  <a:latin typeface="Times New Roman" panose="02020603050405020304" pitchFamily="18" charset="0"/>
                  <a:ea typeface="Calibri" panose="020F0502020204030204" pitchFamily="34" charset="0"/>
                  <a:cs typeface="Times New Roman" panose="02020603050405020304" pitchFamily="18" charset="0"/>
                </a:rPr>
                <a:t>c)</a:t>
              </a:r>
              <a:r>
                <a:rPr kumimoji="0" lang="nl-NL" altLang="en-US" sz="4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6000" b="0" i="0" u="none" strike="noStrike" cap="none" normalizeH="0" baseline="0" dirty="0">
                <a:ln>
                  <a:noFill/>
                </a:ln>
                <a:solidFill>
                  <a:schemeClr val="tx1"/>
                </a:solidFill>
                <a:effectLst/>
                <a:latin typeface="Arial" panose="020B0604020202020204" pitchFamily="34" charset="0"/>
              </a:endParaRPr>
            </a:p>
          </p:txBody>
        </p:sp>
      </p:grpSp>
      <p:pic>
        <p:nvPicPr>
          <p:cNvPr id="16" name="Hình ảnh 15">
            <a:extLst>
              <a:ext uri="{FF2B5EF4-FFF2-40B4-BE49-F238E27FC236}">
                <a16:creationId xmlns:a16="http://schemas.microsoft.com/office/drawing/2014/main" id="{CA30C20C-C2BD-BC72-ADBF-18C769F3D2C4}"/>
              </a:ext>
            </a:extLst>
          </p:cNvPr>
          <p:cNvPicPr>
            <a:picLocks noChangeAspect="1"/>
          </p:cNvPicPr>
          <p:nvPr/>
        </p:nvPicPr>
        <p:blipFill rotWithShape="1">
          <a:blip r:embed="rId16"/>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Hộp Văn bản 22">
            <a:extLst>
              <a:ext uri="{FF2B5EF4-FFF2-40B4-BE49-F238E27FC236}">
                <a16:creationId xmlns:a16="http://schemas.microsoft.com/office/drawing/2014/main" id="{9626F37C-63F6-D7AC-3552-554BC20E1A5B}"/>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7554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935359"/>
            <a:ext cx="15157173" cy="37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a:t>
            </a:r>
          </a:p>
          <a:p>
            <a:pPr marL="0" marR="0" algn="just">
              <a:lnSpc>
                <a:spcPct val="115000"/>
              </a:lnSpc>
              <a:spcBef>
                <a:spcPts val="0"/>
              </a:spcBef>
              <a:spcAft>
                <a:spcPts val="1000"/>
              </a:spcAf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đường thẳng song song với một cạnh của tam giác và cắt hai cạnh còn lại thì nó định ra trên hai cạnh đó những đoạn thẳng tương ứng tỉ lệ.</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3499254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pic>
        <p:nvPicPr>
          <p:cNvPr id="2" name="Hình ảnh 1">
            <a:extLst>
              <a:ext uri="{FF2B5EF4-FFF2-40B4-BE49-F238E27FC236}">
                <a16:creationId xmlns:a16="http://schemas.microsoft.com/office/drawing/2014/main" id="{ECC6BEAA-604D-E123-386A-ABDC9E333639}"/>
              </a:ext>
            </a:extLst>
          </p:cNvPr>
          <p:cNvPicPr>
            <a:picLocks noChangeAspect="1"/>
          </p:cNvPicPr>
          <p:nvPr/>
        </p:nvPicPr>
        <p:blipFill rotWithShape="1">
          <a:blip r:embed="rId5"/>
          <a:srcRect l="4167" t="75926" r="90416" b="16546"/>
          <a:stretch/>
        </p:blipFill>
        <p:spPr>
          <a:xfrm>
            <a:off x="228600" y="323596"/>
            <a:ext cx="1242622" cy="971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trong tam giác</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Hình ảnh 16">
            <a:extLst>
              <a:ext uri="{FF2B5EF4-FFF2-40B4-BE49-F238E27FC236}">
                <a16:creationId xmlns:a16="http://schemas.microsoft.com/office/drawing/2014/main" id="{B6713FCE-18E6-4796-E3DB-EA15731F66CA}"/>
              </a:ext>
            </a:extLst>
          </p:cNvPr>
          <p:cNvPicPr>
            <a:picLocks noChangeAspect="1"/>
          </p:cNvPicPr>
          <p:nvPr/>
        </p:nvPicPr>
        <p:blipFill rotWithShape="1">
          <a:blip r:embed="rId6"/>
          <a:srcRect l="57277" t="54176" r="19134" b="22807"/>
          <a:stretch/>
        </p:blipFill>
        <p:spPr bwMode="auto">
          <a:xfrm>
            <a:off x="8763000" y="5169568"/>
            <a:ext cx="8066710" cy="44261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20" name="Hình ảnh 19">
            <a:extLst>
              <a:ext uri="{FF2B5EF4-FFF2-40B4-BE49-F238E27FC236}">
                <a16:creationId xmlns:a16="http://schemas.microsoft.com/office/drawing/2014/main" id="{4511907D-C65F-B2CD-37F5-8F8E679185C6}"/>
              </a:ext>
            </a:extLst>
          </p:cNvPr>
          <p:cNvPicPr>
            <a:picLocks noChangeAspect="1"/>
          </p:cNvPicPr>
          <p:nvPr/>
        </p:nvPicPr>
        <p:blipFill rotWithShape="1">
          <a:blip r:embed="rId7"/>
          <a:srcRect l="16916" t="56681" r="46710" b="27809"/>
          <a:stretch/>
        </p:blipFill>
        <p:spPr bwMode="auto">
          <a:xfrm>
            <a:off x="228600" y="1975861"/>
            <a:ext cx="11963401" cy="28668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553694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1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4.5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biết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pic>
        <p:nvPicPr>
          <p:cNvPr id="5" name="Hình ảnh 4">
            <a:extLst>
              <a:ext uri="{FF2B5EF4-FFF2-40B4-BE49-F238E27FC236}">
                <a16:creationId xmlns:a16="http://schemas.microsoft.com/office/drawing/2014/main" id="{37E44164-FCE5-45CB-0FAA-DC2B8E405EDB}"/>
              </a:ext>
            </a:extLst>
          </p:cNvPr>
          <p:cNvPicPr>
            <a:picLocks noChangeAspect="1"/>
          </p:cNvPicPr>
          <p:nvPr/>
        </p:nvPicPr>
        <p:blipFill rotWithShape="1">
          <a:blip r:embed="rId10"/>
          <a:srcRect l="59583" t="48403" r="7917" b="11938"/>
          <a:stretch/>
        </p:blipFill>
        <p:spPr>
          <a:xfrm>
            <a:off x="10206107" y="2886734"/>
            <a:ext cx="7813422" cy="5363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3674452174"/>
              </p:ext>
            </p:extLst>
          </p:nvPr>
        </p:nvGraphicFramePr>
        <p:xfrm>
          <a:off x="353337" y="5352457"/>
          <a:ext cx="3084434" cy="1597693"/>
        </p:xfrm>
        <a:graphic>
          <a:graphicData uri="http://schemas.openxmlformats.org/presentationml/2006/ole">
            <mc:AlternateContent xmlns:mc="http://schemas.openxmlformats.org/markup-compatibility/2006">
              <mc:Choice xmlns:v="urn:schemas-microsoft-com:vml" Requires="v">
                <p:oleObj name="Equation" r:id="rId11" imgW="888840" imgH="457200" progId="Equation.DSMT4">
                  <p:embed/>
                </p:oleObj>
              </mc:Choice>
              <mc:Fallback>
                <p:oleObj name="Equation" r:id="rId11" imgW="888840" imgH="457200" progId="Equation.DSMT4">
                  <p:embed/>
                  <p:pic>
                    <p:nvPicPr>
                      <p:cNvPr id="0" name="Object 12"/>
                      <p:cNvPicPr>
                        <a:picLocks noChangeAspect="1" noChangeArrowheads="1"/>
                      </p:cNvPicPr>
                      <p:nvPr/>
                    </p:nvPicPr>
                    <p:blipFill>
                      <a:blip r:embed="rId12"/>
                      <a:srcRect/>
                      <a:stretch>
                        <a:fillRect/>
                      </a:stretch>
                    </p:blipFill>
                    <p:spPr bwMode="auto">
                      <a:xfrm>
                        <a:off x="353337" y="5352457"/>
                        <a:ext cx="3084434" cy="1597693"/>
                      </a:xfrm>
                      <a:prstGeom prst="rect">
                        <a:avLst/>
                      </a:prstGeom>
                      <a:noFill/>
                    </p:spPr>
                  </p:pic>
                </p:oleObj>
              </mc:Fallback>
            </mc:AlternateContent>
          </a:graphicData>
        </a:graphic>
      </p:graphicFrame>
      <p:graphicFrame>
        <p:nvGraphicFramePr>
          <p:cNvPr id="34" name="Đối tượng 33">
            <a:extLst>
              <a:ext uri="{FF2B5EF4-FFF2-40B4-BE49-F238E27FC236}">
                <a16:creationId xmlns:a16="http://schemas.microsoft.com/office/drawing/2014/main" id="{41D48C0C-E9B5-0258-8B0C-FE86D59098E4}"/>
              </a:ext>
            </a:extLst>
          </p:cNvPr>
          <p:cNvGraphicFramePr>
            <a:graphicFrameLocks noChangeAspect="1"/>
          </p:cNvGraphicFramePr>
          <p:nvPr>
            <p:extLst>
              <p:ext uri="{D42A27DB-BD31-4B8C-83A1-F6EECF244321}">
                <p14:modId xmlns:p14="http://schemas.microsoft.com/office/powerpoint/2010/main" val="2774981057"/>
              </p:ext>
            </p:extLst>
          </p:nvPr>
        </p:nvGraphicFramePr>
        <p:xfrm>
          <a:off x="3731419" y="5298461"/>
          <a:ext cx="2893865" cy="1736319"/>
        </p:xfrm>
        <a:graphic>
          <a:graphicData uri="http://schemas.openxmlformats.org/presentationml/2006/ole">
            <mc:AlternateContent xmlns:mc="http://schemas.openxmlformats.org/markup-compatibility/2006">
              <mc:Choice xmlns:v="urn:schemas-microsoft-com:vml" Requires="v">
                <p:oleObj name="Equation" r:id="rId13" imgW="761760" imgH="457200" progId="Equation.DSMT4">
                  <p:embed/>
                </p:oleObj>
              </mc:Choice>
              <mc:Fallback>
                <p:oleObj name="Equation" r:id="rId13" imgW="761760" imgH="457200" progId="Equation.DSMT4">
                  <p:embed/>
                  <p:pic>
                    <p:nvPicPr>
                      <p:cNvPr id="0" name="Object 11"/>
                      <p:cNvPicPr>
                        <a:picLocks noChangeAspect="1" noChangeArrowheads="1"/>
                      </p:cNvPicPr>
                      <p:nvPr/>
                    </p:nvPicPr>
                    <p:blipFill>
                      <a:blip r:embed="rId14"/>
                      <a:srcRect/>
                      <a:stretch>
                        <a:fillRect/>
                      </a:stretch>
                    </p:blipFill>
                    <p:spPr bwMode="auto">
                      <a:xfrm>
                        <a:off x="3731419" y="5298461"/>
                        <a:ext cx="2893865" cy="1736319"/>
                      </a:xfrm>
                      <a:prstGeom prst="rect">
                        <a:avLst/>
                      </a:prstGeom>
                      <a:noFill/>
                    </p:spPr>
                  </p:pic>
                </p:oleObj>
              </mc:Fallback>
            </mc:AlternateContent>
          </a:graphicData>
        </a:graphic>
      </p:graphicFrame>
      <p:grpSp>
        <p:nvGrpSpPr>
          <p:cNvPr id="43" name="Nhóm 42">
            <a:extLst>
              <a:ext uri="{FF2B5EF4-FFF2-40B4-BE49-F238E27FC236}">
                <a16:creationId xmlns:a16="http://schemas.microsoft.com/office/drawing/2014/main" id="{6B28777F-D650-5BD2-D3E6-77E2CBF3D937}"/>
              </a:ext>
            </a:extLst>
          </p:cNvPr>
          <p:cNvGrpSpPr/>
          <p:nvPr/>
        </p:nvGrpSpPr>
        <p:grpSpPr>
          <a:xfrm>
            <a:off x="452459" y="6967673"/>
            <a:ext cx="6269405" cy="1787434"/>
            <a:chOff x="452459" y="6967673"/>
            <a:chExt cx="6269405" cy="1787434"/>
          </a:xfrm>
        </p:grpSpPr>
        <p:graphicFrame>
          <p:nvGraphicFramePr>
            <p:cNvPr id="35" name="Đối tượng 34">
              <a:extLst>
                <a:ext uri="{FF2B5EF4-FFF2-40B4-BE49-F238E27FC236}">
                  <a16:creationId xmlns:a16="http://schemas.microsoft.com/office/drawing/2014/main" id="{4D94C6F7-09C7-D4C6-8F5F-CC28DDCA1066}"/>
                </a:ext>
              </a:extLst>
            </p:cNvPr>
            <p:cNvGraphicFramePr>
              <a:graphicFrameLocks noChangeAspect="1"/>
            </p:cNvGraphicFramePr>
            <p:nvPr>
              <p:extLst>
                <p:ext uri="{D42A27DB-BD31-4B8C-83A1-F6EECF244321}">
                  <p14:modId xmlns:p14="http://schemas.microsoft.com/office/powerpoint/2010/main" val="743104695"/>
                </p:ext>
              </p:extLst>
            </p:nvPr>
          </p:nvGraphicFramePr>
          <p:xfrm>
            <a:off x="2483093" y="6967673"/>
            <a:ext cx="4238771" cy="1787434"/>
          </p:xfrm>
          <a:graphic>
            <a:graphicData uri="http://schemas.openxmlformats.org/presentationml/2006/ole">
              <mc:AlternateContent xmlns:mc="http://schemas.openxmlformats.org/markup-compatibility/2006">
                <mc:Choice xmlns:v="urn:schemas-microsoft-com:vml" Requires="v">
                  <p:oleObj name="Equation" r:id="rId15" imgW="1054080" imgH="444240" progId="Equation.DSMT4">
                    <p:embed/>
                  </p:oleObj>
                </mc:Choice>
                <mc:Fallback>
                  <p:oleObj name="Equation" r:id="rId15" imgW="1054080" imgH="444240" progId="Equation.DSMT4">
                    <p:embed/>
                    <p:pic>
                      <p:nvPicPr>
                        <p:cNvPr id="0" name="Object 10"/>
                        <p:cNvPicPr>
                          <a:picLocks noChangeAspect="1" noChangeArrowheads="1"/>
                        </p:cNvPicPr>
                        <p:nvPr/>
                      </p:nvPicPr>
                      <p:blipFill>
                        <a:blip r:embed="rId16"/>
                        <a:srcRect/>
                        <a:stretch>
                          <a:fillRect/>
                        </a:stretch>
                      </p:blipFill>
                      <p:spPr bwMode="auto">
                        <a:xfrm>
                          <a:off x="2483093" y="6967673"/>
                          <a:ext cx="4238771" cy="1787434"/>
                        </a:xfrm>
                        <a:prstGeom prst="rect">
                          <a:avLst/>
                        </a:prstGeom>
                        <a:noFill/>
                      </p:spPr>
                    </p:pic>
                  </p:oleObj>
                </mc:Fallback>
              </mc:AlternateContent>
            </a:graphicData>
          </a:graphic>
        </p:graphicFrame>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452459" y="7315095"/>
              <a:ext cx="214674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Suy ra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pSp>
      <p:grpSp>
        <p:nvGrpSpPr>
          <p:cNvPr id="42" name="Nhóm 41">
            <a:extLst>
              <a:ext uri="{FF2B5EF4-FFF2-40B4-BE49-F238E27FC236}">
                <a16:creationId xmlns:a16="http://schemas.microsoft.com/office/drawing/2014/main" id="{59CC088A-38E9-7793-3105-7BD6F4770759}"/>
              </a:ext>
            </a:extLst>
          </p:cNvPr>
          <p:cNvGrpSpPr/>
          <p:nvPr/>
        </p:nvGrpSpPr>
        <p:grpSpPr>
          <a:xfrm>
            <a:off x="353337" y="3310112"/>
            <a:ext cx="8855176" cy="1783873"/>
            <a:chOff x="533400" y="4245618"/>
            <a:chExt cx="8855176" cy="178387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275165"/>
              <a:ext cx="885517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 MN// EF, theo định lí Thales ta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1682406357"/>
                </p:ext>
              </p:extLst>
            </p:nvPr>
          </p:nvGraphicFramePr>
          <p:xfrm>
            <a:off x="1711439" y="4245618"/>
            <a:ext cx="957263" cy="957263"/>
          </p:xfrm>
          <a:graphic>
            <a:graphicData uri="http://schemas.openxmlformats.org/presentationml/2006/ole">
              <mc:AlternateContent xmlns:mc="http://schemas.openxmlformats.org/markup-compatibility/2006">
                <mc:Choice xmlns:v="urn:schemas-microsoft-com:vml" Requires="v">
                  <p:oleObj name="Equation" r:id="rId17" imgW="957157" imgH="957170" progId="Equation.DSMT4">
                    <p:embed/>
                  </p:oleObj>
                </mc:Choice>
                <mc:Fallback>
                  <p:oleObj name="Equation" r:id="rId17" imgW="957157" imgH="957170" progId="Equation.DSMT4">
                    <p:embed/>
                    <p:pic>
                      <p:nvPicPr>
                        <p:cNvPr id="0" name=""/>
                        <p:cNvPicPr/>
                        <p:nvPr/>
                      </p:nvPicPr>
                      <p:blipFill>
                        <a:blip r:embed="rId18"/>
                        <a:stretch>
                          <a:fillRect/>
                        </a:stretch>
                      </p:blipFill>
                      <p:spPr>
                        <a:xfrm>
                          <a:off x="1711439" y="4245618"/>
                          <a:ext cx="957263" cy="957263"/>
                        </a:xfrm>
                        <a:prstGeom prst="rect">
                          <a:avLst/>
                        </a:prstGeom>
                      </p:spPr>
                    </p:pic>
                  </p:oleObj>
                </mc:Fallback>
              </mc:AlternateContent>
            </a:graphicData>
          </a:graphic>
        </p:graphicFrame>
      </p:grpSp>
    </p:spTree>
    <p:extLst>
      <p:ext uri="{BB962C8B-B14F-4D97-AF65-F5344CB8AC3E}">
        <p14:creationId xmlns:p14="http://schemas.microsoft.com/office/powerpoint/2010/main" val="82793953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9528953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025884"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19235"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Luyện tập 3</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581400" y="374305"/>
            <a:ext cx="16535400" cy="1189493"/>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x, y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4.6</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ình ảnh 3">
            <a:extLst>
              <a:ext uri="{FF2B5EF4-FFF2-40B4-BE49-F238E27FC236}">
                <a16:creationId xmlns:a16="http://schemas.microsoft.com/office/drawing/2014/main" id="{F48E515F-C0FB-23AA-BDEC-1053B715C495}"/>
              </a:ext>
            </a:extLst>
          </p:cNvPr>
          <p:cNvPicPr>
            <a:picLocks noChangeAspect="1"/>
          </p:cNvPicPr>
          <p:nvPr/>
        </p:nvPicPr>
        <p:blipFill rotWithShape="1">
          <a:blip r:embed="rId10"/>
          <a:srcRect l="21701" t="34467" r="27088" b="29694"/>
          <a:stretch/>
        </p:blipFill>
        <p:spPr bwMode="auto">
          <a:xfrm>
            <a:off x="1091549" y="2474080"/>
            <a:ext cx="16049561" cy="6316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26980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506716" y="-216494"/>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0292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19304"/>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197AAA7E-44CE-70D5-3C89-26457F9F2EFE}"/>
              </a:ext>
            </a:extLst>
          </p:cNvPr>
          <p:cNvPicPr>
            <a:picLocks noChangeAspect="1"/>
          </p:cNvPicPr>
          <p:nvPr/>
        </p:nvPicPr>
        <p:blipFill rotWithShape="1">
          <a:blip r:embed="rId5"/>
          <a:srcRect l="22083" t="82861" r="73333" b="7661"/>
          <a:stretch/>
        </p:blipFill>
        <p:spPr>
          <a:xfrm>
            <a:off x="533400" y="128521"/>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2">
            <a:extLst>
              <a:ext uri="{FF2B5EF4-FFF2-40B4-BE49-F238E27FC236}">
                <a16:creationId xmlns:a16="http://schemas.microsoft.com/office/drawing/2014/main" id="{5C5C0E4F-6CE7-291C-8945-5735ACD356DB}"/>
              </a:ext>
            </a:extLst>
          </p:cNvPr>
          <p:cNvGrpSpPr/>
          <p:nvPr/>
        </p:nvGrpSpPr>
        <p:grpSpPr>
          <a:xfrm rot="-5400000">
            <a:off x="2172405" y="-991305"/>
            <a:ext cx="1217790" cy="5562600"/>
            <a:chOff x="0" y="0"/>
            <a:chExt cx="2771140" cy="17082440"/>
          </a:xfrm>
        </p:grpSpPr>
        <p:sp>
          <p:nvSpPr>
            <p:cNvPr id="4" name="Freeform 3">
              <a:extLst>
                <a:ext uri="{FF2B5EF4-FFF2-40B4-BE49-F238E27FC236}">
                  <a16:creationId xmlns:a16="http://schemas.microsoft.com/office/drawing/2014/main" id="{CDB301D1-E234-DAC9-5AE4-B0443A1D6EA3}"/>
                </a:ext>
              </a:extLst>
            </p:cNvPr>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a:extLst>
              <a:ext uri="{FF2B5EF4-FFF2-40B4-BE49-F238E27FC236}">
                <a16:creationId xmlns:a16="http://schemas.microsoft.com/office/drawing/2014/main" id="{D21A72E0-A72D-18D2-7B71-57C6BF6CB40B}"/>
              </a:ext>
            </a:extLst>
          </p:cNvPr>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52500" y="1181100"/>
            <a:ext cx="1224738" cy="1143000"/>
          </a:xfrm>
          <a:prstGeom prst="rect">
            <a:avLst/>
          </a:prstGeom>
        </p:spPr>
      </p:pic>
      <p:sp>
        <p:nvSpPr>
          <p:cNvPr id="8" name="TextBox 9">
            <a:extLst>
              <a:ext uri="{FF2B5EF4-FFF2-40B4-BE49-F238E27FC236}">
                <a16:creationId xmlns:a16="http://schemas.microsoft.com/office/drawing/2014/main" id="{8F10A353-AA69-1C0F-2C19-CD0363961C05}"/>
              </a:ext>
            </a:extLst>
          </p:cNvPr>
          <p:cNvSpPr txBox="1"/>
          <p:nvPr/>
        </p:nvSpPr>
        <p:spPr>
          <a:xfrm>
            <a:off x="2362200" y="1333500"/>
            <a:ext cx="3581400" cy="830997"/>
          </a:xfrm>
          <a:prstGeom prst="rect">
            <a:avLst/>
          </a:prstGeom>
          <a:noFill/>
        </p:spPr>
        <p:txBody>
          <a:bodyPr wrap="square" rtlCol="0">
            <a:spAutoFit/>
          </a:bodyPr>
          <a:lstStyle/>
          <a:p>
            <a:r>
              <a:rPr lang="nl-NL" sz="4800" b="1" dirty="0">
                <a:latin typeface="Times New Roman" panose="02020603050405020304" pitchFamily="18" charset="0"/>
                <a:cs typeface="Times New Roman" panose="02020603050405020304" pitchFamily="18" charset="0"/>
              </a:rPr>
              <a:t>HĐ 4:</a:t>
            </a:r>
            <a:endParaRPr lang="en-US" sz="4800" dirty="0">
              <a:latin typeface="Times New Roman" panose="02020603050405020304" pitchFamily="18" charset="0"/>
              <a:cs typeface="Times New Roman" panose="02020603050405020304" pitchFamily="18" charset="0"/>
            </a:endParaRPr>
          </a:p>
        </p:txBody>
      </p:sp>
      <p:pic>
        <p:nvPicPr>
          <p:cNvPr id="9" name="Hình ảnh 8">
            <a:extLst>
              <a:ext uri="{FF2B5EF4-FFF2-40B4-BE49-F238E27FC236}">
                <a16:creationId xmlns:a16="http://schemas.microsoft.com/office/drawing/2014/main" id="{72EDAB7A-4863-8064-014B-75DB621D719B}"/>
              </a:ext>
            </a:extLst>
          </p:cNvPr>
          <p:cNvPicPr>
            <a:picLocks noChangeAspect="1"/>
          </p:cNvPicPr>
          <p:nvPr/>
        </p:nvPicPr>
        <p:blipFill rotWithShape="1">
          <a:blip r:embed="rId8"/>
          <a:srcRect l="53333" t="27830" r="20833" b="35926"/>
          <a:stretch/>
        </p:blipFill>
        <p:spPr>
          <a:xfrm>
            <a:off x="12681762" y="466374"/>
            <a:ext cx="5219700" cy="4119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3" name="Nhóm 12">
            <a:extLst>
              <a:ext uri="{FF2B5EF4-FFF2-40B4-BE49-F238E27FC236}">
                <a16:creationId xmlns:a16="http://schemas.microsoft.com/office/drawing/2014/main" id="{058F74DC-94FD-8D6E-79CD-6BC6111CE6F1}"/>
              </a:ext>
            </a:extLst>
          </p:cNvPr>
          <p:cNvGrpSpPr/>
          <p:nvPr/>
        </p:nvGrpSpPr>
        <p:grpSpPr>
          <a:xfrm>
            <a:off x="0" y="2433637"/>
            <a:ext cx="13411200" cy="2737710"/>
            <a:chOff x="0" y="2771774"/>
            <a:chExt cx="12496800" cy="2737710"/>
          </a:xfrm>
        </p:grpSpPr>
        <p:sp>
          <p:nvSpPr>
            <p:cNvPr id="10" name="Rectangle 15">
              <a:extLst>
                <a:ext uri="{FF2B5EF4-FFF2-40B4-BE49-F238E27FC236}">
                  <a16:creationId xmlns:a16="http://schemas.microsoft.com/office/drawing/2014/main" id="{523963FF-39D5-C55A-4B00-657CCC3D7A4B}"/>
                </a:ext>
              </a:extLst>
            </p:cNvPr>
            <p:cNvSpPr>
              <a:spLocks noChangeArrowheads="1"/>
            </p:cNvSpPr>
            <p:nvPr/>
          </p:nvSpPr>
          <p:spPr bwMode="auto">
            <a:xfrm>
              <a:off x="0" y="2924161"/>
              <a:ext cx="124968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ABC có AB = 6cm, AC = 9cm. Trên cạnh AB lấy điểm B’, trên cạnh AC lấy điểm C’ sao cho AB’ = 4cm, AC’ = 6cm.(H4.7)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1" name="Đối tượng 10">
              <a:extLst>
                <a:ext uri="{FF2B5EF4-FFF2-40B4-BE49-F238E27FC236}">
                  <a16:creationId xmlns:a16="http://schemas.microsoft.com/office/drawing/2014/main" id="{B6A8A072-4FEF-69E4-BBD6-F9D6F5B21102}"/>
                </a:ext>
              </a:extLst>
            </p:cNvPr>
            <p:cNvGraphicFramePr>
              <a:graphicFrameLocks noChangeAspect="1"/>
            </p:cNvGraphicFramePr>
            <p:nvPr>
              <p:extLst>
                <p:ext uri="{D42A27DB-BD31-4B8C-83A1-F6EECF244321}">
                  <p14:modId xmlns:p14="http://schemas.microsoft.com/office/powerpoint/2010/main" val="669340394"/>
                </p:ext>
              </p:extLst>
            </p:nvPr>
          </p:nvGraphicFramePr>
          <p:xfrm>
            <a:off x="1210244" y="2771774"/>
            <a:ext cx="957263" cy="957263"/>
          </p:xfrm>
          <a:graphic>
            <a:graphicData uri="http://schemas.openxmlformats.org/presentationml/2006/ole">
              <mc:AlternateContent xmlns:mc="http://schemas.openxmlformats.org/markup-compatibility/2006">
                <mc:Choice xmlns:v="urn:schemas-microsoft-com:vml" Requires="v">
                  <p:oleObj name="Equation" r:id="rId9" imgW="957157" imgH="957170" progId="Equation.DSMT4">
                    <p:embed/>
                  </p:oleObj>
                </mc:Choice>
                <mc:Fallback>
                  <p:oleObj name="Equation" r:id="rId9" imgW="957157" imgH="957170" progId="Equation.DSMT4">
                    <p:embed/>
                    <p:pic>
                      <p:nvPicPr>
                        <p:cNvPr id="0" name=""/>
                        <p:cNvPicPr/>
                        <p:nvPr/>
                      </p:nvPicPr>
                      <p:blipFill>
                        <a:blip r:embed="rId10"/>
                        <a:stretch>
                          <a:fillRect/>
                        </a:stretch>
                      </p:blipFill>
                      <p:spPr>
                        <a:xfrm>
                          <a:off x="1210244" y="2771774"/>
                          <a:ext cx="957263" cy="957263"/>
                        </a:xfrm>
                        <a:prstGeom prst="rect">
                          <a:avLst/>
                        </a:prstGeom>
                      </p:spPr>
                    </p:pic>
                  </p:oleObj>
                </mc:Fallback>
              </mc:AlternateContent>
            </a:graphicData>
          </a:graphic>
        </p:graphicFrame>
      </p:grpSp>
      <p:grpSp>
        <p:nvGrpSpPr>
          <p:cNvPr id="20" name="Nhóm 19">
            <a:extLst>
              <a:ext uri="{FF2B5EF4-FFF2-40B4-BE49-F238E27FC236}">
                <a16:creationId xmlns:a16="http://schemas.microsoft.com/office/drawing/2014/main" id="{B907F08A-DE16-EC8B-1465-EAE6FA1A0AC0}"/>
              </a:ext>
            </a:extLst>
          </p:cNvPr>
          <p:cNvGrpSpPr/>
          <p:nvPr/>
        </p:nvGrpSpPr>
        <p:grpSpPr>
          <a:xfrm>
            <a:off x="184962" y="5171347"/>
            <a:ext cx="12496800" cy="1675074"/>
            <a:chOff x="108762" y="5754426"/>
            <a:chExt cx="12496800" cy="1675074"/>
          </a:xfrm>
        </p:grpSpPr>
        <p:sp>
          <p:nvSpPr>
            <p:cNvPr id="16" name="Rectangle 15">
              <a:extLst>
                <a:ext uri="{FF2B5EF4-FFF2-40B4-BE49-F238E27FC236}">
                  <a16:creationId xmlns:a16="http://schemas.microsoft.com/office/drawing/2014/main" id="{0AED3253-42D3-A1A3-387C-ADBE54D904C5}"/>
                </a:ext>
              </a:extLst>
            </p:cNvPr>
            <p:cNvSpPr>
              <a:spLocks noChangeArrowheads="1"/>
            </p:cNvSpPr>
            <p:nvPr/>
          </p:nvSpPr>
          <p:spPr bwMode="auto">
            <a:xfrm>
              <a:off x="108762" y="5965709"/>
              <a:ext cx="12496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So sánh các tỉ số           và          ?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8" name="Đối tượng 17">
              <a:extLst>
                <a:ext uri="{FF2B5EF4-FFF2-40B4-BE49-F238E27FC236}">
                  <a16:creationId xmlns:a16="http://schemas.microsoft.com/office/drawing/2014/main" id="{9DBAFEDC-B9A1-F1EA-708F-D64DA25FFB71}"/>
                </a:ext>
              </a:extLst>
            </p:cNvPr>
            <p:cNvGraphicFramePr>
              <a:graphicFrameLocks noChangeAspect="1"/>
            </p:cNvGraphicFramePr>
            <p:nvPr>
              <p:extLst>
                <p:ext uri="{D42A27DB-BD31-4B8C-83A1-F6EECF244321}">
                  <p14:modId xmlns:p14="http://schemas.microsoft.com/office/powerpoint/2010/main" val="1664723798"/>
                </p:ext>
              </p:extLst>
            </p:nvPr>
          </p:nvGraphicFramePr>
          <p:xfrm>
            <a:off x="5593080" y="5754426"/>
            <a:ext cx="1277162" cy="1596453"/>
          </p:xfrm>
          <a:graphic>
            <a:graphicData uri="http://schemas.openxmlformats.org/presentationml/2006/ole">
              <mc:AlternateContent xmlns:mc="http://schemas.openxmlformats.org/markup-compatibility/2006">
                <mc:Choice xmlns:v="urn:schemas-microsoft-com:vml" Requires="v">
                  <p:oleObj name="Equation" r:id="rId11" imgW="355320" imgH="444240" progId="Equation.DSMT4">
                    <p:embed/>
                  </p:oleObj>
                </mc:Choice>
                <mc:Fallback>
                  <p:oleObj name="Equation" r:id="rId11" imgW="355320" imgH="444240" progId="Equation.DSMT4">
                    <p:embed/>
                    <p:pic>
                      <p:nvPicPr>
                        <p:cNvPr id="0" name=""/>
                        <p:cNvPicPr/>
                        <p:nvPr/>
                      </p:nvPicPr>
                      <p:blipFill>
                        <a:blip r:embed="rId12"/>
                        <a:stretch>
                          <a:fillRect/>
                        </a:stretch>
                      </p:blipFill>
                      <p:spPr>
                        <a:xfrm>
                          <a:off x="5593080" y="5754426"/>
                          <a:ext cx="1277162" cy="1596453"/>
                        </a:xfrm>
                        <a:prstGeom prst="rect">
                          <a:avLst/>
                        </a:prstGeom>
                      </p:spPr>
                    </p:pic>
                  </p:oleObj>
                </mc:Fallback>
              </mc:AlternateContent>
            </a:graphicData>
          </a:graphic>
        </p:graphicFrame>
        <p:graphicFrame>
          <p:nvGraphicFramePr>
            <p:cNvPr id="19" name="Đối tượng 18">
              <a:extLst>
                <a:ext uri="{FF2B5EF4-FFF2-40B4-BE49-F238E27FC236}">
                  <a16:creationId xmlns:a16="http://schemas.microsoft.com/office/drawing/2014/main" id="{4437F751-A0FD-9CE4-16BA-D736B0EC3DF8}"/>
                </a:ext>
              </a:extLst>
            </p:cNvPr>
            <p:cNvGraphicFramePr>
              <a:graphicFrameLocks noChangeAspect="1"/>
            </p:cNvGraphicFramePr>
            <p:nvPr>
              <p:extLst>
                <p:ext uri="{D42A27DB-BD31-4B8C-83A1-F6EECF244321}">
                  <p14:modId xmlns:p14="http://schemas.microsoft.com/office/powerpoint/2010/main" val="2948966509"/>
                </p:ext>
              </p:extLst>
            </p:nvPr>
          </p:nvGraphicFramePr>
          <p:xfrm>
            <a:off x="8054975" y="5786437"/>
            <a:ext cx="1322388" cy="1643063"/>
          </p:xfrm>
          <a:graphic>
            <a:graphicData uri="http://schemas.openxmlformats.org/presentationml/2006/ole">
              <mc:AlternateContent xmlns:mc="http://schemas.openxmlformats.org/markup-compatibility/2006">
                <mc:Choice xmlns:v="urn:schemas-microsoft-com:vml" Requires="v">
                  <p:oleObj name="Equation" r:id="rId13" imgW="368280" imgH="457200" progId="Equation.DSMT4">
                    <p:embed/>
                  </p:oleObj>
                </mc:Choice>
                <mc:Fallback>
                  <p:oleObj name="Equation" r:id="rId13" imgW="368280" imgH="457200" progId="Equation.DSMT4">
                    <p:embed/>
                    <p:pic>
                      <p:nvPicPr>
                        <p:cNvPr id="18" name="Đối tượng 17">
                          <a:extLst>
                            <a:ext uri="{FF2B5EF4-FFF2-40B4-BE49-F238E27FC236}">
                              <a16:creationId xmlns:a16="http://schemas.microsoft.com/office/drawing/2014/main" id="{9DBAFEDC-B9A1-F1EA-708F-D64DA25FFB71}"/>
                            </a:ext>
                          </a:extLst>
                        </p:cNvPr>
                        <p:cNvPicPr/>
                        <p:nvPr/>
                      </p:nvPicPr>
                      <p:blipFill>
                        <a:blip r:embed="rId14"/>
                        <a:stretch>
                          <a:fillRect/>
                        </a:stretch>
                      </p:blipFill>
                      <p:spPr>
                        <a:xfrm>
                          <a:off x="8054975" y="5786437"/>
                          <a:ext cx="1322388" cy="1643063"/>
                        </a:xfrm>
                        <a:prstGeom prst="rect">
                          <a:avLst/>
                        </a:prstGeom>
                      </p:spPr>
                    </p:pic>
                  </p:oleObj>
                </mc:Fallback>
              </mc:AlternateContent>
            </a:graphicData>
          </a:graphic>
        </p:graphicFrame>
      </p:grpSp>
      <p:sp>
        <p:nvSpPr>
          <p:cNvPr id="22" name="Rectangle 15">
            <a:extLst>
              <a:ext uri="{FF2B5EF4-FFF2-40B4-BE49-F238E27FC236}">
                <a16:creationId xmlns:a16="http://schemas.microsoft.com/office/drawing/2014/main" id="{69D9D63F-D334-72F6-A19D-FEA690A02C6D}"/>
              </a:ext>
            </a:extLst>
          </p:cNvPr>
          <p:cNvSpPr>
            <a:spLocks noChangeArrowheads="1"/>
          </p:cNvSpPr>
          <p:nvPr/>
        </p:nvSpPr>
        <p:spPr bwMode="auto">
          <a:xfrm>
            <a:off x="184962" y="6768748"/>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Vẽ đường thẳng a đi qua B’ và song song với BC, đường thẳng a cắt AC tại điểm C’’. Tính độ dài đoạn thẳng AC’’? </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5" name="Rectangle 15">
            <a:extLst>
              <a:ext uri="{FF2B5EF4-FFF2-40B4-BE49-F238E27FC236}">
                <a16:creationId xmlns:a16="http://schemas.microsoft.com/office/drawing/2014/main" id="{15AF4F47-270C-D3FF-32BA-513DB49E4A26}"/>
              </a:ext>
            </a:extLst>
          </p:cNvPr>
          <p:cNvSpPr>
            <a:spLocks noChangeArrowheads="1"/>
          </p:cNvSpPr>
          <p:nvPr/>
        </p:nvSpPr>
        <p:spPr bwMode="auto">
          <a:xfrm>
            <a:off x="200202" y="8404153"/>
            <a:ext cx="1756963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Nhận xét gì về hai điểm C’ và C’’ và hai đường thẳng B’C’ , BC?</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41802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24600" y="800100"/>
            <a:ext cx="6324600" cy="1015663"/>
          </a:xfrm>
          <a:prstGeom prst="rect">
            <a:avLst/>
          </a:prstGeom>
          <a:noFill/>
        </p:spPr>
        <p:txBody>
          <a:bodyPr wrap="square" rtlCol="0">
            <a:spAutoFit/>
          </a:bodyPr>
          <a:lstStyle/>
          <a:p>
            <a:r>
              <a:rPr lang="en-US" sz="6000" b="1" dirty="0" err="1">
                <a:solidFill>
                  <a:srgbClr val="FFFF00"/>
                </a:solidFill>
                <a:latin typeface="Times New Roman" panose="02020603050405020304" pitchFamily="18" charset="0"/>
                <a:cs typeface="Times New Roman" panose="02020603050405020304" pitchFamily="18" charset="0"/>
              </a:rPr>
              <a:t>Định</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dirty="0" err="1">
                <a:solidFill>
                  <a:srgbClr val="FFFF00"/>
                </a:solidFill>
                <a:latin typeface="Times New Roman" panose="02020603050405020304" pitchFamily="18" charset="0"/>
                <a:cs typeface="Times New Roman" panose="02020603050405020304" pitchFamily="18" charset="0"/>
              </a:rPr>
              <a:t>lí</a:t>
            </a:r>
            <a:endParaRPr lang="en-US" sz="6000" b="1" dirty="0">
              <a:solidFill>
                <a:srgbClr val="FFFF00"/>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300965" y="2110765"/>
            <a:ext cx="15932627" cy="5797596"/>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3"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145859">
            <a:off x="136511" y="330866"/>
            <a:ext cx="2186277" cy="1232265"/>
          </a:xfrm>
          <a:prstGeom prst="rect">
            <a:avLst/>
          </a:prstGeom>
        </p:spPr>
      </p:pic>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65279" y="-399540"/>
            <a:ext cx="2404550" cy="2392527"/>
          </a:xfrm>
          <a:prstGeom prst="rect">
            <a:avLst/>
          </a:prstGeom>
        </p:spPr>
      </p:pic>
      <p:pic>
        <p:nvPicPr>
          <p:cNvPr id="15"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8346" y="8420100"/>
            <a:ext cx="8659085" cy="2902946"/>
          </a:xfrm>
          <a:prstGeom prst="rect">
            <a:avLst/>
          </a:prstGeom>
        </p:spPr>
      </p:pic>
      <p:pic>
        <p:nvPicPr>
          <p:cNvPr id="16"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1600" y="8437412"/>
            <a:ext cx="9534701" cy="2868322"/>
          </a:xfrm>
          <a:prstGeom prst="rect">
            <a:avLst/>
          </a:prstGeom>
        </p:spPr>
      </p:pic>
      <p:pic>
        <p:nvPicPr>
          <p:cNvPr id="1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79879" y="8507818"/>
            <a:ext cx="8659085" cy="2868322"/>
          </a:xfrm>
          <a:prstGeom prst="rect">
            <a:avLst/>
          </a:prstGeom>
        </p:spPr>
      </p:pic>
      <p:pic>
        <p:nvPicPr>
          <p:cNvPr id="1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88099" flipH="1">
            <a:off x="15468451" y="560028"/>
            <a:ext cx="2609968" cy="1879176"/>
          </a:xfrm>
          <a:prstGeom prst="rect">
            <a:avLst/>
          </a:prstGeom>
        </p:spPr>
      </p:pic>
      <p:pic>
        <p:nvPicPr>
          <p:cNvPr id="19"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14577">
            <a:off x="16447187" y="7967014"/>
            <a:ext cx="1390289" cy="2832070"/>
          </a:xfrm>
          <a:prstGeom prst="rect">
            <a:avLst/>
          </a:prstGeom>
        </p:spPr>
      </p:pic>
      <p:pic>
        <p:nvPicPr>
          <p:cNvPr id="20"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728357">
            <a:off x="648442" y="7837436"/>
            <a:ext cx="1769883" cy="1879220"/>
          </a:xfrm>
          <a:prstGeom prst="rect">
            <a:avLst/>
          </a:prstGeom>
        </p:spPr>
      </p:pic>
      <p:sp>
        <p:nvSpPr>
          <p:cNvPr id="8" name="Rectangle 3">
            <a:extLst>
              <a:ext uri="{FF2B5EF4-FFF2-40B4-BE49-F238E27FC236}">
                <a16:creationId xmlns:a16="http://schemas.microsoft.com/office/drawing/2014/main" id="{7587AEF7-7A62-5201-6562-4ABB853B6FB8}"/>
              </a:ext>
            </a:extLst>
          </p:cNvPr>
          <p:cNvSpPr>
            <a:spLocks noChangeArrowheads="1"/>
          </p:cNvSpPr>
          <p:nvPr/>
        </p:nvSpPr>
        <p:spPr bwMode="auto">
          <a:xfrm>
            <a:off x="1829862" y="2457536"/>
            <a:ext cx="15157173" cy="466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NL" altLang="en-US" sz="5400" u="sng"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Định lí Thales đảo:</a:t>
            </a:r>
          </a:p>
          <a:p>
            <a:pPr marL="0" marR="0" algn="just">
              <a:lnSpc>
                <a:spcPct val="115000"/>
              </a:lnSpc>
              <a:spcBef>
                <a:spcPts val="0"/>
              </a:spcBef>
              <a:spcAft>
                <a:spcPts val="1000"/>
              </a:spcAft>
              <a:tabLst>
                <a:tab pos="3013710" algn="r"/>
              </a:tabLst>
            </a:pPr>
            <a:r>
              <a:rPr lang="nl-NL" sz="5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Nếu một đoạn thẳng cắt hai cạnh của một tam giác và định ra trên hai cạnh này những đoạn thẳng tương ứng tỉ lệ thì đường thẳng đó song song với cạnh còn lại của tam giác.</a:t>
            </a:r>
            <a:endParaRPr lang="en-US" sz="5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00970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96553">
            <a:off x="515916" y="329562"/>
            <a:ext cx="1015571" cy="1461253"/>
          </a:xfrm>
          <a:prstGeom prst="rect">
            <a:avLst/>
          </a:prstGeom>
        </p:spPr>
      </p:pic>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rgbClr val="FFFF00"/>
                </a:solidFill>
                <a:latin typeface="+mj-lt"/>
              </a:rPr>
              <a:t>KHỞI ĐỘNG</a:t>
            </a:r>
          </a:p>
        </p:txBody>
      </p:sp>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903607">
            <a:off x="16940511" y="196988"/>
            <a:ext cx="1096703" cy="1233510"/>
          </a:xfrm>
          <a:prstGeom prst="rect">
            <a:avLst/>
          </a:prstGeom>
        </p:spPr>
      </p:pic>
      <p:pic>
        <p:nvPicPr>
          <p:cNvPr id="13" name="Picture 7"/>
          <p:cNvPicPr>
            <a:picLocks noChangeAspect="1"/>
          </p:cNvPicPr>
          <p:nvPr/>
        </p:nvPicPr>
        <p:blipFill>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51578">
            <a:off x="16636939" y="9109527"/>
            <a:ext cx="1156870" cy="797188"/>
          </a:xfrm>
          <a:prstGeom prst="rect">
            <a:avLst/>
          </a:prstGeom>
        </p:spPr>
      </p:pic>
      <p:pic>
        <p:nvPicPr>
          <p:cNvPr id="15"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76113">
            <a:off x="593979" y="8727445"/>
            <a:ext cx="2142963" cy="2401079"/>
          </a:xfrm>
          <a:prstGeom prst="rect">
            <a:avLst/>
          </a:prstGeom>
        </p:spPr>
      </p:pic>
      <p:sp>
        <p:nvSpPr>
          <p:cNvPr id="7" name="Hộp Văn bản 6">
            <a:extLst>
              <a:ext uri="{FF2B5EF4-FFF2-40B4-BE49-F238E27FC236}">
                <a16:creationId xmlns:a16="http://schemas.microsoft.com/office/drawing/2014/main" id="{CD97B0EE-5405-3DF7-70A8-D465CEADE18F}"/>
              </a:ext>
            </a:extLst>
          </p:cNvPr>
          <p:cNvSpPr txBox="1"/>
          <p:nvPr/>
        </p:nvSpPr>
        <p:spPr>
          <a:xfrm>
            <a:off x="766265" y="1911138"/>
            <a:ext cx="10435135" cy="7669407"/>
          </a:xfrm>
          <a:prstGeom prst="rect">
            <a:avLst/>
          </a:prstGeom>
          <a:noFill/>
        </p:spPr>
        <p:txBody>
          <a:bodyPr wrap="square">
            <a:spAutoFit/>
          </a:bodyPr>
          <a:lstStyle/>
          <a:p>
            <a:pPr marL="0" marR="0" algn="just">
              <a:lnSpc>
                <a:spcPct val="115000"/>
              </a:lnSpc>
              <a:spcBef>
                <a:spcPts val="0"/>
              </a:spcBef>
              <a:spcAft>
                <a:spcPts val="0"/>
              </a:spcAft>
            </a:pPr>
            <a:r>
              <a:rPr lang="nl-NL" sz="4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Cây cầu AB bắc qua một con sông có chiều rộng 300m. Để đo khoảng cách giữa hai điểm C và D trên hai bờ con sông, người ta chọn một điểm E trên đường thẳng AB sao cho ba điểm E, C, D thẳng hàng. Trên mặt đất người ta đo được AE = 400m, EC = 500m. </a:t>
            </a:r>
            <a:endParaRPr lang="en-US" sz="4800" dirty="0">
              <a:solidFill>
                <a:schemeClr val="bg1"/>
              </a:solidFill>
              <a:effectLst/>
              <a:latin typeface="Times New Roman" panose="02020603050405020304" pitchFamily="18" charset="0"/>
              <a:ea typeface="Calibri" panose="020F0502020204030204" pitchFamily="34" charset="0"/>
            </a:endParaRPr>
          </a:p>
          <a:p>
            <a:pPr marL="0" marR="0" algn="l">
              <a:lnSpc>
                <a:spcPct val="115000"/>
              </a:lnSpc>
              <a:spcBef>
                <a:spcPts val="0"/>
              </a:spcBef>
              <a:spcAft>
                <a:spcPts val="0"/>
              </a:spcAft>
            </a:pPr>
            <a:r>
              <a:rPr lang="nl-NL" sz="4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Theo em, người ta tính khoảng cách giữa C và D như thế nào?</a:t>
            </a:r>
            <a:endParaRPr lang="en-US" sz="4800" dirty="0">
              <a:solidFill>
                <a:schemeClr val="bg1"/>
              </a:solidFill>
              <a:effectLs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F083C9B3-EE8C-19DF-57A3-6A3CAE1B83D1}"/>
              </a:ext>
            </a:extLst>
          </p:cNvPr>
          <p:cNvPicPr>
            <a:picLocks noChangeAspect="1"/>
          </p:cNvPicPr>
          <p:nvPr/>
        </p:nvPicPr>
        <p:blipFill rotWithShape="1">
          <a:blip r:embed="rId11"/>
          <a:srcRect l="54583" t="25555" r="24584" b="44815"/>
          <a:stretch/>
        </p:blipFill>
        <p:spPr>
          <a:xfrm>
            <a:off x="11901985" y="2324100"/>
            <a:ext cx="5619750" cy="449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67308">
            <a:off x="16129727" y="589117"/>
            <a:ext cx="1713028" cy="965525"/>
          </a:xfrm>
          <a:prstGeom prst="rect">
            <a:avLst/>
          </a:prstGeom>
        </p:spPr>
      </p:pic>
      <p:sp>
        <p:nvSpPr>
          <p:cNvPr id="42" name="Rectangle 15">
            <a:extLst>
              <a:ext uri="{FF2B5EF4-FFF2-40B4-BE49-F238E27FC236}">
                <a16:creationId xmlns:a16="http://schemas.microsoft.com/office/drawing/2014/main" id="{0E65AB9B-D7AF-F603-BCAF-7BE513487523}"/>
              </a:ext>
            </a:extLst>
          </p:cNvPr>
          <p:cNvSpPr>
            <a:spLocks noChangeArrowheads="1"/>
          </p:cNvSpPr>
          <p:nvPr/>
        </p:nvSpPr>
        <p:spPr bwMode="auto">
          <a:xfrm>
            <a:off x="2362200" y="53721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15" name="Hộp Văn bản 14">
            <a:extLst>
              <a:ext uri="{FF2B5EF4-FFF2-40B4-BE49-F238E27FC236}">
                <a16:creationId xmlns:a16="http://schemas.microsoft.com/office/drawing/2014/main" id="{BD526EB1-6E00-2A0A-F214-294392B1F964}"/>
              </a:ext>
            </a:extLst>
          </p:cNvPr>
          <p:cNvSpPr txBox="1"/>
          <p:nvPr/>
        </p:nvSpPr>
        <p:spPr>
          <a:xfrm>
            <a:off x="1524000" y="323596"/>
            <a:ext cx="10134600"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Định lí Thales đảo</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Hình ảnh 4">
            <a:extLst>
              <a:ext uri="{FF2B5EF4-FFF2-40B4-BE49-F238E27FC236}">
                <a16:creationId xmlns:a16="http://schemas.microsoft.com/office/drawing/2014/main" id="{AB12020F-B95B-7059-1B75-553AF3F68629}"/>
              </a:ext>
            </a:extLst>
          </p:cNvPr>
          <p:cNvPicPr>
            <a:picLocks noChangeAspect="1"/>
          </p:cNvPicPr>
          <p:nvPr/>
        </p:nvPicPr>
        <p:blipFill rotWithShape="1">
          <a:blip r:embed="rId5"/>
          <a:srcRect l="68383" t="40560" r="12153" b="34946"/>
          <a:stretch/>
        </p:blipFill>
        <p:spPr bwMode="auto">
          <a:xfrm>
            <a:off x="10433041" y="4407378"/>
            <a:ext cx="6553200" cy="46383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6" name="Hình ảnh 5">
            <a:extLst>
              <a:ext uri="{FF2B5EF4-FFF2-40B4-BE49-F238E27FC236}">
                <a16:creationId xmlns:a16="http://schemas.microsoft.com/office/drawing/2014/main" id="{28604D27-65C8-1524-ADD8-A4C1BDC6A894}"/>
              </a:ext>
            </a:extLst>
          </p:cNvPr>
          <p:cNvPicPr>
            <a:picLocks noChangeAspect="1"/>
          </p:cNvPicPr>
          <p:nvPr/>
        </p:nvPicPr>
        <p:blipFill rotWithShape="1">
          <a:blip r:embed="rId6"/>
          <a:srcRect l="20785" t="40849" r="42217" b="39297"/>
          <a:stretch/>
        </p:blipFill>
        <p:spPr bwMode="auto">
          <a:xfrm>
            <a:off x="967740" y="1775943"/>
            <a:ext cx="8723160" cy="26314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910423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06055" y="-1078396"/>
            <a:ext cx="1179163" cy="408426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5"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876296">
            <a:off x="272149" y="9366702"/>
            <a:ext cx="1638800" cy="923687"/>
          </a:xfrm>
          <a:prstGeom prst="rect">
            <a:avLst/>
          </a:prstGeom>
        </p:spPr>
      </p:pic>
      <p:sp>
        <p:nvSpPr>
          <p:cNvPr id="8" name="Rectangle 7"/>
          <p:cNvSpPr/>
          <p:nvPr/>
        </p:nvSpPr>
        <p:spPr>
          <a:xfrm>
            <a:off x="-680635" y="227330"/>
            <a:ext cx="4741161" cy="118949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rPr>
              <a:t>Ví dụ 2 </a:t>
            </a:r>
            <a:endParaRPr lang="en-US" sz="54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83000" y="-196636"/>
            <a:ext cx="1905000" cy="1895475"/>
          </a:xfrm>
          <a:prstGeom prst="rect">
            <a:avLst/>
          </a:prstGeom>
        </p:spPr>
      </p:pic>
      <p:pic>
        <p:nvPicPr>
          <p:cNvPr id="1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988925" flipH="1">
            <a:off x="16758342" y="8913934"/>
            <a:ext cx="1154317" cy="1135234"/>
          </a:xfrm>
          <a:prstGeom prst="rect">
            <a:avLst/>
          </a:prstGeom>
        </p:spPr>
      </p:pic>
      <p:pic>
        <p:nvPicPr>
          <p:cNvPr id="1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570816">
            <a:off x="15873583" y="-188509"/>
            <a:ext cx="1769883" cy="1879220"/>
          </a:xfrm>
          <a:prstGeom prst="rect">
            <a:avLst/>
          </a:prstGeom>
        </p:spPr>
      </p:pic>
      <p:sp>
        <p:nvSpPr>
          <p:cNvPr id="6" name="Rectangle 5"/>
          <p:cNvSpPr/>
          <p:nvPr/>
        </p:nvSpPr>
        <p:spPr>
          <a:xfrm>
            <a:off x="3437771" y="374305"/>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sát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H4.8</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Chứng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minh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MN//EF</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22690" y="2174739"/>
            <a:ext cx="2753910" cy="923330"/>
          </a:xfrm>
          <a:prstGeom prst="rect">
            <a:avLst/>
          </a:prstGeom>
          <a:noFill/>
        </p:spPr>
        <p:txBody>
          <a:bodyPr wrap="square" rtlCol="0">
            <a:spAutoFit/>
          </a:bodyPr>
          <a:lstStyle/>
          <a:p>
            <a:r>
              <a:rPr lang="en-US" sz="5400" b="1" u="sng" dirty="0" err="1">
                <a:solidFill>
                  <a:schemeClr val="bg1"/>
                </a:solidFill>
                <a:latin typeface="Times New Roman" panose="02020603050405020304" pitchFamily="18" charset="0"/>
                <a:cs typeface="Times New Roman" panose="02020603050405020304" pitchFamily="18" charset="0"/>
              </a:rPr>
              <a:t>Giải</a:t>
            </a:r>
            <a:r>
              <a:rPr lang="en-US" sz="5400" b="1" u="sng" dirty="0">
                <a:solidFill>
                  <a:schemeClr val="bg1"/>
                </a:solidFill>
                <a:latin typeface="Times New Roman" panose="02020603050405020304" pitchFamily="18" charset="0"/>
                <a:cs typeface="Times New Roman" panose="02020603050405020304" pitchFamily="18" charset="0"/>
              </a:rPr>
              <a:t>:</a:t>
            </a:r>
          </a:p>
        </p:txBody>
      </p:sp>
      <p:graphicFrame>
        <p:nvGraphicFramePr>
          <p:cNvPr id="33" name="Đối tượng 32">
            <a:extLst>
              <a:ext uri="{FF2B5EF4-FFF2-40B4-BE49-F238E27FC236}">
                <a16:creationId xmlns:a16="http://schemas.microsoft.com/office/drawing/2014/main" id="{08AA4910-8CD6-BE29-8FBB-5E5EF3D23EC3}"/>
              </a:ext>
            </a:extLst>
          </p:cNvPr>
          <p:cNvGraphicFramePr>
            <a:graphicFrameLocks noChangeAspect="1"/>
          </p:cNvGraphicFramePr>
          <p:nvPr>
            <p:extLst>
              <p:ext uri="{D42A27DB-BD31-4B8C-83A1-F6EECF244321}">
                <p14:modId xmlns:p14="http://schemas.microsoft.com/office/powerpoint/2010/main" val="2657673852"/>
              </p:ext>
            </p:extLst>
          </p:nvPr>
        </p:nvGraphicFramePr>
        <p:xfrm>
          <a:off x="288824" y="4303354"/>
          <a:ext cx="8434344" cy="1787434"/>
        </p:xfrm>
        <a:graphic>
          <a:graphicData uri="http://schemas.openxmlformats.org/presentationml/2006/ole">
            <mc:AlternateContent xmlns:mc="http://schemas.openxmlformats.org/markup-compatibility/2006">
              <mc:Choice xmlns:v="urn:schemas-microsoft-com:vml" Requires="v">
                <p:oleObj name="Equation" r:id="rId10" imgW="2171520" imgH="457200" progId="Equation.DSMT4">
                  <p:embed/>
                </p:oleObj>
              </mc:Choice>
              <mc:Fallback>
                <p:oleObj name="Equation" r:id="rId10" imgW="2171520" imgH="457200" progId="Equation.DSMT4">
                  <p:embed/>
                  <p:pic>
                    <p:nvPicPr>
                      <p:cNvPr id="33" name="Đối tượng 32">
                        <a:extLst>
                          <a:ext uri="{FF2B5EF4-FFF2-40B4-BE49-F238E27FC236}">
                            <a16:creationId xmlns:a16="http://schemas.microsoft.com/office/drawing/2014/main" id="{08AA4910-8CD6-BE29-8FBB-5E5EF3D23EC3}"/>
                          </a:ext>
                        </a:extLst>
                      </p:cNvPr>
                      <p:cNvPicPr>
                        <a:picLocks noChangeAspect="1" noChangeArrowheads="1"/>
                      </p:cNvPicPr>
                      <p:nvPr/>
                    </p:nvPicPr>
                    <p:blipFill>
                      <a:blip r:embed="rId11"/>
                      <a:srcRect/>
                      <a:stretch>
                        <a:fillRect/>
                      </a:stretch>
                    </p:blipFill>
                    <p:spPr bwMode="auto">
                      <a:xfrm>
                        <a:off x="288824" y="4303354"/>
                        <a:ext cx="8434344" cy="1787434"/>
                      </a:xfrm>
                      <a:prstGeom prst="rect">
                        <a:avLst/>
                      </a:prstGeom>
                      <a:noFill/>
                    </p:spPr>
                  </p:pic>
                </p:oleObj>
              </mc:Fallback>
            </mc:AlternateContent>
          </a:graphicData>
        </a:graphic>
      </p:graphicFrame>
      <p:grpSp>
        <p:nvGrpSpPr>
          <p:cNvPr id="42" name="Nhóm 41">
            <a:extLst>
              <a:ext uri="{FF2B5EF4-FFF2-40B4-BE49-F238E27FC236}">
                <a16:creationId xmlns:a16="http://schemas.microsoft.com/office/drawing/2014/main" id="{59CC088A-38E9-7793-3105-7BD6F4770759}"/>
              </a:ext>
            </a:extLst>
          </p:cNvPr>
          <p:cNvGrpSpPr/>
          <p:nvPr/>
        </p:nvGrpSpPr>
        <p:grpSpPr>
          <a:xfrm>
            <a:off x="288824" y="3224789"/>
            <a:ext cx="8855176" cy="957263"/>
            <a:chOff x="533400" y="4656730"/>
            <a:chExt cx="8855176" cy="957263"/>
          </a:xfrm>
        </p:grpSpPr>
        <p:sp>
          <p:nvSpPr>
            <p:cNvPr id="37" name="Rectangle 15">
              <a:extLst>
                <a:ext uri="{FF2B5EF4-FFF2-40B4-BE49-F238E27FC236}">
                  <a16:creationId xmlns:a16="http://schemas.microsoft.com/office/drawing/2014/main" id="{787D33D8-326D-237E-90F9-D981A7733EF9}"/>
                </a:ext>
              </a:extLst>
            </p:cNvPr>
            <p:cNvSpPr>
              <a:spLocks noChangeArrowheads="1"/>
            </p:cNvSpPr>
            <p:nvPr/>
          </p:nvSpPr>
          <p:spPr bwMode="auto">
            <a:xfrm>
              <a:off x="533400" y="4690663"/>
              <a:ext cx="88551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Xét      DEF có</a:t>
              </a:r>
              <a:endParaRPr kumimoji="0" lang="en-US"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41" name="Đối tượng 40">
              <a:extLst>
                <a:ext uri="{FF2B5EF4-FFF2-40B4-BE49-F238E27FC236}">
                  <a16:creationId xmlns:a16="http://schemas.microsoft.com/office/drawing/2014/main" id="{A47548D4-BC8E-EC96-0B5F-3D5DFF044A10}"/>
                </a:ext>
              </a:extLst>
            </p:cNvPr>
            <p:cNvGraphicFramePr>
              <a:graphicFrameLocks noChangeAspect="1"/>
            </p:cNvGraphicFramePr>
            <p:nvPr>
              <p:extLst>
                <p:ext uri="{D42A27DB-BD31-4B8C-83A1-F6EECF244321}">
                  <p14:modId xmlns:p14="http://schemas.microsoft.com/office/powerpoint/2010/main" val="4037101816"/>
                </p:ext>
              </p:extLst>
            </p:nvPr>
          </p:nvGraphicFramePr>
          <p:xfrm>
            <a:off x="1665589" y="4656730"/>
            <a:ext cx="957263" cy="957263"/>
          </p:xfrm>
          <a:graphic>
            <a:graphicData uri="http://schemas.openxmlformats.org/presentationml/2006/ole">
              <mc:AlternateContent xmlns:mc="http://schemas.openxmlformats.org/markup-compatibility/2006">
                <mc:Choice xmlns:v="urn:schemas-microsoft-com:vml" Requires="v">
                  <p:oleObj name="Equation" r:id="rId12" imgW="957157" imgH="957170" progId="Equation.DSMT4">
                    <p:embed/>
                  </p:oleObj>
                </mc:Choice>
                <mc:Fallback>
                  <p:oleObj name="Equation" r:id="rId12" imgW="957157" imgH="957170" progId="Equation.DSMT4">
                    <p:embed/>
                    <p:pic>
                      <p:nvPicPr>
                        <p:cNvPr id="41" name="Đối tượng 40">
                          <a:extLst>
                            <a:ext uri="{FF2B5EF4-FFF2-40B4-BE49-F238E27FC236}">
                              <a16:creationId xmlns:a16="http://schemas.microsoft.com/office/drawing/2014/main" id="{A47548D4-BC8E-EC96-0B5F-3D5DFF044A10}"/>
                            </a:ext>
                          </a:extLst>
                        </p:cNvPr>
                        <p:cNvPicPr/>
                        <p:nvPr/>
                      </p:nvPicPr>
                      <p:blipFill>
                        <a:blip r:embed="rId13"/>
                        <a:stretch>
                          <a:fillRect/>
                        </a:stretch>
                      </p:blipFill>
                      <p:spPr>
                        <a:xfrm>
                          <a:off x="1665589" y="4656730"/>
                          <a:ext cx="957263" cy="957263"/>
                        </a:xfrm>
                        <a:prstGeom prst="rect">
                          <a:avLst/>
                        </a:prstGeom>
                      </p:spPr>
                    </p:pic>
                  </p:oleObj>
                </mc:Fallback>
              </mc:AlternateContent>
            </a:graphicData>
          </a:graphic>
        </p:graphicFrame>
      </p:grpSp>
      <p:pic>
        <p:nvPicPr>
          <p:cNvPr id="4" name="Hình ảnh 3">
            <a:extLst>
              <a:ext uri="{FF2B5EF4-FFF2-40B4-BE49-F238E27FC236}">
                <a16:creationId xmlns:a16="http://schemas.microsoft.com/office/drawing/2014/main" id="{43A89728-E44D-0DC0-FCE1-668247E4BAB5}"/>
              </a:ext>
            </a:extLst>
          </p:cNvPr>
          <p:cNvPicPr>
            <a:picLocks noChangeAspect="1"/>
          </p:cNvPicPr>
          <p:nvPr/>
        </p:nvPicPr>
        <p:blipFill rotWithShape="1">
          <a:blip r:embed="rId14"/>
          <a:srcRect l="57179" t="19323" r="15143" b="44074"/>
          <a:stretch/>
        </p:blipFill>
        <p:spPr>
          <a:xfrm>
            <a:off x="11144608" y="1912687"/>
            <a:ext cx="6764362" cy="5031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Hộp Văn bản 8">
            <a:extLst>
              <a:ext uri="{FF2B5EF4-FFF2-40B4-BE49-F238E27FC236}">
                <a16:creationId xmlns:a16="http://schemas.microsoft.com/office/drawing/2014/main" id="{F1671847-F334-0703-A4A2-AD9046290BCB}"/>
              </a:ext>
            </a:extLst>
          </p:cNvPr>
          <p:cNvSpPr txBox="1"/>
          <p:nvPr/>
        </p:nvSpPr>
        <p:spPr>
          <a:xfrm>
            <a:off x="585023" y="8166347"/>
            <a:ext cx="11774671" cy="923330"/>
          </a:xfrm>
          <a:prstGeom prst="rect">
            <a:avLst/>
          </a:prstGeom>
          <a:noFill/>
        </p:spPr>
        <p:txBody>
          <a:bodyPr wrap="square">
            <a:spAutoFit/>
          </a:bodyPr>
          <a:lstStyle/>
          <a:p>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Nên MN// EF( theo định lí Thales </a:t>
            </a:r>
            <a:r>
              <a:rPr lang="nl-NL" alt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p>
        </p:txBody>
      </p:sp>
      <p:grpSp>
        <p:nvGrpSpPr>
          <p:cNvPr id="11" name="Nhóm 10">
            <a:extLst>
              <a:ext uri="{FF2B5EF4-FFF2-40B4-BE49-F238E27FC236}">
                <a16:creationId xmlns:a16="http://schemas.microsoft.com/office/drawing/2014/main" id="{855FF307-2815-A141-E83D-508C64FF7045}"/>
              </a:ext>
            </a:extLst>
          </p:cNvPr>
          <p:cNvGrpSpPr/>
          <p:nvPr/>
        </p:nvGrpSpPr>
        <p:grpSpPr>
          <a:xfrm>
            <a:off x="288824" y="6381482"/>
            <a:ext cx="5076486" cy="1532878"/>
            <a:chOff x="1000686" y="7179277"/>
            <a:chExt cx="5076486" cy="1532878"/>
          </a:xfrm>
        </p:grpSpPr>
        <p:sp>
          <p:nvSpPr>
            <p:cNvPr id="39" name="Rectangle 17">
              <a:extLst>
                <a:ext uri="{FF2B5EF4-FFF2-40B4-BE49-F238E27FC236}">
                  <a16:creationId xmlns:a16="http://schemas.microsoft.com/office/drawing/2014/main" id="{84D0E059-C703-A598-509B-3EB2D9BCE4E9}"/>
                </a:ext>
              </a:extLst>
            </p:cNvPr>
            <p:cNvSpPr>
              <a:spLocks noChangeArrowheads="1"/>
            </p:cNvSpPr>
            <p:nvPr/>
          </p:nvSpPr>
          <p:spPr bwMode="auto">
            <a:xfrm>
              <a:off x="1000686" y="7315095"/>
              <a:ext cx="10502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0" i="0" u="none" strike="noStrike" cap="none" normalizeH="0" baseline="0" dirty="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Vì </a:t>
              </a:r>
              <a:endParaRPr kumimoji="0" lang="nl-NL" altLang="en-US" sz="5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10" name="Đối tượng 9">
              <a:extLst>
                <a:ext uri="{FF2B5EF4-FFF2-40B4-BE49-F238E27FC236}">
                  <a16:creationId xmlns:a16="http://schemas.microsoft.com/office/drawing/2014/main" id="{84FC2A47-62B3-5A2E-0621-B42643D60008}"/>
                </a:ext>
              </a:extLst>
            </p:cNvPr>
            <p:cNvGraphicFramePr>
              <a:graphicFrameLocks noChangeAspect="1"/>
            </p:cNvGraphicFramePr>
            <p:nvPr>
              <p:extLst>
                <p:ext uri="{D42A27DB-BD31-4B8C-83A1-F6EECF244321}">
                  <p14:modId xmlns:p14="http://schemas.microsoft.com/office/powerpoint/2010/main" val="784131281"/>
                </p:ext>
              </p:extLst>
            </p:nvPr>
          </p:nvGraphicFramePr>
          <p:xfrm>
            <a:off x="2032077" y="7179277"/>
            <a:ext cx="4045095" cy="1532878"/>
          </p:xfrm>
          <a:graphic>
            <a:graphicData uri="http://schemas.openxmlformats.org/presentationml/2006/ole">
              <mc:AlternateContent xmlns:mc="http://schemas.openxmlformats.org/markup-compatibility/2006">
                <mc:Choice xmlns:v="urn:schemas-microsoft-com:vml" Requires="v">
                  <p:oleObj name="Equation" r:id="rId15" imgW="1206360" imgH="457200" progId="Equation.DSMT4">
                    <p:embed/>
                  </p:oleObj>
                </mc:Choice>
                <mc:Fallback>
                  <p:oleObj name="Equation" r:id="rId15" imgW="1206360" imgH="457200" progId="Equation.DSMT4">
                    <p:embed/>
                    <p:pic>
                      <p:nvPicPr>
                        <p:cNvPr id="0" name=""/>
                        <p:cNvPicPr/>
                        <p:nvPr/>
                      </p:nvPicPr>
                      <p:blipFill>
                        <a:blip r:embed="rId16"/>
                        <a:stretch>
                          <a:fillRect/>
                        </a:stretch>
                      </p:blipFill>
                      <p:spPr>
                        <a:xfrm>
                          <a:off x="2032077" y="7179277"/>
                          <a:ext cx="4045095" cy="1532878"/>
                        </a:xfrm>
                        <a:prstGeom prst="rect">
                          <a:avLst/>
                        </a:prstGeom>
                      </p:spPr>
                    </p:pic>
                  </p:oleObj>
                </mc:Fallback>
              </mc:AlternateContent>
            </a:graphicData>
          </a:graphic>
        </p:graphicFrame>
      </p:grpSp>
    </p:spTree>
    <p:extLst>
      <p:ext uri="{BB962C8B-B14F-4D97-AF65-F5344CB8AC3E}">
        <p14:creationId xmlns:p14="http://schemas.microsoft.com/office/powerpoint/2010/main" val="358032758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600200" y="1409700"/>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3" name="Picture 23"/>
          <p:cNvPicPr>
            <a:picLocks noChangeAspect="1"/>
          </p:cNvPicPr>
          <p:nvPr/>
        </p:nvPicPr>
        <p:blipFill>
          <a:blip r:embed="rId3">
            <a:duotone>
              <a:prstClr val="black"/>
              <a:srgbClr val="4CA289">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14528282" y="9460970"/>
            <a:ext cx="2621128" cy="478356"/>
          </a:xfrm>
          <a:prstGeom prst="rect">
            <a:avLst/>
          </a:prstGeom>
        </p:spPr>
      </p:pic>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4.1: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4138052" y="5600700"/>
            <a:ext cx="3235547" cy="3439021"/>
          </a:xfrm>
          <a:prstGeom prst="rect">
            <a:avLst/>
          </a:prstGeom>
        </p:spPr>
      </p:pic>
      <p:pic>
        <p:nvPicPr>
          <p:cNvPr id="4" name="Hình ảnh 3">
            <a:extLst>
              <a:ext uri="{FF2B5EF4-FFF2-40B4-BE49-F238E27FC236}">
                <a16:creationId xmlns:a16="http://schemas.microsoft.com/office/drawing/2014/main" id="{76A1D7F3-5308-1141-7848-D2F8B63A09EA}"/>
              </a:ext>
            </a:extLst>
          </p:cNvPr>
          <p:cNvPicPr>
            <a:picLocks noChangeAspect="1"/>
          </p:cNvPicPr>
          <p:nvPr/>
        </p:nvPicPr>
        <p:blipFill rotWithShape="1">
          <a:blip r:embed="rId8"/>
          <a:srcRect l="28480" t="45201" r="45990" b="24262"/>
          <a:stretch/>
        </p:blipFill>
        <p:spPr bwMode="auto">
          <a:xfrm>
            <a:off x="914400" y="4000500"/>
            <a:ext cx="5376364" cy="3616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5" name="Hình ảnh 4">
            <a:extLst>
              <a:ext uri="{FF2B5EF4-FFF2-40B4-BE49-F238E27FC236}">
                <a16:creationId xmlns:a16="http://schemas.microsoft.com/office/drawing/2014/main" id="{DC637A4A-E5C2-07D7-66F7-756F74C5D3D2}"/>
              </a:ext>
            </a:extLst>
          </p:cNvPr>
          <p:cNvPicPr>
            <a:picLocks noChangeAspect="1"/>
          </p:cNvPicPr>
          <p:nvPr/>
        </p:nvPicPr>
        <p:blipFill rotWithShape="1">
          <a:blip r:embed="rId8"/>
          <a:srcRect l="55593" t="39909" r="17223" b="24262"/>
          <a:stretch/>
        </p:blipFill>
        <p:spPr bwMode="auto">
          <a:xfrm>
            <a:off x="7679738" y="3994484"/>
            <a:ext cx="4885596" cy="3622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dài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x,y</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4.9(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tròn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kết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chữ</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thập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nhất</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5">
            <a:extLst>
              <a:ext uri="{FF2B5EF4-FFF2-40B4-BE49-F238E27FC236}">
                <a16:creationId xmlns:a16="http://schemas.microsoft.com/office/drawing/2014/main" id="{6B0C4156-9812-218D-F9EE-46FE0024483F}"/>
              </a:ext>
            </a:extLst>
          </p:cNvPr>
          <p:cNvSpPr/>
          <p:nvPr/>
        </p:nvSpPr>
        <p:spPr>
          <a:xfrm>
            <a:off x="1110516" y="7509908"/>
            <a:ext cx="16535400" cy="1189493"/>
          </a:xfrm>
          <a:prstGeom prst="rect">
            <a:avLst/>
          </a:prstGeom>
        </p:spPr>
        <p:txBody>
          <a:bodyPr wrap="square">
            <a:spAutoFit/>
          </a:bodyPr>
          <a:lstStyle/>
          <a:p>
            <a:pPr algn="just">
              <a:lnSpc>
                <a:spcPct val="150000"/>
              </a:lnSpc>
              <a:spcAft>
                <a:spcPts val="800"/>
              </a:spcAft>
            </a:pP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 HK//QE                             b)</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048000" y="-3086100"/>
            <a:ext cx="1066800" cy="7924800"/>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4" name="TextBox 23"/>
          <p:cNvSpPr txBox="1"/>
          <p:nvPr/>
        </p:nvSpPr>
        <p:spPr>
          <a:xfrm>
            <a:off x="228600" y="393388"/>
            <a:ext cx="7102098" cy="923330"/>
          </a:xfrm>
          <a:prstGeom prst="rect">
            <a:avLst/>
          </a:prstGeom>
          <a:noFill/>
        </p:spPr>
        <p:txBody>
          <a:bodyPr wrap="square" rtlCol="0">
            <a:spAutoFit/>
          </a:bodyPr>
          <a:lstStyle/>
          <a:p>
            <a:r>
              <a:rPr lang="en-US" sz="5400" b="1" dirty="0" err="1">
                <a:solidFill>
                  <a:schemeClr val="bg1"/>
                </a:solidFill>
                <a:latin typeface="Times New Roman" panose="02020603050405020304" pitchFamily="18" charset="0"/>
                <a:cs typeface="Times New Roman" panose="02020603050405020304" pitchFamily="18" charset="0"/>
              </a:rPr>
              <a:t>Bài</a:t>
            </a:r>
            <a:r>
              <a:rPr lang="en-US" sz="5400" b="1" dirty="0">
                <a:solidFill>
                  <a:schemeClr val="bg1"/>
                </a:solidFill>
                <a:latin typeface="Times New Roman" panose="02020603050405020304" pitchFamily="18" charset="0"/>
                <a:cs typeface="Times New Roman" panose="02020603050405020304" pitchFamily="18" charset="0"/>
              </a:rPr>
              <a:t> 4.2: (SGK – </a:t>
            </a:r>
            <a:r>
              <a:rPr lang="en-US" sz="5400" b="1" dirty="0" err="1">
                <a:solidFill>
                  <a:schemeClr val="bg1"/>
                </a:solidFill>
                <a:latin typeface="Times New Roman" panose="02020603050405020304" pitchFamily="18" charset="0"/>
                <a:cs typeface="Times New Roman" panose="02020603050405020304" pitchFamily="18" charset="0"/>
              </a:rPr>
              <a:t>tr.80</a:t>
            </a:r>
            <a:r>
              <a:rPr lang="en-US" sz="5400" b="1" dirty="0">
                <a:solidFill>
                  <a:schemeClr val="bg1"/>
                </a:solidFill>
                <a:latin typeface="Times New Roman" panose="02020603050405020304" pitchFamily="18" charset="0"/>
                <a:cs typeface="Times New Roman" panose="02020603050405020304" pitchFamily="18" charset="0"/>
              </a:rPr>
              <a:t>)</a:t>
            </a:r>
          </a:p>
        </p:txBody>
      </p:sp>
      <p:pic>
        <p:nvPicPr>
          <p:cNvPr id="19"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747344">
            <a:off x="17541368" y="-14272"/>
            <a:ext cx="1754651" cy="1209114"/>
          </a:xfrm>
          <a:prstGeom prst="rect">
            <a:avLst/>
          </a:prstGeom>
        </p:spPr>
      </p:pic>
      <p:pic>
        <p:nvPicPr>
          <p:cNvPr id="3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4782800" y="6761954"/>
            <a:ext cx="3235547" cy="3439021"/>
          </a:xfrm>
          <a:prstGeom prst="rect">
            <a:avLst/>
          </a:prstGeom>
        </p:spPr>
      </p:pic>
      <p:sp>
        <p:nvSpPr>
          <p:cNvPr id="7" name="Rectangle 5">
            <a:extLst>
              <a:ext uri="{FF2B5EF4-FFF2-40B4-BE49-F238E27FC236}">
                <a16:creationId xmlns:a16="http://schemas.microsoft.com/office/drawing/2014/main" id="{58A1C89C-CAFD-A0EA-8059-9047EFF0388D}"/>
              </a:ext>
            </a:extLst>
          </p:cNvPr>
          <p:cNvSpPr/>
          <p:nvPr/>
        </p:nvSpPr>
        <p:spPr>
          <a:xfrm>
            <a:off x="233989" y="1236203"/>
            <a:ext cx="16535400" cy="2435988"/>
          </a:xfrm>
          <a:prstGeom prst="rect">
            <a:avLst/>
          </a:prstGeom>
        </p:spPr>
        <p:txBody>
          <a:bodyPr wrap="square">
            <a:spAutoFit/>
          </a:bodyPr>
          <a:lstStyle/>
          <a:p>
            <a:pPr algn="just">
              <a:lnSpc>
                <a:spcPct val="150000"/>
              </a:lnSpc>
              <a:spcAft>
                <a:spcPts val="800"/>
              </a:spcAft>
            </a:pP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cặp</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4.10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giải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thích</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vì</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sao</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chúng</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song song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BF59B054-D413-E11C-DD7E-83C45BA731EE}"/>
              </a:ext>
            </a:extLst>
          </p:cNvPr>
          <p:cNvPicPr>
            <a:picLocks noChangeAspect="1"/>
          </p:cNvPicPr>
          <p:nvPr/>
        </p:nvPicPr>
        <p:blipFill rotWithShape="1">
          <a:blip r:embed="rId6"/>
          <a:srcRect l="24998" t="43271" r="44362" b="22625"/>
          <a:stretch/>
        </p:blipFill>
        <p:spPr bwMode="auto">
          <a:xfrm>
            <a:off x="528726" y="4375484"/>
            <a:ext cx="6801972"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9" name="Hình ảnh 8">
            <a:extLst>
              <a:ext uri="{FF2B5EF4-FFF2-40B4-BE49-F238E27FC236}">
                <a16:creationId xmlns:a16="http://schemas.microsoft.com/office/drawing/2014/main" id="{02BF4B2D-212D-93E1-11F2-C05F479D135F}"/>
              </a:ext>
            </a:extLst>
          </p:cNvPr>
          <p:cNvPicPr>
            <a:picLocks noChangeAspect="1"/>
          </p:cNvPicPr>
          <p:nvPr/>
        </p:nvPicPr>
        <p:blipFill rotWithShape="1">
          <a:blip r:embed="rId6"/>
          <a:srcRect l="57441" t="43271" r="12262" b="23301"/>
          <a:stretch/>
        </p:blipFill>
        <p:spPr bwMode="auto">
          <a:xfrm>
            <a:off x="8153400" y="4381500"/>
            <a:ext cx="6856603" cy="42523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8077204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524000" y="1401022"/>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7454627" y="7168452"/>
            <a:ext cx="3063692" cy="559124"/>
          </a:xfrm>
          <a:prstGeom prst="rect">
            <a:avLst/>
          </a:prstGeom>
        </p:spPr>
      </p:pic>
      <p:sp>
        <p:nvSpPr>
          <p:cNvPr id="17" name="Rectangle 16"/>
          <p:cNvSpPr/>
          <p:nvPr/>
        </p:nvSpPr>
        <p:spPr>
          <a:xfrm>
            <a:off x="5430426" y="3116580"/>
            <a:ext cx="7010400" cy="1508555"/>
          </a:xfrm>
          <a:prstGeom prst="rect">
            <a:avLst/>
          </a:prstGeom>
        </p:spPr>
        <p:txBody>
          <a:bodyPr wrap="square">
            <a:spAutoFit/>
          </a:bodyPr>
          <a:lstStyle/>
          <a:p>
            <a:pPr algn="ctr">
              <a:lnSpc>
                <a:spcPct val="150000"/>
              </a:lnSpc>
              <a:tabLst>
                <a:tab pos="360045" algn="l"/>
                <a:tab pos="720090" algn="l"/>
              </a:tabLst>
            </a:pPr>
            <a:r>
              <a:rPr lang="en-US" sz="70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7000" b="1">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4984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86935">
            <a:off x="16116683" y="323073"/>
            <a:ext cx="2242053" cy="2242053"/>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282201" y="706947"/>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600" b="1" kern="0" dirty="0" err="1">
                <a:solidFill>
                  <a:srgbClr val="FFFF00"/>
                </a:solidFill>
                <a:latin typeface="Times New Roman" panose="02020603050405020304" pitchFamily="18" charset="0"/>
                <a:cs typeface="Times New Roman" panose="02020603050405020304" pitchFamily="18" charset="0"/>
              </a:rPr>
              <a:t>HƯỚNG</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DẪN</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VỀ</a:t>
            </a:r>
            <a:r>
              <a:rPr lang="en-US" sz="6600" b="1" kern="0" dirty="0">
                <a:solidFill>
                  <a:srgbClr val="FFFF00"/>
                </a:solidFill>
                <a:latin typeface="Times New Roman" panose="02020603050405020304" pitchFamily="18" charset="0"/>
                <a:cs typeface="Times New Roman" panose="02020603050405020304" pitchFamily="18" charset="0"/>
              </a:rPr>
              <a:t> </a:t>
            </a:r>
            <a:r>
              <a:rPr lang="en-US" sz="6600" b="1" kern="0" dirty="0" err="1">
                <a:solidFill>
                  <a:srgbClr val="FFFF00"/>
                </a:solidFill>
                <a:latin typeface="Times New Roman" panose="02020603050405020304" pitchFamily="18" charset="0"/>
                <a:cs typeface="Times New Roman" panose="02020603050405020304" pitchFamily="18" charset="0"/>
              </a:rPr>
              <a:t>NHÀ</a:t>
            </a:r>
            <a:endParaRPr lang="vi-VN" sz="6600" b="1" kern="0" dirty="0">
              <a:solidFill>
                <a:srgbClr val="FFFF00"/>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112517" y="1820586"/>
            <a:ext cx="5130550" cy="6370914"/>
            <a:chOff x="609600" y="3722794"/>
            <a:chExt cx="5562600" cy="380238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609600" y="3722794"/>
              <a:ext cx="5200126" cy="3682483"/>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kiến thức trong bài. </a:t>
              </a:r>
            </a:p>
          </p:txBody>
        </p:sp>
      </p:grpSp>
      <p:grpSp>
        <p:nvGrpSpPr>
          <p:cNvPr id="17" name="Group 16"/>
          <p:cNvGrpSpPr/>
          <p:nvPr/>
        </p:nvGrpSpPr>
        <p:grpSpPr>
          <a:xfrm>
            <a:off x="6596676" y="1820586"/>
            <a:ext cx="4865371" cy="7974387"/>
            <a:chOff x="6736211" y="3712794"/>
            <a:chExt cx="5562600" cy="6175473"/>
          </a:xfrm>
        </p:grpSpPr>
        <p:grpSp>
          <p:nvGrpSpPr>
            <p:cNvPr id="18" name="Group 4"/>
            <p:cNvGrpSpPr/>
            <p:nvPr/>
          </p:nvGrpSpPr>
          <p:grpSpPr>
            <a:xfrm>
              <a:off x="6736211" y="3865193"/>
              <a:ext cx="5562600" cy="4778151"/>
              <a:chOff x="10996" y="-1345"/>
              <a:chExt cx="1669403" cy="2699462"/>
            </a:xfrm>
          </p:grpSpPr>
          <p:sp>
            <p:nvSpPr>
              <p:cNvPr id="20" name="Freeform 5"/>
              <p:cNvSpPr/>
              <p:nvPr/>
            </p:nvSpPr>
            <p:spPr>
              <a:xfrm>
                <a:off x="10996" y="-1345"/>
                <a:ext cx="1669403" cy="2699462"/>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6965323" y="3712794"/>
              <a:ext cx="5008230" cy="617547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Hoàn thành các bài tập 4.3;4.4;.4.5/SGK; bài tập trong SBT. </a:t>
              </a:r>
            </a:p>
          </p:txBody>
        </p:sp>
      </p:grpSp>
      <p:grpSp>
        <p:nvGrpSpPr>
          <p:cNvPr id="21" name="Group 20"/>
          <p:cNvGrpSpPr/>
          <p:nvPr/>
        </p:nvGrpSpPr>
        <p:grpSpPr>
          <a:xfrm>
            <a:off x="11815656" y="1879489"/>
            <a:ext cx="5340913" cy="7021577"/>
            <a:chOff x="12418779" y="3527258"/>
            <a:chExt cx="5904567" cy="5267056"/>
          </a:xfrm>
        </p:grpSpPr>
        <p:grpSp>
          <p:nvGrpSpPr>
            <p:cNvPr id="22" name="Group 4"/>
            <p:cNvGrpSpPr/>
            <p:nvPr/>
          </p:nvGrpSpPr>
          <p:grpSpPr>
            <a:xfrm>
              <a:off x="12448416" y="3527258"/>
              <a:ext cx="5839584" cy="4731721"/>
              <a:chOff x="0" y="0"/>
              <a:chExt cx="1669403" cy="2673231"/>
            </a:xfrm>
          </p:grpSpPr>
          <p:sp>
            <p:nvSpPr>
              <p:cNvPr id="24" name="Freeform 5"/>
              <p:cNvSpPr/>
              <p:nvPr/>
            </p:nvSpPr>
            <p:spPr>
              <a:xfrm>
                <a:off x="0" y="0"/>
                <a:ext cx="1669403" cy="2673231"/>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18779" y="3865336"/>
              <a:ext cx="5904567" cy="4928978"/>
            </a:xfrm>
            <a:prstGeom prst="rect">
              <a:avLst/>
            </a:prstGeom>
          </p:spPr>
          <p:txBody>
            <a:bodyPr wrap="square">
              <a:spAutoFit/>
            </a:bodyPr>
            <a:lstStyle/>
            <a:p>
              <a:pPr algn="ctr">
                <a:lnSpc>
                  <a:spcPct val="150000"/>
                </a:lnSpc>
                <a:buClr>
                  <a:srgbClr val="000000"/>
                </a:buClr>
                <a:buFont typeface="Arial"/>
                <a:buNone/>
              </a:pPr>
              <a:r>
                <a:rPr lang="pt-BR" sz="5400"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5400" kern="0" dirty="0">
                  <a:latin typeface="Times New Roman" panose="02020603050405020304" pitchFamily="18" charset="0"/>
                  <a:ea typeface="Calibri" panose="020F0502020204030204" pitchFamily="34" charset="0"/>
                  <a:cs typeface="Times New Roman" panose="02020603050405020304" pitchFamily="18" charset="0"/>
                  <a:sym typeface="Arial"/>
                </a:rPr>
                <a:t>Chuẩn bị trước </a:t>
              </a:r>
              <a:endParaRPr lang="en-US" sz="5400" kern="0" dirty="0">
                <a:latin typeface="Times New Roman" panose="02020603050405020304" pitchFamily="18" charset="0"/>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Bài</a:t>
              </a:r>
              <a:r>
                <a:rPr lang="vi-VN"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16: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Đường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trung</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bình</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của</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 tam </a:t>
              </a:r>
              <a:r>
                <a:rPr lang="en-US" sz="5400" b="1" kern="0" dirty="0" err="1">
                  <a:latin typeface="Times New Roman" panose="02020603050405020304" pitchFamily="18" charset="0"/>
                  <a:ea typeface="Calibri" panose="020F0502020204030204" pitchFamily="34" charset="0"/>
                  <a:cs typeface="Times New Roman" panose="02020603050405020304" pitchFamily="18" charset="0"/>
                  <a:sym typeface="Arial"/>
                </a:rPr>
                <a:t>giác</a:t>
              </a:r>
              <a:r>
                <a:rPr lang="en-US" sz="5400" b="1" kern="0" dirty="0">
                  <a:latin typeface="Times New Roman" panose="02020603050405020304" pitchFamily="18" charset="0"/>
                  <a:ea typeface="Calibri" panose="020F0502020204030204" pitchFamily="34" charset="0"/>
                  <a:cs typeface="Times New Roman" panose="02020603050405020304" pitchFamily="18" charset="0"/>
                  <a:sym typeface="Arial"/>
                </a:rPr>
                <a:t>.</a:t>
              </a:r>
              <a:endParaRPr lang="pt-BR" sz="5400" b="1" kern="0" dirty="0">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6543">
            <a:off x="121784" y="8402685"/>
            <a:ext cx="2522151" cy="1286117"/>
          </a:xfrm>
          <a:prstGeom prst="rect">
            <a:avLst/>
          </a:prstGeom>
        </p:spPr>
      </p:pic>
      <p:pic>
        <p:nvPicPr>
          <p:cNvPr id="26"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CẢM</a:t>
            </a:r>
            <a:r>
              <a:rPr kumimoji="0" lang="en-US" sz="7000" b="1" i="0" u="none" strike="noStrike" kern="0" cap="none" spc="0" normalizeH="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ĐÃ </a:t>
            </a:r>
            <a:r>
              <a:rPr lang="en-US" sz="7000" b="1" kern="0">
                <a:ln w="0"/>
                <a:solidFill>
                  <a:srgbClr val="04596F"/>
                </a:solidFill>
                <a:effectLst>
                  <a:outerShdw blurRad="38100" dist="19050" dir="2700000" algn="tl" rotWithShape="0">
                    <a:srgbClr val="04596F">
                      <a:alpha val="40000"/>
                    </a:srgbClr>
                  </a:outerShdw>
                </a:effectLst>
                <a:latin typeface="Times New Roman" panose="02020603050405020304" pitchFamily="18" charset="0"/>
                <a:cs typeface="Times New Roman" panose="02020603050405020304" pitchFamily="18" charset="0"/>
              </a:rPr>
              <a:t>THAM GIA BÀI HỌC</a:t>
            </a:r>
            <a:r>
              <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Times New Roman" panose="02020603050405020304" pitchFamily="18" charset="0"/>
                <a:cs typeface="Times New Roman" panose="02020603050405020304" pitchFamily="18"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02107" y="8245441"/>
            <a:ext cx="1940811"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1372" flipH="1">
            <a:off x="15894782" y="5693063"/>
            <a:ext cx="1710084" cy="126985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16543">
            <a:off x="862279" y="7256392"/>
            <a:ext cx="2666274"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9087330">
            <a:off x="3249084" y="963436"/>
            <a:ext cx="1428840"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741990" y="287449"/>
            <a:ext cx="2265418" cy="2401079"/>
          </a:xfrm>
          <a:prstGeom prst="rect">
            <a:avLst/>
          </a:prstGeom>
        </p:spPr>
      </p:pic>
      <p:sp>
        <p:nvSpPr>
          <p:cNvPr id="11" name="Rectangle 10"/>
          <p:cNvSpPr/>
          <p:nvPr/>
        </p:nvSpPr>
        <p:spPr>
          <a:xfrm>
            <a:off x="5024250" y="952500"/>
            <a:ext cx="9834750" cy="3564437"/>
          </a:xfrm>
          <a:prstGeom prst="rect">
            <a:avLst/>
          </a:prstGeom>
        </p:spPr>
        <p:txBody>
          <a:bodyPr wrap="square">
            <a:spAutoFit/>
          </a:bodyPr>
          <a:lstStyle/>
          <a:p>
            <a:pPr lvl="0" algn="ctr">
              <a:lnSpc>
                <a:spcPct val="150000"/>
              </a:lnSpc>
              <a:defRPr/>
            </a:pPr>
            <a:r>
              <a:rPr lang="nn-NO" sz="8000" b="1" kern="0" dirty="0">
                <a:solidFill>
                  <a:schemeClr val="bg1"/>
                </a:solidFill>
                <a:latin typeface="Times New Roman" panose="02020603050405020304" pitchFamily="18" charset="0"/>
                <a:cs typeface="Times New Roman" panose="02020603050405020304" pitchFamily="18" charset="0"/>
              </a:rPr>
              <a:t>CHƯƠNG VI: </a:t>
            </a:r>
          </a:p>
          <a:p>
            <a:pPr lvl="0" algn="ctr">
              <a:lnSpc>
                <a:spcPct val="150000"/>
              </a:lnSpc>
              <a:defRPr/>
            </a:pPr>
            <a:r>
              <a:rPr lang="en-US" sz="8000" b="1" kern="0" dirty="0" err="1">
                <a:solidFill>
                  <a:schemeClr val="bg1"/>
                </a:solidFill>
                <a:latin typeface="Times New Roman" panose="02020603050405020304" pitchFamily="18" charset="0"/>
                <a:cs typeface="Times New Roman" panose="02020603050405020304" pitchFamily="18" charset="0"/>
              </a:rPr>
              <a:t>ĐỊNH</a:t>
            </a:r>
            <a:r>
              <a:rPr lang="en-US" sz="8000" b="1" kern="0" dirty="0">
                <a:solidFill>
                  <a:schemeClr val="bg1"/>
                </a:solidFill>
                <a:latin typeface="Times New Roman" panose="02020603050405020304" pitchFamily="18" charset="0"/>
                <a:cs typeface="Times New Roman" panose="02020603050405020304" pitchFamily="18" charset="0"/>
              </a:rPr>
              <a:t> </a:t>
            </a:r>
            <a:r>
              <a:rPr lang="en-US" sz="8000" b="1" kern="0" dirty="0" err="1">
                <a:solidFill>
                  <a:schemeClr val="bg1"/>
                </a:solidFill>
                <a:latin typeface="Times New Roman" panose="02020603050405020304" pitchFamily="18" charset="0"/>
                <a:cs typeface="Times New Roman" panose="02020603050405020304" pitchFamily="18" charset="0"/>
              </a:rPr>
              <a:t>LÍ</a:t>
            </a:r>
            <a:r>
              <a:rPr lang="en-US" sz="8000" b="1" kern="0" dirty="0">
                <a:solidFill>
                  <a:schemeClr val="bg1"/>
                </a:solidFill>
                <a:latin typeface="Times New Roman" panose="02020603050405020304" pitchFamily="18" charset="0"/>
                <a:cs typeface="Times New Roman" panose="02020603050405020304" pitchFamily="18" charset="0"/>
              </a:rPr>
              <a:t> THALES </a:t>
            </a:r>
          </a:p>
        </p:txBody>
      </p:sp>
      <p:sp>
        <p:nvSpPr>
          <p:cNvPr id="12" name="Rectangle 11"/>
          <p:cNvSpPr/>
          <p:nvPr/>
        </p:nvSpPr>
        <p:spPr>
          <a:xfrm>
            <a:off x="3672275" y="5115032"/>
            <a:ext cx="11277600" cy="3130409"/>
          </a:xfrm>
          <a:prstGeom prst="rect">
            <a:avLst/>
          </a:prstGeom>
        </p:spPr>
        <p:txBody>
          <a:bodyPr wrap="square">
            <a:spAutoFit/>
          </a:bodyPr>
          <a:lstStyle/>
          <a:p>
            <a:pPr lvl="0" algn="ctr">
              <a:lnSpc>
                <a:spcPct val="150000"/>
              </a:lnSpc>
              <a:defRPr/>
            </a:pPr>
            <a:r>
              <a:rPr lang="vi-VN"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BÀI</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15</a:t>
            </a:r>
            <a:r>
              <a:rPr lang="vi-VN"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LÍ</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7000" b="1" kern="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TAM </a:t>
            </a:r>
            <a:r>
              <a:rPr lang="en-US" sz="7000" b="1" kern="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GIÁC</a:t>
            </a:r>
            <a:endParaRPr kumimoji="0" lang="en-US" sz="70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13" name="Rectangle 12"/>
          <p:cNvSpPr/>
          <p:nvPr/>
        </p:nvSpPr>
        <p:spPr>
          <a:xfrm>
            <a:off x="15195000" y="8420100"/>
            <a:ext cx="1530531"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94110">
            <a:off x="14003857" y="6446525"/>
            <a:ext cx="4029885" cy="3042563"/>
          </a:xfrm>
          <a:prstGeom prst="rect">
            <a:avLst/>
          </a:prstGeom>
        </p:spPr>
      </p:pic>
      <p:grpSp>
        <p:nvGrpSpPr>
          <p:cNvPr id="24" name="Group 23"/>
          <p:cNvGrpSpPr/>
          <p:nvPr/>
        </p:nvGrpSpPr>
        <p:grpSpPr>
          <a:xfrm>
            <a:off x="2798027" y="3400835"/>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dirty="0">
                  <a:solidFill>
                    <a:srgbClr val="5F9A80"/>
                  </a:solidFill>
                  <a:latin typeface="Times New Roman" panose="02020603050405020304" pitchFamily="18" charset="0"/>
                  <a:cs typeface="Times New Roman" panose="02020603050405020304" pitchFamily="18" charset="0"/>
                </a:rPr>
                <a:t>01</a:t>
              </a:r>
            </a:p>
          </p:txBody>
        </p:sp>
      </p:grpSp>
      <p:sp>
        <p:nvSpPr>
          <p:cNvPr id="23" name="TextBox 8"/>
          <p:cNvSpPr txBox="1"/>
          <p:nvPr/>
        </p:nvSpPr>
        <p:spPr>
          <a:xfrm>
            <a:off x="902986" y="583749"/>
            <a:ext cx="8151570" cy="1353769"/>
          </a:xfrm>
          <a:prstGeom prst="rect">
            <a:avLst/>
          </a:prstGeom>
        </p:spPr>
        <p:txBody>
          <a:bodyPr lIns="0" tIns="0" rIns="0" bIns="0" rtlCol="0" anchor="t">
            <a:spAutoFit/>
          </a:bodyPr>
          <a:lstStyle/>
          <a:p>
            <a:pPr>
              <a:lnSpc>
                <a:spcPts val="12191"/>
              </a:lnSpc>
              <a:spcBef>
                <a:spcPct val="0"/>
              </a:spcBef>
            </a:pPr>
            <a:r>
              <a:rPr lang="en-US" sz="6000" b="1" dirty="0">
                <a:latin typeface="Times New Roman" panose="02020603050405020304" pitchFamily="18" charset="0"/>
                <a:cs typeface="Times New Roman" panose="02020603050405020304" pitchFamily="18" charset="0"/>
              </a:rPr>
              <a:t>NỘI DUNG BÀI HỌC</a:t>
            </a:r>
          </a:p>
        </p:txBody>
      </p:sp>
      <p:sp>
        <p:nvSpPr>
          <p:cNvPr id="25" name="Rectangle 24"/>
          <p:cNvSpPr/>
          <p:nvPr/>
        </p:nvSpPr>
        <p:spPr>
          <a:xfrm>
            <a:off x="4559018" y="3424090"/>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tỉ</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lệ</a:t>
            </a:r>
            <a:endParaRPr lang="vi-VN"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7" name="Group 26"/>
          <p:cNvGrpSpPr/>
          <p:nvPr/>
        </p:nvGrpSpPr>
        <p:grpSpPr>
          <a:xfrm>
            <a:off x="2794875" y="5829358"/>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73490"/>
            </a:xfrm>
            <a:prstGeom prst="rect">
              <a:avLst/>
            </a:prstGeom>
          </p:spPr>
          <p:txBody>
            <a:bodyPr lIns="0" tIns="0" rIns="0" bIns="0" rtlCol="0" anchor="t">
              <a:spAutoFit/>
            </a:bodyPr>
            <a:lstStyle/>
            <a:p>
              <a:pPr algn="ctr">
                <a:lnSpc>
                  <a:spcPts val="4368"/>
                </a:lnSpc>
              </a:pPr>
              <a:r>
                <a:rPr lang="en-US" sz="5000" b="1">
                  <a:solidFill>
                    <a:srgbClr val="5F9A80"/>
                  </a:solidFill>
                  <a:latin typeface="Times New Roman" panose="02020603050405020304" pitchFamily="18" charset="0"/>
                  <a:cs typeface="Times New Roman" panose="02020603050405020304" pitchFamily="18" charset="0"/>
                </a:rPr>
                <a:t>02</a:t>
              </a:r>
            </a:p>
          </p:txBody>
        </p:sp>
      </p:grpSp>
      <p:sp>
        <p:nvSpPr>
          <p:cNvPr id="31" name="Rectangle 30"/>
          <p:cNvSpPr/>
          <p:nvPr/>
        </p:nvSpPr>
        <p:spPr>
          <a:xfrm>
            <a:off x="4572000" y="5869659"/>
            <a:ext cx="9553994" cy="1002710"/>
          </a:xfrm>
          <a:prstGeom prst="rect">
            <a:avLst/>
          </a:prstGeom>
        </p:spPr>
        <p:txBody>
          <a:bodyPr wrap="square">
            <a:spAutoFit/>
          </a:bodyPr>
          <a:lstStyle/>
          <a:p>
            <a:pPr algn="just">
              <a:lnSpc>
                <a:spcPct val="150000"/>
              </a:lnSpc>
              <a:tabLst>
                <a:tab pos="360045" algn="l"/>
                <a:tab pos="720090" algn="l"/>
              </a:tabLst>
            </a:pP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lí</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Thales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45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tam </a:t>
            </a:r>
            <a:r>
              <a:rPr lang="en-US" sz="45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giác</a:t>
            </a:r>
            <a:endParaRPr lang="en-US" sz="45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964311">
            <a:off x="15248227" y="49916"/>
            <a:ext cx="2142963" cy="2401079"/>
          </a:xfrm>
          <a:prstGeom prst="rect">
            <a:avLst/>
          </a:prstGeom>
        </p:spPr>
      </p:pic>
      <p:pic>
        <p:nvPicPr>
          <p:cNvPr id="26"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008654">
            <a:off x="896103" y="7403779"/>
            <a:ext cx="1091264" cy="2222944"/>
          </a:xfrm>
          <a:prstGeom prst="rect">
            <a:avLst/>
          </a:prstGeom>
        </p:spPr>
      </p:pic>
      <p:pic>
        <p:nvPicPr>
          <p:cNvPr id="34"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43523" flipH="1">
            <a:off x="16352273" y="635073"/>
            <a:ext cx="2181694" cy="15708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71600" y="1866900"/>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15200" y="8648700"/>
            <a:ext cx="12469085" cy="4130384"/>
          </a:xfrm>
          <a:prstGeom prst="rect">
            <a:avLst/>
          </a:prstGeom>
        </p:spPr>
      </p:pic>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flipV="1">
            <a:off x="8542839" y="7471209"/>
            <a:ext cx="1859128" cy="339291"/>
          </a:xfrm>
          <a:prstGeom prst="rect">
            <a:avLst/>
          </a:prstGeom>
        </p:spPr>
      </p:pic>
      <p:grpSp>
        <p:nvGrpSpPr>
          <p:cNvPr id="5" name="Group 23">
            <a:extLst>
              <a:ext uri="{FF2B5EF4-FFF2-40B4-BE49-F238E27FC236}">
                <a16:creationId xmlns:a16="http://schemas.microsoft.com/office/drawing/2014/main" id="{AD99E2B3-A1E5-9084-9C9E-21A8963CD2FF}"/>
              </a:ext>
            </a:extLst>
          </p:cNvPr>
          <p:cNvGrpSpPr/>
          <p:nvPr/>
        </p:nvGrpSpPr>
        <p:grpSpPr>
          <a:xfrm>
            <a:off x="2798027" y="3400835"/>
            <a:ext cx="1412687" cy="1285465"/>
            <a:chOff x="3352800" y="3102142"/>
            <a:chExt cx="1412687" cy="1285465"/>
          </a:xfrm>
          <a:solidFill>
            <a:schemeClr val="accent6">
              <a:lumMod val="60000"/>
              <a:lumOff val="40000"/>
            </a:schemeClr>
          </a:solidFill>
        </p:grpSpPr>
        <p:grpSp>
          <p:nvGrpSpPr>
            <p:cNvPr id="6" name="Group 4">
              <a:extLst>
                <a:ext uri="{FF2B5EF4-FFF2-40B4-BE49-F238E27FC236}">
                  <a16:creationId xmlns:a16="http://schemas.microsoft.com/office/drawing/2014/main" id="{30DD7089-6B4F-AA77-8650-074338005AED}"/>
                </a:ext>
              </a:extLst>
            </p:cNvPr>
            <p:cNvGrpSpPr/>
            <p:nvPr/>
          </p:nvGrpSpPr>
          <p:grpSpPr>
            <a:xfrm>
              <a:off x="3352800" y="3102142"/>
              <a:ext cx="1412687" cy="1285465"/>
              <a:chOff x="0" y="0"/>
              <a:chExt cx="6350000" cy="6350000"/>
            </a:xfrm>
            <a:grpFill/>
          </p:grpSpPr>
          <p:sp>
            <p:nvSpPr>
              <p:cNvPr id="17" name="Freeform 5">
                <a:extLst>
                  <a:ext uri="{FF2B5EF4-FFF2-40B4-BE49-F238E27FC236}">
                    <a16:creationId xmlns:a16="http://schemas.microsoft.com/office/drawing/2014/main" id="{CC13716D-8888-C5FD-C538-C6DF24F443A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6" name="TextBox 15">
              <a:extLst>
                <a:ext uri="{FF2B5EF4-FFF2-40B4-BE49-F238E27FC236}">
                  <a16:creationId xmlns:a16="http://schemas.microsoft.com/office/drawing/2014/main" id="{4B5AA49C-770E-57DA-59F4-266B0B38F779}"/>
                </a:ext>
              </a:extLst>
            </p:cNvPr>
            <p:cNvSpPr txBox="1"/>
            <p:nvPr/>
          </p:nvSpPr>
          <p:spPr>
            <a:xfrm>
              <a:off x="3534358" y="3563850"/>
              <a:ext cx="1043391" cy="603563"/>
            </a:xfrm>
            <a:prstGeom prst="rect">
              <a:avLst/>
            </a:prstGeom>
            <a:grpFill/>
          </p:spPr>
          <p:txBody>
            <a:bodyPr lIns="0" tIns="0" rIns="0" bIns="0" rtlCol="0" anchor="t">
              <a:spAutoFit/>
            </a:bodyPr>
            <a:lstStyle/>
            <a:p>
              <a:pPr algn="ctr">
                <a:lnSpc>
                  <a:spcPts val="4368"/>
                </a:lnSpc>
              </a:pPr>
              <a:r>
                <a:rPr lang="en-US" sz="6000" b="1" dirty="0">
                  <a:latin typeface="Times New Roman" panose="02020603050405020304" pitchFamily="18" charset="0"/>
                  <a:cs typeface="Times New Roman" panose="02020603050405020304" pitchFamily="18" charset="0"/>
                </a:rPr>
                <a:t>01</a:t>
              </a:r>
            </a:p>
          </p:txBody>
        </p:sp>
      </p:grpSp>
      <p:sp>
        <p:nvSpPr>
          <p:cNvPr id="18" name="Rectangle 24">
            <a:extLst>
              <a:ext uri="{FF2B5EF4-FFF2-40B4-BE49-F238E27FC236}">
                <a16:creationId xmlns:a16="http://schemas.microsoft.com/office/drawing/2014/main" id="{A60C7B5F-B698-B09A-668E-FFE916D74F60}"/>
              </a:ext>
            </a:extLst>
          </p:cNvPr>
          <p:cNvSpPr/>
          <p:nvPr/>
        </p:nvSpPr>
        <p:spPr>
          <a:xfrm>
            <a:off x="4513697" y="3217968"/>
            <a:ext cx="9553994" cy="1189493"/>
          </a:xfrm>
          <a:prstGeom prst="rect">
            <a:avLst/>
          </a:prstGeom>
        </p:spPr>
        <p:txBody>
          <a:bodyPr wrap="square">
            <a:spAutoFit/>
          </a:bodyPr>
          <a:lstStyle/>
          <a:p>
            <a:pPr algn="just">
              <a:lnSpc>
                <a:spcPct val="150000"/>
              </a:lnSpc>
              <a:tabLst>
                <a:tab pos="360045" algn="l"/>
                <a:tab pos="720090" algn="l"/>
              </a:tabLst>
            </a:pPr>
            <a:r>
              <a:rPr lang="en-US" sz="5400" b="1"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tỉ</a:t>
            </a:r>
            <a:r>
              <a:rPr lang="en-US" sz="5400" b="1" dirty="0">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latin typeface="Times New Roman" panose="02020603050405020304" pitchFamily="18" charset="0"/>
                <a:ea typeface="Calibri" panose="020F0502020204030204" pitchFamily="34" charset="0"/>
                <a:cs typeface="Times New Roman" panose="02020603050405020304" pitchFamily="18" charset="0"/>
              </a:rPr>
              <a:t>lệ</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866899" y="3048001"/>
            <a:ext cx="1371601" cy="5562600"/>
            <a:chOff x="237983" y="0"/>
            <a:chExt cx="2771140" cy="17082440"/>
          </a:xfrm>
        </p:grpSpPr>
        <p:sp>
          <p:nvSpPr>
            <p:cNvPr id="3" name="Freeform 3"/>
            <p:cNvSpPr/>
            <p:nvPr/>
          </p:nvSpPr>
          <p:spPr>
            <a:xfrm>
              <a:off x="237983"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5261293"/>
            <a:ext cx="1224738" cy="1143000"/>
          </a:xfrm>
          <a:prstGeom prst="rect">
            <a:avLst/>
          </a:prstGeom>
        </p:spPr>
      </p:pic>
      <p:sp>
        <p:nvSpPr>
          <p:cNvPr id="10" name="TextBox 9"/>
          <p:cNvSpPr txBox="1"/>
          <p:nvPr/>
        </p:nvSpPr>
        <p:spPr>
          <a:xfrm>
            <a:off x="2301240" y="5440379"/>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44343" y="8979130"/>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738516"/>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047944"/>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2210963"/>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961652"/>
            <a:ext cx="17379138" cy="2525248"/>
            <a:chOff x="451662" y="6552104"/>
            <a:chExt cx="17379138" cy="2525248"/>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Hãy tìm đô dài của hai đoạn thẳng AB và CD nếu chọn đoạn MN làm đơn vị độ dài. Với các độ dài đó hãy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045163642"/>
                </p:ext>
              </p:extLst>
            </p:nvPr>
          </p:nvGraphicFramePr>
          <p:xfrm>
            <a:off x="15705378" y="7431432"/>
            <a:ext cx="1143000" cy="1645920"/>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0" name=""/>
                        <p:cNvPicPr/>
                        <p:nvPr/>
                      </p:nvPicPr>
                      <p:blipFill>
                        <a:blip r:embed="rId14"/>
                        <a:stretch>
                          <a:fillRect/>
                        </a:stretch>
                      </p:blipFill>
                      <p:spPr>
                        <a:xfrm>
                          <a:off x="15705378" y="7431432"/>
                          <a:ext cx="1143000" cy="1645920"/>
                        </a:xfrm>
                        <a:prstGeom prst="rect">
                          <a:avLst/>
                        </a:prstGeom>
                      </p:spPr>
                    </p:pic>
                  </p:oleObj>
                </mc:Fallback>
              </mc:AlternateContent>
            </a:graphicData>
          </a:graphic>
        </p:graphicFrame>
      </p:grpSp>
      <p:pic>
        <p:nvPicPr>
          <p:cNvPr id="17" name="Hình ảnh 16">
            <a:extLst>
              <a:ext uri="{FF2B5EF4-FFF2-40B4-BE49-F238E27FC236}">
                <a16:creationId xmlns:a16="http://schemas.microsoft.com/office/drawing/2014/main" id="{FB32D0B8-F414-3BF6-11DF-CFDD1DD92D5C}"/>
              </a:ext>
            </a:extLst>
          </p:cNvPr>
          <p:cNvPicPr>
            <a:picLocks noChangeAspect="1"/>
          </p:cNvPicPr>
          <p:nvPr/>
        </p:nvPicPr>
        <p:blipFill rotWithShape="1">
          <a:blip r:embed="rId15"/>
          <a:srcRect l="22083" t="82861" r="73333" b="7661"/>
          <a:stretch/>
        </p:blipFill>
        <p:spPr>
          <a:xfrm>
            <a:off x="182998" y="38100"/>
            <a:ext cx="838200" cy="9750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Hộp Văn bản 17">
            <a:extLst>
              <a:ext uri="{FF2B5EF4-FFF2-40B4-BE49-F238E27FC236}">
                <a16:creationId xmlns:a16="http://schemas.microsoft.com/office/drawing/2014/main" id="{0DE1E632-BD8A-A8D7-9C80-B365099147C9}"/>
              </a:ext>
            </a:extLst>
          </p:cNvPr>
          <p:cNvSpPr txBox="1"/>
          <p:nvPr/>
        </p:nvSpPr>
        <p:spPr>
          <a:xfrm>
            <a:off x="1140231" y="-18856"/>
            <a:ext cx="7775169" cy="971356"/>
          </a:xfrm>
          <a:prstGeom prst="rect">
            <a:avLst/>
          </a:prstGeom>
          <a:noFill/>
        </p:spPr>
        <p:txBody>
          <a:bodyPr wrap="square">
            <a:spAutoFit/>
          </a:bodyPr>
          <a:lstStyle/>
          <a:p>
            <a:pPr marL="0" marR="0" algn="just">
              <a:lnSpc>
                <a:spcPct val="115000"/>
              </a:lnSpc>
              <a:spcBef>
                <a:spcPts val="0"/>
              </a:spcBef>
              <a:spcAft>
                <a:spcPts val="1000"/>
              </a:spcAft>
            </a:pPr>
            <a:r>
              <a:rPr lang="nl-NL" sz="5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Tỉ số của hai đoạn thẳng:</a:t>
            </a:r>
            <a:endParaRPr lang="en-US" sz="5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1:</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8" name="Nhóm 7">
            <a:extLst>
              <a:ext uri="{FF2B5EF4-FFF2-40B4-BE49-F238E27FC236}">
                <a16:creationId xmlns:a16="http://schemas.microsoft.com/office/drawing/2014/main" id="{0F36EE6E-2932-7EB7-AF92-41FEC1812496}"/>
              </a:ext>
            </a:extLst>
          </p:cNvPr>
          <p:cNvGrpSpPr/>
          <p:nvPr/>
        </p:nvGrpSpPr>
        <p:grpSpPr>
          <a:xfrm>
            <a:off x="490241" y="6576650"/>
            <a:ext cx="17113196" cy="1632296"/>
            <a:chOff x="490241" y="6576650"/>
            <a:chExt cx="17113196" cy="1632296"/>
          </a:xfrm>
        </p:grpSpPr>
        <p:sp>
          <p:nvSpPr>
            <p:cNvPr id="5" name="Rectangle 2">
              <a:extLst>
                <a:ext uri="{FF2B5EF4-FFF2-40B4-BE49-F238E27FC236}">
                  <a16:creationId xmlns:a16="http://schemas.microsoft.com/office/drawing/2014/main" id="{57E6F18C-00BD-ACAA-3A65-29905FA58703}"/>
                </a:ext>
              </a:extLst>
            </p:cNvPr>
            <p:cNvSpPr>
              <a:spLocks noChangeArrowheads="1"/>
            </p:cNvSpPr>
            <p:nvPr/>
          </p:nvSpPr>
          <p:spPr bwMode="auto">
            <a:xfrm>
              <a:off x="490241" y="6823092"/>
              <a:ext cx="137215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5400" b="1" i="0" u="none" strike="noStrike" cap="none" normalizeH="0" baseline="0" dirty="0">
                  <a:ln>
                    <a:noFill/>
                  </a:ln>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Nếu chọn đoạn MN làm đơn vị độ dài thì tỉ số </a:t>
              </a:r>
              <a:endParaRPr kumimoji="0" lang="nl-NL" altLang="en-US" sz="5400" b="1" i="0" u="none" strike="noStrike" cap="none" normalizeH="0" baseline="0" dirty="0">
                <a:ln>
                  <a:noFill/>
                </a:ln>
                <a:solidFill>
                  <a:srgbClr val="FFFF00"/>
                </a:solidFill>
                <a:effectLst/>
                <a:latin typeface="Arial" panose="020B0604020202020204" pitchFamily="34" charset="0"/>
              </a:endParaRPr>
            </a:p>
          </p:txBody>
        </p:sp>
        <p:graphicFrame>
          <p:nvGraphicFramePr>
            <p:cNvPr id="6" name="Đối tượng 5">
              <a:extLst>
                <a:ext uri="{FF2B5EF4-FFF2-40B4-BE49-F238E27FC236}">
                  <a16:creationId xmlns:a16="http://schemas.microsoft.com/office/drawing/2014/main" id="{C6A3DCF8-47A2-2B64-46B5-5BA3696A0241}"/>
                </a:ext>
              </a:extLst>
            </p:cNvPr>
            <p:cNvGraphicFramePr>
              <a:graphicFrameLocks noChangeAspect="1"/>
            </p:cNvGraphicFramePr>
            <p:nvPr>
              <p:extLst>
                <p:ext uri="{D42A27DB-BD31-4B8C-83A1-F6EECF244321}">
                  <p14:modId xmlns:p14="http://schemas.microsoft.com/office/powerpoint/2010/main" val="2945279184"/>
                </p:ext>
              </p:extLst>
            </p:nvPr>
          </p:nvGraphicFramePr>
          <p:xfrm>
            <a:off x="14248162" y="6576650"/>
            <a:ext cx="3355275" cy="1632296"/>
          </p:xfrm>
          <a:graphic>
            <a:graphicData uri="http://schemas.openxmlformats.org/presentationml/2006/ole">
              <mc:AlternateContent xmlns:mc="http://schemas.openxmlformats.org/markup-compatibility/2006">
                <mc:Choice xmlns:v="urn:schemas-microsoft-com:vml" Requires="v">
                  <p:oleObj name="Equation" r:id="rId13" imgW="939600" imgH="457200" progId="Equation.DSMT4">
                    <p:embed/>
                  </p:oleObj>
                </mc:Choice>
                <mc:Fallback>
                  <p:oleObj name="Equation" r:id="rId13" imgW="939600" imgH="457200" progId="Equation.DSMT4">
                    <p:embed/>
                    <p:pic>
                      <p:nvPicPr>
                        <p:cNvPr id="0" name="Object 1"/>
                        <p:cNvPicPr>
                          <a:picLocks noChangeAspect="1" noChangeArrowheads="1"/>
                        </p:cNvPicPr>
                        <p:nvPr/>
                      </p:nvPicPr>
                      <p:blipFill>
                        <a:blip r:embed="rId14"/>
                        <a:srcRect/>
                        <a:stretch>
                          <a:fillRect/>
                        </a:stretch>
                      </p:blipFill>
                      <p:spPr bwMode="auto">
                        <a:xfrm>
                          <a:off x="14248162" y="6576650"/>
                          <a:ext cx="3355275" cy="1632296"/>
                        </a:xfrm>
                        <a:prstGeom prst="rect">
                          <a:avLst/>
                        </a:prstGeom>
                        <a:noFill/>
                      </p:spPr>
                    </p:pic>
                  </p:oleObj>
                </mc:Fallback>
              </mc:AlternateContent>
            </a:graphicData>
          </a:graphic>
        </p:graphicFrame>
      </p:grpSp>
    </p:spTree>
    <p:extLst>
      <p:ext uri="{BB962C8B-B14F-4D97-AF65-F5344CB8AC3E}">
        <p14:creationId xmlns:p14="http://schemas.microsoft.com/office/powerpoint/2010/main" val="240199545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752600" y="2641946"/>
            <a:ext cx="1600200" cy="5562600"/>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7862" y="4851745"/>
            <a:ext cx="1224738" cy="1143000"/>
          </a:xfrm>
          <a:prstGeom prst="rect">
            <a:avLst/>
          </a:prstGeom>
        </p:spPr>
      </p:pic>
      <p:sp>
        <p:nvSpPr>
          <p:cNvPr id="10" name="TextBox 9"/>
          <p:cNvSpPr txBox="1"/>
          <p:nvPr/>
        </p:nvSpPr>
        <p:spPr>
          <a:xfrm>
            <a:off x="2301240" y="5030831"/>
            <a:ext cx="3581400" cy="784830"/>
          </a:xfrm>
          <a:prstGeom prst="rect">
            <a:avLst/>
          </a:prstGeom>
          <a:noFill/>
        </p:spPr>
        <p:txBody>
          <a:bodyPr wrap="square" rtlCol="0">
            <a:spAutoFit/>
          </a:bodyPr>
          <a:lstStyle/>
          <a:p>
            <a:r>
              <a:rPr lang="nl-NL" sz="4400" b="1" dirty="0">
                <a:latin typeface="Times New Roman" panose="02020603050405020304" pitchFamily="18" charset="0"/>
                <a:cs typeface="Times New Roman" panose="02020603050405020304" pitchFamily="18" charset="0"/>
              </a:rPr>
              <a:t>HĐ 2:</a:t>
            </a:r>
            <a:endParaRPr lang="en-US" sz="4400" dirty="0">
              <a:latin typeface="Times New Roman" panose="02020603050405020304" pitchFamily="18" charset="0"/>
              <a:cs typeface="Times New Roman" panose="02020603050405020304" pitchFamily="18"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72465" y="-1880758"/>
            <a:ext cx="3124200" cy="3108579"/>
          </a:xfrm>
          <a:prstGeom prst="rect">
            <a:avLst/>
          </a:prstGeom>
        </p:spPr>
      </p:pic>
      <p:pic>
        <p:nvPicPr>
          <p:cNvPr id="22"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2792" y="9498958"/>
            <a:ext cx="8659085" cy="2902946"/>
          </a:xfrm>
          <a:prstGeom prst="rect">
            <a:avLst/>
          </a:prstGeom>
        </p:spPr>
      </p:pic>
      <p:pic>
        <p:nvPicPr>
          <p:cNvPr id="23"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6800" y="9516270"/>
            <a:ext cx="9534701" cy="2868322"/>
          </a:xfrm>
          <a:prstGeom prst="rect">
            <a:avLst/>
          </a:prstGeom>
        </p:spPr>
      </p:pic>
      <p:pic>
        <p:nvPicPr>
          <p:cNvPr id="24"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53408" y="9498958"/>
            <a:ext cx="8659085" cy="2868322"/>
          </a:xfrm>
          <a:prstGeom prst="rect">
            <a:avLst/>
          </a:prstGeom>
        </p:spPr>
      </p:pic>
      <p:pic>
        <p:nvPicPr>
          <p:cNvPr id="2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402">
            <a:off x="204917" y="8603523"/>
            <a:ext cx="896152" cy="1825495"/>
          </a:xfrm>
          <a:prstGeom prst="rect">
            <a:avLst/>
          </a:prstGeom>
        </p:spPr>
      </p:pic>
      <p:pic>
        <p:nvPicPr>
          <p:cNvPr id="30"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088099" flipH="1">
            <a:off x="16198132" y="328968"/>
            <a:ext cx="1793290" cy="1291168"/>
          </a:xfrm>
          <a:prstGeom prst="rect">
            <a:avLst/>
          </a:prstGeom>
        </p:spPr>
      </p:pic>
      <p:sp>
        <p:nvSpPr>
          <p:cNvPr id="9" name="Hộp Văn bản 8">
            <a:extLst>
              <a:ext uri="{FF2B5EF4-FFF2-40B4-BE49-F238E27FC236}">
                <a16:creationId xmlns:a16="http://schemas.microsoft.com/office/drawing/2014/main" id="{C587D8C3-958D-E9EA-319E-83C69542E411}"/>
              </a:ext>
            </a:extLst>
          </p:cNvPr>
          <p:cNvSpPr txBox="1"/>
          <p:nvPr/>
        </p:nvSpPr>
        <p:spPr>
          <a:xfrm>
            <a:off x="527862" y="114300"/>
            <a:ext cx="15397938" cy="971356"/>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 hình 4.2 em hãy thực hiện các hoạt động sau</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Hình ảnh 10">
            <a:extLst>
              <a:ext uri="{FF2B5EF4-FFF2-40B4-BE49-F238E27FC236}">
                <a16:creationId xmlns:a16="http://schemas.microsoft.com/office/drawing/2014/main" id="{546BBE5B-A019-0743-F8BC-E61EE0CE29AF}"/>
              </a:ext>
            </a:extLst>
          </p:cNvPr>
          <p:cNvPicPr>
            <a:picLocks noChangeAspect="1"/>
          </p:cNvPicPr>
          <p:nvPr/>
        </p:nvPicPr>
        <p:blipFill rotWithShape="1">
          <a:blip r:embed="rId12"/>
          <a:srcRect l="26954" t="70619" r="35169" b="9011"/>
          <a:stretch/>
        </p:blipFill>
        <p:spPr bwMode="auto">
          <a:xfrm>
            <a:off x="5882640" y="1347534"/>
            <a:ext cx="10965738" cy="3313537"/>
          </a:xfrm>
          <a:prstGeom prst="rect">
            <a:avLst/>
          </a:prstGeom>
          <a:ln>
            <a:noFill/>
          </a:ln>
          <a:extLst>
            <a:ext uri="{53640926-AAD7-44D8-BBD7-CCE9431645EC}">
              <a14:shadowObscured xmlns:a14="http://schemas.microsoft.com/office/drawing/2010/main"/>
            </a:ext>
          </a:extLst>
        </p:spPr>
      </p:pic>
      <p:grpSp>
        <p:nvGrpSpPr>
          <p:cNvPr id="15" name="Nhóm 14">
            <a:extLst>
              <a:ext uri="{FF2B5EF4-FFF2-40B4-BE49-F238E27FC236}">
                <a16:creationId xmlns:a16="http://schemas.microsoft.com/office/drawing/2014/main" id="{2D43BC16-BA4B-65F8-115E-0065CC438351}"/>
              </a:ext>
            </a:extLst>
          </p:cNvPr>
          <p:cNvGrpSpPr/>
          <p:nvPr/>
        </p:nvGrpSpPr>
        <p:grpSpPr>
          <a:xfrm>
            <a:off x="451662" y="6552104"/>
            <a:ext cx="17379138" cy="2445584"/>
            <a:chOff x="451662" y="6552104"/>
            <a:chExt cx="17379138" cy="2445584"/>
          </a:xfrm>
        </p:grpSpPr>
        <p:sp>
          <p:nvSpPr>
            <p:cNvPr id="12" name="Hộp Văn bản 11">
              <a:extLst>
                <a:ext uri="{FF2B5EF4-FFF2-40B4-BE49-F238E27FC236}">
                  <a16:creationId xmlns:a16="http://schemas.microsoft.com/office/drawing/2014/main" id="{838B8B19-0D40-F87A-8DD2-15E9D2497063}"/>
                </a:ext>
              </a:extLst>
            </p:cNvPr>
            <p:cNvSpPr txBox="1"/>
            <p:nvPr/>
          </p:nvSpPr>
          <p:spPr>
            <a:xfrm>
              <a:off x="451662" y="6552104"/>
              <a:ext cx="17379138" cy="1927002"/>
            </a:xfrm>
            <a:prstGeom prst="rect">
              <a:avLst/>
            </a:prstGeom>
            <a:noFill/>
          </p:spPr>
          <p:txBody>
            <a:bodyPr wrap="square">
              <a:spAutoFit/>
            </a:bodyPr>
            <a:lstStyle/>
            <a:p>
              <a:pPr marL="0" marR="0" algn="just">
                <a:lnSpc>
                  <a:spcPct val="115000"/>
                </a:lnSpc>
                <a:spcBef>
                  <a:spcPts val="0"/>
                </a:spcBef>
                <a:spcAft>
                  <a:spcPts val="1000"/>
                </a:spcAft>
              </a:pPr>
              <a:r>
                <a:rPr lang="nl-NL"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Dùng thước thẳng, đo độ dài hai đoạn AB và CD( đơn vị cm) rồi dùng kết quả vừa đo để tính tỉ số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Đối tượng 12">
              <a:extLst>
                <a:ext uri="{FF2B5EF4-FFF2-40B4-BE49-F238E27FC236}">
                  <a16:creationId xmlns:a16="http://schemas.microsoft.com/office/drawing/2014/main" id="{82E16359-2327-4F32-8445-AACA5E97F0FA}"/>
                </a:ext>
              </a:extLst>
            </p:cNvPr>
            <p:cNvGraphicFramePr>
              <a:graphicFrameLocks noChangeAspect="1"/>
            </p:cNvGraphicFramePr>
            <p:nvPr>
              <p:extLst>
                <p:ext uri="{D42A27DB-BD31-4B8C-83A1-F6EECF244321}">
                  <p14:modId xmlns:p14="http://schemas.microsoft.com/office/powerpoint/2010/main" val="3180690740"/>
                </p:ext>
              </p:extLst>
            </p:nvPr>
          </p:nvGraphicFramePr>
          <p:xfrm>
            <a:off x="10794009" y="7351768"/>
            <a:ext cx="1143000" cy="1645920"/>
          </p:xfrm>
          <a:graphic>
            <a:graphicData uri="http://schemas.openxmlformats.org/presentationml/2006/ole">
              <mc:AlternateContent xmlns:mc="http://schemas.openxmlformats.org/markup-compatibility/2006">
                <mc:Choice xmlns:v="urn:schemas-microsoft-com:vml" Requires="v">
                  <p:oleObj name="Equation" r:id="rId13" imgW="317160" imgH="457200" progId="Equation.DSMT4">
                    <p:embed/>
                  </p:oleObj>
                </mc:Choice>
                <mc:Fallback>
                  <p:oleObj name="Equation" r:id="rId13" imgW="317160" imgH="457200" progId="Equation.DSMT4">
                    <p:embed/>
                    <p:pic>
                      <p:nvPicPr>
                        <p:cNvPr id="13" name="Đối tượng 12">
                          <a:extLst>
                            <a:ext uri="{FF2B5EF4-FFF2-40B4-BE49-F238E27FC236}">
                              <a16:creationId xmlns:a16="http://schemas.microsoft.com/office/drawing/2014/main" id="{82E16359-2327-4F32-8445-AACA5E97F0FA}"/>
                            </a:ext>
                          </a:extLst>
                        </p:cNvPr>
                        <p:cNvPicPr/>
                        <p:nvPr/>
                      </p:nvPicPr>
                      <p:blipFill>
                        <a:blip r:embed="rId14"/>
                        <a:stretch>
                          <a:fillRect/>
                        </a:stretch>
                      </p:blipFill>
                      <p:spPr>
                        <a:xfrm>
                          <a:off x="10794009" y="7351768"/>
                          <a:ext cx="1143000" cy="1645920"/>
                        </a:xfrm>
                        <a:prstGeom prst="rect">
                          <a:avLst/>
                        </a:prstGeom>
                      </p:spPr>
                    </p:pic>
                  </p:oleObj>
                </mc:Fallback>
              </mc:AlternateContent>
            </a:graphicData>
          </a:graphic>
        </p:graphicFrame>
      </p:grpSp>
    </p:spTree>
    <p:extLst>
      <p:ext uri="{BB962C8B-B14F-4D97-AF65-F5344CB8AC3E}">
        <p14:creationId xmlns:p14="http://schemas.microsoft.com/office/powerpoint/2010/main" val="427652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TotalTime>
  <Words>1170</Words>
  <PresentationFormat>Tùy chỉnh</PresentationFormat>
  <Paragraphs>160</Paragraphs>
  <Slides>37</Slides>
  <Notes>13</Notes>
  <HiddenSlides>0</HiddenSlides>
  <MMClips>0</MMClips>
  <ScaleCrop>false</ScaleCrop>
  <HeadingPairs>
    <vt:vector size="8" baseType="variant">
      <vt:variant>
        <vt:lpstr>Phông được Dùng</vt:lpstr>
      </vt:variant>
      <vt:variant>
        <vt:i4>4</vt:i4>
      </vt:variant>
      <vt:variant>
        <vt:lpstr>Chủ đề</vt:lpstr>
      </vt:variant>
      <vt:variant>
        <vt:i4>1</vt:i4>
      </vt:variant>
      <vt:variant>
        <vt:lpstr>Máy chủ nhúng OLE</vt:lpstr>
      </vt:variant>
      <vt:variant>
        <vt:i4>2</vt:i4>
      </vt:variant>
      <vt:variant>
        <vt:lpstr>Tiêu đề Bản chiếu</vt:lpstr>
      </vt:variant>
      <vt:variant>
        <vt:i4>37</vt:i4>
      </vt:variant>
    </vt:vector>
  </HeadingPairs>
  <TitlesOfParts>
    <vt:vector size="44" baseType="lpstr">
      <vt:lpstr>Times New Roman</vt:lpstr>
      <vt:lpstr>Kavoon</vt:lpstr>
      <vt:lpstr>Calibri</vt:lpstr>
      <vt:lpstr>Arial</vt:lpstr>
      <vt:lpstr>Office Theme</vt:lpstr>
      <vt:lpstr>Equation</vt:lpstr>
      <vt:lpstr>MathType 7.0 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2023-07-10T09:17:06Z</dcterms:modified>
  <dc:identifier>DAFODxhJNsQ</dc:identifier>
</cp:coreProperties>
</file>