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01" r:id="rId2"/>
    <p:sldId id="310" r:id="rId3"/>
    <p:sldId id="284" r:id="rId4"/>
    <p:sldId id="285" r:id="rId5"/>
    <p:sldId id="270" r:id="rId6"/>
    <p:sldId id="289" r:id="rId7"/>
    <p:sldId id="297" r:id="rId8"/>
    <p:sldId id="277" r:id="rId9"/>
    <p:sldId id="290" r:id="rId10"/>
    <p:sldId id="278" r:id="rId11"/>
    <p:sldId id="299" r:id="rId12"/>
    <p:sldId id="300" r:id="rId13"/>
    <p:sldId id="291" r:id="rId14"/>
    <p:sldId id="306" r:id="rId15"/>
    <p:sldId id="307" r:id="rId16"/>
    <p:sldId id="308" r:id="rId17"/>
    <p:sldId id="282" r:id="rId18"/>
    <p:sldId id="311" r:id="rId19"/>
    <p:sldId id="312" r:id="rId20"/>
    <p:sldId id="315" r:id="rId21"/>
    <p:sldId id="313" r:id="rId22"/>
    <p:sldId id="316" r:id="rId23"/>
    <p:sldId id="314" r:id="rId24"/>
    <p:sldId id="317" r:id="rId25"/>
    <p:sldId id="318" r:id="rId26"/>
    <p:sldId id="319" r:id="rId27"/>
    <p:sldId id="320" r:id="rId28"/>
    <p:sldId id="322" r:id="rId29"/>
    <p:sldId id="323" r:id="rId30"/>
    <p:sldId id="324" r:id="rId31"/>
    <p:sldId id="325" r:id="rId32"/>
    <p:sldId id="328" r:id="rId33"/>
    <p:sldId id="326" r:id="rId34"/>
    <p:sldId id="327" r:id="rId35"/>
    <p:sldId id="294" r:id="rId36"/>
    <p:sldId id="332" r:id="rId37"/>
    <p:sldId id="331" r:id="rId38"/>
    <p:sldId id="269" r:id="rId39"/>
    <p:sldId id="295" r:id="rId40"/>
    <p:sldId id="309"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13</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30</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31</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32</a:t>
            </a:fld>
            <a:endParaRPr lang="en-US"/>
          </a:p>
        </p:txBody>
      </p:sp>
    </p:spTree>
    <p:extLst>
      <p:ext uri="{BB962C8B-B14F-4D97-AF65-F5344CB8AC3E}">
        <p14:creationId xmlns:p14="http://schemas.microsoft.com/office/powerpoint/2010/main" val="114944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33</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14</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15</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16</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25</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26</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27</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28</a:t>
            </a:fld>
            <a:endParaRPr lang="en-US"/>
          </a:p>
        </p:txBody>
      </p:sp>
    </p:spTree>
    <p:extLst>
      <p:ext uri="{BB962C8B-B14F-4D97-AF65-F5344CB8AC3E}">
        <p14:creationId xmlns:p14="http://schemas.microsoft.com/office/powerpoint/2010/main" val="57550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29</a:t>
            </a:fld>
            <a:endParaRPr lang="en-US"/>
          </a:p>
        </p:txBody>
      </p:sp>
    </p:spTree>
    <p:extLst>
      <p:ext uri="{BB962C8B-B14F-4D97-AF65-F5344CB8AC3E}">
        <p14:creationId xmlns:p14="http://schemas.microsoft.com/office/powerpoint/2010/main" val="57550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7/27/2022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3: SHOPPING</a:t>
            </a:r>
          </a:p>
          <a:p>
            <a:pPr algn="ctr"/>
            <a:r>
              <a:rPr lang="en-US" sz="3200" b="1" dirty="0">
                <a:solidFill>
                  <a:srgbClr val="00B050"/>
                </a:solidFill>
                <a:ea typeface="Times New Roman" panose="02020603050405020304" pitchFamily="18" charset="0"/>
                <a:cs typeface="Arial" panose="020B0604020202020204" pitchFamily="34" charset="0"/>
              </a:rPr>
              <a:t>Lesson 3.1 – Listening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26</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8F6EC-2431-4193-A334-035C494EB3CA}"/>
              </a:ext>
            </a:extLst>
          </p:cNvPr>
          <p:cNvSpPr/>
          <p:nvPr/>
        </p:nvSpPr>
        <p:spPr>
          <a:xfrm>
            <a:off x="2005266" y="1180056"/>
            <a:ext cx="9667286" cy="5262979"/>
          </a:xfrm>
          <a:prstGeom prst="rect">
            <a:avLst/>
          </a:prstGeom>
        </p:spPr>
        <p:txBody>
          <a:bodyPr wrap="square">
            <a:spAutoFit/>
          </a:bodyPr>
          <a:lstStyle/>
          <a:p>
            <a:r>
              <a:rPr lang="en-US" sz="2800" b="1" dirty="0">
                <a:solidFill>
                  <a:srgbClr val="FF0000"/>
                </a:solidFill>
              </a:rPr>
              <a:t>Positives:</a:t>
            </a:r>
          </a:p>
          <a:p>
            <a:r>
              <a:rPr lang="en-US" sz="2800" dirty="0">
                <a:solidFill>
                  <a:srgbClr val="0000FF"/>
                </a:solidFill>
              </a:rPr>
              <a:t>• Convenient – can buy from (1) </a:t>
            </a:r>
            <a:r>
              <a:rPr lang="en-US" sz="2800" u="sng" dirty="0">
                <a:solidFill>
                  <a:srgbClr val="0000FF"/>
                </a:solidFill>
              </a:rPr>
              <a:t>home</a:t>
            </a:r>
          </a:p>
          <a:p>
            <a:r>
              <a:rPr lang="en-US" sz="2800" dirty="0">
                <a:solidFill>
                  <a:srgbClr val="0000FF"/>
                </a:solidFill>
              </a:rPr>
              <a:t>• Fast</a:t>
            </a:r>
          </a:p>
          <a:p>
            <a:r>
              <a:rPr lang="en-US" sz="2800" dirty="0">
                <a:solidFill>
                  <a:srgbClr val="0000FF"/>
                </a:solidFill>
              </a:rPr>
              <a:t>• Many products are (2) _________ online than in-store.</a:t>
            </a:r>
          </a:p>
          <a:p>
            <a:r>
              <a:rPr lang="en-US" sz="2800" b="1" dirty="0">
                <a:solidFill>
                  <a:srgbClr val="FF0000"/>
                </a:solidFill>
              </a:rPr>
              <a:t>Negatives:</a:t>
            </a:r>
          </a:p>
          <a:p>
            <a:r>
              <a:rPr lang="en-US" sz="2800" dirty="0">
                <a:solidFill>
                  <a:srgbClr val="0000FF"/>
                </a:solidFill>
              </a:rPr>
              <a:t>• Can't try before buying: clothes might be: - too (3) _________</a:t>
            </a:r>
          </a:p>
          <a:p>
            <a:r>
              <a:rPr lang="en-US" sz="2800" dirty="0">
                <a:solidFill>
                  <a:srgbClr val="0000FF"/>
                </a:solidFill>
              </a:rPr>
              <a:t>- too small</a:t>
            </a:r>
          </a:p>
          <a:p>
            <a:r>
              <a:rPr lang="en-US" sz="2800" dirty="0">
                <a:solidFill>
                  <a:srgbClr val="0000FF"/>
                </a:solidFill>
              </a:rPr>
              <a:t>- low-quality</a:t>
            </a:r>
          </a:p>
          <a:p>
            <a:r>
              <a:rPr lang="en-US" sz="2800" dirty="0">
                <a:solidFill>
                  <a:srgbClr val="0000FF"/>
                </a:solidFill>
              </a:rPr>
              <a:t>• Deliveries: - late</a:t>
            </a:r>
          </a:p>
          <a:p>
            <a:r>
              <a:rPr lang="en-US" sz="2800" dirty="0">
                <a:solidFill>
                  <a:srgbClr val="0000FF"/>
                </a:solidFill>
              </a:rPr>
              <a:t>- shipper may damage or (4) _________ your items</a:t>
            </a:r>
          </a:p>
          <a:p>
            <a:r>
              <a:rPr lang="en-US" sz="2800" dirty="0">
                <a:solidFill>
                  <a:srgbClr val="0000FF"/>
                </a:solidFill>
              </a:rPr>
              <a:t>- wrong item</a:t>
            </a:r>
          </a:p>
          <a:p>
            <a:r>
              <a:rPr lang="en-US" sz="2800" dirty="0">
                <a:solidFill>
                  <a:srgbClr val="0000FF"/>
                </a:solidFill>
              </a:rPr>
              <a:t>• Fraud: company takes your (5) _________ and keeps it</a:t>
            </a:r>
          </a:p>
        </p:txBody>
      </p:sp>
      <p:sp>
        <p:nvSpPr>
          <p:cNvPr id="4" name="Rectangle 3"/>
          <p:cNvSpPr/>
          <p:nvPr/>
        </p:nvSpPr>
        <p:spPr>
          <a:xfrm>
            <a:off x="3207849" y="261233"/>
            <a:ext cx="8666472" cy="1077218"/>
          </a:xfrm>
          <a:prstGeom prst="rect">
            <a:avLst/>
          </a:prstGeom>
        </p:spPr>
        <p:txBody>
          <a:bodyPr wrap="square">
            <a:spAutoFit/>
          </a:bodyPr>
          <a:lstStyle/>
          <a:p>
            <a:r>
              <a:rPr lang="en-US" sz="3200" dirty="0">
                <a:solidFill>
                  <a:srgbClr val="0000FF"/>
                </a:solidFill>
              </a:rPr>
              <a:t>b. Now, listen and complete the notes. Write </a:t>
            </a:r>
            <a:r>
              <a:rPr lang="en-US" sz="3200" u="sng" dirty="0">
                <a:solidFill>
                  <a:srgbClr val="0000FF"/>
                </a:solidFill>
              </a:rPr>
              <a:t>one</a:t>
            </a:r>
            <a:r>
              <a:rPr lang="en-US" sz="3200" dirty="0">
                <a:solidFill>
                  <a:srgbClr val="0000FF"/>
                </a:solidFill>
              </a:rPr>
              <a:t> word only for each answer.</a:t>
            </a:r>
          </a:p>
        </p:txBody>
      </p:sp>
      <p:sp>
        <p:nvSpPr>
          <p:cNvPr id="3" name="Rectangle 2"/>
          <p:cNvSpPr/>
          <p:nvPr/>
        </p:nvSpPr>
        <p:spPr>
          <a:xfrm>
            <a:off x="5647667" y="2453918"/>
            <a:ext cx="1367682" cy="523220"/>
          </a:xfrm>
          <a:prstGeom prst="rect">
            <a:avLst/>
          </a:prstGeom>
        </p:spPr>
        <p:txBody>
          <a:bodyPr wrap="none">
            <a:spAutoFit/>
          </a:bodyPr>
          <a:lstStyle/>
          <a:p>
            <a:r>
              <a:rPr lang="en-US" sz="2800" dirty="0">
                <a:solidFill>
                  <a:srgbClr val="FF0000"/>
                </a:solidFill>
              </a:rPr>
              <a:t>cheaper</a:t>
            </a:r>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27" y="895051"/>
            <a:ext cx="731788" cy="49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D1-TRACK 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9069" y="838831"/>
            <a:ext cx="609600" cy="609600"/>
          </a:xfrm>
          <a:prstGeom prst="rect">
            <a:avLst/>
          </a:prstGeom>
        </p:spPr>
      </p:pic>
      <p:sp>
        <p:nvSpPr>
          <p:cNvPr id="18" name="Rectangle 17"/>
          <p:cNvSpPr/>
          <p:nvPr/>
        </p:nvSpPr>
        <p:spPr>
          <a:xfrm>
            <a:off x="10148466" y="3304044"/>
            <a:ext cx="623889" cy="523220"/>
          </a:xfrm>
          <a:prstGeom prst="rect">
            <a:avLst/>
          </a:prstGeom>
        </p:spPr>
        <p:txBody>
          <a:bodyPr wrap="none">
            <a:spAutoFit/>
          </a:bodyPr>
          <a:lstStyle/>
          <a:p>
            <a:r>
              <a:rPr lang="en-US" sz="2800" dirty="0">
                <a:solidFill>
                  <a:srgbClr val="FF0000"/>
                </a:solidFill>
              </a:rPr>
              <a:t>big</a:t>
            </a:r>
          </a:p>
        </p:txBody>
      </p:sp>
      <p:sp>
        <p:nvSpPr>
          <p:cNvPr id="20" name="Rectangle 19"/>
          <p:cNvSpPr/>
          <p:nvPr/>
        </p:nvSpPr>
        <p:spPr>
          <a:xfrm>
            <a:off x="6528417" y="5013797"/>
            <a:ext cx="774571" cy="523220"/>
          </a:xfrm>
          <a:prstGeom prst="rect">
            <a:avLst/>
          </a:prstGeom>
        </p:spPr>
        <p:txBody>
          <a:bodyPr wrap="none">
            <a:spAutoFit/>
          </a:bodyPr>
          <a:lstStyle/>
          <a:p>
            <a:r>
              <a:rPr lang="en-US" sz="2800" dirty="0">
                <a:solidFill>
                  <a:srgbClr val="FF0000"/>
                </a:solidFill>
              </a:rPr>
              <a:t>lose</a:t>
            </a:r>
          </a:p>
        </p:txBody>
      </p:sp>
      <p:sp>
        <p:nvSpPr>
          <p:cNvPr id="21" name="Rectangle 20"/>
          <p:cNvSpPr/>
          <p:nvPr/>
        </p:nvSpPr>
        <p:spPr>
          <a:xfrm>
            <a:off x="6888901" y="5867994"/>
            <a:ext cx="1187441" cy="523220"/>
          </a:xfrm>
          <a:prstGeom prst="rect">
            <a:avLst/>
          </a:prstGeom>
        </p:spPr>
        <p:txBody>
          <a:bodyPr wrap="none">
            <a:spAutoFit/>
          </a:bodyPr>
          <a:lstStyle/>
          <a:p>
            <a:r>
              <a:rPr lang="en-US" sz="2800" dirty="0">
                <a:solidFill>
                  <a:srgbClr val="FF0000"/>
                </a:solidFill>
              </a:rPr>
              <a:t>money</a:t>
            </a:r>
          </a:p>
        </p:txBody>
      </p:sp>
      <p:sp>
        <p:nvSpPr>
          <p:cNvPr id="14" name="TextBox 11">
            <a:extLst>
              <a:ext uri="{FF2B5EF4-FFF2-40B4-BE49-F238E27FC236}">
                <a16:creationId xmlns:a16="http://schemas.microsoft.com/office/drawing/2014/main" id="{0A18BEAD-4B16-40A6-A73C-B95F7C69E63D}"/>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6" name="TextBox 15">
            <a:extLst>
              <a:ext uri="{FF2B5EF4-FFF2-40B4-BE49-F238E27FC236}">
                <a16:creationId xmlns:a16="http://schemas.microsoft.com/office/drawing/2014/main" id="{C1E2F036-E603-4DEA-8E99-9E7A7B3F6824}"/>
              </a:ext>
            </a:extLst>
          </p:cNvPr>
          <p:cNvSpPr txBox="1"/>
          <p:nvPr/>
        </p:nvSpPr>
        <p:spPr>
          <a:xfrm>
            <a:off x="174170" y="415886"/>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While - Listening</a:t>
            </a:r>
          </a:p>
        </p:txBody>
      </p:sp>
    </p:spTree>
    <p:extLst>
      <p:ext uri="{BB962C8B-B14F-4D97-AF65-F5344CB8AC3E}">
        <p14:creationId xmlns:p14="http://schemas.microsoft.com/office/powerpoint/2010/main" val="19866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4254" fill="hold"/>
                                        <p:tgtEl>
                                          <p:spTgt spid="13"/>
                                        </p:tgtEl>
                                      </p:cBhvr>
                                    </p:cmd>
                                  </p:childTnLst>
                                </p:cTn>
                              </p:par>
                            </p:childTnLst>
                          </p:cTn>
                        </p:par>
                      </p:childTnLst>
                    </p:cTn>
                  </p:par>
                </p:childTnLst>
              </p:cTn>
              <p:nextCondLst>
                <p:cond evt="onClick" delay="0">
                  <p:tgtEl>
                    <p:spTgt spid="13"/>
                  </p:tgtEl>
                </p:cond>
              </p:nextCondLst>
            </p:seq>
            <p:audio>
              <p:cMediaNode vol="80000">
                <p:cTn id="24" fill="hold" display="0">
                  <p:stCondLst>
                    <p:cond delay="indefinite"/>
                  </p:stCondLst>
                  <p:endCondLst>
                    <p:cond evt="onStopAudio" delay="0">
                      <p:tgtEl>
                        <p:sldTgt/>
                      </p:tgtEl>
                    </p:cond>
                  </p:endCondLst>
                </p:cTn>
                <p:tgtEl>
                  <p:spTgt spid="13"/>
                </p:tgtEl>
              </p:cMediaNode>
            </p:audio>
          </p:childTnLst>
        </p:cTn>
      </p:par>
    </p:tnLst>
    <p:bldLst>
      <p:bldP spid="3" grpId="0"/>
      <p:bldP spid="1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824" y="877524"/>
            <a:ext cx="11072947" cy="5170646"/>
          </a:xfrm>
          <a:prstGeom prst="rect">
            <a:avLst/>
          </a:prstGeom>
        </p:spPr>
        <p:txBody>
          <a:bodyPr wrap="square">
            <a:spAutoFit/>
          </a:bodyPr>
          <a:lstStyle/>
          <a:p>
            <a:r>
              <a:rPr lang="en-US" sz="3000" i="1" dirty="0">
                <a:solidFill>
                  <a:srgbClr val="000000"/>
                </a:solidFill>
              </a:rPr>
              <a:t>Matt:   Welcome back to Teen Weekly. Here's our shopping expert, </a:t>
            </a:r>
            <a:r>
              <a:rPr lang="en-US" sz="3000" i="1" dirty="0" err="1">
                <a:solidFill>
                  <a:srgbClr val="000000"/>
                </a:solidFill>
              </a:rPr>
              <a:t>Keeley</a:t>
            </a:r>
            <a:r>
              <a:rPr lang="en-US" sz="3000" i="1" dirty="0">
                <a:solidFill>
                  <a:srgbClr val="000000"/>
                </a:solidFill>
              </a:rPr>
              <a:t>, to tell us about online shopping. </a:t>
            </a:r>
          </a:p>
          <a:p>
            <a:r>
              <a:rPr lang="en-US" sz="3000" i="1" dirty="0" err="1">
                <a:solidFill>
                  <a:srgbClr val="000000"/>
                </a:solidFill>
              </a:rPr>
              <a:t>Keeley</a:t>
            </a:r>
            <a:r>
              <a:rPr lang="en-US" sz="3000" i="1" dirty="0">
                <a:solidFill>
                  <a:srgbClr val="000000"/>
                </a:solidFill>
              </a:rPr>
              <a:t>:   Thanks, Matt. Online shopping, or e-commerce, is growing fast. From 2019 to 2020, online sales increased by over thirty percent in the USA. Why? Well, first, it's so convenient. You can buy anything you want while sitting on your sofa at </a:t>
            </a:r>
            <a:r>
              <a:rPr lang="en-US" sz="3000" i="1" u="sng" dirty="0">
                <a:solidFill>
                  <a:srgbClr val="FF0000"/>
                </a:solidFill>
              </a:rPr>
              <a:t>home</a:t>
            </a:r>
            <a:r>
              <a:rPr lang="en-US" sz="3000" i="1" dirty="0">
                <a:solidFill>
                  <a:srgbClr val="000000"/>
                </a:solidFill>
              </a:rPr>
              <a:t>. It's really fast, and you don't need to go outside! Lots of products are actually </a:t>
            </a:r>
            <a:r>
              <a:rPr lang="en-US" sz="3000" i="1" u="sng" dirty="0">
                <a:solidFill>
                  <a:srgbClr val="FF0000"/>
                </a:solidFill>
              </a:rPr>
              <a:t>cheaper</a:t>
            </a:r>
            <a:r>
              <a:rPr lang="en-US" sz="3000" i="1" dirty="0">
                <a:solidFill>
                  <a:srgbClr val="000000"/>
                </a:solidFill>
              </a:rPr>
              <a:t> online than in-store. Sounds great, right? Well, it's not perfect. There are some issues with buying online. First, you can't always try before you buy. If you buy clothes online, they may not fit you. They could be too </a:t>
            </a:r>
            <a:r>
              <a:rPr lang="en-US" sz="3000" i="1" u="sng" dirty="0">
                <a:solidFill>
                  <a:srgbClr val="FF0000"/>
                </a:solidFill>
              </a:rPr>
              <a:t>big</a:t>
            </a:r>
            <a:r>
              <a:rPr lang="en-US" sz="3000" i="1" dirty="0">
                <a:solidFill>
                  <a:srgbClr val="000000"/>
                </a:solidFill>
              </a:rPr>
              <a:t>, too small, or low-quality. </a:t>
            </a:r>
            <a:endParaRPr lang="en-US" sz="3000" i="1" u="sng" dirty="0">
              <a:solidFill>
                <a:srgbClr val="FF0000"/>
              </a:solidFill>
            </a:endParaRPr>
          </a:p>
        </p:txBody>
      </p:sp>
      <p:sp>
        <p:nvSpPr>
          <p:cNvPr id="4" name="TextBox 11">
            <a:extLst>
              <a:ext uri="{FF2B5EF4-FFF2-40B4-BE49-F238E27FC236}">
                <a16:creationId xmlns:a16="http://schemas.microsoft.com/office/drawing/2014/main" id="{412A21EF-0511-48EF-8A4C-A1EA03FA9756}"/>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5" name="TextBox 4">
            <a:extLst>
              <a:ext uri="{FF2B5EF4-FFF2-40B4-BE49-F238E27FC236}">
                <a16:creationId xmlns:a16="http://schemas.microsoft.com/office/drawing/2014/main" id="{C1E2F036-E603-4DEA-8E99-9E7A7B3F6824}"/>
              </a:ext>
            </a:extLst>
          </p:cNvPr>
          <p:cNvSpPr txBox="1"/>
          <p:nvPr/>
        </p:nvSpPr>
        <p:spPr>
          <a:xfrm>
            <a:off x="174170" y="490532"/>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Audio Scripts</a:t>
            </a:r>
          </a:p>
        </p:txBody>
      </p:sp>
    </p:spTree>
    <p:extLst>
      <p:ext uri="{BB962C8B-B14F-4D97-AF65-F5344CB8AC3E}">
        <p14:creationId xmlns:p14="http://schemas.microsoft.com/office/powerpoint/2010/main" val="257266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1011215"/>
            <a:ext cx="11640458" cy="4524315"/>
          </a:xfrm>
          <a:prstGeom prst="rect">
            <a:avLst/>
          </a:prstGeom>
        </p:spPr>
        <p:txBody>
          <a:bodyPr wrap="square">
            <a:spAutoFit/>
          </a:bodyPr>
          <a:lstStyle/>
          <a:p>
            <a:r>
              <a:rPr lang="en-US" sz="3600" i="1" dirty="0"/>
              <a:t>The second problem is with deliveries. The shipper may deliver your items late, damage them, or </a:t>
            </a:r>
            <a:r>
              <a:rPr lang="en-US" sz="3600" i="1" u="sng" dirty="0">
                <a:solidFill>
                  <a:srgbClr val="FF0000"/>
                </a:solidFill>
              </a:rPr>
              <a:t>lose</a:t>
            </a:r>
            <a:r>
              <a:rPr lang="en-US" sz="3600" i="1" dirty="0"/>
              <a:t> them. Sometimes you can even receive the wrong item! </a:t>
            </a:r>
          </a:p>
          <a:p>
            <a:r>
              <a:rPr lang="en-US" sz="3600" i="1" dirty="0"/>
              <a:t>The final problem is fraud. This is when you pay for something but it never arrives. The company takes your </a:t>
            </a:r>
            <a:r>
              <a:rPr lang="en-US" sz="3600" i="1" u="sng" dirty="0">
                <a:solidFill>
                  <a:srgbClr val="FF0000"/>
                </a:solidFill>
              </a:rPr>
              <a:t>money</a:t>
            </a:r>
            <a:r>
              <a:rPr lang="en-US" sz="3600" i="1" dirty="0"/>
              <a:t> and keeps it. hoppers around the world lose billions of dollars because of fraud. So, what do you do if you have a problem? Well, you should write a complaint email to the company... </a:t>
            </a:r>
            <a:endParaRPr lang="en-US" sz="3600" dirty="0"/>
          </a:p>
        </p:txBody>
      </p:sp>
      <p:sp>
        <p:nvSpPr>
          <p:cNvPr id="4" name="TextBox 11">
            <a:extLst>
              <a:ext uri="{FF2B5EF4-FFF2-40B4-BE49-F238E27FC236}">
                <a16:creationId xmlns:a16="http://schemas.microsoft.com/office/drawing/2014/main" id="{9498C295-BDB5-4542-936D-E86F5F00A782}"/>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5" name="TextBox 4">
            <a:extLst>
              <a:ext uri="{FF2B5EF4-FFF2-40B4-BE49-F238E27FC236}">
                <a16:creationId xmlns:a16="http://schemas.microsoft.com/office/drawing/2014/main" id="{C1E2F036-E603-4DEA-8E99-9E7A7B3F6824}"/>
              </a:ext>
            </a:extLst>
          </p:cNvPr>
          <p:cNvSpPr txBox="1"/>
          <p:nvPr/>
        </p:nvSpPr>
        <p:spPr>
          <a:xfrm>
            <a:off x="174170" y="490532"/>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Audio Scripts</a:t>
            </a:r>
          </a:p>
        </p:txBody>
      </p:sp>
    </p:spTree>
    <p:extLst>
      <p:ext uri="{BB962C8B-B14F-4D97-AF65-F5344CB8AC3E}">
        <p14:creationId xmlns:p14="http://schemas.microsoft.com/office/powerpoint/2010/main" val="366267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70785" y="445174"/>
            <a:ext cx="10401837" cy="553998"/>
          </a:xfrm>
          <a:prstGeom prst="rect">
            <a:avLst/>
          </a:prstGeom>
        </p:spPr>
        <p:txBody>
          <a:bodyPr wrap="square">
            <a:spAutoFit/>
          </a:bodyPr>
          <a:lstStyle/>
          <a:p>
            <a:r>
              <a:rPr lang="en-US" sz="3000" b="1" dirty="0">
                <a:solidFill>
                  <a:srgbClr val="0070C0"/>
                </a:solidFill>
              </a:rPr>
              <a:t>a.   Listen to a man calling customer service. Why does he call?</a:t>
            </a:r>
            <a:endParaRPr lang="en-US" sz="3000" dirty="0">
              <a:solidFill>
                <a:srgbClr val="0070C0"/>
              </a:solidFill>
            </a:endParaRPr>
          </a:p>
        </p:txBody>
      </p:sp>
      <p:sp>
        <p:nvSpPr>
          <p:cNvPr id="10" name="Rectangle 9"/>
          <p:cNvSpPr/>
          <p:nvPr/>
        </p:nvSpPr>
        <p:spPr>
          <a:xfrm>
            <a:off x="2179310" y="2169914"/>
            <a:ext cx="6520554" cy="646331"/>
          </a:xfrm>
          <a:prstGeom prst="rect">
            <a:avLst/>
          </a:prstGeom>
        </p:spPr>
        <p:txBody>
          <a:bodyPr wrap="square">
            <a:spAutoFit/>
          </a:bodyPr>
          <a:lstStyle/>
          <a:p>
            <a:r>
              <a:rPr lang="en-US" sz="3600" dirty="0">
                <a:solidFill>
                  <a:srgbClr val="FF0000"/>
                </a:solidFill>
                <a:sym typeface="Wingdings" panose="05000000000000000000" pitchFamily="2" charset="2"/>
              </a:rPr>
              <a:t> A conversation</a:t>
            </a:r>
            <a:endParaRPr lang="en-US" sz="3600" dirty="0"/>
          </a:p>
        </p:txBody>
      </p:sp>
      <p:sp>
        <p:nvSpPr>
          <p:cNvPr id="11" name="Rectangle 10"/>
          <p:cNvSpPr/>
          <p:nvPr/>
        </p:nvSpPr>
        <p:spPr>
          <a:xfrm>
            <a:off x="2074806" y="4131371"/>
            <a:ext cx="8192602" cy="646331"/>
          </a:xfrm>
          <a:prstGeom prst="rect">
            <a:avLst/>
          </a:prstGeom>
        </p:spPr>
        <p:txBody>
          <a:bodyPr wrap="square">
            <a:spAutoFit/>
          </a:bodyPr>
          <a:lstStyle/>
          <a:p>
            <a:r>
              <a:rPr lang="en-US" sz="3600" dirty="0">
                <a:solidFill>
                  <a:srgbClr val="0070C0"/>
                </a:solidFill>
              </a:rPr>
              <a:t>What are you going to do?</a:t>
            </a:r>
          </a:p>
        </p:txBody>
      </p:sp>
      <p:sp>
        <p:nvSpPr>
          <p:cNvPr id="14" name="Rectangle 13"/>
          <p:cNvSpPr/>
          <p:nvPr/>
        </p:nvSpPr>
        <p:spPr>
          <a:xfrm>
            <a:off x="2179310" y="1645951"/>
            <a:ext cx="5893537" cy="646331"/>
          </a:xfrm>
          <a:prstGeom prst="rect">
            <a:avLst/>
          </a:prstGeom>
        </p:spPr>
        <p:txBody>
          <a:bodyPr wrap="square">
            <a:spAutoFit/>
          </a:bodyPr>
          <a:lstStyle/>
          <a:p>
            <a:r>
              <a:rPr lang="en-US" sz="3600" dirty="0">
                <a:solidFill>
                  <a:srgbClr val="0070C0"/>
                </a:solidFill>
              </a:rPr>
              <a:t>What are you going to listen?</a:t>
            </a:r>
          </a:p>
        </p:txBody>
      </p:sp>
      <p:sp>
        <p:nvSpPr>
          <p:cNvPr id="15" name="Rectangle 14"/>
          <p:cNvSpPr/>
          <p:nvPr/>
        </p:nvSpPr>
        <p:spPr>
          <a:xfrm>
            <a:off x="2074806" y="2910124"/>
            <a:ext cx="5893537" cy="646331"/>
          </a:xfrm>
          <a:prstGeom prst="rect">
            <a:avLst/>
          </a:prstGeom>
        </p:spPr>
        <p:txBody>
          <a:bodyPr wrap="square">
            <a:spAutoFit/>
          </a:bodyPr>
          <a:lstStyle/>
          <a:p>
            <a:r>
              <a:rPr lang="en-US" sz="3600" dirty="0">
                <a:solidFill>
                  <a:srgbClr val="0070C0"/>
                </a:solidFill>
              </a:rPr>
              <a:t>Who are they?</a:t>
            </a:r>
          </a:p>
        </p:txBody>
      </p:sp>
      <p:sp>
        <p:nvSpPr>
          <p:cNvPr id="16" name="Rectangle 15"/>
          <p:cNvSpPr/>
          <p:nvPr/>
        </p:nvSpPr>
        <p:spPr>
          <a:xfrm>
            <a:off x="2179309" y="3520748"/>
            <a:ext cx="7821033" cy="646331"/>
          </a:xfrm>
          <a:prstGeom prst="rect">
            <a:avLst/>
          </a:prstGeom>
        </p:spPr>
        <p:txBody>
          <a:bodyPr wrap="square">
            <a:spAutoFit/>
          </a:bodyPr>
          <a:lstStyle/>
          <a:p>
            <a:r>
              <a:rPr lang="en-US" sz="3600" dirty="0">
                <a:solidFill>
                  <a:srgbClr val="FF0000"/>
                </a:solidFill>
                <a:sym typeface="Wingdings" panose="05000000000000000000" pitchFamily="2" charset="2"/>
              </a:rPr>
              <a:t> A man is calling customer service</a:t>
            </a:r>
            <a:endParaRPr lang="en-US" sz="3600" dirty="0"/>
          </a:p>
        </p:txBody>
      </p:sp>
      <p:sp>
        <p:nvSpPr>
          <p:cNvPr id="17" name="Rectangle 16"/>
          <p:cNvSpPr/>
          <p:nvPr/>
        </p:nvSpPr>
        <p:spPr>
          <a:xfrm>
            <a:off x="2179310" y="4825541"/>
            <a:ext cx="6154794" cy="646331"/>
          </a:xfrm>
          <a:prstGeom prst="rect">
            <a:avLst/>
          </a:prstGeom>
        </p:spPr>
        <p:txBody>
          <a:bodyPr wrap="square">
            <a:spAutoFit/>
          </a:bodyPr>
          <a:lstStyle/>
          <a:p>
            <a:r>
              <a:rPr lang="en-US" sz="3600" dirty="0">
                <a:solidFill>
                  <a:srgbClr val="FF0000"/>
                </a:solidFill>
                <a:sym typeface="Wingdings" panose="05000000000000000000" pitchFamily="2" charset="2"/>
              </a:rPr>
              <a:t> Choose the best answer	</a:t>
            </a:r>
            <a:endParaRPr lang="en-US" sz="3600" dirty="0"/>
          </a:p>
        </p:txBody>
      </p:sp>
      <p:pic>
        <p:nvPicPr>
          <p:cNvPr id="2" name="CD1-TRACK 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99200" y="991968"/>
            <a:ext cx="609600" cy="609600"/>
          </a:xfrm>
          <a:prstGeom prst="rect">
            <a:avLst/>
          </a:prstGeom>
        </p:spPr>
      </p:pic>
      <p:sp>
        <p:nvSpPr>
          <p:cNvPr id="12" name="TextBox 11">
            <a:extLst>
              <a:ext uri="{FF2B5EF4-FFF2-40B4-BE49-F238E27FC236}">
                <a16:creationId xmlns:a16="http://schemas.microsoft.com/office/drawing/2014/main" id="{6EDEC1BC-BAC8-42DF-951A-1AFB25031EF5}"/>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3" name="TextBox 12">
            <a:extLst>
              <a:ext uri="{FF2B5EF4-FFF2-40B4-BE49-F238E27FC236}">
                <a16:creationId xmlns:a16="http://schemas.microsoft.com/office/drawing/2014/main" id="{703DFADE-9914-49C5-9890-E2F83F56D701}"/>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19884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19480"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10" grpId="0"/>
      <p:bldP spid="11"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42968" y="1738724"/>
            <a:ext cx="37147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65633" y="330906"/>
            <a:ext cx="10501871" cy="553998"/>
          </a:xfrm>
          <a:prstGeom prst="rect">
            <a:avLst/>
          </a:prstGeom>
        </p:spPr>
        <p:txBody>
          <a:bodyPr wrap="square">
            <a:spAutoFit/>
          </a:bodyPr>
          <a:lstStyle/>
          <a:p>
            <a:r>
              <a:rPr lang="en-US" sz="3000" b="1" dirty="0">
                <a:solidFill>
                  <a:srgbClr val="0070C0"/>
                </a:solidFill>
              </a:rPr>
              <a:t>a.   Listen to a man calling customer service. Why does he call?</a:t>
            </a:r>
            <a:endParaRPr lang="en-US" sz="3000" dirty="0">
              <a:solidFill>
                <a:srgbClr val="0070C0"/>
              </a:solidFill>
            </a:endParaRPr>
          </a:p>
        </p:txBody>
      </p:sp>
      <p:sp>
        <p:nvSpPr>
          <p:cNvPr id="2" name="Rectangle 1"/>
          <p:cNvSpPr/>
          <p:nvPr/>
        </p:nvSpPr>
        <p:spPr>
          <a:xfrm>
            <a:off x="522514" y="1566758"/>
            <a:ext cx="9149520" cy="1200329"/>
          </a:xfrm>
          <a:prstGeom prst="rect">
            <a:avLst/>
          </a:prstGeom>
        </p:spPr>
        <p:txBody>
          <a:bodyPr wrap="square">
            <a:spAutoFit/>
          </a:bodyPr>
          <a:lstStyle/>
          <a:p>
            <a:r>
              <a:rPr lang="en-US" sz="3600" dirty="0"/>
              <a:t>1. He wants to check his order.</a:t>
            </a:r>
          </a:p>
          <a:p>
            <a:r>
              <a:rPr lang="en-US" sz="3600" dirty="0"/>
              <a:t>2. He wants to complain about a package.</a:t>
            </a:r>
          </a:p>
        </p:txBody>
      </p:sp>
      <p:sp>
        <p:nvSpPr>
          <p:cNvPr id="12" name="Rectangle 11"/>
          <p:cNvSpPr/>
          <p:nvPr/>
        </p:nvSpPr>
        <p:spPr>
          <a:xfrm>
            <a:off x="8325133" y="2071007"/>
            <a:ext cx="746703" cy="707886"/>
          </a:xfrm>
          <a:prstGeom prst="rect">
            <a:avLst/>
          </a:prstGeom>
        </p:spPr>
        <p:txBody>
          <a:bodyPr wrap="square">
            <a:spAutoFit/>
          </a:bodyPr>
          <a:lstStyle/>
          <a:p>
            <a:r>
              <a:rPr lang="en-US" sz="4000" b="1" dirty="0">
                <a:solidFill>
                  <a:srgbClr val="0070C0"/>
                </a:solidFill>
                <a:latin typeface="HelveticaNeueLTStd-Cn"/>
              </a:rPr>
              <a:t> </a:t>
            </a:r>
            <a:r>
              <a:rPr lang="en-US" sz="4000" b="1" dirty="0">
                <a:solidFill>
                  <a:srgbClr val="0070C0"/>
                </a:solidFill>
                <a:latin typeface="HelveticaNeueLTStd-Cn"/>
                <a:sym typeface="Wingdings" panose="05000000000000000000" pitchFamily="2" charset="2"/>
              </a:rPr>
              <a:t></a:t>
            </a:r>
            <a:endParaRPr lang="en-US" sz="4000" b="1" dirty="0">
              <a:solidFill>
                <a:srgbClr val="0070C0"/>
              </a:solidFill>
            </a:endParaRPr>
          </a:p>
        </p:txBody>
      </p:sp>
      <p:pic>
        <p:nvPicPr>
          <p:cNvPr id="10" name="CD1-TRACK 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31467" y="957158"/>
            <a:ext cx="609600" cy="609600"/>
          </a:xfrm>
          <a:prstGeom prst="rect">
            <a:avLst/>
          </a:prstGeom>
        </p:spPr>
      </p:pic>
      <p:sp>
        <p:nvSpPr>
          <p:cNvPr id="11" name="TextBox 11">
            <a:extLst>
              <a:ext uri="{FF2B5EF4-FFF2-40B4-BE49-F238E27FC236}">
                <a16:creationId xmlns:a16="http://schemas.microsoft.com/office/drawing/2014/main" id="{FB21AF1A-8564-467F-AA42-3BE297784BEA}"/>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3" name="TextBox 12">
            <a:extLst>
              <a:ext uri="{FF2B5EF4-FFF2-40B4-BE49-F238E27FC236}">
                <a16:creationId xmlns:a16="http://schemas.microsoft.com/office/drawing/2014/main" id="{735E5381-F653-4BC0-AD90-1874696E3582}"/>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4204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9480" fill="hold"/>
                                        <p:tgtEl>
                                          <p:spTgt spid="10"/>
                                        </p:tgtEl>
                                      </p:cBhvr>
                                    </p:cmd>
                                  </p:childTnLst>
                                </p:cTn>
                              </p:par>
                            </p:childTnLst>
                          </p:cTn>
                        </p:par>
                      </p:childTnLst>
                    </p:cTn>
                  </p:par>
                </p:childTnLst>
              </p:cTn>
              <p:nextCondLst>
                <p:cond evt="onClick" delay="0">
                  <p:tgtEl>
                    <p:spTgt spid="10"/>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42968" y="1738724"/>
            <a:ext cx="37147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0070C0"/>
                </a:solidFill>
              </a:rPr>
              <a:t>b. Now, listen and circle A or B. </a:t>
            </a:r>
            <a:endParaRPr lang="en-US" sz="3200" dirty="0">
              <a:solidFill>
                <a:srgbClr val="0070C0"/>
              </a:solidFill>
            </a:endParaRPr>
          </a:p>
        </p:txBody>
      </p:sp>
      <p:sp>
        <p:nvSpPr>
          <p:cNvPr id="10" name="Rectangle 9"/>
          <p:cNvSpPr/>
          <p:nvPr/>
        </p:nvSpPr>
        <p:spPr>
          <a:xfrm>
            <a:off x="1263442" y="3813795"/>
            <a:ext cx="9068894" cy="646331"/>
          </a:xfrm>
          <a:prstGeom prst="rect">
            <a:avLst/>
          </a:prstGeom>
        </p:spPr>
        <p:txBody>
          <a:bodyPr wrap="square">
            <a:spAutoFit/>
          </a:bodyPr>
          <a:lstStyle/>
          <a:p>
            <a:r>
              <a:rPr lang="en-US" sz="3600" dirty="0">
                <a:solidFill>
                  <a:srgbClr val="FF0000"/>
                </a:solidFill>
                <a:sym typeface="Wingdings" panose="05000000000000000000" pitchFamily="2" charset="2"/>
              </a:rPr>
              <a:t> </a:t>
            </a:r>
            <a:r>
              <a:rPr lang="en-US" sz="3600" dirty="0">
                <a:solidFill>
                  <a:srgbClr val="FF0000"/>
                </a:solidFill>
              </a:rPr>
              <a:t>order number, How long, size,…</a:t>
            </a:r>
            <a:endParaRPr lang="en-US" sz="3600" dirty="0"/>
          </a:p>
        </p:txBody>
      </p:sp>
      <p:sp>
        <p:nvSpPr>
          <p:cNvPr id="11" name="Rectangle 10"/>
          <p:cNvSpPr/>
          <p:nvPr/>
        </p:nvSpPr>
        <p:spPr>
          <a:xfrm>
            <a:off x="1263442" y="1541873"/>
            <a:ext cx="8192602" cy="646331"/>
          </a:xfrm>
          <a:prstGeom prst="rect">
            <a:avLst/>
          </a:prstGeom>
        </p:spPr>
        <p:txBody>
          <a:bodyPr wrap="square">
            <a:spAutoFit/>
          </a:bodyPr>
          <a:lstStyle/>
          <a:p>
            <a:r>
              <a:rPr lang="en-US" sz="3600" dirty="0">
                <a:solidFill>
                  <a:srgbClr val="0070C0"/>
                </a:solidFill>
              </a:rPr>
              <a:t>What are you going to do?</a:t>
            </a:r>
          </a:p>
        </p:txBody>
      </p:sp>
      <p:sp>
        <p:nvSpPr>
          <p:cNvPr id="13" name="Rectangle 12"/>
          <p:cNvSpPr/>
          <p:nvPr/>
        </p:nvSpPr>
        <p:spPr>
          <a:xfrm>
            <a:off x="1440885" y="3103156"/>
            <a:ext cx="5893537" cy="646331"/>
          </a:xfrm>
          <a:prstGeom prst="rect">
            <a:avLst/>
          </a:prstGeom>
        </p:spPr>
        <p:txBody>
          <a:bodyPr wrap="square">
            <a:spAutoFit/>
          </a:bodyPr>
          <a:lstStyle/>
          <a:p>
            <a:r>
              <a:rPr lang="en-US" sz="3600" dirty="0">
                <a:solidFill>
                  <a:srgbClr val="0070C0"/>
                </a:solidFill>
              </a:rPr>
              <a:t>What are some key words?</a:t>
            </a:r>
          </a:p>
        </p:txBody>
      </p:sp>
      <p:sp>
        <p:nvSpPr>
          <p:cNvPr id="15" name="Rectangle 14"/>
          <p:cNvSpPr/>
          <p:nvPr/>
        </p:nvSpPr>
        <p:spPr>
          <a:xfrm>
            <a:off x="1311266" y="2197730"/>
            <a:ext cx="7602089" cy="646331"/>
          </a:xfrm>
          <a:prstGeom prst="rect">
            <a:avLst/>
          </a:prstGeom>
        </p:spPr>
        <p:txBody>
          <a:bodyPr wrap="square">
            <a:spAutoFit/>
          </a:bodyPr>
          <a:lstStyle/>
          <a:p>
            <a:r>
              <a:rPr lang="en-US" sz="3600" dirty="0">
                <a:solidFill>
                  <a:srgbClr val="FF0000"/>
                </a:solidFill>
                <a:sym typeface="Wingdings" panose="05000000000000000000" pitchFamily="2" charset="2"/>
              </a:rPr>
              <a:t> Listen and circle the correct answer	</a:t>
            </a:r>
            <a:endParaRPr lang="en-US" sz="3600" dirty="0"/>
          </a:p>
        </p:txBody>
      </p:sp>
      <p:pic>
        <p:nvPicPr>
          <p:cNvPr id="12" name="CD1-TRACK 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69753" y="590728"/>
            <a:ext cx="609600" cy="609600"/>
          </a:xfrm>
          <a:prstGeom prst="rect">
            <a:avLst/>
          </a:prstGeom>
        </p:spPr>
      </p:pic>
      <p:sp>
        <p:nvSpPr>
          <p:cNvPr id="14" name="TextBox 11">
            <a:extLst>
              <a:ext uri="{FF2B5EF4-FFF2-40B4-BE49-F238E27FC236}">
                <a16:creationId xmlns:a16="http://schemas.microsoft.com/office/drawing/2014/main" id="{83A64BB6-12A7-440B-90BC-859242A10689}"/>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6" name="TextBox 15">
            <a:extLst>
              <a:ext uri="{FF2B5EF4-FFF2-40B4-BE49-F238E27FC236}">
                <a16:creationId xmlns:a16="http://schemas.microsoft.com/office/drawing/2014/main" id="{44394EF8-9F52-4D3E-ADFE-697FA6D06BE1}"/>
              </a:ext>
            </a:extLst>
          </p:cNvPr>
          <p:cNvSpPr txBox="1"/>
          <p:nvPr/>
        </p:nvSpPr>
        <p:spPr>
          <a:xfrm>
            <a:off x="25758" y="343038"/>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412600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19480" fill="hold"/>
                                        <p:tgtEl>
                                          <p:spTgt spid="12"/>
                                        </p:tgtEl>
                                      </p:cBhvr>
                                    </p:cmd>
                                  </p:childTnLst>
                                </p:cTn>
                              </p:par>
                            </p:childTnLst>
                          </p:cTn>
                        </p:par>
                      </p:childTnLst>
                    </p:cTn>
                  </p:par>
                </p:childTnLst>
              </p:cTn>
              <p:nextCondLst>
                <p:cond evt="onClick" delay="0">
                  <p:tgtEl>
                    <p:spTgt spid="12"/>
                  </p:tgtEl>
                </p:cond>
              </p:nextCondLst>
            </p:seq>
            <p:audio>
              <p:cMediaNode vol="80000">
                <p:cTn id="24" fill="hold" display="0">
                  <p:stCondLst>
                    <p:cond delay="indefinite"/>
                  </p:stCondLst>
                  <p:endCondLst>
                    <p:cond evt="onStopAudio" delay="0">
                      <p:tgtEl>
                        <p:sldTgt/>
                      </p:tgtEl>
                    </p:cond>
                  </p:endCondLst>
                </p:cTn>
                <p:tgtEl>
                  <p:spTgt spid="12"/>
                </p:tgtEl>
              </p:cMediaNode>
            </p:audio>
          </p:childTnLst>
        </p:cTn>
      </p:par>
    </p:tnLst>
    <p:bldLst>
      <p:bldP spid="10"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18771" y="417181"/>
            <a:ext cx="8592159" cy="584775"/>
          </a:xfrm>
          <a:prstGeom prst="rect">
            <a:avLst/>
          </a:prstGeom>
        </p:spPr>
        <p:txBody>
          <a:bodyPr wrap="square">
            <a:spAutoFit/>
          </a:bodyPr>
          <a:lstStyle/>
          <a:p>
            <a:r>
              <a:rPr lang="en-US" sz="3200" b="1" dirty="0">
                <a:solidFill>
                  <a:srgbClr val="FF0000"/>
                </a:solidFill>
              </a:rPr>
              <a:t>b. Now, listen and circle A or B. </a:t>
            </a:r>
            <a:endParaRPr lang="en-US" sz="3200" dirty="0">
              <a:solidFill>
                <a:srgbClr val="FF0000"/>
              </a:solidFill>
            </a:endParaRPr>
          </a:p>
        </p:txBody>
      </p:sp>
      <p:pic>
        <p:nvPicPr>
          <p:cNvPr id="7" name="CD1-TRACK 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69753" y="590728"/>
            <a:ext cx="609600" cy="609600"/>
          </a:xfrm>
          <a:prstGeom prst="rect">
            <a:avLst/>
          </a:prstGeom>
        </p:spPr>
      </p:pic>
      <p:sp>
        <p:nvSpPr>
          <p:cNvPr id="2" name="Rectangle 1"/>
          <p:cNvSpPr/>
          <p:nvPr/>
        </p:nvSpPr>
        <p:spPr>
          <a:xfrm>
            <a:off x="516708" y="1262553"/>
            <a:ext cx="11158583" cy="5016758"/>
          </a:xfrm>
          <a:prstGeom prst="rect">
            <a:avLst/>
          </a:prstGeom>
        </p:spPr>
        <p:txBody>
          <a:bodyPr wrap="square">
            <a:spAutoFit/>
          </a:bodyPr>
          <a:lstStyle/>
          <a:p>
            <a:r>
              <a:rPr lang="en-US" sz="3200" dirty="0">
                <a:solidFill>
                  <a:srgbClr val="0000FF"/>
                </a:solidFill>
              </a:rPr>
              <a:t>1. What's the order number?   				</a:t>
            </a:r>
          </a:p>
          <a:p>
            <a:r>
              <a:rPr lang="en-US" sz="3200" dirty="0">
                <a:solidFill>
                  <a:srgbClr val="0000FF"/>
                </a:solidFill>
              </a:rPr>
              <a:t>	</a:t>
            </a:r>
            <a:r>
              <a:rPr lang="en-US" sz="3200" dirty="0">
                <a:solidFill>
                  <a:srgbClr val="002060"/>
                </a:solidFill>
              </a:rPr>
              <a:t>A. 147258     				B. 147298</a:t>
            </a:r>
          </a:p>
          <a:p>
            <a:r>
              <a:rPr lang="en-US" sz="3200" dirty="0">
                <a:solidFill>
                  <a:srgbClr val="0000FF"/>
                </a:solidFill>
              </a:rPr>
              <a:t>2. How long did James have to wait for his order?  </a:t>
            </a:r>
          </a:p>
          <a:p>
            <a:r>
              <a:rPr lang="en-US" sz="3200" dirty="0">
                <a:solidFill>
                  <a:srgbClr val="0000FF"/>
                </a:solidFill>
              </a:rPr>
              <a:t>	</a:t>
            </a:r>
            <a:r>
              <a:rPr lang="en-US" sz="3200" dirty="0">
                <a:solidFill>
                  <a:srgbClr val="002060"/>
                </a:solidFill>
              </a:rPr>
              <a:t>A. 5 days     				B. 10 days</a:t>
            </a:r>
          </a:p>
          <a:p>
            <a:r>
              <a:rPr lang="en-US" sz="3200" dirty="0">
                <a:solidFill>
                  <a:srgbClr val="0000FF"/>
                </a:solidFill>
              </a:rPr>
              <a:t>3. What is the size of the sneakers?</a:t>
            </a:r>
          </a:p>
          <a:p>
            <a:r>
              <a:rPr lang="en-US" sz="3200" dirty="0">
                <a:solidFill>
                  <a:srgbClr val="0000FF"/>
                </a:solidFill>
              </a:rPr>
              <a:t>  	</a:t>
            </a:r>
            <a:r>
              <a:rPr lang="en-US" sz="3200" dirty="0">
                <a:solidFill>
                  <a:srgbClr val="002060"/>
                </a:solidFill>
              </a:rPr>
              <a:t>A. 42      					B. 45</a:t>
            </a:r>
          </a:p>
          <a:p>
            <a:r>
              <a:rPr lang="en-US" sz="3200" dirty="0">
                <a:solidFill>
                  <a:srgbClr val="0000FF"/>
                </a:solidFill>
              </a:rPr>
              <a:t>4. What was in the package?</a:t>
            </a:r>
          </a:p>
          <a:p>
            <a:r>
              <a:rPr lang="en-US" sz="3200" dirty="0">
                <a:solidFill>
                  <a:srgbClr val="0000FF"/>
                </a:solidFill>
              </a:rPr>
              <a:t>  	</a:t>
            </a:r>
            <a:r>
              <a:rPr lang="en-US" sz="3200" dirty="0">
                <a:solidFill>
                  <a:srgbClr val="002060"/>
                </a:solidFill>
              </a:rPr>
              <a:t>A. a jacket and a pair of sneakers B. a jacket and a T-shirt</a:t>
            </a:r>
          </a:p>
          <a:p>
            <a:r>
              <a:rPr lang="en-US" sz="3200" dirty="0">
                <a:solidFill>
                  <a:srgbClr val="0000FF"/>
                </a:solidFill>
              </a:rPr>
              <a:t>5. What does the customer service agent offer James?</a:t>
            </a:r>
          </a:p>
          <a:p>
            <a:r>
              <a:rPr lang="en-US" sz="3200" dirty="0">
                <a:solidFill>
                  <a:srgbClr val="0000FF"/>
                </a:solidFill>
              </a:rPr>
              <a:t>  	</a:t>
            </a:r>
            <a:r>
              <a:rPr lang="en-US" sz="3200" dirty="0">
                <a:solidFill>
                  <a:srgbClr val="002060"/>
                </a:solidFill>
              </a:rPr>
              <a:t>A. an exchange     			B. a refund</a:t>
            </a:r>
          </a:p>
        </p:txBody>
      </p:sp>
      <p:sp>
        <p:nvSpPr>
          <p:cNvPr id="6" name="TextBox 11">
            <a:extLst>
              <a:ext uri="{FF2B5EF4-FFF2-40B4-BE49-F238E27FC236}">
                <a16:creationId xmlns:a16="http://schemas.microsoft.com/office/drawing/2014/main" id="{09FF7413-7E0F-4335-954F-D3C99D032E61}"/>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1" name="TextBox 10">
            <a:extLst>
              <a:ext uri="{FF2B5EF4-FFF2-40B4-BE49-F238E27FC236}">
                <a16:creationId xmlns:a16="http://schemas.microsoft.com/office/drawing/2014/main" id="{A1DF7E72-317A-420C-BC9E-660C1FA30993}"/>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852945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48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5" y="812508"/>
            <a:ext cx="11316789" cy="4832092"/>
          </a:xfrm>
          <a:prstGeom prst="rect">
            <a:avLst/>
          </a:prstGeom>
        </p:spPr>
        <p:txBody>
          <a:bodyPr wrap="square">
            <a:spAutoFit/>
          </a:bodyPr>
          <a:lstStyle/>
          <a:p>
            <a:r>
              <a:rPr lang="en-US" sz="4400" b="1" dirty="0">
                <a:solidFill>
                  <a:srgbClr val="0070C0"/>
                </a:solidFill>
              </a:rPr>
              <a:t>c. In pairs: </a:t>
            </a:r>
          </a:p>
          <a:p>
            <a:endParaRPr lang="en-US" sz="4400" b="1" dirty="0">
              <a:solidFill>
                <a:srgbClr val="000000"/>
              </a:solidFill>
            </a:endParaRPr>
          </a:p>
          <a:p>
            <a:endParaRPr lang="en-US" sz="4400" b="1" dirty="0">
              <a:solidFill>
                <a:srgbClr val="000000"/>
              </a:solidFill>
            </a:endParaRPr>
          </a:p>
          <a:p>
            <a:r>
              <a:rPr lang="en-US" sz="4400" b="1" dirty="0">
                <a:solidFill>
                  <a:srgbClr val="FF0000"/>
                </a:solidFill>
              </a:rPr>
              <a:t>What will you do if your items you have bought don’t work? How do you feel? </a:t>
            </a:r>
          </a:p>
          <a:p>
            <a:r>
              <a:rPr lang="en-US" sz="4400" i="1" dirty="0">
                <a:solidFill>
                  <a:srgbClr val="0070C0"/>
                </a:solidFill>
              </a:rPr>
              <a:t>	I will take it to the ….	</a:t>
            </a:r>
          </a:p>
          <a:p>
            <a:r>
              <a:rPr lang="en-US" sz="4400" i="1" dirty="0">
                <a:solidFill>
                  <a:srgbClr val="0070C0"/>
                </a:solidFill>
              </a:rPr>
              <a:t>	I feel disappointed because ……</a:t>
            </a:r>
          </a:p>
        </p:txBody>
      </p:sp>
      <p:pic>
        <p:nvPicPr>
          <p:cNvPr id="3" name="Picture 2"/>
          <p:cNvPicPr>
            <a:picLocks noChangeAspect="1"/>
          </p:cNvPicPr>
          <p:nvPr/>
        </p:nvPicPr>
        <p:blipFill>
          <a:blip r:embed="rId2"/>
          <a:stretch>
            <a:fillRect/>
          </a:stretch>
        </p:blipFill>
        <p:spPr>
          <a:xfrm>
            <a:off x="4095481" y="325761"/>
            <a:ext cx="3727201" cy="2348840"/>
          </a:xfrm>
          <a:prstGeom prst="rect">
            <a:avLst/>
          </a:prstGeom>
        </p:spPr>
      </p:pic>
      <p:sp>
        <p:nvSpPr>
          <p:cNvPr id="5" name="TextBox 11">
            <a:extLst>
              <a:ext uri="{FF2B5EF4-FFF2-40B4-BE49-F238E27FC236}">
                <a16:creationId xmlns:a16="http://schemas.microsoft.com/office/drawing/2014/main" id="{4B10BD66-9849-44C6-9BEB-0781D93295F1}"/>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6" name="TextBox 5">
            <a:extLst>
              <a:ext uri="{FF2B5EF4-FFF2-40B4-BE49-F238E27FC236}">
                <a16:creationId xmlns:a16="http://schemas.microsoft.com/office/drawing/2014/main" id="{C1E2F036-E603-4DEA-8E99-9E7A7B3F6824}"/>
              </a:ext>
            </a:extLst>
          </p:cNvPr>
          <p:cNvSpPr txBox="1"/>
          <p:nvPr/>
        </p:nvSpPr>
        <p:spPr>
          <a:xfrm>
            <a:off x="174170" y="415886"/>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Post - Listening</a:t>
            </a:r>
          </a:p>
        </p:txBody>
      </p:sp>
    </p:spTree>
    <p:extLst>
      <p:ext uri="{BB962C8B-B14F-4D97-AF65-F5344CB8AC3E}">
        <p14:creationId xmlns:p14="http://schemas.microsoft.com/office/powerpoint/2010/main" val="324862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4" y="0"/>
            <a:ext cx="12182675"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29" y="389949"/>
            <a:ext cx="4954940" cy="879014"/>
          </a:xfrm>
          <a:prstGeom prst="rect">
            <a:avLst/>
          </a:prstGeom>
        </p:spPr>
      </p:pic>
    </p:spTree>
    <p:extLst>
      <p:ext uri="{BB962C8B-B14F-4D97-AF65-F5344CB8AC3E}">
        <p14:creationId xmlns:p14="http://schemas.microsoft.com/office/powerpoint/2010/main" val="183643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544" y="278983"/>
            <a:ext cx="3772472" cy="669242"/>
          </a:xfrm>
          <a:prstGeom prst="rect">
            <a:avLst/>
          </a:prstGeom>
        </p:spPr>
      </p:pic>
      <p:sp>
        <p:nvSpPr>
          <p:cNvPr id="3" name="Rectangle 2"/>
          <p:cNvSpPr/>
          <p:nvPr/>
        </p:nvSpPr>
        <p:spPr>
          <a:xfrm>
            <a:off x="2847939" y="420628"/>
            <a:ext cx="8864450" cy="1200329"/>
          </a:xfrm>
          <a:prstGeom prst="rect">
            <a:avLst/>
          </a:prstGeom>
        </p:spPr>
        <p:txBody>
          <a:bodyPr wrap="square">
            <a:spAutoFit/>
          </a:bodyPr>
          <a:lstStyle/>
          <a:p>
            <a:r>
              <a:rPr lang="en-US" sz="3600" b="1" dirty="0">
                <a:solidFill>
                  <a:srgbClr val="0070C0"/>
                </a:solidFill>
              </a:rPr>
              <a:t>a. Read June's email and choose the best subject heading.</a:t>
            </a:r>
          </a:p>
        </p:txBody>
      </p:sp>
      <p:sp>
        <p:nvSpPr>
          <p:cNvPr id="4" name="Rectangle 3"/>
          <p:cNvSpPr/>
          <p:nvPr/>
        </p:nvSpPr>
        <p:spPr>
          <a:xfrm>
            <a:off x="366790" y="1588520"/>
            <a:ext cx="4038863" cy="646331"/>
          </a:xfrm>
          <a:prstGeom prst="rect">
            <a:avLst/>
          </a:prstGeom>
        </p:spPr>
        <p:txBody>
          <a:bodyPr wrap="none">
            <a:spAutoFit/>
          </a:bodyPr>
          <a:lstStyle/>
          <a:p>
            <a:r>
              <a:rPr lang="en-US" sz="3600" dirty="0">
                <a:solidFill>
                  <a:srgbClr val="0000FF"/>
                </a:solidFill>
              </a:rPr>
              <a:t>1. Link76 Problems   </a:t>
            </a:r>
          </a:p>
        </p:txBody>
      </p:sp>
      <p:sp>
        <p:nvSpPr>
          <p:cNvPr id="5" name="Rectangle 4"/>
          <p:cNvSpPr/>
          <p:nvPr/>
        </p:nvSpPr>
        <p:spPr>
          <a:xfrm>
            <a:off x="4032301" y="1554503"/>
            <a:ext cx="746703" cy="707886"/>
          </a:xfrm>
          <a:prstGeom prst="rect">
            <a:avLst/>
          </a:prstGeom>
        </p:spPr>
        <p:txBody>
          <a:bodyPr wrap="square">
            <a:spAutoFit/>
          </a:bodyPr>
          <a:lstStyle/>
          <a:p>
            <a:r>
              <a:rPr lang="en-US" sz="4000" b="1" dirty="0">
                <a:solidFill>
                  <a:srgbClr val="FF0000"/>
                </a:solidFill>
              </a:rPr>
              <a:t> </a:t>
            </a:r>
            <a:r>
              <a:rPr lang="en-US" sz="4000" b="1" dirty="0">
                <a:solidFill>
                  <a:srgbClr val="FF0000"/>
                </a:solidFill>
                <a:sym typeface="Wingdings" panose="05000000000000000000" pitchFamily="2" charset="2"/>
              </a:rPr>
              <a:t></a:t>
            </a:r>
            <a:endParaRPr lang="en-US" sz="4000" b="1"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3637" y="2336697"/>
            <a:ext cx="9844726" cy="378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7192354" y="5622919"/>
            <a:ext cx="26706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96457" y="6123893"/>
            <a:ext cx="4579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11">
            <a:extLst>
              <a:ext uri="{FF2B5EF4-FFF2-40B4-BE49-F238E27FC236}">
                <a16:creationId xmlns:a16="http://schemas.microsoft.com/office/drawing/2014/main" id="{B26B2205-DB83-479D-B39B-BBA3016A298E}"/>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6" name="Rectangle 5">
            <a:extLst>
              <a:ext uri="{FF2B5EF4-FFF2-40B4-BE49-F238E27FC236}">
                <a16:creationId xmlns:a16="http://schemas.microsoft.com/office/drawing/2014/main" id="{8CE8F989-7467-48AB-9E2F-E65C55351A1B}"/>
              </a:ext>
            </a:extLst>
          </p:cNvPr>
          <p:cNvSpPr/>
          <p:nvPr/>
        </p:nvSpPr>
        <p:spPr>
          <a:xfrm>
            <a:off x="7063061" y="1588520"/>
            <a:ext cx="3304303" cy="646331"/>
          </a:xfrm>
          <a:prstGeom prst="rect">
            <a:avLst/>
          </a:prstGeom>
        </p:spPr>
        <p:txBody>
          <a:bodyPr wrap="none">
            <a:spAutoFit/>
          </a:bodyPr>
          <a:lstStyle/>
          <a:p>
            <a:r>
              <a:rPr lang="en-US" sz="3600" dirty="0">
                <a:solidFill>
                  <a:srgbClr val="0000FF"/>
                </a:solidFill>
              </a:rPr>
              <a:t>2. Link76 Review</a:t>
            </a:r>
          </a:p>
        </p:txBody>
      </p:sp>
    </p:spTree>
    <p:extLst>
      <p:ext uri="{BB962C8B-B14F-4D97-AF65-F5344CB8AC3E}">
        <p14:creationId xmlns:p14="http://schemas.microsoft.com/office/powerpoint/2010/main" val="33453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LESSSON OUTLINE</a:t>
            </a:r>
          </a:p>
        </p:txBody>
      </p:sp>
      <p:sp>
        <p:nvSpPr>
          <p:cNvPr id="11" name="Round Diagonal Corner Rectangle 10"/>
          <p:cNvSpPr/>
          <p:nvPr/>
        </p:nvSpPr>
        <p:spPr>
          <a:xfrm>
            <a:off x="2954537" y="5396371"/>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6327" y="1484798"/>
            <a:ext cx="4194836" cy="74389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2023" y="2666380"/>
            <a:ext cx="4226230" cy="74974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0378" y="3944914"/>
            <a:ext cx="3970078" cy="704298"/>
          </a:xfrm>
          <a:prstGeom prst="rect">
            <a:avLst/>
          </a:prstGeom>
        </p:spPr>
      </p:pic>
      <p:sp>
        <p:nvSpPr>
          <p:cNvPr id="9" name="TextBox 11">
            <a:extLst>
              <a:ext uri="{FF2B5EF4-FFF2-40B4-BE49-F238E27FC236}">
                <a16:creationId xmlns:a16="http://schemas.microsoft.com/office/drawing/2014/main" id="{B9231310-4816-497E-8B5A-90EE9067357E}"/>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9641" y="490818"/>
            <a:ext cx="4148001" cy="5876365"/>
          </a:xfrm>
          <a:prstGeom prst="rect">
            <a:avLst/>
          </a:prstGeom>
        </p:spPr>
      </p:pic>
    </p:spTree>
    <p:extLst>
      <p:ext uri="{BB962C8B-B14F-4D97-AF65-F5344CB8AC3E}">
        <p14:creationId xmlns:p14="http://schemas.microsoft.com/office/powerpoint/2010/main" val="66038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529" y="389949"/>
            <a:ext cx="3772472" cy="669242"/>
          </a:xfrm>
          <a:prstGeom prst="rect">
            <a:avLst/>
          </a:prstGeom>
        </p:spPr>
      </p:pic>
      <p:sp>
        <p:nvSpPr>
          <p:cNvPr id="3" name="Rectangle 2"/>
          <p:cNvSpPr/>
          <p:nvPr/>
        </p:nvSpPr>
        <p:spPr>
          <a:xfrm>
            <a:off x="3692085" y="539904"/>
            <a:ext cx="7202421" cy="646331"/>
          </a:xfrm>
          <a:prstGeom prst="rect">
            <a:avLst/>
          </a:prstGeom>
        </p:spPr>
        <p:txBody>
          <a:bodyPr wrap="none">
            <a:spAutoFit/>
          </a:bodyPr>
          <a:lstStyle/>
          <a:p>
            <a:r>
              <a:rPr lang="en-US" sz="3600" b="1" dirty="0">
                <a:solidFill>
                  <a:srgbClr val="FF0000"/>
                </a:solidFill>
              </a:rPr>
              <a:t>b. Now, read and circle the answers. </a:t>
            </a:r>
          </a:p>
        </p:txBody>
      </p:sp>
      <p:sp>
        <p:nvSpPr>
          <p:cNvPr id="4" name="Rectangle 3"/>
          <p:cNvSpPr/>
          <p:nvPr/>
        </p:nvSpPr>
        <p:spPr>
          <a:xfrm>
            <a:off x="624967" y="1203715"/>
            <a:ext cx="11103429" cy="5162054"/>
          </a:xfrm>
          <a:prstGeom prst="rect">
            <a:avLst/>
          </a:prstGeom>
        </p:spPr>
        <p:txBody>
          <a:bodyPr wrap="square">
            <a:spAutoFit/>
          </a:bodyPr>
          <a:lstStyle/>
          <a:p>
            <a:pPr>
              <a:lnSpc>
                <a:spcPct val="130000"/>
              </a:lnSpc>
            </a:pPr>
            <a:r>
              <a:rPr lang="en-US" sz="3200" dirty="0">
                <a:solidFill>
                  <a:srgbClr val="0000FF"/>
                </a:solidFill>
              </a:rPr>
              <a:t>1.   June bought her laptop from...</a:t>
            </a:r>
          </a:p>
          <a:p>
            <a:pPr>
              <a:lnSpc>
                <a:spcPct val="130000"/>
              </a:lnSpc>
            </a:pPr>
            <a:r>
              <a:rPr lang="en-US" sz="3200" dirty="0">
                <a:solidFill>
                  <a:srgbClr val="0000FF"/>
                </a:solidFill>
              </a:rPr>
              <a:t>    a. the internet.      		b. a store.         	     c. a friend</a:t>
            </a:r>
          </a:p>
          <a:p>
            <a:pPr>
              <a:lnSpc>
                <a:spcPct val="130000"/>
              </a:lnSpc>
            </a:pPr>
            <a:r>
              <a:rPr lang="en-US" sz="3200" dirty="0">
                <a:solidFill>
                  <a:srgbClr val="0000FF"/>
                </a:solidFill>
              </a:rPr>
              <a:t>2. The laptop gets too hot when she... </a:t>
            </a:r>
          </a:p>
          <a:p>
            <a:pPr>
              <a:lnSpc>
                <a:spcPct val="130000"/>
              </a:lnSpc>
            </a:pPr>
            <a:r>
              <a:rPr lang="en-US" sz="3200" dirty="0">
                <a:solidFill>
                  <a:srgbClr val="0000FF"/>
                </a:solidFill>
              </a:rPr>
              <a:t>    a. does her homework.    b. plays games.       c. watches movies.</a:t>
            </a:r>
          </a:p>
          <a:p>
            <a:pPr>
              <a:lnSpc>
                <a:spcPct val="130000"/>
              </a:lnSpc>
            </a:pPr>
            <a:r>
              <a:rPr lang="en-US" sz="3200" dirty="0">
                <a:solidFill>
                  <a:srgbClr val="0000FF"/>
                </a:solidFill>
              </a:rPr>
              <a:t>3. June contacted </a:t>
            </a:r>
            <a:r>
              <a:rPr lang="en-US" sz="3200" dirty="0" err="1">
                <a:solidFill>
                  <a:srgbClr val="0000FF"/>
                </a:solidFill>
              </a:rPr>
              <a:t>RocketTech</a:t>
            </a:r>
            <a:r>
              <a:rPr lang="en-US" sz="3200" dirty="0">
                <a:solidFill>
                  <a:srgbClr val="0000FF"/>
                </a:solidFill>
              </a:rPr>
              <a:t>...</a:t>
            </a:r>
          </a:p>
          <a:p>
            <a:pPr>
              <a:lnSpc>
                <a:spcPct val="130000"/>
              </a:lnSpc>
            </a:pPr>
            <a:r>
              <a:rPr lang="en-US" sz="3200" dirty="0">
                <a:solidFill>
                  <a:srgbClr val="0000FF"/>
                </a:solidFill>
              </a:rPr>
              <a:t>    a. by online chat.            	b. by email.         	     c. by phone.</a:t>
            </a:r>
          </a:p>
          <a:p>
            <a:pPr>
              <a:lnSpc>
                <a:spcPct val="130000"/>
              </a:lnSpc>
            </a:pPr>
            <a:r>
              <a:rPr lang="en-US" sz="3200" dirty="0">
                <a:solidFill>
                  <a:srgbClr val="0000FF"/>
                </a:solidFill>
              </a:rPr>
              <a:t>4. She had to wait to speak to customer service...</a:t>
            </a:r>
          </a:p>
          <a:p>
            <a:pPr>
              <a:lnSpc>
                <a:spcPct val="130000"/>
              </a:lnSpc>
            </a:pPr>
            <a:r>
              <a:rPr lang="en-US" sz="3200" dirty="0">
                <a:solidFill>
                  <a:srgbClr val="0000FF"/>
                </a:solidFill>
              </a:rPr>
              <a:t>    a. for 3 hours.      		b. for 30 minutes.   c. for 10 minutes.</a:t>
            </a:r>
          </a:p>
        </p:txBody>
      </p:sp>
      <p:sp>
        <p:nvSpPr>
          <p:cNvPr id="5" name="TextBox 11">
            <a:extLst>
              <a:ext uri="{FF2B5EF4-FFF2-40B4-BE49-F238E27FC236}">
                <a16:creationId xmlns:a16="http://schemas.microsoft.com/office/drawing/2014/main" id="{F3A97123-7A1E-463E-A33C-FE8D16F4944F}"/>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16281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529" y="389949"/>
            <a:ext cx="3772472" cy="669242"/>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3414" y="1301679"/>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6100" y="1482271"/>
            <a:ext cx="3367314" cy="3416320"/>
          </a:xfrm>
          <a:prstGeom prst="rect">
            <a:avLst/>
          </a:prstGeom>
        </p:spPr>
        <p:txBody>
          <a:bodyPr wrap="square">
            <a:spAutoFit/>
          </a:bodyPr>
          <a:lstStyle/>
          <a:p>
            <a:r>
              <a:rPr lang="en-US" sz="3600" dirty="0">
                <a:solidFill>
                  <a:srgbClr val="002060"/>
                </a:solidFill>
              </a:rPr>
              <a:t>1.   June bought her laptop from...</a:t>
            </a:r>
          </a:p>
          <a:p>
            <a:r>
              <a:rPr lang="en-US" sz="3600" i="1" dirty="0">
                <a:solidFill>
                  <a:srgbClr val="002060"/>
                </a:solidFill>
              </a:rPr>
              <a:t>a. the internet.     </a:t>
            </a:r>
          </a:p>
          <a:p>
            <a:r>
              <a:rPr lang="en-US" sz="3600" i="1" dirty="0">
                <a:solidFill>
                  <a:srgbClr val="002060"/>
                </a:solidFill>
              </a:rPr>
              <a:t>b. a store.        </a:t>
            </a:r>
          </a:p>
          <a:p>
            <a:r>
              <a:rPr lang="en-US" sz="3600" i="1" dirty="0">
                <a:solidFill>
                  <a:srgbClr val="002060"/>
                </a:solidFill>
              </a:rPr>
              <a:t>c. a friend</a:t>
            </a:r>
          </a:p>
        </p:txBody>
      </p:sp>
      <p:sp>
        <p:nvSpPr>
          <p:cNvPr id="12" name="Rectangle 11"/>
          <p:cNvSpPr/>
          <p:nvPr/>
        </p:nvSpPr>
        <p:spPr>
          <a:xfrm>
            <a:off x="3692085" y="539904"/>
            <a:ext cx="7202421" cy="646331"/>
          </a:xfrm>
          <a:prstGeom prst="rect">
            <a:avLst/>
          </a:prstGeom>
        </p:spPr>
        <p:txBody>
          <a:bodyPr wrap="none">
            <a:spAutoFit/>
          </a:bodyPr>
          <a:lstStyle/>
          <a:p>
            <a:r>
              <a:rPr lang="en-US" sz="3600" b="1" dirty="0">
                <a:solidFill>
                  <a:srgbClr val="FF0000"/>
                </a:solidFill>
              </a:rPr>
              <a:t>b. Now, read and circle the answers. </a:t>
            </a:r>
          </a:p>
        </p:txBody>
      </p:sp>
      <p:cxnSp>
        <p:nvCxnSpPr>
          <p:cNvPr id="10" name="Straight Connector 9"/>
          <p:cNvCxnSpPr/>
          <p:nvPr/>
        </p:nvCxnSpPr>
        <p:spPr>
          <a:xfrm>
            <a:off x="7837713" y="3947887"/>
            <a:ext cx="34544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72856" y="4347030"/>
            <a:ext cx="172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5827" y="3701979"/>
            <a:ext cx="21698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11">
            <a:extLst>
              <a:ext uri="{FF2B5EF4-FFF2-40B4-BE49-F238E27FC236}">
                <a16:creationId xmlns:a16="http://schemas.microsoft.com/office/drawing/2014/main" id="{B880A415-B99D-4D63-AA19-968B34983B3B}"/>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13515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529" y="389949"/>
            <a:ext cx="3772472" cy="669242"/>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3414" y="1301679"/>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6100" y="1482271"/>
            <a:ext cx="3367314" cy="4524315"/>
          </a:xfrm>
          <a:prstGeom prst="rect">
            <a:avLst/>
          </a:prstGeom>
        </p:spPr>
        <p:txBody>
          <a:bodyPr wrap="square">
            <a:spAutoFit/>
          </a:bodyPr>
          <a:lstStyle/>
          <a:p>
            <a:r>
              <a:rPr lang="en-US" sz="3600" dirty="0">
                <a:solidFill>
                  <a:srgbClr val="002060"/>
                </a:solidFill>
              </a:rPr>
              <a:t>2. The laptop gets too hot when she... </a:t>
            </a:r>
          </a:p>
          <a:p>
            <a:r>
              <a:rPr lang="en-US" sz="3600" i="1" dirty="0">
                <a:solidFill>
                  <a:srgbClr val="002060"/>
                </a:solidFill>
              </a:rPr>
              <a:t>a. does her homework.     </a:t>
            </a:r>
          </a:p>
          <a:p>
            <a:r>
              <a:rPr lang="en-US" sz="3600" i="1" dirty="0">
                <a:solidFill>
                  <a:srgbClr val="002060"/>
                </a:solidFill>
              </a:rPr>
              <a:t>b. plays games.      c. watches movies.</a:t>
            </a:r>
          </a:p>
        </p:txBody>
      </p:sp>
      <p:sp>
        <p:nvSpPr>
          <p:cNvPr id="12" name="Rectangle 11"/>
          <p:cNvSpPr/>
          <p:nvPr/>
        </p:nvSpPr>
        <p:spPr>
          <a:xfrm>
            <a:off x="3692085" y="539904"/>
            <a:ext cx="7202421" cy="646331"/>
          </a:xfrm>
          <a:prstGeom prst="rect">
            <a:avLst/>
          </a:prstGeom>
        </p:spPr>
        <p:txBody>
          <a:bodyPr wrap="none">
            <a:spAutoFit/>
          </a:bodyPr>
          <a:lstStyle/>
          <a:p>
            <a:r>
              <a:rPr lang="en-US" sz="3600" b="1" dirty="0">
                <a:solidFill>
                  <a:srgbClr val="FF0000"/>
                </a:solidFill>
              </a:rPr>
              <a:t>b. Now, read and circle the answers. </a:t>
            </a:r>
          </a:p>
        </p:txBody>
      </p:sp>
      <p:cxnSp>
        <p:nvCxnSpPr>
          <p:cNvPr id="10" name="Straight Connector 9"/>
          <p:cNvCxnSpPr/>
          <p:nvPr/>
        </p:nvCxnSpPr>
        <p:spPr>
          <a:xfrm>
            <a:off x="8824683" y="4833258"/>
            <a:ext cx="24819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72856" y="5232402"/>
            <a:ext cx="15167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5826" y="4833258"/>
            <a:ext cx="21698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11">
            <a:extLst>
              <a:ext uri="{FF2B5EF4-FFF2-40B4-BE49-F238E27FC236}">
                <a16:creationId xmlns:a16="http://schemas.microsoft.com/office/drawing/2014/main" id="{866106B2-87C5-4353-AF06-37E82B2BBE80}"/>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41182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529" y="389949"/>
            <a:ext cx="3772472" cy="669242"/>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0274" y="932472"/>
            <a:ext cx="78200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92085" y="336708"/>
            <a:ext cx="7202421" cy="646331"/>
          </a:xfrm>
          <a:prstGeom prst="rect">
            <a:avLst/>
          </a:prstGeom>
        </p:spPr>
        <p:txBody>
          <a:bodyPr wrap="none">
            <a:spAutoFit/>
          </a:bodyPr>
          <a:lstStyle/>
          <a:p>
            <a:r>
              <a:rPr lang="en-US" sz="3600" b="1" dirty="0">
                <a:solidFill>
                  <a:srgbClr val="FF0000"/>
                </a:solidFill>
              </a:rPr>
              <a:t>b. Now, read and circle the answers. </a:t>
            </a:r>
          </a:p>
        </p:txBody>
      </p:sp>
      <p:sp>
        <p:nvSpPr>
          <p:cNvPr id="3" name="Rectangle 2"/>
          <p:cNvSpPr/>
          <p:nvPr/>
        </p:nvSpPr>
        <p:spPr>
          <a:xfrm>
            <a:off x="449943" y="1515906"/>
            <a:ext cx="3396343" cy="3416320"/>
          </a:xfrm>
          <a:prstGeom prst="rect">
            <a:avLst/>
          </a:prstGeom>
        </p:spPr>
        <p:txBody>
          <a:bodyPr wrap="square">
            <a:spAutoFit/>
          </a:bodyPr>
          <a:lstStyle/>
          <a:p>
            <a:r>
              <a:rPr lang="en-US" sz="3600" dirty="0">
                <a:solidFill>
                  <a:srgbClr val="002060"/>
                </a:solidFill>
              </a:rPr>
              <a:t>3. June contacted </a:t>
            </a:r>
            <a:r>
              <a:rPr lang="en-US" sz="3600" dirty="0" err="1">
                <a:solidFill>
                  <a:srgbClr val="002060"/>
                </a:solidFill>
              </a:rPr>
              <a:t>RocketTech</a:t>
            </a:r>
            <a:r>
              <a:rPr lang="en-US" sz="3600" dirty="0">
                <a:solidFill>
                  <a:srgbClr val="002060"/>
                </a:solidFill>
              </a:rPr>
              <a:t>...</a:t>
            </a:r>
          </a:p>
          <a:p>
            <a:r>
              <a:rPr lang="en-US" sz="3600" i="1" dirty="0">
                <a:solidFill>
                  <a:srgbClr val="002060"/>
                </a:solidFill>
              </a:rPr>
              <a:t>a. by online chat.</a:t>
            </a:r>
          </a:p>
          <a:p>
            <a:r>
              <a:rPr lang="en-US" sz="3600" i="1" dirty="0">
                <a:solidFill>
                  <a:srgbClr val="002060"/>
                </a:solidFill>
              </a:rPr>
              <a:t>b. by email.</a:t>
            </a:r>
          </a:p>
          <a:p>
            <a:r>
              <a:rPr lang="en-US" sz="3600" i="1" dirty="0">
                <a:solidFill>
                  <a:srgbClr val="002060"/>
                </a:solidFill>
              </a:rPr>
              <a:t>c. by phone.</a:t>
            </a:r>
          </a:p>
        </p:txBody>
      </p:sp>
      <p:cxnSp>
        <p:nvCxnSpPr>
          <p:cNvPr id="7" name="Straight Connector 6"/>
          <p:cNvCxnSpPr/>
          <p:nvPr/>
        </p:nvCxnSpPr>
        <p:spPr>
          <a:xfrm>
            <a:off x="4325255" y="1356167"/>
            <a:ext cx="49638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7140" y="4818745"/>
            <a:ext cx="17780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11">
            <a:extLst>
              <a:ext uri="{FF2B5EF4-FFF2-40B4-BE49-F238E27FC236}">
                <a16:creationId xmlns:a16="http://schemas.microsoft.com/office/drawing/2014/main" id="{77940450-C88C-4900-A5EA-DDD2828B2A73}"/>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28550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529" y="389949"/>
            <a:ext cx="3772472" cy="669242"/>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0274" y="855198"/>
            <a:ext cx="78200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92085" y="336708"/>
            <a:ext cx="7202421" cy="646331"/>
          </a:xfrm>
          <a:prstGeom prst="rect">
            <a:avLst/>
          </a:prstGeom>
        </p:spPr>
        <p:txBody>
          <a:bodyPr wrap="none">
            <a:spAutoFit/>
          </a:bodyPr>
          <a:lstStyle/>
          <a:p>
            <a:r>
              <a:rPr lang="en-US" sz="3600" b="1" dirty="0">
                <a:solidFill>
                  <a:srgbClr val="FF0000"/>
                </a:solidFill>
              </a:rPr>
              <a:t>b. Now, read and circle the answers. </a:t>
            </a:r>
          </a:p>
        </p:txBody>
      </p:sp>
      <p:sp>
        <p:nvSpPr>
          <p:cNvPr id="3" name="Rectangle 2"/>
          <p:cNvSpPr/>
          <p:nvPr/>
        </p:nvSpPr>
        <p:spPr>
          <a:xfrm>
            <a:off x="449943" y="1515906"/>
            <a:ext cx="3657600" cy="3970318"/>
          </a:xfrm>
          <a:prstGeom prst="rect">
            <a:avLst/>
          </a:prstGeom>
        </p:spPr>
        <p:txBody>
          <a:bodyPr wrap="square">
            <a:spAutoFit/>
          </a:bodyPr>
          <a:lstStyle/>
          <a:p>
            <a:r>
              <a:rPr lang="en-US" sz="3600" dirty="0">
                <a:solidFill>
                  <a:srgbClr val="002060"/>
                </a:solidFill>
              </a:rPr>
              <a:t>4. She had to wait to speak to customer service...</a:t>
            </a:r>
          </a:p>
          <a:p>
            <a:r>
              <a:rPr lang="en-US" sz="3600" i="1" dirty="0">
                <a:solidFill>
                  <a:srgbClr val="002060"/>
                </a:solidFill>
              </a:rPr>
              <a:t>a. for 3 hours. </a:t>
            </a:r>
          </a:p>
          <a:p>
            <a:r>
              <a:rPr lang="en-US" sz="3600" i="1" dirty="0">
                <a:solidFill>
                  <a:srgbClr val="002060"/>
                </a:solidFill>
              </a:rPr>
              <a:t>b. for 30 minutes.   </a:t>
            </a:r>
          </a:p>
          <a:p>
            <a:r>
              <a:rPr lang="en-US" sz="3600" i="1" dirty="0">
                <a:solidFill>
                  <a:srgbClr val="002060"/>
                </a:solidFill>
              </a:rPr>
              <a:t>c. for 10 minutes.</a:t>
            </a:r>
          </a:p>
        </p:txBody>
      </p:sp>
      <p:cxnSp>
        <p:nvCxnSpPr>
          <p:cNvPr id="7" name="Straight Connector 6"/>
          <p:cNvCxnSpPr/>
          <p:nvPr/>
        </p:nvCxnSpPr>
        <p:spPr>
          <a:xfrm>
            <a:off x="4325255" y="1291772"/>
            <a:ext cx="64298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25255" y="1676402"/>
            <a:ext cx="42526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7140" y="4818745"/>
            <a:ext cx="29391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11">
            <a:extLst>
              <a:ext uri="{FF2B5EF4-FFF2-40B4-BE49-F238E27FC236}">
                <a16:creationId xmlns:a16="http://schemas.microsoft.com/office/drawing/2014/main" id="{347631B8-6815-4B1F-87C0-807D23D7791A}"/>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327018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a. Read the email and answer the questions.</a:t>
            </a:r>
            <a:endParaRPr lang="en-US" sz="3200" dirty="0">
              <a:solidFill>
                <a:srgbClr val="FF0000"/>
              </a:solidFill>
            </a:endParaRPr>
          </a:p>
        </p:txBody>
      </p:sp>
      <p:sp>
        <p:nvSpPr>
          <p:cNvPr id="11" name="Rectangle 10"/>
          <p:cNvSpPr/>
          <p:nvPr/>
        </p:nvSpPr>
        <p:spPr>
          <a:xfrm>
            <a:off x="368091" y="1522500"/>
            <a:ext cx="8192602" cy="584775"/>
          </a:xfrm>
          <a:prstGeom prst="rect">
            <a:avLst/>
          </a:prstGeom>
        </p:spPr>
        <p:txBody>
          <a:bodyPr wrap="square">
            <a:spAutoFit/>
          </a:bodyPr>
          <a:lstStyle/>
          <a:p>
            <a:r>
              <a:rPr lang="en-US" sz="3200" dirty="0">
                <a:solidFill>
                  <a:srgbClr val="0000FF"/>
                </a:solidFill>
              </a:rPr>
              <a:t>1. How many problems does the package have?</a:t>
            </a:r>
          </a:p>
        </p:txBody>
      </p:sp>
      <p:sp>
        <p:nvSpPr>
          <p:cNvPr id="13" name="Rectangle 12"/>
          <p:cNvSpPr/>
          <p:nvPr/>
        </p:nvSpPr>
        <p:spPr>
          <a:xfrm>
            <a:off x="368091" y="2552137"/>
            <a:ext cx="5893537" cy="584775"/>
          </a:xfrm>
          <a:prstGeom prst="rect">
            <a:avLst/>
          </a:prstGeom>
        </p:spPr>
        <p:txBody>
          <a:bodyPr wrap="square">
            <a:spAutoFit/>
          </a:bodyPr>
          <a:lstStyle/>
          <a:p>
            <a:r>
              <a:rPr lang="en-US" sz="3200" dirty="0">
                <a:solidFill>
                  <a:srgbClr val="0000FF"/>
                </a:solidFill>
              </a:rPr>
              <a:t>2. Does Emma want a refund?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60693" y="921122"/>
            <a:ext cx="3631307" cy="553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1">
            <a:extLst>
              <a:ext uri="{FF2B5EF4-FFF2-40B4-BE49-F238E27FC236}">
                <a16:creationId xmlns:a16="http://schemas.microsoft.com/office/drawing/2014/main" id="{C2DA76E0-F153-4035-A92D-76752807D460}"/>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0" name="TextBox 9">
            <a:extLst>
              <a:ext uri="{FF2B5EF4-FFF2-40B4-BE49-F238E27FC236}">
                <a16:creationId xmlns:a16="http://schemas.microsoft.com/office/drawing/2014/main" id="{FED303F5-E672-4747-B1A0-9394B2FCFF5A}"/>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25485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a. Read the email and answer the questions.</a:t>
            </a:r>
            <a:endParaRPr lang="en-US" sz="3200" dirty="0">
              <a:solidFill>
                <a:srgbClr val="FF0000"/>
              </a:solidFill>
            </a:endParaRPr>
          </a:p>
        </p:txBody>
      </p:sp>
      <p:sp>
        <p:nvSpPr>
          <p:cNvPr id="11" name="Rectangle 10"/>
          <p:cNvSpPr/>
          <p:nvPr/>
        </p:nvSpPr>
        <p:spPr>
          <a:xfrm>
            <a:off x="395637" y="1152018"/>
            <a:ext cx="4063194" cy="1754326"/>
          </a:xfrm>
          <a:prstGeom prst="rect">
            <a:avLst/>
          </a:prstGeom>
        </p:spPr>
        <p:txBody>
          <a:bodyPr wrap="square">
            <a:spAutoFit/>
          </a:bodyPr>
          <a:lstStyle/>
          <a:p>
            <a:r>
              <a:rPr lang="en-US" sz="3600" dirty="0">
                <a:solidFill>
                  <a:srgbClr val="0070C0"/>
                </a:solidFill>
              </a:rPr>
              <a:t>1. How many problems does the package have?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1132" y="1001955"/>
            <a:ext cx="74866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4714" y="3068605"/>
            <a:ext cx="4063194" cy="2862322"/>
          </a:xfrm>
          <a:prstGeom prst="rect">
            <a:avLst/>
          </a:prstGeom>
        </p:spPr>
        <p:txBody>
          <a:bodyPr wrap="square">
            <a:spAutoFit/>
          </a:bodyPr>
          <a:lstStyle/>
          <a:p>
            <a:pPr marL="571500" indent="-571500">
              <a:buFont typeface="Wingdings"/>
              <a:buChar char="è"/>
            </a:pPr>
            <a:r>
              <a:rPr lang="en-US" sz="3600" dirty="0">
                <a:solidFill>
                  <a:srgbClr val="FF0000"/>
                </a:solidFill>
                <a:sym typeface="Wingdings" pitchFamily="2" charset="2"/>
              </a:rPr>
              <a:t>2 problems</a:t>
            </a:r>
          </a:p>
          <a:p>
            <a:pPr marL="571500" indent="-571500">
              <a:buFontTx/>
              <a:buChar char="-"/>
            </a:pPr>
            <a:r>
              <a:rPr lang="en-US" sz="3600" dirty="0">
                <a:solidFill>
                  <a:srgbClr val="FF0000"/>
                </a:solidFill>
                <a:sym typeface="Wingdings" pitchFamily="2" charset="2"/>
              </a:rPr>
              <a:t>The product was damaged.</a:t>
            </a:r>
          </a:p>
          <a:p>
            <a:pPr marL="571500" indent="-571500">
              <a:buFontTx/>
              <a:buChar char="-"/>
            </a:pPr>
            <a:r>
              <a:rPr lang="en-US" sz="3600" dirty="0">
                <a:solidFill>
                  <a:srgbClr val="FF0000"/>
                </a:solidFill>
                <a:sym typeface="Wingdings" pitchFamily="2" charset="2"/>
              </a:rPr>
              <a:t>The phone model was also wrong.</a:t>
            </a:r>
            <a:endParaRPr lang="en-US" sz="3600" dirty="0">
              <a:solidFill>
                <a:srgbClr val="FF0000"/>
              </a:solidFill>
            </a:endParaRPr>
          </a:p>
        </p:txBody>
      </p:sp>
      <p:cxnSp>
        <p:nvCxnSpPr>
          <p:cNvPr id="12" name="Straight Connector 11"/>
          <p:cNvCxnSpPr/>
          <p:nvPr/>
        </p:nvCxnSpPr>
        <p:spPr>
          <a:xfrm flipV="1">
            <a:off x="7604123" y="2358537"/>
            <a:ext cx="4007306" cy="145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3532" y="2807528"/>
            <a:ext cx="23426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93531" y="3407017"/>
            <a:ext cx="62905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58831" y="3820675"/>
            <a:ext cx="64776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3532" y="4328674"/>
            <a:ext cx="71178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15306" y="4756844"/>
            <a:ext cx="29581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3532" y="5322902"/>
            <a:ext cx="67695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3345" y="5812080"/>
            <a:ext cx="44384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1">
            <a:extLst>
              <a:ext uri="{FF2B5EF4-FFF2-40B4-BE49-F238E27FC236}">
                <a16:creationId xmlns:a16="http://schemas.microsoft.com/office/drawing/2014/main" id="{C8A2EB7F-0AD4-4798-B78B-6A70AD104943}"/>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21" name="TextBox 20">
            <a:extLst>
              <a:ext uri="{FF2B5EF4-FFF2-40B4-BE49-F238E27FC236}">
                <a16:creationId xmlns:a16="http://schemas.microsoft.com/office/drawing/2014/main" id="{A9BCDBBC-76AB-4287-8AA2-007FD6527C53}"/>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32526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3532" y="1200329"/>
            <a:ext cx="7360102" cy="40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a. Read the email and answer the questions.</a:t>
            </a:r>
            <a:endParaRPr lang="en-US" sz="3200" dirty="0">
              <a:solidFill>
                <a:srgbClr val="FF0000"/>
              </a:solidFill>
            </a:endParaRPr>
          </a:p>
        </p:txBody>
      </p:sp>
      <p:sp>
        <p:nvSpPr>
          <p:cNvPr id="11" name="Rectangle 10"/>
          <p:cNvSpPr/>
          <p:nvPr/>
        </p:nvSpPr>
        <p:spPr>
          <a:xfrm>
            <a:off x="277938" y="1466859"/>
            <a:ext cx="4063194" cy="1200329"/>
          </a:xfrm>
          <a:prstGeom prst="rect">
            <a:avLst/>
          </a:prstGeom>
        </p:spPr>
        <p:txBody>
          <a:bodyPr wrap="square">
            <a:spAutoFit/>
          </a:bodyPr>
          <a:lstStyle/>
          <a:p>
            <a:r>
              <a:rPr lang="en-US" sz="3600" dirty="0">
                <a:solidFill>
                  <a:srgbClr val="0070C0"/>
                </a:solidFill>
              </a:rPr>
              <a:t>2. Does Emma want a refund?</a:t>
            </a:r>
          </a:p>
        </p:txBody>
      </p:sp>
      <p:sp>
        <p:nvSpPr>
          <p:cNvPr id="10" name="Rectangle 9"/>
          <p:cNvSpPr/>
          <p:nvPr/>
        </p:nvSpPr>
        <p:spPr>
          <a:xfrm>
            <a:off x="430338" y="3373585"/>
            <a:ext cx="4063194" cy="2308324"/>
          </a:xfrm>
          <a:prstGeom prst="rect">
            <a:avLst/>
          </a:prstGeom>
        </p:spPr>
        <p:txBody>
          <a:bodyPr wrap="square">
            <a:spAutoFit/>
          </a:bodyPr>
          <a:lstStyle/>
          <a:p>
            <a:pPr marL="571500" indent="-571500">
              <a:buFont typeface="Wingdings"/>
              <a:buChar char="è"/>
            </a:pPr>
            <a:r>
              <a:rPr lang="en-US" sz="3600" dirty="0">
                <a:solidFill>
                  <a:srgbClr val="FF0000"/>
                </a:solidFill>
                <a:sym typeface="Wingdings" pitchFamily="2" charset="2"/>
              </a:rPr>
              <a:t>No, she isn’t. She want Green Tech to provide her with a new one.</a:t>
            </a:r>
            <a:endParaRPr lang="en-US" sz="3600" dirty="0">
              <a:solidFill>
                <a:srgbClr val="FF0000"/>
              </a:solidFill>
            </a:endParaRPr>
          </a:p>
        </p:txBody>
      </p:sp>
      <p:cxnSp>
        <p:nvCxnSpPr>
          <p:cNvPr id="12" name="Straight Connector 11"/>
          <p:cNvCxnSpPr/>
          <p:nvPr/>
        </p:nvCxnSpPr>
        <p:spPr>
          <a:xfrm flipV="1">
            <a:off x="4977037" y="1618309"/>
            <a:ext cx="6024792" cy="14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77037" y="2067023"/>
            <a:ext cx="30123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1">
            <a:extLst>
              <a:ext uri="{FF2B5EF4-FFF2-40B4-BE49-F238E27FC236}">
                <a16:creationId xmlns:a16="http://schemas.microsoft.com/office/drawing/2014/main" id="{ECF0760A-88A8-41A7-8CA6-9BE8EDAB13EA}"/>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5" name="TextBox 14">
            <a:extLst>
              <a:ext uri="{FF2B5EF4-FFF2-40B4-BE49-F238E27FC236}">
                <a16:creationId xmlns:a16="http://schemas.microsoft.com/office/drawing/2014/main" id="{8CF38D87-11D4-4B51-9F24-FC3298FBCEC2}"/>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29625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b. Read and complete the table.</a:t>
            </a:r>
            <a:endParaRPr lang="en-US" sz="3200" dirty="0">
              <a:solidFill>
                <a:srgbClr val="FF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33570" y="915768"/>
            <a:ext cx="35337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1138" y="1319241"/>
            <a:ext cx="5900581" cy="49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1">
            <a:extLst>
              <a:ext uri="{FF2B5EF4-FFF2-40B4-BE49-F238E27FC236}">
                <a16:creationId xmlns:a16="http://schemas.microsoft.com/office/drawing/2014/main" id="{D2DE27D6-EF6E-4A4F-9C32-DDFD96CF400A}"/>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7" name="TextBox 6">
            <a:extLst>
              <a:ext uri="{FF2B5EF4-FFF2-40B4-BE49-F238E27FC236}">
                <a16:creationId xmlns:a16="http://schemas.microsoft.com/office/drawing/2014/main" id="{8EC64FC0-877A-4AA2-9D08-93CF9F74D9E5}"/>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3490612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b. Read and complete the table.</a:t>
            </a:r>
            <a:endParaRPr lang="en-US" sz="3200" dirty="0">
              <a:solidFill>
                <a:srgbClr val="FF0000"/>
              </a:solidFill>
            </a:endParaRP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006" y="1319241"/>
            <a:ext cx="5900581" cy="49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185" y="1200328"/>
            <a:ext cx="5737153" cy="318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88208" y="1319241"/>
            <a:ext cx="2655608" cy="523220"/>
          </a:xfrm>
          <a:prstGeom prst="rect">
            <a:avLst/>
          </a:prstGeom>
        </p:spPr>
        <p:txBody>
          <a:bodyPr wrap="square">
            <a:spAutoFit/>
          </a:bodyPr>
          <a:lstStyle/>
          <a:p>
            <a:r>
              <a:rPr lang="en-US" sz="2800" dirty="0">
                <a:solidFill>
                  <a:srgbClr val="FF0000"/>
                </a:solidFill>
              </a:rPr>
              <a:t>Emma Smith</a:t>
            </a:r>
          </a:p>
        </p:txBody>
      </p:sp>
      <p:cxnSp>
        <p:nvCxnSpPr>
          <p:cNvPr id="10" name="Straight Connector 9"/>
          <p:cNvCxnSpPr/>
          <p:nvPr/>
        </p:nvCxnSpPr>
        <p:spPr>
          <a:xfrm>
            <a:off x="6631666" y="3010451"/>
            <a:ext cx="12642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1">
            <a:extLst>
              <a:ext uri="{FF2B5EF4-FFF2-40B4-BE49-F238E27FC236}">
                <a16:creationId xmlns:a16="http://schemas.microsoft.com/office/drawing/2014/main" id="{3B02F2B0-3375-48AD-A013-23EF5305E375}"/>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2" name="TextBox 11">
            <a:extLst>
              <a:ext uri="{FF2B5EF4-FFF2-40B4-BE49-F238E27FC236}">
                <a16:creationId xmlns:a16="http://schemas.microsoft.com/office/drawing/2014/main" id="{242411C8-F5D6-4F85-A7AB-619CBDB426B7}"/>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16866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a:t>
            </a:r>
            <a:endParaRPr lang="en-US" sz="4000" b="1" dirty="0">
              <a:solidFill>
                <a:srgbClr val="FF0000"/>
              </a:solidFill>
            </a:endParaRPr>
          </a:p>
        </p:txBody>
      </p:sp>
      <p:sp>
        <p:nvSpPr>
          <p:cNvPr id="6" name="Rectangle 5"/>
          <p:cNvSpPr/>
          <p:nvPr/>
        </p:nvSpPr>
        <p:spPr>
          <a:xfrm>
            <a:off x="164802" y="2762319"/>
            <a:ext cx="11874137" cy="2585323"/>
          </a:xfrm>
          <a:prstGeom prst="rect">
            <a:avLst/>
          </a:prstGeom>
        </p:spPr>
        <p:txBody>
          <a:bodyPr wrap="square">
            <a:spAutoFit/>
          </a:bodyPr>
          <a:lstStyle/>
          <a:p>
            <a:pPr marL="457200" marR="0">
              <a:lnSpc>
                <a:spcPct val="150000"/>
              </a:lnSpc>
              <a:spcBef>
                <a:spcPts val="0"/>
              </a:spcBef>
              <a:spcAft>
                <a:spcPts val="0"/>
              </a:spcAft>
            </a:pPr>
            <a:r>
              <a:rPr lang="en-US" sz="3600" dirty="0">
                <a:solidFill>
                  <a:srgbClr val="002060"/>
                </a:solidFill>
                <a:ea typeface="Arial" panose="020B0604020202020204" pitchFamily="34" charset="0"/>
                <a:cs typeface="JDCLK L+ Frutiger LT Std"/>
              </a:rPr>
              <a:t>- practice listening and reading for main ideas and specific information.</a:t>
            </a:r>
          </a:p>
          <a:p>
            <a:pPr marL="457200" marR="0">
              <a:lnSpc>
                <a:spcPct val="150000"/>
              </a:lnSpc>
              <a:spcBef>
                <a:spcPts val="0"/>
              </a:spcBef>
              <a:spcAft>
                <a:spcPts val="0"/>
              </a:spcAft>
            </a:pPr>
            <a:r>
              <a:rPr lang="en-US" sz="3600" dirty="0">
                <a:solidFill>
                  <a:srgbClr val="002060"/>
                </a:solidFill>
                <a:ea typeface="Arial" panose="020B0604020202020204" pitchFamily="34" charset="0"/>
                <a:cs typeface="JDCLK L+ Frutiger LT Std"/>
              </a:rPr>
              <a:t>- talk about </a:t>
            </a:r>
            <a:r>
              <a:rPr lang="en-US" sz="3600" i="1" dirty="0">
                <a:solidFill>
                  <a:srgbClr val="002060"/>
                </a:solidFill>
                <a:ea typeface="Arial" panose="020B0604020202020204" pitchFamily="34" charset="0"/>
                <a:cs typeface="JDCLK L+ Frutiger LT Std"/>
              </a:rPr>
              <a:t>problems when shopping.</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
        <p:nvSpPr>
          <p:cNvPr id="5" name="TextBox 11">
            <a:extLst>
              <a:ext uri="{FF2B5EF4-FFF2-40B4-BE49-F238E27FC236}">
                <a16:creationId xmlns:a16="http://schemas.microsoft.com/office/drawing/2014/main" id="{F4BF8823-0022-4E2E-BDE3-B8CA6E8835AC}"/>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673863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7939" y="1111545"/>
            <a:ext cx="5637853" cy="33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b. Read and complete the table.</a:t>
            </a:r>
            <a:endParaRPr lang="en-US" sz="3200" dirty="0">
              <a:solidFill>
                <a:srgbClr val="FF0000"/>
              </a:solidFill>
            </a:endParaRPr>
          </a:p>
        </p:txBody>
      </p:sp>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006" y="1319241"/>
            <a:ext cx="5900581" cy="49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48401" y="1287088"/>
            <a:ext cx="2655608" cy="523220"/>
          </a:xfrm>
          <a:prstGeom prst="rect">
            <a:avLst/>
          </a:prstGeom>
        </p:spPr>
        <p:txBody>
          <a:bodyPr wrap="square">
            <a:spAutoFit/>
          </a:bodyPr>
          <a:lstStyle/>
          <a:p>
            <a:r>
              <a:rPr lang="en-US" sz="2800" dirty="0">
                <a:solidFill>
                  <a:srgbClr val="FF0000"/>
                </a:solidFill>
              </a:rPr>
              <a:t>Emma Smith</a:t>
            </a:r>
          </a:p>
        </p:txBody>
      </p:sp>
      <p:cxnSp>
        <p:nvCxnSpPr>
          <p:cNvPr id="10" name="Straight Connector 9"/>
          <p:cNvCxnSpPr/>
          <p:nvPr/>
        </p:nvCxnSpPr>
        <p:spPr>
          <a:xfrm>
            <a:off x="10274752" y="3772948"/>
            <a:ext cx="9593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70175" y="2337347"/>
            <a:ext cx="2655608" cy="523220"/>
          </a:xfrm>
          <a:prstGeom prst="rect">
            <a:avLst/>
          </a:prstGeom>
        </p:spPr>
        <p:txBody>
          <a:bodyPr wrap="square">
            <a:spAutoFit/>
          </a:bodyPr>
          <a:lstStyle/>
          <a:p>
            <a:r>
              <a:rPr lang="en-US" sz="2800" dirty="0">
                <a:solidFill>
                  <a:srgbClr val="FF0000"/>
                </a:solidFill>
              </a:rPr>
              <a:t>369475</a:t>
            </a:r>
          </a:p>
        </p:txBody>
      </p:sp>
      <p:cxnSp>
        <p:nvCxnSpPr>
          <p:cNvPr id="12" name="Straight Connector 11"/>
          <p:cNvCxnSpPr/>
          <p:nvPr/>
        </p:nvCxnSpPr>
        <p:spPr>
          <a:xfrm>
            <a:off x="6784066" y="4114034"/>
            <a:ext cx="16487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1">
            <a:extLst>
              <a:ext uri="{FF2B5EF4-FFF2-40B4-BE49-F238E27FC236}">
                <a16:creationId xmlns:a16="http://schemas.microsoft.com/office/drawing/2014/main" id="{B81DFB5F-0610-487A-8301-6E9D1EC82B8F}"/>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4" name="TextBox 13">
            <a:extLst>
              <a:ext uri="{FF2B5EF4-FFF2-40B4-BE49-F238E27FC236}">
                <a16:creationId xmlns:a16="http://schemas.microsoft.com/office/drawing/2014/main" id="{2ED460F9-7682-4987-BDD4-5DB9A0D2BC99}"/>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365023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7939" y="1111545"/>
            <a:ext cx="5637853" cy="33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b. Read and complete the table.</a:t>
            </a:r>
            <a:endParaRPr lang="en-US" sz="3200" dirty="0">
              <a:solidFill>
                <a:srgbClr val="FF0000"/>
              </a:solidFill>
            </a:endParaRPr>
          </a:p>
        </p:txBody>
      </p:sp>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006" y="1319241"/>
            <a:ext cx="5900581" cy="49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58248" y="1292116"/>
            <a:ext cx="2655608" cy="523220"/>
          </a:xfrm>
          <a:prstGeom prst="rect">
            <a:avLst/>
          </a:prstGeom>
        </p:spPr>
        <p:txBody>
          <a:bodyPr wrap="square">
            <a:spAutoFit/>
          </a:bodyPr>
          <a:lstStyle/>
          <a:p>
            <a:r>
              <a:rPr lang="en-US" sz="2800" dirty="0">
                <a:solidFill>
                  <a:srgbClr val="FF0000"/>
                </a:solidFill>
              </a:rPr>
              <a:t>Emma Smith</a:t>
            </a:r>
          </a:p>
        </p:txBody>
      </p:sp>
      <p:cxnSp>
        <p:nvCxnSpPr>
          <p:cNvPr id="10" name="Straight Connector 9"/>
          <p:cNvCxnSpPr/>
          <p:nvPr/>
        </p:nvCxnSpPr>
        <p:spPr>
          <a:xfrm>
            <a:off x="7608433" y="3772181"/>
            <a:ext cx="2304824" cy="7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31538" y="2303738"/>
            <a:ext cx="2655608" cy="523220"/>
          </a:xfrm>
          <a:prstGeom prst="rect">
            <a:avLst/>
          </a:prstGeom>
        </p:spPr>
        <p:txBody>
          <a:bodyPr wrap="square">
            <a:spAutoFit/>
          </a:bodyPr>
          <a:lstStyle/>
          <a:p>
            <a:r>
              <a:rPr lang="en-US" sz="2800" dirty="0">
                <a:solidFill>
                  <a:srgbClr val="FF0000"/>
                </a:solidFill>
              </a:rPr>
              <a:t>369475</a:t>
            </a:r>
          </a:p>
        </p:txBody>
      </p:sp>
      <p:sp>
        <p:nvSpPr>
          <p:cNvPr id="13" name="Rectangle 12"/>
          <p:cNvSpPr/>
          <p:nvPr/>
        </p:nvSpPr>
        <p:spPr>
          <a:xfrm>
            <a:off x="3382592" y="2862209"/>
            <a:ext cx="2655608" cy="523220"/>
          </a:xfrm>
          <a:prstGeom prst="rect">
            <a:avLst/>
          </a:prstGeom>
        </p:spPr>
        <p:txBody>
          <a:bodyPr wrap="square">
            <a:spAutoFit/>
          </a:bodyPr>
          <a:lstStyle/>
          <a:p>
            <a:r>
              <a:rPr lang="en-US" sz="2800" dirty="0">
                <a:solidFill>
                  <a:srgbClr val="FF0000"/>
                </a:solidFill>
              </a:rPr>
              <a:t>Green Cell 08</a:t>
            </a:r>
          </a:p>
        </p:txBody>
      </p:sp>
      <p:sp>
        <p:nvSpPr>
          <p:cNvPr id="12" name="TextBox 11">
            <a:extLst>
              <a:ext uri="{FF2B5EF4-FFF2-40B4-BE49-F238E27FC236}">
                <a16:creationId xmlns:a16="http://schemas.microsoft.com/office/drawing/2014/main" id="{E3669D60-7DD1-4278-9846-562AACA875D7}"/>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4" name="TextBox 13">
            <a:extLst>
              <a:ext uri="{FF2B5EF4-FFF2-40B4-BE49-F238E27FC236}">
                <a16:creationId xmlns:a16="http://schemas.microsoft.com/office/drawing/2014/main" id="{CE467678-6185-468F-A866-6A8D304A844C}"/>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36853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6587" y="2341822"/>
            <a:ext cx="5784156" cy="221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b. Read and complete the table.</a:t>
            </a:r>
            <a:endParaRPr lang="en-US" sz="3200" dirty="0">
              <a:solidFill>
                <a:srgbClr val="FF0000"/>
              </a:solidFill>
            </a:endParaRPr>
          </a:p>
        </p:txBody>
      </p:sp>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006" y="1319241"/>
            <a:ext cx="5900581" cy="49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09764" y="1214842"/>
            <a:ext cx="2655608" cy="523220"/>
          </a:xfrm>
          <a:prstGeom prst="rect">
            <a:avLst/>
          </a:prstGeom>
        </p:spPr>
        <p:txBody>
          <a:bodyPr wrap="square">
            <a:spAutoFit/>
          </a:bodyPr>
          <a:lstStyle/>
          <a:p>
            <a:r>
              <a:rPr lang="en-US" sz="2800" dirty="0">
                <a:solidFill>
                  <a:srgbClr val="FF0000"/>
                </a:solidFill>
              </a:rPr>
              <a:t>Emma Smith</a:t>
            </a:r>
          </a:p>
        </p:txBody>
      </p:sp>
      <p:cxnSp>
        <p:nvCxnSpPr>
          <p:cNvPr id="10" name="Straight Connector 9"/>
          <p:cNvCxnSpPr/>
          <p:nvPr/>
        </p:nvCxnSpPr>
        <p:spPr>
          <a:xfrm>
            <a:off x="8829681" y="3446216"/>
            <a:ext cx="29414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31538" y="2265101"/>
            <a:ext cx="2655608" cy="523220"/>
          </a:xfrm>
          <a:prstGeom prst="rect">
            <a:avLst/>
          </a:prstGeom>
        </p:spPr>
        <p:txBody>
          <a:bodyPr wrap="square">
            <a:spAutoFit/>
          </a:bodyPr>
          <a:lstStyle/>
          <a:p>
            <a:r>
              <a:rPr lang="en-US" sz="2800" dirty="0">
                <a:solidFill>
                  <a:srgbClr val="FF0000"/>
                </a:solidFill>
              </a:rPr>
              <a:t>369475</a:t>
            </a:r>
          </a:p>
        </p:txBody>
      </p:sp>
      <p:sp>
        <p:nvSpPr>
          <p:cNvPr id="13" name="Rectangle 12"/>
          <p:cNvSpPr/>
          <p:nvPr/>
        </p:nvSpPr>
        <p:spPr>
          <a:xfrm>
            <a:off x="3382592" y="2862209"/>
            <a:ext cx="2655608" cy="523220"/>
          </a:xfrm>
          <a:prstGeom prst="rect">
            <a:avLst/>
          </a:prstGeom>
        </p:spPr>
        <p:txBody>
          <a:bodyPr wrap="square">
            <a:spAutoFit/>
          </a:bodyPr>
          <a:lstStyle/>
          <a:p>
            <a:r>
              <a:rPr lang="en-US" sz="2800" dirty="0">
                <a:solidFill>
                  <a:srgbClr val="FF0000"/>
                </a:solidFill>
              </a:rPr>
              <a:t>Green Cell 08</a:t>
            </a:r>
          </a:p>
        </p:txBody>
      </p:sp>
      <p:sp>
        <p:nvSpPr>
          <p:cNvPr id="12" name="Rectangle 11"/>
          <p:cNvSpPr/>
          <p:nvPr/>
        </p:nvSpPr>
        <p:spPr>
          <a:xfrm>
            <a:off x="3309762" y="4615382"/>
            <a:ext cx="7804705" cy="523220"/>
          </a:xfrm>
          <a:prstGeom prst="rect">
            <a:avLst/>
          </a:prstGeom>
        </p:spPr>
        <p:txBody>
          <a:bodyPr wrap="square">
            <a:spAutoFit/>
          </a:bodyPr>
          <a:lstStyle/>
          <a:p>
            <a:r>
              <a:rPr lang="en-US" sz="2800" dirty="0">
                <a:solidFill>
                  <a:srgbClr val="FF0000"/>
                </a:solidFill>
              </a:rPr>
              <a:t>The screen was broken, and the phone is unusable.</a:t>
            </a:r>
          </a:p>
        </p:txBody>
      </p:sp>
      <p:cxnSp>
        <p:nvCxnSpPr>
          <p:cNvPr id="14" name="Straight Connector 13"/>
          <p:cNvCxnSpPr/>
          <p:nvPr/>
        </p:nvCxnSpPr>
        <p:spPr>
          <a:xfrm>
            <a:off x="6355144" y="3772948"/>
            <a:ext cx="22953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1">
            <a:extLst>
              <a:ext uri="{FF2B5EF4-FFF2-40B4-BE49-F238E27FC236}">
                <a16:creationId xmlns:a16="http://schemas.microsoft.com/office/drawing/2014/main" id="{86855F8C-F64E-4333-8FE3-48A1A5357DEC}"/>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7" name="TextBox 16">
            <a:extLst>
              <a:ext uri="{FF2B5EF4-FFF2-40B4-BE49-F238E27FC236}">
                <a16:creationId xmlns:a16="http://schemas.microsoft.com/office/drawing/2014/main" id="{247AC22C-731F-484C-A480-9257BAEEF00D}"/>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28442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6587" y="2341822"/>
            <a:ext cx="5784156" cy="221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99841" y="417181"/>
            <a:ext cx="8592159" cy="584775"/>
          </a:xfrm>
          <a:prstGeom prst="rect">
            <a:avLst/>
          </a:prstGeom>
        </p:spPr>
        <p:txBody>
          <a:bodyPr wrap="square">
            <a:spAutoFit/>
          </a:bodyPr>
          <a:lstStyle/>
          <a:p>
            <a:r>
              <a:rPr lang="en-US" sz="3200" b="1" dirty="0">
                <a:solidFill>
                  <a:srgbClr val="FF0000"/>
                </a:solidFill>
              </a:rPr>
              <a:t>b. Read and complete the table.</a:t>
            </a:r>
            <a:endParaRPr lang="en-US" sz="3200" dirty="0">
              <a:solidFill>
                <a:srgbClr val="FF0000"/>
              </a:solidFill>
            </a:endParaRPr>
          </a:p>
        </p:txBody>
      </p:sp>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006" y="1319241"/>
            <a:ext cx="5900581" cy="49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09764" y="1214842"/>
            <a:ext cx="2655608" cy="523220"/>
          </a:xfrm>
          <a:prstGeom prst="rect">
            <a:avLst/>
          </a:prstGeom>
        </p:spPr>
        <p:txBody>
          <a:bodyPr wrap="square">
            <a:spAutoFit/>
          </a:bodyPr>
          <a:lstStyle/>
          <a:p>
            <a:r>
              <a:rPr lang="en-US" sz="2800" dirty="0">
                <a:solidFill>
                  <a:srgbClr val="FF0000"/>
                </a:solidFill>
              </a:rPr>
              <a:t>Emma Smith</a:t>
            </a:r>
          </a:p>
        </p:txBody>
      </p:sp>
      <p:sp>
        <p:nvSpPr>
          <p:cNvPr id="11" name="Rectangle 10"/>
          <p:cNvSpPr/>
          <p:nvPr/>
        </p:nvSpPr>
        <p:spPr>
          <a:xfrm>
            <a:off x="3331538" y="2265101"/>
            <a:ext cx="2655608" cy="523220"/>
          </a:xfrm>
          <a:prstGeom prst="rect">
            <a:avLst/>
          </a:prstGeom>
        </p:spPr>
        <p:txBody>
          <a:bodyPr wrap="square">
            <a:spAutoFit/>
          </a:bodyPr>
          <a:lstStyle/>
          <a:p>
            <a:r>
              <a:rPr lang="en-US" sz="2800" dirty="0">
                <a:solidFill>
                  <a:srgbClr val="FF0000"/>
                </a:solidFill>
              </a:rPr>
              <a:t>369475</a:t>
            </a:r>
          </a:p>
        </p:txBody>
      </p:sp>
      <p:sp>
        <p:nvSpPr>
          <p:cNvPr id="13" name="Rectangle 12"/>
          <p:cNvSpPr/>
          <p:nvPr/>
        </p:nvSpPr>
        <p:spPr>
          <a:xfrm>
            <a:off x="3382592" y="2862209"/>
            <a:ext cx="2655608" cy="523220"/>
          </a:xfrm>
          <a:prstGeom prst="rect">
            <a:avLst/>
          </a:prstGeom>
        </p:spPr>
        <p:txBody>
          <a:bodyPr wrap="square">
            <a:spAutoFit/>
          </a:bodyPr>
          <a:lstStyle/>
          <a:p>
            <a:r>
              <a:rPr lang="en-US" sz="2800" dirty="0">
                <a:solidFill>
                  <a:srgbClr val="FF0000"/>
                </a:solidFill>
              </a:rPr>
              <a:t>Green Cell 08</a:t>
            </a:r>
          </a:p>
        </p:txBody>
      </p:sp>
      <p:sp>
        <p:nvSpPr>
          <p:cNvPr id="12" name="Rectangle 11"/>
          <p:cNvSpPr/>
          <p:nvPr/>
        </p:nvSpPr>
        <p:spPr>
          <a:xfrm>
            <a:off x="3309763" y="4615382"/>
            <a:ext cx="8036524" cy="523220"/>
          </a:xfrm>
          <a:prstGeom prst="rect">
            <a:avLst/>
          </a:prstGeom>
        </p:spPr>
        <p:txBody>
          <a:bodyPr wrap="square">
            <a:spAutoFit/>
          </a:bodyPr>
          <a:lstStyle/>
          <a:p>
            <a:r>
              <a:rPr lang="en-US" sz="2800" dirty="0">
                <a:solidFill>
                  <a:srgbClr val="FF0000"/>
                </a:solidFill>
              </a:rPr>
              <a:t>The screen was broken, and the phone is unusable.</a:t>
            </a:r>
          </a:p>
        </p:txBody>
      </p:sp>
      <p:cxnSp>
        <p:nvCxnSpPr>
          <p:cNvPr id="16" name="Straight Connector 15"/>
          <p:cNvCxnSpPr/>
          <p:nvPr/>
        </p:nvCxnSpPr>
        <p:spPr>
          <a:xfrm>
            <a:off x="6355144" y="4186605"/>
            <a:ext cx="34710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331537" y="5551553"/>
            <a:ext cx="5498143" cy="523220"/>
          </a:xfrm>
          <a:prstGeom prst="rect">
            <a:avLst/>
          </a:prstGeom>
        </p:spPr>
        <p:txBody>
          <a:bodyPr wrap="square">
            <a:spAutoFit/>
          </a:bodyPr>
          <a:lstStyle/>
          <a:p>
            <a:r>
              <a:rPr lang="en-US" sz="2800" dirty="0">
                <a:solidFill>
                  <a:srgbClr val="FF0000"/>
                </a:solidFill>
              </a:rPr>
              <a:t>The phone model was also wrong</a:t>
            </a:r>
          </a:p>
        </p:txBody>
      </p:sp>
      <p:sp>
        <p:nvSpPr>
          <p:cNvPr id="15" name="TextBox 11">
            <a:extLst>
              <a:ext uri="{FF2B5EF4-FFF2-40B4-BE49-F238E27FC236}">
                <a16:creationId xmlns:a16="http://schemas.microsoft.com/office/drawing/2014/main" id="{86855F8C-F64E-4333-8FE3-48A1A5357DEC}"/>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7" name="TextBox 16">
            <a:extLst>
              <a:ext uri="{FF2B5EF4-FFF2-40B4-BE49-F238E27FC236}">
                <a16:creationId xmlns:a16="http://schemas.microsoft.com/office/drawing/2014/main" id="{247AC22C-731F-484C-A480-9257BAEEF00D}"/>
              </a:ext>
            </a:extLst>
          </p:cNvPr>
          <p:cNvSpPr txBox="1"/>
          <p:nvPr/>
        </p:nvSpPr>
        <p:spPr>
          <a:xfrm>
            <a:off x="25758" y="35591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18</a:t>
            </a:r>
          </a:p>
        </p:txBody>
      </p:sp>
    </p:spTree>
    <p:extLst>
      <p:ext uri="{BB962C8B-B14F-4D97-AF65-F5344CB8AC3E}">
        <p14:creationId xmlns:p14="http://schemas.microsoft.com/office/powerpoint/2010/main" val="21359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1159" y="915316"/>
            <a:ext cx="9100457" cy="2308324"/>
          </a:xfrm>
          <a:prstGeom prst="rect">
            <a:avLst/>
          </a:prstGeom>
        </p:spPr>
        <p:txBody>
          <a:bodyPr wrap="square">
            <a:spAutoFit/>
          </a:bodyPr>
          <a:lstStyle/>
          <a:p>
            <a:r>
              <a:rPr lang="en-US" sz="3600" b="1" dirty="0">
                <a:solidFill>
                  <a:srgbClr val="FF0000"/>
                </a:solidFill>
              </a:rPr>
              <a:t>c.   In pairs: </a:t>
            </a:r>
          </a:p>
          <a:p>
            <a:pPr marL="742950" indent="-742950">
              <a:buFont typeface="+mj-lt"/>
              <a:buAutoNum type="arabicPeriod"/>
            </a:pPr>
            <a:r>
              <a:rPr lang="en-US" sz="3600" b="1" dirty="0">
                <a:solidFill>
                  <a:srgbClr val="0070C0"/>
                </a:solidFill>
              </a:rPr>
              <a:t>Have you ever contacted customer service about something you bought? </a:t>
            </a:r>
          </a:p>
          <a:p>
            <a:pPr marL="742950" indent="-742950">
              <a:buFont typeface="+mj-lt"/>
              <a:buAutoNum type="arabicPeriod"/>
            </a:pPr>
            <a:r>
              <a:rPr lang="en-US" sz="3600" b="1" dirty="0">
                <a:solidFill>
                  <a:srgbClr val="0070C0"/>
                </a:solidFill>
              </a:rPr>
              <a:t>Did they fix your problem? </a:t>
            </a:r>
          </a:p>
        </p:txBody>
      </p:sp>
      <p:pic>
        <p:nvPicPr>
          <p:cNvPr id="10"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384" y="999333"/>
            <a:ext cx="2112134" cy="1347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1">
            <a:extLst>
              <a:ext uri="{FF2B5EF4-FFF2-40B4-BE49-F238E27FC236}">
                <a16:creationId xmlns:a16="http://schemas.microsoft.com/office/drawing/2014/main" id="{F5801D47-21F0-4670-815C-0A1C3BD28579}"/>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pic>
        <p:nvPicPr>
          <p:cNvPr id="4" name="Picture 3">
            <a:extLst>
              <a:ext uri="{FF2B5EF4-FFF2-40B4-BE49-F238E27FC236}">
                <a16:creationId xmlns:a16="http://schemas.microsoft.com/office/drawing/2014/main" id="{C38A2270-B35F-4E5E-A9A1-3E143AC805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11" y="298595"/>
            <a:ext cx="3172033" cy="562517"/>
          </a:xfrm>
          <a:prstGeom prst="rect">
            <a:avLst/>
          </a:prstGeom>
        </p:spPr>
      </p:pic>
    </p:spTree>
    <p:extLst>
      <p:ext uri="{BB962C8B-B14F-4D97-AF65-F5344CB8AC3E}">
        <p14:creationId xmlns:p14="http://schemas.microsoft.com/office/powerpoint/2010/main" val="115202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439730" y="790327"/>
            <a:ext cx="4433827" cy="923330"/>
          </a:xfrm>
          <a:prstGeom prst="rect">
            <a:avLst/>
          </a:prstGeom>
          <a:noFill/>
        </p:spPr>
        <p:txBody>
          <a:bodyPr wrap="square" rtlCol="0">
            <a:spAutoFit/>
          </a:bodyPr>
          <a:lstStyle/>
          <a:p>
            <a:pPr algn="ctr"/>
            <a:r>
              <a:rPr lang="en-US" sz="5400" dirty="0">
                <a:solidFill>
                  <a:schemeClr val="bg1"/>
                </a:solidFill>
              </a:rPr>
              <a:t>Consolidation</a:t>
            </a:r>
            <a:endParaRPr lang="en-US" sz="2400" dirty="0">
              <a:solidFill>
                <a:schemeClr val="bg1"/>
              </a:solidFill>
            </a:endParaRPr>
          </a:p>
        </p:txBody>
      </p:sp>
    </p:spTree>
    <p:extLst>
      <p:ext uri="{BB962C8B-B14F-4D97-AF65-F5344CB8AC3E}">
        <p14:creationId xmlns:p14="http://schemas.microsoft.com/office/powerpoint/2010/main" val="3932173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4118" y="608161"/>
            <a:ext cx="5127156" cy="646331"/>
          </a:xfrm>
          <a:prstGeom prst="rect">
            <a:avLst/>
          </a:prstGeom>
        </p:spPr>
        <p:txBody>
          <a:bodyPr wrap="square">
            <a:spAutoFit/>
          </a:bodyPr>
          <a:lstStyle/>
          <a:p>
            <a:r>
              <a:rPr lang="en-US" sz="3600" i="1" dirty="0">
                <a:solidFill>
                  <a:srgbClr val="0070C0"/>
                </a:solidFill>
              </a:rPr>
              <a:t>Work in pairs.</a:t>
            </a:r>
            <a:endParaRPr lang="en-US" sz="3600" b="1" i="1" dirty="0">
              <a:solidFill>
                <a:srgbClr val="0070C0"/>
              </a:solidFill>
            </a:endParaRPr>
          </a:p>
        </p:txBody>
      </p:sp>
      <p:pic>
        <p:nvPicPr>
          <p:cNvPr id="3" name="Picture 2">
            <a:extLst>
              <a:ext uri="{FF2B5EF4-FFF2-40B4-BE49-F238E27FC236}">
                <a16:creationId xmlns:a16="http://schemas.microsoft.com/office/drawing/2014/main" id="{2E0527DD-52B2-4AFB-9FBC-6B305EDE8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353" y="481169"/>
            <a:ext cx="4258593" cy="755203"/>
          </a:xfrm>
          <a:prstGeom prst="rect">
            <a:avLst/>
          </a:prstGeom>
        </p:spPr>
      </p:pic>
      <p:sp>
        <p:nvSpPr>
          <p:cNvPr id="6" name="TextBox 5">
            <a:extLst>
              <a:ext uri="{FF2B5EF4-FFF2-40B4-BE49-F238E27FC236}">
                <a16:creationId xmlns:a16="http://schemas.microsoft.com/office/drawing/2014/main" id="{1CCA70A2-62C8-4C85-9D71-E5B769B9287B}"/>
              </a:ext>
            </a:extLst>
          </p:cNvPr>
          <p:cNvSpPr txBox="1"/>
          <p:nvPr/>
        </p:nvSpPr>
        <p:spPr>
          <a:xfrm>
            <a:off x="759853" y="1815921"/>
            <a:ext cx="11256135" cy="2456057"/>
          </a:xfrm>
          <a:prstGeom prst="rect">
            <a:avLst/>
          </a:prstGeom>
          <a:noFill/>
        </p:spPr>
        <p:txBody>
          <a:bodyPr wrap="square" rtlCol="0">
            <a:spAutoFit/>
          </a:bodyPr>
          <a:lstStyle/>
          <a:p>
            <a:pPr marL="514350" indent="-514350">
              <a:lnSpc>
                <a:spcPct val="120000"/>
              </a:lnSpc>
              <a:buFont typeface="Wingdings" panose="05000000000000000000" pitchFamily="2" charset="2"/>
              <a:buChar char="Ø"/>
            </a:pPr>
            <a:r>
              <a:rPr lang="en-US" sz="3200" dirty="0">
                <a:solidFill>
                  <a:srgbClr val="0070C0"/>
                </a:solidFill>
              </a:rPr>
              <a:t>Student A is a customer and complain about the quality of the new laptop he/she has just bought from the store.</a:t>
            </a:r>
          </a:p>
          <a:p>
            <a:pPr marL="514350" indent="-514350">
              <a:lnSpc>
                <a:spcPct val="120000"/>
              </a:lnSpc>
              <a:buFont typeface="Wingdings" panose="05000000000000000000" pitchFamily="2" charset="2"/>
              <a:buChar char="Ø"/>
            </a:pPr>
            <a:r>
              <a:rPr lang="en-US" sz="3200" dirty="0">
                <a:solidFill>
                  <a:srgbClr val="0070C0"/>
                </a:solidFill>
              </a:rPr>
              <a:t>Student B is the manager of the store and answer student A’s questions.</a:t>
            </a:r>
          </a:p>
        </p:txBody>
      </p:sp>
      <p:sp>
        <p:nvSpPr>
          <p:cNvPr id="7" name="TextBox 11">
            <a:extLst>
              <a:ext uri="{FF2B5EF4-FFF2-40B4-BE49-F238E27FC236}">
                <a16:creationId xmlns:a16="http://schemas.microsoft.com/office/drawing/2014/main" id="{55BD0BCD-8848-4F6E-B76C-284655CD14B2}"/>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3266177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272132" y="621445"/>
            <a:ext cx="2497184" cy="528638"/>
          </a:xfrm>
          <a:prstGeom prst="snip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sp>
        <p:nvSpPr>
          <p:cNvPr id="4" name="Rectangle 3"/>
          <p:cNvSpPr/>
          <p:nvPr/>
        </p:nvSpPr>
        <p:spPr>
          <a:xfrm>
            <a:off x="3210560" y="447973"/>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1207466" y="1596492"/>
            <a:ext cx="10357762" cy="3234090"/>
          </a:xfrm>
          <a:prstGeom prst="rect">
            <a:avLst/>
          </a:prstGeom>
        </p:spPr>
        <p:txBody>
          <a:bodyPr wrap="square">
            <a:spAutoFit/>
          </a:bodyPr>
          <a:lstStyle/>
          <a:p>
            <a:pPr marL="457200" indent="-457200">
              <a:lnSpc>
                <a:spcPct val="120000"/>
              </a:lnSpc>
              <a:buFont typeface="Arial" panose="020B0604020202020204" pitchFamily="34" charset="0"/>
              <a:buChar char="•"/>
            </a:pPr>
            <a:r>
              <a:rPr lang="en-US" sz="3600" dirty="0">
                <a:solidFill>
                  <a:srgbClr val="FF0000"/>
                </a:solidFill>
              </a:rPr>
              <a:t>Listening</a:t>
            </a:r>
            <a:r>
              <a:rPr lang="en-US" sz="3600" dirty="0">
                <a:solidFill>
                  <a:srgbClr val="0070C0"/>
                </a:solidFill>
              </a:rPr>
              <a:t>: for main ideas and specific information</a:t>
            </a:r>
          </a:p>
          <a:p>
            <a:pPr marL="457200" indent="-457200">
              <a:lnSpc>
                <a:spcPct val="120000"/>
              </a:lnSpc>
              <a:buFont typeface="Arial" panose="020B0604020202020204" pitchFamily="34" charset="0"/>
              <a:buChar char="•"/>
            </a:pPr>
            <a:r>
              <a:rPr lang="en-US" sz="3600" dirty="0">
                <a:solidFill>
                  <a:srgbClr val="FF0000"/>
                </a:solidFill>
              </a:rPr>
              <a:t>Reading</a:t>
            </a:r>
            <a:r>
              <a:rPr lang="en-US" sz="3600" dirty="0">
                <a:solidFill>
                  <a:srgbClr val="0070C0"/>
                </a:solidFill>
              </a:rPr>
              <a:t>: for main ideas and specific information</a:t>
            </a:r>
          </a:p>
          <a:p>
            <a:pPr marL="457200" indent="-457200">
              <a:lnSpc>
                <a:spcPct val="120000"/>
              </a:lnSpc>
              <a:buFont typeface="Arial" panose="020B0604020202020204" pitchFamily="34" charset="0"/>
              <a:buChar char="•"/>
            </a:pPr>
            <a:r>
              <a:rPr lang="en-US" sz="3600" dirty="0">
                <a:solidFill>
                  <a:srgbClr val="FF0000"/>
                </a:solidFill>
              </a:rPr>
              <a:t>Speaking</a:t>
            </a:r>
            <a:r>
              <a:rPr lang="en-US" sz="3600" dirty="0">
                <a:solidFill>
                  <a:srgbClr val="0070C0"/>
                </a:solidFill>
              </a:rPr>
              <a:t>:</a:t>
            </a:r>
            <a:r>
              <a:rPr lang="en-US" sz="3600" dirty="0">
                <a:solidFill>
                  <a:srgbClr val="0098A2"/>
                </a:solidFill>
              </a:rPr>
              <a:t> </a:t>
            </a:r>
            <a:r>
              <a:rPr lang="en-US" sz="3600" dirty="0">
                <a:solidFill>
                  <a:srgbClr val="0070C0"/>
                </a:solidFill>
                <a:ea typeface="Calibri" panose="020F0502020204030204" pitchFamily="34" charset="0"/>
                <a:cs typeface="JDCLK L+ Frutiger LT Std"/>
              </a:rPr>
              <a:t>starting a formal conversation asking and answering about the problems of the items</a:t>
            </a:r>
            <a:endParaRPr lang="en-US" sz="3600" dirty="0">
              <a:solidFill>
                <a:srgbClr val="0070C0"/>
              </a:solidFill>
            </a:endParaRPr>
          </a:p>
          <a:p>
            <a:pPr marL="457200" indent="-457200">
              <a:lnSpc>
                <a:spcPct val="120000"/>
              </a:lnSpc>
              <a:buFont typeface="Arial" panose="020B0604020202020204" pitchFamily="34" charset="0"/>
              <a:buChar char="•"/>
            </a:pPr>
            <a:endParaRPr lang="en-US" sz="2800" dirty="0">
              <a:solidFill>
                <a:srgbClr val="0098A2"/>
              </a:solidFill>
            </a:endParaRPr>
          </a:p>
        </p:txBody>
      </p:sp>
      <p:sp>
        <p:nvSpPr>
          <p:cNvPr id="6" name="TextBox 11">
            <a:extLst>
              <a:ext uri="{FF2B5EF4-FFF2-40B4-BE49-F238E27FC236}">
                <a16:creationId xmlns:a16="http://schemas.microsoft.com/office/drawing/2014/main" id="{681F5D66-7452-49AD-A294-05AEA6A3AD8E}"/>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587386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970318"/>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2060"/>
                </a:solidFill>
                <a:ea typeface="Times New Roman" panose="02020603050405020304" pitchFamily="18" charset="0"/>
              </a:rPr>
              <a:t>Make 10 sentences about complaints.</a:t>
            </a:r>
          </a:p>
          <a:p>
            <a:pPr marL="1028700" marR="0" indent="-571500">
              <a:spcBef>
                <a:spcPts val="0"/>
              </a:spcBef>
              <a:spcAft>
                <a:spcPts val="0"/>
              </a:spcAft>
              <a:buFontTx/>
              <a:buChar char="-"/>
            </a:pPr>
            <a:r>
              <a:rPr lang="en-US" sz="3600" dirty="0">
                <a:solidFill>
                  <a:srgbClr val="002060"/>
                </a:solidFill>
                <a:ea typeface="Times New Roman" panose="02020603050405020304" pitchFamily="18" charset="0"/>
              </a:rPr>
              <a:t>Do</a:t>
            </a:r>
            <a:r>
              <a:rPr lang="en-US" sz="3600" dirty="0">
                <a:solidFill>
                  <a:srgbClr val="002060"/>
                </a:solidFill>
                <a:ea typeface="Calibri" panose="020F0502020204030204" pitchFamily="34" charset="0"/>
              </a:rPr>
              <a:t> the exercises in </a:t>
            </a:r>
            <a:r>
              <a:rPr lang="en-US" sz="3600" b="1" dirty="0">
                <a:solidFill>
                  <a:srgbClr val="002060"/>
                </a:solidFill>
                <a:ea typeface="Calibri" panose="020F0502020204030204" pitchFamily="34" charset="0"/>
              </a:rPr>
              <a:t>WB</a:t>
            </a:r>
            <a:r>
              <a:rPr lang="en-US" sz="3600" dirty="0">
                <a:solidFill>
                  <a:srgbClr val="002060"/>
                </a:solidFill>
                <a:ea typeface="Calibri" panose="020F0502020204030204" pitchFamily="34" charset="0"/>
              </a:rPr>
              <a:t> on page 18.</a:t>
            </a:r>
          </a:p>
          <a:p>
            <a:pPr marL="1028700" marR="0" indent="-571500">
              <a:spcBef>
                <a:spcPts val="0"/>
              </a:spcBef>
              <a:spcAft>
                <a:spcPts val="0"/>
              </a:spcAft>
              <a:buFontTx/>
              <a:buChar char="-"/>
            </a:pPr>
            <a:r>
              <a:rPr lang="en-US" sz="3600" dirty="0">
                <a:solidFill>
                  <a:srgbClr val="002060"/>
                </a:solidFill>
                <a:ea typeface="Times New Roman" panose="02020603050405020304" pitchFamily="18" charset="0"/>
              </a:rPr>
              <a:t>Do the exercises in </a:t>
            </a:r>
            <a:r>
              <a:rPr lang="en-US" sz="3600" b="1" dirty="0" err="1">
                <a:solidFill>
                  <a:srgbClr val="002060"/>
                </a:solidFill>
                <a:ea typeface="Times New Roman" panose="02020603050405020304" pitchFamily="18" charset="0"/>
              </a:rPr>
              <a:t>Tiếng</a:t>
            </a:r>
            <a:r>
              <a:rPr lang="en-US" sz="3600" b="1" dirty="0">
                <a:solidFill>
                  <a:srgbClr val="002060"/>
                </a:solidFill>
                <a:ea typeface="Times New Roman" panose="02020603050405020304" pitchFamily="18" charset="0"/>
              </a:rPr>
              <a:t> Anh 10 i-Learn Smart World</a:t>
            </a:r>
            <a:r>
              <a:rPr lang="en-US" sz="3600" dirty="0">
                <a:solidFill>
                  <a:srgbClr val="002060"/>
                </a:solidFill>
                <a:ea typeface="Times New Roman" panose="02020603050405020304" pitchFamily="18" charset="0"/>
              </a:rPr>
              <a:t> </a:t>
            </a:r>
            <a:r>
              <a:rPr lang="en-US" sz="3600" b="1" dirty="0">
                <a:solidFill>
                  <a:srgbClr val="002060"/>
                </a:solidFill>
                <a:ea typeface="Times New Roman" panose="02020603050405020304" pitchFamily="18" charset="0"/>
              </a:rPr>
              <a:t>Notebook</a:t>
            </a:r>
            <a:r>
              <a:rPr lang="en-US" sz="3600" dirty="0">
                <a:solidFill>
                  <a:srgbClr val="002060"/>
                </a:solidFill>
                <a:ea typeface="Times New Roman" panose="02020603050405020304" pitchFamily="18" charset="0"/>
              </a:rPr>
              <a:t> on page 18. </a:t>
            </a:r>
          </a:p>
          <a:p>
            <a:pPr marL="1028700" marR="0" indent="-571500">
              <a:spcBef>
                <a:spcPts val="0"/>
              </a:spcBef>
              <a:spcAft>
                <a:spcPts val="0"/>
              </a:spcAft>
              <a:buFontTx/>
              <a:buChar char="-"/>
            </a:pPr>
            <a:r>
              <a:rPr lang="en-US" sz="3600" dirty="0">
                <a:solidFill>
                  <a:srgbClr val="002060"/>
                </a:solidFill>
                <a:ea typeface="Times New Roman" panose="02020603050405020304" pitchFamily="18" charset="0"/>
              </a:rPr>
              <a:t>Prepare the next lesson – Writing on page 27 in </a:t>
            </a:r>
            <a:r>
              <a:rPr lang="en-US" sz="3600" b="1" dirty="0">
                <a:solidFill>
                  <a:srgbClr val="002060"/>
                </a:solidFill>
                <a:ea typeface="Times New Roman" panose="02020603050405020304" pitchFamily="18" charset="0"/>
              </a:rPr>
              <a:t>SB</a:t>
            </a:r>
            <a:r>
              <a:rPr lang="en-US" sz="3600" dirty="0">
                <a:solidFill>
                  <a:srgbClr val="00206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2060"/>
                </a:solidFill>
                <a:effectLst/>
                <a:ea typeface="Times New Roman" panose="02020603050405020304" pitchFamily="18" charset="0"/>
              </a:rPr>
              <a:t>Play the consolidation games in </a:t>
            </a:r>
            <a:r>
              <a:rPr lang="en-US" sz="3600" b="1" dirty="0" err="1">
                <a:solidFill>
                  <a:srgbClr val="002060"/>
                </a:solidFill>
                <a:ea typeface="Times New Roman" panose="02020603050405020304" pitchFamily="18" charset="0"/>
              </a:rPr>
              <a:t>Tiếng</a:t>
            </a:r>
            <a:r>
              <a:rPr lang="en-US" sz="3600" b="1" dirty="0">
                <a:solidFill>
                  <a:srgbClr val="002060"/>
                </a:solidFill>
                <a:ea typeface="Times New Roman" panose="02020603050405020304" pitchFamily="18" charset="0"/>
              </a:rPr>
              <a:t> Anh 10 </a:t>
            </a:r>
            <a:r>
              <a:rPr lang="en-US" sz="3600" b="1" dirty="0" err="1">
                <a:solidFill>
                  <a:srgbClr val="002060"/>
                </a:solidFill>
                <a:ea typeface="Times New Roman" panose="02020603050405020304" pitchFamily="18" charset="0"/>
              </a:rPr>
              <a:t>i</a:t>
            </a:r>
            <a:r>
              <a:rPr lang="en-US" sz="3600" b="1" dirty="0">
                <a:solidFill>
                  <a:srgbClr val="002060"/>
                </a:solidFill>
                <a:ea typeface="Times New Roman" panose="02020603050405020304" pitchFamily="18" charset="0"/>
              </a:rPr>
              <a:t>-Learn Smart World</a:t>
            </a:r>
            <a:r>
              <a:rPr lang="en-US" sz="3600" dirty="0">
                <a:solidFill>
                  <a:srgbClr val="002060"/>
                </a:solidFill>
                <a:ea typeface="Times New Roman" panose="02020603050405020304" pitchFamily="18" charset="0"/>
              </a:rPr>
              <a:t> </a:t>
            </a:r>
            <a:r>
              <a:rPr lang="en-US" sz="3600" b="1" dirty="0">
                <a:solidFill>
                  <a:srgbClr val="002060"/>
                </a:solidFill>
                <a:ea typeface="Times New Roman" panose="02020603050405020304" pitchFamily="18" charset="0"/>
              </a:rPr>
              <a:t>DHA App on </a:t>
            </a:r>
            <a:r>
              <a:rPr lang="en-US" sz="3600" b="1" dirty="0">
                <a:solidFill>
                  <a:srgbClr val="002060"/>
                </a:solidFill>
                <a:ea typeface="Times New Roman" panose="02020603050405020304" pitchFamily="18" charset="0"/>
                <a:hlinkClick r:id="rId2"/>
              </a:rPr>
              <a:t>www.eduhome.com.vn</a:t>
            </a:r>
            <a:r>
              <a:rPr lang="en-US" sz="3600" b="1" dirty="0">
                <a:solidFill>
                  <a:srgbClr val="002060"/>
                </a:solidFill>
                <a:ea typeface="Times New Roman" panose="02020603050405020304" pitchFamily="18" charset="0"/>
              </a:rPr>
              <a:t> </a:t>
            </a:r>
            <a:endParaRPr lang="en-US" sz="3600" dirty="0">
              <a:solidFill>
                <a:srgbClr val="00206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9201" y="425003"/>
            <a:ext cx="11262343" cy="1306978"/>
          </a:xfrm>
          <a:prstGeom prst="rect">
            <a:avLst/>
          </a:prstGeom>
        </p:spPr>
      </p:pic>
      <p:sp>
        <p:nvSpPr>
          <p:cNvPr id="5" name="TextBox 11">
            <a:extLst>
              <a:ext uri="{FF2B5EF4-FFF2-40B4-BE49-F238E27FC236}">
                <a16:creationId xmlns:a16="http://schemas.microsoft.com/office/drawing/2014/main" id="{21EBB368-F7CC-4509-B49F-D599982BBC62}"/>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240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3HIGHSCHOOL\E10_SMART_WORLD\4. IMAGES\Let's Tal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9068" y="342510"/>
            <a:ext cx="6441363" cy="1142288"/>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77A72-E4B1-4037-9236-C0A54439EB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996"/>
            <a:ext cx="12192000" cy="6885992"/>
          </a:xfrm>
          <a:prstGeom prst="rect">
            <a:avLst/>
          </a:prstGeom>
        </p:spPr>
      </p:pic>
      <p:sp>
        <p:nvSpPr>
          <p:cNvPr id="3" name="Rectangle 2"/>
          <p:cNvSpPr/>
          <p:nvPr/>
        </p:nvSpPr>
        <p:spPr>
          <a:xfrm>
            <a:off x="2559784" y="5626039"/>
            <a:ext cx="4337904" cy="707886"/>
          </a:xfrm>
          <a:prstGeom prst="rect">
            <a:avLst/>
          </a:prstGeom>
        </p:spPr>
        <p:txBody>
          <a:bodyPr wrap="square">
            <a:spAutoFit/>
          </a:bodyPr>
          <a:lstStyle/>
          <a:p>
            <a:r>
              <a:rPr lang="en-US" sz="4000" b="1" dirty="0">
                <a:solidFill>
                  <a:srgbClr val="FFFF00"/>
                </a:solidFill>
              </a:rPr>
              <a:t>Have a nice day! </a:t>
            </a:r>
            <a:endParaRPr lang="en-US" sz="4000" dirty="0">
              <a:solidFill>
                <a:srgbClr val="FFFF00"/>
              </a:solidFill>
            </a:endParaRPr>
          </a:p>
        </p:txBody>
      </p:sp>
    </p:spTree>
    <p:extLst>
      <p:ext uri="{BB962C8B-B14F-4D97-AF65-F5344CB8AC3E}">
        <p14:creationId xmlns:p14="http://schemas.microsoft.com/office/powerpoint/2010/main" val="260377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1106148"/>
            <a:ext cx="3433889" cy="769441"/>
          </a:xfrm>
          <a:prstGeom prst="rect">
            <a:avLst/>
          </a:prstGeom>
        </p:spPr>
        <p:txBody>
          <a:bodyPr wrap="none">
            <a:spAutoFit/>
          </a:bodyPr>
          <a:lstStyle/>
          <a:p>
            <a:r>
              <a:rPr lang="en-US" sz="4400" b="1" dirty="0">
                <a:solidFill>
                  <a:srgbClr val="FF0000"/>
                </a:solidFill>
                <a:ea typeface="Times New Roman" panose="02020603050405020304" pitchFamily="18" charset="0"/>
              </a:rPr>
              <a:t>Work in pairs.</a:t>
            </a:r>
            <a:endParaRPr lang="en-US" sz="4400" b="1" dirty="0">
              <a:solidFill>
                <a:srgbClr val="FF0000"/>
              </a:solidFill>
            </a:endParaRPr>
          </a:p>
        </p:txBody>
      </p:sp>
      <p:sp>
        <p:nvSpPr>
          <p:cNvPr id="6" name="Rectangle 5"/>
          <p:cNvSpPr/>
          <p:nvPr/>
        </p:nvSpPr>
        <p:spPr>
          <a:xfrm>
            <a:off x="1114783" y="2557719"/>
            <a:ext cx="10326992" cy="2308324"/>
          </a:xfrm>
          <a:prstGeom prst="rect">
            <a:avLst/>
          </a:prstGeom>
        </p:spPr>
        <p:txBody>
          <a:bodyPr wrap="square">
            <a:spAutoFit/>
          </a:bodyPr>
          <a:lstStyle/>
          <a:p>
            <a:r>
              <a:rPr lang="en-US" sz="3600" b="1" dirty="0">
                <a:solidFill>
                  <a:srgbClr val="000000"/>
                </a:solidFill>
              </a:rPr>
              <a:t>What things do you like to buy?</a:t>
            </a:r>
          </a:p>
          <a:p>
            <a:r>
              <a:rPr lang="en-US" sz="3600" b="1" dirty="0">
                <a:solidFill>
                  <a:srgbClr val="000000"/>
                </a:solidFill>
              </a:rPr>
              <a:t>What can you do if there's a problem with an item?</a:t>
            </a:r>
          </a:p>
          <a:p>
            <a:r>
              <a:rPr lang="en-US" sz="3600" b="1" i="1" dirty="0">
                <a:solidFill>
                  <a:srgbClr val="0070C0"/>
                </a:solidFill>
              </a:rPr>
              <a:t>     	I like to buy ….</a:t>
            </a:r>
          </a:p>
          <a:p>
            <a:r>
              <a:rPr lang="en-US" sz="3600" b="1" i="1" dirty="0">
                <a:solidFill>
                  <a:srgbClr val="0070C0"/>
                </a:solidFill>
              </a:rPr>
              <a:t>	I will take it to the ….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67990" y="325761"/>
            <a:ext cx="2620577" cy="1671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302" y="305463"/>
            <a:ext cx="4194836" cy="743897"/>
          </a:xfrm>
          <a:prstGeom prst="rect">
            <a:avLst/>
          </a:prstGeom>
        </p:spPr>
      </p:pic>
      <p:sp>
        <p:nvSpPr>
          <p:cNvPr id="7" name="TextBox 11">
            <a:extLst>
              <a:ext uri="{FF2B5EF4-FFF2-40B4-BE49-F238E27FC236}">
                <a16:creationId xmlns:a16="http://schemas.microsoft.com/office/drawing/2014/main" id="{74954D29-DCE0-4716-AD9E-031BF6B9F7C3}"/>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54" y="-1074151"/>
            <a:ext cx="13879584" cy="873925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6" y="430383"/>
            <a:ext cx="6551084" cy="1175837"/>
          </a:xfrm>
          <a:prstGeom prst="rect">
            <a:avLst/>
          </a:prstGeom>
        </p:spPr>
      </p:pic>
    </p:spTree>
    <p:extLst>
      <p:ext uri="{BB962C8B-B14F-4D97-AF65-F5344CB8AC3E}">
        <p14:creationId xmlns:p14="http://schemas.microsoft.com/office/powerpoint/2010/main" val="422709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48" y="1696345"/>
            <a:ext cx="6321709" cy="646331"/>
          </a:xfrm>
          <a:prstGeom prst="rect">
            <a:avLst/>
          </a:prstGeom>
        </p:spPr>
        <p:txBody>
          <a:bodyPr wrap="square">
            <a:spAutoFit/>
          </a:bodyPr>
          <a:lstStyle/>
          <a:p>
            <a:r>
              <a:rPr lang="en-US" sz="3600" dirty="0">
                <a:solidFill>
                  <a:srgbClr val="0070C0"/>
                </a:solidFill>
              </a:rPr>
              <a:t>What are you going to listen to?</a:t>
            </a:r>
          </a:p>
        </p:txBody>
      </p:sp>
      <p:sp>
        <p:nvSpPr>
          <p:cNvPr id="10" name="Rectangle 9"/>
          <p:cNvSpPr/>
          <p:nvPr/>
        </p:nvSpPr>
        <p:spPr>
          <a:xfrm>
            <a:off x="832846" y="2475157"/>
            <a:ext cx="10259732" cy="646331"/>
          </a:xfrm>
          <a:prstGeom prst="rect">
            <a:avLst/>
          </a:prstGeom>
        </p:spPr>
        <p:txBody>
          <a:bodyPr wrap="none">
            <a:spAutoFit/>
          </a:bodyPr>
          <a:lstStyle/>
          <a:p>
            <a:pPr marL="571500" indent="-571500">
              <a:buFont typeface="Wingdings"/>
              <a:buChar char="à"/>
            </a:pPr>
            <a:r>
              <a:rPr lang="en-US" sz="3600" b="1" dirty="0">
                <a:solidFill>
                  <a:srgbClr val="FF0000"/>
                </a:solidFill>
              </a:rPr>
              <a:t>Listen to an expert talking about shopping online</a:t>
            </a:r>
            <a:endParaRPr lang="en-US" sz="3600" b="1" dirty="0"/>
          </a:p>
        </p:txBody>
      </p:sp>
      <p:sp>
        <p:nvSpPr>
          <p:cNvPr id="11" name="Rectangle 10"/>
          <p:cNvSpPr/>
          <p:nvPr/>
        </p:nvSpPr>
        <p:spPr>
          <a:xfrm>
            <a:off x="543547" y="3615029"/>
            <a:ext cx="10777595" cy="646331"/>
          </a:xfrm>
          <a:prstGeom prst="rect">
            <a:avLst/>
          </a:prstGeom>
        </p:spPr>
        <p:txBody>
          <a:bodyPr wrap="square">
            <a:spAutoFit/>
          </a:bodyPr>
          <a:lstStyle/>
          <a:p>
            <a:r>
              <a:rPr lang="en-US" sz="3600" dirty="0">
                <a:solidFill>
                  <a:srgbClr val="0070C0"/>
                </a:solidFill>
              </a:rPr>
              <a:t>Do you think what he/she is talking about?</a:t>
            </a:r>
          </a:p>
        </p:txBody>
      </p:sp>
      <p:sp>
        <p:nvSpPr>
          <p:cNvPr id="12" name="Rectangle 11"/>
          <p:cNvSpPr/>
          <p:nvPr/>
        </p:nvSpPr>
        <p:spPr>
          <a:xfrm>
            <a:off x="832846" y="4282421"/>
            <a:ext cx="8334103" cy="646331"/>
          </a:xfrm>
          <a:prstGeom prst="rect">
            <a:avLst/>
          </a:prstGeom>
        </p:spPr>
        <p:txBody>
          <a:bodyPr wrap="square">
            <a:spAutoFit/>
          </a:bodyPr>
          <a:lstStyle/>
          <a:p>
            <a:r>
              <a:rPr lang="en-US" sz="3600" b="1" dirty="0">
                <a:solidFill>
                  <a:srgbClr val="FF0000"/>
                </a:solidFill>
                <a:sym typeface="Wingdings" pitchFamily="2" charset="2"/>
              </a:rPr>
              <a:t> What to do when shopping online</a:t>
            </a:r>
            <a:endParaRPr lang="en-US" sz="3600" b="1" dirty="0">
              <a:solidFill>
                <a:srgbClr val="0070C0"/>
              </a:solidFill>
            </a:endParaRPr>
          </a:p>
        </p:txBody>
      </p:sp>
      <p:sp>
        <p:nvSpPr>
          <p:cNvPr id="7" name="TextBox 11">
            <a:extLst>
              <a:ext uri="{FF2B5EF4-FFF2-40B4-BE49-F238E27FC236}">
                <a16:creationId xmlns:a16="http://schemas.microsoft.com/office/drawing/2014/main" id="{E3E10407-CE38-4B46-98FB-21670118540C}"/>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9" name="TextBox 8">
            <a:extLst>
              <a:ext uri="{FF2B5EF4-FFF2-40B4-BE49-F238E27FC236}">
                <a16:creationId xmlns:a16="http://schemas.microsoft.com/office/drawing/2014/main" id="{C1E2F036-E603-4DEA-8E99-9E7A7B3F6824}"/>
              </a:ext>
            </a:extLst>
          </p:cNvPr>
          <p:cNvSpPr txBox="1"/>
          <p:nvPr/>
        </p:nvSpPr>
        <p:spPr>
          <a:xfrm>
            <a:off x="174170" y="490532"/>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Pre - Listening</a:t>
            </a:r>
          </a:p>
        </p:txBody>
      </p:sp>
      <p:sp>
        <p:nvSpPr>
          <p:cNvPr id="13" name="Rectangle 12"/>
          <p:cNvSpPr/>
          <p:nvPr/>
        </p:nvSpPr>
        <p:spPr>
          <a:xfrm>
            <a:off x="1936657" y="437753"/>
            <a:ext cx="10174483" cy="1200329"/>
          </a:xfrm>
          <a:prstGeom prst="rect">
            <a:avLst/>
          </a:prstGeom>
        </p:spPr>
        <p:txBody>
          <a:bodyPr wrap="square">
            <a:spAutoFit/>
          </a:bodyPr>
          <a:lstStyle/>
          <a:p>
            <a:r>
              <a:rPr lang="en-US" sz="3600" b="1" dirty="0">
                <a:solidFill>
                  <a:srgbClr val="0070C0"/>
                </a:solidFill>
              </a:rPr>
              <a:t>a. Listen to an expert talking about shopping online. What's </a:t>
            </a:r>
            <a:r>
              <a:rPr lang="en-US" sz="3600" b="1" u="sng" dirty="0">
                <a:solidFill>
                  <a:srgbClr val="0070C0"/>
                </a:solidFill>
              </a:rPr>
              <a:t>the main idea</a:t>
            </a:r>
            <a:r>
              <a:rPr lang="en-US" sz="3600" b="1" dirty="0">
                <a:solidFill>
                  <a:srgbClr val="0070C0"/>
                </a:solidFill>
              </a:rPr>
              <a:t>? </a:t>
            </a:r>
          </a:p>
        </p:txBody>
      </p:sp>
    </p:spTree>
    <p:extLst>
      <p:ext uri="{BB962C8B-B14F-4D97-AF65-F5344CB8AC3E}">
        <p14:creationId xmlns:p14="http://schemas.microsoft.com/office/powerpoint/2010/main" val="1475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4" y="3445843"/>
            <a:ext cx="11237384" cy="1839606"/>
          </a:xfrm>
          <a:prstGeom prst="rect">
            <a:avLst/>
          </a:prstGeom>
        </p:spPr>
        <p:txBody>
          <a:bodyPr wrap="square">
            <a:spAutoFit/>
          </a:bodyPr>
          <a:lstStyle/>
          <a:p>
            <a:pPr marL="742950" indent="-742950">
              <a:lnSpc>
                <a:spcPct val="150000"/>
              </a:lnSpc>
              <a:buAutoNum type="arabicPeriod"/>
            </a:pPr>
            <a:r>
              <a:rPr lang="en-US" sz="4000" dirty="0">
                <a:solidFill>
                  <a:srgbClr val="FF0000"/>
                </a:solidFill>
              </a:rPr>
              <a:t>It's better to buy clothes in-store than online.</a:t>
            </a:r>
          </a:p>
          <a:p>
            <a:pPr marL="742950" indent="-742950">
              <a:lnSpc>
                <a:spcPct val="150000"/>
              </a:lnSpc>
              <a:buAutoNum type="arabicPeriod"/>
            </a:pPr>
            <a:r>
              <a:rPr lang="en-US" sz="4000" dirty="0">
                <a:solidFill>
                  <a:srgbClr val="FF0000"/>
                </a:solidFill>
              </a:rPr>
              <a:t>You should be careful when buying online.</a:t>
            </a:r>
          </a:p>
        </p:txBody>
      </p:sp>
      <p:sp>
        <p:nvSpPr>
          <p:cNvPr id="7" name="Rectangle 6"/>
          <p:cNvSpPr/>
          <p:nvPr/>
        </p:nvSpPr>
        <p:spPr>
          <a:xfrm>
            <a:off x="10823401" y="4584616"/>
            <a:ext cx="746703" cy="707886"/>
          </a:xfrm>
          <a:prstGeom prst="rect">
            <a:avLst/>
          </a:prstGeom>
        </p:spPr>
        <p:txBody>
          <a:bodyPr wrap="square">
            <a:spAutoFit/>
          </a:bodyPr>
          <a:lstStyle/>
          <a:p>
            <a:r>
              <a:rPr lang="en-US" sz="4000" b="1" dirty="0">
                <a:solidFill>
                  <a:srgbClr val="FF0000"/>
                </a:solidFill>
                <a:latin typeface="HelveticaNeueLTStd-Cn"/>
              </a:rPr>
              <a:t> </a:t>
            </a:r>
            <a:r>
              <a:rPr lang="en-US" sz="4000" b="1" dirty="0">
                <a:solidFill>
                  <a:srgbClr val="FF0000"/>
                </a:solidFill>
                <a:latin typeface="HelveticaNeueLTStd-Cn"/>
                <a:sym typeface="Wingdings" panose="05000000000000000000" pitchFamily="2" charset="2"/>
              </a:rPr>
              <a:t></a:t>
            </a:r>
            <a:endParaRPr lang="en-US" sz="4000" b="1" dirty="0">
              <a:solidFill>
                <a:srgbClr val="FF0000"/>
              </a:solidFill>
            </a:endParaRPr>
          </a:p>
        </p:txBody>
      </p:sp>
      <p:sp>
        <p:nvSpPr>
          <p:cNvPr id="9" name="Rectangle 8"/>
          <p:cNvSpPr/>
          <p:nvPr/>
        </p:nvSpPr>
        <p:spPr>
          <a:xfrm>
            <a:off x="443754" y="1661171"/>
            <a:ext cx="11456894" cy="1200329"/>
          </a:xfrm>
          <a:prstGeom prst="rect">
            <a:avLst/>
          </a:prstGeom>
        </p:spPr>
        <p:txBody>
          <a:bodyPr wrap="square">
            <a:spAutoFit/>
          </a:bodyPr>
          <a:lstStyle/>
          <a:p>
            <a:r>
              <a:rPr lang="en-US" sz="3600" b="1" dirty="0">
                <a:solidFill>
                  <a:srgbClr val="0070C0"/>
                </a:solidFill>
              </a:rPr>
              <a:t>a. Listen to an expert talking about shopping online. What's </a:t>
            </a:r>
            <a:r>
              <a:rPr lang="en-US" sz="3600" b="1" u="sng" dirty="0">
                <a:solidFill>
                  <a:srgbClr val="0070C0"/>
                </a:solidFill>
              </a:rPr>
              <a:t>the main idea</a:t>
            </a:r>
            <a:r>
              <a:rPr lang="en-US" sz="3600" b="1" dirty="0">
                <a:solidFill>
                  <a:srgbClr val="0070C0"/>
                </a:solidFill>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11497" y="2400925"/>
            <a:ext cx="7810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D1-TRACK 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3086" y="2404554"/>
            <a:ext cx="609600" cy="609600"/>
          </a:xfrm>
          <a:prstGeom prst="rect">
            <a:avLst/>
          </a:prstGeom>
        </p:spPr>
      </p:pic>
      <p:sp>
        <p:nvSpPr>
          <p:cNvPr id="10" name="TextBox 11">
            <a:extLst>
              <a:ext uri="{FF2B5EF4-FFF2-40B4-BE49-F238E27FC236}">
                <a16:creationId xmlns:a16="http://schemas.microsoft.com/office/drawing/2014/main" id="{6D0881D5-39E2-40FD-9061-BAD9D8E1B5EF}"/>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11" name="TextBox 10">
            <a:extLst>
              <a:ext uri="{FF2B5EF4-FFF2-40B4-BE49-F238E27FC236}">
                <a16:creationId xmlns:a16="http://schemas.microsoft.com/office/drawing/2014/main" id="{C1E2F036-E603-4DEA-8E99-9E7A7B3F6824}"/>
              </a:ext>
            </a:extLst>
          </p:cNvPr>
          <p:cNvSpPr txBox="1"/>
          <p:nvPr/>
        </p:nvSpPr>
        <p:spPr>
          <a:xfrm>
            <a:off x="174170" y="490532"/>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While - Listening</a:t>
            </a:r>
          </a:p>
        </p:txBody>
      </p:sp>
    </p:spTree>
    <p:extLst>
      <p:ext uri="{BB962C8B-B14F-4D97-AF65-F5344CB8AC3E}">
        <p14:creationId xmlns:p14="http://schemas.microsoft.com/office/powerpoint/2010/main" val="22500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254"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006" y="1371468"/>
            <a:ext cx="11795759" cy="1200329"/>
          </a:xfrm>
          <a:prstGeom prst="rect">
            <a:avLst/>
          </a:prstGeom>
        </p:spPr>
        <p:txBody>
          <a:bodyPr wrap="square">
            <a:spAutoFit/>
          </a:bodyPr>
          <a:lstStyle/>
          <a:p>
            <a:r>
              <a:rPr lang="en-US" sz="3600" b="1" dirty="0"/>
              <a:t>b. Now, listen and complete the notes. Write one word only for each answer.</a:t>
            </a:r>
          </a:p>
        </p:txBody>
      </p:sp>
      <p:sp>
        <p:nvSpPr>
          <p:cNvPr id="4" name="Rectangle 3"/>
          <p:cNvSpPr/>
          <p:nvPr/>
        </p:nvSpPr>
        <p:spPr>
          <a:xfrm>
            <a:off x="1056354" y="2572773"/>
            <a:ext cx="5893537" cy="646331"/>
          </a:xfrm>
          <a:prstGeom prst="rect">
            <a:avLst/>
          </a:prstGeom>
        </p:spPr>
        <p:txBody>
          <a:bodyPr wrap="square">
            <a:spAutoFit/>
          </a:bodyPr>
          <a:lstStyle/>
          <a:p>
            <a:r>
              <a:rPr lang="en-US" sz="3600" dirty="0">
                <a:solidFill>
                  <a:srgbClr val="0070C0"/>
                </a:solidFill>
              </a:rPr>
              <a:t>What are you going to do?</a:t>
            </a:r>
          </a:p>
        </p:txBody>
      </p:sp>
      <p:sp>
        <p:nvSpPr>
          <p:cNvPr id="5" name="Rectangle 4"/>
          <p:cNvSpPr/>
          <p:nvPr/>
        </p:nvSpPr>
        <p:spPr>
          <a:xfrm>
            <a:off x="1056354" y="3247241"/>
            <a:ext cx="6385979" cy="646331"/>
          </a:xfrm>
          <a:prstGeom prst="rect">
            <a:avLst/>
          </a:prstGeom>
        </p:spPr>
        <p:txBody>
          <a:bodyPr wrap="none">
            <a:spAutoFit/>
          </a:bodyPr>
          <a:lstStyle/>
          <a:p>
            <a:r>
              <a:rPr lang="en-US" sz="3600" dirty="0">
                <a:solidFill>
                  <a:srgbClr val="FF0000"/>
                </a:solidFill>
                <a:sym typeface="Wingdings" panose="05000000000000000000" pitchFamily="2" charset="2"/>
              </a:rPr>
              <a:t> </a:t>
            </a:r>
            <a:r>
              <a:rPr lang="en-US" sz="3600" dirty="0">
                <a:solidFill>
                  <a:srgbClr val="FF0000"/>
                </a:solidFill>
              </a:rPr>
              <a:t>Listen and complete the notes</a:t>
            </a:r>
            <a:endParaRPr lang="en-US" sz="3600" dirty="0"/>
          </a:p>
        </p:txBody>
      </p:sp>
      <p:sp>
        <p:nvSpPr>
          <p:cNvPr id="6" name="Rectangle 5"/>
          <p:cNvSpPr/>
          <p:nvPr/>
        </p:nvSpPr>
        <p:spPr>
          <a:xfrm>
            <a:off x="1163166" y="4092446"/>
            <a:ext cx="9761595" cy="646331"/>
          </a:xfrm>
          <a:prstGeom prst="rect">
            <a:avLst/>
          </a:prstGeom>
        </p:spPr>
        <p:txBody>
          <a:bodyPr wrap="square">
            <a:spAutoFit/>
          </a:bodyPr>
          <a:lstStyle/>
          <a:p>
            <a:r>
              <a:rPr lang="en-US" sz="3600" dirty="0">
                <a:solidFill>
                  <a:srgbClr val="0070C0"/>
                </a:solidFill>
              </a:rPr>
              <a:t>How many words should be filled in each blank?</a:t>
            </a:r>
          </a:p>
        </p:txBody>
      </p:sp>
      <p:sp>
        <p:nvSpPr>
          <p:cNvPr id="7" name="Rectangle 6"/>
          <p:cNvSpPr/>
          <p:nvPr/>
        </p:nvSpPr>
        <p:spPr>
          <a:xfrm>
            <a:off x="1163167" y="4702201"/>
            <a:ext cx="2588209" cy="646331"/>
          </a:xfrm>
          <a:prstGeom prst="rect">
            <a:avLst/>
          </a:prstGeom>
        </p:spPr>
        <p:txBody>
          <a:bodyPr wrap="none">
            <a:spAutoFit/>
          </a:bodyPr>
          <a:lstStyle/>
          <a:p>
            <a:r>
              <a:rPr lang="en-US" sz="3600" dirty="0">
                <a:solidFill>
                  <a:srgbClr val="FF0000"/>
                </a:solidFill>
                <a:sym typeface="Wingdings" panose="05000000000000000000" pitchFamily="2" charset="2"/>
              </a:rPr>
              <a:t> </a:t>
            </a:r>
            <a:r>
              <a:rPr lang="en-US" sz="3600" dirty="0">
                <a:solidFill>
                  <a:srgbClr val="FF0000"/>
                </a:solidFill>
              </a:rPr>
              <a:t>One word</a:t>
            </a:r>
            <a:endParaRPr lang="en-US" sz="3600" dirty="0"/>
          </a:p>
        </p:txBody>
      </p:sp>
      <p:sp>
        <p:nvSpPr>
          <p:cNvPr id="8" name="TextBox 11">
            <a:extLst>
              <a:ext uri="{FF2B5EF4-FFF2-40B4-BE49-F238E27FC236}">
                <a16:creationId xmlns:a16="http://schemas.microsoft.com/office/drawing/2014/main" id="{60992488-0980-495A-837B-8DF2E32683FB}"/>
              </a:ext>
            </a:extLst>
          </p:cNvPr>
          <p:cNvSpPr txBox="1"/>
          <p:nvPr/>
        </p:nvSpPr>
        <p:spPr>
          <a:xfrm>
            <a:off x="0" y="-43571"/>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Unit 3                                                                                                                                                                                                     Lesson  3.1</a:t>
            </a:r>
          </a:p>
        </p:txBody>
      </p:sp>
      <p:sp>
        <p:nvSpPr>
          <p:cNvPr id="9" name="TextBox 8">
            <a:extLst>
              <a:ext uri="{FF2B5EF4-FFF2-40B4-BE49-F238E27FC236}">
                <a16:creationId xmlns:a16="http://schemas.microsoft.com/office/drawing/2014/main" id="{C1E2F036-E603-4DEA-8E99-9E7A7B3F6824}"/>
              </a:ext>
            </a:extLst>
          </p:cNvPr>
          <p:cNvSpPr txBox="1"/>
          <p:nvPr/>
        </p:nvSpPr>
        <p:spPr>
          <a:xfrm>
            <a:off x="174170" y="499863"/>
            <a:ext cx="1763485" cy="369332"/>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b="1" dirty="0">
                <a:solidFill>
                  <a:schemeClr val="bg1"/>
                </a:solidFill>
                <a:latin typeface="Calibri" pitchFamily="34" charset="0"/>
              </a:rPr>
              <a:t>Pre - Listening</a:t>
            </a:r>
          </a:p>
        </p:txBody>
      </p:sp>
    </p:spTree>
    <p:extLst>
      <p:ext uri="{BB962C8B-B14F-4D97-AF65-F5344CB8AC3E}">
        <p14:creationId xmlns:p14="http://schemas.microsoft.com/office/powerpoint/2010/main" val="17511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3846</TotalTime>
  <Words>1898</Words>
  <Application>Microsoft Office PowerPoint</Application>
  <PresentationFormat>Màn hình rộng</PresentationFormat>
  <Paragraphs>258</Paragraphs>
  <Slides>40</Slides>
  <Notes>13</Notes>
  <HiddenSlides>0</HiddenSlides>
  <MMClips>6</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40</vt:i4>
      </vt:variant>
    </vt:vector>
  </HeadingPairs>
  <TitlesOfParts>
    <vt:vector size="45" baseType="lpstr">
      <vt:lpstr>Arial</vt:lpstr>
      <vt:lpstr>Calibri</vt:lpstr>
      <vt:lpstr>HelveticaNeueLTStd-Cn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191</cp:revision>
  <dcterms:created xsi:type="dcterms:W3CDTF">2022-02-12T14:14:43Z</dcterms:created>
  <dcterms:modified xsi:type="dcterms:W3CDTF">2022-07-27T09:29:27Z</dcterms:modified>
</cp:coreProperties>
</file>