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60" r:id="rId4"/>
    <p:sldId id="257" r:id="rId5"/>
    <p:sldId id="262" r:id="rId6"/>
    <p:sldId id="258" r:id="rId7"/>
    <p:sldId id="272" r:id="rId8"/>
    <p:sldId id="295" r:id="rId9"/>
    <p:sldId id="261" r:id="rId10"/>
    <p:sldId id="265" r:id="rId11"/>
    <p:sldId id="312" r:id="rId12"/>
    <p:sldId id="300" r:id="rId13"/>
    <p:sldId id="298" r:id="rId14"/>
    <p:sldId id="299" r:id="rId15"/>
    <p:sldId id="296" r:id="rId16"/>
    <p:sldId id="271" r:id="rId17"/>
    <p:sldId id="274" r:id="rId18"/>
    <p:sldId id="301" r:id="rId19"/>
    <p:sldId id="281" r:id="rId20"/>
    <p:sldId id="282" r:id="rId21"/>
    <p:sldId id="313" r:id="rId22"/>
    <p:sldId id="302" r:id="rId23"/>
    <p:sldId id="314" r:id="rId24"/>
    <p:sldId id="284" r:id="rId25"/>
    <p:sldId id="269" r:id="rId26"/>
    <p:sldId id="288" r:id="rId27"/>
    <p:sldId id="290" r:id="rId28"/>
    <p:sldId id="291" r:id="rId29"/>
    <p:sldId id="315" r:id="rId30"/>
    <p:sldId id="268" r:id="rId31"/>
    <p:sldId id="270" r:id="rId32"/>
  </p:sldIdLst>
  <p:sldSz cx="18288000" cy="10287000"/>
  <p:notesSz cx="6858000" cy="9144000"/>
  <p:embeddedFontLst>
    <p:embeddedFont>
      <p:font typeface="Cambria Math" panose="02040503050406030204" pitchFamily="18" charset="0"/>
      <p:regular r:id="rId34"/>
    </p:embeddedFont>
    <p:embeddedFont>
      <p:font typeface="Poppins SemiBold" panose="020B060402020202020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algun Gothic" panose="020B0503020000020004" pitchFamily="34" charset="-127"/>
      <p:regular r:id="rId43"/>
      <p:bold r:id="rId44"/>
    </p:embeddedFont>
    <p:embeddedFont>
      <p:font typeface="Dotum" panose="020B0600000101010101" pitchFamily="34" charset="-127"/>
      <p:regular r:id="rId45"/>
    </p:embeddedFont>
    <p:embeddedFont>
      <p:font typeface="Maven Pro" panose="020B0604020202020204" charset="0"/>
      <p:regular r:id="rId46"/>
      <p:bold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Maven Pro ExtraBold" panose="020B0604020202020204" charset="0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836" y="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5CE24-FDF2-4DF3-A946-6B10B9F0EACD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67EB5-BF29-4772-8933-F925C824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0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67EB5-BF29-4772-8933-F925C82460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9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67EB5-BF29-4772-8933-F925C82460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83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aseline="0" smtClean="0">
                <a:latin typeface="Arial" panose="020B0604020202020204" pitchFamily="34" charset="0"/>
                <a:cs typeface="Arial" panose="020B0604020202020204" pitchFamily="34" charset="0"/>
              </a:rPr>
              <a:t> đáp án bằng cách kích vào bông hoa thích hợp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67EB5-BF29-4772-8933-F925C82460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850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aseline="0" smtClean="0">
                <a:latin typeface="Arial" panose="020B0604020202020204" pitchFamily="34" charset="0"/>
                <a:cs typeface="Arial" panose="020B0604020202020204" pitchFamily="34" charset="0"/>
              </a:rPr>
              <a:t> đáp án bằng cách kích vào bông hoa thích hợp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67EB5-BF29-4772-8933-F925C82460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485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aseline="0" smtClean="0">
                <a:latin typeface="Arial" panose="020B0604020202020204" pitchFamily="34" charset="0"/>
                <a:cs typeface="Arial" panose="020B0604020202020204" pitchFamily="34" charset="0"/>
              </a:rPr>
              <a:t> đáp án bằng cách kích vào bông hoa thích hợp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67EB5-BF29-4772-8933-F925C82460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007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aseline="0" smtClean="0">
                <a:latin typeface="Arial" panose="020B0604020202020204" pitchFamily="34" charset="0"/>
                <a:cs typeface="Arial" panose="020B0604020202020204" pitchFamily="34" charset="0"/>
              </a:rPr>
              <a:t> đáp án bằng cách kích vào bông hoa thích hợp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67EB5-BF29-4772-8933-F925C82460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848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aseline="0" smtClean="0">
                <a:latin typeface="Arial" panose="020B0604020202020204" pitchFamily="34" charset="0"/>
                <a:cs typeface="Arial" panose="020B0604020202020204" pitchFamily="34" charset="0"/>
              </a:rPr>
              <a:t> đáp án bằng cách kích vào bông hoa thích hợp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67EB5-BF29-4772-8933-F925C82460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327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aseline="0" smtClean="0">
                <a:latin typeface="Arial" panose="020B0604020202020204" pitchFamily="34" charset="0"/>
                <a:cs typeface="Arial" panose="020B0604020202020204" pitchFamily="34" charset="0"/>
              </a:rPr>
              <a:t> đáp án bằng cách kích vào bông hoa thích hợp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67EB5-BF29-4772-8933-F925C82460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055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67EB5-BF29-4772-8933-F925C82460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9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14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97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5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71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9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36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81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7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35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84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6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7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gif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gif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gif"/><Relationship Id="rId11" Type="http://schemas.openxmlformats.org/officeDocument/2006/relationships/image" Target="../media/image58.png"/><Relationship Id="rId5" Type="http://schemas.openxmlformats.org/officeDocument/2006/relationships/image" Target="../media/image38.pn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gif"/><Relationship Id="rId11" Type="http://schemas.openxmlformats.org/officeDocument/2006/relationships/image" Target="../media/image62.png"/><Relationship Id="rId5" Type="http://schemas.openxmlformats.org/officeDocument/2006/relationships/image" Target="../media/image38.png"/><Relationship Id="rId10" Type="http://schemas.openxmlformats.org/officeDocument/2006/relationships/image" Target="../media/image61.png"/><Relationship Id="rId4" Type="http://schemas.openxmlformats.org/officeDocument/2006/relationships/audio" Target="../media/audio3.wav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gif"/><Relationship Id="rId11" Type="http://schemas.openxmlformats.org/officeDocument/2006/relationships/image" Target="../media/image67.png"/><Relationship Id="rId5" Type="http://schemas.openxmlformats.org/officeDocument/2006/relationships/image" Target="../media/image38.png"/><Relationship Id="rId10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2" Type="http://schemas.openxmlformats.org/officeDocument/2006/relationships/image" Target="../media/image6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72.png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/Relationships>
</file>

<file path=ppt/slides/_rels/slide28.xml.rels><?xml version="1.0" encoding="UTF-8" standalone="yes"?>
<Relationships xmlns="http://schemas.openxmlformats.org/package/2006/relationships"><Relationship Id="rId12" Type="http://schemas.openxmlformats.org/officeDocument/2006/relationships/image" Target="../media/image8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0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4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microsoft.com/office/2007/relationships/hdphoto" Target="../media/hdphoto3.wdp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97030">
            <a:off x="12052523" y="-2981570"/>
            <a:ext cx="11487752" cy="8020540"/>
          </a:xfrm>
          <a:custGeom>
            <a:avLst/>
            <a:gdLst/>
            <a:ahLst/>
            <a:cxnLst/>
            <a:rect l="l" t="t" r="r" b="b"/>
            <a:pathLst>
              <a:path w="11487752" h="8020540">
                <a:moveTo>
                  <a:pt x="0" y="0"/>
                </a:moveTo>
                <a:lnTo>
                  <a:pt x="11487752" y="0"/>
                </a:lnTo>
                <a:lnTo>
                  <a:pt x="11487752" y="8020540"/>
                </a:lnTo>
                <a:lnTo>
                  <a:pt x="0" y="802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497030">
            <a:off x="-3873589" y="4088028"/>
            <a:ext cx="11487752" cy="8020540"/>
          </a:xfrm>
          <a:custGeom>
            <a:avLst/>
            <a:gdLst/>
            <a:ahLst/>
            <a:cxnLst/>
            <a:rect l="l" t="t" r="r" b="b"/>
            <a:pathLst>
              <a:path w="11487752" h="8020540">
                <a:moveTo>
                  <a:pt x="0" y="0"/>
                </a:moveTo>
                <a:lnTo>
                  <a:pt x="11487752" y="0"/>
                </a:lnTo>
                <a:lnTo>
                  <a:pt x="11487752" y="8020540"/>
                </a:lnTo>
                <a:lnTo>
                  <a:pt x="0" y="802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935716">
            <a:off x="16391625" y="7375897"/>
            <a:ext cx="2233542" cy="4122309"/>
          </a:xfrm>
          <a:custGeom>
            <a:avLst/>
            <a:gdLst/>
            <a:ahLst/>
            <a:cxnLst/>
            <a:rect l="l" t="t" r="r" b="b"/>
            <a:pathLst>
              <a:path w="2233542" h="4122309">
                <a:moveTo>
                  <a:pt x="0" y="0"/>
                </a:moveTo>
                <a:lnTo>
                  <a:pt x="2233542" y="0"/>
                </a:lnTo>
                <a:lnTo>
                  <a:pt x="2233542" y="4122309"/>
                </a:lnTo>
                <a:lnTo>
                  <a:pt x="0" y="4122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4"/>
          <p:cNvGrpSpPr/>
          <p:nvPr/>
        </p:nvGrpSpPr>
        <p:grpSpPr>
          <a:xfrm>
            <a:off x="2133600" y="1251142"/>
            <a:ext cx="14118271" cy="6420113"/>
            <a:chOff x="0" y="0"/>
            <a:chExt cx="4140158" cy="1789902"/>
          </a:xfrm>
        </p:grpSpPr>
        <p:sp>
          <p:nvSpPr>
            <p:cNvPr id="18" name="Freeform 5"/>
            <p:cNvSpPr/>
            <p:nvPr/>
          </p:nvSpPr>
          <p:spPr>
            <a:xfrm>
              <a:off x="0" y="0"/>
              <a:ext cx="4140158" cy="1789902"/>
            </a:xfrm>
            <a:custGeom>
              <a:avLst/>
              <a:gdLst/>
              <a:ahLst/>
              <a:cxnLst/>
              <a:rect l="l" t="t" r="r" b="b"/>
              <a:pathLst>
                <a:path w="4140158" h="1789902">
                  <a:moveTo>
                    <a:pt x="27966" y="0"/>
                  </a:moveTo>
                  <a:lnTo>
                    <a:pt x="4112191" y="0"/>
                  </a:lnTo>
                  <a:cubicBezTo>
                    <a:pt x="4127637" y="0"/>
                    <a:pt x="4140158" y="12521"/>
                    <a:pt x="4140158" y="27966"/>
                  </a:cubicBezTo>
                  <a:lnTo>
                    <a:pt x="4140158" y="1761936"/>
                  </a:lnTo>
                  <a:cubicBezTo>
                    <a:pt x="4140158" y="1769353"/>
                    <a:pt x="4137211" y="1776467"/>
                    <a:pt x="4131966" y="1781711"/>
                  </a:cubicBezTo>
                  <a:cubicBezTo>
                    <a:pt x="4126722" y="1786956"/>
                    <a:pt x="4119609" y="1789902"/>
                    <a:pt x="4112191" y="1789902"/>
                  </a:cubicBezTo>
                  <a:lnTo>
                    <a:pt x="27966" y="1789902"/>
                  </a:lnTo>
                  <a:cubicBezTo>
                    <a:pt x="20549" y="1789902"/>
                    <a:pt x="13436" y="1786956"/>
                    <a:pt x="8191" y="1781711"/>
                  </a:cubicBezTo>
                  <a:cubicBezTo>
                    <a:pt x="2946" y="1776467"/>
                    <a:pt x="0" y="1769353"/>
                    <a:pt x="0" y="1761936"/>
                  </a:cubicBezTo>
                  <a:lnTo>
                    <a:pt x="0" y="27966"/>
                  </a:lnTo>
                  <a:cubicBezTo>
                    <a:pt x="0" y="20549"/>
                    <a:pt x="2946" y="13436"/>
                    <a:pt x="8191" y="8191"/>
                  </a:cubicBezTo>
                  <a:cubicBezTo>
                    <a:pt x="13436" y="2946"/>
                    <a:pt x="20549" y="0"/>
                    <a:pt x="2796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6"/>
            <p:cNvSpPr txBox="1"/>
            <p:nvPr/>
          </p:nvSpPr>
          <p:spPr>
            <a:xfrm>
              <a:off x="0" y="-38100"/>
              <a:ext cx="4140158" cy="1828002"/>
            </a:xfrm>
            <a:prstGeom prst="rect">
              <a:avLst/>
            </a:prstGeom>
          </p:spPr>
          <p:txBody>
            <a:bodyPr lIns="45625" tIns="45625" rIns="45625" bIns="45625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1" name="Google Shape;1619;p34"/>
          <p:cNvSpPr txBox="1">
            <a:spLocks/>
          </p:cNvSpPr>
          <p:nvPr/>
        </p:nvSpPr>
        <p:spPr>
          <a:xfrm>
            <a:off x="2955173" y="1491663"/>
            <a:ext cx="12475124" cy="5887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85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</a:t>
            </a:r>
            <a:br>
              <a:rPr lang="en-US" sz="85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5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br>
              <a:rPr lang="en-US" sz="85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5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HÔM  NAY!</a:t>
            </a:r>
            <a:endParaRPr lang="en-US" sz="8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3"/>
          <p:cNvGrpSpPr/>
          <p:nvPr/>
        </p:nvGrpSpPr>
        <p:grpSpPr>
          <a:xfrm>
            <a:off x="2133600" y="8801100"/>
            <a:ext cx="7779175" cy="401908"/>
            <a:chOff x="0" y="0"/>
            <a:chExt cx="5253877" cy="406400"/>
          </a:xfrm>
        </p:grpSpPr>
        <p:sp>
          <p:nvSpPr>
            <p:cNvPr id="23" name="Freeform 24"/>
            <p:cNvSpPr/>
            <p:nvPr/>
          </p:nvSpPr>
          <p:spPr>
            <a:xfrm>
              <a:off x="0" y="0"/>
              <a:ext cx="5253877" cy="406400"/>
            </a:xfrm>
            <a:custGeom>
              <a:avLst/>
              <a:gdLst/>
              <a:ahLst/>
              <a:cxnLst/>
              <a:rect l="l" t="t" r="r" b="b"/>
              <a:pathLst>
                <a:path w="5253877" h="406400">
                  <a:moveTo>
                    <a:pt x="5050677" y="0"/>
                  </a:moveTo>
                  <a:cubicBezTo>
                    <a:pt x="5162901" y="0"/>
                    <a:pt x="5253877" y="90976"/>
                    <a:pt x="5253877" y="203200"/>
                  </a:cubicBezTo>
                  <a:cubicBezTo>
                    <a:pt x="5253877" y="315424"/>
                    <a:pt x="5162901" y="406400"/>
                    <a:pt x="50506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6D9E"/>
            </a:solidFill>
            <a:ln cap="sq">
              <a:noFill/>
              <a:prstDash val="solid"/>
              <a:miter/>
            </a:ln>
          </p:spPr>
        </p:sp>
        <p:sp>
          <p:nvSpPr>
            <p:cNvPr id="24" name="TextBox 25"/>
            <p:cNvSpPr txBox="1"/>
            <p:nvPr/>
          </p:nvSpPr>
          <p:spPr>
            <a:xfrm>
              <a:off x="0" y="-38100"/>
              <a:ext cx="525387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7543800" y="9029700"/>
            <a:ext cx="10998656" cy="746470"/>
            <a:chOff x="0" y="0"/>
            <a:chExt cx="5253877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253877" cy="406400"/>
            </a:xfrm>
            <a:custGeom>
              <a:avLst/>
              <a:gdLst/>
              <a:ahLst/>
              <a:cxnLst/>
              <a:rect l="l" t="t" r="r" b="b"/>
              <a:pathLst>
                <a:path w="5253877" h="406400">
                  <a:moveTo>
                    <a:pt x="5050677" y="0"/>
                  </a:moveTo>
                  <a:cubicBezTo>
                    <a:pt x="5162901" y="0"/>
                    <a:pt x="5253877" y="90976"/>
                    <a:pt x="5253877" y="203200"/>
                  </a:cubicBezTo>
                  <a:cubicBezTo>
                    <a:pt x="5253877" y="315424"/>
                    <a:pt x="5162901" y="406400"/>
                    <a:pt x="50506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6D9E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525387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 rot="1149873">
            <a:off x="7055332" y="7952700"/>
            <a:ext cx="2043736" cy="2011467"/>
          </a:xfrm>
          <a:custGeom>
            <a:avLst/>
            <a:gdLst/>
            <a:ahLst/>
            <a:cxnLst/>
            <a:rect l="l" t="t" r="r" b="b"/>
            <a:pathLst>
              <a:path w="1424304" h="1551222">
                <a:moveTo>
                  <a:pt x="0" y="0"/>
                </a:moveTo>
                <a:lnTo>
                  <a:pt x="1424303" y="0"/>
                </a:lnTo>
                <a:lnTo>
                  <a:pt x="1424303" y="1551222"/>
                </a:lnTo>
                <a:lnTo>
                  <a:pt x="0" y="1551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929096" y="1176916"/>
            <a:ext cx="16554821" cy="5638800"/>
            <a:chOff x="1089415" y="951497"/>
            <a:chExt cx="15776408" cy="6197532"/>
          </a:xfrm>
        </p:grpSpPr>
        <p:grpSp>
          <p:nvGrpSpPr>
            <p:cNvPr id="14" name="Group 11"/>
            <p:cNvGrpSpPr/>
            <p:nvPr/>
          </p:nvGrpSpPr>
          <p:grpSpPr>
            <a:xfrm>
              <a:off x="2093981" y="951497"/>
              <a:ext cx="14020800" cy="6197532"/>
              <a:chOff x="0" y="0"/>
              <a:chExt cx="3449687" cy="746010"/>
            </a:xfrm>
          </p:grpSpPr>
          <p:sp>
            <p:nvSpPr>
              <p:cNvPr id="17" name="Freeform 12"/>
              <p:cNvSpPr/>
              <p:nvPr/>
            </p:nvSpPr>
            <p:spPr>
              <a:xfrm>
                <a:off x="48260" y="45862"/>
                <a:ext cx="3401427" cy="700148"/>
              </a:xfrm>
              <a:custGeom>
                <a:avLst/>
                <a:gdLst/>
                <a:ahLst/>
                <a:cxnLst/>
                <a:rect l="l" t="t" r="r" b="b"/>
                <a:pathLst>
                  <a:path w="3374609" h="703873">
                    <a:moveTo>
                      <a:pt x="0" y="0"/>
                    </a:moveTo>
                    <a:lnTo>
                      <a:pt x="3374609" y="0"/>
                    </a:lnTo>
                    <a:lnTo>
                      <a:pt x="3374609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Freeform 13"/>
              <p:cNvSpPr/>
              <p:nvPr/>
            </p:nvSpPr>
            <p:spPr>
              <a:xfrm>
                <a:off x="6350" y="6350"/>
                <a:ext cx="3374610" cy="703873"/>
              </a:xfrm>
              <a:custGeom>
                <a:avLst/>
                <a:gdLst/>
                <a:ahLst/>
                <a:cxnLst/>
                <a:rect l="l" t="t" r="r" b="b"/>
                <a:pathLst>
                  <a:path w="3374610" h="703873">
                    <a:moveTo>
                      <a:pt x="0" y="0"/>
                    </a:moveTo>
                    <a:lnTo>
                      <a:pt x="3374610" y="0"/>
                    </a:lnTo>
                    <a:lnTo>
                      <a:pt x="3374610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FFFFB7"/>
              </a:solidFill>
            </p:spPr>
          </p:sp>
          <p:sp>
            <p:nvSpPr>
              <p:cNvPr id="20" name="Freeform 14"/>
              <p:cNvSpPr/>
              <p:nvPr/>
            </p:nvSpPr>
            <p:spPr>
              <a:xfrm>
                <a:off x="0" y="0"/>
                <a:ext cx="3387310" cy="716573"/>
              </a:xfrm>
              <a:custGeom>
                <a:avLst/>
                <a:gdLst/>
                <a:ahLst/>
                <a:cxnLst/>
                <a:rect l="l" t="t" r="r" b="b"/>
                <a:pathLst>
                  <a:path w="3387310" h="716573">
                    <a:moveTo>
                      <a:pt x="3387310" y="716573"/>
                    </a:moveTo>
                    <a:lnTo>
                      <a:pt x="0" y="716573"/>
                    </a:lnTo>
                    <a:lnTo>
                      <a:pt x="0" y="0"/>
                    </a:lnTo>
                    <a:lnTo>
                      <a:pt x="3387310" y="0"/>
                    </a:lnTo>
                    <a:lnTo>
                      <a:pt x="3387310" y="716573"/>
                    </a:lnTo>
                    <a:close/>
                    <a:moveTo>
                      <a:pt x="12700" y="703873"/>
                    </a:moveTo>
                    <a:lnTo>
                      <a:pt x="3374610" y="703873"/>
                    </a:lnTo>
                    <a:lnTo>
                      <a:pt x="3374610" y="12700"/>
                    </a:lnTo>
                    <a:lnTo>
                      <a:pt x="12700" y="12700"/>
                    </a:lnTo>
                    <a:lnTo>
                      <a:pt x="1270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089415" y="1837586"/>
              <a:ext cx="15776408" cy="38085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vi-VN" sz="8000" b="1">
                  <a:solidFill>
                    <a:prstClr val="black"/>
                  </a:solidFill>
                  <a:cs typeface="Arial" panose="020B0604020202020204" pitchFamily="34" charset="0"/>
                </a:rPr>
                <a:t>2. Ý nghĩa cơ học </a:t>
              </a:r>
              <a:r>
                <a:rPr lang="vi-VN" sz="8000" b="1">
                  <a:solidFill>
                    <a:prstClr val="black"/>
                  </a:solidFill>
                  <a:cs typeface="Arial" panose="020B0604020202020204" pitchFamily="34" charset="0"/>
                </a:rPr>
                <a:t>của </a:t>
              </a:r>
              <a:endParaRPr lang="en-US" sz="8000" b="1" smtClean="0">
                <a:solidFill>
                  <a:prstClr val="black"/>
                </a:solidFill>
                <a:cs typeface="Arial" panose="020B0604020202020204" pitchFamily="34" charset="0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vi-VN" sz="8000" b="1" smtClean="0">
                  <a:solidFill>
                    <a:prstClr val="black"/>
                  </a:solidFill>
                  <a:cs typeface="Arial" panose="020B0604020202020204" pitchFamily="34" charset="0"/>
                </a:rPr>
                <a:t>đạo </a:t>
              </a:r>
              <a:r>
                <a:rPr lang="vi-VN" sz="8000" b="1">
                  <a:solidFill>
                    <a:prstClr val="black"/>
                  </a:solidFill>
                  <a:cs typeface="Arial" panose="020B0604020202020204" pitchFamily="34" charset="0"/>
                </a:rPr>
                <a:t>hàm cấp hai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5089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7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371600" y="9184645"/>
            <a:ext cx="20765949" cy="1597655"/>
            <a:chOff x="0" y="0"/>
            <a:chExt cx="5253877" cy="406400"/>
          </a:xfrm>
          <a:solidFill>
            <a:schemeClr val="accent1">
              <a:lumMod val="75000"/>
            </a:schemeClr>
          </a:solidFill>
        </p:grpSpPr>
        <p:sp>
          <p:nvSpPr>
            <p:cNvPr id="12" name="Freeform 11"/>
            <p:cNvSpPr/>
            <p:nvPr/>
          </p:nvSpPr>
          <p:spPr>
            <a:xfrm>
              <a:off x="0" y="0"/>
              <a:ext cx="5253877" cy="406400"/>
            </a:xfrm>
            <a:custGeom>
              <a:avLst/>
              <a:gdLst/>
              <a:ahLst/>
              <a:cxnLst/>
              <a:rect l="l" t="t" r="r" b="b"/>
              <a:pathLst>
                <a:path w="5253877" h="406400">
                  <a:moveTo>
                    <a:pt x="5050677" y="0"/>
                  </a:moveTo>
                  <a:cubicBezTo>
                    <a:pt x="5162901" y="0"/>
                    <a:pt x="5253877" y="90976"/>
                    <a:pt x="5253877" y="203200"/>
                  </a:cubicBezTo>
                  <a:cubicBezTo>
                    <a:pt x="5253877" y="315424"/>
                    <a:pt x="5162901" y="406400"/>
                    <a:pt x="50506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3" name="TextBox 12"/>
            <p:cNvSpPr txBox="1"/>
            <p:nvPr/>
          </p:nvSpPr>
          <p:spPr>
            <a:xfrm>
              <a:off x="0" y="-38100"/>
              <a:ext cx="5253877" cy="444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33400" y="706092"/>
                <a:ext cx="17373600" cy="7409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r>
                  <a:rPr lang="nl-NL" sz="4000" kern="1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một chuyển động có vận tốc tức thời </a:t>
                </a:r>
                <a14:m>
                  <m:oMath xmlns:m="http://schemas.openxmlformats.org/officeDocument/2006/math"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nl-NL" sz="4000" kern="100" smtClea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	Số </a:t>
                </a:r>
                <a:r>
                  <a:rPr lang="nl-NL" sz="40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gia </a:t>
                </a:r>
                <a14:m>
                  <m:oMath xmlns:m="http://schemas.openxmlformats.org/officeDocument/2006/math"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nl-NL" sz="40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𝑡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nl-NL" sz="4000" kern="1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𝑣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𝑣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+∆</m:t>
                        </m:r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𝑣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𝑡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kern="1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kern="1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40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nl-NL" sz="40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nl-NL" sz="40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nl-NL" sz="40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nl-NL" sz="40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: 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Gia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kho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ả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gian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nl-NL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nl-NL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nl-NL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i="1" kern="100">
                  <a:solidFill>
                    <a:prstClr val="black"/>
                  </a:solidFill>
                  <a:latin typeface="Cambria Math" panose="020405030504060302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kern="1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       </m:t>
                      </m:r>
                      <m:r>
                        <a:rPr lang="nl-NL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sz="40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0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nl-NL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 kern="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nl-NL" sz="4000" kern="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nl-NL" sz="4000" i="1" kern="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  <m:r>
                                <a:rPr lang="nl-NL" sz="4000" i="1" kern="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nl-NL" sz="4000" i="1" kern="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4000" i="1" kern="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  <m:r>
                                <a:rPr lang="nl-NL" sz="4000" i="1" kern="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nl-NL" sz="4000" i="1" kern="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  <m:r>
                                <a:rPr lang="nl-NL" sz="4000" i="1" kern="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nl-NL" sz="40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4000" i="1" kern="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4000" i="1" kern="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nl-NL" sz="4000" i="1" kern="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4000" i="1" kern="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4000" i="1" kern="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gia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chuy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độ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nl-NL" sz="4000" kern="1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nl-NL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nl-NL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kern="1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706092"/>
                <a:ext cx="17373600" cy="7409208"/>
              </a:xfrm>
              <a:prstGeom prst="rect">
                <a:avLst/>
              </a:prstGeom>
              <a:blipFill>
                <a:blip r:embed="rId3"/>
                <a:stretch>
                  <a:fillRect l="-1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27240">
            <a:off x="15295940" y="517141"/>
            <a:ext cx="2791649" cy="280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7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266700"/>
            <a:ext cx="17625198" cy="967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143000" y="579612"/>
                <a:ext cx="16172980" cy="3954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C00000"/>
                  </a:buClr>
                  <a:buFont typeface="Wingdings" panose="05000000000000000000" pitchFamily="2" charset="2"/>
                  <a:buChar char="q"/>
                </a:pPr>
                <a:r>
                  <a:rPr kumimoji="0" lang="en-US" sz="3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HĐ2</a:t>
                </a: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:</a:t>
                </a: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7F7F7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3800" b="1" i="1">
                    <a:solidFill>
                      <a:srgbClr val="C00000"/>
                    </a:solidFill>
                    <a:cs typeface="Arial" panose="020B0604020202020204" pitchFamily="34" charset="0"/>
                  </a:rPr>
                  <a:t>Nhận biết ý nghĩa cơ học của đạo hàm </a:t>
                </a:r>
                <a:r>
                  <a:rPr lang="vi-VN" sz="3800" b="1" i="1">
                    <a:solidFill>
                      <a:srgbClr val="C00000"/>
                    </a:solidFill>
                    <a:cs typeface="Arial" panose="020B0604020202020204" pitchFamily="34" charset="0"/>
                  </a:rPr>
                  <a:t>cấp </a:t>
                </a:r>
                <a:r>
                  <a:rPr lang="vi-VN" sz="3800" b="1" i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hai</a:t>
                </a:r>
                <a:endParaRPr lang="vi-VN" sz="3800" b="1" i="1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C00000"/>
                  </a:buClr>
                </a:pPr>
                <a:r>
                  <a:rPr lang="vi-VN" sz="3800">
                    <a:solidFill>
                      <a:srgbClr val="000000"/>
                    </a:solidFill>
                    <a:cs typeface="Arial" panose="020B0604020202020204" pitchFamily="34" charset="0"/>
                  </a:rPr>
                  <a:t>Xét một chuyển động có phương trình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4</m:t>
                    </m:r>
                    <m:r>
                      <m:rPr>
                        <m:sty m:val="p"/>
                      </m:rP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l-GR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vi-VN" sz="38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C00000"/>
                  </a:buClr>
                </a:pPr>
                <a:r>
                  <a:rPr lang="vi-VN" sz="3800">
                    <a:solidFill>
                      <a:srgbClr val="000000"/>
                    </a:solidFill>
                    <a:cs typeface="Arial" panose="020B0604020202020204" pitchFamily="34" charset="0"/>
                  </a:rPr>
                  <a:t>a) Tính vận tốc tức thời của chuyển động tại thời điểm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vi-VN" sz="3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.</a:t>
                </a:r>
                <a:endParaRPr lang="vi-VN" sz="38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C00000"/>
                  </a:buClr>
                </a:pPr>
                <a:r>
                  <a:rPr lang="vi-VN" sz="3800">
                    <a:solidFill>
                      <a:srgbClr val="000000"/>
                    </a:solidFill>
                    <a:cs typeface="Arial" panose="020B0604020202020204" pitchFamily="34" charset="0"/>
                  </a:rPr>
                  <a:t>b) Tính gia tốc tức thời tại thời điểm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cs typeface="Arial" panose="020B0604020202020204" pitchFamily="34" charset="0"/>
                  </a:rPr>
                  <a:t>.</a:t>
                </a:r>
                <a:endParaRPr lang="vi-VN" sz="38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79612"/>
                <a:ext cx="16172980" cy="3954288"/>
              </a:xfrm>
              <a:prstGeom prst="rect">
                <a:avLst/>
              </a:prstGeom>
              <a:blipFill>
                <a:blip r:embed="rId2"/>
                <a:stretch>
                  <a:fillRect l="-1244" b="-5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8565805" y="4840796"/>
            <a:ext cx="110318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1" name="Freeform 22"/>
          <p:cNvSpPr/>
          <p:nvPr/>
        </p:nvSpPr>
        <p:spPr>
          <a:xfrm rot="4054422">
            <a:off x="16121691" y="1148492"/>
            <a:ext cx="2458801" cy="1095949"/>
          </a:xfrm>
          <a:custGeom>
            <a:avLst/>
            <a:gdLst/>
            <a:ahLst/>
            <a:cxnLst/>
            <a:rect l="l" t="t" r="r" b="b"/>
            <a:pathLst>
              <a:path w="2504463" h="1593749">
                <a:moveTo>
                  <a:pt x="0" y="0"/>
                </a:moveTo>
                <a:lnTo>
                  <a:pt x="2504463" y="0"/>
                </a:lnTo>
                <a:lnTo>
                  <a:pt x="2504463" y="1593749"/>
                </a:lnTo>
                <a:lnTo>
                  <a:pt x="0" y="1593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56954" y="9643311"/>
            <a:ext cx="3754997" cy="441670"/>
            <a:chOff x="0" y="0"/>
            <a:chExt cx="5253877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253877" cy="406400"/>
            </a:xfrm>
            <a:custGeom>
              <a:avLst/>
              <a:gdLst/>
              <a:ahLst/>
              <a:cxnLst/>
              <a:rect l="l" t="t" r="r" b="b"/>
              <a:pathLst>
                <a:path w="5253877" h="406400">
                  <a:moveTo>
                    <a:pt x="5050677" y="0"/>
                  </a:moveTo>
                  <a:cubicBezTo>
                    <a:pt x="5162901" y="0"/>
                    <a:pt x="5253877" y="90976"/>
                    <a:pt x="5253877" y="203200"/>
                  </a:cubicBezTo>
                  <a:cubicBezTo>
                    <a:pt x="5253877" y="315424"/>
                    <a:pt x="5162901" y="406400"/>
                    <a:pt x="50506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6D9E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525387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186729" y="5801856"/>
                <a:ext cx="16172980" cy="3339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nl-NL" sz="3800" kern="1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nl-NL" sz="38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nl-NL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4.2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m:rPr>
                        <m:sty m:val="p"/>
                      </m:rP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⁡2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m:rPr>
                        <m:sty m:val="p"/>
                      </m:rP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⁡2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endParaRPr lang="nl-NL" sz="3800" kern="1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nl-NL" sz="3800" kern="1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nl-NL" sz="3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 tốc tức thời của chuyển động tại thời điểm t là </a:t>
                </a:r>
                <a14:m>
                  <m:oMath xmlns:m="http://schemas.openxmlformats.org/officeDocument/2006/math">
                    <m:r>
                      <a:rPr lang="nl-NL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m:rPr>
                        <m:sty m:val="p"/>
                      </m:rP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⁡2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nl-NL" sz="38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3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)=(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m:rPr>
                        <m:sty m:val="p"/>
                      </m:rP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⁡2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m:rPr>
                        <m:sty m:val="p"/>
                      </m:rP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⁡2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func>
                  </m:oMath>
                </a14:m>
                <a:endParaRPr lang="en-US" sz="3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729" y="5801856"/>
                <a:ext cx="16172980" cy="3339376"/>
              </a:xfrm>
              <a:prstGeom prst="rect">
                <a:avLst/>
              </a:prstGeom>
              <a:blipFill>
                <a:blip r:embed="rId14"/>
                <a:stretch>
                  <a:fillRect l="-1244" b="-3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206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97030">
            <a:off x="12052523" y="-2981570"/>
            <a:ext cx="11487752" cy="8020540"/>
          </a:xfrm>
          <a:custGeom>
            <a:avLst/>
            <a:gdLst/>
            <a:ahLst/>
            <a:cxnLst/>
            <a:rect l="l" t="t" r="r" b="b"/>
            <a:pathLst>
              <a:path w="11487752" h="8020540">
                <a:moveTo>
                  <a:pt x="0" y="0"/>
                </a:moveTo>
                <a:lnTo>
                  <a:pt x="11487752" y="0"/>
                </a:lnTo>
                <a:lnTo>
                  <a:pt x="11487752" y="8020540"/>
                </a:lnTo>
                <a:lnTo>
                  <a:pt x="0" y="802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497030">
            <a:off x="-3873589" y="4088028"/>
            <a:ext cx="11487752" cy="8020540"/>
          </a:xfrm>
          <a:custGeom>
            <a:avLst/>
            <a:gdLst/>
            <a:ahLst/>
            <a:cxnLst/>
            <a:rect l="l" t="t" r="r" b="b"/>
            <a:pathLst>
              <a:path w="11487752" h="8020540">
                <a:moveTo>
                  <a:pt x="0" y="0"/>
                </a:moveTo>
                <a:lnTo>
                  <a:pt x="11487752" y="0"/>
                </a:lnTo>
                <a:lnTo>
                  <a:pt x="11487752" y="8020540"/>
                </a:lnTo>
                <a:lnTo>
                  <a:pt x="0" y="802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989436" y="723900"/>
            <a:ext cx="16611600" cy="8534400"/>
          </a:xfrm>
          <a:custGeom>
            <a:avLst/>
            <a:gdLst/>
            <a:ahLst/>
            <a:cxnLst/>
            <a:rect l="l" t="t" r="r" b="b"/>
            <a:pathLst>
              <a:path w="13566621" h="7671307">
                <a:moveTo>
                  <a:pt x="0" y="0"/>
                </a:moveTo>
                <a:lnTo>
                  <a:pt x="13566620" y="0"/>
                </a:lnTo>
                <a:lnTo>
                  <a:pt x="13566620" y="7671307"/>
                </a:lnTo>
                <a:lnTo>
                  <a:pt x="0" y="7671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416475" y="3314700"/>
                <a:ext cx="14706600" cy="4493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75000"/>
                  </a:lnSpc>
                  <a:spcAft>
                    <a:spcPts val="0"/>
                  </a:spcAft>
                </a:pPr>
                <a:r>
                  <a:rPr lang="nl-NL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Một chuyển động có phương trình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thì đạo hàm cấp hai (nếu có) của hàm số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là gia tốc tức thời </a:t>
                </a:r>
                <a:r>
                  <a:rPr lang="nl-NL" sz="40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của </a:t>
                </a:r>
                <a:r>
                  <a:rPr lang="nl-NL" sz="4000" kern="100" smtClean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chuyển </a:t>
                </a:r>
                <a:r>
                  <a:rPr lang="nl-NL" sz="40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động. </a:t>
                </a:r>
                <a:r>
                  <a:rPr lang="en-US" sz="40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Ta có:</a:t>
                </a:r>
              </a:p>
              <a:p>
                <a:pPr algn="just">
                  <a:lnSpc>
                    <a:spcPct val="17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kern="10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6475" y="3314700"/>
                <a:ext cx="14706600" cy="4493538"/>
              </a:xfrm>
              <a:prstGeom prst="rect">
                <a:avLst/>
              </a:prstGeom>
              <a:blipFill>
                <a:blip r:embed="rId7"/>
                <a:stretch>
                  <a:fillRect l="-829" r="-8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218668" y="2006670"/>
            <a:ext cx="11966738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5200" b="1">
                <a:solidFill>
                  <a:srgbClr val="C00000"/>
                </a:solidFill>
                <a:latin typeface="Arial"/>
                <a:cs typeface="Arial" panose="020B0604020202020204" pitchFamily="34" charset="0"/>
                <a:sym typeface="Arial"/>
              </a:rPr>
              <a:t>Ý nghĩa cơ học của đạo hàm cấp hai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905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28600" y="190499"/>
            <a:ext cx="17830800" cy="9908135"/>
            <a:chOff x="0" y="0"/>
            <a:chExt cx="4140158" cy="17899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0158" cy="1789902"/>
            </a:xfrm>
            <a:custGeom>
              <a:avLst/>
              <a:gdLst/>
              <a:ahLst/>
              <a:cxnLst/>
              <a:rect l="l" t="t" r="r" b="b"/>
              <a:pathLst>
                <a:path w="4140158" h="1789902">
                  <a:moveTo>
                    <a:pt x="27966" y="0"/>
                  </a:moveTo>
                  <a:lnTo>
                    <a:pt x="4112191" y="0"/>
                  </a:lnTo>
                  <a:cubicBezTo>
                    <a:pt x="4127637" y="0"/>
                    <a:pt x="4140158" y="12521"/>
                    <a:pt x="4140158" y="27966"/>
                  </a:cubicBezTo>
                  <a:lnTo>
                    <a:pt x="4140158" y="1761936"/>
                  </a:lnTo>
                  <a:cubicBezTo>
                    <a:pt x="4140158" y="1769353"/>
                    <a:pt x="4137211" y="1776467"/>
                    <a:pt x="4131966" y="1781711"/>
                  </a:cubicBezTo>
                  <a:cubicBezTo>
                    <a:pt x="4126722" y="1786956"/>
                    <a:pt x="4119609" y="1789902"/>
                    <a:pt x="4112191" y="1789902"/>
                  </a:cubicBezTo>
                  <a:lnTo>
                    <a:pt x="27966" y="1789902"/>
                  </a:lnTo>
                  <a:cubicBezTo>
                    <a:pt x="20549" y="1789902"/>
                    <a:pt x="13436" y="1786956"/>
                    <a:pt x="8191" y="1781711"/>
                  </a:cubicBezTo>
                  <a:cubicBezTo>
                    <a:pt x="2946" y="1776467"/>
                    <a:pt x="0" y="1769353"/>
                    <a:pt x="0" y="1761936"/>
                  </a:cubicBezTo>
                  <a:lnTo>
                    <a:pt x="0" y="27966"/>
                  </a:lnTo>
                  <a:cubicBezTo>
                    <a:pt x="0" y="20549"/>
                    <a:pt x="2946" y="13436"/>
                    <a:pt x="8191" y="8191"/>
                  </a:cubicBezTo>
                  <a:cubicBezTo>
                    <a:pt x="13436" y="2946"/>
                    <a:pt x="20549" y="0"/>
                    <a:pt x="2796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40158" cy="1828002"/>
            </a:xfrm>
            <a:prstGeom prst="rect">
              <a:avLst/>
            </a:prstGeom>
          </p:spPr>
          <p:txBody>
            <a:bodyPr lIns="45625" tIns="45625" rIns="45625" bIns="4562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074" y="9843137"/>
            <a:ext cx="6941526" cy="404507"/>
            <a:chOff x="0" y="0"/>
            <a:chExt cx="5253877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53877" cy="406400"/>
            </a:xfrm>
            <a:custGeom>
              <a:avLst/>
              <a:gdLst/>
              <a:ahLst/>
              <a:cxnLst/>
              <a:rect l="l" t="t" r="r" b="b"/>
              <a:pathLst>
                <a:path w="5253877" h="406400">
                  <a:moveTo>
                    <a:pt x="5050677" y="0"/>
                  </a:moveTo>
                  <a:cubicBezTo>
                    <a:pt x="5162901" y="0"/>
                    <a:pt x="5253877" y="90976"/>
                    <a:pt x="5253877" y="203200"/>
                  </a:cubicBezTo>
                  <a:cubicBezTo>
                    <a:pt x="5253877" y="315424"/>
                    <a:pt x="5162901" y="406400"/>
                    <a:pt x="50506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6D9E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25387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66537" y="367826"/>
            <a:ext cx="11682663" cy="88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  <a:buClr>
                <a:srgbClr val="2D1549"/>
              </a:buClr>
              <a:buSzPts val="1100"/>
              <a:buFont typeface="Arial"/>
              <a:buNone/>
              <a:defRPr/>
            </a:pPr>
            <a:r>
              <a:rPr lang="en-US" sz="3700" b="1" kern="0" smtClean="0">
                <a:solidFill>
                  <a:srgbClr val="FFFFFF"/>
                </a:solidFill>
                <a:highlight>
                  <a:srgbClr val="CE4D8E"/>
                </a:highlight>
                <a:latin typeface="Arial" panose="020B0604020202020204" pitchFamily="34" charset="0"/>
                <a:cs typeface="Arial" panose="020B0604020202020204" pitchFamily="34" charset="0"/>
                <a:sym typeface="Poppins SemiBold"/>
              </a:rPr>
              <a:t>Ví dụ 2:</a:t>
            </a:r>
            <a:r>
              <a:rPr lang="en-US" sz="37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 bài toán trong tình huống mở đầu.</a:t>
            </a:r>
            <a:endParaRPr lang="vi-VN" sz="37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959472" y="2646848"/>
                <a:ext cx="16947528" cy="69162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4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Vận tốc của vật tại thời điểm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𝑡</m:t>
                    </m:r>
                  </m:oMath>
                </a14:m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là</a:t>
                </a:r>
              </a:p>
              <a:p>
                <a:pPr lvl="0" algn="just">
                  <a:lnSpc>
                    <a:spcPct val="14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𝑣</m:t>
                      </m:r>
                      <m:d>
                        <m:dPr>
                          <m:ctrlPr>
                            <a:rPr lang="en-US" sz="3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𝑡</m:t>
                          </m:r>
                        </m:e>
                      </m:d>
                      <m:r>
                        <a:rPr lang="en-US" sz="3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lang="en-US" sz="3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lang="en-US" sz="3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lang="en-US" sz="3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3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𝑡</m:t>
                          </m:r>
                        </m:e>
                      </m:d>
                      <m:r>
                        <a:rPr lang="en-US" sz="3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=−</m:t>
                      </m:r>
                      <m:sSup>
                        <m:sSupPr>
                          <m:ctrlPr>
                            <a:rPr lang="en-US" sz="3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7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7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  <m:r>
                                <a:rPr lang="en-US" sz="37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𝜋</m:t>
                              </m:r>
                              <m:r>
                                <a:rPr lang="en-US" sz="37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𝑡</m:t>
                              </m:r>
                              <m:r>
                                <a:rPr lang="en-US" sz="37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7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lang="en-US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7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′</m:t>
                          </m:r>
                        </m:sup>
                      </m:sSup>
                      <m:r>
                        <a:rPr lang="en-US" sz="3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.4</m:t>
                      </m:r>
                      <m:r>
                        <a:rPr lang="en-US" sz="3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𝑠𝑖𝑛</m:t>
                      </m:r>
                      <m:d>
                        <m:dPr>
                          <m:ctrlP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2</m:t>
                          </m:r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𝜋</m:t>
                          </m:r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𝑡</m:t>
                          </m:r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3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=−8</m:t>
                      </m:r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𝜋</m:t>
                      </m:r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𝑠𝑖𝑛</m:t>
                      </m:r>
                      <m:d>
                        <m:dPr>
                          <m:ctrlP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2</m:t>
                          </m:r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𝜋</m:t>
                          </m:r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𝑡</m:t>
                          </m:r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7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algn="just">
                  <a:lnSpc>
                    <a:spcPct val="14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Gia tốc tức thời của vật tại thời điểm  </a:t>
                </a:r>
                <a14:m>
                  <m:oMath xmlns:m="http://schemas.openxmlformats.org/officeDocument/2006/math"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𝑡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là</a:t>
                </a:r>
              </a:p>
              <a:p>
                <a:pPr lvl="0" algn="just">
                  <a:lnSpc>
                    <a:spcPct val="14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𝑎</m:t>
                      </m:r>
                      <m:d>
                        <m:dPr>
                          <m:ctrlP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𝑡</m:t>
                          </m:r>
                        </m:e>
                      </m:d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lang="en-US" sz="3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𝑣</m:t>
                          </m:r>
                        </m:e>
                        <m:sup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𝑡</m:t>
                          </m:r>
                        </m:e>
                      </m:d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−8</m:t>
                      </m:r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𝜋</m:t>
                      </m:r>
                      <m:sSup>
                        <m:sSupPr>
                          <m:ctrlP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𝜋</m:t>
                              </m:r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𝑡</m:t>
                              </m:r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lang="en-US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′</m:t>
                          </m:r>
                        </m:sup>
                      </m:sSup>
                      <m:r>
                        <a:rPr lang="en-US" sz="3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.</m:t>
                      </m:r>
                      <m:r>
                        <a:rPr lang="en-US" sz="3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𝑐𝑜𝑠</m:t>
                      </m:r>
                      <m:d>
                        <m:dPr>
                          <m:ctrlP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2</m:t>
                          </m:r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𝜋</m:t>
                          </m:r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𝑡</m:t>
                          </m:r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=−</m:t>
                      </m:r>
                      <m:r>
                        <a:rPr lang="en-US" sz="3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16</m:t>
                      </m:r>
                      <m:sSup>
                        <m:sSupPr>
                          <m:ctrlPr>
                            <a:rPr lang="en-US" sz="3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𝜋</m:t>
                          </m:r>
                        </m:e>
                        <m:sup>
                          <m:r>
                            <a:rPr lang="en-US" sz="3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𝑐𝑜</m:t>
                      </m:r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𝑠</m:t>
                      </m:r>
                      <m:d>
                        <m:dPr>
                          <m:ctrlP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2</m:t>
                          </m:r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𝜋</m:t>
                          </m:r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𝑡</m:t>
                          </m:r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7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algn="just">
                  <a:lnSpc>
                    <a:spcPct val="14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Tại thời điểm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𝑡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=5</m:t>
                    </m:r>
                  </m:oMath>
                </a14:m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giây, gia tốc của vật là</a:t>
                </a:r>
              </a:p>
              <a:p>
                <a:pPr lvl="0" algn="just">
                  <a:lnSpc>
                    <a:spcPct val="14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𝑎</m:t>
                      </m:r>
                      <m:d>
                        <m:dPr>
                          <m:ctrlP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5</m:t>
                          </m:r>
                        </m:e>
                      </m:d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−</m:t>
                      </m:r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16</m:t>
                      </m:r>
                      <m:sSup>
                        <m:sSupPr>
                          <m:ctrlP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𝜋</m:t>
                          </m:r>
                        </m:e>
                        <m:sup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𝑐𝑜𝑠</m:t>
                      </m:r>
                      <m:d>
                        <m:dPr>
                          <m:ctrlP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10</m:t>
                          </m:r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𝜋</m:t>
                          </m:r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3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=−</m:t>
                      </m:r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16</m:t>
                      </m:r>
                      <m:sSup>
                        <m:sSupPr>
                          <m:ctrlP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𝜋</m:t>
                          </m:r>
                        </m:e>
                        <m:sup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en-US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𝑐𝑜𝑠</m:t>
                      </m:r>
                      <m:d>
                        <m:dPr>
                          <m:ctrlP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3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 ≈−79 </m:t>
                      </m:r>
                      <m:d>
                        <m:dPr>
                          <m:ctrlPr>
                            <a:rPr lang="en-US" sz="3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𝑐𝑚</m:t>
                          </m:r>
                          <m:r>
                            <a:rPr lang="en-US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7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72" y="2646848"/>
                <a:ext cx="16947528" cy="6916252"/>
              </a:xfrm>
              <a:prstGeom prst="rect">
                <a:avLst/>
              </a:prstGeom>
              <a:blipFill>
                <a:blip r:embed="rId2"/>
                <a:stretch>
                  <a:fillRect l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8892864" y="1409700"/>
            <a:ext cx="1080744" cy="811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buFont typeface="Arial"/>
              <a:buNone/>
              <a:defRPr/>
            </a:pPr>
            <a:r>
              <a:rPr lang="en-US" sz="3700" b="1" i="1" u="sng" smtClean="0">
                <a:solidFill>
                  <a:schemeClr val="tx2"/>
                </a:solidFill>
                <a:latin typeface="Arial" panose="020B0604020202020204" pitchFamily="34" charset="0"/>
                <a:cs typeface="Arial"/>
                <a:sym typeface="Arial"/>
              </a:rPr>
              <a:t>Giải</a:t>
            </a:r>
            <a:endParaRPr lang="en-US" sz="3700" b="1" i="1" u="sng" dirty="0">
              <a:solidFill>
                <a:schemeClr val="tx2"/>
              </a:solidFill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5533" y="571500"/>
            <a:ext cx="1953126" cy="197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4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3"/>
          <p:cNvGrpSpPr/>
          <p:nvPr/>
        </p:nvGrpSpPr>
        <p:grpSpPr>
          <a:xfrm>
            <a:off x="186489" y="268704"/>
            <a:ext cx="17892025" cy="9735553"/>
            <a:chOff x="0" y="0"/>
            <a:chExt cx="1408500" cy="328568"/>
          </a:xfrm>
        </p:grpSpPr>
        <p:sp>
          <p:nvSpPr>
            <p:cNvPr id="13" name="Freeform 14"/>
            <p:cNvSpPr/>
            <p:nvPr/>
          </p:nvSpPr>
          <p:spPr>
            <a:xfrm>
              <a:off x="0" y="0"/>
              <a:ext cx="1408500" cy="328568"/>
            </a:xfrm>
            <a:custGeom>
              <a:avLst/>
              <a:gdLst/>
              <a:ahLst/>
              <a:cxnLst/>
              <a:rect l="l" t="t" r="r" b="b"/>
              <a:pathLst>
                <a:path w="1408500" h="328568">
                  <a:moveTo>
                    <a:pt x="82205" y="0"/>
                  </a:moveTo>
                  <a:lnTo>
                    <a:pt x="1326295" y="0"/>
                  </a:lnTo>
                  <a:cubicBezTo>
                    <a:pt x="1348097" y="0"/>
                    <a:pt x="1369006" y="8661"/>
                    <a:pt x="1384422" y="24077"/>
                  </a:cubicBezTo>
                  <a:cubicBezTo>
                    <a:pt x="1399839" y="39494"/>
                    <a:pt x="1408500" y="60403"/>
                    <a:pt x="1408500" y="82205"/>
                  </a:cubicBezTo>
                  <a:lnTo>
                    <a:pt x="1408500" y="246364"/>
                  </a:lnTo>
                  <a:cubicBezTo>
                    <a:pt x="1408500" y="268166"/>
                    <a:pt x="1399839" y="289075"/>
                    <a:pt x="1384422" y="304491"/>
                  </a:cubicBezTo>
                  <a:cubicBezTo>
                    <a:pt x="1369006" y="319908"/>
                    <a:pt x="1348097" y="328568"/>
                    <a:pt x="1326295" y="328568"/>
                  </a:cubicBezTo>
                  <a:lnTo>
                    <a:pt x="82205" y="328568"/>
                  </a:lnTo>
                  <a:cubicBezTo>
                    <a:pt x="60403" y="328568"/>
                    <a:pt x="39494" y="319908"/>
                    <a:pt x="24077" y="304491"/>
                  </a:cubicBezTo>
                  <a:cubicBezTo>
                    <a:pt x="8661" y="289075"/>
                    <a:pt x="0" y="268166"/>
                    <a:pt x="0" y="246364"/>
                  </a:cubicBezTo>
                  <a:lnTo>
                    <a:pt x="0" y="82205"/>
                  </a:lnTo>
                  <a:cubicBezTo>
                    <a:pt x="0" y="60403"/>
                    <a:pt x="8661" y="39494"/>
                    <a:pt x="24077" y="24077"/>
                  </a:cubicBezTo>
                  <a:cubicBezTo>
                    <a:pt x="39494" y="8661"/>
                    <a:pt x="60403" y="0"/>
                    <a:pt x="822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5"/>
            <p:cNvSpPr txBox="1"/>
            <p:nvPr/>
          </p:nvSpPr>
          <p:spPr>
            <a:xfrm>
              <a:off x="0" y="-38100"/>
              <a:ext cx="1408500" cy="366668"/>
            </a:xfrm>
            <a:prstGeom prst="rect">
              <a:avLst/>
            </a:prstGeom>
          </p:spPr>
          <p:txBody>
            <a:bodyPr lIns="45625" tIns="45625" rIns="45625" bIns="4562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2226" y="7277100"/>
            <a:ext cx="1830879" cy="26350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41801" y="497619"/>
            <a:ext cx="3581399" cy="1311128"/>
          </a:xfrm>
          <a:prstGeom prst="rect">
            <a:avLst/>
          </a:prstGeom>
          <a:solidFill>
            <a:schemeClr val="tx2"/>
          </a:solidFill>
          <a:ln w="254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65000"/>
              </a:lnSpc>
              <a:defRPr/>
            </a:pPr>
            <a:r>
              <a:rPr lang="en-US" sz="4800" b="1" smtClean="0">
                <a:solidFill>
                  <a:srgbClr val="FFFF00"/>
                </a:solidFill>
                <a:latin typeface="Arial"/>
                <a:cs typeface="Arial" panose="020B0604020202020204" pitchFamily="34" charset="0"/>
                <a:sym typeface="Arial"/>
              </a:rPr>
              <a:t>Vận dụng</a:t>
            </a:r>
            <a:endParaRPr lang="en-US" sz="4800" b="1">
              <a:solidFill>
                <a:srgbClr val="FFFF0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888349" y="1790700"/>
                <a:ext cx="16488302" cy="22080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smtClean="0">
                    <a:cs typeface="Arial" panose="020B0604020202020204" pitchFamily="34" charset="0"/>
                  </a:rPr>
                  <a:t>Một 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800" smtClean="0">
                    <a:cs typeface="Arial" panose="020B0604020202020204" pitchFamily="34" charset="0"/>
                  </a:rPr>
                  <a:t> </a:t>
                </a:r>
                <a:r>
                  <a:rPr lang="vi-VN" sz="3800" smtClean="0">
                    <a:cs typeface="Arial" panose="020B0604020202020204" pitchFamily="34" charset="0"/>
                  </a:rPr>
                  <a:t>chuyển </a:t>
                </a:r>
                <a:r>
                  <a:rPr lang="vi-VN" sz="3800">
                    <a:cs typeface="Arial" panose="020B0604020202020204" pitchFamily="34" charset="0"/>
                  </a:rPr>
                  <a:t>động thẳng có </a:t>
                </a:r>
                <a:r>
                  <a:rPr lang="vi-VN" sz="3800">
                    <a:cs typeface="Arial" panose="020B0604020202020204" pitchFamily="34" charset="0"/>
                  </a:rPr>
                  <a:t>phương </a:t>
                </a:r>
                <a:r>
                  <a:rPr lang="vi-VN" sz="3800" smtClean="0">
                    <a:cs typeface="Arial" panose="020B0604020202020204" pitchFamily="34" charset="0"/>
                  </a:rPr>
                  <a:t>trình</a:t>
                </a:r>
                <a:r>
                  <a:rPr lang="en-US" sz="3800" smtClean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vi-VN" sz="3800" smtClean="0"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 tính bằng mét,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 tính bằng giây). Tìm gia tốc của vật tại thời điểm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</m:oMath>
                </a14:m>
                <a:r>
                  <a:rPr lang="en-US" sz="3800" smtClean="0">
                    <a:cs typeface="Arial" panose="020B0604020202020204" pitchFamily="34" charset="0"/>
                  </a:rPr>
                  <a:t> </a:t>
                </a:r>
                <a:r>
                  <a:rPr lang="vi-VN" sz="3800">
                    <a:cs typeface="Arial" panose="020B0604020202020204" pitchFamily="34" charset="0"/>
                  </a:rPr>
                  <a:t>giây.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49" y="1790700"/>
                <a:ext cx="16488302" cy="2208040"/>
              </a:xfrm>
              <a:prstGeom prst="rect">
                <a:avLst/>
              </a:prstGeom>
              <a:blipFill>
                <a:blip r:embed="rId3"/>
                <a:stretch>
                  <a:fillRect l="-1220" r="-1220" b="-5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8580906" y="4000500"/>
            <a:ext cx="1103187" cy="8311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buFont typeface="Arial"/>
              <a:buNone/>
              <a:defRPr/>
            </a:pPr>
            <a:r>
              <a:rPr lang="en-US" sz="3800" b="1" i="1" u="sng" smtClean="0">
                <a:solidFill>
                  <a:srgbClr val="C00000"/>
                </a:solidFill>
                <a:latin typeface="Arial" panose="020B0604020202020204" pitchFamily="34" charset="0"/>
                <a:cs typeface="Arial"/>
                <a:sym typeface="Arial"/>
              </a:rPr>
              <a:t>Giải</a:t>
            </a:r>
            <a:endParaRPr lang="en-US" sz="3800" b="1" i="1" u="sng" dirty="0">
              <a:solidFill>
                <a:srgbClr val="C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888349" y="4961756"/>
                <a:ext cx="16866252" cy="5093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8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 tốc tại thời điểm t là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nl-NL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nl-NL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nl-NL" sz="3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 tốc tức thời của vật tại thời điểm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nl-NL" sz="3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endParaRPr lang="en-US" sz="3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p>
                        <m:r>
                          <a:rPr lang="nl-NL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)=4+6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nl-NL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nl-NL" sz="3800" kern="1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800" kern="1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:r>
                  <a:rPr lang="nl-NL" sz="3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nl-NL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nl-NL" sz="3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giây, gia tốc của vật là </a:t>
                </a:r>
                <a:endParaRPr lang="en-US" sz="3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=4+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6.4</m:t>
                          </m:r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=100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49" y="4961756"/>
                <a:ext cx="16866252" cy="5093702"/>
              </a:xfrm>
              <a:prstGeom prst="rect">
                <a:avLst/>
              </a:prstGeom>
              <a:blipFill>
                <a:blip r:embed="rId4"/>
                <a:stretch>
                  <a:fillRect l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520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041854" y="5840830"/>
            <a:ext cx="4530478" cy="257175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00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70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4919285" y="4554955"/>
            <a:ext cx="4530478" cy="257175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00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70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12649200" y="7124700"/>
            <a:ext cx="4530478" cy="257175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700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ghiệm</a:t>
            </a:r>
            <a:endParaRPr lang="en-US" sz="70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8763000" y="5838825"/>
            <a:ext cx="4530478" cy="257175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700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rắc</a:t>
            </a:r>
            <a:endParaRPr lang="en-US" sz="70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5558798" y="952500"/>
            <a:ext cx="745588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100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100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591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3" y="4795143"/>
            <a:ext cx="3276600" cy="3276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219200" y="952500"/>
                <a:ext cx="15757358" cy="3200400"/>
              </a:xfrm>
              <a:prstGeom prst="wedgeRoundRectCallout">
                <a:avLst>
                  <a:gd name="adj1" fmla="val 51467"/>
                  <a:gd name="adj2" fmla="val 18790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nl-NL" sz="4800" b="1" kern="1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1. </a:t>
                </a:r>
                <a:r>
                  <a:rPr lang="en-US" sz="48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48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Đạo hàm cấp hai của hàm số </a:t>
                </a:r>
                <a14:m>
                  <m:oMath xmlns:m="http://schemas.openxmlformats.org/officeDocument/2006/math">
                    <m:r>
                      <a:rPr lang="en-US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8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  <a:endParaRPr lang="en-US" sz="4000" kern="1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952500"/>
                <a:ext cx="15757358" cy="3200400"/>
              </a:xfrm>
              <a:prstGeom prst="wedgeRoundRectCallout">
                <a:avLst>
                  <a:gd name="adj1" fmla="val 51467"/>
                  <a:gd name="adj2" fmla="val 18790"/>
                  <a:gd name="adj3" fmla="val 16667"/>
                </a:avLst>
              </a:prstGeom>
              <a:blipFill>
                <a:blip r:embed="rId7"/>
                <a:stretch>
                  <a:fillRect l="-7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403543" y="8286319"/>
                <a:ext cx="3700594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kern="1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sSup>
                      <m:sSupPr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4000" kern="1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43" y="8286319"/>
                <a:ext cx="3700594" cy="1262744"/>
              </a:xfrm>
              <a:prstGeom prst="roundRect">
                <a:avLst/>
              </a:prstGeom>
              <a:blipFill>
                <a:blip r:embed="rId8"/>
                <a:stretch>
                  <a:fillRect b="-19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11" y="4754479"/>
            <a:ext cx="3276600" cy="3276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9582091" y="8300356"/>
                <a:ext cx="3700594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kern="1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 kern="1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2091" y="8300356"/>
                <a:ext cx="3700594" cy="1262744"/>
              </a:xfrm>
              <a:prstGeom prst="roundRect">
                <a:avLst/>
              </a:prstGeom>
              <a:blipFill>
                <a:blip r:embed="rId9"/>
                <a:stretch>
                  <a:fillRect b="-19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337" y="4744453"/>
            <a:ext cx="3276600" cy="3276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4992817" y="8300356"/>
                <a:ext cx="3700594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kern="1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kern="1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817" y="8300356"/>
                <a:ext cx="3700594" cy="1262744"/>
              </a:xfrm>
              <a:prstGeom prst="roundRect">
                <a:avLst/>
              </a:prstGeom>
              <a:blipFill>
                <a:blip r:embed="rId10"/>
                <a:stretch>
                  <a:fillRect b="-19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4762500"/>
            <a:ext cx="3276600" cy="3276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14158280" y="8286319"/>
                <a:ext cx="3700594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kern="1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sSup>
                      <m:sSupPr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 kern="1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8280" y="8286319"/>
                <a:ext cx="3700594" cy="1262744"/>
              </a:xfrm>
              <a:prstGeom prst="roundRect">
                <a:avLst/>
              </a:prstGeom>
              <a:blipFill>
                <a:blip r:embed="rId11"/>
                <a:stretch>
                  <a:fillRect b="-19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87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422" y="4809180"/>
            <a:ext cx="3276600" cy="3276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219200" y="952500"/>
                <a:ext cx="15757358" cy="3200400"/>
              </a:xfrm>
              <a:prstGeom prst="wedgeRoundRectCallout">
                <a:avLst>
                  <a:gd name="adj1" fmla="val 51467"/>
                  <a:gd name="adj2" fmla="val 18790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nl-NL" sz="4800" b="1" kern="1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2.</a:t>
                </a:r>
                <a:r>
                  <a:rPr lang="fr-FR" sz="48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hàm số </a:t>
                </a:r>
                <a14:m>
                  <m:oMath xmlns:m="http://schemas.openxmlformats.org/officeDocument/2006/math"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8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4800" i="1" kern="1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 kern="1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800" i="1" kern="1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48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Đạo hàm cấp 2 của </a:t>
                </a:r>
                <a14:m>
                  <m:oMath xmlns:m="http://schemas.openxmlformats.org/officeDocument/2006/math"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8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  <a:endParaRPr lang="en-US" sz="4000" kern="1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952500"/>
                <a:ext cx="15757358" cy="3200400"/>
              </a:xfrm>
              <a:prstGeom prst="wedgeRoundRectCallout">
                <a:avLst>
                  <a:gd name="adj1" fmla="val 51467"/>
                  <a:gd name="adj2" fmla="val 18790"/>
                  <a:gd name="adj3" fmla="val 16667"/>
                </a:avLst>
              </a:prstGeom>
              <a:blipFill>
                <a:blip r:embed="rId7"/>
                <a:stretch>
                  <a:fillRect l="-762" b="-1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4788747" y="8300356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fr-FR" sz="36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//</m:t>
                        </m:r>
                      </m:sup>
                    </m:sSup>
                    <m:r>
                      <a:rPr lang="fr-FR" sz="36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(1</m:t>
                        </m:r>
                        <m:r>
                          <a:rPr lang="fr-FR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6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fr-FR" sz="36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747" y="8300356"/>
                <a:ext cx="4161269" cy="126274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11" y="4754479"/>
            <a:ext cx="3276600" cy="3276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9364936" y="8300356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fr-FR" sz="36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//</m:t>
                        </m:r>
                      </m:sup>
                    </m:sSup>
                    <m:r>
                      <a:rPr lang="fr-FR" sz="36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fr-FR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(1</m:t>
                        </m:r>
                        <m:r>
                          <a:rPr lang="fr-FR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6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fr-FR" sz="36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4936" y="8300356"/>
                <a:ext cx="4161269" cy="126274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3" y="4744453"/>
            <a:ext cx="3276600" cy="3276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212558" y="8300356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fr-FR" sz="36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//</m:t>
                        </m:r>
                      </m:sup>
                    </m:sSup>
                    <m:r>
                      <a:rPr lang="fr-FR" sz="36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=2+</m:t>
                    </m:r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(1</m:t>
                        </m:r>
                        <m:r>
                          <a:rPr lang="fr-FR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6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fr-FR" sz="36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58" y="8300356"/>
                <a:ext cx="4161269" cy="1262744"/>
              </a:xfrm>
              <a:prstGeom prst="roundRect">
                <a:avLst/>
              </a:prstGeom>
              <a:blipFill>
                <a:blip r:embed="rId10"/>
                <a:stretch>
                  <a:fillRect l="-8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4762500"/>
            <a:ext cx="3276600" cy="3276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13941125" y="8286319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340" algn="ctr">
                  <a:tabLst>
                    <a:tab pos="1714500" algn="l"/>
                    <a:tab pos="3429000" algn="l"/>
                    <a:tab pos="5029200" algn="l"/>
                  </a:tabLst>
                </a:pPr>
                <a:r>
                  <a:rPr lang="fr-FR" sz="3600" kern="1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3600" b="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//</m:t>
                        </m:r>
                      </m:sup>
                    </m:sSup>
                    <m:r>
                      <a:rPr lang="fr-FR" sz="3600" b="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b="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600" b="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(1−</m:t>
                        </m:r>
                        <m:r>
                          <a:rPr lang="en-US" sz="3600" b="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3600" i="1" kern="1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600" b="0" i="1" kern="1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fr-FR" sz="3600" b="0" i="1" kern="1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endParaRPr lang="en-US" sz="2800" kern="1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1125" y="8286319"/>
                <a:ext cx="4161269" cy="126274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358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85" y="4921446"/>
            <a:ext cx="2708167" cy="270816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71863" y="1104900"/>
            <a:ext cx="15392401" cy="2514601"/>
          </a:xfrm>
          <a:prstGeom prst="wedgeRoundRectCallout">
            <a:avLst>
              <a:gd name="adj1" fmla="val 51467"/>
              <a:gd name="adj2" fmla="val 18790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kumimoji="0" lang="en-US" sz="3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9337979" y="7886700"/>
                <a:ext cx="4014899" cy="1764073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{–1}</m:t>
                      </m:r>
                    </m:oMath>
                  </m:oMathPara>
                </a14:m>
                <a:endParaRPr lang="en-US" sz="38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979" y="7886700"/>
                <a:ext cx="4014899" cy="176407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0" y="4991100"/>
            <a:ext cx="2708167" cy="270816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831698" y="7886701"/>
            <a:ext cx="4020723" cy="176407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fr-FR" sz="40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(–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</a:t>
            </a:r>
            <a:r>
              <a:rPr lang="fr-FR" sz="40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0]</a:t>
            </a:r>
            <a:endParaRPr kumimoji="0" lang="en-US" sz="38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7" y="4931472"/>
            <a:ext cx="2708167" cy="27081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353164" y="7886701"/>
                <a:ext cx="4066438" cy="1764073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4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[–1; 2]</m:t>
                      </m:r>
                    </m:oMath>
                  </m:oMathPara>
                </a14:m>
                <a:endParaRPr lang="en-US" sz="38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64" y="7886701"/>
                <a:ext cx="4066438" cy="176407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210" y="4921445"/>
            <a:ext cx="2708167" cy="27081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13886278" y="7886700"/>
                <a:ext cx="4020722" cy="1764073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340" algn="ctr">
                  <a:spcAft>
                    <a:spcPts val="800"/>
                  </a:spcAft>
                  <a:tabLst>
                    <a:tab pos="1714500" algn="l"/>
                    <a:tab pos="3429000" algn="l"/>
                    <a:tab pos="50292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kern="1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fr-FR" sz="4000" kern="1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000" kern="1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</m:t>
                      </m:r>
                      <m:r>
                        <m:rPr>
                          <m:nor/>
                        </m:rPr>
                        <a:rPr lang="fr-FR" sz="4000" kern="1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3200" kern="1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6278" y="7886700"/>
                <a:ext cx="4020722" cy="1764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438400" y="1229226"/>
                <a:ext cx="13080992" cy="21898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nl-NL" sz="4800" b="1" kern="1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3. </a:t>
                </a:r>
                <a:r>
                  <a:rPr lang="fr-FR" sz="48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 sử </a:t>
                </a:r>
                <a14:m>
                  <m:oMath xmlns:m="http://schemas.openxmlformats.org/officeDocument/2006/math"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d>
                      <m:dPr>
                        <m:ctrlP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5</m:t>
                    </m:r>
                    <m:sSup>
                      <m:sSupPr>
                        <m:ctrlP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800" i="1" kern="1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800" i="1" kern="1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800" i="1" kern="1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fr-FR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+ 4</m:t>
                    </m:r>
                    <m:d>
                      <m:dPr>
                        <m:ctrlP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+ 1</m:t>
                        </m:r>
                      </m:e>
                    </m:d>
                  </m:oMath>
                </a14:m>
                <a:r>
                  <a:rPr lang="fr-FR" sz="48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Tập nghiệm của phương trình </a:t>
                </a:r>
                <a14:m>
                  <m:oMath xmlns:m="http://schemas.openxmlformats.org/officeDocument/2006/math"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′′</m:t>
                    </m:r>
                    <m:d>
                      <m:dPr>
                        <m:ctrlP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0</m:t>
                    </m:r>
                  </m:oMath>
                </a14:m>
                <a:r>
                  <a:rPr lang="fr-FR" sz="48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  <a:endParaRPr lang="en-US" sz="4000" kern="1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229226"/>
                <a:ext cx="13080992" cy="2189895"/>
              </a:xfrm>
              <a:prstGeom prst="rect">
                <a:avLst/>
              </a:prstGeom>
              <a:blipFill>
                <a:blip r:embed="rId10"/>
                <a:stretch>
                  <a:fillRect l="-2097" r="-2097" b="-1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152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/>
          <p:cNvGrpSpPr/>
          <p:nvPr/>
        </p:nvGrpSpPr>
        <p:grpSpPr>
          <a:xfrm>
            <a:off x="368968" y="266701"/>
            <a:ext cx="17602200" cy="9601200"/>
            <a:chOff x="-11223" y="-38100"/>
            <a:chExt cx="4151381" cy="1828002"/>
          </a:xfrm>
        </p:grpSpPr>
        <p:sp>
          <p:nvSpPr>
            <p:cNvPr id="11" name="Freeform 5"/>
            <p:cNvSpPr/>
            <p:nvPr/>
          </p:nvSpPr>
          <p:spPr>
            <a:xfrm>
              <a:off x="-11223" y="-2967"/>
              <a:ext cx="4140158" cy="1789902"/>
            </a:xfrm>
            <a:custGeom>
              <a:avLst/>
              <a:gdLst/>
              <a:ahLst/>
              <a:cxnLst/>
              <a:rect l="l" t="t" r="r" b="b"/>
              <a:pathLst>
                <a:path w="4140158" h="1789902">
                  <a:moveTo>
                    <a:pt x="27966" y="0"/>
                  </a:moveTo>
                  <a:lnTo>
                    <a:pt x="4112191" y="0"/>
                  </a:lnTo>
                  <a:cubicBezTo>
                    <a:pt x="4127637" y="0"/>
                    <a:pt x="4140158" y="12521"/>
                    <a:pt x="4140158" y="27966"/>
                  </a:cubicBezTo>
                  <a:lnTo>
                    <a:pt x="4140158" y="1761936"/>
                  </a:lnTo>
                  <a:cubicBezTo>
                    <a:pt x="4140158" y="1769353"/>
                    <a:pt x="4137211" y="1776467"/>
                    <a:pt x="4131966" y="1781711"/>
                  </a:cubicBezTo>
                  <a:cubicBezTo>
                    <a:pt x="4126722" y="1786956"/>
                    <a:pt x="4119609" y="1789902"/>
                    <a:pt x="4112191" y="1789902"/>
                  </a:cubicBezTo>
                  <a:lnTo>
                    <a:pt x="27966" y="1789902"/>
                  </a:lnTo>
                  <a:cubicBezTo>
                    <a:pt x="20549" y="1789902"/>
                    <a:pt x="13436" y="1786956"/>
                    <a:pt x="8191" y="1781711"/>
                  </a:cubicBezTo>
                  <a:cubicBezTo>
                    <a:pt x="2946" y="1776467"/>
                    <a:pt x="0" y="1769353"/>
                    <a:pt x="0" y="1761936"/>
                  </a:cubicBezTo>
                  <a:lnTo>
                    <a:pt x="0" y="27966"/>
                  </a:lnTo>
                  <a:cubicBezTo>
                    <a:pt x="0" y="20549"/>
                    <a:pt x="2946" y="13436"/>
                    <a:pt x="8191" y="8191"/>
                  </a:cubicBezTo>
                  <a:cubicBezTo>
                    <a:pt x="13436" y="2946"/>
                    <a:pt x="20549" y="0"/>
                    <a:pt x="2796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6"/>
            <p:cNvSpPr txBox="1"/>
            <p:nvPr/>
          </p:nvSpPr>
          <p:spPr>
            <a:xfrm>
              <a:off x="0" y="-38100"/>
              <a:ext cx="4140158" cy="1828002"/>
            </a:xfrm>
            <a:prstGeom prst="rect">
              <a:avLst/>
            </a:prstGeom>
          </p:spPr>
          <p:txBody>
            <a:bodyPr lIns="45625" tIns="45625" rIns="45625" bIns="45625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6348145" y="358942"/>
            <a:ext cx="5439310" cy="165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KHỞI ĐỘNG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859512" y="2247900"/>
                <a:ext cx="13251730" cy="7080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38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 động của một vật gắn trên con lắc lò xo (khi bỏ qua ma sát và sức cản không khí) được cho bởi phương trình sau:</a:t>
                </a:r>
                <a:endParaRPr lang="en-US" sz="3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8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nl-NL" sz="38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func>
                        <m:funcPr>
                          <m:ctrlP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nl-NL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  <m:r>
                                <a:rPr lang="nl-NL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nl-NL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8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8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nl-NL" sz="38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3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38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ở đó </a:t>
                </a:r>
                <a14:m>
                  <m:oMath xmlns:m="http://schemas.openxmlformats.org/officeDocument/2006/math">
                    <m:r>
                      <a:rPr lang="nl-NL" sz="3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8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tính </a:t>
                </a:r>
                <a:r>
                  <a:rPr lang="nl-NL" sz="38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bằng </a:t>
                </a:r>
                <a:r>
                  <a:rPr lang="nl-NL" sz="3800" kern="100" smtClea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centimét </a:t>
                </a:r>
                <a:r>
                  <a:rPr lang="nl-NL" sz="38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 thời gian </a:t>
                </a:r>
                <a14:m>
                  <m:oMath xmlns:m="http://schemas.openxmlformats.org/officeDocument/2006/math">
                    <m:r>
                      <a:rPr lang="nl-NL" sz="3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𝑡</m:t>
                    </m:r>
                    <m:r>
                      <a:rPr lang="nl-NL" sz="3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8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tính bằng giây</a:t>
                </a:r>
                <a:r>
                  <a:rPr lang="nl-NL" sz="38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 </a:t>
                </a:r>
                <a:r>
                  <a:rPr lang="nl-NL" sz="3800" kern="100" smtClea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     Tìm </a:t>
                </a:r>
                <a:r>
                  <a:rPr lang="nl-NL" sz="38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gia tốc tức thời của vật tại thời điểm </a:t>
                </a:r>
                <a14:m>
                  <m:oMath xmlns:m="http://schemas.openxmlformats.org/officeDocument/2006/math">
                    <m:r>
                      <a:rPr lang="nl-NL" sz="3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𝑡</m:t>
                    </m:r>
                    <m:r>
                      <a:rPr lang="nl-NL" sz="3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=5 </m:t>
                    </m:r>
                  </m:oMath>
                </a14:m>
                <a:r>
                  <a:rPr lang="nl-NL" sz="38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giây (làm tròn kết quả đến hàng đơn </a:t>
                </a:r>
                <a:r>
                  <a:rPr lang="nl-NL" sz="38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vị</a:t>
                </a:r>
                <a:r>
                  <a:rPr lang="nl-NL" sz="3800" kern="100" smtClea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).</a:t>
                </a:r>
                <a:endParaRPr lang="en-US" sz="3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512" y="2247900"/>
                <a:ext cx="13251730" cy="7080208"/>
              </a:xfrm>
              <a:prstGeom prst="rect">
                <a:avLst/>
              </a:prstGeom>
              <a:blipFill>
                <a:blip r:embed="rId2"/>
                <a:stretch>
                  <a:fillRect l="-1518" r="-1518" b="-2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90140" flipH="1">
            <a:off x="580641" y="747651"/>
            <a:ext cx="1699575" cy="1607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11212">
            <a:off x="15859454" y="8549313"/>
            <a:ext cx="2226348" cy="2001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52539" y="2315627"/>
            <a:ext cx="2929745" cy="53424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85" y="4921446"/>
            <a:ext cx="2708167" cy="270816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71863" y="1104900"/>
            <a:ext cx="15392401" cy="2514601"/>
          </a:xfrm>
          <a:prstGeom prst="wedgeRoundRectCallout">
            <a:avLst>
              <a:gd name="adj1" fmla="val 51467"/>
              <a:gd name="adj2" fmla="val 18790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9337979" y="7886700"/>
                <a:ext cx="4014899" cy="1764073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b="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4000" b="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40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380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979" y="7886700"/>
                <a:ext cx="4014899" cy="176407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0" y="4991100"/>
            <a:ext cx="2708167" cy="27081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4831698" y="7886701"/>
                <a:ext cx="4020723" cy="1764073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vi-VN" sz="40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80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698" y="7886701"/>
                <a:ext cx="4020723" cy="176407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7" y="4931472"/>
            <a:ext cx="2708167" cy="27081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353164" y="7886701"/>
                <a:ext cx="4066438" cy="1764073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79705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 kern="1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 kern="1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40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sSup>
                        <m:sSupPr>
                          <m:ctrlPr>
                            <a:rPr lang="en-US" sz="40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b="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4000" b="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kern="1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64" y="7886701"/>
                <a:ext cx="4066438" cy="1764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210" y="4921445"/>
            <a:ext cx="2708167" cy="27081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13886278" y="7886700"/>
                <a:ext cx="4020722" cy="1764073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79705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 kern="1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4000" kern="1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40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b="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4000" b="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kern="1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6278" y="7886700"/>
                <a:ext cx="4020722" cy="176407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438400" y="1229226"/>
                <a:ext cx="13080992" cy="21898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4800" b="1" kern="100">
                    <a:solidFill>
                      <a:prstClr val="white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Câu 4. </a:t>
                </a:r>
                <a:r>
                  <a:rPr lang="vi-VN" sz="4800" kern="100">
                    <a:solidFill>
                      <a:prstClr val="white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Hàm số nào dưới đây có đạo hàm cấp hai là </a:t>
                </a:r>
                <a14:m>
                  <m:oMath xmlns:m="http://schemas.openxmlformats.org/officeDocument/2006/math">
                    <m:r>
                      <a:rPr lang="vi-VN" sz="4800" i="1" kern="1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</m:t>
                    </m:r>
                    <m:r>
                      <a:rPr lang="vi-VN" sz="4800" i="1" kern="1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800" kern="100">
                    <a:solidFill>
                      <a:prstClr val="white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229226"/>
                <a:ext cx="13080992" cy="2189895"/>
              </a:xfrm>
              <a:prstGeom prst="rect">
                <a:avLst/>
              </a:prstGeom>
              <a:blipFill>
                <a:blip r:embed="rId11"/>
                <a:stretch>
                  <a:fillRect l="-2097" r="-2097" b="-1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69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888" y="4762500"/>
            <a:ext cx="3276600" cy="327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47800" y="910390"/>
                <a:ext cx="15240000" cy="3554760"/>
              </a:xfrm>
              <a:prstGeom prst="wedgeRoundRectCallout">
                <a:avLst>
                  <a:gd name="adj1" fmla="val 51467"/>
                  <a:gd name="adj2" fmla="val 18790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4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hai tam giác </a:t>
                </a:r>
                <a14:m>
                  <m:oMath xmlns:m="http://schemas.openxmlformats.org/officeDocument/2006/math"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4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và </a:t>
                </a:r>
                <a14:m>
                  <m:oMath xmlns:m="http://schemas.openxmlformats.org/officeDocument/2006/math"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𝐷𝐸𝐹</m:t>
                    </m:r>
                  </m:oMath>
                </a14:m>
                <a:r>
                  <a:rPr lang="en-US" sz="4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 </a:t>
                </a:r>
                <a14:m>
                  <m:oMath xmlns:m="http://schemas.openxmlformats.org/officeDocument/2006/math"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=90°;</m:t>
                    </m:r>
                  </m:oMath>
                </a14:m>
                <a:endParaRPr lang="en-US" sz="4800" i="1" smtClean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=30°;</m:t>
                    </m:r>
                    <m:acc>
                      <m:accPr>
                        <m:chr m:val="̂"/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acc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r>
                  <a:rPr lang="en-US" sz="4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Chọn phát biểu đúng trong các phát biểu sau?</a:t>
                </a:r>
                <a:endParaRPr lang="en-US" sz="4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910390"/>
                <a:ext cx="15240000" cy="3554760"/>
              </a:xfrm>
              <a:prstGeom prst="wedgeRoundRectCallout">
                <a:avLst>
                  <a:gd name="adj1" fmla="val 51467"/>
                  <a:gd name="adj2" fmla="val 18790"/>
                  <a:gd name="adj3" fmla="val 16667"/>
                </a:avLst>
              </a:prstGeom>
              <a:blipFill>
                <a:blip r:embed="rId7"/>
                <a:stretch>
                  <a:fillRect l="-709" b="-60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14087750" y="8270277"/>
                <a:ext cx="3184358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340" algn="ctr">
                  <a:spcAft>
                    <a:spcPts val="800"/>
                  </a:spcAft>
                  <a:tabLst>
                    <a:tab pos="1714500" algn="l"/>
                    <a:tab pos="3429000" algn="l"/>
                    <a:tab pos="5029200" algn="l"/>
                  </a:tabLst>
                </a:pPr>
                <a:r>
                  <a:rPr lang="fr-FR" sz="3600" kern="1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3600" b="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𝑡𝑎𝑛𝑥</m:t>
                    </m:r>
                    <m:r>
                      <a:rPr lang="fr-FR" sz="3600" b="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kern="1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7750" y="8270277"/>
                <a:ext cx="3184358" cy="126274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922" y="4785992"/>
            <a:ext cx="3276600" cy="3276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9694922" y="8272282"/>
                <a:ext cx="3184358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fr-FR" sz="36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36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𝑐𝑜𝑡𝑥</m:t>
                    </m:r>
                  </m:oMath>
                </a14:m>
                <a:endPara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4922" y="8272282"/>
                <a:ext cx="3184358" cy="126274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3" y="4744453"/>
            <a:ext cx="3276600" cy="3276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990600" y="8277168"/>
                <a:ext cx="3184358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fr-FR" sz="36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6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en-US" sz="36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func>
                      </m:den>
                    </m:f>
                  </m:oMath>
                </a14:m>
                <a:endPara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8277168"/>
                <a:ext cx="3184358" cy="1262744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094" y="4776537"/>
            <a:ext cx="3276600" cy="3276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5302094" y="8272282"/>
                <a:ext cx="3184358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defRPr/>
                </a:pPr>
                <a:r>
                  <a:rPr lang="fr-FR" sz="36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360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36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6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en-US" sz="36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func>
                      </m:den>
                    </m:f>
                  </m:oMath>
                </a14:m>
                <a:endPara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094" y="8272282"/>
                <a:ext cx="3184358" cy="126274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086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85" y="4921446"/>
            <a:ext cx="2708167" cy="270816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43000" y="419100"/>
            <a:ext cx="16002000" cy="4548993"/>
          </a:xfrm>
          <a:prstGeom prst="wedgeRoundRectCallout">
            <a:avLst>
              <a:gd name="adj1" fmla="val 51467"/>
              <a:gd name="adj2" fmla="val 18790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9337979" y="7886700"/>
                <a:ext cx="4014899" cy="1764073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vi-VN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vi-VN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6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979" y="7886700"/>
                <a:ext cx="4014899" cy="176407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0" y="4991100"/>
            <a:ext cx="2708167" cy="27081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4831698" y="7886701"/>
                <a:ext cx="4020723" cy="1764073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698" y="7886701"/>
                <a:ext cx="4020723" cy="176407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7" y="4931472"/>
            <a:ext cx="2708167" cy="27081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353164" y="7886701"/>
                <a:ext cx="4066438" cy="1764073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179705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vi-VN" sz="4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vi-VN" sz="4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kumimoji="0" lang="en-US" sz="4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kumimoji="0" lang="en-US" sz="32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64" y="7886701"/>
                <a:ext cx="4066438" cy="1764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210" y="4921445"/>
            <a:ext cx="2708167" cy="27081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13886278" y="7886700"/>
                <a:ext cx="4020722" cy="1764073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179705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vi-VN" sz="4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kumimoji="0" lang="vi-VN" sz="4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kumimoji="0" lang="en-US" sz="4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kumimoji="0" lang="en-US" sz="32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6278" y="7886700"/>
                <a:ext cx="4020722" cy="176407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700463" y="635674"/>
                <a:ext cx="14834938" cy="40626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nl-NL" sz="4300" b="1" kern="1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6.</a:t>
                </a:r>
                <a:r>
                  <a:rPr lang="nl-NL" sz="43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Một chất điểm chuyển động theo phương trình </a:t>
                </a:r>
                <a14:m>
                  <m:oMath xmlns:m="http://schemas.openxmlformats.org/officeDocument/2006/math">
                    <m:r>
                      <a:rPr lang="en-US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d>
                      <m:dPr>
                        <m:ctrlPr>
                          <a:rPr lang="en-US" sz="43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3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nl-NL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nl-NL" sz="43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3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nl-NL" sz="43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nl-NL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nl-NL" sz="43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trong đó </a:t>
                </a:r>
                <a14:m>
                  <m:oMath xmlns:m="http://schemas.openxmlformats.org/officeDocument/2006/math">
                    <m:r>
                      <a:rPr lang="en-US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nl-NL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nl-NL" sz="43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nl-NL" sz="43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tính bằng giây và </a:t>
                </a:r>
                <a14:m>
                  <m:oMath xmlns:m="http://schemas.openxmlformats.org/officeDocument/2006/math">
                    <m:r>
                      <a:rPr lang="en-US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d>
                      <m:dPr>
                        <m:ctrlPr>
                          <a:rPr lang="en-US" sz="43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3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nl-NL" sz="43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tính bằng mét. Gia tốc tức thời của chất điểm tại thời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3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3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nl-NL" sz="43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nl-NL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3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nl-NL" sz="43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(s) là:</a:t>
                </a:r>
                <a:endParaRPr lang="en-US" sz="4300" kern="1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463" y="635674"/>
                <a:ext cx="14834938" cy="4062651"/>
              </a:xfrm>
              <a:prstGeom prst="rect">
                <a:avLst/>
              </a:prstGeom>
              <a:blipFill>
                <a:blip r:embed="rId11"/>
                <a:stretch>
                  <a:fillRect l="-1643" r="-1561" b="-3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15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1000" y="435142"/>
            <a:ext cx="17516083" cy="9372600"/>
            <a:chOff x="0" y="0"/>
            <a:chExt cx="4140158" cy="17899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0158" cy="1789902"/>
            </a:xfrm>
            <a:custGeom>
              <a:avLst/>
              <a:gdLst/>
              <a:ahLst/>
              <a:cxnLst/>
              <a:rect l="l" t="t" r="r" b="b"/>
              <a:pathLst>
                <a:path w="4140158" h="1789902">
                  <a:moveTo>
                    <a:pt x="27966" y="0"/>
                  </a:moveTo>
                  <a:lnTo>
                    <a:pt x="4112191" y="0"/>
                  </a:lnTo>
                  <a:cubicBezTo>
                    <a:pt x="4127637" y="0"/>
                    <a:pt x="4140158" y="12521"/>
                    <a:pt x="4140158" y="27966"/>
                  </a:cubicBezTo>
                  <a:lnTo>
                    <a:pt x="4140158" y="1761936"/>
                  </a:lnTo>
                  <a:cubicBezTo>
                    <a:pt x="4140158" y="1769353"/>
                    <a:pt x="4137211" y="1776467"/>
                    <a:pt x="4131966" y="1781711"/>
                  </a:cubicBezTo>
                  <a:cubicBezTo>
                    <a:pt x="4126722" y="1786956"/>
                    <a:pt x="4119609" y="1789902"/>
                    <a:pt x="4112191" y="1789902"/>
                  </a:cubicBezTo>
                  <a:lnTo>
                    <a:pt x="27966" y="1789902"/>
                  </a:lnTo>
                  <a:cubicBezTo>
                    <a:pt x="20549" y="1789902"/>
                    <a:pt x="13436" y="1786956"/>
                    <a:pt x="8191" y="1781711"/>
                  </a:cubicBezTo>
                  <a:cubicBezTo>
                    <a:pt x="2946" y="1776467"/>
                    <a:pt x="0" y="1769353"/>
                    <a:pt x="0" y="1761936"/>
                  </a:cubicBezTo>
                  <a:lnTo>
                    <a:pt x="0" y="27966"/>
                  </a:lnTo>
                  <a:cubicBezTo>
                    <a:pt x="0" y="20549"/>
                    <a:pt x="2946" y="13436"/>
                    <a:pt x="8191" y="8191"/>
                  </a:cubicBezTo>
                  <a:cubicBezTo>
                    <a:pt x="13436" y="2946"/>
                    <a:pt x="20549" y="0"/>
                    <a:pt x="2796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40158" cy="1828002"/>
            </a:xfrm>
            <a:prstGeom prst="rect">
              <a:avLst/>
            </a:prstGeom>
          </p:spPr>
          <p:txBody>
            <a:bodyPr lIns="45625" tIns="45625" rIns="45625" bIns="4562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9039" y="9567898"/>
            <a:ext cx="9107349" cy="354636"/>
            <a:chOff x="0" y="0"/>
            <a:chExt cx="5253877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53877" cy="406400"/>
            </a:xfrm>
            <a:custGeom>
              <a:avLst/>
              <a:gdLst/>
              <a:ahLst/>
              <a:cxnLst/>
              <a:rect l="l" t="t" r="r" b="b"/>
              <a:pathLst>
                <a:path w="5253877" h="406400">
                  <a:moveTo>
                    <a:pt x="5050677" y="0"/>
                  </a:moveTo>
                  <a:cubicBezTo>
                    <a:pt x="5162901" y="0"/>
                    <a:pt x="5253877" y="90976"/>
                    <a:pt x="5253877" y="203200"/>
                  </a:cubicBezTo>
                  <a:cubicBezTo>
                    <a:pt x="5253877" y="315424"/>
                    <a:pt x="5162901" y="406400"/>
                    <a:pt x="50506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6D9E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25387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1149873">
            <a:off x="15889693" y="7792477"/>
            <a:ext cx="1735333" cy="1950415"/>
          </a:xfrm>
          <a:custGeom>
            <a:avLst/>
            <a:gdLst/>
            <a:ahLst/>
            <a:cxnLst/>
            <a:rect l="l" t="t" r="r" b="b"/>
            <a:pathLst>
              <a:path w="1424304" h="1551222">
                <a:moveTo>
                  <a:pt x="0" y="0"/>
                </a:moveTo>
                <a:lnTo>
                  <a:pt x="1424304" y="0"/>
                </a:lnTo>
                <a:lnTo>
                  <a:pt x="1424304" y="1551221"/>
                </a:lnTo>
                <a:lnTo>
                  <a:pt x="0" y="1551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7751981" y="897404"/>
                <a:ext cx="9338401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/>
                  <a:t>Cho hàm số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38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latin typeface="Cambria Math" panose="02040503050406030204" pitchFamily="18" charset="0"/>
                      </a:rPr>
                      <m:t>) =</m:t>
                    </m:r>
                    <m:sSup>
                      <m:sSupPr>
                        <m:ctrlPr>
                          <a:rPr lang="en-US" sz="3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vi-VN" sz="3800"/>
                  <a:t>. Tính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3800" i="1" smtClean="0">
                        <a:latin typeface="Cambria Math" panose="02040503050406030204" pitchFamily="18" charset="0"/>
                      </a:rPr>
                      <m:t>′′(0).</m:t>
                    </m:r>
                  </m:oMath>
                </a14:m>
                <a:endParaRPr lang="vi-VN" sz="380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981" y="897404"/>
                <a:ext cx="9338401" cy="969496"/>
              </a:xfrm>
              <a:prstGeom prst="rect">
                <a:avLst/>
              </a:prstGeom>
              <a:blipFill>
                <a:blip r:embed="rId12"/>
                <a:stretch>
                  <a:fillRect l="-2154" b="-1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Google Shape;3331;p61"/>
          <p:cNvSpPr txBox="1"/>
          <p:nvPr/>
        </p:nvSpPr>
        <p:spPr>
          <a:xfrm flipH="1">
            <a:off x="1938247" y="897404"/>
            <a:ext cx="5508934" cy="959480"/>
          </a:xfrm>
          <a:prstGeom prst="rect">
            <a:avLst/>
          </a:prstGeom>
          <a:solidFill>
            <a:srgbClr val="F4FF5C"/>
          </a:solidFill>
          <a:ln w="9525" cap="flat" cmpd="sng">
            <a:solidFill>
              <a:srgbClr val="0701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9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fr-FR" sz="39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9.13 </a:t>
            </a:r>
            <a:r>
              <a:rPr kumimoji="0" lang="fr-FR" sz="39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(SGK – </a:t>
            </a:r>
            <a:r>
              <a:rPr kumimoji="0" lang="fr-FR" sz="39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tr.96)</a:t>
            </a:r>
            <a:endParaRPr kumimoji="0" lang="en-US" sz="3900" b="0" i="0" u="none" strike="noStrike" kern="0" cap="none" spc="0" normalizeH="0" baseline="0" noProof="0" dirty="0" smtClean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41121" y="2718738"/>
            <a:ext cx="11031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en-US" sz="3800" b="1" i="1" u="sng">
                <a:solidFill>
                  <a:srgbClr val="C00000"/>
                </a:solidFill>
                <a:latin typeface="Arial" panose="020B0604020202020204" pitchFamily="34" charset="0"/>
                <a:cs typeface="Arial"/>
                <a:sym typeface="Arial"/>
              </a:rPr>
              <a:t>Giải</a:t>
            </a:r>
            <a:endParaRPr lang="en-US" sz="3800" b="1" i="1" u="sng" dirty="0">
              <a:solidFill>
                <a:srgbClr val="C00000"/>
              </a:solidFill>
              <a:latin typeface="Calibri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938247" y="3924300"/>
                <a:ext cx="16459200" cy="4770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)=(2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38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2+4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(0)=2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247" y="3924300"/>
                <a:ext cx="16459200" cy="4770537"/>
              </a:xfrm>
              <a:prstGeom prst="rect">
                <a:avLst/>
              </a:prstGeom>
              <a:blipFill>
                <a:blip r:embed="rId13"/>
                <a:stretch>
                  <a:fillRect l="-1222" b="-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11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7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12587178" flipH="1" flipV="1">
            <a:off x="-948358" y="-764148"/>
            <a:ext cx="1896716" cy="3500651"/>
          </a:xfrm>
          <a:custGeom>
            <a:avLst/>
            <a:gdLst/>
            <a:ahLst/>
            <a:cxnLst/>
            <a:rect l="l" t="t" r="r" b="b"/>
            <a:pathLst>
              <a:path w="1896716" h="3500651">
                <a:moveTo>
                  <a:pt x="1896716" y="3500651"/>
                </a:moveTo>
                <a:lnTo>
                  <a:pt x="0" y="3500651"/>
                </a:lnTo>
                <a:lnTo>
                  <a:pt x="0" y="0"/>
                </a:lnTo>
                <a:lnTo>
                  <a:pt x="1896716" y="0"/>
                </a:lnTo>
                <a:lnTo>
                  <a:pt x="1896716" y="350065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7800" y="3207481"/>
            <a:ext cx="1175658" cy="12966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6517677" y="596186"/>
                <a:ext cx="10363200" cy="1954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đạo hàm cấp hai của các hàm số sau: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ln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+1);</m:t>
                    </m:r>
                  </m:oMath>
                </a14:m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b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m:rPr>
                        <m:sty m:val="p"/>
                      </m:rP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tan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37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7677" y="596186"/>
                <a:ext cx="10363200" cy="1954381"/>
              </a:xfrm>
              <a:prstGeom prst="rect">
                <a:avLst/>
              </a:prstGeom>
              <a:blipFill>
                <a:blip r:embed="rId9"/>
                <a:stretch>
                  <a:fillRect l="-1824" b="-5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831713" y="3314313"/>
            <a:ext cx="1080745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en-US" sz="3700" b="1" i="1" u="sng">
                <a:solidFill>
                  <a:srgbClr val="C00000"/>
                </a:solidFill>
                <a:latin typeface="Arial" panose="020B0604020202020204" pitchFamily="34" charset="0"/>
                <a:cs typeface="Arial"/>
                <a:sym typeface="Arial"/>
              </a:rPr>
              <a:t>Giải</a:t>
            </a:r>
            <a:endParaRPr lang="en-US" sz="3700" b="1" i="1" u="sng" dirty="0">
              <a:solidFill>
                <a:srgbClr val="C0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9" name="Google Shape;3331;p61"/>
          <p:cNvSpPr txBox="1"/>
          <p:nvPr/>
        </p:nvSpPr>
        <p:spPr>
          <a:xfrm flipH="1">
            <a:off x="617619" y="1084273"/>
            <a:ext cx="5508934" cy="1193174"/>
          </a:xfrm>
          <a:prstGeom prst="rect">
            <a:avLst/>
          </a:prstGeom>
          <a:solidFill>
            <a:srgbClr val="F4FF5C"/>
          </a:solidFill>
          <a:ln w="9525" cap="flat" cmpd="sng">
            <a:solidFill>
              <a:srgbClr val="0701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9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fr-FR" sz="39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9.14 </a:t>
            </a:r>
            <a:r>
              <a:rPr kumimoji="0" lang="fr-FR" sz="39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(SGK – </a:t>
            </a:r>
            <a:r>
              <a:rPr kumimoji="0" lang="fr-FR" sz="39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tr.96)</a:t>
            </a:r>
            <a:endParaRPr kumimoji="0" lang="en-US" sz="3900" b="0" i="0" u="none" strike="noStrike" kern="0" cap="none" spc="0" normalizeH="0" baseline="0" noProof="0" dirty="0" smtClean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609600" y="4534267"/>
                <a:ext cx="17678400" cy="53413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6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6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6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a:rPr lang="en-US" sz="36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6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6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36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(1+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(1+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6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(1+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r>
                  <a:rPr lang="en-US" sz="36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600" kern="1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6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6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6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a:rPr lang="en-US" sz="36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6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6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36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2⋅</m:t>
                          </m:r>
                          <m:sSup>
                            <m:sSupPr>
                              <m:ctrlP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6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en-US" sz="3600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36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⁡2</m:t>
                                  </m:r>
                                  <m:r>
                                    <a:rPr lang="en-US" sz="36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6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2⋅2⋅</m:t>
                          </m:r>
                          <m:r>
                            <m:rPr>
                              <m:sty m:val="p"/>
                            </m:rP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m:rPr>
                              <m:sty m:val="p"/>
                            </m:rP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6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2⋅2⋅</m:t>
                          </m:r>
                          <m:r>
                            <m:rPr>
                              <m:sty m:val="p"/>
                            </m:rP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⋅(2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6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m:rPr>
                              <m:sty m:val="p"/>
                            </m:rP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36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3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6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534267"/>
                <a:ext cx="17678400" cy="534133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110347" y="495300"/>
                <a:ext cx="118872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vi-VN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vi-VN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𝑏𝑥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0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là hằng số). Tìm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biết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= 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′′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= –</m:t>
                    </m:r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vi-VN" sz="40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347" y="495300"/>
                <a:ext cx="11887200" cy="1938992"/>
              </a:xfrm>
              <a:prstGeom prst="rect">
                <a:avLst/>
              </a:prstGeom>
              <a:blipFill>
                <a:blip r:embed="rId2"/>
                <a:stretch>
                  <a:fillRect l="-1795" r="-1846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6702">
            <a:off x="16696880" y="8598542"/>
            <a:ext cx="1247171" cy="1478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96602">
            <a:off x="-732804" y="7521896"/>
            <a:ext cx="1793874" cy="20712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13005" y="2993521"/>
            <a:ext cx="115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3331;p61"/>
          <p:cNvSpPr txBox="1"/>
          <p:nvPr/>
        </p:nvSpPr>
        <p:spPr>
          <a:xfrm flipH="1">
            <a:off x="391632" y="868209"/>
            <a:ext cx="5508934" cy="1193174"/>
          </a:xfrm>
          <a:prstGeom prst="rect">
            <a:avLst/>
          </a:prstGeom>
          <a:solidFill>
            <a:srgbClr val="F4FF5C"/>
          </a:solidFill>
          <a:ln w="9525" cap="flat" cmpd="sng">
            <a:solidFill>
              <a:srgbClr val="0701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fr-FR" sz="4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9.15 </a:t>
            </a:r>
            <a:r>
              <a:rPr kumimoji="0" lang="fr-FR" sz="4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(SGK – </a:t>
            </a:r>
            <a:r>
              <a:rPr kumimoji="0" lang="fr-FR" sz="4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tr.96)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307689" y="4074316"/>
                <a:ext cx="15721756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thu được các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</a:p>
              <a:p>
                <a:pPr algn="ctr">
                  <a:lnSpc>
                    <a:spcPct val="200000"/>
                  </a:lnSpc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 ta tìm được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89" y="4074316"/>
                <a:ext cx="15721756" cy="5016758"/>
              </a:xfrm>
              <a:prstGeom prst="rect">
                <a:avLst/>
              </a:prstGeom>
              <a:blipFill>
                <a:blip r:embed="rId5"/>
                <a:stretch>
                  <a:fillRect l="-1396" b="-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1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10591800" y="-342900"/>
            <a:ext cx="9107349" cy="704475"/>
            <a:chOff x="0" y="0"/>
            <a:chExt cx="5253877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53877" cy="406400"/>
            </a:xfrm>
            <a:custGeom>
              <a:avLst/>
              <a:gdLst/>
              <a:ahLst/>
              <a:cxnLst/>
              <a:rect l="l" t="t" r="r" b="b"/>
              <a:pathLst>
                <a:path w="5253877" h="406400">
                  <a:moveTo>
                    <a:pt x="5050677" y="0"/>
                  </a:moveTo>
                  <a:cubicBezTo>
                    <a:pt x="5162901" y="0"/>
                    <a:pt x="5253877" y="90976"/>
                    <a:pt x="5253877" y="203200"/>
                  </a:cubicBezTo>
                  <a:cubicBezTo>
                    <a:pt x="5253877" y="315424"/>
                    <a:pt x="5162901" y="406400"/>
                    <a:pt x="50506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6D9E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25387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09183">
            <a:off x="16847942" y="8151882"/>
            <a:ext cx="1544018" cy="17582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6318624" y="618792"/>
                <a:ext cx="11588376" cy="21670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700" smtClean="0">
                    <a:solidFill>
                      <a:srgbClr val="000000"/>
                    </a:solidFill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vi-VN" sz="37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37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7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37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7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𝑠𝑖𝑛</m:t>
                        </m:r>
                      </m:e>
                      <m:sup>
                        <m:r>
                          <a:rPr lang="en-US" sz="37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7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7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7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7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7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7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700" smtClean="0">
                    <a:solidFill>
                      <a:srgbClr val="000000"/>
                    </a:solidFill>
                  </a:rPr>
                  <a:t>. </a:t>
                </a:r>
                <a:r>
                  <a:rPr lang="vi-VN" sz="3700">
                    <a:solidFill>
                      <a:srgbClr val="000000"/>
                    </a:solidFill>
                  </a:rPr>
                  <a:t>Chứng minh rằng 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′′</m:t>
                    </m:r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)| ≤ </m:t>
                    </m:r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700">
                    <a:solidFill>
                      <a:srgbClr val="000000"/>
                    </a:solidFill>
                  </a:rPr>
                  <a:t>với mọi 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700">
                    <a:solidFill>
                      <a:srgbClr val="000000"/>
                    </a:solidFill>
                  </a:rPr>
                  <a:t>.</a:t>
                </a:r>
                <a:endParaRPr lang="vi-VN" sz="37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624" y="618792"/>
                <a:ext cx="11588376" cy="2167068"/>
              </a:xfrm>
              <a:prstGeom prst="rect">
                <a:avLst/>
              </a:prstGeom>
              <a:blipFill>
                <a:blip r:embed="rId3"/>
                <a:stretch>
                  <a:fillRect l="-1683" r="-1631" b="-7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664729" y="3390900"/>
            <a:ext cx="110318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37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81000" y="4229100"/>
                <a:ext cx="17880892" cy="48863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7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7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7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7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7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  <m:r>
                              <a:rPr lang="en-US" sz="37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d>
                              <m:dPr>
                                <m:ctrlPr>
                                  <a:rPr lang="en-US" sz="37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7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7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37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7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7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p>
                        <m: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7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7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m:rPr>
                        <m:sty m:val="p"/>
                      </m:rP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7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7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7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7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7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700" kern="1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 kern="1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700" kern="1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37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7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7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7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37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7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7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7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7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7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7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7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7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3700" kern="1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700" kern="1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′′</m:t>
                            </m:r>
                          </m:sup>
                        </m:sSup>
                        <m:r>
                          <a:rPr lang="en-US" sz="37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7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d>
                      <m:dPr>
                        <m:begChr m:val="|"/>
                        <m:endChr m:val="|"/>
                        <m:ctrlPr>
                          <a:rPr lang="en-US" sz="37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7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37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d>
                          <m:dPr>
                            <m:ctrlP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7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7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7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37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7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7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37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37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a:rPr lang="en-US" sz="37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700" kern="1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229100"/>
                <a:ext cx="17880892" cy="4886338"/>
              </a:xfrm>
              <a:prstGeom prst="rect">
                <a:avLst/>
              </a:prstGeom>
              <a:blipFill>
                <a:blip r:embed="rId4"/>
                <a:stretch>
                  <a:fillRect l="-1091" b="-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Google Shape;3331;p61"/>
          <p:cNvSpPr txBox="1"/>
          <p:nvPr/>
        </p:nvSpPr>
        <p:spPr>
          <a:xfrm flipH="1">
            <a:off x="461856" y="1328074"/>
            <a:ext cx="5508934" cy="1193174"/>
          </a:xfrm>
          <a:prstGeom prst="rect">
            <a:avLst/>
          </a:prstGeom>
          <a:solidFill>
            <a:srgbClr val="F4FF5C"/>
          </a:solidFill>
          <a:ln w="9525" cap="flat" cmpd="sng">
            <a:solidFill>
              <a:srgbClr val="0701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fr-FR" sz="4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9.16 </a:t>
            </a:r>
            <a:r>
              <a:rPr kumimoji="0" lang="fr-FR" sz="4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(SGK – </a:t>
            </a:r>
            <a:r>
              <a:rPr kumimoji="0" lang="fr-FR" sz="4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tr.96)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089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13"/>
          <p:cNvGrpSpPr/>
          <p:nvPr/>
        </p:nvGrpSpPr>
        <p:grpSpPr>
          <a:xfrm>
            <a:off x="609600" y="605170"/>
            <a:ext cx="17068800" cy="9067800"/>
            <a:chOff x="0" y="0"/>
            <a:chExt cx="1408500" cy="328568"/>
          </a:xfrm>
        </p:grpSpPr>
        <p:sp>
          <p:nvSpPr>
            <p:cNvPr id="28" name="Freeform 14"/>
            <p:cNvSpPr/>
            <p:nvPr/>
          </p:nvSpPr>
          <p:spPr>
            <a:xfrm>
              <a:off x="0" y="0"/>
              <a:ext cx="1408500" cy="328568"/>
            </a:xfrm>
            <a:custGeom>
              <a:avLst/>
              <a:gdLst/>
              <a:ahLst/>
              <a:cxnLst/>
              <a:rect l="l" t="t" r="r" b="b"/>
              <a:pathLst>
                <a:path w="1408500" h="328568">
                  <a:moveTo>
                    <a:pt x="82205" y="0"/>
                  </a:moveTo>
                  <a:lnTo>
                    <a:pt x="1326295" y="0"/>
                  </a:lnTo>
                  <a:cubicBezTo>
                    <a:pt x="1348097" y="0"/>
                    <a:pt x="1369006" y="8661"/>
                    <a:pt x="1384422" y="24077"/>
                  </a:cubicBezTo>
                  <a:cubicBezTo>
                    <a:pt x="1399839" y="39494"/>
                    <a:pt x="1408500" y="60403"/>
                    <a:pt x="1408500" y="82205"/>
                  </a:cubicBezTo>
                  <a:lnTo>
                    <a:pt x="1408500" y="246364"/>
                  </a:lnTo>
                  <a:cubicBezTo>
                    <a:pt x="1408500" y="268166"/>
                    <a:pt x="1399839" y="289075"/>
                    <a:pt x="1384422" y="304491"/>
                  </a:cubicBezTo>
                  <a:cubicBezTo>
                    <a:pt x="1369006" y="319908"/>
                    <a:pt x="1348097" y="328568"/>
                    <a:pt x="1326295" y="328568"/>
                  </a:cubicBezTo>
                  <a:lnTo>
                    <a:pt x="82205" y="328568"/>
                  </a:lnTo>
                  <a:cubicBezTo>
                    <a:pt x="60403" y="328568"/>
                    <a:pt x="39494" y="319908"/>
                    <a:pt x="24077" y="304491"/>
                  </a:cubicBezTo>
                  <a:cubicBezTo>
                    <a:pt x="8661" y="289075"/>
                    <a:pt x="0" y="268166"/>
                    <a:pt x="0" y="246364"/>
                  </a:cubicBezTo>
                  <a:lnTo>
                    <a:pt x="0" y="82205"/>
                  </a:lnTo>
                  <a:cubicBezTo>
                    <a:pt x="0" y="60403"/>
                    <a:pt x="8661" y="39494"/>
                    <a:pt x="24077" y="24077"/>
                  </a:cubicBezTo>
                  <a:cubicBezTo>
                    <a:pt x="39494" y="8661"/>
                    <a:pt x="60403" y="0"/>
                    <a:pt x="822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15"/>
            <p:cNvSpPr txBox="1"/>
            <p:nvPr/>
          </p:nvSpPr>
          <p:spPr>
            <a:xfrm>
              <a:off x="0" y="-38100"/>
              <a:ext cx="1408500" cy="366668"/>
            </a:xfrm>
            <a:prstGeom prst="rect">
              <a:avLst/>
            </a:prstGeom>
          </p:spPr>
          <p:txBody>
            <a:bodyPr lIns="45625" tIns="45625" rIns="45625" bIns="4562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7086600" y="1005041"/>
            <a:ext cx="51090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7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3331;p61"/>
          <p:cNvSpPr txBox="1"/>
          <p:nvPr/>
        </p:nvSpPr>
        <p:spPr>
          <a:xfrm flipH="1">
            <a:off x="2853070" y="2738770"/>
            <a:ext cx="5934519" cy="1193174"/>
          </a:xfrm>
          <a:prstGeom prst="rect">
            <a:avLst/>
          </a:prstGeom>
          <a:solidFill>
            <a:srgbClr val="F4FF5C"/>
          </a:solidFill>
          <a:ln w="9525" cap="flat" cmpd="sng">
            <a:solidFill>
              <a:srgbClr val="0701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fr-FR" sz="4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9.17 </a:t>
            </a:r>
            <a:r>
              <a:rPr kumimoji="0" lang="fr-FR" sz="4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(SGK – </a:t>
            </a:r>
            <a:r>
              <a:rPr kumimoji="0" lang="fr-FR" sz="4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tr.96)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1"/>
              <p:cNvSpPr>
                <a:spLocks noChangeArrowheads="1"/>
              </p:cNvSpPr>
              <p:nvPr/>
            </p:nvSpPr>
            <p:spPr bwMode="auto">
              <a:xfrm>
                <a:off x="2774341" y="4175166"/>
                <a:ext cx="12716319" cy="47699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/>
                  </a:rPr>
                  <a:t>Phương trình chuyển động của một hạt được cho bởi </a:t>
                </a:r>
                <a14:m>
                  <m:oMath xmlns:m="http://schemas.openxmlformats.org/officeDocument/2006/math">
                    <m:r>
                      <a:rPr kumimoji="0" lang="en-US" altLang="en-US" sz="3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𝑠</m:t>
                    </m:r>
                    <m:r>
                      <a:rPr kumimoji="0" lang="en-US" altLang="en-US" sz="3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(</m:t>
                    </m:r>
                    <m:r>
                      <a:rPr kumimoji="0" lang="en-US" altLang="en-US" sz="3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𝑡</m:t>
                    </m:r>
                    <m:r>
                      <a:rPr kumimoji="0" lang="en-US" altLang="en-US" sz="3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)=10 + 0,5</m:t>
                    </m:r>
                    <m:r>
                      <m:rPr>
                        <m:sty m:val="p"/>
                      </m:rPr>
                      <a:rPr kumimoji="0" lang="en-US" altLang="en-US" sz="3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sin</m:t>
                    </m:r>
                    <m:r>
                      <a:rPr kumimoji="0" lang="en-US" altLang="en-US" sz="3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⁡(2</m:t>
                    </m:r>
                    <m:r>
                      <a:rPr kumimoji="0" lang="en-US" altLang="en-US" sz="3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th-I"/>
                      </a:rPr>
                      <m:t>𝜋</m:t>
                    </m:r>
                    <m:r>
                      <a:rPr kumimoji="0" lang="en-US" altLang="en-US" sz="3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th-I"/>
                      </a:rPr>
                      <m:t>𝑡</m:t>
                    </m:r>
                    <m:r>
                      <a:rPr kumimoji="0" lang="en-US" altLang="en-US" sz="3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+</m:t>
                    </m:r>
                    <m:f>
                      <m:fPr>
                        <m:ctrlPr>
                          <a:rPr kumimoji="0" lang="en-US" altLang="en-US" sz="3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JXc-TeX-math-I"/>
                          </a:rPr>
                          <m:t>𝜋</m:t>
                        </m:r>
                      </m:num>
                      <m:den>
                        <m:r>
                          <a:rPr kumimoji="0" lang="en-US" altLang="en-US" sz="3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kumimoji="0" lang="en-US" altLang="en-US" sz="3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size1-R"/>
                      </a:rPr>
                      <m:t>)</m:t>
                    </m:r>
                  </m:oMath>
                </a14:m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/>
                  </a:rPr>
                  <a:t>, </a:t>
                </a: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/>
                  </a:rPr>
                  <a:t>trong đó </a:t>
                </a:r>
                <a14:m>
                  <m:oMath xmlns:m="http://schemas.openxmlformats.org/officeDocument/2006/math">
                    <m:r>
                      <a:rPr kumimoji="0" lang="en-US" altLang="en-US" sz="3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𝑠</m:t>
                    </m:r>
                  </m:oMath>
                </a14:m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/>
                  </a:rPr>
                  <a:t> tính bằng centimet và </a:t>
                </a:r>
                <a14:m>
                  <m:oMath xmlns:m="http://schemas.openxmlformats.org/officeDocument/2006/math">
                    <m:r>
                      <a:rPr kumimoji="0" lang="en-US" altLang="en-US" sz="3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𝑡</m:t>
                    </m:r>
                  </m:oMath>
                </a14:m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/>
                  </a:rPr>
                  <a:t> tính bằng giây. </a:t>
                </a: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/>
                  </a:rPr>
                  <a:t>Tính </a:t>
                </a: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/>
                  </a:rPr>
                  <a:t> gia </a:t>
                </a: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/>
                  </a:rPr>
                  <a:t>tốc của hạt tại thời điểm </a:t>
                </a: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altLang="en-US" sz="3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𝑡</m:t>
                    </m:r>
                    <m:r>
                      <a:rPr kumimoji="0" lang="en-US" altLang="en-US" sz="3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=5 </m:t>
                    </m:r>
                  </m:oMath>
                </a14:m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/>
                  </a:rPr>
                  <a:t>giây (làm tròn kết quả đến chữ số thập phân thứ </a:t>
                </a: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/>
                  </a:rPr>
                  <a:t>nhất</a:t>
                </a: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/>
                  </a:rPr>
                  <a:t>).</a:t>
                </a:r>
                <a:endParaRPr kumimoji="0" lang="en-US" altLang="en-US" sz="3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4341" y="4175166"/>
                <a:ext cx="12716319" cy="4769960"/>
              </a:xfrm>
              <a:prstGeom prst="rect">
                <a:avLst/>
              </a:prstGeom>
              <a:blipFill>
                <a:blip r:embed="rId2"/>
                <a:stretch>
                  <a:fillRect l="-1582" r="-1582" b="-243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 17"/>
          <p:cNvSpPr/>
          <p:nvPr/>
        </p:nvSpPr>
        <p:spPr>
          <a:xfrm rot="3818670">
            <a:off x="15916216" y="1349425"/>
            <a:ext cx="2750748" cy="1711889"/>
          </a:xfrm>
          <a:custGeom>
            <a:avLst/>
            <a:gdLst/>
            <a:ahLst/>
            <a:cxnLst/>
            <a:rect l="l" t="t" r="r" b="b"/>
            <a:pathLst>
              <a:path w="2504463" h="1593749">
                <a:moveTo>
                  <a:pt x="0" y="0"/>
                </a:moveTo>
                <a:lnTo>
                  <a:pt x="2504464" y="0"/>
                </a:lnTo>
                <a:lnTo>
                  <a:pt x="2504464" y="1593749"/>
                </a:lnTo>
                <a:lnTo>
                  <a:pt x="0" y="1593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81919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13"/>
          <p:cNvGrpSpPr/>
          <p:nvPr/>
        </p:nvGrpSpPr>
        <p:grpSpPr>
          <a:xfrm>
            <a:off x="609600" y="605170"/>
            <a:ext cx="17068800" cy="9067800"/>
            <a:chOff x="0" y="0"/>
            <a:chExt cx="1408500" cy="328568"/>
          </a:xfrm>
        </p:grpSpPr>
        <p:sp>
          <p:nvSpPr>
            <p:cNvPr id="28" name="Freeform 14"/>
            <p:cNvSpPr/>
            <p:nvPr/>
          </p:nvSpPr>
          <p:spPr>
            <a:xfrm>
              <a:off x="0" y="0"/>
              <a:ext cx="1408500" cy="328568"/>
            </a:xfrm>
            <a:custGeom>
              <a:avLst/>
              <a:gdLst/>
              <a:ahLst/>
              <a:cxnLst/>
              <a:rect l="l" t="t" r="r" b="b"/>
              <a:pathLst>
                <a:path w="1408500" h="328568">
                  <a:moveTo>
                    <a:pt x="82205" y="0"/>
                  </a:moveTo>
                  <a:lnTo>
                    <a:pt x="1326295" y="0"/>
                  </a:lnTo>
                  <a:cubicBezTo>
                    <a:pt x="1348097" y="0"/>
                    <a:pt x="1369006" y="8661"/>
                    <a:pt x="1384422" y="24077"/>
                  </a:cubicBezTo>
                  <a:cubicBezTo>
                    <a:pt x="1399839" y="39494"/>
                    <a:pt x="1408500" y="60403"/>
                    <a:pt x="1408500" y="82205"/>
                  </a:cubicBezTo>
                  <a:lnTo>
                    <a:pt x="1408500" y="246364"/>
                  </a:lnTo>
                  <a:cubicBezTo>
                    <a:pt x="1408500" y="268166"/>
                    <a:pt x="1399839" y="289075"/>
                    <a:pt x="1384422" y="304491"/>
                  </a:cubicBezTo>
                  <a:cubicBezTo>
                    <a:pt x="1369006" y="319908"/>
                    <a:pt x="1348097" y="328568"/>
                    <a:pt x="1326295" y="328568"/>
                  </a:cubicBezTo>
                  <a:lnTo>
                    <a:pt x="82205" y="328568"/>
                  </a:lnTo>
                  <a:cubicBezTo>
                    <a:pt x="60403" y="328568"/>
                    <a:pt x="39494" y="319908"/>
                    <a:pt x="24077" y="304491"/>
                  </a:cubicBezTo>
                  <a:cubicBezTo>
                    <a:pt x="8661" y="289075"/>
                    <a:pt x="0" y="268166"/>
                    <a:pt x="0" y="246364"/>
                  </a:cubicBezTo>
                  <a:lnTo>
                    <a:pt x="0" y="82205"/>
                  </a:lnTo>
                  <a:cubicBezTo>
                    <a:pt x="0" y="60403"/>
                    <a:pt x="8661" y="39494"/>
                    <a:pt x="24077" y="24077"/>
                  </a:cubicBezTo>
                  <a:cubicBezTo>
                    <a:pt x="39494" y="8661"/>
                    <a:pt x="60403" y="0"/>
                    <a:pt x="822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15"/>
            <p:cNvSpPr txBox="1"/>
            <p:nvPr/>
          </p:nvSpPr>
          <p:spPr>
            <a:xfrm>
              <a:off x="0" y="-38100"/>
              <a:ext cx="1408500" cy="366668"/>
            </a:xfrm>
            <a:prstGeom prst="rect">
              <a:avLst/>
            </a:prstGeom>
          </p:spPr>
          <p:txBody>
            <a:bodyPr lIns="45625" tIns="45625" rIns="45625" bIns="4562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7"/>
          <p:cNvSpPr/>
          <p:nvPr/>
        </p:nvSpPr>
        <p:spPr>
          <a:xfrm rot="3818670">
            <a:off x="15916216" y="1349425"/>
            <a:ext cx="2750748" cy="1711889"/>
          </a:xfrm>
          <a:custGeom>
            <a:avLst/>
            <a:gdLst/>
            <a:ahLst/>
            <a:cxnLst/>
            <a:rect l="l" t="t" r="r" b="b"/>
            <a:pathLst>
              <a:path w="2504463" h="1593749">
                <a:moveTo>
                  <a:pt x="0" y="0"/>
                </a:moveTo>
                <a:lnTo>
                  <a:pt x="2504464" y="0"/>
                </a:lnTo>
                <a:lnTo>
                  <a:pt x="2504464" y="1593749"/>
                </a:lnTo>
                <a:lnTo>
                  <a:pt x="0" y="1593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2057400" y="1104900"/>
            <a:ext cx="115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057400" y="1836263"/>
                <a:ext cx="15544800" cy="7725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fr-FR" sz="40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0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a:rPr lang="en-US" sz="4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sSup>
                        <m:sSup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)=0,5⋅</m:t>
                      </m:r>
                      <m:sSup>
                        <m:sSup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m:rPr>
                          <m:sty m:val="p"/>
                        </m:rP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r>
                  <a:rPr lang="fr-FR" sz="40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fr-FR" sz="40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fr-FR" sz="4000" kern="1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 kern="1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 </a:t>
                </a:r>
                <a:r>
                  <a:rPr lang="fr-FR" sz="40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 của hạt được cho bởi phương trình </a:t>
                </a:r>
                <a:endParaRPr lang="fr-FR" sz="4000" kern="1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a:rPr lang="fr-FR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r>
                  <a:rPr lang="fr-FR" sz="40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fr-FR" sz="40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fr-FR" sz="4000" kern="1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 kern="1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 </a:t>
                </a:r>
                <a:r>
                  <a:rPr lang="fr-FR" sz="40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 của hạt tại thời điểm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fr-FR" sz="40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giây là </a:t>
                </a:r>
                <a:endParaRPr lang="fr-FR" sz="4000" kern="1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(5)=</m:t>
                      </m:r>
                      <m:r>
                        <a:rPr lang="fr-FR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fr-FR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11,6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4000" kern="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836263"/>
                <a:ext cx="15544800" cy="7725000"/>
              </a:xfrm>
              <a:prstGeom prst="rect">
                <a:avLst/>
              </a:prstGeom>
              <a:blipFill>
                <a:blip r:embed="rId12"/>
                <a:stretch>
                  <a:fillRect l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521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98240">
            <a:off x="11790376" y="5248030"/>
            <a:ext cx="11487752" cy="8020540"/>
          </a:xfrm>
          <a:custGeom>
            <a:avLst/>
            <a:gdLst/>
            <a:ahLst/>
            <a:cxnLst/>
            <a:rect l="l" t="t" r="r" b="b"/>
            <a:pathLst>
              <a:path w="11487752" h="8020540">
                <a:moveTo>
                  <a:pt x="0" y="0"/>
                </a:moveTo>
                <a:lnTo>
                  <a:pt x="11487752" y="0"/>
                </a:lnTo>
                <a:lnTo>
                  <a:pt x="11487752" y="8020540"/>
                </a:lnTo>
                <a:lnTo>
                  <a:pt x="0" y="802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4013">
            <a:off x="-8126493" y="-1746179"/>
            <a:ext cx="11487752" cy="8020540"/>
          </a:xfrm>
          <a:custGeom>
            <a:avLst/>
            <a:gdLst/>
            <a:ahLst/>
            <a:cxnLst/>
            <a:rect l="l" t="t" r="r" b="b"/>
            <a:pathLst>
              <a:path w="11487752" h="8020540">
                <a:moveTo>
                  <a:pt x="0" y="0"/>
                </a:moveTo>
                <a:lnTo>
                  <a:pt x="11487752" y="0"/>
                </a:lnTo>
                <a:lnTo>
                  <a:pt x="11487752" y="8020540"/>
                </a:lnTo>
                <a:lnTo>
                  <a:pt x="0" y="802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88529" y="886865"/>
            <a:ext cx="14118271" cy="8534399"/>
            <a:chOff x="0" y="0"/>
            <a:chExt cx="4140158" cy="17899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0158" cy="1789902"/>
            </a:xfrm>
            <a:custGeom>
              <a:avLst/>
              <a:gdLst/>
              <a:ahLst/>
              <a:cxnLst/>
              <a:rect l="l" t="t" r="r" b="b"/>
              <a:pathLst>
                <a:path w="4140158" h="1789902">
                  <a:moveTo>
                    <a:pt x="27966" y="0"/>
                  </a:moveTo>
                  <a:lnTo>
                    <a:pt x="4112191" y="0"/>
                  </a:lnTo>
                  <a:cubicBezTo>
                    <a:pt x="4127637" y="0"/>
                    <a:pt x="4140158" y="12521"/>
                    <a:pt x="4140158" y="27966"/>
                  </a:cubicBezTo>
                  <a:lnTo>
                    <a:pt x="4140158" y="1761936"/>
                  </a:lnTo>
                  <a:cubicBezTo>
                    <a:pt x="4140158" y="1769353"/>
                    <a:pt x="4137211" y="1776467"/>
                    <a:pt x="4131966" y="1781711"/>
                  </a:cubicBezTo>
                  <a:cubicBezTo>
                    <a:pt x="4126722" y="1786956"/>
                    <a:pt x="4119609" y="1789902"/>
                    <a:pt x="4112191" y="1789902"/>
                  </a:cubicBezTo>
                  <a:lnTo>
                    <a:pt x="27966" y="1789902"/>
                  </a:lnTo>
                  <a:cubicBezTo>
                    <a:pt x="20549" y="1789902"/>
                    <a:pt x="13436" y="1786956"/>
                    <a:pt x="8191" y="1781711"/>
                  </a:cubicBezTo>
                  <a:cubicBezTo>
                    <a:pt x="2946" y="1776467"/>
                    <a:pt x="0" y="1769353"/>
                    <a:pt x="0" y="1761936"/>
                  </a:cubicBezTo>
                  <a:lnTo>
                    <a:pt x="0" y="27966"/>
                  </a:lnTo>
                  <a:cubicBezTo>
                    <a:pt x="0" y="20549"/>
                    <a:pt x="2946" y="13436"/>
                    <a:pt x="8191" y="8191"/>
                  </a:cubicBezTo>
                  <a:cubicBezTo>
                    <a:pt x="13436" y="2946"/>
                    <a:pt x="20549" y="0"/>
                    <a:pt x="2796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40158" cy="1828002"/>
            </a:xfrm>
            <a:prstGeom prst="rect">
              <a:avLst/>
            </a:prstGeom>
          </p:spPr>
          <p:txBody>
            <a:bodyPr lIns="45625" tIns="45625" rIns="45625" bIns="4562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693989" y="9227032"/>
            <a:ext cx="9107349" cy="426057"/>
            <a:chOff x="0" y="0"/>
            <a:chExt cx="5253877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53877" cy="406400"/>
            </a:xfrm>
            <a:custGeom>
              <a:avLst/>
              <a:gdLst/>
              <a:ahLst/>
              <a:cxnLst/>
              <a:rect l="l" t="t" r="r" b="b"/>
              <a:pathLst>
                <a:path w="5253877" h="406400">
                  <a:moveTo>
                    <a:pt x="5050677" y="0"/>
                  </a:moveTo>
                  <a:cubicBezTo>
                    <a:pt x="5162901" y="0"/>
                    <a:pt x="5253877" y="90976"/>
                    <a:pt x="5253877" y="203200"/>
                  </a:cubicBezTo>
                  <a:cubicBezTo>
                    <a:pt x="5253877" y="315424"/>
                    <a:pt x="5162901" y="406400"/>
                    <a:pt x="50506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6D9E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25387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2383543">
            <a:off x="16532420" y="8364168"/>
            <a:ext cx="1424304" cy="1551222"/>
          </a:xfrm>
          <a:custGeom>
            <a:avLst/>
            <a:gdLst/>
            <a:ahLst/>
            <a:cxnLst/>
            <a:rect l="l" t="t" r="r" b="b"/>
            <a:pathLst>
              <a:path w="1424304" h="1551222">
                <a:moveTo>
                  <a:pt x="0" y="0"/>
                </a:moveTo>
                <a:lnTo>
                  <a:pt x="1424304" y="0"/>
                </a:lnTo>
                <a:lnTo>
                  <a:pt x="1424304" y="1551221"/>
                </a:lnTo>
                <a:lnTo>
                  <a:pt x="0" y="1551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12446">
            <a:off x="-567163" y="9238089"/>
            <a:ext cx="2504463" cy="1593749"/>
          </a:xfrm>
          <a:custGeom>
            <a:avLst/>
            <a:gdLst/>
            <a:ahLst/>
            <a:cxnLst/>
            <a:rect l="l" t="t" r="r" b="b"/>
            <a:pathLst>
              <a:path w="2504463" h="1593749">
                <a:moveTo>
                  <a:pt x="0" y="0"/>
                </a:moveTo>
                <a:lnTo>
                  <a:pt x="2504464" y="0"/>
                </a:lnTo>
                <a:lnTo>
                  <a:pt x="2504464" y="1593749"/>
                </a:lnTo>
                <a:lnTo>
                  <a:pt x="0" y="1593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3894423" y="3229681"/>
            <a:ext cx="107064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 defTabSz="182880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pt-BR" sz="40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Ghi nhớ kiến thức trong bài.</a:t>
            </a:r>
            <a:endParaRPr lang="en-US" sz="4000" ker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685800" indent="-685800" algn="just" defTabSz="182880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pt-BR" sz="40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Hoàn thành bài tập trong SBT.</a:t>
            </a:r>
            <a:endParaRPr lang="en-US" sz="4000" ker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685800" indent="-685800" algn="just" defTabSz="182880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pt-BR" sz="40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Chuẩn bị bài sau </a:t>
            </a:r>
            <a:r>
              <a:rPr lang="vi-VN" sz="4000" b="1" i="1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Bài </a:t>
            </a:r>
            <a:r>
              <a:rPr lang="vi-VN" sz="4000" b="1" i="1" kern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vi-VN" sz="4000" b="1" i="1" ker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cuối chương IX</a:t>
            </a:r>
            <a:r>
              <a:rPr lang="en-US" sz="4000" b="1" i="1" kern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sz="4000" i="1" ker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1991;p38"/>
          <p:cNvSpPr txBox="1">
            <a:spLocks/>
          </p:cNvSpPr>
          <p:nvPr/>
        </p:nvSpPr>
        <p:spPr>
          <a:xfrm>
            <a:off x="1543661" y="15597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ven Pro ExtraBold"/>
              <a:buNone/>
              <a:defRPr sz="3500" b="0" i="0" u="none" strike="noStrike" cap="none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defTabSz="1828800">
              <a:buClr>
                <a:srgbClr val="070185"/>
              </a:buClr>
            </a:pPr>
            <a:r>
              <a:rPr lang="vi-VN" sz="6400" b="1" kern="0">
                <a:solidFill>
                  <a:srgbClr val="C00000"/>
                </a:solidFill>
                <a:latin typeface="Arial"/>
              </a:rPr>
              <a:t>HƯỚNG DẪN VỀ NHÀ</a:t>
            </a:r>
            <a:endParaRPr lang="en-US" sz="6400" b="1" kern="0">
              <a:solidFill>
                <a:srgbClr val="C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990600" y="4195966"/>
            <a:ext cx="16033278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lnSpc>
                <a:spcPct val="150000"/>
              </a:lnSpc>
            </a:pPr>
            <a:r>
              <a:rPr lang="vi-VN" sz="9500" b="1" kern="0">
                <a:solidFill>
                  <a:schemeClr val="bg1"/>
                </a:solidFill>
                <a:ea typeface="Maven Pro"/>
                <a:cs typeface="Maven Pro"/>
                <a:sym typeface="Maven Pro"/>
              </a:rPr>
              <a:t>BÀI 33. ĐẠO HÀM CẤP HAI</a:t>
            </a:r>
            <a:endParaRPr lang="vi-VN" sz="9500" kern="0">
              <a:solidFill>
                <a:schemeClr val="bg1"/>
              </a:solidFill>
              <a:latin typeface="Arial"/>
              <a:ea typeface="Maven Pro"/>
              <a:cs typeface="Maven Pro"/>
              <a:sym typeface="Maven Pro"/>
            </a:endParaRPr>
          </a:p>
        </p:txBody>
      </p:sp>
      <p:sp>
        <p:nvSpPr>
          <p:cNvPr id="2" name="Freeform 2"/>
          <p:cNvSpPr/>
          <p:nvPr/>
        </p:nvSpPr>
        <p:spPr>
          <a:xfrm rot="-5760492">
            <a:off x="12064646" y="6677095"/>
            <a:ext cx="11487752" cy="8020540"/>
          </a:xfrm>
          <a:custGeom>
            <a:avLst/>
            <a:gdLst/>
            <a:ahLst/>
            <a:cxnLst/>
            <a:rect l="l" t="t" r="r" b="b"/>
            <a:pathLst>
              <a:path w="11487752" h="8020540">
                <a:moveTo>
                  <a:pt x="0" y="0"/>
                </a:moveTo>
                <a:lnTo>
                  <a:pt x="11487752" y="0"/>
                </a:lnTo>
                <a:lnTo>
                  <a:pt x="11487752" y="8020539"/>
                </a:lnTo>
                <a:lnTo>
                  <a:pt x="0" y="802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00000">
            <a:off x="-7210552" y="-1273117"/>
            <a:ext cx="11487752" cy="8020540"/>
          </a:xfrm>
          <a:custGeom>
            <a:avLst/>
            <a:gdLst/>
            <a:ahLst/>
            <a:cxnLst/>
            <a:rect l="l" t="t" r="r" b="b"/>
            <a:pathLst>
              <a:path w="11487752" h="8020540">
                <a:moveTo>
                  <a:pt x="0" y="0"/>
                </a:moveTo>
                <a:lnTo>
                  <a:pt x="11487752" y="0"/>
                </a:lnTo>
                <a:lnTo>
                  <a:pt x="11487752" y="8020539"/>
                </a:lnTo>
                <a:lnTo>
                  <a:pt x="0" y="802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-378683" y="1516787"/>
            <a:ext cx="18771843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lnSpc>
                <a:spcPct val="150000"/>
              </a:lnSpc>
              <a:buClr>
                <a:srgbClr val="000000"/>
              </a:buClr>
            </a:pPr>
            <a:r>
              <a:rPr lang="vi-VN" sz="9500" b="1" kern="0">
                <a:solidFill>
                  <a:srgbClr val="FFFF00"/>
                </a:solidFill>
                <a:ea typeface="Maven Pro"/>
                <a:cs typeface="Maven Pro"/>
                <a:sym typeface="Maven Pro"/>
              </a:rPr>
              <a:t>CHƯƠNG IX. ĐẠO HÀM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7429500"/>
            <a:ext cx="3456732" cy="3462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6600" y="7718250"/>
            <a:ext cx="2782477" cy="2302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97030">
            <a:off x="11764520" y="4986316"/>
            <a:ext cx="11487752" cy="8020540"/>
          </a:xfrm>
          <a:custGeom>
            <a:avLst/>
            <a:gdLst/>
            <a:ahLst/>
            <a:cxnLst/>
            <a:rect l="l" t="t" r="r" b="b"/>
            <a:pathLst>
              <a:path w="11487752" h="8020540">
                <a:moveTo>
                  <a:pt x="0" y="0"/>
                </a:moveTo>
                <a:lnTo>
                  <a:pt x="11487752" y="0"/>
                </a:lnTo>
                <a:lnTo>
                  <a:pt x="11487752" y="8020540"/>
                </a:lnTo>
                <a:lnTo>
                  <a:pt x="0" y="802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497030">
            <a:off x="-2336239" y="5737977"/>
            <a:ext cx="11487752" cy="8020540"/>
          </a:xfrm>
          <a:custGeom>
            <a:avLst/>
            <a:gdLst/>
            <a:ahLst/>
            <a:cxnLst/>
            <a:rect l="l" t="t" r="r" b="b"/>
            <a:pathLst>
              <a:path w="11487752" h="8020540">
                <a:moveTo>
                  <a:pt x="0" y="0"/>
                </a:moveTo>
                <a:lnTo>
                  <a:pt x="11487752" y="0"/>
                </a:lnTo>
                <a:lnTo>
                  <a:pt x="11487752" y="8020540"/>
                </a:lnTo>
                <a:lnTo>
                  <a:pt x="0" y="802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98073">
            <a:off x="-963491" y="-483467"/>
            <a:ext cx="2638894" cy="2221469"/>
          </a:xfrm>
          <a:custGeom>
            <a:avLst/>
            <a:gdLst/>
            <a:ahLst/>
            <a:cxnLst/>
            <a:rect l="l" t="t" r="r" b="b"/>
            <a:pathLst>
              <a:path w="2638894" h="2221469">
                <a:moveTo>
                  <a:pt x="0" y="0"/>
                </a:moveTo>
                <a:lnTo>
                  <a:pt x="2638894" y="0"/>
                </a:lnTo>
                <a:lnTo>
                  <a:pt x="2638894" y="2221469"/>
                </a:lnTo>
                <a:lnTo>
                  <a:pt x="0" y="2221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10919">
            <a:off x="15720507" y="-1433887"/>
            <a:ext cx="2233542" cy="4122309"/>
          </a:xfrm>
          <a:custGeom>
            <a:avLst/>
            <a:gdLst/>
            <a:ahLst/>
            <a:cxnLst/>
            <a:rect l="l" t="t" r="r" b="b"/>
            <a:pathLst>
              <a:path w="2233542" h="4122309">
                <a:moveTo>
                  <a:pt x="0" y="0"/>
                </a:moveTo>
                <a:lnTo>
                  <a:pt x="2233542" y="0"/>
                </a:lnTo>
                <a:lnTo>
                  <a:pt x="2233542" y="4122309"/>
                </a:lnTo>
                <a:lnTo>
                  <a:pt x="0" y="41223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4"/>
          <p:cNvGrpSpPr/>
          <p:nvPr/>
        </p:nvGrpSpPr>
        <p:grpSpPr>
          <a:xfrm>
            <a:off x="2209800" y="2019300"/>
            <a:ext cx="14118271" cy="6420113"/>
            <a:chOff x="0" y="0"/>
            <a:chExt cx="4140158" cy="1789902"/>
          </a:xfrm>
        </p:grpSpPr>
        <p:sp>
          <p:nvSpPr>
            <p:cNvPr id="17" name="Freeform 5"/>
            <p:cNvSpPr/>
            <p:nvPr/>
          </p:nvSpPr>
          <p:spPr>
            <a:xfrm>
              <a:off x="0" y="0"/>
              <a:ext cx="4140158" cy="1789902"/>
            </a:xfrm>
            <a:custGeom>
              <a:avLst/>
              <a:gdLst/>
              <a:ahLst/>
              <a:cxnLst/>
              <a:rect l="l" t="t" r="r" b="b"/>
              <a:pathLst>
                <a:path w="4140158" h="1789902">
                  <a:moveTo>
                    <a:pt x="27966" y="0"/>
                  </a:moveTo>
                  <a:lnTo>
                    <a:pt x="4112191" y="0"/>
                  </a:lnTo>
                  <a:cubicBezTo>
                    <a:pt x="4127637" y="0"/>
                    <a:pt x="4140158" y="12521"/>
                    <a:pt x="4140158" y="27966"/>
                  </a:cubicBezTo>
                  <a:lnTo>
                    <a:pt x="4140158" y="1761936"/>
                  </a:lnTo>
                  <a:cubicBezTo>
                    <a:pt x="4140158" y="1769353"/>
                    <a:pt x="4137211" y="1776467"/>
                    <a:pt x="4131966" y="1781711"/>
                  </a:cubicBezTo>
                  <a:cubicBezTo>
                    <a:pt x="4126722" y="1786956"/>
                    <a:pt x="4119609" y="1789902"/>
                    <a:pt x="4112191" y="1789902"/>
                  </a:cubicBezTo>
                  <a:lnTo>
                    <a:pt x="27966" y="1789902"/>
                  </a:lnTo>
                  <a:cubicBezTo>
                    <a:pt x="20549" y="1789902"/>
                    <a:pt x="13436" y="1786956"/>
                    <a:pt x="8191" y="1781711"/>
                  </a:cubicBezTo>
                  <a:cubicBezTo>
                    <a:pt x="2946" y="1776467"/>
                    <a:pt x="0" y="1769353"/>
                    <a:pt x="0" y="1761936"/>
                  </a:cubicBezTo>
                  <a:lnTo>
                    <a:pt x="0" y="27966"/>
                  </a:lnTo>
                  <a:cubicBezTo>
                    <a:pt x="0" y="20549"/>
                    <a:pt x="2946" y="13436"/>
                    <a:pt x="8191" y="8191"/>
                  </a:cubicBezTo>
                  <a:cubicBezTo>
                    <a:pt x="13436" y="2946"/>
                    <a:pt x="20549" y="0"/>
                    <a:pt x="2796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6"/>
            <p:cNvSpPr txBox="1"/>
            <p:nvPr/>
          </p:nvSpPr>
          <p:spPr>
            <a:xfrm>
              <a:off x="0" y="-38100"/>
              <a:ext cx="4140158" cy="1828002"/>
            </a:xfrm>
            <a:prstGeom prst="rect">
              <a:avLst/>
            </a:prstGeom>
          </p:spPr>
          <p:txBody>
            <a:bodyPr lIns="45625" tIns="45625" rIns="45625" bIns="4562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Google Shape;1619;p34"/>
          <p:cNvSpPr txBox="1">
            <a:spLocks/>
          </p:cNvSpPr>
          <p:nvPr/>
        </p:nvSpPr>
        <p:spPr>
          <a:xfrm>
            <a:off x="3031373" y="2227500"/>
            <a:ext cx="12475124" cy="5887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8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CẢ LỚP</a:t>
            </a:r>
          </a:p>
          <a:p>
            <a:pPr>
              <a:lnSpc>
                <a:spcPct val="150000"/>
              </a:lnSpc>
            </a:pPr>
            <a:r>
              <a:rPr lang="vi-VN" sz="8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NGHE!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7854129">
            <a:off x="-1760056" y="-1570257"/>
            <a:ext cx="4517246" cy="41148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Google Shape;911;p39"/>
          <p:cNvSpPr txBox="1">
            <a:spLocks/>
          </p:cNvSpPr>
          <p:nvPr/>
        </p:nvSpPr>
        <p:spPr>
          <a:xfrm>
            <a:off x="1447800" y="972900"/>
            <a:ext cx="15435000" cy="1046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7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9"/>
          <p:cNvSpPr/>
          <p:nvPr/>
        </p:nvSpPr>
        <p:spPr>
          <a:xfrm rot="21339169">
            <a:off x="14348899" y="8989958"/>
            <a:ext cx="3000182" cy="728635"/>
          </a:xfrm>
          <a:custGeom>
            <a:avLst/>
            <a:gdLst/>
            <a:ahLst/>
            <a:cxnLst/>
            <a:rect l="l" t="t" r="r" b="b"/>
            <a:pathLst>
              <a:path w="3436888" h="818604">
                <a:moveTo>
                  <a:pt x="0" y="0"/>
                </a:moveTo>
                <a:lnTo>
                  <a:pt x="3436888" y="0"/>
                </a:lnTo>
                <a:lnTo>
                  <a:pt x="3436888" y="818604"/>
                </a:lnTo>
                <a:lnTo>
                  <a:pt x="0" y="8186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36"/>
          <p:cNvSpPr txBox="1"/>
          <p:nvPr/>
        </p:nvSpPr>
        <p:spPr>
          <a:xfrm>
            <a:off x="5291598" y="3749842"/>
            <a:ext cx="12416270" cy="849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spc="80">
                <a:cs typeface="Arial" panose="020B0604020202020204" pitchFamily="34" charset="0"/>
              </a:rPr>
              <a:t>Khái niệm đạo hàm cấp hai</a:t>
            </a:r>
            <a:endParaRPr lang="en-US" sz="4200" b="1" spc="8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37"/>
          <p:cNvSpPr txBox="1"/>
          <p:nvPr/>
        </p:nvSpPr>
        <p:spPr>
          <a:xfrm>
            <a:off x="5295609" y="6252165"/>
            <a:ext cx="11674143" cy="849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spc="80">
                <a:cs typeface="Arial" panose="020B0604020202020204" pitchFamily="34" charset="0"/>
              </a:rPr>
              <a:t>Ý nghĩa cơ học của đạo hàm cấp hai</a:t>
            </a:r>
            <a:endParaRPr lang="en-US" sz="4200" b="1" spc="8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olded Corner 20"/>
          <p:cNvSpPr/>
          <p:nvPr/>
        </p:nvSpPr>
        <p:spPr>
          <a:xfrm>
            <a:off x="3597442" y="3695700"/>
            <a:ext cx="1386970" cy="1222349"/>
          </a:xfrm>
          <a:prstGeom prst="foldedCorner">
            <a:avLst/>
          </a:prstGeom>
          <a:solidFill>
            <a:srgbClr val="5BB9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olded Corner 21"/>
          <p:cNvSpPr/>
          <p:nvPr/>
        </p:nvSpPr>
        <p:spPr>
          <a:xfrm>
            <a:off x="3581400" y="6193042"/>
            <a:ext cx="1386970" cy="1222349"/>
          </a:xfrm>
          <a:prstGeom prst="foldedCorner">
            <a:avLst/>
          </a:prstGeom>
          <a:solidFill>
            <a:srgbClr val="FFC11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0" grpId="0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7543800" y="9029700"/>
            <a:ext cx="10998656" cy="746470"/>
            <a:chOff x="0" y="0"/>
            <a:chExt cx="5253877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253877" cy="406400"/>
            </a:xfrm>
            <a:custGeom>
              <a:avLst/>
              <a:gdLst/>
              <a:ahLst/>
              <a:cxnLst/>
              <a:rect l="l" t="t" r="r" b="b"/>
              <a:pathLst>
                <a:path w="5253877" h="406400">
                  <a:moveTo>
                    <a:pt x="5050677" y="0"/>
                  </a:moveTo>
                  <a:cubicBezTo>
                    <a:pt x="5162901" y="0"/>
                    <a:pt x="5253877" y="90976"/>
                    <a:pt x="5253877" y="203200"/>
                  </a:cubicBezTo>
                  <a:cubicBezTo>
                    <a:pt x="5253877" y="315424"/>
                    <a:pt x="5162901" y="406400"/>
                    <a:pt x="505067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6D9E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525387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1149873">
            <a:off x="7055332" y="7952700"/>
            <a:ext cx="2043736" cy="2011467"/>
          </a:xfrm>
          <a:custGeom>
            <a:avLst/>
            <a:gdLst/>
            <a:ahLst/>
            <a:cxnLst/>
            <a:rect l="l" t="t" r="r" b="b"/>
            <a:pathLst>
              <a:path w="1424304" h="1551222">
                <a:moveTo>
                  <a:pt x="0" y="0"/>
                </a:moveTo>
                <a:lnTo>
                  <a:pt x="1424303" y="0"/>
                </a:lnTo>
                <a:lnTo>
                  <a:pt x="1424303" y="1551222"/>
                </a:lnTo>
                <a:lnTo>
                  <a:pt x="0" y="1551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929096" y="1176916"/>
            <a:ext cx="16554821" cy="5638800"/>
            <a:chOff x="1089415" y="951497"/>
            <a:chExt cx="15776408" cy="6197532"/>
          </a:xfrm>
        </p:grpSpPr>
        <p:grpSp>
          <p:nvGrpSpPr>
            <p:cNvPr id="14" name="Group 11"/>
            <p:cNvGrpSpPr/>
            <p:nvPr/>
          </p:nvGrpSpPr>
          <p:grpSpPr>
            <a:xfrm>
              <a:off x="2093981" y="951497"/>
              <a:ext cx="14020800" cy="6197532"/>
              <a:chOff x="0" y="0"/>
              <a:chExt cx="3449687" cy="746010"/>
            </a:xfrm>
          </p:grpSpPr>
          <p:sp>
            <p:nvSpPr>
              <p:cNvPr id="17" name="Freeform 12"/>
              <p:cNvSpPr/>
              <p:nvPr/>
            </p:nvSpPr>
            <p:spPr>
              <a:xfrm>
                <a:off x="48260" y="45862"/>
                <a:ext cx="3401427" cy="700148"/>
              </a:xfrm>
              <a:custGeom>
                <a:avLst/>
                <a:gdLst/>
                <a:ahLst/>
                <a:cxnLst/>
                <a:rect l="l" t="t" r="r" b="b"/>
                <a:pathLst>
                  <a:path w="3374609" h="703873">
                    <a:moveTo>
                      <a:pt x="0" y="0"/>
                    </a:moveTo>
                    <a:lnTo>
                      <a:pt x="3374609" y="0"/>
                    </a:lnTo>
                    <a:lnTo>
                      <a:pt x="3374609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Freeform 13"/>
              <p:cNvSpPr/>
              <p:nvPr/>
            </p:nvSpPr>
            <p:spPr>
              <a:xfrm>
                <a:off x="6350" y="6350"/>
                <a:ext cx="3374610" cy="703873"/>
              </a:xfrm>
              <a:custGeom>
                <a:avLst/>
                <a:gdLst/>
                <a:ahLst/>
                <a:cxnLst/>
                <a:rect l="l" t="t" r="r" b="b"/>
                <a:pathLst>
                  <a:path w="3374610" h="703873">
                    <a:moveTo>
                      <a:pt x="0" y="0"/>
                    </a:moveTo>
                    <a:lnTo>
                      <a:pt x="3374610" y="0"/>
                    </a:lnTo>
                    <a:lnTo>
                      <a:pt x="3374610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FFFFB7"/>
              </a:solidFill>
            </p:spPr>
          </p:sp>
          <p:sp>
            <p:nvSpPr>
              <p:cNvPr id="20" name="Freeform 14"/>
              <p:cNvSpPr/>
              <p:nvPr/>
            </p:nvSpPr>
            <p:spPr>
              <a:xfrm>
                <a:off x="0" y="0"/>
                <a:ext cx="3387310" cy="716573"/>
              </a:xfrm>
              <a:custGeom>
                <a:avLst/>
                <a:gdLst/>
                <a:ahLst/>
                <a:cxnLst/>
                <a:rect l="l" t="t" r="r" b="b"/>
                <a:pathLst>
                  <a:path w="3387310" h="716573">
                    <a:moveTo>
                      <a:pt x="3387310" y="716573"/>
                    </a:moveTo>
                    <a:lnTo>
                      <a:pt x="0" y="716573"/>
                    </a:lnTo>
                    <a:lnTo>
                      <a:pt x="0" y="0"/>
                    </a:lnTo>
                    <a:lnTo>
                      <a:pt x="3387310" y="0"/>
                    </a:lnTo>
                    <a:lnTo>
                      <a:pt x="3387310" y="716573"/>
                    </a:lnTo>
                    <a:close/>
                    <a:moveTo>
                      <a:pt x="12700" y="703873"/>
                    </a:moveTo>
                    <a:lnTo>
                      <a:pt x="3374610" y="703873"/>
                    </a:lnTo>
                    <a:lnTo>
                      <a:pt x="3374610" y="12700"/>
                    </a:lnTo>
                    <a:lnTo>
                      <a:pt x="12700" y="12700"/>
                    </a:lnTo>
                    <a:lnTo>
                      <a:pt x="1270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089415" y="1837586"/>
              <a:ext cx="15776408" cy="38085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8000" b="1" smtClean="0">
                  <a:latin typeface="Arial" panose="020B0604020202020204" pitchFamily="34" charset="0"/>
                  <a:cs typeface="Arial" panose="020B0604020202020204" pitchFamily="34" charset="0"/>
                </a:rPr>
                <a:t>1. Khái </a:t>
              </a:r>
              <a:r>
                <a:rPr lang="en-US" sz="8000" b="1">
                  <a:latin typeface="Arial" panose="020B0604020202020204" pitchFamily="34" charset="0"/>
                  <a:cs typeface="Arial" panose="020B0604020202020204" pitchFamily="34" charset="0"/>
                </a:rPr>
                <a:t>niệm đạo </a:t>
              </a:r>
              <a:r>
                <a:rPr lang="en-US" sz="8000" b="1">
                  <a:latin typeface="Arial" panose="020B0604020202020204" pitchFamily="34" charset="0"/>
                  <a:cs typeface="Arial" panose="020B0604020202020204" pitchFamily="34" charset="0"/>
                </a:rPr>
                <a:t>hàm </a:t>
              </a:r>
              <a:endParaRPr lang="en-US" sz="8000" b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en-US" sz="8000" b="1" smtClean="0">
                  <a:latin typeface="Arial" panose="020B0604020202020204" pitchFamily="34" charset="0"/>
                  <a:cs typeface="Arial" panose="020B0604020202020204" pitchFamily="34" charset="0"/>
                </a:rPr>
                <a:t>cấp </a:t>
              </a:r>
              <a:r>
                <a:rPr lang="en-US" sz="8000" b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6884" y="326858"/>
            <a:ext cx="17625198" cy="967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43420" y="647700"/>
                <a:ext cx="14191780" cy="31289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q"/>
                </a:pPr>
                <a:r>
                  <a:rPr lang="en-US" sz="3900" b="1" kern="0" smtClean="0">
                    <a:solidFill>
                      <a:srgbClr val="C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HĐ1</a:t>
                </a:r>
                <a:r>
                  <a:rPr lang="en-US" sz="3900" kern="0" smtClean="0">
                    <a:solidFill>
                      <a:srgbClr val="C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:</a:t>
                </a:r>
                <a:r>
                  <a:rPr lang="en-US" sz="3900" kern="0" smtClean="0">
                    <a:solidFill>
                      <a:srgbClr val="F7F7F7">
                        <a:lumMod val="10000"/>
                      </a:srgbClr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3900" b="1" i="1">
                    <a:solidFill>
                      <a:srgbClr val="C00000"/>
                    </a:solidFill>
                    <a:cs typeface="Arial" panose="020B0604020202020204" pitchFamily="34" charset="0"/>
                  </a:rPr>
                  <a:t>Nhận biết đạo hàm cấp hai của một hàm số</a:t>
                </a:r>
              </a:p>
              <a:p>
                <a:pPr algn="just">
                  <a:lnSpc>
                    <a:spcPct val="150000"/>
                  </a:lnSpc>
                  <a:buClr>
                    <a:srgbClr val="C00000"/>
                  </a:buClr>
                </a:pPr>
                <a:r>
                  <a:rPr lang="vi-VN" sz="39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a</a:t>
                </a:r>
                <a:r>
                  <a:rPr lang="vi-VN" sz="3900">
                    <a:solidFill>
                      <a:srgbClr val="000000"/>
                    </a:solidFill>
                    <a:cs typeface="Arial" panose="020B0604020202020204" pitchFamily="34" charset="0"/>
                  </a:rPr>
                  <a:t>) Gọi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  <a:cs typeface="Arial" panose="020B0604020202020204" pitchFamily="34" charset="0"/>
                  </a:rPr>
                  <a:t> là đạo hàm của hàm số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d>
                      <m:dPr>
                        <m:ctrlPr>
                          <a:rPr lang="vi-VN" sz="39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39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9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9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9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9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Tìm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buClr>
                    <a:srgbClr val="C00000"/>
                  </a:buClr>
                </a:pPr>
                <a:r>
                  <a:rPr lang="vi-VN" sz="39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b</a:t>
                </a:r>
                <a:r>
                  <a:rPr lang="vi-VN" sz="3900">
                    <a:solidFill>
                      <a:srgbClr val="000000"/>
                    </a:solidFill>
                    <a:cs typeface="Arial" panose="020B0604020202020204" pitchFamily="34" charset="0"/>
                  </a:rPr>
                  <a:t>) Tính đạo hàm của hàm số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vi-VN" sz="39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20" y="647700"/>
                <a:ext cx="14191780" cy="3128933"/>
              </a:xfrm>
              <a:prstGeom prst="rect">
                <a:avLst/>
              </a:prstGeom>
              <a:blipFill>
                <a:blip r:embed="rId2"/>
                <a:stretch>
                  <a:fillRect l="-1460" r="-816" b="-7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8583462" y="4603403"/>
            <a:ext cx="1132041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/>
              <a:buNone/>
              <a:defRPr/>
            </a:pPr>
            <a:r>
              <a:rPr lang="en-US" sz="3900" b="1" i="1" u="sng" smtClean="0">
                <a:solidFill>
                  <a:schemeClr val="tx2"/>
                </a:solidFill>
                <a:latin typeface="Arial" panose="020B0604020202020204" pitchFamily="34" charset="0"/>
                <a:cs typeface="Arial"/>
                <a:sym typeface="Arial"/>
              </a:rPr>
              <a:t>Giải</a:t>
            </a:r>
            <a:endParaRPr lang="en-US" sz="3900" b="1" i="1" u="sng" dirty="0">
              <a:solidFill>
                <a:schemeClr val="tx2"/>
              </a:solidFill>
              <a:cs typeface="Arial"/>
              <a:sym typeface="Arial"/>
            </a:endParaRPr>
          </a:p>
        </p:txBody>
      </p:sp>
      <p:sp>
        <p:nvSpPr>
          <p:cNvPr id="21" name="Freeform 22"/>
          <p:cNvSpPr/>
          <p:nvPr/>
        </p:nvSpPr>
        <p:spPr>
          <a:xfrm rot="4054422">
            <a:off x="-247399" y="8714070"/>
            <a:ext cx="1965596" cy="930693"/>
          </a:xfrm>
          <a:custGeom>
            <a:avLst/>
            <a:gdLst/>
            <a:ahLst/>
            <a:cxnLst/>
            <a:rect l="l" t="t" r="r" b="b"/>
            <a:pathLst>
              <a:path w="2504463" h="1593749">
                <a:moveTo>
                  <a:pt x="0" y="0"/>
                </a:moveTo>
                <a:lnTo>
                  <a:pt x="2504463" y="0"/>
                </a:lnTo>
                <a:lnTo>
                  <a:pt x="2504463" y="1593749"/>
                </a:lnTo>
                <a:lnTo>
                  <a:pt x="0" y="1593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30600" y="938048"/>
            <a:ext cx="1396211" cy="10984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667000" y="5272729"/>
                <a:ext cx="13367617" cy="4171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3900" kern="1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39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9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9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unc>
                      <m:funcPr>
                        <m:ctrlP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39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9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9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3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func>
                      <m:funcPr>
                        <m:ctrlP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39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9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9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3900" kern="1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3900" kern="1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39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9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9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unc>
                      <m:funcPr>
                        <m:ctrlP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3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39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9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9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3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func>
                      <m:funcPr>
                        <m:ctrlPr>
                          <a:rPr lang="en-US" sz="3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3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39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9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9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39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5272729"/>
                <a:ext cx="13367617" cy="4171142"/>
              </a:xfrm>
              <a:prstGeom prst="rect">
                <a:avLst/>
              </a:prstGeom>
              <a:blipFill>
                <a:blip r:embed="rId15"/>
                <a:stretch>
                  <a:fillRect l="-1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859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97030">
            <a:off x="12052523" y="-2981570"/>
            <a:ext cx="11487752" cy="8020540"/>
          </a:xfrm>
          <a:custGeom>
            <a:avLst/>
            <a:gdLst/>
            <a:ahLst/>
            <a:cxnLst/>
            <a:rect l="l" t="t" r="r" b="b"/>
            <a:pathLst>
              <a:path w="11487752" h="8020540">
                <a:moveTo>
                  <a:pt x="0" y="0"/>
                </a:moveTo>
                <a:lnTo>
                  <a:pt x="11487752" y="0"/>
                </a:lnTo>
                <a:lnTo>
                  <a:pt x="11487752" y="8020540"/>
                </a:lnTo>
                <a:lnTo>
                  <a:pt x="0" y="802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497030">
            <a:off x="-3873589" y="4088028"/>
            <a:ext cx="11487752" cy="8020540"/>
          </a:xfrm>
          <a:custGeom>
            <a:avLst/>
            <a:gdLst/>
            <a:ahLst/>
            <a:cxnLst/>
            <a:rect l="l" t="t" r="r" b="b"/>
            <a:pathLst>
              <a:path w="11487752" h="8020540">
                <a:moveTo>
                  <a:pt x="0" y="0"/>
                </a:moveTo>
                <a:lnTo>
                  <a:pt x="11487752" y="0"/>
                </a:lnTo>
                <a:lnTo>
                  <a:pt x="11487752" y="8020540"/>
                </a:lnTo>
                <a:lnTo>
                  <a:pt x="0" y="802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989436" y="723900"/>
            <a:ext cx="16611600" cy="8534400"/>
          </a:xfrm>
          <a:custGeom>
            <a:avLst/>
            <a:gdLst/>
            <a:ahLst/>
            <a:cxnLst/>
            <a:rect l="l" t="t" r="r" b="b"/>
            <a:pathLst>
              <a:path w="13566621" h="7671307">
                <a:moveTo>
                  <a:pt x="0" y="0"/>
                </a:moveTo>
                <a:lnTo>
                  <a:pt x="13566620" y="0"/>
                </a:lnTo>
                <a:lnTo>
                  <a:pt x="13566620" y="7671307"/>
                </a:lnTo>
                <a:lnTo>
                  <a:pt x="0" y="7671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295400" y="3234614"/>
                <a:ext cx="14816449" cy="47089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75000"/>
                  </a:lnSpc>
                  <a:spcAft>
                    <a:spcPts val="1200"/>
                  </a:spcAft>
                </a:pPr>
                <a:r>
                  <a:rPr lang="en-US" sz="4200" kern="100" smtClean="0">
                    <a:ea typeface="Calibri" panose="020F0502020204030204" pitchFamily="34" charset="0"/>
                    <a:cs typeface="Arial" panose="020B0604020202020204" pitchFamily="34" charset="0"/>
                  </a:rPr>
                  <a:t>Giả sử hàm số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có đạo hàm tại mỗi điểm 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∈(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kern="100" smtClean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Nếu hàm số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2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lại có đạo hàm tại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2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thì ta </a:t>
                </a:r>
                <a:r>
                  <a:rPr lang="en-US" sz="42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4200" kern="100" smtClean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       đạo </a:t>
                </a:r>
                <a:r>
                  <a:rPr lang="en-US" sz="42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hàm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2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là đạo hàm cấp hai của hàm số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2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, kí hiệu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sz="42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kern="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5400" y="3234614"/>
                <a:ext cx="14816449" cy="4708981"/>
              </a:xfrm>
              <a:prstGeom prst="rect">
                <a:avLst/>
              </a:prstGeom>
              <a:blipFill>
                <a:blip r:embed="rId7"/>
                <a:stretch>
                  <a:fillRect l="-988" r="-947" b="-11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6946307" y="1916549"/>
            <a:ext cx="372409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7000" b="1">
                <a:solidFill>
                  <a:srgbClr val="C00000"/>
                </a:solidFill>
                <a:latin typeface="Arial"/>
                <a:cs typeface="Arial" panose="020B0604020202020204" pitchFamily="34" charset="0"/>
                <a:sym typeface="Arial"/>
              </a:rPr>
              <a:t>Kết luận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13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13"/>
          <p:cNvGrpSpPr/>
          <p:nvPr/>
        </p:nvGrpSpPr>
        <p:grpSpPr>
          <a:xfrm>
            <a:off x="186489" y="268704"/>
            <a:ext cx="17892025" cy="9735553"/>
            <a:chOff x="0" y="0"/>
            <a:chExt cx="1408500" cy="328568"/>
          </a:xfrm>
        </p:grpSpPr>
        <p:sp>
          <p:nvSpPr>
            <p:cNvPr id="28" name="Freeform 14"/>
            <p:cNvSpPr/>
            <p:nvPr/>
          </p:nvSpPr>
          <p:spPr>
            <a:xfrm>
              <a:off x="0" y="0"/>
              <a:ext cx="1408500" cy="328568"/>
            </a:xfrm>
            <a:custGeom>
              <a:avLst/>
              <a:gdLst/>
              <a:ahLst/>
              <a:cxnLst/>
              <a:rect l="l" t="t" r="r" b="b"/>
              <a:pathLst>
                <a:path w="1408500" h="328568">
                  <a:moveTo>
                    <a:pt x="82205" y="0"/>
                  </a:moveTo>
                  <a:lnTo>
                    <a:pt x="1326295" y="0"/>
                  </a:lnTo>
                  <a:cubicBezTo>
                    <a:pt x="1348097" y="0"/>
                    <a:pt x="1369006" y="8661"/>
                    <a:pt x="1384422" y="24077"/>
                  </a:cubicBezTo>
                  <a:cubicBezTo>
                    <a:pt x="1399839" y="39494"/>
                    <a:pt x="1408500" y="60403"/>
                    <a:pt x="1408500" y="82205"/>
                  </a:cubicBezTo>
                  <a:lnTo>
                    <a:pt x="1408500" y="246364"/>
                  </a:lnTo>
                  <a:cubicBezTo>
                    <a:pt x="1408500" y="268166"/>
                    <a:pt x="1399839" y="289075"/>
                    <a:pt x="1384422" y="304491"/>
                  </a:cubicBezTo>
                  <a:cubicBezTo>
                    <a:pt x="1369006" y="319908"/>
                    <a:pt x="1348097" y="328568"/>
                    <a:pt x="1326295" y="328568"/>
                  </a:cubicBezTo>
                  <a:lnTo>
                    <a:pt x="82205" y="328568"/>
                  </a:lnTo>
                  <a:cubicBezTo>
                    <a:pt x="60403" y="328568"/>
                    <a:pt x="39494" y="319908"/>
                    <a:pt x="24077" y="304491"/>
                  </a:cubicBezTo>
                  <a:cubicBezTo>
                    <a:pt x="8661" y="289075"/>
                    <a:pt x="0" y="268166"/>
                    <a:pt x="0" y="246364"/>
                  </a:cubicBezTo>
                  <a:lnTo>
                    <a:pt x="0" y="82205"/>
                  </a:lnTo>
                  <a:cubicBezTo>
                    <a:pt x="0" y="60403"/>
                    <a:pt x="8661" y="39494"/>
                    <a:pt x="24077" y="24077"/>
                  </a:cubicBezTo>
                  <a:cubicBezTo>
                    <a:pt x="39494" y="8661"/>
                    <a:pt x="60403" y="0"/>
                    <a:pt x="822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15"/>
            <p:cNvSpPr txBox="1"/>
            <p:nvPr/>
          </p:nvSpPr>
          <p:spPr>
            <a:xfrm>
              <a:off x="0" y="-38100"/>
              <a:ext cx="1408500" cy="366668"/>
            </a:xfrm>
            <a:prstGeom prst="rect">
              <a:avLst/>
            </a:prstGeom>
          </p:spPr>
          <p:txBody>
            <a:bodyPr lIns="45625" tIns="45625" rIns="45625" bIns="4562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763958" y="1136905"/>
                <a:ext cx="17051643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buClr>
                    <a:srgbClr val="2D1549"/>
                  </a:buClr>
                  <a:buSzPts val="1100"/>
                  <a:buFont typeface="Arial"/>
                  <a:buNone/>
                  <a:defRPr/>
                </a:pPr>
                <a:r>
                  <a:rPr lang="en-US" sz="3800" b="1" kern="0" smtClean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Poppins SemiBold"/>
                  </a:rPr>
                  <a:t>Ví dụ </a:t>
                </a:r>
                <a:r>
                  <a:rPr lang="en-US" sz="3800" b="1" kern="0" smtClean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Poppins SemiBold"/>
                  </a:rPr>
                  <a:t>1: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Tính đạo hàm cấp hai của hàm số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𝑦</m:t>
                    </m:r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+</m:t>
                    </m:r>
                    <m:sSup>
                      <m:sSupPr>
                        <m:ctrlP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𝑒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−1</m:t>
                        </m:r>
                      </m:sup>
                    </m:sSup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Từ đó tính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0</m:t>
                        </m:r>
                      </m:e>
                    </m:d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endParaRPr lang="vi-VN" sz="3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58" y="1136905"/>
                <a:ext cx="17051643" cy="969496"/>
              </a:xfrm>
              <a:prstGeom prst="rect">
                <a:avLst/>
              </a:prstGeom>
              <a:blipFill>
                <a:blip r:embed="rId2"/>
                <a:stretch>
                  <a:fillRect l="-1179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2743200" y="3912479"/>
                <a:ext cx="13716000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′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2</m:t>
                    </m:r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+</m:t>
                    </m:r>
                    <m:sSup>
                      <m:sSupPr>
                        <m:ctrlPr>
                          <a:rPr lang="en-US" sz="3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  <m: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−1</m:t>
                        </m:r>
                      </m:sup>
                    </m:sSup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=2</m:t>
                    </m:r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+2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−1</m:t>
                        </m:r>
                      </m:sup>
                    </m:sSup>
                  </m:oMath>
                </a14:m>
                <a:endParaRPr lang="en-US" sz="38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lang="en-US" sz="3800" smtClean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	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′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′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2</m:t>
                    </m:r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  <m: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−1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=2+</m:t>
                    </m:r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−1</m:t>
                        </m:r>
                      </m:sup>
                    </m:sSup>
                  </m:oMath>
                </a14:m>
                <a:endParaRPr lang="en-US" sz="3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Vậy đạo hàm cấp hai của hàm số đã cho là </a:t>
                </a:r>
                <a:r>
                  <a:rPr lang="en-US" sz="380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′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′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=2+</m:t>
                    </m:r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3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Khi đó 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0</m:t>
                        </m:r>
                      </m:e>
                    </m:d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2+4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𝑒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−1</m:t>
                        </m:r>
                      </m:sup>
                    </m:sSup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endParaRPr lang="en-US" sz="3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912479"/>
                <a:ext cx="13716000" cy="4524315"/>
              </a:xfrm>
              <a:prstGeom prst="rect">
                <a:avLst/>
              </a:prstGeom>
              <a:blipFill>
                <a:blip r:embed="rId3"/>
                <a:stretch>
                  <a:fillRect l="-1467" b="-2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eeform 14"/>
          <p:cNvSpPr/>
          <p:nvPr/>
        </p:nvSpPr>
        <p:spPr>
          <a:xfrm rot="21217718" flipV="1">
            <a:off x="383384" y="8371608"/>
            <a:ext cx="1645928" cy="1507880"/>
          </a:xfrm>
          <a:custGeom>
            <a:avLst/>
            <a:gdLst/>
            <a:ahLst/>
            <a:cxnLst/>
            <a:rect l="l" t="t" r="r" b="b"/>
            <a:pathLst>
              <a:path w="2435555" h="1541042">
                <a:moveTo>
                  <a:pt x="0" y="0"/>
                </a:moveTo>
                <a:lnTo>
                  <a:pt x="2435555" y="0"/>
                </a:lnTo>
                <a:lnTo>
                  <a:pt x="2435555" y="1541042"/>
                </a:lnTo>
                <a:lnTo>
                  <a:pt x="0" y="154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002000" y="8037095"/>
            <a:ext cx="1575006" cy="19671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80907" y="2678783"/>
            <a:ext cx="110318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/>
              <a:buNone/>
              <a:defRPr/>
            </a:pPr>
            <a:r>
              <a:rPr lang="en-US" sz="3800" b="1" i="1" u="sng" smtClean="0">
                <a:solidFill>
                  <a:schemeClr val="tx2"/>
                </a:solidFill>
                <a:latin typeface="Arial" panose="020B0604020202020204" pitchFamily="34" charset="0"/>
                <a:cs typeface="Arial"/>
                <a:sym typeface="Arial"/>
              </a:rPr>
              <a:t>Giải</a:t>
            </a:r>
            <a:endParaRPr lang="en-US" sz="3800" b="1" i="1" u="sng" dirty="0">
              <a:solidFill>
                <a:schemeClr val="tx2"/>
              </a:solidFill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7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0328296">
            <a:off x="-3172777" y="-937992"/>
            <a:ext cx="7591822" cy="4617352"/>
          </a:xfrm>
          <a:custGeom>
            <a:avLst/>
            <a:gdLst/>
            <a:ahLst/>
            <a:cxnLst/>
            <a:rect l="l" t="t" r="r" b="b"/>
            <a:pathLst>
              <a:path w="11487752" h="8020540">
                <a:moveTo>
                  <a:pt x="0" y="0"/>
                </a:moveTo>
                <a:lnTo>
                  <a:pt x="11487752" y="0"/>
                </a:lnTo>
                <a:lnTo>
                  <a:pt x="11487752" y="8020540"/>
                </a:lnTo>
                <a:lnTo>
                  <a:pt x="0" y="80205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duotone>
                <a:prstClr val="black"/>
                <a:srgbClr val="FFFFB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990601" y="800100"/>
            <a:ext cx="3733800" cy="1311128"/>
          </a:xfrm>
          <a:prstGeom prst="rect">
            <a:avLst/>
          </a:prstGeom>
          <a:solidFill>
            <a:schemeClr val="tx2"/>
          </a:solidFill>
          <a:ln w="254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65000"/>
              </a:lnSpc>
              <a:defRPr/>
            </a:pPr>
            <a:r>
              <a:rPr lang="en-US" sz="4800" b="1" dirty="0" err="1">
                <a:solidFill>
                  <a:srgbClr val="FFFF00"/>
                </a:solidFill>
                <a:latin typeface="Arial"/>
                <a:cs typeface="Arial" panose="020B0604020202020204" pitchFamily="34" charset="0"/>
                <a:sym typeface="Arial"/>
              </a:rPr>
              <a:t>Luyện</a:t>
            </a:r>
            <a:r>
              <a:rPr lang="en-US" sz="4800" b="1">
                <a:solidFill>
                  <a:srgbClr val="FFFF00"/>
                </a:solidFill>
                <a:latin typeface="Arial"/>
                <a:cs typeface="Arial" panose="020B0604020202020204" pitchFamily="34" charset="0"/>
                <a:sym typeface="Arial"/>
              </a:rPr>
              <a:t> tập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5195136" y="459975"/>
                <a:ext cx="11228642" cy="20005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Tính đạo hàm cấp hai của các hàm số </a:t>
                </a:r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</m:t>
                    </m:r>
                    <m:sSup>
                      <m:sSup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					b</a:t>
                </a:r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m:rPr>
                        <m:sty m:val="p"/>
                      </m:rP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ln</m:t>
                    </m:r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⁡(2</m:t>
                    </m:r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+3).</m:t>
                    </m:r>
                  </m:oMath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136" y="459975"/>
                <a:ext cx="11228642" cy="2000548"/>
              </a:xfrm>
              <a:prstGeom prst="rect">
                <a:avLst/>
              </a:prstGeom>
              <a:blipFill>
                <a:blip r:embed="rId6"/>
                <a:stretch>
                  <a:fillRect l="-1792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2303149" y="2960579"/>
            <a:ext cx="110318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en-US" sz="3800" b="1" i="1" u="sng">
                <a:solidFill>
                  <a:schemeClr val="tx2"/>
                </a:solidFill>
                <a:latin typeface="Arial" panose="020B0604020202020204" pitchFamily="34" charset="0"/>
                <a:cs typeface="Arial"/>
                <a:sym typeface="Arial"/>
              </a:rPr>
              <a:t>Giải</a:t>
            </a:r>
            <a:endParaRPr lang="en-US" sz="3800" b="1" i="1" u="sng" dirty="0">
              <a:solidFill>
                <a:schemeClr val="tx2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58797">
            <a:off x="16543277" y="747038"/>
            <a:ext cx="1762998" cy="20356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195136" y="3915283"/>
                <a:ext cx="12026064" cy="5876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kern="1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endParaRPr lang="en-US" sz="3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3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3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</m:t>
                      </m:r>
                      <m:d>
                        <m:dPr>
                          <m:ctrlP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8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8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d>
                      <m:r>
                        <a:rPr lang="en-US" sz="3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3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38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r>
                  <a:rPr lang="en-US" sz="3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38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sSup>
                            <m:sSupPr>
                              <m:ctrlPr>
                                <a:rPr lang="en-US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en-US" sz="3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</m:oMath>
                  </m:oMathPara>
                </a14:m>
                <a:endParaRPr lang="en-US" sz="3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3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2.(2</m:t>
                          </m:r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sSup>
                            <m:sSupPr>
                              <m:ctrlPr>
                                <a:rPr lang="en-US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sSup>
                            <m:sSupPr>
                              <m:ctrlPr>
                                <a:rPr lang="en-US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8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r>
                            <a:rPr lang="en-US" sz="3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sSup>
                            <m:sSupPr>
                              <m:ctrlPr>
                                <a:rPr lang="en-US" sz="3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8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136" y="3915283"/>
                <a:ext cx="12026064" cy="5876417"/>
              </a:xfrm>
              <a:prstGeom prst="rect">
                <a:avLst/>
              </a:prstGeom>
              <a:blipFill>
                <a:blip r:embed="rId8"/>
                <a:stretch>
                  <a:fillRect l="-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04800" y="8115300"/>
            <a:ext cx="1837454" cy="213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752</Words>
  <PresentationFormat>Custom</PresentationFormat>
  <Paragraphs>162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Cambria Math</vt:lpstr>
      <vt:lpstr>Symbol</vt:lpstr>
      <vt:lpstr>Poppins SemiBold</vt:lpstr>
      <vt:lpstr>Calibri</vt:lpstr>
      <vt:lpstr>Open Sans</vt:lpstr>
      <vt:lpstr>MJXc-TeX-main-R</vt:lpstr>
      <vt:lpstr>Malgun Gothic</vt:lpstr>
      <vt:lpstr>Dotum</vt:lpstr>
      <vt:lpstr>Maven Pro</vt:lpstr>
      <vt:lpstr>Times New Roman</vt:lpstr>
      <vt:lpstr>MJXc-TeX-math-I</vt:lpstr>
      <vt:lpstr>Calibri Light</vt:lpstr>
      <vt:lpstr>Arial</vt:lpstr>
      <vt:lpstr>MJXc-TeX-size1-R</vt:lpstr>
      <vt:lpstr>Maven Pro ExtraBold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2023-12-26T18:29:39Z</dcterms:modified>
  <dc:identifier>DAF1cXbLxHE</dc:identifier>
</cp:coreProperties>
</file>