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75" r:id="rId2"/>
    <p:sldId id="274" r:id="rId3"/>
    <p:sldId id="372" r:id="rId4"/>
    <p:sldId id="273" r:id="rId5"/>
    <p:sldId id="366" r:id="rId6"/>
    <p:sldId id="367" r:id="rId7"/>
    <p:sldId id="368" r:id="rId8"/>
    <p:sldId id="369" r:id="rId9"/>
    <p:sldId id="370" r:id="rId10"/>
    <p:sldId id="371" r:id="rId11"/>
    <p:sldId id="364" r:id="rId12"/>
    <p:sldId id="325" r:id="rId13"/>
    <p:sldId id="317" r:id="rId14"/>
    <p:sldId id="272"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983"/>
    <a:srgbClr val="F5DB72"/>
    <a:srgbClr val="FBCEDD"/>
    <a:srgbClr val="F3D3C4"/>
    <a:srgbClr val="FFCCFF"/>
    <a:srgbClr val="A493C6"/>
    <a:srgbClr val="D0DEEC"/>
    <a:srgbClr val="6593C3"/>
    <a:srgbClr val="F7DADE"/>
    <a:srgbClr val="FF9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93" autoAdjust="0"/>
    <p:restoredTop sz="93856" autoAdjust="0"/>
  </p:normalViewPr>
  <p:slideViewPr>
    <p:cSldViewPr snapToGrid="0" showGuides="1">
      <p:cViewPr varScale="1">
        <p:scale>
          <a:sx n="91" d="100"/>
          <a:sy n="91" d="100"/>
        </p:scale>
        <p:origin x="78" y="936"/>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83285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41585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746900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611252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5/6/2024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6719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2645695" cy="584775"/>
          </a:xfrm>
          <a:prstGeom prst="rect">
            <a:avLst/>
          </a:prstGeom>
          <a:noFill/>
        </p:spPr>
        <p:txBody>
          <a:bodyPr wrap="square">
            <a:spAutoFit/>
          </a:bodyPr>
          <a:lstStyle/>
          <a:p>
            <a:r>
              <a:rPr lang="en-US" sz="3200" b="1" dirty="0">
                <a:solidFill>
                  <a:srgbClr val="FFFFFF"/>
                </a:solidFill>
                <a:effectLst/>
              </a:rPr>
              <a:t>READING</a:t>
            </a:r>
            <a:endParaRPr lang="en-US" sz="3200" b="1" dirty="0">
              <a:solidFill>
                <a:schemeClr val="bg1"/>
              </a:solidFill>
              <a:latin typeface="UTM Facebook K&amp;T" panose="02040603050506020204" pitchFamily="18" charset="0"/>
              <a:cs typeface="Arial" panose="020B0604020202020204" pitchFamily="34" charset="0"/>
            </a:endParaRPr>
          </a:p>
        </p:txBody>
      </p:sp>
      <p:grpSp>
        <p:nvGrpSpPr>
          <p:cNvPr id="15" name="Group 14">
            <a:extLst>
              <a:ext uri="{FF2B5EF4-FFF2-40B4-BE49-F238E27FC236}">
                <a16:creationId xmlns:a16="http://schemas.microsoft.com/office/drawing/2014/main" id="{0647817F-5C5B-6C30-90F5-4CE281EE6F70}"/>
              </a:ext>
            </a:extLst>
          </p:cNvPr>
          <p:cNvGrpSpPr/>
          <p:nvPr/>
        </p:nvGrpSpPr>
        <p:grpSpPr>
          <a:xfrm>
            <a:off x="262425" y="700397"/>
            <a:ext cx="8656156" cy="707886"/>
            <a:chOff x="262425" y="650702"/>
            <a:chExt cx="8656156" cy="707886"/>
          </a:xfrm>
        </p:grpSpPr>
        <p:sp>
          <p:nvSpPr>
            <p:cNvPr id="2" name="Rounded Rectangle 7">
              <a:extLst>
                <a:ext uri="{FF2B5EF4-FFF2-40B4-BE49-F238E27FC236}">
                  <a16:creationId xmlns:a16="http://schemas.microsoft.com/office/drawing/2014/main" id="{917F6471-5CB6-11D2-4585-7632FA9F3B87}"/>
                </a:ext>
              </a:extLst>
            </p:cNvPr>
            <p:cNvSpPr/>
            <p:nvPr/>
          </p:nvSpPr>
          <p:spPr>
            <a:xfrm>
              <a:off x="262425" y="81509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285055" y="726734"/>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2</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755630" y="650702"/>
              <a:ext cx="8162951" cy="707886"/>
            </a:xfrm>
            <a:prstGeom prst="rect">
              <a:avLst/>
            </a:prstGeom>
          </p:spPr>
          <p:txBody>
            <a:bodyPr wrap="square">
              <a:spAutoFit/>
            </a:bodyPr>
            <a:lstStyle/>
            <a:p>
              <a:r>
                <a:rPr lang="en-US" sz="2000" b="1" dirty="0">
                  <a:effectLst/>
                  <a:latin typeface="Calibri" panose="020F0502020204030204" pitchFamily="34" charset="0"/>
                  <a:cs typeface="Calibri" panose="020F0502020204030204" pitchFamily="34" charset="0"/>
                </a:rPr>
                <a:t>Read the text again. Mark the letter A, B, C, or D to indicate the correct answer.</a:t>
              </a:r>
              <a:endParaRPr lang="en-US" sz="2000" b="1" dirty="0">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08B90500-8548-8136-CE58-DEA5F09C4758}"/>
              </a:ext>
            </a:extLst>
          </p:cNvPr>
          <p:cNvSpPr txBox="1"/>
          <p:nvPr/>
        </p:nvSpPr>
        <p:spPr>
          <a:xfrm>
            <a:off x="380138" y="1496644"/>
            <a:ext cx="8628993" cy="3477875"/>
          </a:xfrm>
          <a:prstGeom prst="rect">
            <a:avLst/>
          </a:prstGeom>
          <a:noFill/>
        </p:spPr>
        <p:txBody>
          <a:bodyPr wrap="square">
            <a:spAutoFit/>
          </a:bodyPr>
          <a:lstStyle/>
          <a:p>
            <a:r>
              <a:rPr lang="en-US" sz="2000" b="1" i="0" dirty="0">
                <a:solidFill>
                  <a:srgbClr val="E45A83"/>
                </a:solidFill>
                <a:effectLst/>
                <a:latin typeface="UTMAvoBold"/>
              </a:rPr>
              <a:t>4. </a:t>
            </a:r>
            <a:r>
              <a:rPr lang="en-US" sz="2000" b="0" i="0" dirty="0">
                <a:solidFill>
                  <a:srgbClr val="000000"/>
                </a:solidFill>
                <a:effectLst/>
                <a:latin typeface="UTM-Avo"/>
              </a:rPr>
              <a:t>Why does the writer mention </a:t>
            </a:r>
            <a:r>
              <a:rPr lang="en-US" sz="2000" b="0" i="0" dirty="0">
                <a:solidFill>
                  <a:srgbClr val="000000"/>
                </a:solidFill>
                <a:effectLst/>
                <a:latin typeface="TimesNewRomanPSMT"/>
              </a:rPr>
              <a:t>‛</a:t>
            </a:r>
            <a:r>
              <a:rPr lang="en-US" sz="2000" b="1" i="0" dirty="0">
                <a:solidFill>
                  <a:srgbClr val="000000"/>
                </a:solidFill>
                <a:effectLst/>
                <a:latin typeface="UTMAvoBold"/>
              </a:rPr>
              <a:t>a teaching assistant</a:t>
            </a:r>
            <a:r>
              <a:rPr lang="en-US" sz="2000" b="0" i="0" dirty="0">
                <a:solidFill>
                  <a:srgbClr val="000000"/>
                </a:solidFill>
                <a:effectLst/>
                <a:latin typeface="TimesNewRomanPSMT"/>
              </a:rPr>
              <a:t>’ </a:t>
            </a:r>
            <a:r>
              <a:rPr lang="en-US" sz="2000" b="0" i="0" dirty="0">
                <a:solidFill>
                  <a:srgbClr val="000000"/>
                </a:solidFill>
                <a:effectLst/>
                <a:latin typeface="UTM-Avo"/>
              </a:rPr>
              <a:t>in Section B?</a:t>
            </a:r>
          </a:p>
          <a:p>
            <a:pPr lvl="1"/>
            <a:r>
              <a:rPr lang="en-US" sz="2000" b="1" dirty="0">
                <a:solidFill>
                  <a:srgbClr val="E45A83"/>
                </a:solidFill>
                <a:latin typeface="UTMAvoBold"/>
              </a:rPr>
              <a:t>A</a:t>
            </a:r>
            <a:r>
              <a:rPr lang="en-US" sz="2000" b="1" i="0" dirty="0">
                <a:solidFill>
                  <a:srgbClr val="E45A83"/>
                </a:solidFill>
                <a:effectLst/>
                <a:latin typeface="UTMAvoBold"/>
              </a:rPr>
              <a:t>. </a:t>
            </a:r>
            <a:r>
              <a:rPr lang="en-US" sz="2000" b="0" i="0" dirty="0">
                <a:solidFill>
                  <a:srgbClr val="000000"/>
                </a:solidFill>
                <a:effectLst/>
                <a:latin typeface="UTM-Avo"/>
              </a:rPr>
              <a:t>To introduce a new job for students who want to work.</a:t>
            </a:r>
          </a:p>
          <a:p>
            <a:pPr lvl="1"/>
            <a:r>
              <a:rPr lang="en-US" sz="2000" b="1" i="0" dirty="0">
                <a:solidFill>
                  <a:srgbClr val="E45A83"/>
                </a:solidFill>
                <a:effectLst/>
                <a:latin typeface="UTMAvoBold"/>
              </a:rPr>
              <a:t>B. </a:t>
            </a:r>
            <a:r>
              <a:rPr lang="en-US" sz="2000" b="0" i="0" dirty="0">
                <a:solidFill>
                  <a:srgbClr val="000000"/>
                </a:solidFill>
                <a:effectLst/>
                <a:latin typeface="UTM-Avo"/>
              </a:rPr>
              <a:t>To give an example of developing confidence for working students.</a:t>
            </a:r>
          </a:p>
          <a:p>
            <a:pPr lvl="1"/>
            <a:r>
              <a:rPr lang="en-US" sz="2000" b="1" i="0" dirty="0">
                <a:solidFill>
                  <a:srgbClr val="E45A83"/>
                </a:solidFill>
                <a:effectLst/>
                <a:latin typeface="UTMAvoBold"/>
              </a:rPr>
              <a:t>C. </a:t>
            </a:r>
            <a:r>
              <a:rPr lang="en-US" sz="2000" b="0" i="0" dirty="0">
                <a:solidFill>
                  <a:srgbClr val="000000"/>
                </a:solidFill>
                <a:effectLst/>
                <a:latin typeface="UTM-Avo"/>
              </a:rPr>
              <a:t>To explain why students want to work as teaching assistants.</a:t>
            </a:r>
          </a:p>
          <a:p>
            <a:pPr lvl="1"/>
            <a:r>
              <a:rPr lang="en-US" sz="2000" b="1" dirty="0">
                <a:solidFill>
                  <a:srgbClr val="E45A83"/>
                </a:solidFill>
                <a:latin typeface="UTMAvoBold"/>
              </a:rPr>
              <a:t>D</a:t>
            </a:r>
            <a:r>
              <a:rPr lang="en-US" sz="2000" b="1" i="0" dirty="0">
                <a:solidFill>
                  <a:srgbClr val="E45A83"/>
                </a:solidFill>
                <a:effectLst/>
                <a:latin typeface="UTMAvoBold"/>
              </a:rPr>
              <a:t>. </a:t>
            </a:r>
            <a:r>
              <a:rPr lang="en-US" sz="2000" b="0" i="0" dirty="0">
                <a:solidFill>
                  <a:srgbClr val="000000"/>
                </a:solidFill>
                <a:effectLst/>
                <a:latin typeface="UTM-Avo"/>
              </a:rPr>
              <a:t>To show the challenges of becoming a teaching assistant.</a:t>
            </a:r>
          </a:p>
          <a:p>
            <a:r>
              <a:rPr lang="en-US" sz="2000" b="1" i="0" dirty="0">
                <a:solidFill>
                  <a:srgbClr val="E45A83"/>
                </a:solidFill>
                <a:effectLst/>
                <a:latin typeface="UTMAvoBold"/>
              </a:rPr>
              <a:t>5. </a:t>
            </a:r>
            <a:r>
              <a:rPr lang="en-US" sz="2000" b="0" i="0" dirty="0">
                <a:solidFill>
                  <a:srgbClr val="000000"/>
                </a:solidFill>
                <a:effectLst/>
                <a:latin typeface="UTM-Avo"/>
              </a:rPr>
              <a:t>Which of the following is true about the text?</a:t>
            </a:r>
          </a:p>
          <a:p>
            <a:pPr lvl="1"/>
            <a:r>
              <a:rPr lang="en-US" sz="2000" b="1" dirty="0">
                <a:solidFill>
                  <a:srgbClr val="E45A83"/>
                </a:solidFill>
                <a:latin typeface="UTMAvoBold"/>
              </a:rPr>
              <a:t>A</a:t>
            </a:r>
            <a:r>
              <a:rPr lang="en-US" sz="2000" b="1" i="0" dirty="0">
                <a:solidFill>
                  <a:srgbClr val="E45A83"/>
                </a:solidFill>
                <a:effectLst/>
                <a:latin typeface="UTMAvoBold"/>
              </a:rPr>
              <a:t>. </a:t>
            </a:r>
            <a:r>
              <a:rPr lang="en-US" sz="2000" b="0" i="0" dirty="0">
                <a:solidFill>
                  <a:srgbClr val="000000"/>
                </a:solidFill>
                <a:effectLst/>
                <a:latin typeface="UTM-Avo"/>
              </a:rPr>
              <a:t>Having a part-time job may develop students’ relationship.</a:t>
            </a:r>
          </a:p>
          <a:p>
            <a:pPr lvl="1"/>
            <a:r>
              <a:rPr lang="en-US" sz="2000" b="1" i="0" dirty="0">
                <a:solidFill>
                  <a:srgbClr val="E45A83"/>
                </a:solidFill>
                <a:effectLst/>
                <a:latin typeface="UTMAvoBold"/>
              </a:rPr>
              <a:t>B. </a:t>
            </a:r>
            <a:r>
              <a:rPr lang="en-US" sz="2000" b="0" i="0" dirty="0">
                <a:solidFill>
                  <a:srgbClr val="000000"/>
                </a:solidFill>
                <a:effectLst/>
                <a:latin typeface="UTM-Avo"/>
              </a:rPr>
              <a:t>Students should not work while they are at school.</a:t>
            </a:r>
          </a:p>
          <a:p>
            <a:pPr lvl="1"/>
            <a:r>
              <a:rPr lang="en-US" sz="2000" b="1" i="0" dirty="0">
                <a:solidFill>
                  <a:srgbClr val="E45A83"/>
                </a:solidFill>
                <a:effectLst/>
                <a:latin typeface="UTMAvoBold"/>
              </a:rPr>
              <a:t>C. </a:t>
            </a:r>
            <a:r>
              <a:rPr lang="en-US" sz="2000" b="0" i="0" dirty="0">
                <a:solidFill>
                  <a:srgbClr val="000000"/>
                </a:solidFill>
                <a:effectLst/>
                <a:latin typeface="UTM-Avo"/>
              </a:rPr>
              <a:t>If students start working part-time, they may be punished.</a:t>
            </a:r>
          </a:p>
          <a:p>
            <a:pPr lvl="1"/>
            <a:r>
              <a:rPr lang="en-US" sz="2000" b="1" dirty="0">
                <a:solidFill>
                  <a:srgbClr val="E45A83"/>
                </a:solidFill>
                <a:latin typeface="UTMAvoBold"/>
              </a:rPr>
              <a:t>D</a:t>
            </a:r>
            <a:r>
              <a:rPr lang="en-US" sz="2000" b="1" i="0" dirty="0">
                <a:solidFill>
                  <a:srgbClr val="E45A83"/>
                </a:solidFill>
                <a:effectLst/>
                <a:latin typeface="UTMAvoBold"/>
              </a:rPr>
              <a:t>. </a:t>
            </a:r>
            <a:r>
              <a:rPr lang="en-US" sz="2000" b="0" i="0" dirty="0">
                <a:solidFill>
                  <a:srgbClr val="000000"/>
                </a:solidFill>
                <a:effectLst/>
                <a:latin typeface="UTM-Avo"/>
              </a:rPr>
              <a:t>It’s difficult for working students to talk to someone because they are so busy.</a:t>
            </a:r>
            <a:r>
              <a:rPr lang="en-US" sz="2000" dirty="0"/>
              <a:t> </a:t>
            </a:r>
          </a:p>
        </p:txBody>
      </p:sp>
      <p:sp>
        <p:nvSpPr>
          <p:cNvPr id="12" name="Donut 10">
            <a:extLst>
              <a:ext uri="{FF2B5EF4-FFF2-40B4-BE49-F238E27FC236}">
                <a16:creationId xmlns:a16="http://schemas.microsoft.com/office/drawing/2014/main" id="{FB22425B-07B3-F0C2-F026-F57910AAB9FD}"/>
              </a:ext>
            </a:extLst>
          </p:cNvPr>
          <p:cNvSpPr/>
          <p:nvPr/>
        </p:nvSpPr>
        <p:spPr>
          <a:xfrm>
            <a:off x="755631" y="2081049"/>
            <a:ext cx="516122" cy="480191"/>
          </a:xfrm>
          <a:prstGeom prst="donut">
            <a:avLst>
              <a:gd name="adj" fmla="val 449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rgbClr val="00B050"/>
              </a:solidFill>
            </a:endParaRPr>
          </a:p>
        </p:txBody>
      </p:sp>
      <p:sp>
        <p:nvSpPr>
          <p:cNvPr id="13" name="Donut 10">
            <a:extLst>
              <a:ext uri="{FF2B5EF4-FFF2-40B4-BE49-F238E27FC236}">
                <a16:creationId xmlns:a16="http://schemas.microsoft.com/office/drawing/2014/main" id="{CB958CBA-16DD-566F-0598-FCB9591991F4}"/>
              </a:ext>
            </a:extLst>
          </p:cNvPr>
          <p:cNvSpPr/>
          <p:nvPr/>
        </p:nvSpPr>
        <p:spPr>
          <a:xfrm>
            <a:off x="755630" y="3287688"/>
            <a:ext cx="516122" cy="480191"/>
          </a:xfrm>
          <a:prstGeom prst="donut">
            <a:avLst>
              <a:gd name="adj" fmla="val 449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rgbClr val="00B050"/>
              </a:solidFill>
            </a:endParaRPr>
          </a:p>
        </p:txBody>
      </p:sp>
    </p:spTree>
    <p:extLst>
      <p:ext uri="{BB962C8B-B14F-4D97-AF65-F5344CB8AC3E}">
        <p14:creationId xmlns:p14="http://schemas.microsoft.com/office/powerpoint/2010/main" val="268978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2645695" cy="584775"/>
          </a:xfrm>
          <a:prstGeom prst="rect">
            <a:avLst/>
          </a:prstGeom>
          <a:noFill/>
        </p:spPr>
        <p:txBody>
          <a:bodyPr wrap="square">
            <a:spAutoFit/>
          </a:bodyPr>
          <a:lstStyle/>
          <a:p>
            <a:r>
              <a:rPr lang="en-US" sz="3200" b="1" dirty="0">
                <a:solidFill>
                  <a:srgbClr val="FFFFFF"/>
                </a:solidFill>
                <a:effectLst/>
              </a:rPr>
              <a:t>WRITING</a:t>
            </a:r>
            <a:endParaRPr lang="en-US" sz="3200" b="1" dirty="0">
              <a:solidFill>
                <a:schemeClr val="bg1"/>
              </a:solidFill>
              <a:latin typeface="UTM Facebook K&amp;T" panose="02040603050506020204" pitchFamily="18" charset="0"/>
              <a:cs typeface="Arial" panose="020B0604020202020204" pitchFamily="34" charset="0"/>
            </a:endParaRPr>
          </a:p>
        </p:txBody>
      </p:sp>
      <p:sp>
        <p:nvSpPr>
          <p:cNvPr id="11" name="Rectangle 10">
            <a:extLst>
              <a:ext uri="{FF2B5EF4-FFF2-40B4-BE49-F238E27FC236}">
                <a16:creationId xmlns:a16="http://schemas.microsoft.com/office/drawing/2014/main" id="{83E09260-6AF0-8948-4FA0-2991D9A2678B}"/>
              </a:ext>
            </a:extLst>
          </p:cNvPr>
          <p:cNvSpPr/>
          <p:nvPr/>
        </p:nvSpPr>
        <p:spPr>
          <a:xfrm>
            <a:off x="380138" y="886324"/>
            <a:ext cx="3407789" cy="3108543"/>
          </a:xfrm>
          <a:prstGeom prst="rect">
            <a:avLst/>
          </a:prstGeom>
        </p:spPr>
        <p:txBody>
          <a:bodyPr wrap="square">
            <a:spAutoFit/>
          </a:bodyPr>
          <a:lstStyle/>
          <a:p>
            <a:r>
              <a:rPr lang="en-US" sz="2800" b="1" dirty="0">
                <a:effectLst/>
                <a:latin typeface="Calibri" panose="020F0502020204030204" pitchFamily="34" charset="0"/>
                <a:cs typeface="Calibri" panose="020F0502020204030204" pitchFamily="34" charset="0"/>
              </a:rPr>
              <a:t>Work in pairs. Read the advert below and write a letter of application (150–180 words) to the Human Resource Department.</a:t>
            </a:r>
            <a:endParaRPr lang="en-US" sz="28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601F49D-6418-F1E5-9663-452691697ED0}"/>
              </a:ext>
            </a:extLst>
          </p:cNvPr>
          <p:cNvPicPr>
            <a:picLocks noChangeAspect="1"/>
          </p:cNvPicPr>
          <p:nvPr/>
        </p:nvPicPr>
        <p:blipFill>
          <a:blip r:embed="rId2"/>
          <a:stretch>
            <a:fillRect/>
          </a:stretch>
        </p:blipFill>
        <p:spPr>
          <a:xfrm>
            <a:off x="3900254" y="781221"/>
            <a:ext cx="4836244" cy="4239610"/>
          </a:xfrm>
          <a:prstGeom prst="rect">
            <a:avLst/>
          </a:prstGeom>
        </p:spPr>
      </p:pic>
    </p:spTree>
    <p:extLst>
      <p:ext uri="{BB962C8B-B14F-4D97-AF65-F5344CB8AC3E}">
        <p14:creationId xmlns:p14="http://schemas.microsoft.com/office/powerpoint/2010/main" val="4133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616688" y="1512795"/>
            <a:ext cx="7796030" cy="1318181"/>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GB" sz="2800" dirty="0">
                <a:latin typeface="Calibri" panose="020F0502020204030204" pitchFamily="34" charset="0"/>
                <a:cs typeface="Calibri" panose="020F0502020204030204" pitchFamily="34" charset="0"/>
              </a:rPr>
              <a:t>Revise reading and writing skills.</a:t>
            </a:r>
            <a:endParaRPr lang="en-US" sz="28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964461" y="1722849"/>
            <a:ext cx="7512789" cy="2153228"/>
          </a:xfrm>
          <a:noFill/>
        </p:spPr>
        <p:txBody>
          <a:bodyPr anchor="t"/>
          <a:lstStyle/>
          <a:p>
            <a:pPr marL="361950" indent="-257175" algn="l">
              <a:lnSpc>
                <a:spcPct val="150000"/>
              </a:lnSpc>
              <a:buFont typeface="Arial" panose="020B0604020202020204" pitchFamily="34" charset="0"/>
              <a:buChar char="•"/>
            </a:pPr>
            <a:r>
              <a:rPr lang="en-GB" dirty="0">
                <a:latin typeface="+mn-lt"/>
                <a:cs typeface="Arial" panose="020B0604020202020204" pitchFamily="34" charset="0"/>
              </a:rPr>
              <a:t>Do exercises in the workbook.</a:t>
            </a:r>
          </a:p>
          <a:p>
            <a:pPr marL="361950" indent="-257175" algn="l">
              <a:lnSpc>
                <a:spcPct val="150000"/>
              </a:lnSpc>
              <a:buFont typeface="Arial" panose="020B0604020202020204" pitchFamily="34" charset="0"/>
              <a:buChar char="•"/>
            </a:pPr>
            <a:r>
              <a:rPr lang="en-GB" dirty="0">
                <a:latin typeface="+mn-lt"/>
                <a:cs typeface="Arial" panose="020B0604020202020204" pitchFamily="34" charset="0"/>
              </a:rPr>
              <a:t>Prepare for Unit 6 – Getting started.</a:t>
            </a: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51D2DB-E75B-D37D-4EDA-252D5D470B1A}"/>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
        <p:nvSpPr>
          <p:cNvPr id="3" name="Rectangle 2">
            <a:extLst>
              <a:ext uri="{FF2B5EF4-FFF2-40B4-BE49-F238E27FC236}">
                <a16:creationId xmlns:a16="http://schemas.microsoft.com/office/drawing/2014/main" id="{C95908B9-EDE1-2082-96AA-C408C5B7D2F3}"/>
              </a:ext>
            </a:extLst>
          </p:cNvPr>
          <p:cNvSpPr/>
          <p:nvPr/>
        </p:nvSpPr>
        <p:spPr>
          <a:xfrm>
            <a:off x="2234536" y="4559201"/>
            <a:ext cx="4408227" cy="461665"/>
          </a:xfrm>
          <a:prstGeom prst="rect">
            <a:avLst/>
          </a:prstGeom>
        </p:spPr>
        <p:txBody>
          <a:bodyPr wrap="square">
            <a:spAutoFit/>
          </a:bodyPr>
          <a:lstStyle/>
          <a:p>
            <a:pPr algn="ctr"/>
            <a:r>
              <a:rPr lang="en-US" sz="1200" b="1" dirty="0">
                <a:solidFill>
                  <a:srgbClr val="FFFFFF"/>
                </a:solidFill>
                <a:latin typeface="Calibri" panose="020F0502020204030204" pitchFamily="34" charset="0"/>
              </a:rPr>
              <a:t>Website: </a:t>
            </a:r>
            <a:r>
              <a:rPr lang="en-US" sz="1200" b="1" i="1" dirty="0">
                <a:solidFill>
                  <a:srgbClr val="FFFFFF"/>
                </a:solidFill>
                <a:latin typeface="Calibri" panose="020F0502020204030204" pitchFamily="34" charset="0"/>
              </a:rPr>
              <a:t>hoclieu.vn</a:t>
            </a:r>
            <a:endParaRPr lang="en-US" sz="1200" dirty="0"/>
          </a:p>
          <a:p>
            <a:pPr algn="ctr"/>
            <a:r>
              <a:rPr lang="en-US" sz="1200" b="1" dirty="0" err="1">
                <a:solidFill>
                  <a:srgbClr val="FFFFFF"/>
                </a:solidFill>
                <a:latin typeface="Calibri" panose="020F0502020204030204" pitchFamily="34" charset="0"/>
              </a:rPr>
              <a:t>Fanpage</a:t>
            </a:r>
            <a:r>
              <a:rPr lang="en-US" sz="1200" b="1" dirty="0">
                <a:solidFill>
                  <a:srgbClr val="FFFFFF"/>
                </a:solidFill>
                <a:latin typeface="Calibri" panose="020F0502020204030204" pitchFamily="34" charset="0"/>
              </a:rPr>
              <a:t>: </a:t>
            </a:r>
            <a:r>
              <a:rPr lang="en-US" sz="1200" b="1" i="1" dirty="0">
                <a:solidFill>
                  <a:srgbClr val="FFFFFF"/>
                </a:solidFill>
                <a:latin typeface="Calibri" panose="020F0502020204030204" pitchFamily="34" charset="0"/>
              </a:rPr>
              <a:t>facebook.com/www.tienganhglobalsuccess.vn</a:t>
            </a:r>
            <a:endParaRPr lang="en-US" sz="12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4400" b="1" dirty="0">
                <a:latin typeface="UTMFacebookK&amp;TBold"/>
                <a:cs typeface="Times New Roman" panose="02020603050405020304" pitchFamily="18" charset="0"/>
              </a:endParaRP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2438400" y="418267"/>
            <a:ext cx="5319539" cy="769441"/>
          </a:xfrm>
          <a:prstGeom prst="rect">
            <a:avLst/>
          </a:prstGeom>
          <a:noFill/>
        </p:spPr>
        <p:txBody>
          <a:bodyPr wrap="square" rtlCol="0">
            <a:spAutoFit/>
          </a:bodyPr>
          <a:lstStyle/>
          <a:p>
            <a:r>
              <a:rPr lang="en-US" sz="4400" b="1" dirty="0">
                <a:solidFill>
                  <a:srgbClr val="FFFFFF"/>
                </a:solidFill>
                <a:latin typeface="UTMFacebookK&amp;TBold"/>
              </a:rPr>
              <a:t>Review 2</a:t>
            </a:r>
            <a:endParaRPr lang="en-US" sz="4400" b="1" i="0" dirty="0">
              <a:solidFill>
                <a:srgbClr val="FFFFFF"/>
              </a:solidFill>
              <a:effectLst/>
              <a:latin typeface="UTMFacebookK&amp;TBold"/>
            </a:endParaRPr>
          </a:p>
        </p:txBody>
      </p:sp>
      <p:sp>
        <p:nvSpPr>
          <p:cNvPr id="10" name="Rectangle 9">
            <a:extLst>
              <a:ext uri="{FF2B5EF4-FFF2-40B4-BE49-F238E27FC236}">
                <a16:creationId xmlns:a16="http://schemas.microsoft.com/office/drawing/2014/main" id="{F92A0F45-146A-8BFF-6553-20D992E76B42}"/>
              </a:ext>
            </a:extLst>
          </p:cNvPr>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SKILLS (2)</a:t>
            </a:r>
          </a:p>
        </p:txBody>
      </p:sp>
      <p:sp>
        <p:nvSpPr>
          <p:cNvPr id="11" name="Rectangle 10">
            <a:extLst>
              <a:ext uri="{FF2B5EF4-FFF2-40B4-BE49-F238E27FC236}">
                <a16:creationId xmlns:a16="http://schemas.microsoft.com/office/drawing/2014/main" id="{2CE5C951-EDAC-510B-E774-D91A675B9038}"/>
              </a:ext>
            </a:extLst>
          </p:cNvPr>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3</a:t>
            </a:r>
          </a:p>
        </p:txBody>
      </p:sp>
      <p:sp>
        <p:nvSpPr>
          <p:cNvPr id="7" name="TextBox 6">
            <a:extLst>
              <a:ext uri="{FF2B5EF4-FFF2-40B4-BE49-F238E27FC236}">
                <a16:creationId xmlns:a16="http://schemas.microsoft.com/office/drawing/2014/main" id="{0B8BCD20-6E7E-0555-63E0-943E34C0F2F3}"/>
              </a:ext>
            </a:extLst>
          </p:cNvPr>
          <p:cNvSpPr txBox="1"/>
          <p:nvPr/>
        </p:nvSpPr>
        <p:spPr>
          <a:xfrm>
            <a:off x="2286000" y="3385841"/>
            <a:ext cx="4572000" cy="707886"/>
          </a:xfrm>
          <a:prstGeom prst="rect">
            <a:avLst/>
          </a:prstGeom>
          <a:noFill/>
        </p:spPr>
        <p:txBody>
          <a:bodyPr wrap="square">
            <a:spAutoFit/>
          </a:bodyPr>
          <a:lstStyle/>
          <a:p>
            <a:pPr algn="ctr"/>
            <a:r>
              <a:rPr lang="en-US" sz="4000" b="1" dirty="0">
                <a:solidFill>
                  <a:srgbClr val="0070C0"/>
                </a:solidFill>
                <a:latin typeface="UTMFacebookK&amp;TBold"/>
              </a:rPr>
              <a:t>Reading &amp; Writing</a:t>
            </a:r>
          </a:p>
        </p:txBody>
      </p:sp>
    </p:spTree>
    <p:extLst>
      <p:ext uri="{BB962C8B-B14F-4D97-AF65-F5344CB8AC3E}">
        <p14:creationId xmlns:p14="http://schemas.microsoft.com/office/powerpoint/2010/main" val="167144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589125" y="851226"/>
            <a:ext cx="1465482"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sz="16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1882256" y="1869073"/>
            <a:ext cx="1517579"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ea typeface="Adobe Gothic Std B" panose="020B0800000000000000" pitchFamily="34" charset="-128"/>
              </a:rPr>
              <a:t>LISTENING</a:t>
            </a:r>
            <a:endParaRPr lang="en-GB" sz="16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4" name="Rounded Rectangle 23"/>
          <p:cNvSpPr/>
          <p:nvPr/>
        </p:nvSpPr>
        <p:spPr>
          <a:xfrm>
            <a:off x="497697" y="2920278"/>
            <a:ext cx="1517579" cy="532654"/>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ea typeface="Adobe Gothic Std B" panose="020B0800000000000000" pitchFamily="34" charset="-128"/>
              </a:rPr>
              <a:t>SPEAKING</a:t>
            </a:r>
            <a:endParaRPr lang="en-GB" sz="16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5" name="Rectangle 24"/>
          <p:cNvSpPr/>
          <p:nvPr/>
        </p:nvSpPr>
        <p:spPr>
          <a:xfrm>
            <a:off x="4505771" y="839843"/>
            <a:ext cx="3797400" cy="524456"/>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rPr>
              <a:t>Brainstorming</a:t>
            </a:r>
            <a:endParaRPr lang="en-GB" dirty="0">
              <a:solidFill>
                <a:schemeClr val="tx1"/>
              </a:solidFill>
            </a:endParaRPr>
          </a:p>
        </p:txBody>
      </p:sp>
      <p:sp>
        <p:nvSpPr>
          <p:cNvPr id="26" name="Rectangle 25"/>
          <p:cNvSpPr/>
          <p:nvPr/>
        </p:nvSpPr>
        <p:spPr>
          <a:xfrm>
            <a:off x="4505770" y="1626420"/>
            <a:ext cx="3797401" cy="976859"/>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0000"/>
                </a:solidFill>
                <a:effectLst/>
                <a:ea typeface="Times New Roman" panose="02020603050405020304" pitchFamily="18" charset="0"/>
              </a:rPr>
              <a:t>Task 1. Read the text and match the headings.</a:t>
            </a:r>
            <a:r>
              <a:rPr lang="en-VN" dirty="0">
                <a:effectLst/>
              </a:rPr>
              <a:t> </a:t>
            </a:r>
          </a:p>
          <a:p>
            <a:pPr marL="285750" indent="-285750">
              <a:buFont typeface="Arial" panose="020B0604020202020204" pitchFamily="34" charset="0"/>
              <a:buChar char="•"/>
            </a:pPr>
            <a:r>
              <a:rPr lang="en-US" dirty="0">
                <a:solidFill>
                  <a:srgbClr val="000000"/>
                </a:solidFill>
                <a:effectLst/>
                <a:ea typeface="Times New Roman" panose="02020603050405020304" pitchFamily="18" charset="0"/>
              </a:rPr>
              <a:t>Task 2. Choose the correct answer. </a:t>
            </a:r>
            <a:endParaRPr lang="en-VN" dirty="0">
              <a:effectLst/>
              <a:ea typeface="Times New Roman" panose="02020603050405020304" pitchFamily="18" charset="0"/>
            </a:endParaRPr>
          </a:p>
        </p:txBody>
      </p:sp>
      <p:sp>
        <p:nvSpPr>
          <p:cNvPr id="27" name="Rectangle 26"/>
          <p:cNvSpPr/>
          <p:nvPr/>
        </p:nvSpPr>
        <p:spPr>
          <a:xfrm>
            <a:off x="4505770" y="2899498"/>
            <a:ext cx="3797402" cy="64209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00"/>
                </a:solidFill>
                <a:effectLst/>
                <a:ea typeface="Times New Roman" panose="02020603050405020304" pitchFamily="18" charset="0"/>
              </a:rPr>
              <a:t>Write a letter of application.</a:t>
            </a:r>
            <a:endParaRPr lang="en-VN" dirty="0">
              <a:effectLst/>
              <a:ea typeface="Times New Roman" panose="02020603050405020304" pitchFamily="18" charset="0"/>
            </a:endParaRPr>
          </a:p>
        </p:txBody>
      </p:sp>
      <p:cxnSp>
        <p:nvCxnSpPr>
          <p:cNvPr id="28" name="Curved Connector 27"/>
          <p:cNvCxnSpPr>
            <a:stCxn id="22" idx="3"/>
            <a:endCxn id="23" idx="0"/>
          </p:cNvCxnSpPr>
          <p:nvPr/>
        </p:nvCxnSpPr>
        <p:spPr>
          <a:xfrm>
            <a:off x="2054607" y="1097002"/>
            <a:ext cx="586439" cy="772071"/>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1256488" y="2114848"/>
            <a:ext cx="625769" cy="805429"/>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2" name="Rectangle 31"/>
          <p:cNvSpPr/>
          <p:nvPr/>
        </p:nvSpPr>
        <p:spPr>
          <a:xfrm>
            <a:off x="4505770" y="3897406"/>
            <a:ext cx="3797400" cy="64209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6206" indent="-126206">
              <a:buFont typeface="Arial" panose="020B0604020202020204" pitchFamily="34" charset="0"/>
              <a:buChar char="•"/>
            </a:pPr>
            <a:r>
              <a:rPr lang="en-US" dirty="0">
                <a:solidFill>
                  <a:schemeClr val="tx1"/>
                </a:solidFill>
              </a:rPr>
              <a:t>Wrap-up</a:t>
            </a:r>
          </a:p>
          <a:p>
            <a:pPr marL="126206" indent="-126206">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34" name="Rounded Rectangle 33"/>
          <p:cNvSpPr/>
          <p:nvPr/>
        </p:nvSpPr>
        <p:spPr>
          <a:xfrm>
            <a:off x="2015276" y="3999746"/>
            <a:ext cx="1698272"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sz="16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cxnSp>
        <p:nvCxnSpPr>
          <p:cNvPr id="35" name="Curved Connector 34"/>
          <p:cNvCxnSpPr>
            <a:cxnSpLocks/>
            <a:stCxn id="24" idx="3"/>
            <a:endCxn id="34" idx="0"/>
          </p:cNvCxnSpPr>
          <p:nvPr/>
        </p:nvCxnSpPr>
        <p:spPr>
          <a:xfrm>
            <a:off x="2015276" y="3186605"/>
            <a:ext cx="849136" cy="813141"/>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44" name="Rectangle 43"/>
          <p:cNvSpPr/>
          <p:nvPr/>
        </p:nvSpPr>
        <p:spPr>
          <a:xfrm>
            <a:off x="4233064" y="230514"/>
            <a:ext cx="2256946" cy="338921"/>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latin typeface="UTM Facebook K&amp;T" panose="02040603050506020204" pitchFamily="18" charset="0"/>
              </a:rPr>
              <a:t>SKILLS (2)</a:t>
            </a:r>
          </a:p>
        </p:txBody>
      </p:sp>
      <p:sp>
        <p:nvSpPr>
          <p:cNvPr id="46" name="Rectangle 45"/>
          <p:cNvSpPr/>
          <p:nvPr/>
        </p:nvSpPr>
        <p:spPr>
          <a:xfrm>
            <a:off x="2692057" y="239901"/>
            <a:ext cx="1415556" cy="329534"/>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E45983"/>
                </a:solidFill>
                <a:latin typeface="Bookman Old Style" pitchFamily="18" charset="0"/>
              </a:rPr>
              <a:t>LESSON 2</a:t>
            </a:r>
          </a:p>
        </p:txBody>
      </p:sp>
    </p:spTree>
    <p:extLst>
      <p:ext uri="{BB962C8B-B14F-4D97-AF65-F5344CB8AC3E}">
        <p14:creationId xmlns:p14="http://schemas.microsoft.com/office/powerpoint/2010/main" val="183774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2616121" y="633103"/>
            <a:ext cx="5135336" cy="707886"/>
          </a:xfrm>
          <a:prstGeom prst="rect">
            <a:avLst/>
          </a:prstGeom>
          <a:noFill/>
        </p:spPr>
        <p:txBody>
          <a:bodyPr wrap="square">
            <a:spAutoFit/>
          </a:bodyPr>
          <a:lstStyle/>
          <a:p>
            <a:r>
              <a:rPr lang="en-US" sz="4000" b="1" kern="0" dirty="0">
                <a:effectLst/>
                <a:ea typeface="Times New Roman" panose="02020603050405020304" pitchFamily="18" charset="0"/>
                <a:cs typeface="Times New Roman" panose="02020603050405020304" pitchFamily="18" charset="0"/>
              </a:rPr>
              <a:t>BRAINSTORMING</a:t>
            </a:r>
            <a:endParaRPr lang="en-US" sz="4000" dirty="0">
              <a:cs typeface="Times New Roman" panose="02020603050405020304" pitchFamily="18" charset="0"/>
            </a:endParaRPr>
          </a:p>
        </p:txBody>
      </p:sp>
      <p:sp>
        <p:nvSpPr>
          <p:cNvPr id="2" name="TextBox 1">
            <a:extLst>
              <a:ext uri="{FF2B5EF4-FFF2-40B4-BE49-F238E27FC236}">
                <a16:creationId xmlns:a16="http://schemas.microsoft.com/office/drawing/2014/main" id="{19F989BA-C27C-0A45-8660-373487393937}"/>
              </a:ext>
            </a:extLst>
          </p:cNvPr>
          <p:cNvSpPr txBox="1"/>
          <p:nvPr/>
        </p:nvSpPr>
        <p:spPr>
          <a:xfrm>
            <a:off x="380137" y="1780308"/>
            <a:ext cx="3998731" cy="2554545"/>
          </a:xfrm>
          <a:prstGeom prst="rect">
            <a:avLst/>
          </a:prstGeom>
          <a:noFill/>
        </p:spPr>
        <p:txBody>
          <a:bodyPr wrap="square" rtlCol="0">
            <a:spAutoFit/>
          </a:bodyPr>
          <a:lstStyle/>
          <a:p>
            <a:pPr algn="ctr"/>
            <a:r>
              <a:rPr lang="en-US" sz="4000" b="1" dirty="0">
                <a:solidFill>
                  <a:srgbClr val="0070C0"/>
                </a:solidFill>
                <a:effectLst/>
                <a:ea typeface="Times New Roman" panose="02020603050405020304" pitchFamily="18" charset="0"/>
              </a:rPr>
              <a:t>What are the benefits of having a part-time job </a:t>
            </a:r>
          </a:p>
          <a:p>
            <a:pPr algn="ctr"/>
            <a:r>
              <a:rPr lang="en-US" sz="4000" b="1" dirty="0">
                <a:solidFill>
                  <a:srgbClr val="0070C0"/>
                </a:solidFill>
                <a:effectLst/>
                <a:ea typeface="Times New Roman" panose="02020603050405020304" pitchFamily="18" charset="0"/>
              </a:rPr>
              <a:t>while at school?</a:t>
            </a:r>
            <a:endParaRPr lang="en-VN" sz="4000" b="1" dirty="0">
              <a:solidFill>
                <a:srgbClr val="0070C0"/>
              </a:solidFill>
            </a:endParaRPr>
          </a:p>
        </p:txBody>
      </p:sp>
      <p:pic>
        <p:nvPicPr>
          <p:cNvPr id="2056" name="Picture 8" descr="Working part-time while studying: Yes or No? | Study in Ireland | Education  in Ireland Blog">
            <a:extLst>
              <a:ext uri="{FF2B5EF4-FFF2-40B4-BE49-F238E27FC236}">
                <a16:creationId xmlns:a16="http://schemas.microsoft.com/office/drawing/2014/main" id="{F91DE9DE-C0ED-C94A-899B-E5F829DC3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133" y="1340989"/>
            <a:ext cx="3565333" cy="365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98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2645695" cy="584775"/>
          </a:xfrm>
          <a:prstGeom prst="rect">
            <a:avLst/>
          </a:prstGeom>
          <a:noFill/>
        </p:spPr>
        <p:txBody>
          <a:bodyPr wrap="square">
            <a:spAutoFit/>
          </a:bodyPr>
          <a:lstStyle/>
          <a:p>
            <a:r>
              <a:rPr lang="en-US" sz="3200" b="1" dirty="0">
                <a:solidFill>
                  <a:srgbClr val="FFFFFF"/>
                </a:solidFill>
                <a:effectLst/>
              </a:rPr>
              <a:t>READING</a:t>
            </a:r>
            <a:endParaRPr lang="en-US" sz="3200" b="1" dirty="0">
              <a:solidFill>
                <a:schemeClr val="bg1"/>
              </a:solidFill>
              <a:latin typeface="UTM Facebook K&amp;T" panose="02040603050506020204" pitchFamily="18" charset="0"/>
              <a:cs typeface="Arial" panose="020B0604020202020204" pitchFamily="34" charset="0"/>
            </a:endParaRPr>
          </a:p>
        </p:txBody>
      </p:sp>
      <p:grpSp>
        <p:nvGrpSpPr>
          <p:cNvPr id="15" name="Group 14">
            <a:extLst>
              <a:ext uri="{FF2B5EF4-FFF2-40B4-BE49-F238E27FC236}">
                <a16:creationId xmlns:a16="http://schemas.microsoft.com/office/drawing/2014/main" id="{0647817F-5C5B-6C30-90F5-4CE281EE6F70}"/>
              </a:ext>
            </a:extLst>
          </p:cNvPr>
          <p:cNvGrpSpPr/>
          <p:nvPr/>
        </p:nvGrpSpPr>
        <p:grpSpPr>
          <a:xfrm>
            <a:off x="262425" y="700397"/>
            <a:ext cx="8656156" cy="707886"/>
            <a:chOff x="262425" y="650702"/>
            <a:chExt cx="8656156" cy="707886"/>
          </a:xfrm>
        </p:grpSpPr>
        <p:sp>
          <p:nvSpPr>
            <p:cNvPr id="2" name="Rounded Rectangle 7">
              <a:extLst>
                <a:ext uri="{FF2B5EF4-FFF2-40B4-BE49-F238E27FC236}">
                  <a16:creationId xmlns:a16="http://schemas.microsoft.com/office/drawing/2014/main" id="{917F6471-5CB6-11D2-4585-7632FA9F3B87}"/>
                </a:ext>
              </a:extLst>
            </p:cNvPr>
            <p:cNvSpPr/>
            <p:nvPr/>
          </p:nvSpPr>
          <p:spPr>
            <a:xfrm>
              <a:off x="262425" y="81509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285055" y="726734"/>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755630" y="650702"/>
              <a:ext cx="8162951" cy="707886"/>
            </a:xfrm>
            <a:prstGeom prst="rect">
              <a:avLst/>
            </a:prstGeom>
          </p:spPr>
          <p:txBody>
            <a:bodyPr wrap="square">
              <a:spAutoFit/>
            </a:bodyPr>
            <a:lstStyle/>
            <a:p>
              <a:r>
                <a:rPr lang="en-US" sz="2000" b="1" dirty="0">
                  <a:effectLst/>
                  <a:latin typeface="Calibri" panose="020F0502020204030204" pitchFamily="34" charset="0"/>
                  <a:cs typeface="Calibri" panose="020F0502020204030204" pitchFamily="34" charset="0"/>
                </a:rPr>
                <a:t>Read the text. Match each section (A–C) with a heading (1–5). There are TWO extra headings. </a:t>
              </a:r>
              <a:endParaRPr lang="en-US" sz="2000" b="1" dirty="0">
                <a:latin typeface="Calibri" panose="020F0502020204030204" pitchFamily="34" charset="0"/>
                <a:cs typeface="Calibri" panose="020F0502020204030204" pitchFamily="34" charset="0"/>
              </a:endParaRPr>
            </a:p>
          </p:txBody>
        </p:sp>
      </p:grpSp>
      <p:sp>
        <p:nvSpPr>
          <p:cNvPr id="13" name="Rounded Rectangle 12">
            <a:extLst>
              <a:ext uri="{FF2B5EF4-FFF2-40B4-BE49-F238E27FC236}">
                <a16:creationId xmlns:a16="http://schemas.microsoft.com/office/drawing/2014/main" id="{D509E3FE-2DAA-F719-0618-899073AC6C98}"/>
              </a:ext>
            </a:extLst>
          </p:cNvPr>
          <p:cNvSpPr/>
          <p:nvPr/>
        </p:nvSpPr>
        <p:spPr>
          <a:xfrm>
            <a:off x="639380" y="1626330"/>
            <a:ext cx="7880449" cy="3247697"/>
          </a:xfrm>
          <a:prstGeom prst="roundRect">
            <a:avLst/>
          </a:prstGeom>
          <a:noFill/>
          <a:ln>
            <a:solidFill>
              <a:srgbClr val="E459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rgbClr val="E45983"/>
                </a:solidFill>
                <a:effectLst/>
                <a:latin typeface="Calibri" panose="020F0502020204030204" pitchFamily="34" charset="0"/>
                <a:cs typeface="Calibri" panose="020F0502020204030204" pitchFamily="34" charset="0"/>
              </a:rPr>
              <a:t>1.</a:t>
            </a:r>
            <a:r>
              <a:rPr lang="en-US" sz="2800" dirty="0">
                <a:solidFill>
                  <a:schemeClr val="tx1"/>
                </a:solidFill>
                <a:effectLst/>
                <a:latin typeface="Calibri" panose="020F0502020204030204" pitchFamily="34" charset="0"/>
                <a:cs typeface="Calibri" panose="020F0502020204030204" pitchFamily="34" charset="0"/>
              </a:rPr>
              <a:t> Boosting students’ confidence</a:t>
            </a:r>
            <a:br>
              <a:rPr lang="en-US" sz="2800" dirty="0">
                <a:solidFill>
                  <a:schemeClr val="tx1"/>
                </a:solidFill>
                <a:effectLst/>
                <a:latin typeface="Calibri" panose="020F0502020204030204" pitchFamily="34" charset="0"/>
                <a:cs typeface="Calibri" panose="020F0502020204030204" pitchFamily="34" charset="0"/>
              </a:rPr>
            </a:br>
            <a:r>
              <a:rPr lang="en-US" sz="2800" b="1" dirty="0">
                <a:solidFill>
                  <a:srgbClr val="E45983"/>
                </a:solidFill>
                <a:effectLst/>
                <a:latin typeface="Calibri" panose="020F0502020204030204" pitchFamily="34" charset="0"/>
                <a:cs typeface="Calibri" panose="020F0502020204030204" pitchFamily="34" charset="0"/>
              </a:rPr>
              <a:t>2.</a:t>
            </a:r>
            <a:r>
              <a:rPr lang="en-US" sz="2800" dirty="0">
                <a:solidFill>
                  <a:schemeClr val="tx1"/>
                </a:solidFill>
                <a:effectLst/>
                <a:latin typeface="Calibri" panose="020F0502020204030204" pitchFamily="34" charset="0"/>
                <a:cs typeface="Calibri" panose="020F0502020204030204" pitchFamily="34" charset="0"/>
              </a:rPr>
              <a:t> Building their professional network for future careers</a:t>
            </a:r>
            <a:br>
              <a:rPr lang="en-US" sz="2800" dirty="0">
                <a:solidFill>
                  <a:schemeClr val="tx1"/>
                </a:solidFill>
                <a:effectLst/>
                <a:latin typeface="Calibri" panose="020F0502020204030204" pitchFamily="34" charset="0"/>
                <a:cs typeface="Calibri" panose="020F0502020204030204" pitchFamily="34" charset="0"/>
              </a:rPr>
            </a:br>
            <a:r>
              <a:rPr lang="en-US" sz="2800" b="1" dirty="0">
                <a:solidFill>
                  <a:srgbClr val="E45983"/>
                </a:solidFill>
                <a:effectLst/>
                <a:latin typeface="Calibri" panose="020F0502020204030204" pitchFamily="34" charset="0"/>
                <a:cs typeface="Calibri" panose="020F0502020204030204" pitchFamily="34" charset="0"/>
              </a:rPr>
              <a:t>3.</a:t>
            </a:r>
            <a:r>
              <a:rPr lang="en-US" sz="2800" dirty="0">
                <a:solidFill>
                  <a:schemeClr val="tx1"/>
                </a:solidFill>
                <a:effectLst/>
                <a:latin typeface="Calibri" panose="020F0502020204030204" pitchFamily="34" charset="0"/>
                <a:cs typeface="Calibri" panose="020F0502020204030204" pitchFamily="34" charset="0"/>
              </a:rPr>
              <a:t> Improving their study results in class</a:t>
            </a:r>
            <a:br>
              <a:rPr lang="en-US" sz="2800" dirty="0">
                <a:solidFill>
                  <a:schemeClr val="tx1"/>
                </a:solidFill>
                <a:effectLst/>
                <a:latin typeface="Calibri" panose="020F0502020204030204" pitchFamily="34" charset="0"/>
                <a:cs typeface="Calibri" panose="020F0502020204030204" pitchFamily="34" charset="0"/>
              </a:rPr>
            </a:br>
            <a:r>
              <a:rPr lang="en-US" sz="2800" b="1" dirty="0">
                <a:solidFill>
                  <a:srgbClr val="E45983"/>
                </a:solidFill>
                <a:effectLst/>
                <a:latin typeface="Calibri" panose="020F0502020204030204" pitchFamily="34" charset="0"/>
                <a:cs typeface="Calibri" panose="020F0502020204030204" pitchFamily="34" charset="0"/>
              </a:rPr>
              <a:t>4.</a:t>
            </a:r>
            <a:r>
              <a:rPr lang="en-US" sz="2800" dirty="0">
                <a:solidFill>
                  <a:schemeClr val="tx1"/>
                </a:solidFill>
                <a:effectLst/>
                <a:latin typeface="Calibri" panose="020F0502020204030204" pitchFamily="34" charset="0"/>
                <a:cs typeface="Calibri" panose="020F0502020204030204" pitchFamily="34" charset="0"/>
              </a:rPr>
              <a:t> Developing students’ skills for future jobs</a:t>
            </a:r>
          </a:p>
          <a:p>
            <a:r>
              <a:rPr lang="en-US" sz="2800" b="1" dirty="0">
                <a:solidFill>
                  <a:srgbClr val="E45983"/>
                </a:solidFill>
                <a:effectLst/>
                <a:latin typeface="Calibri" panose="020F0502020204030204" pitchFamily="34" charset="0"/>
                <a:cs typeface="Calibri" panose="020F0502020204030204" pitchFamily="34" charset="0"/>
              </a:rPr>
              <a:t>5.</a:t>
            </a:r>
            <a:r>
              <a:rPr lang="en-US" sz="2800" dirty="0">
                <a:solidFill>
                  <a:schemeClr val="tx1"/>
                </a:solidFill>
                <a:effectLst/>
                <a:latin typeface="Calibri" panose="020F0502020204030204" pitchFamily="34" charset="0"/>
                <a:cs typeface="Calibri" panose="020F0502020204030204" pitchFamily="34" charset="0"/>
              </a:rPr>
              <a:t> Helping students to enjoy the work environment </a:t>
            </a:r>
            <a:endParaRPr lang="en-US"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331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2645695" cy="584775"/>
          </a:xfrm>
          <a:prstGeom prst="rect">
            <a:avLst/>
          </a:prstGeom>
          <a:noFill/>
        </p:spPr>
        <p:txBody>
          <a:bodyPr wrap="square">
            <a:spAutoFit/>
          </a:bodyPr>
          <a:lstStyle/>
          <a:p>
            <a:r>
              <a:rPr lang="en-US" sz="3200" b="1" dirty="0">
                <a:solidFill>
                  <a:srgbClr val="FFFFFF"/>
                </a:solidFill>
                <a:effectLst/>
              </a:rPr>
              <a:t>READING</a:t>
            </a:r>
            <a:endParaRPr lang="en-US" sz="3200" b="1" dirty="0">
              <a:solidFill>
                <a:schemeClr val="bg1"/>
              </a:solidFill>
              <a:latin typeface="UTM Facebook K&amp;T" panose="02040603050506020204" pitchFamily="18" charset="0"/>
              <a:cs typeface="Arial" panose="020B0604020202020204" pitchFamily="34" charset="0"/>
            </a:endParaRPr>
          </a:p>
        </p:txBody>
      </p:sp>
      <p:grpSp>
        <p:nvGrpSpPr>
          <p:cNvPr id="15" name="Group 14">
            <a:extLst>
              <a:ext uri="{FF2B5EF4-FFF2-40B4-BE49-F238E27FC236}">
                <a16:creationId xmlns:a16="http://schemas.microsoft.com/office/drawing/2014/main" id="{0647817F-5C5B-6C30-90F5-4CE281EE6F70}"/>
              </a:ext>
            </a:extLst>
          </p:cNvPr>
          <p:cNvGrpSpPr/>
          <p:nvPr/>
        </p:nvGrpSpPr>
        <p:grpSpPr>
          <a:xfrm>
            <a:off x="262425" y="637337"/>
            <a:ext cx="8624626" cy="707886"/>
            <a:chOff x="262425" y="661212"/>
            <a:chExt cx="8624626" cy="707886"/>
          </a:xfrm>
        </p:grpSpPr>
        <p:sp>
          <p:nvSpPr>
            <p:cNvPr id="2" name="Rounded Rectangle 7">
              <a:extLst>
                <a:ext uri="{FF2B5EF4-FFF2-40B4-BE49-F238E27FC236}">
                  <a16:creationId xmlns:a16="http://schemas.microsoft.com/office/drawing/2014/main" id="{917F6471-5CB6-11D2-4585-7632FA9F3B87}"/>
                </a:ext>
              </a:extLst>
            </p:cNvPr>
            <p:cNvSpPr/>
            <p:nvPr/>
          </p:nvSpPr>
          <p:spPr>
            <a:xfrm>
              <a:off x="262425" y="81509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285055" y="726734"/>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724100" y="661212"/>
              <a:ext cx="8162951" cy="707886"/>
            </a:xfrm>
            <a:prstGeom prst="rect">
              <a:avLst/>
            </a:prstGeom>
          </p:spPr>
          <p:txBody>
            <a:bodyPr wrap="square">
              <a:spAutoFit/>
            </a:bodyPr>
            <a:lstStyle/>
            <a:p>
              <a:r>
                <a:rPr lang="en-US" sz="2000" b="1" dirty="0">
                  <a:effectLst/>
                  <a:latin typeface="Calibri" panose="020F0502020204030204" pitchFamily="34" charset="0"/>
                  <a:cs typeface="Calibri" panose="020F0502020204030204" pitchFamily="34" charset="0"/>
                </a:rPr>
                <a:t>Read the text. Match each section (A–C) with a heading (1–5). There are TWO extra headings. </a:t>
              </a:r>
              <a:endParaRPr lang="en-US" sz="2000" b="1" dirty="0">
                <a:latin typeface="Calibri" panose="020F0502020204030204" pitchFamily="34" charset="0"/>
                <a:cs typeface="Calibri" panose="020F0502020204030204" pitchFamily="34" charset="0"/>
              </a:endParaRPr>
            </a:p>
          </p:txBody>
        </p:sp>
      </p:grpSp>
      <p:sp>
        <p:nvSpPr>
          <p:cNvPr id="8" name="TextBox 7">
            <a:extLst>
              <a:ext uri="{FF2B5EF4-FFF2-40B4-BE49-F238E27FC236}">
                <a16:creationId xmlns:a16="http://schemas.microsoft.com/office/drawing/2014/main" id="{1F8424A9-411E-D7EB-EAD6-522FA757B282}"/>
              </a:ext>
            </a:extLst>
          </p:cNvPr>
          <p:cNvSpPr txBox="1"/>
          <p:nvPr/>
        </p:nvSpPr>
        <p:spPr>
          <a:xfrm>
            <a:off x="320503" y="1327070"/>
            <a:ext cx="8538442" cy="3816429"/>
          </a:xfrm>
          <a:prstGeom prst="rect">
            <a:avLst/>
          </a:prstGeom>
          <a:noFill/>
        </p:spPr>
        <p:txBody>
          <a:bodyPr wrap="square">
            <a:spAutoFit/>
          </a:bodyPr>
          <a:lstStyle/>
          <a:p>
            <a:r>
              <a:rPr lang="en-US" sz="2200" b="0" i="0" dirty="0">
                <a:solidFill>
                  <a:srgbClr val="000000"/>
                </a:solidFill>
                <a:effectLst/>
                <a:latin typeface="UTM-Daxline"/>
              </a:rPr>
              <a:t>Today, more and more students are doing part-time jobs while they are still studying at secondary school. Having a job while at school can benefit secondary school students in several ways.</a:t>
            </a:r>
          </a:p>
          <a:p>
            <a:r>
              <a:rPr lang="en-US" sz="2200" b="1" i="0" dirty="0">
                <a:solidFill>
                  <a:srgbClr val="E45A83"/>
                </a:solidFill>
                <a:effectLst/>
                <a:latin typeface="UTMDaxlineBold"/>
              </a:rPr>
              <a:t>A. </a:t>
            </a:r>
            <a:r>
              <a:rPr lang="en-US" sz="2200" b="0" i="0" dirty="0">
                <a:solidFill>
                  <a:srgbClr val="6D6E71"/>
                </a:solidFill>
                <a:effectLst/>
                <a:latin typeface="UTM-Daxline"/>
              </a:rPr>
              <a:t>_______________________________________</a:t>
            </a:r>
          </a:p>
          <a:p>
            <a:r>
              <a:rPr lang="en-US" sz="2200" b="0" i="0" dirty="0">
                <a:solidFill>
                  <a:srgbClr val="000000"/>
                </a:solidFill>
                <a:effectLst/>
                <a:latin typeface="UTM-Daxline"/>
              </a:rPr>
              <a:t>To begin with, students can gain and develop important skills that may be useful in their future careers. The real work environment can help students learn more new skills as well as improve existing ones such as communication, teamwork, or problem-solving skills. For example, if a student works as a waiter or waitress, he or she can learn how to greet and communicate with customers. Those who are </a:t>
            </a:r>
            <a:r>
              <a:rPr lang="en-US" sz="2200" b="1" i="0" dirty="0">
                <a:solidFill>
                  <a:srgbClr val="000000"/>
                </a:solidFill>
                <a:effectLst/>
                <a:latin typeface="UTMDaxlineBold"/>
              </a:rPr>
              <a:t>equipped </a:t>
            </a:r>
            <a:r>
              <a:rPr lang="en-US" sz="2200" b="0" i="0" dirty="0">
                <a:solidFill>
                  <a:srgbClr val="000000"/>
                </a:solidFill>
                <a:effectLst/>
                <a:latin typeface="UTM-Daxline"/>
              </a:rPr>
              <a:t>with various life skills can perform better in their future jobs.</a:t>
            </a:r>
            <a:r>
              <a:rPr lang="en-US" sz="2200" dirty="0"/>
              <a:t> </a:t>
            </a:r>
            <a:endParaRPr lang="en-US" sz="2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269D82C-56F7-6243-A374-3D1D37F2605E}"/>
              </a:ext>
            </a:extLst>
          </p:cNvPr>
          <p:cNvSpPr txBox="1"/>
          <p:nvPr/>
        </p:nvSpPr>
        <p:spPr>
          <a:xfrm>
            <a:off x="692570" y="2330437"/>
            <a:ext cx="5305363" cy="430887"/>
          </a:xfrm>
          <a:prstGeom prst="rect">
            <a:avLst/>
          </a:prstGeom>
          <a:noFill/>
        </p:spPr>
        <p:txBody>
          <a:bodyPr wrap="none" rtlCol="0">
            <a:spAutoFit/>
          </a:bodyPr>
          <a:lstStyle/>
          <a:p>
            <a:r>
              <a:rPr lang="en-US" sz="2200" b="1" dirty="0">
                <a:solidFill>
                  <a:srgbClr val="00B050"/>
                </a:solidFill>
                <a:effectLst/>
                <a:latin typeface="Calibri" panose="020F0502020204030204" pitchFamily="34" charset="0"/>
                <a:cs typeface="Calibri" panose="020F0502020204030204" pitchFamily="34" charset="0"/>
              </a:rPr>
              <a:t>4. Developing students’ skills for future jobs</a:t>
            </a:r>
          </a:p>
        </p:txBody>
      </p:sp>
    </p:spTree>
    <p:extLst>
      <p:ext uri="{BB962C8B-B14F-4D97-AF65-F5344CB8AC3E}">
        <p14:creationId xmlns:p14="http://schemas.microsoft.com/office/powerpoint/2010/main" val="31613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2645695" cy="584775"/>
          </a:xfrm>
          <a:prstGeom prst="rect">
            <a:avLst/>
          </a:prstGeom>
          <a:noFill/>
        </p:spPr>
        <p:txBody>
          <a:bodyPr wrap="square">
            <a:spAutoFit/>
          </a:bodyPr>
          <a:lstStyle/>
          <a:p>
            <a:r>
              <a:rPr lang="en-US" sz="3200" b="1" dirty="0">
                <a:solidFill>
                  <a:srgbClr val="FFFFFF"/>
                </a:solidFill>
                <a:effectLst/>
              </a:rPr>
              <a:t>READING</a:t>
            </a:r>
            <a:endParaRPr lang="en-US" sz="3200" b="1" dirty="0">
              <a:solidFill>
                <a:schemeClr val="bg1"/>
              </a:solidFill>
              <a:latin typeface="UTM Facebook K&amp;T" panose="02040603050506020204" pitchFamily="18" charset="0"/>
              <a:cs typeface="Arial" panose="020B0604020202020204" pitchFamily="34" charset="0"/>
            </a:endParaRPr>
          </a:p>
        </p:txBody>
      </p:sp>
      <p:grpSp>
        <p:nvGrpSpPr>
          <p:cNvPr id="15" name="Group 14">
            <a:extLst>
              <a:ext uri="{FF2B5EF4-FFF2-40B4-BE49-F238E27FC236}">
                <a16:creationId xmlns:a16="http://schemas.microsoft.com/office/drawing/2014/main" id="{0647817F-5C5B-6C30-90F5-4CE281EE6F70}"/>
              </a:ext>
            </a:extLst>
          </p:cNvPr>
          <p:cNvGrpSpPr/>
          <p:nvPr/>
        </p:nvGrpSpPr>
        <p:grpSpPr>
          <a:xfrm>
            <a:off x="262425" y="700397"/>
            <a:ext cx="8656156" cy="707886"/>
            <a:chOff x="262425" y="650702"/>
            <a:chExt cx="8656156" cy="707886"/>
          </a:xfrm>
        </p:grpSpPr>
        <p:sp>
          <p:nvSpPr>
            <p:cNvPr id="2" name="Rounded Rectangle 7">
              <a:extLst>
                <a:ext uri="{FF2B5EF4-FFF2-40B4-BE49-F238E27FC236}">
                  <a16:creationId xmlns:a16="http://schemas.microsoft.com/office/drawing/2014/main" id="{917F6471-5CB6-11D2-4585-7632FA9F3B87}"/>
                </a:ext>
              </a:extLst>
            </p:cNvPr>
            <p:cNvSpPr/>
            <p:nvPr/>
          </p:nvSpPr>
          <p:spPr>
            <a:xfrm>
              <a:off x="262425" y="81509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285055" y="726734"/>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755630" y="650702"/>
              <a:ext cx="8162951" cy="707886"/>
            </a:xfrm>
            <a:prstGeom prst="rect">
              <a:avLst/>
            </a:prstGeom>
          </p:spPr>
          <p:txBody>
            <a:bodyPr wrap="square">
              <a:spAutoFit/>
            </a:bodyPr>
            <a:lstStyle/>
            <a:p>
              <a:r>
                <a:rPr lang="en-US" sz="2000" b="1" dirty="0">
                  <a:effectLst/>
                  <a:latin typeface="Calibri" panose="020F0502020204030204" pitchFamily="34" charset="0"/>
                  <a:cs typeface="Calibri" panose="020F0502020204030204" pitchFamily="34" charset="0"/>
                </a:rPr>
                <a:t>Read the text. Match each section (A–C) with a heading (1–5). There are TWO extra headings. </a:t>
              </a:r>
              <a:endParaRPr lang="en-US" sz="2000" b="1" dirty="0">
                <a:latin typeface="Calibri" panose="020F0502020204030204" pitchFamily="34" charset="0"/>
                <a:cs typeface="Calibri" panose="020F0502020204030204" pitchFamily="34" charset="0"/>
              </a:endParaRPr>
            </a:p>
          </p:txBody>
        </p:sp>
      </p:grpSp>
      <p:sp>
        <p:nvSpPr>
          <p:cNvPr id="8" name="TextBox 7">
            <a:extLst>
              <a:ext uri="{FF2B5EF4-FFF2-40B4-BE49-F238E27FC236}">
                <a16:creationId xmlns:a16="http://schemas.microsoft.com/office/drawing/2014/main" id="{1F8424A9-411E-D7EB-EAD6-522FA757B282}"/>
              </a:ext>
            </a:extLst>
          </p:cNvPr>
          <p:cNvSpPr txBox="1"/>
          <p:nvPr/>
        </p:nvSpPr>
        <p:spPr>
          <a:xfrm>
            <a:off x="450902" y="1295880"/>
            <a:ext cx="8374979" cy="3785652"/>
          </a:xfrm>
          <a:prstGeom prst="rect">
            <a:avLst/>
          </a:prstGeom>
          <a:noFill/>
        </p:spPr>
        <p:txBody>
          <a:bodyPr wrap="square">
            <a:spAutoFit/>
          </a:bodyPr>
          <a:lstStyle/>
          <a:p>
            <a:r>
              <a:rPr lang="en-US" sz="2400" b="1" i="0" dirty="0">
                <a:solidFill>
                  <a:srgbClr val="E45A83"/>
                </a:solidFill>
                <a:effectLst/>
                <a:latin typeface="UTMDaxlineBold"/>
              </a:rPr>
              <a:t>B. </a:t>
            </a:r>
            <a:r>
              <a:rPr lang="en-US" sz="2400" b="0" i="0" dirty="0">
                <a:solidFill>
                  <a:srgbClr val="6D6E71"/>
                </a:solidFill>
                <a:effectLst/>
                <a:latin typeface="UTM-Daxline"/>
              </a:rPr>
              <a:t>____________________________</a:t>
            </a:r>
          </a:p>
          <a:p>
            <a:r>
              <a:rPr lang="en-US" sz="2400" b="0" i="0" dirty="0">
                <a:solidFill>
                  <a:srgbClr val="000000"/>
                </a:solidFill>
                <a:effectLst/>
                <a:latin typeface="UTM-Daxline"/>
              </a:rPr>
              <a:t>In addition, having a part-time job can provide students with more experience and then boost their confidence. Students will become more confident if </a:t>
            </a:r>
            <a:r>
              <a:rPr lang="en-US" sz="2400" b="1" i="0" dirty="0">
                <a:solidFill>
                  <a:srgbClr val="000000"/>
                </a:solidFill>
                <a:effectLst/>
                <a:latin typeface="UTMDaxlineBold"/>
              </a:rPr>
              <a:t>they </a:t>
            </a:r>
            <a:r>
              <a:rPr lang="en-US" sz="2400" b="0" i="0" dirty="0">
                <a:solidFill>
                  <a:srgbClr val="000000"/>
                </a:solidFill>
                <a:effectLst/>
                <a:latin typeface="UTM-Daxline"/>
              </a:rPr>
              <a:t>have opportunities to work together with different groups of people. As we may know, a teaching assistant will help the teacher prepare and present the lesson or mark students’ assignments. Students who apply for the post of </a:t>
            </a:r>
            <a:r>
              <a:rPr lang="en-US" sz="2400" b="1" i="0" dirty="0">
                <a:solidFill>
                  <a:srgbClr val="000000"/>
                </a:solidFill>
                <a:effectLst/>
                <a:latin typeface="UTMDaxlineBold"/>
              </a:rPr>
              <a:t>a teaching assistant </a:t>
            </a:r>
            <a:r>
              <a:rPr lang="en-US" sz="2400" b="0" i="0" dirty="0">
                <a:solidFill>
                  <a:srgbClr val="000000"/>
                </a:solidFill>
                <a:effectLst/>
                <a:latin typeface="UTM-Daxline"/>
              </a:rPr>
              <a:t>are required to meet and interact with the teachers, students of different ages, or even parents. This can develop their classroom experience as well as confidence.</a:t>
            </a:r>
            <a:r>
              <a:rPr lang="en-US" sz="2400" dirty="0"/>
              <a:t> </a:t>
            </a:r>
            <a:endParaRPr lang="en-US"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1BC6E84-38C4-554A-A92A-118847DF8F65}"/>
              </a:ext>
            </a:extLst>
          </p:cNvPr>
          <p:cNvSpPr txBox="1"/>
          <p:nvPr/>
        </p:nvSpPr>
        <p:spPr>
          <a:xfrm>
            <a:off x="780104" y="1295880"/>
            <a:ext cx="4329903" cy="461665"/>
          </a:xfrm>
          <a:prstGeom prst="rect">
            <a:avLst/>
          </a:prstGeom>
          <a:noFill/>
        </p:spPr>
        <p:txBody>
          <a:bodyPr wrap="none" rtlCol="0">
            <a:spAutoFit/>
          </a:bodyPr>
          <a:lstStyle/>
          <a:p>
            <a:r>
              <a:rPr lang="en-US" sz="2400" b="1" dirty="0">
                <a:solidFill>
                  <a:srgbClr val="00B050"/>
                </a:solidFill>
                <a:effectLst/>
                <a:latin typeface="Calibri" panose="020F0502020204030204" pitchFamily="34" charset="0"/>
                <a:cs typeface="Calibri" panose="020F0502020204030204" pitchFamily="34" charset="0"/>
              </a:rPr>
              <a:t>1. Boosting students’ confidence</a:t>
            </a:r>
            <a:endParaRPr lang="en-VN" sz="2400" b="1" dirty="0">
              <a:solidFill>
                <a:srgbClr val="00B050"/>
              </a:solidFill>
            </a:endParaRPr>
          </a:p>
        </p:txBody>
      </p:sp>
    </p:spTree>
    <p:extLst>
      <p:ext uri="{BB962C8B-B14F-4D97-AF65-F5344CB8AC3E}">
        <p14:creationId xmlns:p14="http://schemas.microsoft.com/office/powerpoint/2010/main" val="239233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2645695" cy="584775"/>
          </a:xfrm>
          <a:prstGeom prst="rect">
            <a:avLst/>
          </a:prstGeom>
          <a:noFill/>
        </p:spPr>
        <p:txBody>
          <a:bodyPr wrap="square">
            <a:spAutoFit/>
          </a:bodyPr>
          <a:lstStyle/>
          <a:p>
            <a:r>
              <a:rPr lang="en-US" sz="3200" b="1" dirty="0">
                <a:solidFill>
                  <a:srgbClr val="FFFFFF"/>
                </a:solidFill>
                <a:effectLst/>
              </a:rPr>
              <a:t>READING</a:t>
            </a:r>
            <a:endParaRPr lang="en-US" sz="3200" b="1" dirty="0">
              <a:solidFill>
                <a:schemeClr val="bg1"/>
              </a:solidFill>
              <a:latin typeface="UTM Facebook K&amp;T" panose="02040603050506020204" pitchFamily="18" charset="0"/>
              <a:cs typeface="Arial" panose="020B0604020202020204" pitchFamily="34" charset="0"/>
            </a:endParaRPr>
          </a:p>
        </p:txBody>
      </p:sp>
      <p:grpSp>
        <p:nvGrpSpPr>
          <p:cNvPr id="15" name="Group 14">
            <a:extLst>
              <a:ext uri="{FF2B5EF4-FFF2-40B4-BE49-F238E27FC236}">
                <a16:creationId xmlns:a16="http://schemas.microsoft.com/office/drawing/2014/main" id="{0647817F-5C5B-6C30-90F5-4CE281EE6F70}"/>
              </a:ext>
            </a:extLst>
          </p:cNvPr>
          <p:cNvGrpSpPr/>
          <p:nvPr/>
        </p:nvGrpSpPr>
        <p:grpSpPr>
          <a:xfrm>
            <a:off x="262425" y="700397"/>
            <a:ext cx="8656156" cy="707886"/>
            <a:chOff x="262425" y="650702"/>
            <a:chExt cx="8656156" cy="707886"/>
          </a:xfrm>
        </p:grpSpPr>
        <p:sp>
          <p:nvSpPr>
            <p:cNvPr id="2" name="Rounded Rectangle 7">
              <a:extLst>
                <a:ext uri="{FF2B5EF4-FFF2-40B4-BE49-F238E27FC236}">
                  <a16:creationId xmlns:a16="http://schemas.microsoft.com/office/drawing/2014/main" id="{917F6471-5CB6-11D2-4585-7632FA9F3B87}"/>
                </a:ext>
              </a:extLst>
            </p:cNvPr>
            <p:cNvSpPr/>
            <p:nvPr/>
          </p:nvSpPr>
          <p:spPr>
            <a:xfrm>
              <a:off x="262425" y="81509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285055" y="726734"/>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755630" y="650702"/>
              <a:ext cx="8162951" cy="707886"/>
            </a:xfrm>
            <a:prstGeom prst="rect">
              <a:avLst/>
            </a:prstGeom>
          </p:spPr>
          <p:txBody>
            <a:bodyPr wrap="square">
              <a:spAutoFit/>
            </a:bodyPr>
            <a:lstStyle/>
            <a:p>
              <a:r>
                <a:rPr lang="en-US" sz="2000" b="1" dirty="0">
                  <a:effectLst/>
                  <a:latin typeface="Calibri" panose="020F0502020204030204" pitchFamily="34" charset="0"/>
                  <a:cs typeface="Calibri" panose="020F0502020204030204" pitchFamily="34" charset="0"/>
                </a:rPr>
                <a:t>Read the text. Match each section (A–C) with a heading (1–5). There are TWO extra headings. </a:t>
              </a:r>
              <a:endParaRPr lang="en-US" sz="2000" b="1" dirty="0">
                <a:latin typeface="Calibri" panose="020F0502020204030204" pitchFamily="34" charset="0"/>
                <a:cs typeface="Calibri" panose="020F0502020204030204" pitchFamily="34" charset="0"/>
              </a:endParaRPr>
            </a:p>
          </p:txBody>
        </p:sp>
      </p:grpSp>
      <p:sp>
        <p:nvSpPr>
          <p:cNvPr id="8" name="TextBox 7">
            <a:extLst>
              <a:ext uri="{FF2B5EF4-FFF2-40B4-BE49-F238E27FC236}">
                <a16:creationId xmlns:a16="http://schemas.microsoft.com/office/drawing/2014/main" id="{1F8424A9-411E-D7EB-EAD6-522FA757B282}"/>
              </a:ext>
            </a:extLst>
          </p:cNvPr>
          <p:cNvSpPr txBox="1"/>
          <p:nvPr/>
        </p:nvSpPr>
        <p:spPr>
          <a:xfrm>
            <a:off x="525517" y="1508229"/>
            <a:ext cx="8303173" cy="3170099"/>
          </a:xfrm>
          <a:prstGeom prst="rect">
            <a:avLst/>
          </a:prstGeom>
          <a:noFill/>
        </p:spPr>
        <p:txBody>
          <a:bodyPr wrap="square">
            <a:spAutoFit/>
          </a:bodyPr>
          <a:lstStyle/>
          <a:p>
            <a:r>
              <a:rPr lang="en-US" sz="2800" b="1" i="0" dirty="0">
                <a:solidFill>
                  <a:srgbClr val="E45A83"/>
                </a:solidFill>
                <a:effectLst/>
                <a:latin typeface="UTMDaxlineBold"/>
              </a:rPr>
              <a:t>C. </a:t>
            </a:r>
            <a:r>
              <a:rPr lang="en-US" sz="2800" b="0" i="0" dirty="0">
                <a:solidFill>
                  <a:srgbClr val="6D6E71"/>
                </a:solidFill>
                <a:effectLst/>
                <a:latin typeface="UTM-Daxline"/>
              </a:rPr>
              <a:t>_________________________________________</a:t>
            </a:r>
          </a:p>
          <a:p>
            <a:r>
              <a:rPr lang="en-US" sz="2800" b="0" i="0" dirty="0">
                <a:solidFill>
                  <a:srgbClr val="000000"/>
                </a:solidFill>
                <a:effectLst/>
                <a:latin typeface="UTM-Daxline"/>
              </a:rPr>
              <a:t>Finally, those who have a part-time job can build more relationship for their careers in the future. The opportunities to meet in-person and talk to other people in society will help students create a strong connection with people who may be their employers, colleagues, or customers later in their life.</a:t>
            </a:r>
            <a:r>
              <a:rPr lang="en-US" sz="3200" dirty="0"/>
              <a:t> </a:t>
            </a:r>
            <a:endParaRPr lang="en-US" sz="3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C5694AC-FBF2-A74E-8DDC-1D203E40DA3F}"/>
              </a:ext>
            </a:extLst>
          </p:cNvPr>
          <p:cNvSpPr txBox="1"/>
          <p:nvPr/>
        </p:nvSpPr>
        <p:spPr>
          <a:xfrm>
            <a:off x="969764" y="1571289"/>
            <a:ext cx="7282186" cy="461665"/>
          </a:xfrm>
          <a:prstGeom prst="rect">
            <a:avLst/>
          </a:prstGeom>
          <a:noFill/>
        </p:spPr>
        <p:txBody>
          <a:bodyPr wrap="none" rtlCol="0">
            <a:spAutoFit/>
          </a:bodyPr>
          <a:lstStyle/>
          <a:p>
            <a:r>
              <a:rPr lang="en-US" sz="2400" b="1" dirty="0">
                <a:solidFill>
                  <a:srgbClr val="00B050"/>
                </a:solidFill>
                <a:effectLst/>
                <a:latin typeface="Calibri" panose="020F0502020204030204" pitchFamily="34" charset="0"/>
                <a:cs typeface="Calibri" panose="020F0502020204030204" pitchFamily="34" charset="0"/>
              </a:rPr>
              <a:t>2. Building their professional network for future careers</a:t>
            </a:r>
            <a:endParaRPr lang="en-VN" sz="2400" b="1" dirty="0">
              <a:solidFill>
                <a:srgbClr val="00B050"/>
              </a:solidFill>
            </a:endParaRPr>
          </a:p>
        </p:txBody>
      </p:sp>
    </p:spTree>
    <p:extLst>
      <p:ext uri="{BB962C8B-B14F-4D97-AF65-F5344CB8AC3E}">
        <p14:creationId xmlns:p14="http://schemas.microsoft.com/office/powerpoint/2010/main" val="294088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D57562B-B871-0C1F-B3FD-99B512D38DE5}"/>
              </a:ext>
            </a:extLst>
          </p:cNvPr>
          <p:cNvSpPr txBox="1"/>
          <p:nvPr/>
        </p:nvSpPr>
        <p:spPr>
          <a:xfrm>
            <a:off x="515008" y="1356732"/>
            <a:ext cx="8321284" cy="3785652"/>
          </a:xfrm>
          <a:prstGeom prst="rect">
            <a:avLst/>
          </a:prstGeom>
          <a:noFill/>
        </p:spPr>
        <p:txBody>
          <a:bodyPr wrap="square">
            <a:spAutoFit/>
          </a:bodyPr>
          <a:lstStyle/>
          <a:p>
            <a:r>
              <a:rPr lang="en-US" sz="2400" b="1" dirty="0">
                <a:solidFill>
                  <a:srgbClr val="E45983"/>
                </a:solidFill>
              </a:rPr>
              <a:t>1. </a:t>
            </a:r>
            <a:r>
              <a:rPr lang="en-US" sz="2400" dirty="0"/>
              <a:t>Which of the following skills is NOT mentioned?</a:t>
            </a:r>
          </a:p>
          <a:p>
            <a:r>
              <a:rPr lang="en-US" sz="2400" dirty="0"/>
              <a:t>A. Communication skills. 	B. Marketing skills.</a:t>
            </a:r>
          </a:p>
          <a:p>
            <a:r>
              <a:rPr lang="en-US" sz="2400" dirty="0"/>
              <a:t>C. Teamwork skills. 		D. Problem-solving skills.</a:t>
            </a:r>
          </a:p>
          <a:p>
            <a:r>
              <a:rPr lang="en-US" sz="2400" b="1" dirty="0">
                <a:solidFill>
                  <a:srgbClr val="E45983"/>
                </a:solidFill>
              </a:rPr>
              <a:t>2. </a:t>
            </a:r>
            <a:r>
              <a:rPr lang="en-US" sz="2400" dirty="0"/>
              <a:t>The word ‛</a:t>
            </a:r>
            <a:r>
              <a:rPr lang="en-US" sz="2400" b="1" dirty="0"/>
              <a:t>equipped</a:t>
            </a:r>
            <a:r>
              <a:rPr lang="en-US" sz="2400" dirty="0"/>
              <a:t>’ in Section A is closest in meaning to ________.</a:t>
            </a:r>
          </a:p>
          <a:p>
            <a:r>
              <a:rPr lang="en-US" sz="2400" dirty="0"/>
              <a:t>A. supported 			B. improved</a:t>
            </a:r>
          </a:p>
          <a:p>
            <a:r>
              <a:rPr lang="en-US" sz="2400" dirty="0"/>
              <a:t>C. provided 			D. produced</a:t>
            </a:r>
          </a:p>
          <a:p>
            <a:r>
              <a:rPr lang="en-US" sz="2400" b="1" dirty="0">
                <a:solidFill>
                  <a:srgbClr val="E45983"/>
                </a:solidFill>
              </a:rPr>
              <a:t>3. </a:t>
            </a:r>
            <a:r>
              <a:rPr lang="en-US" sz="2400" dirty="0"/>
              <a:t>The word ‛</a:t>
            </a:r>
            <a:r>
              <a:rPr lang="en-US" sz="2400" b="1" dirty="0"/>
              <a:t>they</a:t>
            </a:r>
            <a:r>
              <a:rPr lang="en-US" sz="2400" dirty="0"/>
              <a:t>’ in Section B refers to ________.</a:t>
            </a:r>
          </a:p>
          <a:p>
            <a:r>
              <a:rPr lang="en-US" sz="2400" dirty="0"/>
              <a:t>A. parents 			B. groups of people</a:t>
            </a:r>
          </a:p>
          <a:p>
            <a:r>
              <a:rPr lang="en-US" sz="2400" dirty="0"/>
              <a:t>C. teachers 			D. students</a:t>
            </a:r>
          </a:p>
        </p:txBody>
      </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2645695" cy="584775"/>
          </a:xfrm>
          <a:prstGeom prst="rect">
            <a:avLst/>
          </a:prstGeom>
          <a:noFill/>
        </p:spPr>
        <p:txBody>
          <a:bodyPr wrap="square">
            <a:spAutoFit/>
          </a:bodyPr>
          <a:lstStyle/>
          <a:p>
            <a:r>
              <a:rPr lang="en-US" sz="3200" b="1" dirty="0">
                <a:solidFill>
                  <a:srgbClr val="FFFFFF"/>
                </a:solidFill>
                <a:effectLst/>
              </a:rPr>
              <a:t>READING</a:t>
            </a:r>
            <a:endParaRPr lang="en-US" sz="3200" b="1" dirty="0">
              <a:solidFill>
                <a:schemeClr val="bg1"/>
              </a:solidFill>
              <a:latin typeface="UTM Facebook K&amp;T" panose="02040603050506020204" pitchFamily="18" charset="0"/>
              <a:cs typeface="Arial" panose="020B0604020202020204" pitchFamily="34" charset="0"/>
            </a:endParaRPr>
          </a:p>
        </p:txBody>
      </p:sp>
      <p:grpSp>
        <p:nvGrpSpPr>
          <p:cNvPr id="15" name="Group 14">
            <a:extLst>
              <a:ext uri="{FF2B5EF4-FFF2-40B4-BE49-F238E27FC236}">
                <a16:creationId xmlns:a16="http://schemas.microsoft.com/office/drawing/2014/main" id="{0647817F-5C5B-6C30-90F5-4CE281EE6F70}"/>
              </a:ext>
            </a:extLst>
          </p:cNvPr>
          <p:cNvGrpSpPr/>
          <p:nvPr/>
        </p:nvGrpSpPr>
        <p:grpSpPr>
          <a:xfrm>
            <a:off x="262425" y="700397"/>
            <a:ext cx="8678659" cy="707886"/>
            <a:chOff x="262425" y="650702"/>
            <a:chExt cx="8678659" cy="707886"/>
          </a:xfrm>
        </p:grpSpPr>
        <p:sp>
          <p:nvSpPr>
            <p:cNvPr id="2" name="Rounded Rectangle 7">
              <a:extLst>
                <a:ext uri="{FF2B5EF4-FFF2-40B4-BE49-F238E27FC236}">
                  <a16:creationId xmlns:a16="http://schemas.microsoft.com/office/drawing/2014/main" id="{917F6471-5CB6-11D2-4585-7632FA9F3B87}"/>
                </a:ext>
              </a:extLst>
            </p:cNvPr>
            <p:cNvSpPr/>
            <p:nvPr/>
          </p:nvSpPr>
          <p:spPr>
            <a:xfrm>
              <a:off x="262425" y="81509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285055" y="726734"/>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2</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755630" y="650702"/>
              <a:ext cx="8185454" cy="707886"/>
            </a:xfrm>
            <a:prstGeom prst="rect">
              <a:avLst/>
            </a:prstGeom>
          </p:spPr>
          <p:txBody>
            <a:bodyPr wrap="square">
              <a:spAutoFit/>
            </a:bodyPr>
            <a:lstStyle/>
            <a:p>
              <a:r>
                <a:rPr lang="en-US" sz="2000" b="1" dirty="0">
                  <a:effectLst/>
                  <a:latin typeface="Calibri" panose="020F0502020204030204" pitchFamily="34" charset="0"/>
                  <a:cs typeface="Calibri" panose="020F0502020204030204" pitchFamily="34" charset="0"/>
                </a:rPr>
                <a:t>Read the text again. Mark the letter A, B, C, or D to indicate the correct answer.</a:t>
              </a:r>
              <a:endParaRPr lang="en-US" sz="2000" b="1" dirty="0">
                <a:latin typeface="Calibri" panose="020F0502020204030204" pitchFamily="34" charset="0"/>
                <a:cs typeface="Calibri" panose="020F0502020204030204" pitchFamily="34" charset="0"/>
              </a:endParaRPr>
            </a:p>
          </p:txBody>
        </p:sp>
      </p:grpSp>
      <p:sp>
        <p:nvSpPr>
          <p:cNvPr id="11" name="Donut 10">
            <a:extLst>
              <a:ext uri="{FF2B5EF4-FFF2-40B4-BE49-F238E27FC236}">
                <a16:creationId xmlns:a16="http://schemas.microsoft.com/office/drawing/2014/main" id="{213A0587-C255-754F-835A-215518F8A5BB}"/>
              </a:ext>
            </a:extLst>
          </p:cNvPr>
          <p:cNvSpPr/>
          <p:nvPr/>
        </p:nvSpPr>
        <p:spPr>
          <a:xfrm>
            <a:off x="4039209" y="1742999"/>
            <a:ext cx="574831" cy="513863"/>
          </a:xfrm>
          <a:prstGeom prst="donut">
            <a:avLst>
              <a:gd name="adj" fmla="val 449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rgbClr val="00B050"/>
              </a:solidFill>
            </a:endParaRPr>
          </a:p>
        </p:txBody>
      </p:sp>
      <p:sp>
        <p:nvSpPr>
          <p:cNvPr id="16" name="Donut 10">
            <a:extLst>
              <a:ext uri="{FF2B5EF4-FFF2-40B4-BE49-F238E27FC236}">
                <a16:creationId xmlns:a16="http://schemas.microsoft.com/office/drawing/2014/main" id="{064A8324-9B58-FE2E-F61E-76EBF5D17FFC}"/>
              </a:ext>
            </a:extLst>
          </p:cNvPr>
          <p:cNvSpPr/>
          <p:nvPr/>
        </p:nvSpPr>
        <p:spPr>
          <a:xfrm>
            <a:off x="410216" y="3556033"/>
            <a:ext cx="574831" cy="513863"/>
          </a:xfrm>
          <a:prstGeom prst="donut">
            <a:avLst>
              <a:gd name="adj" fmla="val 449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rgbClr val="00B050"/>
              </a:solidFill>
            </a:endParaRPr>
          </a:p>
        </p:txBody>
      </p:sp>
      <p:sp>
        <p:nvSpPr>
          <p:cNvPr id="17" name="Donut 10">
            <a:extLst>
              <a:ext uri="{FF2B5EF4-FFF2-40B4-BE49-F238E27FC236}">
                <a16:creationId xmlns:a16="http://schemas.microsoft.com/office/drawing/2014/main" id="{7163ED05-4BA6-67CB-96F7-17EA7C182EAE}"/>
              </a:ext>
            </a:extLst>
          </p:cNvPr>
          <p:cNvSpPr/>
          <p:nvPr/>
        </p:nvSpPr>
        <p:spPr>
          <a:xfrm>
            <a:off x="4039209" y="4608616"/>
            <a:ext cx="574831" cy="513863"/>
          </a:xfrm>
          <a:prstGeom prst="donut">
            <a:avLst>
              <a:gd name="adj" fmla="val 449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rgbClr val="00B050"/>
              </a:solidFill>
            </a:endParaRPr>
          </a:p>
        </p:txBody>
      </p:sp>
    </p:spTree>
    <p:extLst>
      <p:ext uri="{BB962C8B-B14F-4D97-AF65-F5344CB8AC3E}">
        <p14:creationId xmlns:p14="http://schemas.microsoft.com/office/powerpoint/2010/main" val="317369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2291</TotalTime>
  <Words>883</Words>
  <PresentationFormat>On-screen Show (16:9)</PresentationFormat>
  <Paragraphs>87</Paragraphs>
  <Slides>14</Slides>
  <Notes>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14</vt:i4>
      </vt:variant>
    </vt:vector>
  </HeadingPairs>
  <TitlesOfParts>
    <vt:vector size="30" baseType="lpstr">
      <vt:lpstr>Adobe Gothic Std B</vt:lpstr>
      <vt:lpstr>Arial</vt:lpstr>
      <vt:lpstr>Bookman Old Style</vt:lpstr>
      <vt:lpstr>Calibri</vt:lpstr>
      <vt:lpstr>Calibri Light</vt:lpstr>
      <vt:lpstr>Montserrat Medium</vt:lpstr>
      <vt:lpstr>Myriad Pro</vt:lpstr>
      <vt:lpstr>Times New Roman</vt:lpstr>
      <vt:lpstr>TimesNewRomanPSMT</vt:lpstr>
      <vt:lpstr>UTM Facebook K&amp;T</vt:lpstr>
      <vt:lpstr>UTM-Avo</vt:lpstr>
      <vt:lpstr>UTMAvoBold</vt:lpstr>
      <vt:lpstr>UTM-Daxline</vt:lpstr>
      <vt:lpstr>UTMDaxlineBold</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2024-05-06T05:14:24Z</dcterms:modified>
</cp:coreProperties>
</file>