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0" r:id="rId2"/>
    <p:sldId id="257" r:id="rId3"/>
    <p:sldId id="262" r:id="rId4"/>
    <p:sldId id="266" r:id="rId5"/>
    <p:sldId id="267" r:id="rId6"/>
    <p:sldId id="271" r:id="rId7"/>
    <p:sldId id="263" r:id="rId8"/>
    <p:sldId id="576" r:id="rId9"/>
    <p:sldId id="269" r:id="rId10"/>
    <p:sldId id="273" r:id="rId11"/>
    <p:sldId id="578" r:id="rId12"/>
    <p:sldId id="274" r:id="rId13"/>
    <p:sldId id="579" r:id="rId14"/>
    <p:sldId id="581" r:id="rId15"/>
    <p:sldId id="277" r:id="rId16"/>
    <p:sldId id="582" r:id="rId17"/>
    <p:sldId id="276" r:id="rId18"/>
    <p:sldId id="272" r:id="rId19"/>
    <p:sldId id="568" r:id="rId20"/>
    <p:sldId id="569" r:id="rId21"/>
    <p:sldId id="571" r:id="rId22"/>
    <p:sldId id="570" r:id="rId23"/>
    <p:sldId id="572" r:id="rId24"/>
    <p:sldId id="573" r:id="rId25"/>
    <p:sldId id="317" r:id="rId26"/>
    <p:sldId id="5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B578"/>
    <a:srgbClr val="EFF5FB"/>
    <a:srgbClr val="4DDA00"/>
    <a:srgbClr val="CCFF99"/>
    <a:srgbClr val="99FF33"/>
    <a:srgbClr val="66FF33"/>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4660"/>
  </p:normalViewPr>
  <p:slideViewPr>
    <p:cSldViewPr snapToGrid="0">
      <p:cViewPr varScale="1">
        <p:scale>
          <a:sx n="107" d="100"/>
          <a:sy n="107" d="100"/>
        </p:scale>
        <p:origin x="6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AA2002-9E3D-458B-AA39-50AE2968E8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2F1D14-9759-418A-BFF1-53FA8D43AEF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FE608-D4E8-469F-B0CA-33F9912ACAAF}" type="datetimeFigureOut">
              <a:rPr lang="en-US" smtClean="0"/>
              <a:t>10/14/2023</a:t>
            </a:fld>
            <a:endParaRPr lang="en-US"/>
          </a:p>
        </p:txBody>
      </p:sp>
      <p:sp>
        <p:nvSpPr>
          <p:cNvPr id="4" name="Slide Image Placeholder 3">
            <a:extLst>
              <a:ext uri="{FF2B5EF4-FFF2-40B4-BE49-F238E27FC236}">
                <a16:creationId xmlns:a16="http://schemas.microsoft.com/office/drawing/2014/main" id="{9347A4A6-EE1C-4C78-9677-9734FADDC15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296FE2E6-3AE7-4105-91CF-C1BA4563B82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7388115-4DC6-40B3-8A37-9F53CC6E7EB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F131F3D5-58C2-4B40-9B24-08547356DA1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E1906-85CF-4B65-B3A5-F915753F5163}" type="slidenum">
              <a:rPr lang="en-US" smtClean="0"/>
              <a:t>‹#›</a:t>
            </a:fld>
            <a:endParaRPr lang="en-US"/>
          </a:p>
        </p:txBody>
      </p:sp>
    </p:spTree>
    <p:extLst>
      <p:ext uri="{BB962C8B-B14F-4D97-AF65-F5344CB8AC3E}">
        <p14:creationId xmlns:p14="http://schemas.microsoft.com/office/powerpoint/2010/main" val="245238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Calibri" panose="020F0502020204030204" pitchFamily="34" charset="0"/>
              </a:rPr>
              <a:t>C</a:t>
            </a:r>
            <a:r>
              <a:rPr lang="vi-VN">
                <a:solidFill>
                  <a:srgbClr val="000000"/>
                </a:solidFill>
                <a:latin typeface="Calibri" panose="020F0502020204030204" pitchFamily="34" charset="0"/>
              </a:rPr>
              <a:t>ó rất nhiều loại bản đồ: thế giới, châu lục,Việt Nam, bản đồ sgk</a:t>
            </a:r>
            <a:endParaRPr lang="vi-VN">
              <a:solidFill>
                <a:srgbClr val="333333"/>
              </a:solidFill>
            </a:endParaRPr>
          </a:p>
          <a:p>
            <a:r>
              <a:rPr lang="vi-VN">
                <a:solidFill>
                  <a:srgbClr val="000000"/>
                </a:solidFill>
                <a:latin typeface="Calibri" panose="020F0502020204030204" pitchFamily="34" charset="0"/>
              </a:rPr>
              <a:t>- Ngoài các loại trên thì trong thực tế còn có loại bản đồ nào ? (Bản đồ giao thông)</a:t>
            </a:r>
            <a:endParaRPr lang="vi-VN">
              <a:solidFill>
                <a:srgbClr val="333333"/>
              </a:solidFill>
            </a:endParaRPr>
          </a:p>
          <a:p>
            <a:r>
              <a:rPr lang="vi-VN">
                <a:solidFill>
                  <a:srgbClr val="000000"/>
                </a:solidFill>
                <a:latin typeface="Calibri" panose="020F0502020204030204" pitchFamily="34" charset="0"/>
              </a:rPr>
              <a:t>- Phục vụ cho nhu cầu gì? (Tìm đường đi)</a:t>
            </a:r>
            <a:endParaRPr lang="vi-VN">
              <a:solidFill>
                <a:srgbClr val="333333"/>
              </a:solidFill>
            </a:endParaRPr>
          </a:p>
          <a:p>
            <a:r>
              <a:rPr lang="vi-VN">
                <a:solidFill>
                  <a:srgbClr val="000000"/>
                </a:solidFill>
                <a:latin typeface="Calibri" panose="020F0502020204030204" pitchFamily="34" charset="0"/>
              </a:rPr>
              <a:t>- Vậy bản đồ là gì?</a:t>
            </a:r>
            <a:endParaRPr lang="vi-VN">
              <a:solidFill>
                <a:srgbClr val="333333"/>
              </a:solidFill>
            </a:endParaRPr>
          </a:p>
          <a:p>
            <a:r>
              <a:rPr lang="vi-VN">
                <a:solidFill>
                  <a:srgbClr val="000000"/>
                </a:solidFill>
                <a:latin typeface="Calibri" panose="020F0502020204030204" pitchFamily="34" charset="0"/>
              </a:rPr>
              <a:t>*Bước 2:</a:t>
            </a:r>
            <a:endParaRPr lang="vi-VN">
              <a:solidFill>
                <a:srgbClr val="333333"/>
              </a:solidFill>
            </a:endParaRPr>
          </a:p>
          <a:p>
            <a:r>
              <a:rPr lang="vi-VN">
                <a:solidFill>
                  <a:srgbClr val="000000"/>
                </a:solidFill>
                <a:latin typeface="Calibri" panose="020F0502020204030204" pitchFamily="34" charset="0"/>
              </a:rPr>
              <a:t>- Bản đồ có vai trò gì?</a:t>
            </a:r>
            <a:endParaRPr lang="en-US"/>
          </a:p>
        </p:txBody>
      </p:sp>
      <p:sp>
        <p:nvSpPr>
          <p:cNvPr id="4" name="Slide Number Placeholder 3"/>
          <p:cNvSpPr>
            <a:spLocks noGrp="1"/>
          </p:cNvSpPr>
          <p:nvPr>
            <p:ph type="sldNum" sz="quarter" idx="5"/>
          </p:nvPr>
        </p:nvSpPr>
        <p:spPr/>
        <p:txBody>
          <a:bodyPr/>
          <a:lstStyle/>
          <a:p>
            <a:fld id="{6D5A2D36-8EF4-46F2-9FDE-93EF39F00823}" type="slidenum">
              <a:rPr lang="en-US" smtClean="0"/>
              <a:t>4</a:t>
            </a:fld>
            <a:endParaRPr lang="en-US"/>
          </a:p>
        </p:txBody>
      </p:sp>
    </p:spTree>
    <p:extLst>
      <p:ext uri="{BB962C8B-B14F-4D97-AF65-F5344CB8AC3E}">
        <p14:creationId xmlns:p14="http://schemas.microsoft.com/office/powerpoint/2010/main" val="968448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E1906-85CF-4B65-B3A5-F915753F5163}" type="slidenum">
              <a:rPr lang="en-US" smtClean="0"/>
              <a:t>14</a:t>
            </a:fld>
            <a:endParaRPr lang="en-US"/>
          </a:p>
        </p:txBody>
      </p:sp>
    </p:spTree>
    <p:extLst>
      <p:ext uri="{BB962C8B-B14F-4D97-AF65-F5344CB8AC3E}">
        <p14:creationId xmlns:p14="http://schemas.microsoft.com/office/powerpoint/2010/main" val="622436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D30C6B0-35C3-4B97-B1B1-B0C0AC1B0B4D}"/>
              </a:ext>
            </a:extLst>
          </p:cNvPr>
          <p:cNvSpPr>
            <a:spLocks noGrp="1"/>
          </p:cNvSpPr>
          <p:nvPr>
            <p:ph type="body" idx="1"/>
          </p:nvPr>
        </p:nvSpPr>
        <p:spPr/>
        <p:txBody>
          <a:bodyPr/>
          <a:lstStyle/>
          <a:p>
            <a:r>
              <a:rPr lang="en-US"/>
              <a:t>Đối với những bản đồ ko có kinh vĩ tuyến, ng</a:t>
            </a:r>
            <a:r>
              <a:rPr lang="vi-VN"/>
              <a:t>ư</a:t>
            </a:r>
            <a:r>
              <a:rPr lang="en-US"/>
              <a:t>ời ta vẽ mũi tên chỉ h</a:t>
            </a:r>
            <a:r>
              <a:rPr lang="vi-VN"/>
              <a:t>ư</a:t>
            </a:r>
            <a:r>
              <a:rPr lang="en-US"/>
              <a:t>ớng bắc, dựa vào đó để xác đinh ph</a:t>
            </a:r>
            <a:r>
              <a:rPr lang="vi-VN"/>
              <a:t>ư</a:t>
            </a:r>
            <a:r>
              <a:rPr lang="en-US"/>
              <a:t>ơng h</a:t>
            </a:r>
            <a:r>
              <a:rPr lang="vi-VN"/>
              <a:t>ư</a:t>
            </a:r>
            <a:r>
              <a:rPr lang="en-US"/>
              <a:t>ớng trên bản đồ</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77B2966-A4E0-451B-A449-4499A916CB2F}"/>
              </a:ext>
            </a:extLst>
          </p:cNvPr>
          <p:cNvSpPr>
            <a:spLocks noGrp="1"/>
          </p:cNvSpPr>
          <p:nvPr>
            <p:ph type="body" idx="1"/>
          </p:nvPr>
        </p:nvSpPr>
        <p:spPr/>
        <p:txBody>
          <a:bodyPr/>
          <a:lstStyle/>
          <a:p>
            <a:r>
              <a:rPr lang="en-US"/>
              <a:t>Thảo luận cặp nhé thầy cô</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77B2966-A4E0-451B-A449-4499A916CB2F}"/>
              </a:ext>
            </a:extLst>
          </p:cNvPr>
          <p:cNvSpPr>
            <a:spLocks noGrp="1"/>
          </p:cNvSpPr>
          <p:nvPr>
            <p:ph type="body" idx="1"/>
          </p:nvPr>
        </p:nvSpPr>
        <p:spPr/>
        <p:txBody>
          <a:bodyPr/>
          <a:lstStyle/>
          <a:p>
            <a:r>
              <a:rPr lang="en-US"/>
              <a:t>Thảo luận cặp nhé thầy cô</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F6BCFB6-06F9-44DE-947F-3B32981B0F7F}"/>
              </a:ext>
            </a:extLst>
          </p:cNvPr>
          <p:cNvSpPr>
            <a:spLocks noGrp="1"/>
          </p:cNvSpPr>
          <p:nvPr>
            <p:ph type="body" idx="1"/>
          </p:nvPr>
        </p:nvSpPr>
        <p:spPr/>
        <p:txBody>
          <a:bodyPr/>
          <a:lstStyle/>
          <a:p>
            <a:r>
              <a:rPr lang="vi-VN" sz="1200" kern="1200">
                <a:solidFill>
                  <a:schemeClr val="tx1"/>
                </a:solidFill>
                <a:effectLst/>
                <a:latin typeface="+mn-lt"/>
                <a:ea typeface="+mn-ea"/>
                <a:cs typeface="+mn-cs"/>
              </a:rPr>
              <a:t>-. Vai trò của bản đồ trong học tập và đời sống: bản đồ để khai thác kiến thức môn</a:t>
            </a:r>
            <a:endParaRPr lang="en-US" sz="1200" kern="1200">
              <a:solidFill>
                <a:schemeClr val="tx1"/>
              </a:solidFill>
              <a:effectLst/>
              <a:latin typeface="+mn-lt"/>
              <a:ea typeface="+mn-ea"/>
              <a:cs typeface="+mn-cs"/>
            </a:endParaRPr>
          </a:p>
          <a:p>
            <a:r>
              <a:rPr lang="vi-VN" sz="1200" kern="1200">
                <a:solidFill>
                  <a:schemeClr val="tx1"/>
                </a:solidFill>
                <a:effectLst/>
                <a:latin typeface="+mn-lt"/>
                <a:ea typeface="+mn-ea"/>
                <a:cs typeface="+mn-cs"/>
              </a:rPr>
              <a:t>Lịch sử và Địa lí; bản đổ để xác định vị trí và tìm đường đi; bản đồ để dự báo và thể hiện các hiện tượng tự nhiên (bão, gió,...), bản đổ để tác chiến trong quân sự.</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25</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969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tham khảo vấn đề này ạ(có thể ko trình chiếu)</a:t>
            </a:r>
          </a:p>
        </p:txBody>
      </p:sp>
      <p:sp>
        <p:nvSpPr>
          <p:cNvPr id="4" name="Slide Number Placeholder 3"/>
          <p:cNvSpPr>
            <a:spLocks noGrp="1"/>
          </p:cNvSpPr>
          <p:nvPr>
            <p:ph type="sldNum" sz="quarter" idx="5"/>
          </p:nvPr>
        </p:nvSpPr>
        <p:spPr/>
        <p:txBody>
          <a:bodyPr/>
          <a:lstStyle/>
          <a:p>
            <a:fld id="{4F0E1906-85CF-4B65-B3A5-F915753F5163}" type="slidenum">
              <a:rPr lang="en-US" smtClean="0"/>
              <a:t>7</a:t>
            </a:fld>
            <a:endParaRPr lang="en-US"/>
          </a:p>
        </p:txBody>
      </p:sp>
    </p:spTree>
    <p:extLst>
      <p:ext uri="{BB962C8B-B14F-4D97-AF65-F5344CB8AC3E}">
        <p14:creationId xmlns:p14="http://schemas.microsoft.com/office/powerpoint/2010/main" val="647466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Calibri" panose="020F0502020204030204" pitchFamily="34" charset="0"/>
              </a:rPr>
              <a:t>C</a:t>
            </a:r>
            <a:r>
              <a:rPr lang="vi-VN">
                <a:solidFill>
                  <a:srgbClr val="000000"/>
                </a:solidFill>
                <a:latin typeface="Calibri" panose="020F0502020204030204" pitchFamily="34" charset="0"/>
              </a:rPr>
              <a:t>ó rất nhiều loại bản đồ: thế giới, châu lục,Việt Nam, bản đồ sgk</a:t>
            </a:r>
            <a:endParaRPr lang="vi-VN">
              <a:solidFill>
                <a:srgbClr val="333333"/>
              </a:solidFill>
            </a:endParaRPr>
          </a:p>
          <a:p>
            <a:r>
              <a:rPr lang="vi-VN">
                <a:solidFill>
                  <a:srgbClr val="000000"/>
                </a:solidFill>
                <a:latin typeface="Calibri" panose="020F0502020204030204" pitchFamily="34" charset="0"/>
              </a:rPr>
              <a:t>- Ngoài các loại trên thì trong thực tế còn có loại bản đồ nào ? (Bản đồ giao thông)</a:t>
            </a:r>
            <a:endParaRPr lang="vi-VN">
              <a:solidFill>
                <a:srgbClr val="333333"/>
              </a:solidFill>
            </a:endParaRPr>
          </a:p>
          <a:p>
            <a:r>
              <a:rPr lang="vi-VN">
                <a:solidFill>
                  <a:srgbClr val="000000"/>
                </a:solidFill>
                <a:latin typeface="Calibri" panose="020F0502020204030204" pitchFamily="34" charset="0"/>
              </a:rPr>
              <a:t>- Phục vụ cho nhu cầu gì? (Tìm đường đi)</a:t>
            </a:r>
            <a:endParaRPr lang="vi-VN">
              <a:solidFill>
                <a:srgbClr val="333333"/>
              </a:solidFill>
            </a:endParaRPr>
          </a:p>
          <a:p>
            <a:r>
              <a:rPr lang="vi-VN">
                <a:solidFill>
                  <a:srgbClr val="000000"/>
                </a:solidFill>
                <a:latin typeface="Calibri" panose="020F0502020204030204" pitchFamily="34" charset="0"/>
              </a:rPr>
              <a:t>- Vậy bản đồ là gì?</a:t>
            </a:r>
            <a:endParaRPr lang="vi-VN">
              <a:solidFill>
                <a:srgbClr val="333333"/>
              </a:solidFill>
            </a:endParaRPr>
          </a:p>
          <a:p>
            <a:r>
              <a:rPr lang="vi-VN">
                <a:solidFill>
                  <a:srgbClr val="000000"/>
                </a:solidFill>
                <a:latin typeface="Calibri" panose="020F0502020204030204" pitchFamily="34" charset="0"/>
              </a:rPr>
              <a:t>*Bước 2:</a:t>
            </a:r>
            <a:endParaRPr lang="vi-VN">
              <a:solidFill>
                <a:srgbClr val="333333"/>
              </a:solidFill>
            </a:endParaRPr>
          </a:p>
          <a:p>
            <a:r>
              <a:rPr lang="vi-VN">
                <a:solidFill>
                  <a:srgbClr val="000000"/>
                </a:solidFill>
                <a:latin typeface="Calibri" panose="020F0502020204030204" pitchFamily="34" charset="0"/>
              </a:rPr>
              <a:t>- Bản đồ có vai trò gì?</a:t>
            </a:r>
            <a:endParaRPr lang="en-US"/>
          </a:p>
        </p:txBody>
      </p:sp>
      <p:sp>
        <p:nvSpPr>
          <p:cNvPr id="4" name="Slide Number Placeholder 3"/>
          <p:cNvSpPr>
            <a:spLocks noGrp="1"/>
          </p:cNvSpPr>
          <p:nvPr>
            <p:ph type="sldNum" sz="quarter" idx="5"/>
          </p:nvPr>
        </p:nvSpPr>
        <p:spPr/>
        <p:txBody>
          <a:bodyPr/>
          <a:lstStyle/>
          <a:p>
            <a:fld id="{6D5A2D36-8EF4-46F2-9FDE-93EF39F00823}" type="slidenum">
              <a:rPr lang="en-US" smtClean="0"/>
              <a:t>8</a:t>
            </a:fld>
            <a:endParaRPr lang="en-US"/>
          </a:p>
        </p:txBody>
      </p:sp>
    </p:spTree>
    <p:extLst>
      <p:ext uri="{BB962C8B-B14F-4D97-AF65-F5344CB8AC3E}">
        <p14:creationId xmlns:p14="http://schemas.microsoft.com/office/powerpoint/2010/main" val="3242154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Muốn vẽ đ</a:t>
            </a:r>
            <a:r>
              <a:rPr lang="vi-VN"/>
              <a:t>ư</a:t>
            </a:r>
            <a:r>
              <a:rPr lang="en-US"/>
              <a:t>ợc bản đồ, ng</a:t>
            </a:r>
            <a:r>
              <a:rPr lang="vi-VN"/>
              <a:t>ư</a:t>
            </a:r>
            <a:r>
              <a:rPr lang="en-US"/>
              <a:t>ời ta phải chuyển bề mặt cong của Trái Đất lên mặt phẳng thông qua các phép chiếu. Các phép chiếu sẽ cho ra các  l</a:t>
            </a:r>
            <a:r>
              <a:rPr lang="vi-VN"/>
              <a:t>ư</a:t>
            </a:r>
            <a:r>
              <a:rPr lang="en-US"/>
              <a:t>ới kinh vĩ tuyến có hình dạng khác nhau.</a:t>
            </a:r>
          </a:p>
        </p:txBody>
      </p:sp>
      <p:sp>
        <p:nvSpPr>
          <p:cNvPr id="4" name="Slide Number Placeholder 3"/>
          <p:cNvSpPr>
            <a:spLocks noGrp="1"/>
          </p:cNvSpPr>
          <p:nvPr>
            <p:ph type="sldNum" sz="quarter" idx="5"/>
          </p:nvPr>
        </p:nvSpPr>
        <p:spPr/>
        <p:txBody>
          <a:bodyPr/>
          <a:lstStyle/>
          <a:p>
            <a:fld id="{4F0E1906-85CF-4B65-B3A5-F915753F5163}" type="slidenum">
              <a:rPr lang="en-US" smtClean="0"/>
              <a:t>10</a:t>
            </a:fld>
            <a:endParaRPr lang="en-US"/>
          </a:p>
        </p:txBody>
      </p:sp>
    </p:spTree>
    <p:extLst>
      <p:ext uri="{BB962C8B-B14F-4D97-AF65-F5344CB8AC3E}">
        <p14:creationId xmlns:p14="http://schemas.microsoft.com/office/powerpoint/2010/main" val="1654427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E1906-85CF-4B65-B3A5-F915753F5163}" type="slidenum">
              <a:rPr lang="en-US" smtClean="0"/>
              <a:t>11</a:t>
            </a:fld>
            <a:endParaRPr lang="en-US"/>
          </a:p>
        </p:txBody>
      </p:sp>
    </p:spTree>
    <p:extLst>
      <p:ext uri="{BB962C8B-B14F-4D97-AF65-F5344CB8AC3E}">
        <p14:creationId xmlns:p14="http://schemas.microsoft.com/office/powerpoint/2010/main" val="2431478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E1906-85CF-4B65-B3A5-F915753F5163}" type="slidenum">
              <a:rPr lang="en-US" smtClean="0"/>
              <a:t>12</a:t>
            </a:fld>
            <a:endParaRPr lang="en-US"/>
          </a:p>
        </p:txBody>
      </p:sp>
    </p:spTree>
    <p:extLst>
      <p:ext uri="{BB962C8B-B14F-4D97-AF65-F5344CB8AC3E}">
        <p14:creationId xmlns:p14="http://schemas.microsoft.com/office/powerpoint/2010/main" val="1979779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E1906-85CF-4B65-B3A5-F915753F5163}" type="slidenum">
              <a:rPr lang="en-US" smtClean="0"/>
              <a:t>13</a:t>
            </a:fld>
            <a:endParaRPr lang="en-US"/>
          </a:p>
        </p:txBody>
      </p:sp>
    </p:spTree>
    <p:extLst>
      <p:ext uri="{BB962C8B-B14F-4D97-AF65-F5344CB8AC3E}">
        <p14:creationId xmlns:p14="http://schemas.microsoft.com/office/powerpoint/2010/main" val="1167021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133A-A468-4824-A960-2FD2A5EB8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9C5052-9EA9-43E6-A714-1F91145D8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FC6F08-75A7-4B7A-AD5D-57FD1C024ADF}"/>
              </a:ext>
            </a:extLst>
          </p:cNvPr>
          <p:cNvSpPr>
            <a:spLocks noGrp="1"/>
          </p:cNvSpPr>
          <p:nvPr>
            <p:ph type="dt" sz="half" idx="10"/>
          </p:nvPr>
        </p:nvSpPr>
        <p:spPr/>
        <p:txBody>
          <a:bodyPr/>
          <a:lstStyle/>
          <a:p>
            <a:fld id="{7D7F9DB7-2505-4345-82BE-E6CA63E51C75}" type="datetimeFigureOut">
              <a:rPr lang="en-US" smtClean="0"/>
              <a:t>10/14/2023</a:t>
            </a:fld>
            <a:endParaRPr lang="en-US"/>
          </a:p>
        </p:txBody>
      </p:sp>
      <p:sp>
        <p:nvSpPr>
          <p:cNvPr id="5" name="Footer Placeholder 4">
            <a:extLst>
              <a:ext uri="{FF2B5EF4-FFF2-40B4-BE49-F238E27FC236}">
                <a16:creationId xmlns:a16="http://schemas.microsoft.com/office/drawing/2014/main" id="{CA833951-E6CA-4B41-ADAA-995F46565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94009-4981-424E-88CB-969261E49AF1}"/>
              </a:ext>
            </a:extLst>
          </p:cNvPr>
          <p:cNvSpPr>
            <a:spLocks noGrp="1"/>
          </p:cNvSpPr>
          <p:nvPr>
            <p:ph type="sldNum" sz="quarter" idx="12"/>
          </p:nvPr>
        </p:nvSpPr>
        <p:spPr/>
        <p:txBody>
          <a:bodyPr/>
          <a:lstStyle/>
          <a:p>
            <a:fld id="{114D0E41-11B0-420D-8D6A-9AF9E19B5740}" type="slidenum">
              <a:rPr lang="en-US" smtClean="0"/>
              <a:t>‹#›</a:t>
            </a:fld>
            <a:endParaRPr lang="en-US"/>
          </a:p>
        </p:txBody>
      </p:sp>
    </p:spTree>
    <p:extLst>
      <p:ext uri="{BB962C8B-B14F-4D97-AF65-F5344CB8AC3E}">
        <p14:creationId xmlns:p14="http://schemas.microsoft.com/office/powerpoint/2010/main" val="335214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5DD0-3D8A-4F78-8A61-55395FA2C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605197-5F02-49FE-9696-CB23F8B0EE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4A3F3-8012-4C88-AA20-D23E27B78CD0}"/>
              </a:ext>
            </a:extLst>
          </p:cNvPr>
          <p:cNvSpPr>
            <a:spLocks noGrp="1"/>
          </p:cNvSpPr>
          <p:nvPr>
            <p:ph type="dt" sz="half" idx="10"/>
          </p:nvPr>
        </p:nvSpPr>
        <p:spPr/>
        <p:txBody>
          <a:bodyPr/>
          <a:lstStyle/>
          <a:p>
            <a:fld id="{7D7F9DB7-2505-4345-82BE-E6CA63E51C75}" type="datetimeFigureOut">
              <a:rPr lang="en-US" smtClean="0"/>
              <a:t>10/14/2023</a:t>
            </a:fld>
            <a:endParaRPr lang="en-US"/>
          </a:p>
        </p:txBody>
      </p:sp>
      <p:sp>
        <p:nvSpPr>
          <p:cNvPr id="5" name="Footer Placeholder 4">
            <a:extLst>
              <a:ext uri="{FF2B5EF4-FFF2-40B4-BE49-F238E27FC236}">
                <a16:creationId xmlns:a16="http://schemas.microsoft.com/office/drawing/2014/main" id="{D660EBF8-E924-430A-BDA9-29B4CE0E1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3545C-CCA9-4933-B368-E587CDBE9A57}"/>
              </a:ext>
            </a:extLst>
          </p:cNvPr>
          <p:cNvSpPr>
            <a:spLocks noGrp="1"/>
          </p:cNvSpPr>
          <p:nvPr>
            <p:ph type="sldNum" sz="quarter" idx="12"/>
          </p:nvPr>
        </p:nvSpPr>
        <p:spPr/>
        <p:txBody>
          <a:bodyPr/>
          <a:lstStyle/>
          <a:p>
            <a:fld id="{114D0E41-11B0-420D-8D6A-9AF9E19B5740}" type="slidenum">
              <a:rPr lang="en-US" smtClean="0"/>
              <a:t>‹#›</a:t>
            </a:fld>
            <a:endParaRPr lang="en-US"/>
          </a:p>
        </p:txBody>
      </p:sp>
    </p:spTree>
    <p:extLst>
      <p:ext uri="{BB962C8B-B14F-4D97-AF65-F5344CB8AC3E}">
        <p14:creationId xmlns:p14="http://schemas.microsoft.com/office/powerpoint/2010/main" val="11334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9019AA-B60A-4F5F-B720-8E6ED70059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6C0A0-29E7-4097-86BB-002CCAC4DA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E5656-65DE-4545-A826-0C8581BA7E2B}"/>
              </a:ext>
            </a:extLst>
          </p:cNvPr>
          <p:cNvSpPr>
            <a:spLocks noGrp="1"/>
          </p:cNvSpPr>
          <p:nvPr>
            <p:ph type="dt" sz="half" idx="10"/>
          </p:nvPr>
        </p:nvSpPr>
        <p:spPr/>
        <p:txBody>
          <a:bodyPr/>
          <a:lstStyle/>
          <a:p>
            <a:fld id="{7D7F9DB7-2505-4345-82BE-E6CA63E51C75}" type="datetimeFigureOut">
              <a:rPr lang="en-US" smtClean="0"/>
              <a:t>10/14/2023</a:t>
            </a:fld>
            <a:endParaRPr lang="en-US"/>
          </a:p>
        </p:txBody>
      </p:sp>
      <p:sp>
        <p:nvSpPr>
          <p:cNvPr id="5" name="Footer Placeholder 4">
            <a:extLst>
              <a:ext uri="{FF2B5EF4-FFF2-40B4-BE49-F238E27FC236}">
                <a16:creationId xmlns:a16="http://schemas.microsoft.com/office/drawing/2014/main" id="{F80E8720-6F40-4659-AA63-21804AE20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FD0C2-9B1B-464A-B835-F6F36A8E9E3C}"/>
              </a:ext>
            </a:extLst>
          </p:cNvPr>
          <p:cNvSpPr>
            <a:spLocks noGrp="1"/>
          </p:cNvSpPr>
          <p:nvPr>
            <p:ph type="sldNum" sz="quarter" idx="12"/>
          </p:nvPr>
        </p:nvSpPr>
        <p:spPr/>
        <p:txBody>
          <a:bodyPr/>
          <a:lstStyle/>
          <a:p>
            <a:fld id="{114D0E41-11B0-420D-8D6A-9AF9E19B5740}" type="slidenum">
              <a:rPr lang="en-US" smtClean="0"/>
              <a:t>‹#›</a:t>
            </a:fld>
            <a:endParaRPr lang="en-US"/>
          </a:p>
        </p:txBody>
      </p:sp>
    </p:spTree>
    <p:extLst>
      <p:ext uri="{BB962C8B-B14F-4D97-AF65-F5344CB8AC3E}">
        <p14:creationId xmlns:p14="http://schemas.microsoft.com/office/powerpoint/2010/main" val="238720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4665-57B2-4895-82FC-64ECF2263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31F7C-BA2C-475C-83F0-1684B8A17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5BE53-C4D4-4488-BDC8-909C8D1F15BE}"/>
              </a:ext>
            </a:extLst>
          </p:cNvPr>
          <p:cNvSpPr>
            <a:spLocks noGrp="1"/>
          </p:cNvSpPr>
          <p:nvPr>
            <p:ph type="dt" sz="half" idx="10"/>
          </p:nvPr>
        </p:nvSpPr>
        <p:spPr/>
        <p:txBody>
          <a:bodyPr/>
          <a:lstStyle/>
          <a:p>
            <a:fld id="{7D7F9DB7-2505-4345-82BE-E6CA63E51C75}" type="datetimeFigureOut">
              <a:rPr lang="en-US" smtClean="0"/>
              <a:t>10/14/2023</a:t>
            </a:fld>
            <a:endParaRPr lang="en-US"/>
          </a:p>
        </p:txBody>
      </p:sp>
      <p:sp>
        <p:nvSpPr>
          <p:cNvPr id="5" name="Footer Placeholder 4">
            <a:extLst>
              <a:ext uri="{FF2B5EF4-FFF2-40B4-BE49-F238E27FC236}">
                <a16:creationId xmlns:a16="http://schemas.microsoft.com/office/drawing/2014/main" id="{04E9DF59-7D67-40EC-A7B8-0008B6A26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BC81F-9CB8-4F4B-8C9A-64692DA2EE00}"/>
              </a:ext>
            </a:extLst>
          </p:cNvPr>
          <p:cNvSpPr>
            <a:spLocks noGrp="1"/>
          </p:cNvSpPr>
          <p:nvPr>
            <p:ph type="sldNum" sz="quarter" idx="12"/>
          </p:nvPr>
        </p:nvSpPr>
        <p:spPr/>
        <p:txBody>
          <a:bodyPr/>
          <a:lstStyle/>
          <a:p>
            <a:fld id="{114D0E41-11B0-420D-8D6A-9AF9E19B5740}" type="slidenum">
              <a:rPr lang="en-US" smtClean="0"/>
              <a:t>‹#›</a:t>
            </a:fld>
            <a:endParaRPr lang="en-US"/>
          </a:p>
        </p:txBody>
      </p:sp>
    </p:spTree>
    <p:extLst>
      <p:ext uri="{BB962C8B-B14F-4D97-AF65-F5344CB8AC3E}">
        <p14:creationId xmlns:p14="http://schemas.microsoft.com/office/powerpoint/2010/main" val="387229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2284-6A57-4DEB-B735-50205410B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BB467-E64F-4866-BEE7-E852930EF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3F8B52-1E07-494B-9F38-E482D488ACB7}"/>
              </a:ext>
            </a:extLst>
          </p:cNvPr>
          <p:cNvSpPr>
            <a:spLocks noGrp="1"/>
          </p:cNvSpPr>
          <p:nvPr>
            <p:ph type="dt" sz="half" idx="10"/>
          </p:nvPr>
        </p:nvSpPr>
        <p:spPr/>
        <p:txBody>
          <a:bodyPr/>
          <a:lstStyle/>
          <a:p>
            <a:fld id="{7D7F9DB7-2505-4345-82BE-E6CA63E51C75}" type="datetimeFigureOut">
              <a:rPr lang="en-US" smtClean="0"/>
              <a:t>10/14/2023</a:t>
            </a:fld>
            <a:endParaRPr lang="en-US"/>
          </a:p>
        </p:txBody>
      </p:sp>
      <p:sp>
        <p:nvSpPr>
          <p:cNvPr id="5" name="Footer Placeholder 4">
            <a:extLst>
              <a:ext uri="{FF2B5EF4-FFF2-40B4-BE49-F238E27FC236}">
                <a16:creationId xmlns:a16="http://schemas.microsoft.com/office/drawing/2014/main" id="{5A5A08AF-054E-4CC1-B369-8C59267C8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ACEA0-C158-48CA-811B-3C7C78150540}"/>
              </a:ext>
            </a:extLst>
          </p:cNvPr>
          <p:cNvSpPr>
            <a:spLocks noGrp="1"/>
          </p:cNvSpPr>
          <p:nvPr>
            <p:ph type="sldNum" sz="quarter" idx="12"/>
          </p:nvPr>
        </p:nvSpPr>
        <p:spPr/>
        <p:txBody>
          <a:bodyPr/>
          <a:lstStyle/>
          <a:p>
            <a:fld id="{114D0E41-11B0-420D-8D6A-9AF9E19B5740}" type="slidenum">
              <a:rPr lang="en-US" smtClean="0"/>
              <a:t>‹#›</a:t>
            </a:fld>
            <a:endParaRPr lang="en-US"/>
          </a:p>
        </p:txBody>
      </p:sp>
    </p:spTree>
    <p:extLst>
      <p:ext uri="{BB962C8B-B14F-4D97-AF65-F5344CB8AC3E}">
        <p14:creationId xmlns:p14="http://schemas.microsoft.com/office/powerpoint/2010/main" val="17445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C33A-3371-410E-9E7E-6CF38636A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F5DD0-21C3-448A-808C-6B4F1E5559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69A786-E494-42DE-974E-19444CDDB0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AF8D23-1CEB-43C0-9DBB-3AF65FAD9913}"/>
              </a:ext>
            </a:extLst>
          </p:cNvPr>
          <p:cNvSpPr>
            <a:spLocks noGrp="1"/>
          </p:cNvSpPr>
          <p:nvPr>
            <p:ph type="dt" sz="half" idx="10"/>
          </p:nvPr>
        </p:nvSpPr>
        <p:spPr/>
        <p:txBody>
          <a:bodyPr/>
          <a:lstStyle/>
          <a:p>
            <a:fld id="{7D7F9DB7-2505-4345-82BE-E6CA63E51C75}" type="datetimeFigureOut">
              <a:rPr lang="en-US" smtClean="0"/>
              <a:t>10/14/2023</a:t>
            </a:fld>
            <a:endParaRPr lang="en-US"/>
          </a:p>
        </p:txBody>
      </p:sp>
      <p:sp>
        <p:nvSpPr>
          <p:cNvPr id="6" name="Footer Placeholder 5">
            <a:extLst>
              <a:ext uri="{FF2B5EF4-FFF2-40B4-BE49-F238E27FC236}">
                <a16:creationId xmlns:a16="http://schemas.microsoft.com/office/drawing/2014/main" id="{8D0F9607-FCB5-4BA0-B8D5-6F9C714D2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93AA5-73DB-42AE-8EEB-06D163DFFF69}"/>
              </a:ext>
            </a:extLst>
          </p:cNvPr>
          <p:cNvSpPr>
            <a:spLocks noGrp="1"/>
          </p:cNvSpPr>
          <p:nvPr>
            <p:ph type="sldNum" sz="quarter" idx="12"/>
          </p:nvPr>
        </p:nvSpPr>
        <p:spPr/>
        <p:txBody>
          <a:bodyPr/>
          <a:lstStyle/>
          <a:p>
            <a:fld id="{114D0E41-11B0-420D-8D6A-9AF9E19B5740}" type="slidenum">
              <a:rPr lang="en-US" smtClean="0"/>
              <a:t>‹#›</a:t>
            </a:fld>
            <a:endParaRPr lang="en-US"/>
          </a:p>
        </p:txBody>
      </p:sp>
    </p:spTree>
    <p:extLst>
      <p:ext uri="{BB962C8B-B14F-4D97-AF65-F5344CB8AC3E}">
        <p14:creationId xmlns:p14="http://schemas.microsoft.com/office/powerpoint/2010/main" val="142802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046F-5D13-4CC5-94AF-9D34B1ABD0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45A2AA-0EA7-403F-BCA0-2DCF32902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904013-0380-4852-8015-A574DD9E00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AB04A2-8E2C-4C35-B795-5AFB589C5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7476E-F110-4E33-A967-4A5AD9CD8A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8B6082-A5BB-4620-A32D-8CD57994E3A6}"/>
              </a:ext>
            </a:extLst>
          </p:cNvPr>
          <p:cNvSpPr>
            <a:spLocks noGrp="1"/>
          </p:cNvSpPr>
          <p:nvPr>
            <p:ph type="dt" sz="half" idx="10"/>
          </p:nvPr>
        </p:nvSpPr>
        <p:spPr/>
        <p:txBody>
          <a:bodyPr/>
          <a:lstStyle/>
          <a:p>
            <a:fld id="{7D7F9DB7-2505-4345-82BE-E6CA63E51C75}" type="datetimeFigureOut">
              <a:rPr lang="en-US" smtClean="0"/>
              <a:t>10/14/2023</a:t>
            </a:fld>
            <a:endParaRPr lang="en-US"/>
          </a:p>
        </p:txBody>
      </p:sp>
      <p:sp>
        <p:nvSpPr>
          <p:cNvPr id="8" name="Footer Placeholder 7">
            <a:extLst>
              <a:ext uri="{FF2B5EF4-FFF2-40B4-BE49-F238E27FC236}">
                <a16:creationId xmlns:a16="http://schemas.microsoft.com/office/drawing/2014/main" id="{4312742C-011C-410D-AD2C-5E7CDAF439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EFC768-A1E5-410B-A507-0D6246A2CCEF}"/>
              </a:ext>
            </a:extLst>
          </p:cNvPr>
          <p:cNvSpPr>
            <a:spLocks noGrp="1"/>
          </p:cNvSpPr>
          <p:nvPr>
            <p:ph type="sldNum" sz="quarter" idx="12"/>
          </p:nvPr>
        </p:nvSpPr>
        <p:spPr/>
        <p:txBody>
          <a:bodyPr/>
          <a:lstStyle/>
          <a:p>
            <a:fld id="{114D0E41-11B0-420D-8D6A-9AF9E19B5740}" type="slidenum">
              <a:rPr lang="en-US" smtClean="0"/>
              <a:t>‹#›</a:t>
            </a:fld>
            <a:endParaRPr lang="en-US"/>
          </a:p>
        </p:txBody>
      </p:sp>
    </p:spTree>
    <p:extLst>
      <p:ext uri="{BB962C8B-B14F-4D97-AF65-F5344CB8AC3E}">
        <p14:creationId xmlns:p14="http://schemas.microsoft.com/office/powerpoint/2010/main" val="337940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688E-2D05-4866-892C-8425C5360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4DFE48-014F-45F4-9D10-E6ADDD2F645E}"/>
              </a:ext>
            </a:extLst>
          </p:cNvPr>
          <p:cNvSpPr>
            <a:spLocks noGrp="1"/>
          </p:cNvSpPr>
          <p:nvPr>
            <p:ph type="dt" sz="half" idx="10"/>
          </p:nvPr>
        </p:nvSpPr>
        <p:spPr/>
        <p:txBody>
          <a:bodyPr/>
          <a:lstStyle/>
          <a:p>
            <a:fld id="{7D7F9DB7-2505-4345-82BE-E6CA63E51C75}" type="datetimeFigureOut">
              <a:rPr lang="en-US" smtClean="0"/>
              <a:t>10/14/2023</a:t>
            </a:fld>
            <a:endParaRPr lang="en-US"/>
          </a:p>
        </p:txBody>
      </p:sp>
      <p:sp>
        <p:nvSpPr>
          <p:cNvPr id="4" name="Footer Placeholder 3">
            <a:extLst>
              <a:ext uri="{FF2B5EF4-FFF2-40B4-BE49-F238E27FC236}">
                <a16:creationId xmlns:a16="http://schemas.microsoft.com/office/drawing/2014/main" id="{592CB292-E3D4-4C28-93A3-3247678E75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C0CBFC-996F-471B-BF29-C336082522CA}"/>
              </a:ext>
            </a:extLst>
          </p:cNvPr>
          <p:cNvSpPr>
            <a:spLocks noGrp="1"/>
          </p:cNvSpPr>
          <p:nvPr>
            <p:ph type="sldNum" sz="quarter" idx="12"/>
          </p:nvPr>
        </p:nvSpPr>
        <p:spPr/>
        <p:txBody>
          <a:bodyPr/>
          <a:lstStyle/>
          <a:p>
            <a:fld id="{114D0E41-11B0-420D-8D6A-9AF9E19B5740}" type="slidenum">
              <a:rPr lang="en-US" smtClean="0"/>
              <a:t>‹#›</a:t>
            </a:fld>
            <a:endParaRPr lang="en-US"/>
          </a:p>
        </p:txBody>
      </p:sp>
    </p:spTree>
    <p:extLst>
      <p:ext uri="{BB962C8B-B14F-4D97-AF65-F5344CB8AC3E}">
        <p14:creationId xmlns:p14="http://schemas.microsoft.com/office/powerpoint/2010/main" val="110639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720D78-C173-4165-B062-1CB61202CA07}"/>
              </a:ext>
            </a:extLst>
          </p:cNvPr>
          <p:cNvSpPr>
            <a:spLocks noGrp="1"/>
          </p:cNvSpPr>
          <p:nvPr>
            <p:ph type="dt" sz="half" idx="10"/>
          </p:nvPr>
        </p:nvSpPr>
        <p:spPr/>
        <p:txBody>
          <a:bodyPr/>
          <a:lstStyle/>
          <a:p>
            <a:fld id="{7D7F9DB7-2505-4345-82BE-E6CA63E51C75}" type="datetimeFigureOut">
              <a:rPr lang="en-US" smtClean="0"/>
              <a:t>10/14/2023</a:t>
            </a:fld>
            <a:endParaRPr lang="en-US"/>
          </a:p>
        </p:txBody>
      </p:sp>
      <p:sp>
        <p:nvSpPr>
          <p:cNvPr id="3" name="Footer Placeholder 2">
            <a:extLst>
              <a:ext uri="{FF2B5EF4-FFF2-40B4-BE49-F238E27FC236}">
                <a16:creationId xmlns:a16="http://schemas.microsoft.com/office/drawing/2014/main" id="{1B9BCF48-876D-4509-A783-4CA00E4631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AA4CC2-B0CB-4173-86E5-24D1AA04ACCA}"/>
              </a:ext>
            </a:extLst>
          </p:cNvPr>
          <p:cNvSpPr>
            <a:spLocks noGrp="1"/>
          </p:cNvSpPr>
          <p:nvPr>
            <p:ph type="sldNum" sz="quarter" idx="12"/>
          </p:nvPr>
        </p:nvSpPr>
        <p:spPr/>
        <p:txBody>
          <a:bodyPr/>
          <a:lstStyle/>
          <a:p>
            <a:fld id="{114D0E41-11B0-420D-8D6A-9AF9E19B5740}" type="slidenum">
              <a:rPr lang="en-US" smtClean="0"/>
              <a:t>‹#›</a:t>
            </a:fld>
            <a:endParaRPr lang="en-US"/>
          </a:p>
        </p:txBody>
      </p:sp>
    </p:spTree>
    <p:extLst>
      <p:ext uri="{BB962C8B-B14F-4D97-AF65-F5344CB8AC3E}">
        <p14:creationId xmlns:p14="http://schemas.microsoft.com/office/powerpoint/2010/main" val="59952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459E-3A56-4F59-B11E-A118CB5C5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792FBC-94B3-4A2F-A964-05C355FA79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FCBE86-82A0-4247-AA74-C61E3D21A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68F519-764A-414F-AE0B-EB90613E1BEC}"/>
              </a:ext>
            </a:extLst>
          </p:cNvPr>
          <p:cNvSpPr>
            <a:spLocks noGrp="1"/>
          </p:cNvSpPr>
          <p:nvPr>
            <p:ph type="dt" sz="half" idx="10"/>
          </p:nvPr>
        </p:nvSpPr>
        <p:spPr/>
        <p:txBody>
          <a:bodyPr/>
          <a:lstStyle/>
          <a:p>
            <a:fld id="{7D7F9DB7-2505-4345-82BE-E6CA63E51C75}" type="datetimeFigureOut">
              <a:rPr lang="en-US" smtClean="0"/>
              <a:t>10/14/2023</a:t>
            </a:fld>
            <a:endParaRPr lang="en-US"/>
          </a:p>
        </p:txBody>
      </p:sp>
      <p:sp>
        <p:nvSpPr>
          <p:cNvPr id="6" name="Footer Placeholder 5">
            <a:extLst>
              <a:ext uri="{FF2B5EF4-FFF2-40B4-BE49-F238E27FC236}">
                <a16:creationId xmlns:a16="http://schemas.microsoft.com/office/drawing/2014/main" id="{F493C5EA-D77C-4F7B-889A-906A6456C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C65B5-3569-45D5-8A64-65AAA66BFA4C}"/>
              </a:ext>
            </a:extLst>
          </p:cNvPr>
          <p:cNvSpPr>
            <a:spLocks noGrp="1"/>
          </p:cNvSpPr>
          <p:nvPr>
            <p:ph type="sldNum" sz="quarter" idx="12"/>
          </p:nvPr>
        </p:nvSpPr>
        <p:spPr/>
        <p:txBody>
          <a:bodyPr/>
          <a:lstStyle/>
          <a:p>
            <a:fld id="{114D0E41-11B0-420D-8D6A-9AF9E19B5740}" type="slidenum">
              <a:rPr lang="en-US" smtClean="0"/>
              <a:t>‹#›</a:t>
            </a:fld>
            <a:endParaRPr lang="en-US"/>
          </a:p>
        </p:txBody>
      </p:sp>
    </p:spTree>
    <p:extLst>
      <p:ext uri="{BB962C8B-B14F-4D97-AF65-F5344CB8AC3E}">
        <p14:creationId xmlns:p14="http://schemas.microsoft.com/office/powerpoint/2010/main" val="44825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5EC51-40DA-46B0-B4BE-221552D9F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A362E2-F513-436F-BAB5-1AF580142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4EBA50-4B60-4A93-86C9-17768FBD6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E74E0-15CE-4A15-AA6D-627E84753CFB}"/>
              </a:ext>
            </a:extLst>
          </p:cNvPr>
          <p:cNvSpPr>
            <a:spLocks noGrp="1"/>
          </p:cNvSpPr>
          <p:nvPr>
            <p:ph type="dt" sz="half" idx="10"/>
          </p:nvPr>
        </p:nvSpPr>
        <p:spPr/>
        <p:txBody>
          <a:bodyPr/>
          <a:lstStyle/>
          <a:p>
            <a:fld id="{7D7F9DB7-2505-4345-82BE-E6CA63E51C75}" type="datetimeFigureOut">
              <a:rPr lang="en-US" smtClean="0"/>
              <a:t>10/14/2023</a:t>
            </a:fld>
            <a:endParaRPr lang="en-US"/>
          </a:p>
        </p:txBody>
      </p:sp>
      <p:sp>
        <p:nvSpPr>
          <p:cNvPr id="6" name="Footer Placeholder 5">
            <a:extLst>
              <a:ext uri="{FF2B5EF4-FFF2-40B4-BE49-F238E27FC236}">
                <a16:creationId xmlns:a16="http://schemas.microsoft.com/office/drawing/2014/main" id="{EA08F21C-A2CA-4C9B-8A7F-84C614302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605A0-832C-45E1-88AD-5CCAF8C85DF0}"/>
              </a:ext>
            </a:extLst>
          </p:cNvPr>
          <p:cNvSpPr>
            <a:spLocks noGrp="1"/>
          </p:cNvSpPr>
          <p:nvPr>
            <p:ph type="sldNum" sz="quarter" idx="12"/>
          </p:nvPr>
        </p:nvSpPr>
        <p:spPr/>
        <p:txBody>
          <a:bodyPr/>
          <a:lstStyle/>
          <a:p>
            <a:fld id="{114D0E41-11B0-420D-8D6A-9AF9E19B5740}" type="slidenum">
              <a:rPr lang="en-US" smtClean="0"/>
              <a:t>‹#›</a:t>
            </a:fld>
            <a:endParaRPr lang="en-US"/>
          </a:p>
        </p:txBody>
      </p:sp>
    </p:spTree>
    <p:extLst>
      <p:ext uri="{BB962C8B-B14F-4D97-AF65-F5344CB8AC3E}">
        <p14:creationId xmlns:p14="http://schemas.microsoft.com/office/powerpoint/2010/main" val="413627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C2CF5-61FB-4A8B-A5A9-D6331F239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4870B8-C6AA-4CC8-B0FC-4069271F6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83E87-AFBB-4C5C-BC29-184043D286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F9DB7-2505-4345-82BE-E6CA63E51C75}" type="datetimeFigureOut">
              <a:rPr lang="en-US" smtClean="0"/>
              <a:t>10/14/2023</a:t>
            </a:fld>
            <a:endParaRPr lang="en-US"/>
          </a:p>
        </p:txBody>
      </p:sp>
      <p:sp>
        <p:nvSpPr>
          <p:cNvPr id="5" name="Footer Placeholder 4">
            <a:extLst>
              <a:ext uri="{FF2B5EF4-FFF2-40B4-BE49-F238E27FC236}">
                <a16:creationId xmlns:a16="http://schemas.microsoft.com/office/drawing/2014/main" id="{9F47AF6C-988F-4901-92A0-690D549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E82929-9DB9-4ED1-85A7-7EE034A45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D0E41-11B0-420D-8D6A-9AF9E19B5740}" type="slidenum">
              <a:rPr lang="en-US" smtClean="0"/>
              <a:t>‹#›</a:t>
            </a:fld>
            <a:endParaRPr lang="en-US"/>
          </a:p>
        </p:txBody>
      </p:sp>
    </p:spTree>
    <p:extLst>
      <p:ext uri="{BB962C8B-B14F-4D97-AF65-F5344CB8AC3E}">
        <p14:creationId xmlns:p14="http://schemas.microsoft.com/office/powerpoint/2010/main" val="887060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4.xml"/><Relationship Id="rId7" Type="http://schemas.openxmlformats.org/officeDocument/2006/relationships/slide" Target="slide2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slide" Target="slide2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86AF7C-A218-46C3-B579-EBC3341BFB65}"/>
              </a:ext>
            </a:extLst>
          </p:cNvPr>
          <p:cNvSpPr txBox="1"/>
          <p:nvPr/>
        </p:nvSpPr>
        <p:spPr>
          <a:xfrm>
            <a:off x="3636335" y="0"/>
            <a:ext cx="8554720" cy="1384995"/>
          </a:xfrm>
          <a:prstGeom prst="rect">
            <a:avLst/>
          </a:prstGeom>
          <a:noFill/>
        </p:spPr>
        <p:txBody>
          <a:bodyPr wrap="square" rtlCol="0">
            <a:spAutoFit/>
          </a:bodyPr>
          <a:lstStyle/>
          <a:p>
            <a:pPr algn="ctr"/>
            <a:r>
              <a:rPr lang="en-US" sz="2800" b="1">
                <a:solidFill>
                  <a:srgbClr val="00B050"/>
                </a:solidFill>
                <a:latin typeface="Arial" panose="020B0604020202020204" pitchFamily="34" charset="0"/>
                <a:cs typeface="Arial" panose="020B0604020202020204" pitchFamily="34" charset="0"/>
              </a:rPr>
              <a:t>BẢN ĐỒ</a:t>
            </a:r>
          </a:p>
          <a:p>
            <a:pPr algn="ctr"/>
            <a:r>
              <a:rPr lang="en-US" sz="2800" b="1">
                <a:solidFill>
                  <a:srgbClr val="00B050"/>
                </a:solidFill>
                <a:latin typeface="Arial" panose="020B0604020202020204" pitchFamily="34" charset="0"/>
                <a:cs typeface="Arial" panose="020B0604020202020204" pitchFamily="34" charset="0"/>
              </a:rPr>
              <a:t> MỘT SỐ LƯỚI KINH, VĨ TUYẾN PHƯƠNG HƯỚNG TRÊN BẢN ĐỒ</a:t>
            </a:r>
          </a:p>
        </p:txBody>
      </p:sp>
      <p:sp>
        <p:nvSpPr>
          <p:cNvPr id="2" name="Rectangle: Single Corner Snipped 1">
            <a:extLst>
              <a:ext uri="{FF2B5EF4-FFF2-40B4-BE49-F238E27FC236}">
                <a16:creationId xmlns:a16="http://schemas.microsoft.com/office/drawing/2014/main" id="{E630DEA8-A82C-4999-8F18-4CC975E5156D}"/>
              </a:ext>
            </a:extLst>
          </p:cNvPr>
          <p:cNvSpPr/>
          <p:nvPr/>
        </p:nvSpPr>
        <p:spPr>
          <a:xfrm>
            <a:off x="91440" y="91440"/>
            <a:ext cx="3544895" cy="1427311"/>
          </a:xfrm>
          <a:prstGeom prst="snip1Rect">
            <a:avLst/>
          </a:prstGeom>
          <a:solidFill>
            <a:srgbClr val="4DDA00"/>
          </a:solidFill>
          <a:ln>
            <a:solidFill>
              <a:srgbClr val="4D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126C170-07C4-489B-BB56-D4E29A286BFB}"/>
              </a:ext>
            </a:extLst>
          </p:cNvPr>
          <p:cNvSpPr txBox="1"/>
          <p:nvPr/>
        </p:nvSpPr>
        <p:spPr>
          <a:xfrm>
            <a:off x="91439" y="293151"/>
            <a:ext cx="4008287" cy="769441"/>
          </a:xfrm>
          <a:prstGeom prst="rect">
            <a:avLst/>
          </a:prstGeom>
          <a:noFill/>
        </p:spPr>
        <p:txBody>
          <a:bodyPr wrap="square" rtlCol="0">
            <a:spAutoFit/>
          </a:bodyPr>
          <a:lstStyle/>
          <a:p>
            <a:r>
              <a:rPr lang="en-US" sz="4400" b="1">
                <a:solidFill>
                  <a:srgbClr val="FF0000"/>
                </a:solidFill>
                <a:latin typeface="Times New Roman" pitchFamily="18" charset="0"/>
                <a:cs typeface="Times New Roman" pitchFamily="18" charset="0"/>
              </a:rPr>
              <a:t>TIẾT 3, BÀI 2</a:t>
            </a:r>
          </a:p>
        </p:txBody>
      </p:sp>
      <p:pic>
        <p:nvPicPr>
          <p:cNvPr id="13" name="Picture 12" descr="Map&#10;&#10;Description automatically generated">
            <a:extLst>
              <a:ext uri="{FF2B5EF4-FFF2-40B4-BE49-F238E27FC236}">
                <a16:creationId xmlns:a16="http://schemas.microsoft.com/office/drawing/2014/main" id="{DD830385-B27C-4406-A905-A5C878757B25}"/>
              </a:ext>
            </a:extLst>
          </p:cNvPr>
          <p:cNvPicPr>
            <a:picLocks noChangeAspect="1"/>
          </p:cNvPicPr>
          <p:nvPr/>
        </p:nvPicPr>
        <p:blipFill rotWithShape="1">
          <a:blip r:embed="rId2">
            <a:extLst>
              <a:ext uri="{28A0092B-C50C-407E-A947-70E740481C1C}">
                <a14:useLocalDpi xmlns:a14="http://schemas.microsoft.com/office/drawing/2010/main" val="0"/>
              </a:ext>
            </a:extLst>
          </a:blip>
          <a:srcRect l="1396" t="8043" r="1452" b="18730"/>
          <a:stretch/>
        </p:blipFill>
        <p:spPr>
          <a:xfrm>
            <a:off x="170121" y="1610191"/>
            <a:ext cx="11844670" cy="5353570"/>
          </a:xfrm>
          <a:prstGeom prst="rect">
            <a:avLst/>
          </a:prstGeom>
        </p:spPr>
      </p:pic>
    </p:spTree>
    <p:extLst>
      <p:ext uri="{BB962C8B-B14F-4D97-AF65-F5344CB8AC3E}">
        <p14:creationId xmlns:p14="http://schemas.microsoft.com/office/powerpoint/2010/main" val="1402561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DDA941B-17C7-441A-AB3F-6DE8E233604D}"/>
              </a:ext>
            </a:extLst>
          </p:cNvPr>
          <p:cNvSpPr/>
          <p:nvPr/>
        </p:nvSpPr>
        <p:spPr>
          <a:xfrm>
            <a:off x="637955" y="78289"/>
            <a:ext cx="10994064" cy="86639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latin typeface="Arial" panose="020B0604020202020204" pitchFamily="34" charset="0"/>
                <a:cs typeface="Arial" panose="020B0604020202020204" pitchFamily="34" charset="0"/>
              </a:rPr>
              <a:t>   Một số lưới kinh, vĩ tuyến của bản đồ thế giới</a:t>
            </a:r>
            <a:endParaRPr lang="en-US" sz="3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354F3E1-F26F-45E3-AF6E-785BCCE858D8}"/>
              </a:ext>
            </a:extLst>
          </p:cNvPr>
          <p:cNvSpPr txBox="1"/>
          <p:nvPr/>
        </p:nvSpPr>
        <p:spPr>
          <a:xfrm>
            <a:off x="97465" y="5998601"/>
            <a:ext cx="12192000" cy="615553"/>
          </a:xfrm>
          <a:prstGeom prst="rect">
            <a:avLst/>
          </a:prstGeom>
          <a:noFill/>
        </p:spPr>
        <p:txBody>
          <a:bodyPr wrap="square" rtlCol="0">
            <a:spAutoFit/>
          </a:bodyPr>
          <a:lstStyle/>
          <a:p>
            <a:r>
              <a:rPr lang="en-US" sz="3400" b="1">
                <a:solidFill>
                  <a:srgbClr val="FF0000"/>
                </a:solidFill>
                <a:latin typeface="Arial" panose="020B0604020202020204" pitchFamily="34" charset="0"/>
                <a:cs typeface="Arial" panose="020B0604020202020204" pitchFamily="34" charset="0"/>
              </a:rPr>
              <a:t>Nêu đặc điểm hình dạng l</a:t>
            </a:r>
            <a:r>
              <a:rPr lang="vi-VN" sz="3400" b="1">
                <a:solidFill>
                  <a:srgbClr val="FF0000"/>
                </a:solidFill>
                <a:latin typeface="Arial" panose="020B0604020202020204" pitchFamily="34" charset="0"/>
                <a:cs typeface="Arial" panose="020B0604020202020204" pitchFamily="34" charset="0"/>
              </a:rPr>
              <a:t>ư</a:t>
            </a:r>
            <a:r>
              <a:rPr lang="en-US" sz="3400" b="1">
                <a:solidFill>
                  <a:srgbClr val="FF0000"/>
                </a:solidFill>
                <a:latin typeface="Arial" panose="020B0604020202020204" pitchFamily="34" charset="0"/>
                <a:cs typeface="Arial" panose="020B0604020202020204" pitchFamily="34" charset="0"/>
              </a:rPr>
              <a:t>ới kinh, vĩ tuyến ở mỗi bản đồ?</a:t>
            </a:r>
          </a:p>
        </p:txBody>
      </p:sp>
      <p:sp>
        <p:nvSpPr>
          <p:cNvPr id="6" name="TextBox 5">
            <a:extLst>
              <a:ext uri="{FF2B5EF4-FFF2-40B4-BE49-F238E27FC236}">
                <a16:creationId xmlns:a16="http://schemas.microsoft.com/office/drawing/2014/main" id="{942DECF4-5EFE-4F56-894C-3DC478AFA8E8}"/>
              </a:ext>
            </a:extLst>
          </p:cNvPr>
          <p:cNvSpPr txBox="1"/>
          <p:nvPr/>
        </p:nvSpPr>
        <p:spPr>
          <a:xfrm>
            <a:off x="97465" y="5328658"/>
            <a:ext cx="12075043" cy="523220"/>
          </a:xfrm>
          <a:prstGeom prst="rect">
            <a:avLst/>
          </a:prstGeom>
          <a:noFill/>
        </p:spPr>
        <p:txBody>
          <a:bodyPr wrap="square" rtlCol="0">
            <a:spAutoFit/>
          </a:bodyPr>
          <a:lstStyle/>
          <a:p>
            <a:pPr algn="ctr"/>
            <a:r>
              <a:rPr lang="en-US" sz="2800" b="1">
                <a:solidFill>
                  <a:srgbClr val="0070C0"/>
                </a:solidFill>
                <a:latin typeface="Arial" panose="020B0604020202020204" pitchFamily="34" charset="0"/>
                <a:cs typeface="Arial" panose="020B0604020202020204" pitchFamily="34" charset="0"/>
              </a:rPr>
              <a:t>Hình 1. Một số l</a:t>
            </a:r>
            <a:r>
              <a:rPr lang="vi-VN" sz="2800" b="1">
                <a:solidFill>
                  <a:srgbClr val="0070C0"/>
                </a:solidFill>
                <a:latin typeface="Arial" panose="020B0604020202020204" pitchFamily="34" charset="0"/>
                <a:cs typeface="Arial" panose="020B0604020202020204" pitchFamily="34" charset="0"/>
              </a:rPr>
              <a:t>ư</a:t>
            </a:r>
            <a:r>
              <a:rPr lang="en-US" sz="2800" b="1">
                <a:solidFill>
                  <a:srgbClr val="0070C0"/>
                </a:solidFill>
                <a:latin typeface="Arial" panose="020B0604020202020204" pitchFamily="34" charset="0"/>
                <a:cs typeface="Arial" panose="020B0604020202020204" pitchFamily="34" charset="0"/>
              </a:rPr>
              <a:t>ới kinh, vĩ tuyến của bản đồ thế giới</a:t>
            </a:r>
          </a:p>
        </p:txBody>
      </p:sp>
      <p:sp>
        <p:nvSpPr>
          <p:cNvPr id="8" name="Flowchart: Connector 7">
            <a:extLst>
              <a:ext uri="{FF2B5EF4-FFF2-40B4-BE49-F238E27FC236}">
                <a16:creationId xmlns:a16="http://schemas.microsoft.com/office/drawing/2014/main" id="{503D3981-236D-4CCA-91B7-8A9C64260D03}"/>
              </a:ext>
            </a:extLst>
          </p:cNvPr>
          <p:cNvSpPr/>
          <p:nvPr/>
        </p:nvSpPr>
        <p:spPr>
          <a:xfrm>
            <a:off x="122276" y="68043"/>
            <a:ext cx="956931" cy="963592"/>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2</a:t>
            </a:r>
          </a:p>
        </p:txBody>
      </p:sp>
      <p:pic>
        <p:nvPicPr>
          <p:cNvPr id="9" name="Picture 8">
            <a:extLst>
              <a:ext uri="{FF2B5EF4-FFF2-40B4-BE49-F238E27FC236}">
                <a16:creationId xmlns:a16="http://schemas.microsoft.com/office/drawing/2014/main" id="{30883B2E-6D2F-4D39-AFD2-07EDAF8A1875}"/>
              </a:ext>
            </a:extLst>
          </p:cNvPr>
          <p:cNvPicPr>
            <a:picLocks noChangeAspect="1"/>
          </p:cNvPicPr>
          <p:nvPr/>
        </p:nvPicPr>
        <p:blipFill rotWithShape="1">
          <a:blip r:embed="rId3"/>
          <a:srcRect l="26424" t="39380" r="21075" b="23853"/>
          <a:stretch/>
        </p:blipFill>
        <p:spPr>
          <a:xfrm>
            <a:off x="1079207" y="1136022"/>
            <a:ext cx="10648505" cy="4194768"/>
          </a:xfrm>
          <a:prstGeom prst="rect">
            <a:avLst/>
          </a:prstGeom>
        </p:spPr>
      </p:pic>
      <p:pic>
        <p:nvPicPr>
          <p:cNvPr id="10" name="Picture 9">
            <a:extLst>
              <a:ext uri="{FF2B5EF4-FFF2-40B4-BE49-F238E27FC236}">
                <a16:creationId xmlns:a16="http://schemas.microsoft.com/office/drawing/2014/main" id="{CBAF0CF0-533B-483E-A2EE-BC1E836C9C0A}"/>
              </a:ext>
            </a:extLst>
          </p:cNvPr>
          <p:cNvPicPr>
            <a:picLocks noChangeAspect="1"/>
          </p:cNvPicPr>
          <p:nvPr/>
        </p:nvPicPr>
        <p:blipFill rotWithShape="1">
          <a:blip r:embed="rId4"/>
          <a:srcRect l="23811" t="49918" r="67591" b="40164"/>
          <a:stretch/>
        </p:blipFill>
        <p:spPr>
          <a:xfrm>
            <a:off x="0" y="1134397"/>
            <a:ext cx="1349298" cy="1042048"/>
          </a:xfrm>
          <a:prstGeom prst="rect">
            <a:avLst/>
          </a:prstGeom>
        </p:spPr>
      </p:pic>
    </p:spTree>
    <p:extLst>
      <p:ext uri="{BB962C8B-B14F-4D97-AF65-F5344CB8AC3E}">
        <p14:creationId xmlns:p14="http://schemas.microsoft.com/office/powerpoint/2010/main" val="33409714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45A3924-ADE5-46EC-9356-73CD7D78528D}"/>
              </a:ext>
            </a:extLst>
          </p:cNvPr>
          <p:cNvSpPr txBox="1"/>
          <p:nvPr/>
        </p:nvSpPr>
        <p:spPr>
          <a:xfrm>
            <a:off x="637955" y="1474896"/>
            <a:ext cx="5595094" cy="5201424"/>
          </a:xfrm>
          <a:prstGeom prst="rect">
            <a:avLst/>
          </a:prstGeom>
          <a:noFill/>
        </p:spPr>
        <p:txBody>
          <a:bodyPr wrap="square" rtlCol="0">
            <a:spAutoFit/>
          </a:bodyPr>
          <a:lstStyle/>
          <a:p>
            <a:r>
              <a:rPr lang="en-US" sz="4400" b="1">
                <a:solidFill>
                  <a:srgbClr val="00B0F0"/>
                </a:solidFill>
                <a:latin typeface="Arial" panose="020B0604020202020204" pitchFamily="34" charset="0"/>
                <a:cs typeface="Arial" panose="020B0604020202020204" pitchFamily="34" charset="0"/>
              </a:rPr>
              <a:t>*Chiếu hình nón:</a:t>
            </a:r>
          </a:p>
          <a:p>
            <a:r>
              <a:rPr lang="en-US" sz="4800">
                <a:solidFill>
                  <a:srgbClr val="7030A0"/>
                </a:solidFill>
                <a:latin typeface="Arial" panose="020B0604020202020204" pitchFamily="34" charset="0"/>
                <a:cs typeface="Arial" panose="020B0604020202020204" pitchFamily="34" charset="0"/>
              </a:rPr>
              <a:t>- </a:t>
            </a:r>
            <a:r>
              <a:rPr lang="vi-VN" sz="4800">
                <a:solidFill>
                  <a:srgbClr val="7030A0"/>
                </a:solidFill>
                <a:latin typeface="Arial" panose="020B0604020202020204" pitchFamily="34" charset="0"/>
                <a:cs typeface="Arial" panose="020B0604020202020204" pitchFamily="34" charset="0"/>
              </a:rPr>
              <a:t>Kinh tuyến là những đoạn thẳng</a:t>
            </a:r>
            <a:endParaRPr lang="en-US" sz="4800">
              <a:solidFill>
                <a:srgbClr val="7030A0"/>
              </a:solidFill>
              <a:latin typeface="Arial" panose="020B0604020202020204" pitchFamily="34" charset="0"/>
              <a:cs typeface="Arial" panose="020B0604020202020204" pitchFamily="34" charset="0"/>
            </a:endParaRPr>
          </a:p>
          <a:p>
            <a:r>
              <a:rPr lang="vi-VN" sz="4800">
                <a:solidFill>
                  <a:srgbClr val="7030A0"/>
                </a:solidFill>
                <a:latin typeface="Arial" panose="020B0604020202020204" pitchFamily="34" charset="0"/>
                <a:cs typeface="Arial" panose="020B0604020202020204" pitchFamily="34" charset="0"/>
              </a:rPr>
              <a:t>đồng quy ở cực, vĩ tuyến là những cung tròn đồng tâm ở cực </a:t>
            </a:r>
            <a:r>
              <a:rPr lang="en-US" sz="4800">
                <a:solidFill>
                  <a:srgbClr val="7030A0"/>
                </a:solidFill>
                <a:latin typeface="Arial" panose="020B0604020202020204" pitchFamily="34" charset="0"/>
                <a:cs typeface="Arial" panose="020B0604020202020204" pitchFamily="34" charset="0"/>
              </a:rPr>
              <a:t>.</a:t>
            </a:r>
          </a:p>
        </p:txBody>
      </p:sp>
      <p:sp>
        <p:nvSpPr>
          <p:cNvPr id="9" name="Rectangle: Rounded Corners 8">
            <a:extLst>
              <a:ext uri="{FF2B5EF4-FFF2-40B4-BE49-F238E27FC236}">
                <a16:creationId xmlns:a16="http://schemas.microsoft.com/office/drawing/2014/main" id="{B8FAA485-F098-4E0F-9E63-EA120B75AF79}"/>
              </a:ext>
            </a:extLst>
          </p:cNvPr>
          <p:cNvSpPr/>
          <p:nvPr/>
        </p:nvSpPr>
        <p:spPr>
          <a:xfrm>
            <a:off x="637955" y="78289"/>
            <a:ext cx="10994064" cy="86639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latin typeface="Arial" panose="020B0604020202020204" pitchFamily="34" charset="0"/>
                <a:cs typeface="Arial" panose="020B0604020202020204" pitchFamily="34" charset="0"/>
              </a:rPr>
              <a:t>   Một số lưới kinh, vĩ tuyến của bản đồ thế giới</a:t>
            </a:r>
            <a:endParaRPr lang="en-US" sz="3600" b="1" dirty="0">
              <a:latin typeface="Arial" panose="020B0604020202020204" pitchFamily="34" charset="0"/>
              <a:cs typeface="Arial" panose="020B0604020202020204" pitchFamily="34" charset="0"/>
            </a:endParaRPr>
          </a:p>
        </p:txBody>
      </p:sp>
      <p:sp>
        <p:nvSpPr>
          <p:cNvPr id="10" name="Flowchart: Connector 9">
            <a:extLst>
              <a:ext uri="{FF2B5EF4-FFF2-40B4-BE49-F238E27FC236}">
                <a16:creationId xmlns:a16="http://schemas.microsoft.com/office/drawing/2014/main" id="{B1361C93-B774-4221-B02E-2AB8BF41BD7B}"/>
              </a:ext>
            </a:extLst>
          </p:cNvPr>
          <p:cNvSpPr/>
          <p:nvPr/>
        </p:nvSpPr>
        <p:spPr>
          <a:xfrm>
            <a:off x="122276" y="68043"/>
            <a:ext cx="956931" cy="963592"/>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2</a:t>
            </a:r>
          </a:p>
        </p:txBody>
      </p:sp>
      <p:pic>
        <p:nvPicPr>
          <p:cNvPr id="11" name="Picture 10">
            <a:extLst>
              <a:ext uri="{FF2B5EF4-FFF2-40B4-BE49-F238E27FC236}">
                <a16:creationId xmlns:a16="http://schemas.microsoft.com/office/drawing/2014/main" id="{A2412FD4-295B-4049-A3D9-BDB72BB22F96}"/>
              </a:ext>
            </a:extLst>
          </p:cNvPr>
          <p:cNvPicPr>
            <a:picLocks noChangeAspect="1"/>
          </p:cNvPicPr>
          <p:nvPr/>
        </p:nvPicPr>
        <p:blipFill rotWithShape="1">
          <a:blip r:embed="rId3"/>
          <a:srcRect l="26424" t="39380" r="49855" b="23853"/>
          <a:stretch/>
        </p:blipFill>
        <p:spPr>
          <a:xfrm>
            <a:off x="6096000" y="1184964"/>
            <a:ext cx="5847443" cy="5098213"/>
          </a:xfrm>
          <a:prstGeom prst="rect">
            <a:avLst/>
          </a:prstGeom>
        </p:spPr>
      </p:pic>
    </p:spTree>
    <p:extLst>
      <p:ext uri="{BB962C8B-B14F-4D97-AF65-F5344CB8AC3E}">
        <p14:creationId xmlns:p14="http://schemas.microsoft.com/office/powerpoint/2010/main" val="17810921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363D2C-77C7-4A89-B1B9-2EF39BF28BA2}"/>
              </a:ext>
            </a:extLst>
          </p:cNvPr>
          <p:cNvSpPr txBox="1"/>
          <p:nvPr/>
        </p:nvSpPr>
        <p:spPr>
          <a:xfrm>
            <a:off x="600741" y="1031635"/>
            <a:ext cx="4934544" cy="5262979"/>
          </a:xfrm>
          <a:prstGeom prst="rect">
            <a:avLst/>
          </a:prstGeom>
          <a:noFill/>
        </p:spPr>
        <p:txBody>
          <a:bodyPr wrap="square" rtlCol="0">
            <a:spAutoFit/>
          </a:bodyPr>
          <a:lstStyle/>
          <a:p>
            <a:r>
              <a:rPr lang="en-US" sz="4800" b="1">
                <a:solidFill>
                  <a:srgbClr val="00B0F0"/>
                </a:solidFill>
                <a:latin typeface="Arial" panose="020B0604020202020204" pitchFamily="34" charset="0"/>
                <a:cs typeface="Arial" panose="020B0604020202020204" pitchFamily="34" charset="0"/>
              </a:rPr>
              <a:t>*Chiếu trụ đứng</a:t>
            </a:r>
          </a:p>
          <a:p>
            <a:pPr>
              <a:spcAft>
                <a:spcPts val="0"/>
              </a:spcAft>
            </a:pPr>
            <a:r>
              <a:rPr lang="vi-VN" sz="4800">
                <a:solidFill>
                  <a:srgbClr val="7030A0"/>
                </a:solidFill>
                <a:latin typeface="Arial" panose="020B0604020202020204" pitchFamily="34" charset="0"/>
                <a:ea typeface="Calibri" panose="020F0502020204030204" pitchFamily="34" charset="0"/>
                <a:cs typeface="Arial" panose="020B0604020202020204" pitchFamily="34" charset="0"/>
              </a:rPr>
              <a:t>- Hệ thống kinh, vĩ tuyến đều là những đường thẳng song song và vuông góc với nhau</a:t>
            </a:r>
            <a:endParaRPr lang="en-US" sz="4800">
              <a:solidFill>
                <a:srgbClr val="7030A0"/>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4643FCFD-F688-4B50-966D-5A480F77192E}"/>
              </a:ext>
            </a:extLst>
          </p:cNvPr>
          <p:cNvSpPr/>
          <p:nvPr/>
        </p:nvSpPr>
        <p:spPr>
          <a:xfrm>
            <a:off x="637955" y="78289"/>
            <a:ext cx="10994064" cy="86639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latin typeface="Arial" panose="020B0604020202020204" pitchFamily="34" charset="0"/>
                <a:cs typeface="Arial" panose="020B0604020202020204" pitchFamily="34" charset="0"/>
              </a:rPr>
              <a:t>   Một số lưới kinh, vĩ tuyến của bản đồ thế giới</a:t>
            </a:r>
            <a:endParaRPr lang="en-US" sz="3600" b="1" dirty="0">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E0FDBB8A-53C9-4F07-9455-D62FDD9EE5B4}"/>
              </a:ext>
            </a:extLst>
          </p:cNvPr>
          <p:cNvSpPr/>
          <p:nvPr/>
        </p:nvSpPr>
        <p:spPr>
          <a:xfrm>
            <a:off x="122276" y="68043"/>
            <a:ext cx="956931" cy="963592"/>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2</a:t>
            </a:r>
          </a:p>
        </p:txBody>
      </p:sp>
      <p:pic>
        <p:nvPicPr>
          <p:cNvPr id="9" name="Picture 8">
            <a:extLst>
              <a:ext uri="{FF2B5EF4-FFF2-40B4-BE49-F238E27FC236}">
                <a16:creationId xmlns:a16="http://schemas.microsoft.com/office/drawing/2014/main" id="{AE53FD48-BB7A-4854-877E-2F9D5CFE32F6}"/>
              </a:ext>
            </a:extLst>
          </p:cNvPr>
          <p:cNvPicPr>
            <a:picLocks noChangeAspect="1"/>
          </p:cNvPicPr>
          <p:nvPr/>
        </p:nvPicPr>
        <p:blipFill rotWithShape="1">
          <a:blip r:embed="rId3"/>
          <a:srcRect l="51362" t="44194" r="22371" b="23853"/>
          <a:stretch/>
        </p:blipFill>
        <p:spPr>
          <a:xfrm>
            <a:off x="5699050" y="1711841"/>
            <a:ext cx="6614823" cy="4526533"/>
          </a:xfrm>
          <a:prstGeom prst="rect">
            <a:avLst/>
          </a:prstGeom>
        </p:spPr>
      </p:pic>
    </p:spTree>
    <p:extLst>
      <p:ext uri="{BB962C8B-B14F-4D97-AF65-F5344CB8AC3E}">
        <p14:creationId xmlns:p14="http://schemas.microsoft.com/office/powerpoint/2010/main" val="66135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363D2C-77C7-4A89-B1B9-2EF39BF28BA2}"/>
              </a:ext>
            </a:extLst>
          </p:cNvPr>
          <p:cNvSpPr txBox="1"/>
          <p:nvPr/>
        </p:nvSpPr>
        <p:spPr>
          <a:xfrm>
            <a:off x="707245" y="3956216"/>
            <a:ext cx="11370095" cy="3046988"/>
          </a:xfrm>
          <a:prstGeom prst="rect">
            <a:avLst/>
          </a:prstGeom>
          <a:noFill/>
        </p:spPr>
        <p:txBody>
          <a:bodyPr wrap="square" rtlCol="0">
            <a:spAutoFit/>
          </a:bodyPr>
          <a:lstStyle/>
          <a:p>
            <a:r>
              <a:rPr lang="en-US" sz="4800" b="1">
                <a:solidFill>
                  <a:srgbClr val="00B0F0"/>
                </a:solidFill>
                <a:latin typeface="Arial" panose="020B0604020202020204" pitchFamily="34" charset="0"/>
                <a:cs typeface="Arial" panose="020B0604020202020204" pitchFamily="34" charset="0"/>
              </a:rPr>
              <a:t>*Chiếu trụ đứng</a:t>
            </a:r>
          </a:p>
          <a:p>
            <a:pPr>
              <a:spcAft>
                <a:spcPts val="0"/>
              </a:spcAft>
            </a:pPr>
            <a:r>
              <a:rPr lang="vi-VN" sz="4800">
                <a:solidFill>
                  <a:srgbClr val="7030A0"/>
                </a:solidFill>
                <a:latin typeface="Arial" panose="020B0604020202020204" pitchFamily="34" charset="0"/>
                <a:ea typeface="Calibri" panose="020F0502020204030204" pitchFamily="34" charset="0"/>
                <a:cs typeface="Arial" panose="020B0604020202020204" pitchFamily="34" charset="0"/>
              </a:rPr>
              <a:t>- Hệ thống kinh, vĩ tuyến đều là những đường thẳng song song và vuông góc với nhau</a:t>
            </a:r>
            <a:endParaRPr lang="en-US" sz="4800">
              <a:solidFill>
                <a:srgbClr val="7030A0"/>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4643FCFD-F688-4B50-966D-5A480F77192E}"/>
              </a:ext>
            </a:extLst>
          </p:cNvPr>
          <p:cNvSpPr/>
          <p:nvPr/>
        </p:nvSpPr>
        <p:spPr>
          <a:xfrm>
            <a:off x="637955" y="78289"/>
            <a:ext cx="10994064" cy="86639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latin typeface="Arial" panose="020B0604020202020204" pitchFamily="34" charset="0"/>
                <a:cs typeface="Arial" panose="020B0604020202020204" pitchFamily="34" charset="0"/>
              </a:rPr>
              <a:t>   Một số lưới kinh, vĩ tuyến của bản đồ thế giới</a:t>
            </a:r>
            <a:endParaRPr lang="en-US" sz="3600" b="1" dirty="0">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E0FDBB8A-53C9-4F07-9455-D62FDD9EE5B4}"/>
              </a:ext>
            </a:extLst>
          </p:cNvPr>
          <p:cNvSpPr/>
          <p:nvPr/>
        </p:nvSpPr>
        <p:spPr>
          <a:xfrm>
            <a:off x="122276" y="68043"/>
            <a:ext cx="956931" cy="963592"/>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2</a:t>
            </a:r>
          </a:p>
        </p:txBody>
      </p:sp>
      <p:sp>
        <p:nvSpPr>
          <p:cNvPr id="6" name="TextBox 5">
            <a:extLst>
              <a:ext uri="{FF2B5EF4-FFF2-40B4-BE49-F238E27FC236}">
                <a16:creationId xmlns:a16="http://schemas.microsoft.com/office/drawing/2014/main" id="{594AE0F0-EEC6-433A-A662-5BB346513662}"/>
              </a:ext>
            </a:extLst>
          </p:cNvPr>
          <p:cNvSpPr txBox="1"/>
          <p:nvPr/>
        </p:nvSpPr>
        <p:spPr>
          <a:xfrm>
            <a:off x="829521" y="1157351"/>
            <a:ext cx="11681069" cy="2985433"/>
          </a:xfrm>
          <a:prstGeom prst="rect">
            <a:avLst/>
          </a:prstGeom>
          <a:noFill/>
        </p:spPr>
        <p:txBody>
          <a:bodyPr wrap="square" rtlCol="0">
            <a:spAutoFit/>
          </a:bodyPr>
          <a:lstStyle/>
          <a:p>
            <a:r>
              <a:rPr lang="en-US" sz="4400" b="1">
                <a:solidFill>
                  <a:srgbClr val="00B0F0"/>
                </a:solidFill>
                <a:latin typeface="Arial" panose="020B0604020202020204" pitchFamily="34" charset="0"/>
                <a:cs typeface="Arial" panose="020B0604020202020204" pitchFamily="34" charset="0"/>
              </a:rPr>
              <a:t>*Chiếu hình nón:</a:t>
            </a:r>
          </a:p>
          <a:p>
            <a:r>
              <a:rPr lang="en-US" sz="4800">
                <a:solidFill>
                  <a:srgbClr val="7030A0"/>
                </a:solidFill>
                <a:latin typeface="Arial" panose="020B0604020202020204" pitchFamily="34" charset="0"/>
                <a:cs typeface="Arial" panose="020B0604020202020204" pitchFamily="34" charset="0"/>
              </a:rPr>
              <a:t>- </a:t>
            </a:r>
            <a:r>
              <a:rPr lang="vi-VN" sz="4800">
                <a:solidFill>
                  <a:srgbClr val="7030A0"/>
                </a:solidFill>
                <a:latin typeface="Arial" panose="020B0604020202020204" pitchFamily="34" charset="0"/>
                <a:cs typeface="Arial" panose="020B0604020202020204" pitchFamily="34" charset="0"/>
              </a:rPr>
              <a:t>Kinh tuyến là những đoạn thẳng</a:t>
            </a:r>
            <a:endParaRPr lang="en-US" sz="4800">
              <a:solidFill>
                <a:srgbClr val="7030A0"/>
              </a:solidFill>
              <a:latin typeface="Arial" panose="020B0604020202020204" pitchFamily="34" charset="0"/>
              <a:cs typeface="Arial" panose="020B0604020202020204" pitchFamily="34" charset="0"/>
            </a:endParaRPr>
          </a:p>
          <a:p>
            <a:r>
              <a:rPr lang="vi-VN" sz="4800">
                <a:solidFill>
                  <a:srgbClr val="7030A0"/>
                </a:solidFill>
                <a:latin typeface="Arial" panose="020B0604020202020204" pitchFamily="34" charset="0"/>
                <a:cs typeface="Arial" panose="020B0604020202020204" pitchFamily="34" charset="0"/>
              </a:rPr>
              <a:t>đồng quy ở cực, vĩ tuyến là những cung tròn đồng tâm ở cực </a:t>
            </a:r>
            <a:r>
              <a:rPr lang="en-US" sz="4800">
                <a:solidFill>
                  <a:srgbClr val="7030A0"/>
                </a:solidFill>
                <a:latin typeface="Arial" panose="020B0604020202020204" pitchFamily="34" charset="0"/>
                <a:cs typeface="Arial" panose="020B0604020202020204" pitchFamily="34" charset="0"/>
              </a:rPr>
              <a:t>.</a:t>
            </a:r>
          </a:p>
        </p:txBody>
      </p:sp>
      <p:sp>
        <p:nvSpPr>
          <p:cNvPr id="10" name="Rectangle 9">
            <a:extLst>
              <a:ext uri="{FF2B5EF4-FFF2-40B4-BE49-F238E27FC236}">
                <a16:creationId xmlns:a16="http://schemas.microsoft.com/office/drawing/2014/main" id="{CA09108A-8B34-48C8-B790-EDDB01867C7F}"/>
              </a:ext>
            </a:extLst>
          </p:cNvPr>
          <p:cNvSpPr/>
          <p:nvPr/>
        </p:nvSpPr>
        <p:spPr>
          <a:xfrm>
            <a:off x="122276" y="1041881"/>
            <a:ext cx="707245" cy="707886"/>
          </a:xfrm>
          <a:prstGeom prst="rect">
            <a:avLst/>
          </a:prstGeom>
        </p:spPr>
        <p:txBody>
          <a:bodyPr wrap="none">
            <a:spAutoFit/>
          </a:bodyPr>
          <a:lstStyle/>
          <a:p>
            <a:r>
              <a:rPr lang="en-US" altLang="en-US" sz="4000" b="1">
                <a:solidFill>
                  <a:srgbClr val="0000FF"/>
                </a:solidFill>
                <a:sym typeface="Wingdings 2" panose="05020102010507070707" pitchFamily="18" charset="2"/>
              </a:rPr>
              <a:t></a:t>
            </a:r>
            <a:endParaRPr lang="en-US" sz="4000"/>
          </a:p>
        </p:txBody>
      </p:sp>
      <p:sp>
        <p:nvSpPr>
          <p:cNvPr id="11" name="Rectangle 10">
            <a:extLst>
              <a:ext uri="{FF2B5EF4-FFF2-40B4-BE49-F238E27FC236}">
                <a16:creationId xmlns:a16="http://schemas.microsoft.com/office/drawing/2014/main" id="{DFE87D14-9E12-41D2-88C6-87904FAA4969}"/>
              </a:ext>
            </a:extLst>
          </p:cNvPr>
          <p:cNvSpPr/>
          <p:nvPr/>
        </p:nvSpPr>
        <p:spPr>
          <a:xfrm>
            <a:off x="0" y="3944068"/>
            <a:ext cx="707245" cy="707886"/>
          </a:xfrm>
          <a:prstGeom prst="rect">
            <a:avLst/>
          </a:prstGeom>
        </p:spPr>
        <p:txBody>
          <a:bodyPr wrap="none">
            <a:spAutoFit/>
          </a:bodyPr>
          <a:lstStyle/>
          <a:p>
            <a:r>
              <a:rPr lang="en-US" altLang="en-US" sz="4000" b="1">
                <a:solidFill>
                  <a:srgbClr val="0000FF"/>
                </a:solidFill>
                <a:sym typeface="Wingdings 2" panose="05020102010507070707" pitchFamily="18" charset="2"/>
              </a:rPr>
              <a:t></a:t>
            </a:r>
            <a:endParaRPr lang="en-US" sz="4000"/>
          </a:p>
        </p:txBody>
      </p:sp>
    </p:spTree>
    <p:extLst>
      <p:ext uri="{BB962C8B-B14F-4D97-AF65-F5344CB8AC3E}">
        <p14:creationId xmlns:p14="http://schemas.microsoft.com/office/powerpoint/2010/main" val="96349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2000"/>
                                        <p:tgtEl>
                                          <p:spTgt spid="6">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heel(1)">
                                      <p:cBhvr>
                                        <p:cTn id="13" dur="20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circle(in)">
                                      <p:cBhvr>
                                        <p:cTn id="18" dur="2000"/>
                                        <p:tgtEl>
                                          <p:spTgt spid="2">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circle(in)">
                                      <p:cBhvr>
                                        <p:cTn id="21"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434E099-D8B0-41AE-A24C-F6CF9319AD27}"/>
              </a:ext>
            </a:extLst>
          </p:cNvPr>
          <p:cNvSpPr/>
          <p:nvPr/>
        </p:nvSpPr>
        <p:spPr>
          <a:xfrm>
            <a:off x="616678" y="148854"/>
            <a:ext cx="8102020" cy="99471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 Phương hướng trên bản đồ</a:t>
            </a:r>
            <a:endParaRPr lang="en-US" sz="4000" b="1" dirty="0">
              <a:latin typeface="Arial" panose="020B0604020202020204" pitchFamily="34" charset="0"/>
              <a:cs typeface="Arial" panose="020B0604020202020204" pitchFamily="34" charset="0"/>
            </a:endParaRPr>
          </a:p>
        </p:txBody>
      </p:sp>
      <p:sp>
        <p:nvSpPr>
          <p:cNvPr id="5" name="Flowchart: Connector 4">
            <a:extLst>
              <a:ext uri="{FF2B5EF4-FFF2-40B4-BE49-F238E27FC236}">
                <a16:creationId xmlns:a16="http://schemas.microsoft.com/office/drawing/2014/main" id="{FFD17C91-C3FA-4839-8248-0ACE4BEB5B8E}"/>
              </a:ext>
            </a:extLst>
          </p:cNvPr>
          <p:cNvSpPr/>
          <p:nvPr/>
        </p:nvSpPr>
        <p:spPr>
          <a:xfrm>
            <a:off x="73480" y="63427"/>
            <a:ext cx="1105164" cy="1090780"/>
          </a:xfrm>
          <a:prstGeom prst="flowChartConnector">
            <a:avLst/>
          </a:prstGeom>
          <a:solidFill>
            <a:schemeClr val="accent2"/>
          </a:solid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a:solidFill>
                  <a:schemeClr val="bg1"/>
                </a:solidFill>
                <a:latin typeface="Arial" panose="020B0604020202020204" pitchFamily="34" charset="0"/>
                <a:cs typeface="Arial" panose="020B0604020202020204" pitchFamily="34" charset="0"/>
              </a:rPr>
              <a:t>3</a:t>
            </a:r>
            <a:endParaRPr lang="en-US" sz="4800" b="1" dirty="0">
              <a:solidFill>
                <a:schemeClr val="bg1"/>
              </a:solidFill>
              <a:latin typeface="Arial" panose="020B0604020202020204" pitchFamily="34" charset="0"/>
              <a:cs typeface="Arial" panose="020B0604020202020204" pitchFamily="34" charset="0"/>
            </a:endParaRPr>
          </a:p>
        </p:txBody>
      </p:sp>
      <p:sp>
        <p:nvSpPr>
          <p:cNvPr id="8" name="Cloud 7">
            <a:extLst>
              <a:ext uri="{FF2B5EF4-FFF2-40B4-BE49-F238E27FC236}">
                <a16:creationId xmlns:a16="http://schemas.microsoft.com/office/drawing/2014/main" id="{CC3A35B4-169C-47E4-A966-D169A49952AD}"/>
              </a:ext>
            </a:extLst>
          </p:cNvPr>
          <p:cNvSpPr/>
          <p:nvPr/>
        </p:nvSpPr>
        <p:spPr>
          <a:xfrm>
            <a:off x="2321809" y="1238778"/>
            <a:ext cx="6917883" cy="4821780"/>
          </a:xfrm>
          <a:prstGeom prst="cloud">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6178CFA-28E7-450E-8A3D-87801909EBD2}"/>
              </a:ext>
            </a:extLst>
          </p:cNvPr>
          <p:cNvSpPr txBox="1"/>
          <p:nvPr/>
        </p:nvSpPr>
        <p:spPr>
          <a:xfrm>
            <a:off x="2945219" y="2587839"/>
            <a:ext cx="6049925" cy="2123658"/>
          </a:xfrm>
          <a:prstGeom prst="rect">
            <a:avLst/>
          </a:prstGeom>
          <a:noFill/>
        </p:spPr>
        <p:txBody>
          <a:bodyPr wrap="square" rtlCol="0">
            <a:spAutoFit/>
          </a:bodyPr>
          <a:lstStyle/>
          <a:p>
            <a:pPr algn="ctr"/>
            <a:r>
              <a:rPr lang="en-US" sz="4400" b="1">
                <a:solidFill>
                  <a:srgbClr val="FF0000"/>
                </a:solidFill>
                <a:latin typeface="Arial" panose="020B0604020202020204" pitchFamily="34" charset="0"/>
                <a:cs typeface="Arial" panose="020B0604020202020204" pitchFamily="34" charset="0"/>
              </a:rPr>
              <a:t>Dựa vào đâu để xác định ph</a:t>
            </a:r>
            <a:r>
              <a:rPr lang="vi-VN" sz="4400" b="1">
                <a:solidFill>
                  <a:srgbClr val="FF0000"/>
                </a:solidFill>
                <a:latin typeface="Arial" panose="020B0604020202020204" pitchFamily="34" charset="0"/>
                <a:cs typeface="Arial" panose="020B0604020202020204" pitchFamily="34" charset="0"/>
              </a:rPr>
              <a:t>ư</a:t>
            </a:r>
            <a:r>
              <a:rPr lang="en-US" sz="4400" b="1">
                <a:solidFill>
                  <a:srgbClr val="FF0000"/>
                </a:solidFill>
                <a:latin typeface="Arial" panose="020B0604020202020204" pitchFamily="34" charset="0"/>
                <a:cs typeface="Arial" panose="020B0604020202020204" pitchFamily="34" charset="0"/>
              </a:rPr>
              <a:t>ơng h</a:t>
            </a:r>
            <a:r>
              <a:rPr lang="vi-VN" sz="4400" b="1">
                <a:solidFill>
                  <a:srgbClr val="FF0000"/>
                </a:solidFill>
                <a:latin typeface="Arial" panose="020B0604020202020204" pitchFamily="34" charset="0"/>
                <a:cs typeface="Arial" panose="020B0604020202020204" pitchFamily="34" charset="0"/>
              </a:rPr>
              <a:t>ư</a:t>
            </a:r>
            <a:r>
              <a:rPr lang="en-US" sz="4400" b="1">
                <a:solidFill>
                  <a:srgbClr val="FF0000"/>
                </a:solidFill>
                <a:latin typeface="Arial" panose="020B0604020202020204" pitchFamily="34" charset="0"/>
                <a:cs typeface="Arial" panose="020B0604020202020204" pitchFamily="34" charset="0"/>
              </a:rPr>
              <a:t>ớng trên bản đồ?</a:t>
            </a:r>
          </a:p>
        </p:txBody>
      </p:sp>
      <p:sp>
        <p:nvSpPr>
          <p:cNvPr id="11" name="Cloud 10">
            <a:extLst>
              <a:ext uri="{FF2B5EF4-FFF2-40B4-BE49-F238E27FC236}">
                <a16:creationId xmlns:a16="http://schemas.microsoft.com/office/drawing/2014/main" id="{B9F78BA9-B11E-4CE2-A520-14678B8ED2BB}"/>
              </a:ext>
            </a:extLst>
          </p:cNvPr>
          <p:cNvSpPr/>
          <p:nvPr/>
        </p:nvSpPr>
        <p:spPr>
          <a:xfrm>
            <a:off x="1178645" y="1229000"/>
            <a:ext cx="9581504" cy="5363186"/>
          </a:xfrm>
          <a:prstGeom prst="cloud">
            <a:avLst/>
          </a:prstGeom>
          <a:solidFill>
            <a:schemeClr val="accent2">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4E21336-E0CB-401B-8F9C-6D3D33821344}"/>
              </a:ext>
            </a:extLst>
          </p:cNvPr>
          <p:cNvSpPr txBox="1"/>
          <p:nvPr/>
        </p:nvSpPr>
        <p:spPr>
          <a:xfrm>
            <a:off x="2465205" y="2249284"/>
            <a:ext cx="7404986" cy="2800767"/>
          </a:xfrm>
          <a:prstGeom prst="rect">
            <a:avLst/>
          </a:prstGeom>
          <a:noFill/>
        </p:spPr>
        <p:txBody>
          <a:bodyPr wrap="square" rtlCol="0">
            <a:spAutoFit/>
          </a:bodyPr>
          <a:lstStyle/>
          <a:p>
            <a:r>
              <a:rPr lang="en-US" sz="4400" b="1">
                <a:solidFill>
                  <a:srgbClr val="FF0000"/>
                </a:solidFill>
                <a:latin typeface="Arial" panose="020B0604020202020204" pitchFamily="34" charset="0"/>
                <a:cs typeface="Arial" panose="020B0604020202020204" pitchFamily="34" charset="0"/>
              </a:rPr>
              <a:t>Cách xác định ph</a:t>
            </a:r>
            <a:r>
              <a:rPr lang="vi-VN" sz="4400" b="1">
                <a:solidFill>
                  <a:srgbClr val="FF0000"/>
                </a:solidFill>
                <a:latin typeface="Arial" panose="020B0604020202020204" pitchFamily="34" charset="0"/>
                <a:cs typeface="Arial" panose="020B0604020202020204" pitchFamily="34" charset="0"/>
              </a:rPr>
              <a:t>ư</a:t>
            </a:r>
            <a:r>
              <a:rPr lang="en-US" sz="4400" b="1">
                <a:solidFill>
                  <a:srgbClr val="FF0000"/>
                </a:solidFill>
                <a:latin typeface="Arial" panose="020B0604020202020204" pitchFamily="34" charset="0"/>
                <a:cs typeface="Arial" panose="020B0604020202020204" pitchFamily="34" charset="0"/>
              </a:rPr>
              <a:t>ơng h</a:t>
            </a:r>
            <a:r>
              <a:rPr lang="vi-VN" sz="4400" b="1">
                <a:solidFill>
                  <a:srgbClr val="FF0000"/>
                </a:solidFill>
                <a:latin typeface="Arial" panose="020B0604020202020204" pitchFamily="34" charset="0"/>
                <a:cs typeface="Arial" panose="020B0604020202020204" pitchFamily="34" charset="0"/>
              </a:rPr>
              <a:t>ư</a:t>
            </a:r>
            <a:r>
              <a:rPr lang="en-US" sz="4400" b="1">
                <a:solidFill>
                  <a:srgbClr val="FF0000"/>
                </a:solidFill>
                <a:latin typeface="Arial" panose="020B0604020202020204" pitchFamily="34" charset="0"/>
                <a:cs typeface="Arial" panose="020B0604020202020204" pitchFamily="34" charset="0"/>
              </a:rPr>
              <a:t>ớng trên những bản đồ có hệ thống kinh, vĩ tuyến thực hiện nh</a:t>
            </a:r>
            <a:r>
              <a:rPr lang="vi-VN" sz="4400" b="1">
                <a:solidFill>
                  <a:srgbClr val="FF0000"/>
                </a:solidFill>
                <a:latin typeface="Arial" panose="020B0604020202020204" pitchFamily="34" charset="0"/>
                <a:cs typeface="Arial" panose="020B0604020202020204" pitchFamily="34" charset="0"/>
              </a:rPr>
              <a:t>ư</a:t>
            </a:r>
            <a:r>
              <a:rPr lang="en-US" sz="4400" b="1">
                <a:solidFill>
                  <a:srgbClr val="FF0000"/>
                </a:solidFill>
                <a:latin typeface="Arial" panose="020B0604020202020204" pitchFamily="34" charset="0"/>
                <a:cs typeface="Arial" panose="020B0604020202020204" pitchFamily="34" charset="0"/>
              </a:rPr>
              <a:t> thế nào?</a:t>
            </a:r>
          </a:p>
        </p:txBody>
      </p:sp>
    </p:spTree>
    <p:extLst>
      <p:ext uri="{BB962C8B-B14F-4D97-AF65-F5344CB8AC3E}">
        <p14:creationId xmlns:p14="http://schemas.microsoft.com/office/powerpoint/2010/main" val="22245777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8" grpId="1" animBg="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D3C50174-DE0D-4742-A9C9-5809A15E30E2}"/>
              </a:ext>
            </a:extLst>
          </p:cNvPr>
          <p:cNvCxnSpPr>
            <a:cxnSpLocks/>
          </p:cNvCxnSpPr>
          <p:nvPr/>
        </p:nvCxnSpPr>
        <p:spPr>
          <a:xfrm>
            <a:off x="1178560" y="3586480"/>
            <a:ext cx="3434080" cy="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2622F5C-AC2F-48A0-89B2-A79A599D49F6}"/>
              </a:ext>
            </a:extLst>
          </p:cNvPr>
          <p:cNvCxnSpPr>
            <a:cxnSpLocks/>
          </p:cNvCxnSpPr>
          <p:nvPr/>
        </p:nvCxnSpPr>
        <p:spPr>
          <a:xfrm>
            <a:off x="2886711" y="1849120"/>
            <a:ext cx="0" cy="337312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65DF0FD-2525-4DC9-82B2-EB5ED70C9E06}"/>
              </a:ext>
            </a:extLst>
          </p:cNvPr>
          <p:cNvCxnSpPr>
            <a:cxnSpLocks/>
          </p:cNvCxnSpPr>
          <p:nvPr/>
        </p:nvCxnSpPr>
        <p:spPr>
          <a:xfrm flipV="1">
            <a:off x="1687831" y="2387600"/>
            <a:ext cx="2396489" cy="236220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2A8F56-883E-4131-9C95-241EF90177A3}"/>
              </a:ext>
            </a:extLst>
          </p:cNvPr>
          <p:cNvSpPr txBox="1"/>
          <p:nvPr/>
        </p:nvSpPr>
        <p:spPr>
          <a:xfrm>
            <a:off x="2600960" y="1442720"/>
            <a:ext cx="924560"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Bắc</a:t>
            </a:r>
          </a:p>
        </p:txBody>
      </p:sp>
      <p:cxnSp>
        <p:nvCxnSpPr>
          <p:cNvPr id="19" name="Straight Arrow Connector 18">
            <a:extLst>
              <a:ext uri="{FF2B5EF4-FFF2-40B4-BE49-F238E27FC236}">
                <a16:creationId xmlns:a16="http://schemas.microsoft.com/office/drawing/2014/main" id="{79F11D25-6EDA-4ACA-9BB0-02D251886C1C}"/>
              </a:ext>
            </a:extLst>
          </p:cNvPr>
          <p:cNvCxnSpPr>
            <a:cxnSpLocks/>
          </p:cNvCxnSpPr>
          <p:nvPr/>
        </p:nvCxnSpPr>
        <p:spPr>
          <a:xfrm>
            <a:off x="1697355" y="2387600"/>
            <a:ext cx="2396489" cy="242824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E897A44-BC85-454A-AD40-9DEC7A004B2C}"/>
              </a:ext>
            </a:extLst>
          </p:cNvPr>
          <p:cNvSpPr txBox="1"/>
          <p:nvPr/>
        </p:nvSpPr>
        <p:spPr>
          <a:xfrm>
            <a:off x="4242435" y="1964452"/>
            <a:ext cx="1458591"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ĐôngBắc</a:t>
            </a:r>
          </a:p>
        </p:txBody>
      </p:sp>
      <p:sp>
        <p:nvSpPr>
          <p:cNvPr id="23" name="TextBox 22">
            <a:extLst>
              <a:ext uri="{FF2B5EF4-FFF2-40B4-BE49-F238E27FC236}">
                <a16:creationId xmlns:a16="http://schemas.microsoft.com/office/drawing/2014/main" id="{46A6F3C2-808F-4958-AB92-DE2E63664AEC}"/>
              </a:ext>
            </a:extLst>
          </p:cNvPr>
          <p:cNvSpPr txBox="1"/>
          <p:nvPr/>
        </p:nvSpPr>
        <p:spPr>
          <a:xfrm>
            <a:off x="762002" y="1952976"/>
            <a:ext cx="1252857"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Tây Bắc</a:t>
            </a:r>
          </a:p>
        </p:txBody>
      </p:sp>
      <p:sp>
        <p:nvSpPr>
          <p:cNvPr id="24" name="TextBox 23">
            <a:extLst>
              <a:ext uri="{FF2B5EF4-FFF2-40B4-BE49-F238E27FC236}">
                <a16:creationId xmlns:a16="http://schemas.microsoft.com/office/drawing/2014/main" id="{20B4B09D-7F25-4C8E-97E0-585BA39F455B}"/>
              </a:ext>
            </a:extLst>
          </p:cNvPr>
          <p:cNvSpPr txBox="1"/>
          <p:nvPr/>
        </p:nvSpPr>
        <p:spPr>
          <a:xfrm>
            <a:off x="4624713" y="3357358"/>
            <a:ext cx="1458591"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Đông</a:t>
            </a:r>
          </a:p>
        </p:txBody>
      </p:sp>
      <p:sp>
        <p:nvSpPr>
          <p:cNvPr id="25" name="TextBox 24">
            <a:extLst>
              <a:ext uri="{FF2B5EF4-FFF2-40B4-BE49-F238E27FC236}">
                <a16:creationId xmlns:a16="http://schemas.microsoft.com/office/drawing/2014/main" id="{CEE4EBF6-EFC9-468B-99FB-36D6B9DFF0D9}"/>
              </a:ext>
            </a:extLst>
          </p:cNvPr>
          <p:cNvSpPr txBox="1"/>
          <p:nvPr/>
        </p:nvSpPr>
        <p:spPr>
          <a:xfrm>
            <a:off x="540390" y="3366105"/>
            <a:ext cx="1458591"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Tây</a:t>
            </a:r>
          </a:p>
        </p:txBody>
      </p:sp>
      <p:sp>
        <p:nvSpPr>
          <p:cNvPr id="26" name="TextBox 25">
            <a:extLst>
              <a:ext uri="{FF2B5EF4-FFF2-40B4-BE49-F238E27FC236}">
                <a16:creationId xmlns:a16="http://schemas.microsoft.com/office/drawing/2014/main" id="{74DB8512-14E6-4C6B-A52B-79BA56E62E70}"/>
              </a:ext>
            </a:extLst>
          </p:cNvPr>
          <p:cNvSpPr txBox="1"/>
          <p:nvPr/>
        </p:nvSpPr>
        <p:spPr>
          <a:xfrm>
            <a:off x="488632" y="4686905"/>
            <a:ext cx="1458591"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Tây Nam</a:t>
            </a:r>
          </a:p>
        </p:txBody>
      </p:sp>
      <p:sp>
        <p:nvSpPr>
          <p:cNvPr id="27" name="TextBox 26">
            <a:extLst>
              <a:ext uri="{FF2B5EF4-FFF2-40B4-BE49-F238E27FC236}">
                <a16:creationId xmlns:a16="http://schemas.microsoft.com/office/drawing/2014/main" id="{96D4F736-106C-406E-BA84-6A8F4B086E49}"/>
              </a:ext>
            </a:extLst>
          </p:cNvPr>
          <p:cNvSpPr txBox="1"/>
          <p:nvPr/>
        </p:nvSpPr>
        <p:spPr>
          <a:xfrm>
            <a:off x="2333944" y="5288280"/>
            <a:ext cx="1458591"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 Nam</a:t>
            </a:r>
          </a:p>
        </p:txBody>
      </p:sp>
      <p:sp>
        <p:nvSpPr>
          <p:cNvPr id="28" name="TextBox 27">
            <a:extLst>
              <a:ext uri="{FF2B5EF4-FFF2-40B4-BE49-F238E27FC236}">
                <a16:creationId xmlns:a16="http://schemas.microsoft.com/office/drawing/2014/main" id="{0D37C6A8-A693-443E-B15A-519FA965D672}"/>
              </a:ext>
            </a:extLst>
          </p:cNvPr>
          <p:cNvSpPr txBox="1"/>
          <p:nvPr/>
        </p:nvSpPr>
        <p:spPr>
          <a:xfrm>
            <a:off x="4184978" y="4749800"/>
            <a:ext cx="1458591"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Đông Nam</a:t>
            </a:r>
          </a:p>
        </p:txBody>
      </p:sp>
      <p:sp>
        <p:nvSpPr>
          <p:cNvPr id="29" name="TextBox 28">
            <a:extLst>
              <a:ext uri="{FF2B5EF4-FFF2-40B4-BE49-F238E27FC236}">
                <a16:creationId xmlns:a16="http://schemas.microsoft.com/office/drawing/2014/main" id="{6F43FB58-BB51-4B5C-AAB0-BA164001B8FB}"/>
              </a:ext>
            </a:extLst>
          </p:cNvPr>
          <p:cNvSpPr txBox="1"/>
          <p:nvPr/>
        </p:nvSpPr>
        <p:spPr>
          <a:xfrm>
            <a:off x="958535" y="5762819"/>
            <a:ext cx="4226782" cy="461665"/>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 </a:t>
            </a:r>
            <a:r>
              <a:rPr lang="en-US" sz="2400" b="1">
                <a:latin typeface="Arial" panose="020B0604020202020204" pitchFamily="34" charset="0"/>
                <a:cs typeface="Arial" panose="020B0604020202020204" pitchFamily="34" charset="0"/>
              </a:rPr>
              <a:t>Hình 2. Các hướng chính</a:t>
            </a:r>
          </a:p>
        </p:txBody>
      </p:sp>
      <p:pic>
        <p:nvPicPr>
          <p:cNvPr id="30" name="Picture 29">
            <a:extLst>
              <a:ext uri="{FF2B5EF4-FFF2-40B4-BE49-F238E27FC236}">
                <a16:creationId xmlns:a16="http://schemas.microsoft.com/office/drawing/2014/main" id="{2BB0FB1B-DAB4-4468-B48D-364AD9221C4A}"/>
              </a:ext>
            </a:extLst>
          </p:cNvPr>
          <p:cNvPicPr>
            <a:picLocks noChangeAspect="1"/>
          </p:cNvPicPr>
          <p:nvPr/>
        </p:nvPicPr>
        <p:blipFill rotWithShape="1">
          <a:blip r:embed="rId3"/>
          <a:srcRect l="55226" t="66049" r="34955" b="16918"/>
          <a:stretch/>
        </p:blipFill>
        <p:spPr>
          <a:xfrm>
            <a:off x="8246168" y="1726536"/>
            <a:ext cx="3562727" cy="3703027"/>
          </a:xfrm>
          <a:prstGeom prst="rect">
            <a:avLst/>
          </a:prstGeom>
        </p:spPr>
      </p:pic>
      <p:pic>
        <p:nvPicPr>
          <p:cNvPr id="31" name="Picture 30">
            <a:extLst>
              <a:ext uri="{FF2B5EF4-FFF2-40B4-BE49-F238E27FC236}">
                <a16:creationId xmlns:a16="http://schemas.microsoft.com/office/drawing/2014/main" id="{0EB86FAC-766B-45A1-AA04-CFC15BD9735B}"/>
              </a:ext>
            </a:extLst>
          </p:cNvPr>
          <p:cNvPicPr>
            <a:picLocks noChangeAspect="1"/>
          </p:cNvPicPr>
          <p:nvPr/>
        </p:nvPicPr>
        <p:blipFill rotWithShape="1">
          <a:blip r:embed="rId3"/>
          <a:srcRect l="67021" t="65789" r="28127" b="18154"/>
          <a:stretch/>
        </p:blipFill>
        <p:spPr>
          <a:xfrm>
            <a:off x="6412098" y="1229000"/>
            <a:ext cx="1744200" cy="3662083"/>
          </a:xfrm>
          <a:prstGeom prst="rect">
            <a:avLst/>
          </a:prstGeom>
        </p:spPr>
      </p:pic>
      <p:sp>
        <p:nvSpPr>
          <p:cNvPr id="32" name="TextBox 31">
            <a:extLst>
              <a:ext uri="{FF2B5EF4-FFF2-40B4-BE49-F238E27FC236}">
                <a16:creationId xmlns:a16="http://schemas.microsoft.com/office/drawing/2014/main" id="{5F44EF94-D01D-4663-8CEC-B94D765C66C7}"/>
              </a:ext>
            </a:extLst>
          </p:cNvPr>
          <p:cNvSpPr txBox="1"/>
          <p:nvPr/>
        </p:nvSpPr>
        <p:spPr>
          <a:xfrm>
            <a:off x="8796914" y="5593202"/>
            <a:ext cx="4226782" cy="461665"/>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 </a:t>
            </a:r>
            <a:r>
              <a:rPr lang="en-US" sz="2400" b="1">
                <a:latin typeface="Arial" panose="020B0604020202020204" pitchFamily="34" charset="0"/>
                <a:cs typeface="Arial" panose="020B0604020202020204" pitchFamily="34" charset="0"/>
              </a:rPr>
              <a:t>Kim chỉ nam</a:t>
            </a:r>
          </a:p>
        </p:txBody>
      </p:sp>
      <p:sp>
        <p:nvSpPr>
          <p:cNvPr id="34" name="TextBox 33">
            <a:extLst>
              <a:ext uri="{FF2B5EF4-FFF2-40B4-BE49-F238E27FC236}">
                <a16:creationId xmlns:a16="http://schemas.microsoft.com/office/drawing/2014/main" id="{6F47382D-36F4-4AA4-B353-CD0A8A360BEC}"/>
              </a:ext>
            </a:extLst>
          </p:cNvPr>
          <p:cNvSpPr txBox="1"/>
          <p:nvPr/>
        </p:nvSpPr>
        <p:spPr>
          <a:xfrm>
            <a:off x="6174438" y="5429563"/>
            <a:ext cx="4226782" cy="830997"/>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 </a:t>
            </a:r>
            <a:r>
              <a:rPr lang="en-US" sz="2400" b="1">
                <a:latin typeface="Arial" panose="020B0604020202020204" pitchFamily="34" charset="0"/>
                <a:cs typeface="Arial" panose="020B0604020202020204" pitchFamily="34" charset="0"/>
              </a:rPr>
              <a:t>Mũi tên chỉ</a:t>
            </a:r>
          </a:p>
          <a:p>
            <a:r>
              <a:rPr lang="en-US" sz="2400" b="1">
                <a:latin typeface="Arial" panose="020B0604020202020204" pitchFamily="34" charset="0"/>
                <a:cs typeface="Arial" panose="020B0604020202020204" pitchFamily="34" charset="0"/>
              </a:rPr>
              <a:t> hướng bắc</a:t>
            </a:r>
          </a:p>
        </p:txBody>
      </p:sp>
      <p:sp>
        <p:nvSpPr>
          <p:cNvPr id="21" name="Rectangle: Rounded Corners 20">
            <a:extLst>
              <a:ext uri="{FF2B5EF4-FFF2-40B4-BE49-F238E27FC236}">
                <a16:creationId xmlns:a16="http://schemas.microsoft.com/office/drawing/2014/main" id="{55558074-5FAE-41EA-90F3-3206F6A7A138}"/>
              </a:ext>
            </a:extLst>
          </p:cNvPr>
          <p:cNvSpPr/>
          <p:nvPr/>
        </p:nvSpPr>
        <p:spPr>
          <a:xfrm>
            <a:off x="616678" y="148854"/>
            <a:ext cx="8102020" cy="99471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 Phương hướng trên bản đồ</a:t>
            </a:r>
            <a:endParaRPr lang="en-US" sz="4000" b="1" dirty="0">
              <a:latin typeface="Arial" panose="020B0604020202020204" pitchFamily="34" charset="0"/>
              <a:cs typeface="Arial" panose="020B0604020202020204" pitchFamily="34" charset="0"/>
            </a:endParaRPr>
          </a:p>
        </p:txBody>
      </p:sp>
      <p:sp>
        <p:nvSpPr>
          <p:cNvPr id="33" name="Flowchart: Connector 32">
            <a:extLst>
              <a:ext uri="{FF2B5EF4-FFF2-40B4-BE49-F238E27FC236}">
                <a16:creationId xmlns:a16="http://schemas.microsoft.com/office/drawing/2014/main" id="{1A31A41E-69E5-438A-BC87-C3E9345796AF}"/>
              </a:ext>
            </a:extLst>
          </p:cNvPr>
          <p:cNvSpPr/>
          <p:nvPr/>
        </p:nvSpPr>
        <p:spPr>
          <a:xfrm>
            <a:off x="73480" y="63427"/>
            <a:ext cx="1105164" cy="1090780"/>
          </a:xfrm>
          <a:prstGeom prst="flowChartConnector">
            <a:avLst/>
          </a:prstGeom>
          <a:solidFill>
            <a:schemeClr val="accent2"/>
          </a:solid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a:solidFill>
                  <a:schemeClr val="bg1"/>
                </a:solidFill>
                <a:latin typeface="Arial" panose="020B0604020202020204" pitchFamily="34" charset="0"/>
                <a:cs typeface="Arial" panose="020B0604020202020204" pitchFamily="34" charset="0"/>
              </a:rPr>
              <a:t>3</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63921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wipe(left)">
                                      <p:cBhvr>
                                        <p:cTn id="11" dur="500"/>
                                        <p:tgtEl>
                                          <p:spTgt spid="18">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wipe(left)">
                                      <p:cBhvr>
                                        <p:cTn id="23" dur="500"/>
                                        <p:tgtEl>
                                          <p:spTgt spid="24">
                                            <p:txEl>
                                              <p:pRg st="0" end="0"/>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wipe(left)">
                                      <p:cBhvr>
                                        <p:cTn id="26" dur="500"/>
                                        <p:tgtEl>
                                          <p:spTgt spid="2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arn(inVertical)">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arn(inVertical)">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down)">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barn(inVertical)">
                                      <p:cBhvr>
                                        <p:cTn id="7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p:bldP spid="27" grpId="0"/>
      <p:bldP spid="28" grpId="0"/>
      <p:bldP spid="29" grpId="0"/>
      <p:bldP spid="32"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C1B4921A-1EE4-4472-8E5E-755AD0F2A437}"/>
              </a:ext>
            </a:extLst>
          </p:cNvPr>
          <p:cNvSpPr/>
          <p:nvPr/>
        </p:nvSpPr>
        <p:spPr>
          <a:xfrm>
            <a:off x="71919" y="2273813"/>
            <a:ext cx="12006667" cy="3352422"/>
          </a:xfrm>
          <a:prstGeom prst="wedgeRound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434E099-D8B0-41AE-A24C-F6CF9319AD27}"/>
              </a:ext>
            </a:extLst>
          </p:cNvPr>
          <p:cNvSpPr/>
          <p:nvPr/>
        </p:nvSpPr>
        <p:spPr>
          <a:xfrm>
            <a:off x="802888" y="175252"/>
            <a:ext cx="9597156" cy="9096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  Phương hướng trên bản đồ (SGK) </a:t>
            </a:r>
            <a:endParaRPr lang="en-US" sz="4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43273EF-87CB-4AA8-8111-DD5EAE4A361C}"/>
              </a:ext>
            </a:extLst>
          </p:cNvPr>
          <p:cNvPicPr>
            <a:picLocks noChangeAspect="1"/>
          </p:cNvPicPr>
          <p:nvPr/>
        </p:nvPicPr>
        <p:blipFill rotWithShape="1">
          <a:blip r:embed="rId3"/>
          <a:srcRect l="23811" t="49918" r="67591" b="40164"/>
          <a:stretch/>
        </p:blipFill>
        <p:spPr>
          <a:xfrm>
            <a:off x="0" y="1231765"/>
            <a:ext cx="1605776" cy="1042048"/>
          </a:xfrm>
          <a:prstGeom prst="rect">
            <a:avLst/>
          </a:prstGeom>
        </p:spPr>
      </p:pic>
      <p:sp>
        <p:nvSpPr>
          <p:cNvPr id="10" name="TextBox 9">
            <a:extLst>
              <a:ext uri="{FF2B5EF4-FFF2-40B4-BE49-F238E27FC236}">
                <a16:creationId xmlns:a16="http://schemas.microsoft.com/office/drawing/2014/main" id="{78E9F5E6-513C-4456-BD50-013CE9715D92}"/>
              </a:ext>
            </a:extLst>
          </p:cNvPr>
          <p:cNvSpPr txBox="1"/>
          <p:nvPr/>
        </p:nvSpPr>
        <p:spPr>
          <a:xfrm>
            <a:off x="347330" y="2343109"/>
            <a:ext cx="11902068" cy="2308324"/>
          </a:xfrm>
          <a:prstGeom prst="rect">
            <a:avLst/>
          </a:prstGeom>
          <a:noFill/>
        </p:spPr>
        <p:txBody>
          <a:bodyPr wrap="square" rtlCol="0">
            <a:spAutoFit/>
          </a:bodyPr>
          <a:lstStyle/>
          <a:p>
            <a:r>
              <a:rPr lang="en-US" sz="2400">
                <a:latin typeface="Times New Roman" pitchFamily="18" charset="0"/>
                <a:cs typeface="Times New Roman" pitchFamily="18" charset="0"/>
              </a:rPr>
              <a:t>- Muốn</a:t>
            </a:r>
            <a:r>
              <a:rPr lang="fr-FR" sz="2400">
                <a:latin typeface="Times New Roman" pitchFamily="18" charset="0"/>
                <a:cs typeface="Times New Roman" pitchFamily="18" charset="0"/>
              </a:rPr>
              <a:t> xác định phương hướng trên bản đồ, ta dựa vào các đường kinh tuyến, vĩ tuyến:</a:t>
            </a:r>
            <a:endParaRPr lang="en-US" sz="2400">
              <a:latin typeface="Times New Roman" pitchFamily="18" charset="0"/>
              <a:cs typeface="Times New Roman" pitchFamily="18" charset="0"/>
            </a:endParaRPr>
          </a:p>
          <a:p>
            <a:r>
              <a:rPr lang="fr-FR" sz="2400">
                <a:latin typeface="Times New Roman" pitchFamily="18" charset="0"/>
                <a:cs typeface="Times New Roman" pitchFamily="18" charset="0"/>
              </a:rPr>
              <a:t>+ Chính giữa bản đồ là trung tâm.</a:t>
            </a:r>
            <a:endParaRPr lang="en-US" sz="2400">
              <a:latin typeface="Times New Roman" pitchFamily="18" charset="0"/>
              <a:cs typeface="Times New Roman" pitchFamily="18" charset="0"/>
            </a:endParaRPr>
          </a:p>
          <a:p>
            <a:r>
              <a:rPr lang="fr-FR" sz="2400">
                <a:latin typeface="Times New Roman" pitchFamily="18" charset="0"/>
                <a:cs typeface="Times New Roman" pitchFamily="18" charset="0"/>
              </a:rPr>
              <a:t>+ Vĩ tuyến: đầu bên phải chỉ hướng đông, dầu bên trái chỉ hướng tây.</a:t>
            </a:r>
            <a:endParaRPr lang="en-US" sz="2400">
              <a:latin typeface="Times New Roman" pitchFamily="18" charset="0"/>
              <a:cs typeface="Times New Roman" pitchFamily="18" charset="0"/>
            </a:endParaRPr>
          </a:p>
          <a:p>
            <a:r>
              <a:rPr lang="fr-FR" sz="2400">
                <a:latin typeface="Times New Roman" pitchFamily="18" charset="0"/>
                <a:cs typeface="Times New Roman" pitchFamily="18" charset="0"/>
              </a:rPr>
              <a:t>+ Kinh tuyến : đầu phía trên chỉ hướng bắc, đầu phía dưới chỉ hướng nam.</a:t>
            </a:r>
            <a:endParaRPr lang="en-US" sz="2400">
              <a:latin typeface="Times New Roman" pitchFamily="18" charset="0"/>
              <a:cs typeface="Times New Roman" pitchFamily="18" charset="0"/>
            </a:endParaRPr>
          </a:p>
          <a:p>
            <a:r>
              <a:rPr lang="fr-FR" sz="2400">
                <a:latin typeface="Times New Roman" pitchFamily="18" charset="0"/>
                <a:cs typeface="Times New Roman" pitchFamily="18" charset="0"/>
              </a:rPr>
              <a:t>- Những bản đồ không có hệ thống kinh, vĩ tuyến: dựa vào mũi tên chỉ hướng Bắc trên bản đồ để xác định hướng bắc, sau đó tìm các hướng còn lại.</a:t>
            </a:r>
            <a:endParaRPr lang="en-US" sz="2400" b="1">
              <a:solidFill>
                <a:srgbClr val="FF0000"/>
              </a:solidFill>
              <a:latin typeface="Times New Roman" pitchFamily="18" charset="0"/>
              <a:cs typeface="Times New Roman" pitchFamily="18" charset="0"/>
            </a:endParaRPr>
          </a:p>
        </p:txBody>
      </p:sp>
      <p:sp>
        <p:nvSpPr>
          <p:cNvPr id="7" name="Flowchart: Connector 6">
            <a:extLst>
              <a:ext uri="{FF2B5EF4-FFF2-40B4-BE49-F238E27FC236}">
                <a16:creationId xmlns:a16="http://schemas.microsoft.com/office/drawing/2014/main" id="{446AA1AA-7FF1-4EDF-9DAD-230F0A8E8953}"/>
              </a:ext>
            </a:extLst>
          </p:cNvPr>
          <p:cNvSpPr/>
          <p:nvPr/>
        </p:nvSpPr>
        <p:spPr>
          <a:xfrm>
            <a:off x="202638" y="63425"/>
            <a:ext cx="1105164" cy="1090780"/>
          </a:xfrm>
          <a:prstGeom prst="flowChartConnector">
            <a:avLst/>
          </a:prstGeom>
          <a:solidFill>
            <a:schemeClr val="accent2"/>
          </a:solid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a:solidFill>
                  <a:schemeClr val="bg1"/>
                </a:solidFill>
                <a:latin typeface="Arial" panose="020B0604020202020204" pitchFamily="34" charset="0"/>
                <a:cs typeface="Arial" panose="020B0604020202020204" pitchFamily="34" charset="0"/>
              </a:rPr>
              <a:t>3</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49018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C1B4921A-1EE4-4472-8E5E-755AD0F2A437}"/>
              </a:ext>
            </a:extLst>
          </p:cNvPr>
          <p:cNvSpPr/>
          <p:nvPr/>
        </p:nvSpPr>
        <p:spPr>
          <a:xfrm>
            <a:off x="71919" y="2273813"/>
            <a:ext cx="12006667" cy="3352422"/>
          </a:xfrm>
          <a:prstGeom prst="wedgeRound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434E099-D8B0-41AE-A24C-F6CF9319AD27}"/>
              </a:ext>
            </a:extLst>
          </p:cNvPr>
          <p:cNvSpPr/>
          <p:nvPr/>
        </p:nvSpPr>
        <p:spPr>
          <a:xfrm>
            <a:off x="802888" y="175252"/>
            <a:ext cx="7725709" cy="9096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  Phương hướng trên bản đồ</a:t>
            </a:r>
            <a:endParaRPr lang="en-US" sz="4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43273EF-87CB-4AA8-8111-DD5EAE4A361C}"/>
              </a:ext>
            </a:extLst>
          </p:cNvPr>
          <p:cNvPicPr>
            <a:picLocks noChangeAspect="1"/>
          </p:cNvPicPr>
          <p:nvPr/>
        </p:nvPicPr>
        <p:blipFill rotWithShape="1">
          <a:blip r:embed="rId3"/>
          <a:srcRect l="23811" t="49918" r="67591" b="40164"/>
          <a:stretch/>
        </p:blipFill>
        <p:spPr>
          <a:xfrm>
            <a:off x="0" y="1231765"/>
            <a:ext cx="1605776" cy="1042048"/>
          </a:xfrm>
          <a:prstGeom prst="rect">
            <a:avLst/>
          </a:prstGeom>
        </p:spPr>
      </p:pic>
      <p:sp>
        <p:nvSpPr>
          <p:cNvPr id="10" name="TextBox 9">
            <a:extLst>
              <a:ext uri="{FF2B5EF4-FFF2-40B4-BE49-F238E27FC236}">
                <a16:creationId xmlns:a16="http://schemas.microsoft.com/office/drawing/2014/main" id="{78E9F5E6-513C-4456-BD50-013CE9715D92}"/>
              </a:ext>
            </a:extLst>
          </p:cNvPr>
          <p:cNvSpPr txBox="1"/>
          <p:nvPr/>
        </p:nvSpPr>
        <p:spPr>
          <a:xfrm>
            <a:off x="347330" y="2343109"/>
            <a:ext cx="11902068" cy="3046988"/>
          </a:xfrm>
          <a:prstGeom prst="rect">
            <a:avLst/>
          </a:prstGeom>
          <a:noFill/>
        </p:spPr>
        <p:txBody>
          <a:bodyPr wrap="square" rtlCol="0">
            <a:spAutoFit/>
          </a:bodyPr>
          <a:lstStyle/>
          <a:p>
            <a:r>
              <a:rPr lang="en-US" sz="4800" b="1">
                <a:solidFill>
                  <a:srgbClr val="FF0000"/>
                </a:solidFill>
                <a:latin typeface="Arial" panose="020B0604020202020204" pitchFamily="34" charset="0"/>
                <a:cs typeface="Arial" panose="020B0604020202020204" pitchFamily="34" charset="0"/>
              </a:rPr>
              <a:t>Dựa vào bản đồ Việt Nam trong Đông Nam Á (trang 101/sgk) em hãy xác định h</a:t>
            </a:r>
            <a:r>
              <a:rPr lang="vi-VN" sz="4800" b="1">
                <a:solidFill>
                  <a:srgbClr val="FF0000"/>
                </a:solidFill>
                <a:latin typeface="Arial" panose="020B0604020202020204" pitchFamily="34" charset="0"/>
                <a:cs typeface="Arial" panose="020B0604020202020204" pitchFamily="34" charset="0"/>
              </a:rPr>
              <a:t>ư</a:t>
            </a:r>
            <a:r>
              <a:rPr lang="en-US" sz="4800" b="1">
                <a:solidFill>
                  <a:srgbClr val="FF0000"/>
                </a:solidFill>
                <a:latin typeface="Arial" panose="020B0604020202020204" pitchFamily="34" charset="0"/>
                <a:cs typeface="Arial" panose="020B0604020202020204" pitchFamily="34" charset="0"/>
              </a:rPr>
              <a:t>ớng đi từ Hà Nội đến các địa điểm (Băng Cốc, Ma-ni-la, Xin-ga-po)?</a:t>
            </a:r>
          </a:p>
        </p:txBody>
      </p:sp>
      <p:sp>
        <p:nvSpPr>
          <p:cNvPr id="7" name="Flowchart: Connector 6">
            <a:extLst>
              <a:ext uri="{FF2B5EF4-FFF2-40B4-BE49-F238E27FC236}">
                <a16:creationId xmlns:a16="http://schemas.microsoft.com/office/drawing/2014/main" id="{446AA1AA-7FF1-4EDF-9DAD-230F0A8E8953}"/>
              </a:ext>
            </a:extLst>
          </p:cNvPr>
          <p:cNvSpPr/>
          <p:nvPr/>
        </p:nvSpPr>
        <p:spPr>
          <a:xfrm>
            <a:off x="202638" y="63425"/>
            <a:ext cx="1105164" cy="1090780"/>
          </a:xfrm>
          <a:prstGeom prst="flowChartConnector">
            <a:avLst/>
          </a:prstGeom>
          <a:solidFill>
            <a:schemeClr val="accent2"/>
          </a:solid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a:solidFill>
                  <a:schemeClr val="bg1"/>
                </a:solidFill>
                <a:latin typeface="Arial" panose="020B0604020202020204" pitchFamily="34" charset="0"/>
                <a:cs typeface="Arial" panose="020B0604020202020204" pitchFamily="34" charset="0"/>
              </a:rPr>
              <a:t>3</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7356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70EE8B-14A2-48EA-AC56-25396FC21091}"/>
              </a:ext>
            </a:extLst>
          </p:cNvPr>
          <p:cNvPicPr>
            <a:picLocks noChangeAspect="1"/>
          </p:cNvPicPr>
          <p:nvPr/>
        </p:nvPicPr>
        <p:blipFill rotWithShape="1">
          <a:blip r:embed="rId2"/>
          <a:srcRect l="25244" t="22763" r="26555" b="10569"/>
          <a:stretch/>
        </p:blipFill>
        <p:spPr>
          <a:xfrm>
            <a:off x="3557239" y="89209"/>
            <a:ext cx="8307658" cy="6463266"/>
          </a:xfrm>
          <a:prstGeom prst="rect">
            <a:avLst/>
          </a:prstGeom>
        </p:spPr>
      </p:pic>
      <p:cxnSp>
        <p:nvCxnSpPr>
          <p:cNvPr id="6" name="Straight Arrow Connector 5">
            <a:extLst>
              <a:ext uri="{FF2B5EF4-FFF2-40B4-BE49-F238E27FC236}">
                <a16:creationId xmlns:a16="http://schemas.microsoft.com/office/drawing/2014/main" id="{2037109B-3E0C-444B-9984-CE9358420588}"/>
              </a:ext>
            </a:extLst>
          </p:cNvPr>
          <p:cNvCxnSpPr>
            <a:cxnSpLocks/>
          </p:cNvCxnSpPr>
          <p:nvPr/>
        </p:nvCxnSpPr>
        <p:spPr>
          <a:xfrm>
            <a:off x="6545766" y="1438507"/>
            <a:ext cx="1884556" cy="858645"/>
          </a:xfrm>
          <a:prstGeom prst="straightConnector1">
            <a:avLst/>
          </a:prstGeom>
          <a:ln w="5715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8BE8C527-E198-4F42-AC51-F78A0812804D}"/>
              </a:ext>
            </a:extLst>
          </p:cNvPr>
          <p:cNvCxnSpPr>
            <a:cxnSpLocks/>
          </p:cNvCxnSpPr>
          <p:nvPr/>
        </p:nvCxnSpPr>
        <p:spPr>
          <a:xfrm flipH="1">
            <a:off x="5921297" y="1438507"/>
            <a:ext cx="624469" cy="866078"/>
          </a:xfrm>
          <a:prstGeom prst="straightConnector1">
            <a:avLst/>
          </a:prstGeom>
          <a:ln w="5715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17C54093-52F2-4A2E-AF87-BF0E45C9802F}"/>
              </a:ext>
            </a:extLst>
          </p:cNvPr>
          <p:cNvCxnSpPr>
            <a:cxnSpLocks/>
          </p:cNvCxnSpPr>
          <p:nvPr/>
        </p:nvCxnSpPr>
        <p:spPr>
          <a:xfrm flipH="1">
            <a:off x="6177777" y="1438507"/>
            <a:ext cx="367989" cy="2609386"/>
          </a:xfrm>
          <a:prstGeom prst="straightConnector1">
            <a:avLst/>
          </a:prstGeom>
          <a:ln w="57150">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18" name="Rectangle 17">
            <a:extLst>
              <a:ext uri="{FF2B5EF4-FFF2-40B4-BE49-F238E27FC236}">
                <a16:creationId xmlns:a16="http://schemas.microsoft.com/office/drawing/2014/main" id="{99EFFD54-3EFD-467E-8357-697E0C0A428C}"/>
              </a:ext>
            </a:extLst>
          </p:cNvPr>
          <p:cNvSpPr/>
          <p:nvPr/>
        </p:nvSpPr>
        <p:spPr>
          <a:xfrm>
            <a:off x="0" y="874620"/>
            <a:ext cx="6096000" cy="954107"/>
          </a:xfrm>
          <a:prstGeom prst="rect">
            <a:avLst/>
          </a:prstGeom>
        </p:spPr>
        <p:txBody>
          <a:bodyPr>
            <a:spAutoFit/>
          </a:bodyPr>
          <a:lstStyle/>
          <a:p>
            <a:r>
              <a:rPr lang="en-US" sz="2800" b="1">
                <a:solidFill>
                  <a:srgbClr val="00B0F0"/>
                </a:solidFill>
                <a:latin typeface="Arial" panose="020B0604020202020204" pitchFamily="34" charset="0"/>
                <a:cs typeface="Arial" panose="020B0604020202020204" pitchFamily="34" charset="0"/>
              </a:rPr>
              <a:t>Hà Nội đến Băng Cốc</a:t>
            </a:r>
          </a:p>
          <a:p>
            <a:r>
              <a:rPr lang="en-US" sz="2800" b="1">
                <a:solidFill>
                  <a:srgbClr val="00B0F0"/>
                </a:solidFill>
                <a:latin typeface="Arial" panose="020B0604020202020204" pitchFamily="34" charset="0"/>
                <a:cs typeface="Arial" panose="020B0604020202020204" pitchFamily="34" charset="0"/>
              </a:rPr>
              <a:t>Hướng Tây Nam</a:t>
            </a:r>
            <a:endParaRPr lang="en-US" sz="2800">
              <a:solidFill>
                <a:srgbClr val="00B0F0"/>
              </a:solidFill>
            </a:endParaRPr>
          </a:p>
        </p:txBody>
      </p:sp>
      <p:sp>
        <p:nvSpPr>
          <p:cNvPr id="19" name="Rectangle 18">
            <a:extLst>
              <a:ext uri="{FF2B5EF4-FFF2-40B4-BE49-F238E27FC236}">
                <a16:creationId xmlns:a16="http://schemas.microsoft.com/office/drawing/2014/main" id="{10FDB2F0-10C3-4A8C-AE66-90D1092D5BF0}"/>
              </a:ext>
            </a:extLst>
          </p:cNvPr>
          <p:cNvSpPr/>
          <p:nvPr/>
        </p:nvSpPr>
        <p:spPr>
          <a:xfrm>
            <a:off x="81777" y="2852184"/>
            <a:ext cx="6096000" cy="954107"/>
          </a:xfrm>
          <a:prstGeom prst="rect">
            <a:avLst/>
          </a:prstGeom>
        </p:spPr>
        <p:txBody>
          <a:bodyPr>
            <a:spAutoFit/>
          </a:bodyPr>
          <a:lstStyle/>
          <a:p>
            <a:r>
              <a:rPr lang="en-US" sz="2800" b="1">
                <a:solidFill>
                  <a:srgbClr val="00B0F0"/>
                </a:solidFill>
                <a:latin typeface="Arial" panose="020B0604020202020204" pitchFamily="34" charset="0"/>
                <a:cs typeface="Arial" panose="020B0604020202020204" pitchFamily="34" charset="0"/>
              </a:rPr>
              <a:t>Hà Nội đến Ma-ni-la</a:t>
            </a:r>
          </a:p>
          <a:p>
            <a:r>
              <a:rPr lang="en-US" sz="2800" b="1">
                <a:solidFill>
                  <a:srgbClr val="00B0F0"/>
                </a:solidFill>
                <a:latin typeface="Arial" panose="020B0604020202020204" pitchFamily="34" charset="0"/>
                <a:cs typeface="Arial" panose="020B0604020202020204" pitchFamily="34" charset="0"/>
              </a:rPr>
              <a:t>(hướng đông nam)</a:t>
            </a:r>
            <a:endParaRPr lang="en-US" sz="2800">
              <a:solidFill>
                <a:srgbClr val="00B0F0"/>
              </a:solidFill>
            </a:endParaRPr>
          </a:p>
        </p:txBody>
      </p:sp>
      <p:sp>
        <p:nvSpPr>
          <p:cNvPr id="20" name="Rectangle 19">
            <a:extLst>
              <a:ext uri="{FF2B5EF4-FFF2-40B4-BE49-F238E27FC236}">
                <a16:creationId xmlns:a16="http://schemas.microsoft.com/office/drawing/2014/main" id="{73EADD06-C364-4618-9AF8-3108416CEA07}"/>
              </a:ext>
            </a:extLst>
          </p:cNvPr>
          <p:cNvSpPr/>
          <p:nvPr/>
        </p:nvSpPr>
        <p:spPr>
          <a:xfrm>
            <a:off x="0" y="4659410"/>
            <a:ext cx="6096000" cy="954107"/>
          </a:xfrm>
          <a:prstGeom prst="rect">
            <a:avLst/>
          </a:prstGeom>
        </p:spPr>
        <p:txBody>
          <a:bodyPr>
            <a:spAutoFit/>
          </a:bodyPr>
          <a:lstStyle/>
          <a:p>
            <a:r>
              <a:rPr lang="en-US" sz="2800" b="1">
                <a:solidFill>
                  <a:srgbClr val="00B0F0"/>
                </a:solidFill>
                <a:latin typeface="Arial" panose="020B0604020202020204" pitchFamily="34" charset="0"/>
                <a:cs typeface="Arial" panose="020B0604020202020204" pitchFamily="34" charset="0"/>
              </a:rPr>
              <a:t>Hà Nội đến Xin-ga-po</a:t>
            </a:r>
          </a:p>
          <a:p>
            <a:r>
              <a:rPr lang="en-US" sz="2800" b="1">
                <a:solidFill>
                  <a:srgbClr val="00B0F0"/>
                </a:solidFill>
                <a:latin typeface="Arial" panose="020B0604020202020204" pitchFamily="34" charset="0"/>
                <a:cs typeface="Arial" panose="020B0604020202020204" pitchFamily="34" charset="0"/>
              </a:rPr>
              <a:t>(hướng nam)</a:t>
            </a:r>
            <a:endParaRPr lang="en-US" sz="2800">
              <a:solidFill>
                <a:srgbClr val="00B0F0"/>
              </a:solidFill>
            </a:endParaRPr>
          </a:p>
        </p:txBody>
      </p:sp>
    </p:spTree>
    <p:extLst>
      <p:ext uri="{BB962C8B-B14F-4D97-AF65-F5344CB8AC3E}">
        <p14:creationId xmlns:p14="http://schemas.microsoft.com/office/powerpoint/2010/main" val="313270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5C4D257B-D308-49F7-91E1-8ADEB455357D}"/>
              </a:ext>
            </a:extLst>
          </p:cNvPr>
          <p:cNvSpPr txBox="1">
            <a:spLocks noChangeArrowheads="1"/>
          </p:cNvSpPr>
          <p:nvPr/>
        </p:nvSpPr>
        <p:spPr bwMode="auto">
          <a:xfrm>
            <a:off x="3659094" y="-37407"/>
            <a:ext cx="50930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VNI-Times" pitchFamily="2" charset="0"/>
              </a:rPr>
              <a:t>LUYỆN TẬP – VẬN DỤNG</a:t>
            </a:r>
          </a:p>
        </p:txBody>
      </p:sp>
      <p:pic>
        <p:nvPicPr>
          <p:cNvPr id="41987" name="image200.png">
            <a:hlinkClick r:id="rId3" action="ppaction://hlinksldjump"/>
            <a:extLst>
              <a:ext uri="{FF2B5EF4-FFF2-40B4-BE49-F238E27FC236}">
                <a16:creationId xmlns:a16="http://schemas.microsoft.com/office/drawing/2014/main" id="{D073EC19-FBA3-4C58-88B3-81270A4B4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933" y="547368"/>
            <a:ext cx="10740134" cy="576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image197.png">
            <a:extLst>
              <a:ext uri="{FF2B5EF4-FFF2-40B4-BE49-F238E27FC236}">
                <a16:creationId xmlns:a16="http://schemas.microsoft.com/office/drawing/2014/main" id="{204C4E64-CBC9-4EAC-86B8-C563CE169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933" y="4404926"/>
            <a:ext cx="10740134"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6EBF753D-BCE4-44F9-A05B-D8A3B1950372}"/>
              </a:ext>
            </a:extLst>
          </p:cNvPr>
          <p:cNvSpPr>
            <a:spLocks noChangeArrowheads="1"/>
          </p:cNvSpPr>
          <p:nvPr/>
        </p:nvSpPr>
        <p:spPr bwMode="auto">
          <a:xfrm>
            <a:off x="1049184" y="5665402"/>
            <a:ext cx="1444625" cy="873125"/>
          </a:xfrm>
          <a:prstGeom prst="rect">
            <a:avLst/>
          </a:prstGeom>
          <a:solidFill>
            <a:schemeClr val="bg1"/>
          </a:solidFill>
          <a:ln w="9525">
            <a:solidFill>
              <a:srgbClr val="000000"/>
            </a:solidFill>
            <a:round/>
            <a:headEnd type="none" w="sm" len="sm"/>
            <a:tailEnd type="none" w="sm" len="sm"/>
          </a:ln>
        </p:spPr>
        <p:txBody>
          <a:bodyPr lIns="91425" tIns="45700" rIns="91425" bIns="45700"/>
          <a:lstStyle>
            <a:lvl1pPr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Bef>
                <a:spcPct val="0"/>
              </a:spcBef>
              <a:spcAft>
                <a:spcPts val="600"/>
              </a:spcAft>
              <a:buNone/>
            </a:pPr>
            <a:r>
              <a:rPr lang="vi-VN" altLang="en-US" sz="1600" b="1">
                <a:solidFill>
                  <a:srgbClr val="0000FF"/>
                </a:solidFill>
                <a:latin typeface="Times New Roman" panose="02020603050405020304" pitchFamily="18" charset="0"/>
                <a:cs typeface="Times New Roman" panose="02020603050405020304" pitchFamily="18" charset="0"/>
              </a:rPr>
              <a:t>Cộng 1 điểm vào điểm miệng</a:t>
            </a:r>
            <a:endParaRPr lang="en-US" altLang="en-US" sz="1600">
              <a:solidFill>
                <a:srgbClr val="0000FF"/>
              </a:solidFill>
              <a:latin typeface="Times New Roman" panose="02020603050405020304" pitchFamily="18" charset="0"/>
              <a:cs typeface="Calibri" panose="020F0502020204030204" pitchFamily="34" charset="0"/>
            </a:endParaRPr>
          </a:p>
        </p:txBody>
      </p:sp>
      <p:sp>
        <p:nvSpPr>
          <p:cNvPr id="11" name="Rectangle 10">
            <a:extLst>
              <a:ext uri="{FF2B5EF4-FFF2-40B4-BE49-F238E27FC236}">
                <a16:creationId xmlns:a16="http://schemas.microsoft.com/office/drawing/2014/main" id="{77F2AE71-C93F-4A0F-A235-FAFF7DADC638}"/>
              </a:ext>
            </a:extLst>
          </p:cNvPr>
          <p:cNvSpPr>
            <a:spLocks noChangeArrowheads="1"/>
          </p:cNvSpPr>
          <p:nvPr/>
        </p:nvSpPr>
        <p:spPr bwMode="auto">
          <a:xfrm>
            <a:off x="2996175" y="5709851"/>
            <a:ext cx="1571625" cy="828675"/>
          </a:xfrm>
          <a:prstGeom prst="rect">
            <a:avLst/>
          </a:prstGeom>
          <a:solidFill>
            <a:srgbClr val="FFFFFF"/>
          </a:solidFill>
          <a:ln w="9525">
            <a:solidFill>
              <a:srgbClr val="000000"/>
            </a:solidFill>
            <a:round/>
            <a:headEnd type="none" w="sm" len="sm"/>
            <a:tailEnd type="none" w="sm" len="sm"/>
          </a:ln>
        </p:spPr>
        <p:txBody>
          <a:bodyPr lIns="91425" tIns="45700" rIns="91425" bIns="45700"/>
          <a:lstStyle>
            <a:lvl1pPr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Bef>
                <a:spcPct val="0"/>
              </a:spcBef>
              <a:spcAft>
                <a:spcPts val="600"/>
              </a:spcAft>
              <a:buNone/>
            </a:pPr>
            <a:r>
              <a:rPr lang="en-US" altLang="en-US" sz="2000" b="1">
                <a:solidFill>
                  <a:srgbClr val="0000FF"/>
                </a:solidFill>
                <a:latin typeface="Times New Roman" panose="02020603050405020304" pitchFamily="18" charset="0"/>
                <a:cs typeface="Calibri" panose="020F0502020204030204" pitchFamily="34" charset="0"/>
              </a:rPr>
              <a:t>1 cây kẹo</a:t>
            </a:r>
            <a:endParaRPr lang="en-US" altLang="en-US" sz="2000">
              <a:solidFill>
                <a:srgbClr val="0000FF"/>
              </a:solidFill>
              <a:latin typeface="Times New Roman" panose="02020603050405020304" pitchFamily="18" charset="0"/>
              <a:cs typeface="Calibri" panose="020F0502020204030204" pitchFamily="34" charset="0"/>
            </a:endParaRPr>
          </a:p>
        </p:txBody>
      </p:sp>
      <p:sp>
        <p:nvSpPr>
          <p:cNvPr id="12" name="Rectangle 11">
            <a:extLst>
              <a:ext uri="{FF2B5EF4-FFF2-40B4-BE49-F238E27FC236}">
                <a16:creationId xmlns:a16="http://schemas.microsoft.com/office/drawing/2014/main" id="{FAD6E239-87C0-4690-96AB-A7972FA74744}"/>
              </a:ext>
            </a:extLst>
          </p:cNvPr>
          <p:cNvSpPr>
            <a:spLocks noChangeArrowheads="1"/>
          </p:cNvSpPr>
          <p:nvPr/>
        </p:nvSpPr>
        <p:spPr bwMode="auto">
          <a:xfrm>
            <a:off x="4933507" y="5702458"/>
            <a:ext cx="1444625" cy="838200"/>
          </a:xfrm>
          <a:prstGeom prst="rect">
            <a:avLst/>
          </a:prstGeom>
          <a:solidFill>
            <a:srgbClr val="FFFFFF"/>
          </a:solidFill>
          <a:ln w="9525">
            <a:solidFill>
              <a:srgbClr val="000000"/>
            </a:solidFill>
            <a:round/>
            <a:headEnd type="none" w="sm" len="sm"/>
            <a:tailEnd type="none" w="sm" len="sm"/>
          </a:ln>
        </p:spPr>
        <p:txBody>
          <a:bodyPr lIns="91425" tIns="45700" rIns="91425" bIns="45700"/>
          <a:lstStyle>
            <a:lvl1pPr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ct val="0"/>
              </a:spcBef>
              <a:spcAft>
                <a:spcPts val="600"/>
              </a:spcAft>
              <a:buNone/>
            </a:pPr>
            <a:r>
              <a:rPr lang="en-US" altLang="en-US" sz="1600" b="1">
                <a:solidFill>
                  <a:srgbClr val="0000FF"/>
                </a:solidFill>
                <a:latin typeface="Times New Roman" panose="02020603050405020304" pitchFamily="18" charset="0"/>
                <a:cs typeface="Times New Roman" panose="02020603050405020304" pitchFamily="18" charset="0"/>
              </a:rPr>
              <a:t>Cộng 1 điểm vào bài kiểm tra 15p</a:t>
            </a:r>
            <a:endParaRPr lang="en-US" altLang="en-US" sz="1600">
              <a:solidFill>
                <a:srgbClr val="0000FF"/>
              </a:solidFill>
              <a:latin typeface="Times New Roman" panose="02020603050405020304" pitchFamily="18" charset="0"/>
              <a:cs typeface="Calibri" panose="020F0502020204030204" pitchFamily="34" charset="0"/>
            </a:endParaRPr>
          </a:p>
        </p:txBody>
      </p:sp>
      <p:sp>
        <p:nvSpPr>
          <p:cNvPr id="13" name="Rectangle 12">
            <a:extLst>
              <a:ext uri="{FF2B5EF4-FFF2-40B4-BE49-F238E27FC236}">
                <a16:creationId xmlns:a16="http://schemas.microsoft.com/office/drawing/2014/main" id="{FCDE5632-1A5E-4496-9C23-36F2972FAEF9}"/>
              </a:ext>
            </a:extLst>
          </p:cNvPr>
          <p:cNvSpPr>
            <a:spLocks noChangeArrowheads="1"/>
          </p:cNvSpPr>
          <p:nvPr/>
        </p:nvSpPr>
        <p:spPr bwMode="auto">
          <a:xfrm>
            <a:off x="6922098" y="5648291"/>
            <a:ext cx="1719263" cy="771525"/>
          </a:xfrm>
          <a:prstGeom prst="rect">
            <a:avLst/>
          </a:prstGeom>
          <a:solidFill>
            <a:srgbClr val="FFFFFF"/>
          </a:solidFill>
          <a:ln w="9525">
            <a:solidFill>
              <a:srgbClr val="000000"/>
            </a:solidFill>
            <a:round/>
            <a:headEnd type="none" w="sm" len="sm"/>
            <a:tailEnd type="none" w="sm" len="sm"/>
          </a:ln>
        </p:spPr>
        <p:txBody>
          <a:bodyPr lIns="91425" tIns="45700" rIns="91425" bIns="45700"/>
          <a:lstStyle>
            <a:lvl1pPr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Bef>
                <a:spcPct val="0"/>
              </a:spcBef>
              <a:spcAft>
                <a:spcPts val="600"/>
              </a:spcAft>
              <a:buNone/>
            </a:pPr>
            <a:r>
              <a:rPr lang="vi-VN" altLang="en-US" sz="2000" b="1">
                <a:solidFill>
                  <a:srgbClr val="0000FF"/>
                </a:solidFill>
                <a:latin typeface="Times New Roman" panose="02020603050405020304" pitchFamily="18" charset="0"/>
                <a:cs typeface="Times New Roman" panose="02020603050405020304" pitchFamily="18" charset="0"/>
              </a:rPr>
              <a:t>1 </a:t>
            </a:r>
            <a:r>
              <a:rPr lang="en-US" altLang="en-US" sz="2000" b="1">
                <a:solidFill>
                  <a:srgbClr val="0000FF"/>
                </a:solidFill>
                <a:latin typeface="Times New Roman" panose="02020603050405020304" pitchFamily="18" charset="0"/>
                <a:cs typeface="Times New Roman" panose="02020603050405020304" pitchFamily="18" charset="0"/>
              </a:rPr>
              <a:t>cục tẩy </a:t>
            </a:r>
          </a:p>
          <a:p>
            <a:pPr algn="ctr">
              <a:lnSpc>
                <a:spcPct val="107000"/>
              </a:lnSpc>
              <a:spcBef>
                <a:spcPct val="0"/>
              </a:spcBef>
              <a:spcAft>
                <a:spcPts val="600"/>
              </a:spcAft>
              <a:buNone/>
            </a:pPr>
            <a:r>
              <a:rPr lang="en-US" altLang="en-US" sz="2000" b="1">
                <a:solidFill>
                  <a:srgbClr val="0000FF"/>
                </a:solidFill>
                <a:latin typeface="Times New Roman" panose="02020603050405020304" pitchFamily="18" charset="0"/>
                <a:cs typeface="Times New Roman" panose="02020603050405020304" pitchFamily="18" charset="0"/>
              </a:rPr>
              <a:t>Bút chì</a:t>
            </a:r>
            <a:endParaRPr lang="en-US" altLang="en-US" sz="2000">
              <a:solidFill>
                <a:srgbClr val="0000FF"/>
              </a:solidFill>
              <a:latin typeface="Times New Roman" panose="02020603050405020304" pitchFamily="18" charset="0"/>
              <a:cs typeface="Calibri" panose="020F0502020204030204" pitchFamily="34" charset="0"/>
            </a:endParaRPr>
          </a:p>
        </p:txBody>
      </p:sp>
      <p:sp>
        <p:nvSpPr>
          <p:cNvPr id="14" name="Rectangle 13">
            <a:extLst>
              <a:ext uri="{FF2B5EF4-FFF2-40B4-BE49-F238E27FC236}">
                <a16:creationId xmlns:a16="http://schemas.microsoft.com/office/drawing/2014/main" id="{39559793-8040-48C5-A347-B511D316C8A8}"/>
              </a:ext>
            </a:extLst>
          </p:cNvPr>
          <p:cNvSpPr>
            <a:spLocks noChangeArrowheads="1"/>
          </p:cNvSpPr>
          <p:nvPr/>
        </p:nvSpPr>
        <p:spPr bwMode="auto">
          <a:xfrm>
            <a:off x="8994580" y="5586732"/>
            <a:ext cx="1444625" cy="752475"/>
          </a:xfrm>
          <a:prstGeom prst="rect">
            <a:avLst/>
          </a:prstGeom>
          <a:solidFill>
            <a:srgbClr val="FFFFFF"/>
          </a:solidFill>
          <a:ln w="9525">
            <a:solidFill>
              <a:srgbClr val="000000"/>
            </a:solidFill>
            <a:round/>
            <a:headEnd type="none" w="sm" len="sm"/>
            <a:tailEnd type="none" w="sm" len="sm"/>
          </a:ln>
        </p:spPr>
        <p:txBody>
          <a:bodyPr lIns="91425" tIns="45700" rIns="91425" bIns="45700"/>
          <a:lstStyle>
            <a:lvl1pPr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Bef>
                <a:spcPct val="0"/>
              </a:spcBef>
              <a:spcAft>
                <a:spcPts val="600"/>
              </a:spcAft>
              <a:buNone/>
            </a:pPr>
            <a:r>
              <a:rPr lang="en-US" altLang="en-US" sz="2000" b="1">
                <a:solidFill>
                  <a:srgbClr val="0000FF"/>
                </a:solidFill>
                <a:latin typeface="Times New Roman" panose="02020603050405020304" pitchFamily="18" charset="0"/>
                <a:cs typeface="Calibri" panose="020F0502020204030204" pitchFamily="34" charset="0"/>
              </a:rPr>
              <a:t>1 cái gọt</a:t>
            </a:r>
          </a:p>
          <a:p>
            <a:pPr algn="ctr">
              <a:lnSpc>
                <a:spcPct val="107000"/>
              </a:lnSpc>
              <a:spcBef>
                <a:spcPct val="0"/>
              </a:spcBef>
              <a:spcAft>
                <a:spcPts val="600"/>
              </a:spcAft>
              <a:buNone/>
            </a:pPr>
            <a:r>
              <a:rPr lang="en-US" altLang="en-US" sz="2000" b="1">
                <a:solidFill>
                  <a:srgbClr val="0000FF"/>
                </a:solidFill>
                <a:latin typeface="Times New Roman" panose="02020603050405020304" pitchFamily="18" charset="0"/>
                <a:cs typeface="Calibri" panose="020F0502020204030204" pitchFamily="34" charset="0"/>
              </a:rPr>
              <a:t> bút chì</a:t>
            </a:r>
            <a:endParaRPr lang="en-US" altLang="en-US" sz="2000">
              <a:solidFill>
                <a:srgbClr val="0000FF"/>
              </a:solidFill>
              <a:latin typeface="Times New Roman" panose="02020603050405020304" pitchFamily="18" charset="0"/>
              <a:cs typeface="Calibri" panose="020F0502020204030204" pitchFamily="34" charset="0"/>
            </a:endParaRPr>
          </a:p>
        </p:txBody>
      </p:sp>
      <p:sp>
        <p:nvSpPr>
          <p:cNvPr id="3" name="Rectangle 2">
            <a:hlinkClick r:id="rId6" action="ppaction://hlinksldjump"/>
            <a:extLst>
              <a:ext uri="{FF2B5EF4-FFF2-40B4-BE49-F238E27FC236}">
                <a16:creationId xmlns:a16="http://schemas.microsoft.com/office/drawing/2014/main" id="{47ACC3B3-C711-41AF-B21D-02805795F6F9}"/>
              </a:ext>
            </a:extLst>
          </p:cNvPr>
          <p:cNvSpPr/>
          <p:nvPr/>
        </p:nvSpPr>
        <p:spPr>
          <a:xfrm>
            <a:off x="1555595" y="5026344"/>
            <a:ext cx="304800" cy="5279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a:hlinkClick r:id="rId7" action="ppaction://hlinksldjump"/>
            <a:extLst>
              <a:ext uri="{FF2B5EF4-FFF2-40B4-BE49-F238E27FC236}">
                <a16:creationId xmlns:a16="http://schemas.microsoft.com/office/drawing/2014/main" id="{EAE19346-E435-41BE-BFA5-10860AA15420}"/>
              </a:ext>
            </a:extLst>
          </p:cNvPr>
          <p:cNvSpPr/>
          <p:nvPr/>
        </p:nvSpPr>
        <p:spPr>
          <a:xfrm>
            <a:off x="3609821" y="5042217"/>
            <a:ext cx="297150" cy="5279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a:hlinkClick r:id="rId8" action="ppaction://hlinksldjump"/>
            <a:extLst>
              <a:ext uri="{FF2B5EF4-FFF2-40B4-BE49-F238E27FC236}">
                <a16:creationId xmlns:a16="http://schemas.microsoft.com/office/drawing/2014/main" id="{DA68601A-64F2-4143-AD66-40500835F0BD}"/>
              </a:ext>
            </a:extLst>
          </p:cNvPr>
          <p:cNvSpPr/>
          <p:nvPr/>
        </p:nvSpPr>
        <p:spPr>
          <a:xfrm>
            <a:off x="5577763" y="5042217"/>
            <a:ext cx="281525" cy="5279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a:hlinkClick r:id="rId9" action="ppaction://hlinksldjump"/>
            <a:extLst>
              <a:ext uri="{FF2B5EF4-FFF2-40B4-BE49-F238E27FC236}">
                <a16:creationId xmlns:a16="http://schemas.microsoft.com/office/drawing/2014/main" id="{0DDECB79-2F94-4BA7-A92B-CBD0BEEE8AFA}"/>
              </a:ext>
            </a:extLst>
          </p:cNvPr>
          <p:cNvSpPr/>
          <p:nvPr/>
        </p:nvSpPr>
        <p:spPr>
          <a:xfrm>
            <a:off x="7534119" y="5026344"/>
            <a:ext cx="433600" cy="5603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hlinkClick r:id="rId3" action="ppaction://hlinksldjump"/>
            <a:extLst>
              <a:ext uri="{FF2B5EF4-FFF2-40B4-BE49-F238E27FC236}">
                <a16:creationId xmlns:a16="http://schemas.microsoft.com/office/drawing/2014/main" id="{C1DD52C3-0FE4-4811-AD91-C44DFCFA0B7B}"/>
              </a:ext>
            </a:extLst>
          </p:cNvPr>
          <p:cNvSpPr/>
          <p:nvPr/>
        </p:nvSpPr>
        <p:spPr>
          <a:xfrm>
            <a:off x="9478537" y="5042217"/>
            <a:ext cx="345687" cy="5279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xit" presetSubtype="1" fill="hold" grpId="1" nodeType="clickEffect">
                                  <p:stCondLst>
                                    <p:cond delay="0"/>
                                  </p:stCondLst>
                                  <p:childTnLst>
                                    <p:animEffect transition="out" filter="wheel(1)">
                                      <p:cBhvr>
                                        <p:cTn id="19" dur="2000"/>
                                        <p:tgtEl>
                                          <p:spTgt spid="10"/>
                                        </p:tgtEl>
                                      </p:cBhvr>
                                    </p:animEffect>
                                    <p:set>
                                      <p:cBhvr>
                                        <p:cTn id="20" dur="1" fill="hold">
                                          <p:stCondLst>
                                            <p:cond delay="1999"/>
                                          </p:stCondLst>
                                        </p:cTn>
                                        <p:tgtEl>
                                          <p:spTgt spid="10"/>
                                        </p:tgtEl>
                                        <p:attrNameLst>
                                          <p:attrName>style.visibility</p:attrName>
                                        </p:attrNameLst>
                                      </p:cBhvr>
                                      <p:to>
                                        <p:strVal val="hidden"/>
                                      </p:to>
                                    </p:set>
                                  </p:childTnLst>
                                </p:cTn>
                              </p:par>
                            </p:childTnLst>
                          </p:cTn>
                        </p:par>
                        <p:par>
                          <p:cTn id="21" fill="hold" nodeType="afterGroup">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xit" presetSubtype="12" fill="hold" grpId="1" nodeType="clickEffect">
                                  <p:stCondLst>
                                    <p:cond delay="0"/>
                                  </p:stCondLst>
                                  <p:childTnLst>
                                    <p:animEffect transition="out" filter="strips(downLeft)">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par>
                          <p:cTn id="33" fill="hold" nodeType="afterGroup">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xit" presetSubtype="12" fill="hold" grpId="1" nodeType="clickEffect">
                                  <p:stCondLst>
                                    <p:cond delay="0"/>
                                  </p:stCondLst>
                                  <p:childTnLst>
                                    <p:animEffect transition="out" filter="strips(downLeft)">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par>
                          <p:cTn id="44" fill="hold" nodeType="afterGroup">
                            <p:stCondLst>
                              <p:cond delay="500"/>
                            </p:stCondLst>
                            <p:childTnLst>
                              <p:par>
                                <p:cTn id="45" presetID="31"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xit" presetSubtype="12" fill="hold" grpId="1" nodeType="clickEffect">
                                  <p:stCondLst>
                                    <p:cond delay="0"/>
                                  </p:stCondLst>
                                  <p:childTnLst>
                                    <p:animEffect transition="out" filter="strips(downLeft)">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 grpId="0" animBg="1"/>
      <p:bldP spid="10" grpId="1" animBg="1"/>
      <p:bldP spid="11" grpId="0" animBg="1"/>
      <p:bldP spid="11" grpId="1" animBg="1"/>
      <p:bldP spid="12" grpId="0" animBg="1"/>
      <p:bldP spid="12" grpId="1" animBg="1"/>
      <p:bldP spid="13" grpId="0" animBg="1"/>
      <p:bldP spid="13" grpId="1"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536646-3A45-48A0-A2B7-2192DF067E3A}"/>
              </a:ext>
            </a:extLst>
          </p:cNvPr>
          <p:cNvPicPr>
            <a:picLocks noChangeAspect="1"/>
          </p:cNvPicPr>
          <p:nvPr/>
        </p:nvPicPr>
        <p:blipFill rotWithShape="1">
          <a:blip r:embed="rId2"/>
          <a:srcRect l="39860" t="32715" r="23990" b="27556"/>
          <a:stretch/>
        </p:blipFill>
        <p:spPr>
          <a:xfrm>
            <a:off x="1625599" y="1330959"/>
            <a:ext cx="8940801" cy="5527041"/>
          </a:xfrm>
          <a:prstGeom prst="rect">
            <a:avLst/>
          </a:prstGeom>
        </p:spPr>
      </p:pic>
      <p:sp>
        <p:nvSpPr>
          <p:cNvPr id="5" name="Speech Bubble: Rectangle with Corners Rounded 4">
            <a:extLst>
              <a:ext uri="{FF2B5EF4-FFF2-40B4-BE49-F238E27FC236}">
                <a16:creationId xmlns:a16="http://schemas.microsoft.com/office/drawing/2014/main" id="{88D0CC77-D016-49BE-93B5-FF123E5D91C1}"/>
              </a:ext>
            </a:extLst>
          </p:cNvPr>
          <p:cNvSpPr/>
          <p:nvPr/>
        </p:nvSpPr>
        <p:spPr>
          <a:xfrm>
            <a:off x="1209040" y="71119"/>
            <a:ext cx="3921759" cy="1259840"/>
          </a:xfrm>
          <a:prstGeom prst="wedgeRoundRectCallout">
            <a:avLst>
              <a:gd name="adj1" fmla="val 38145"/>
              <a:gd name="adj2" fmla="val 87195"/>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7030A0"/>
                </a:solidFill>
                <a:latin typeface="Arial" panose="020B0604020202020204" pitchFamily="34" charset="0"/>
                <a:cs typeface="Arial" panose="020B0604020202020204" pitchFamily="34" charset="0"/>
              </a:rPr>
              <a:t>Quả Địa Cầu. Không phải bản đồ</a:t>
            </a:r>
          </a:p>
        </p:txBody>
      </p:sp>
      <p:sp>
        <p:nvSpPr>
          <p:cNvPr id="6" name="Speech Bubble: Rectangle with Corners Rounded 5">
            <a:extLst>
              <a:ext uri="{FF2B5EF4-FFF2-40B4-BE49-F238E27FC236}">
                <a16:creationId xmlns:a16="http://schemas.microsoft.com/office/drawing/2014/main" id="{DE5734EC-FC83-422B-BA42-AB60D1E553B7}"/>
              </a:ext>
            </a:extLst>
          </p:cNvPr>
          <p:cNvSpPr/>
          <p:nvPr/>
        </p:nvSpPr>
        <p:spPr>
          <a:xfrm>
            <a:off x="7305040" y="71119"/>
            <a:ext cx="2712720" cy="1005841"/>
          </a:xfrm>
          <a:prstGeom prst="wedgeRoundRectCallout">
            <a:avLst>
              <a:gd name="adj1" fmla="val -40095"/>
              <a:gd name="adj2" fmla="val 105834"/>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7030A0"/>
                </a:solidFill>
                <a:latin typeface="Arial" panose="020B0604020202020204" pitchFamily="34" charset="0"/>
                <a:cs typeface="Arial" panose="020B0604020202020204" pitchFamily="34" charset="0"/>
              </a:rPr>
              <a:t>Đây là bản đồ đấy</a:t>
            </a:r>
          </a:p>
        </p:txBody>
      </p:sp>
      <p:sp>
        <p:nvSpPr>
          <p:cNvPr id="7" name="Cloud 6">
            <a:extLst>
              <a:ext uri="{FF2B5EF4-FFF2-40B4-BE49-F238E27FC236}">
                <a16:creationId xmlns:a16="http://schemas.microsoft.com/office/drawing/2014/main" id="{D34E41B2-DDC2-42D0-AE62-D9D3D2C2C802}"/>
              </a:ext>
            </a:extLst>
          </p:cNvPr>
          <p:cNvSpPr/>
          <p:nvPr/>
        </p:nvSpPr>
        <p:spPr>
          <a:xfrm>
            <a:off x="8432800" y="1249680"/>
            <a:ext cx="3708400" cy="1950720"/>
          </a:xfrm>
          <a:prstGeom prst="cloud">
            <a:avLst/>
          </a:prstGeom>
          <a:solidFill>
            <a:srgbClr val="4DDA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D7393A2-B8A0-4B1C-9D53-59D5A1608AFF}"/>
              </a:ext>
            </a:extLst>
          </p:cNvPr>
          <p:cNvSpPr txBox="1"/>
          <p:nvPr/>
        </p:nvSpPr>
        <p:spPr>
          <a:xfrm>
            <a:off x="8778240" y="1659264"/>
            <a:ext cx="2814320" cy="830997"/>
          </a:xfrm>
          <a:prstGeom prst="rect">
            <a:avLst/>
          </a:prstGeom>
          <a:noFill/>
        </p:spPr>
        <p:txBody>
          <a:bodyPr wrap="square" rtlCol="0">
            <a:spAutoFit/>
          </a:bodyPr>
          <a:lstStyle/>
          <a:p>
            <a:pPr algn="ctr"/>
            <a:r>
              <a:rPr lang="en-US" sz="2400" b="1">
                <a:solidFill>
                  <a:schemeClr val="bg1"/>
                </a:solidFill>
                <a:latin typeface="Arial" panose="020B0604020202020204" pitchFamily="34" charset="0"/>
                <a:cs typeface="Arial" panose="020B0604020202020204" pitchFamily="34" charset="0"/>
              </a:rPr>
              <a:t>Theo em</a:t>
            </a:r>
          </a:p>
          <a:p>
            <a:pPr algn="ctr"/>
            <a:r>
              <a:rPr lang="en-US" sz="2400" b="1">
                <a:solidFill>
                  <a:schemeClr val="bg1"/>
                </a:solidFill>
                <a:latin typeface="Arial" panose="020B0604020202020204" pitchFamily="34" charset="0"/>
                <a:cs typeface="Arial" panose="020B0604020202020204" pitchFamily="34" charset="0"/>
              </a:rPr>
              <a:t>bạn nào nói đúng</a:t>
            </a:r>
          </a:p>
        </p:txBody>
      </p:sp>
    </p:spTree>
    <p:extLst>
      <p:ext uri="{BB962C8B-B14F-4D97-AF65-F5344CB8AC3E}">
        <p14:creationId xmlns:p14="http://schemas.microsoft.com/office/powerpoint/2010/main" val="35385124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Google Shape;114;p15">
            <a:hlinkClick r:id="rId3" action="ppaction://hlinksldjump"/>
            <a:extLst>
              <a:ext uri="{FF2B5EF4-FFF2-40B4-BE49-F238E27FC236}">
                <a16:creationId xmlns:a16="http://schemas.microsoft.com/office/drawing/2014/main" id="{D3A87910-A49A-44EE-8022-F5997F73FF9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5725" y="6161883"/>
            <a:ext cx="6762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Google Shape;116;p15">
            <a:extLst>
              <a:ext uri="{FF2B5EF4-FFF2-40B4-BE49-F238E27FC236}">
                <a16:creationId xmlns:a16="http://schemas.microsoft.com/office/drawing/2014/main" id="{7541D969-A5B1-4F83-86CF-C9D8EE17F564}"/>
              </a:ext>
            </a:extLst>
          </p:cNvPr>
          <p:cNvSpPr txBox="1">
            <a:spLocks noChangeArrowheads="1"/>
          </p:cNvSpPr>
          <p:nvPr/>
        </p:nvSpPr>
        <p:spPr bwMode="auto">
          <a:xfrm>
            <a:off x="187842" y="3699803"/>
            <a:ext cx="12016871" cy="2690037"/>
          </a:xfrm>
          <a:prstGeom prst="rect">
            <a:avLst/>
          </a:prstGeom>
          <a:solidFill>
            <a:srgbClr val="FFFF66"/>
          </a:solidFill>
          <a:ln w="9525">
            <a:noFill/>
            <a:round/>
            <a:headEnd type="none" w="sm" len="sm"/>
            <a:tailEnd type="none" w="sm" len="sm"/>
          </a:ln>
        </p:spPr>
        <p:txBody>
          <a:bodyPr lIns="91425" tIns="45700" rIns="91425" bIns="457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
                <a:srgbClr val="000000"/>
              </a:buClr>
              <a:buSzPts val="6000"/>
              <a:buFontTx/>
              <a:buNone/>
            </a:pPr>
            <a:r>
              <a:rPr lang="en-US" altLang="en-US" sz="6000" b="1">
                <a:solidFill>
                  <a:srgbClr val="000000"/>
                </a:solidFill>
                <a:cs typeface="Arial" panose="020B0604020202020204" pitchFamily="34" charset="0"/>
                <a:sym typeface="Arial" panose="020B0604020202020204" pitchFamily="34" charset="0"/>
              </a:rPr>
              <a:t>Đáp án:</a:t>
            </a:r>
          </a:p>
          <a:p>
            <a:pPr algn="ctr">
              <a:spcBef>
                <a:spcPct val="0"/>
              </a:spcBef>
              <a:buClr>
                <a:srgbClr val="000000"/>
              </a:buClr>
              <a:buSzPts val="6000"/>
              <a:buFontTx/>
              <a:buNone/>
            </a:pPr>
            <a:r>
              <a:rPr lang="en-US" altLang="en-US" sz="6000" b="1">
                <a:solidFill>
                  <a:srgbClr val="000000"/>
                </a:solidFill>
                <a:cs typeface="Arial" panose="020B0604020202020204" pitchFamily="34" charset="0"/>
                <a:sym typeface="Arial" panose="020B0604020202020204" pitchFamily="34" charset="0"/>
              </a:rPr>
              <a:t>Hướng Đông</a:t>
            </a:r>
          </a:p>
        </p:txBody>
      </p:sp>
      <p:sp>
        <p:nvSpPr>
          <p:cNvPr id="2" name="Rectangle 1">
            <a:extLst>
              <a:ext uri="{FF2B5EF4-FFF2-40B4-BE49-F238E27FC236}">
                <a16:creationId xmlns:a16="http://schemas.microsoft.com/office/drawing/2014/main" id="{DFF1610D-6411-4131-92AA-A463FF125F7A}"/>
              </a:ext>
            </a:extLst>
          </p:cNvPr>
          <p:cNvSpPr/>
          <p:nvPr/>
        </p:nvSpPr>
        <p:spPr>
          <a:xfrm>
            <a:off x="187842" y="114283"/>
            <a:ext cx="11848214" cy="346711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65915A9-E813-4C54-8784-BCDBB427BA49}"/>
              </a:ext>
            </a:extLst>
          </p:cNvPr>
          <p:cNvSpPr txBox="1"/>
          <p:nvPr/>
        </p:nvSpPr>
        <p:spPr>
          <a:xfrm>
            <a:off x="584791" y="696117"/>
            <a:ext cx="10930934" cy="1938992"/>
          </a:xfrm>
          <a:prstGeom prst="rect">
            <a:avLst/>
          </a:prstGeom>
          <a:noFill/>
        </p:spPr>
        <p:txBody>
          <a:bodyPr wrap="square" rtlCol="0">
            <a:spAutoFit/>
          </a:bodyPr>
          <a:lstStyle/>
          <a:p>
            <a:r>
              <a:rPr lang="en-US" sz="5400" b="1">
                <a:solidFill>
                  <a:srgbClr val="0070C0"/>
                </a:solidFill>
                <a:latin typeface="Arial" panose="020B0604020202020204" pitchFamily="34" charset="0"/>
                <a:cs typeface="Arial" panose="020B0604020202020204" pitchFamily="34" charset="0"/>
              </a:rPr>
              <a:t> </a:t>
            </a:r>
            <a:r>
              <a:rPr lang="en-US" sz="6000" b="1">
                <a:solidFill>
                  <a:srgbClr val="0070C0"/>
                </a:solidFill>
                <a:latin typeface="Arial" panose="020B0604020202020204" pitchFamily="34" charset="0"/>
                <a:cs typeface="Arial" panose="020B0604020202020204" pitchFamily="34" charset="0"/>
              </a:rPr>
              <a:t>Quần đảo Hoàng sa nằm h</a:t>
            </a:r>
            <a:r>
              <a:rPr lang="vi-VN" sz="6000" b="1">
                <a:solidFill>
                  <a:srgbClr val="0070C0"/>
                </a:solidFill>
                <a:latin typeface="Arial" panose="020B0604020202020204" pitchFamily="34" charset="0"/>
                <a:cs typeface="Arial" panose="020B0604020202020204" pitchFamily="34" charset="0"/>
              </a:rPr>
              <a:t>ư</a:t>
            </a:r>
            <a:r>
              <a:rPr lang="en-US" sz="6000" b="1">
                <a:solidFill>
                  <a:srgbClr val="0070C0"/>
                </a:solidFill>
                <a:latin typeface="Arial" panose="020B0604020202020204" pitchFamily="34" charset="0"/>
                <a:cs typeface="Arial" panose="020B0604020202020204" pitchFamily="34" charset="0"/>
              </a:rPr>
              <a:t>ớng nào so với Đà Nẵng?</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p:tgtEl>
                                          <p:spTgt spid="1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Google Shape;114;p15">
            <a:hlinkClick r:id="rId3" action="ppaction://hlinksldjump"/>
            <a:extLst>
              <a:ext uri="{FF2B5EF4-FFF2-40B4-BE49-F238E27FC236}">
                <a16:creationId xmlns:a16="http://schemas.microsoft.com/office/drawing/2014/main" id="{8BC389BF-DD08-4C9A-BB9F-2E3BEE8C7CE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6077534"/>
            <a:ext cx="6762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294EB7F-DA68-4EC2-A1CA-F5F4CBC14023}"/>
              </a:ext>
            </a:extLst>
          </p:cNvPr>
          <p:cNvSpPr txBox="1"/>
          <p:nvPr/>
        </p:nvSpPr>
        <p:spPr>
          <a:xfrm>
            <a:off x="85725" y="85725"/>
            <a:ext cx="12201525" cy="677108"/>
          </a:xfrm>
          <a:prstGeom prst="rect">
            <a:avLst/>
          </a:prstGeom>
          <a:noFill/>
        </p:spPr>
        <p:txBody>
          <a:bodyPr wrap="square" rtlCol="0">
            <a:spAutoFit/>
          </a:bodyPr>
          <a:lstStyle/>
          <a:p>
            <a:r>
              <a:rPr lang="en-US" sz="3800">
                <a:solidFill>
                  <a:srgbClr val="FF0000"/>
                </a:solidFill>
                <a:latin typeface="Arial" panose="020B0604020202020204" pitchFamily="34" charset="0"/>
                <a:cs typeface="Arial" panose="020B0604020202020204" pitchFamily="34" charset="0"/>
              </a:rPr>
              <a:t>Ghép các ô bên trái với các ô bên phải sao cho hợp lí?</a:t>
            </a:r>
          </a:p>
        </p:txBody>
      </p:sp>
      <p:sp>
        <p:nvSpPr>
          <p:cNvPr id="6" name="Rectangle: Rounded Corners 5">
            <a:extLst>
              <a:ext uri="{FF2B5EF4-FFF2-40B4-BE49-F238E27FC236}">
                <a16:creationId xmlns:a16="http://schemas.microsoft.com/office/drawing/2014/main" id="{8A86A2D5-0525-423A-A619-F24A67AB8D0E}"/>
              </a:ext>
            </a:extLst>
          </p:cNvPr>
          <p:cNvSpPr/>
          <p:nvPr/>
        </p:nvSpPr>
        <p:spPr>
          <a:xfrm>
            <a:off x="236306" y="1047750"/>
            <a:ext cx="3498885" cy="1552575"/>
          </a:xfrm>
          <a:prstGeom prst="roundRect">
            <a:avLst/>
          </a:prstGeom>
          <a:pattFill prst="pct25">
            <a:fgClr>
              <a:schemeClr val="accent5">
                <a:lumMod val="20000"/>
                <a:lumOff val="80000"/>
              </a:schemeClr>
            </a:fgClr>
            <a:bgClr>
              <a:schemeClr val="bg1"/>
            </a:bgClr>
          </a:patt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Arial" panose="020B0604020202020204" pitchFamily="34" charset="0"/>
                <a:cs typeface="Arial" panose="020B0604020202020204" pitchFamily="34" charset="0"/>
              </a:rPr>
              <a:t>1. L</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ới kinh vĩ tuyến của phép chiếu hình nón</a:t>
            </a:r>
          </a:p>
        </p:txBody>
      </p:sp>
      <p:sp>
        <p:nvSpPr>
          <p:cNvPr id="12" name="Rectangle: Rounded Corners 11">
            <a:extLst>
              <a:ext uri="{FF2B5EF4-FFF2-40B4-BE49-F238E27FC236}">
                <a16:creationId xmlns:a16="http://schemas.microsoft.com/office/drawing/2014/main" id="{130AB649-0742-4E0A-B800-64B34866B84C}"/>
              </a:ext>
            </a:extLst>
          </p:cNvPr>
          <p:cNvSpPr/>
          <p:nvPr/>
        </p:nvSpPr>
        <p:spPr>
          <a:xfrm>
            <a:off x="333375" y="3724275"/>
            <a:ext cx="3498885" cy="1552575"/>
          </a:xfrm>
          <a:prstGeom prst="roundRect">
            <a:avLst/>
          </a:prstGeom>
          <a:pattFill prst="pct25">
            <a:fgClr>
              <a:schemeClr val="accent5">
                <a:lumMod val="20000"/>
                <a:lumOff val="80000"/>
              </a:schemeClr>
            </a:fgClr>
            <a:bgClr>
              <a:schemeClr val="bg1"/>
            </a:bgClr>
          </a:patt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Arial" panose="020B0604020202020204" pitchFamily="34" charset="0"/>
                <a:cs typeface="Arial" panose="020B0604020202020204" pitchFamily="34" charset="0"/>
              </a:rPr>
              <a:t>2. L</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ới kinh vĩ tuyến của phép chiếu hình trụ</a:t>
            </a:r>
          </a:p>
        </p:txBody>
      </p:sp>
      <p:sp>
        <p:nvSpPr>
          <p:cNvPr id="13" name="Rectangle: Rounded Corners 12">
            <a:extLst>
              <a:ext uri="{FF2B5EF4-FFF2-40B4-BE49-F238E27FC236}">
                <a16:creationId xmlns:a16="http://schemas.microsoft.com/office/drawing/2014/main" id="{6AC380E2-CEFA-4B9E-A04A-B10B81D2F81F}"/>
              </a:ext>
            </a:extLst>
          </p:cNvPr>
          <p:cNvSpPr/>
          <p:nvPr/>
        </p:nvSpPr>
        <p:spPr>
          <a:xfrm>
            <a:off x="5548046" y="1090179"/>
            <a:ext cx="6493266" cy="891171"/>
          </a:xfrm>
          <a:prstGeom prst="roundRect">
            <a:avLst/>
          </a:prstGeom>
          <a:pattFill prst="pct20">
            <a:fgClr>
              <a:schemeClr val="accent5">
                <a:lumMod val="20000"/>
                <a:lumOff val="80000"/>
              </a:schemeClr>
            </a:fgClr>
            <a:bgClr>
              <a:schemeClr val="bg1"/>
            </a:bgClr>
          </a:patt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Arial" panose="020B0604020202020204" pitchFamily="34" charset="0"/>
                <a:cs typeface="Arial" panose="020B0604020202020204" pitchFamily="34" charset="0"/>
              </a:rPr>
              <a:t>a.Vĩ tuyến là những đ</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ờng thẳng song song</a:t>
            </a:r>
          </a:p>
        </p:txBody>
      </p:sp>
      <p:sp>
        <p:nvSpPr>
          <p:cNvPr id="14" name="Rectangle: Rounded Corners 13">
            <a:extLst>
              <a:ext uri="{FF2B5EF4-FFF2-40B4-BE49-F238E27FC236}">
                <a16:creationId xmlns:a16="http://schemas.microsoft.com/office/drawing/2014/main" id="{1A169553-15D0-47CF-930A-0A2B3F643257}"/>
              </a:ext>
            </a:extLst>
          </p:cNvPr>
          <p:cNvSpPr/>
          <p:nvPr/>
        </p:nvSpPr>
        <p:spPr>
          <a:xfrm>
            <a:off x="5548046" y="3397398"/>
            <a:ext cx="6493266" cy="891172"/>
          </a:xfrm>
          <a:prstGeom prst="roundRect">
            <a:avLst/>
          </a:prstGeom>
          <a:pattFill prst="pct20">
            <a:fgClr>
              <a:schemeClr val="accent5">
                <a:lumMod val="20000"/>
                <a:lumOff val="80000"/>
              </a:schemeClr>
            </a:fgClr>
            <a:bgClr>
              <a:schemeClr val="bg1"/>
            </a:bgClr>
          </a:patt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Arial" panose="020B0604020202020204" pitchFamily="34" charset="0"/>
                <a:cs typeface="Arial" panose="020B0604020202020204" pitchFamily="34" charset="0"/>
              </a:rPr>
              <a:t>c. Các kinh vĩ tuyến vuông góc với vĩ tuyến</a:t>
            </a:r>
          </a:p>
        </p:txBody>
      </p:sp>
      <p:sp>
        <p:nvSpPr>
          <p:cNvPr id="15" name="Rectangle: Rounded Corners 14">
            <a:extLst>
              <a:ext uri="{FF2B5EF4-FFF2-40B4-BE49-F238E27FC236}">
                <a16:creationId xmlns:a16="http://schemas.microsoft.com/office/drawing/2014/main" id="{F32D9FAD-1DBF-4AA9-9416-C810CFA24A73}"/>
              </a:ext>
            </a:extLst>
          </p:cNvPr>
          <p:cNvSpPr/>
          <p:nvPr/>
        </p:nvSpPr>
        <p:spPr>
          <a:xfrm>
            <a:off x="5613009" y="5670502"/>
            <a:ext cx="6493266" cy="814064"/>
          </a:xfrm>
          <a:prstGeom prst="roundRect">
            <a:avLst/>
          </a:prstGeom>
          <a:pattFill prst="pct20">
            <a:fgClr>
              <a:schemeClr val="accent5">
                <a:lumMod val="20000"/>
                <a:lumOff val="80000"/>
              </a:schemeClr>
            </a:fgClr>
            <a:bgClr>
              <a:schemeClr val="bg1"/>
            </a:bgClr>
          </a:patt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Arial" panose="020B0604020202020204" pitchFamily="34" charset="0"/>
                <a:cs typeface="Arial" panose="020B0604020202020204" pitchFamily="34" charset="0"/>
              </a:rPr>
              <a:t>e.Kinh tuyến là những đ</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ờng thẳng song song</a:t>
            </a:r>
          </a:p>
        </p:txBody>
      </p:sp>
      <p:sp>
        <p:nvSpPr>
          <p:cNvPr id="16" name="Rectangle: Rounded Corners 15">
            <a:extLst>
              <a:ext uri="{FF2B5EF4-FFF2-40B4-BE49-F238E27FC236}">
                <a16:creationId xmlns:a16="http://schemas.microsoft.com/office/drawing/2014/main" id="{FD6AC170-30D1-42B1-B634-62172EB9950A}"/>
              </a:ext>
            </a:extLst>
          </p:cNvPr>
          <p:cNvSpPr/>
          <p:nvPr/>
        </p:nvSpPr>
        <p:spPr>
          <a:xfrm>
            <a:off x="5548046" y="2243788"/>
            <a:ext cx="6493266" cy="891172"/>
          </a:xfrm>
          <a:prstGeom prst="roundRect">
            <a:avLst/>
          </a:prstGeom>
          <a:pattFill prst="pct20">
            <a:fgClr>
              <a:schemeClr val="accent5">
                <a:lumMod val="20000"/>
                <a:lumOff val="80000"/>
              </a:schemeClr>
            </a:fgClr>
            <a:bgClr>
              <a:schemeClr val="bg1"/>
            </a:bgClr>
          </a:patt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Arial" panose="020B0604020202020204" pitchFamily="34" charset="0"/>
                <a:cs typeface="Arial" panose="020B0604020202020204" pitchFamily="34" charset="0"/>
              </a:rPr>
              <a:t>b.Kinh tuyến là những đ</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ờng thẳng tụ lại ở cực</a:t>
            </a:r>
          </a:p>
        </p:txBody>
      </p:sp>
      <p:sp>
        <p:nvSpPr>
          <p:cNvPr id="17" name="Rectangle: Rounded Corners 16">
            <a:extLst>
              <a:ext uri="{FF2B5EF4-FFF2-40B4-BE49-F238E27FC236}">
                <a16:creationId xmlns:a16="http://schemas.microsoft.com/office/drawing/2014/main" id="{59458637-E5EA-4A83-B4BB-88A52C1F4171}"/>
              </a:ext>
            </a:extLst>
          </p:cNvPr>
          <p:cNvSpPr/>
          <p:nvPr/>
        </p:nvSpPr>
        <p:spPr>
          <a:xfrm>
            <a:off x="5548046" y="4506555"/>
            <a:ext cx="6493266" cy="891172"/>
          </a:xfrm>
          <a:prstGeom prst="roundRect">
            <a:avLst/>
          </a:prstGeom>
          <a:pattFill prst="pct20">
            <a:fgClr>
              <a:schemeClr val="accent5">
                <a:lumMod val="20000"/>
                <a:lumOff val="80000"/>
              </a:schemeClr>
            </a:fgClr>
            <a:bgClr>
              <a:schemeClr val="bg1"/>
            </a:bgClr>
          </a:patt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Arial" panose="020B0604020202020204" pitchFamily="34" charset="0"/>
                <a:cs typeface="Arial" panose="020B0604020202020204" pitchFamily="34" charset="0"/>
              </a:rPr>
              <a:t>d. Vĩ tuyến là những cung tròn</a:t>
            </a:r>
          </a:p>
        </p:txBody>
      </p:sp>
      <p:sp>
        <p:nvSpPr>
          <p:cNvPr id="7" name="Flowchart: Connector 6">
            <a:extLst>
              <a:ext uri="{FF2B5EF4-FFF2-40B4-BE49-F238E27FC236}">
                <a16:creationId xmlns:a16="http://schemas.microsoft.com/office/drawing/2014/main" id="{8AFF2D5B-67D9-4821-9F37-0B3D2EAAFDDC}"/>
              </a:ext>
            </a:extLst>
          </p:cNvPr>
          <p:cNvSpPr/>
          <p:nvPr/>
        </p:nvSpPr>
        <p:spPr>
          <a:xfrm>
            <a:off x="3686656" y="1772205"/>
            <a:ext cx="97069" cy="114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301E7BA7-78C3-470E-853C-979211A0DBC4}"/>
              </a:ext>
            </a:extLst>
          </p:cNvPr>
          <p:cNvSpPr/>
          <p:nvPr/>
        </p:nvSpPr>
        <p:spPr>
          <a:xfrm>
            <a:off x="3787686" y="4431504"/>
            <a:ext cx="97069" cy="114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61AEF25F-36A5-4A7A-B3DE-2EFA41FC1E46}"/>
              </a:ext>
            </a:extLst>
          </p:cNvPr>
          <p:cNvSpPr/>
          <p:nvPr/>
        </p:nvSpPr>
        <p:spPr>
          <a:xfrm>
            <a:off x="5482918" y="1523910"/>
            <a:ext cx="97069" cy="114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F0412660-1475-4EFB-A4A9-23CAD8A69341}"/>
              </a:ext>
            </a:extLst>
          </p:cNvPr>
          <p:cNvSpPr/>
          <p:nvPr/>
        </p:nvSpPr>
        <p:spPr>
          <a:xfrm>
            <a:off x="5491482" y="2631805"/>
            <a:ext cx="97069" cy="114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EF69F8C6-6211-4120-8018-257637246EDF}"/>
              </a:ext>
            </a:extLst>
          </p:cNvPr>
          <p:cNvSpPr/>
          <p:nvPr/>
        </p:nvSpPr>
        <p:spPr>
          <a:xfrm>
            <a:off x="5500046" y="3739700"/>
            <a:ext cx="97069" cy="114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7733EF79-7D56-4A81-97DE-F1784E37D097}"/>
              </a:ext>
            </a:extLst>
          </p:cNvPr>
          <p:cNvSpPr/>
          <p:nvPr/>
        </p:nvSpPr>
        <p:spPr>
          <a:xfrm>
            <a:off x="5508610" y="4847595"/>
            <a:ext cx="97069" cy="114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8401E395-88BA-4DF4-B885-F7B664F967A7}"/>
              </a:ext>
            </a:extLst>
          </p:cNvPr>
          <p:cNvSpPr/>
          <p:nvPr/>
        </p:nvSpPr>
        <p:spPr>
          <a:xfrm>
            <a:off x="5517174" y="5955490"/>
            <a:ext cx="97069" cy="114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D381A19E-ACC0-4D41-A657-D77AB51FAA9B}"/>
              </a:ext>
            </a:extLst>
          </p:cNvPr>
          <p:cNvCxnSpPr>
            <a:stCxn id="19" idx="7"/>
            <a:endCxn id="20" idx="2"/>
          </p:cNvCxnSpPr>
          <p:nvPr/>
        </p:nvCxnSpPr>
        <p:spPr>
          <a:xfrm flipV="1">
            <a:off x="3870540" y="1581199"/>
            <a:ext cx="1612378" cy="286708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608A8E87-3BD4-421B-B66E-7EBC022135D3}"/>
              </a:ext>
            </a:extLst>
          </p:cNvPr>
          <p:cNvCxnSpPr>
            <a:cxnSpLocks/>
            <a:stCxn id="19" idx="5"/>
            <a:endCxn id="24" idx="1"/>
          </p:cNvCxnSpPr>
          <p:nvPr/>
        </p:nvCxnSpPr>
        <p:spPr>
          <a:xfrm>
            <a:off x="3870540" y="4529302"/>
            <a:ext cx="1660849" cy="144296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3D98A96E-103A-4F14-A372-EB757307FE07}"/>
              </a:ext>
            </a:extLst>
          </p:cNvPr>
          <p:cNvCxnSpPr>
            <a:cxnSpLocks/>
            <a:stCxn id="19" idx="6"/>
            <a:endCxn id="22" idx="3"/>
          </p:cNvCxnSpPr>
          <p:nvPr/>
        </p:nvCxnSpPr>
        <p:spPr>
          <a:xfrm flipV="1">
            <a:off x="3884755" y="3837498"/>
            <a:ext cx="1629506" cy="65129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a:extLst>
              <a:ext uri="{FF2B5EF4-FFF2-40B4-BE49-F238E27FC236}">
                <a16:creationId xmlns:a16="http://schemas.microsoft.com/office/drawing/2014/main" id="{092348E9-7E5B-41DC-A0A9-6213DE2E7B7E}"/>
              </a:ext>
            </a:extLst>
          </p:cNvPr>
          <p:cNvCxnSpPr>
            <a:cxnSpLocks/>
            <a:endCxn id="21" idx="1"/>
          </p:cNvCxnSpPr>
          <p:nvPr/>
        </p:nvCxnSpPr>
        <p:spPr>
          <a:xfrm>
            <a:off x="3766533" y="1815542"/>
            <a:ext cx="1739164" cy="83304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a:extLst>
              <a:ext uri="{FF2B5EF4-FFF2-40B4-BE49-F238E27FC236}">
                <a16:creationId xmlns:a16="http://schemas.microsoft.com/office/drawing/2014/main" id="{908B21FE-436B-4FC9-9483-905D68D89F26}"/>
              </a:ext>
            </a:extLst>
          </p:cNvPr>
          <p:cNvCxnSpPr>
            <a:cxnSpLocks/>
            <a:stCxn id="7" idx="5"/>
            <a:endCxn id="23" idx="1"/>
          </p:cNvCxnSpPr>
          <p:nvPr/>
        </p:nvCxnSpPr>
        <p:spPr>
          <a:xfrm>
            <a:off x="3769510" y="1870003"/>
            <a:ext cx="1753315" cy="299437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Google Shape;114;p15">
            <a:hlinkClick r:id="rId3" action="ppaction://hlinksldjump"/>
            <a:extLst>
              <a:ext uri="{FF2B5EF4-FFF2-40B4-BE49-F238E27FC236}">
                <a16:creationId xmlns:a16="http://schemas.microsoft.com/office/drawing/2014/main" id="{1A7C012F-DFAE-44ED-9E49-1F40DC57382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5725" y="6218238"/>
            <a:ext cx="6762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192288C-387A-412D-BCF7-963A3DDDE6BC}"/>
              </a:ext>
            </a:extLst>
          </p:cNvPr>
          <p:cNvSpPr/>
          <p:nvPr/>
        </p:nvSpPr>
        <p:spPr>
          <a:xfrm>
            <a:off x="187842" y="114284"/>
            <a:ext cx="11848214" cy="17543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01F3CF-3C4B-421A-839F-A1A37B49AF51}"/>
              </a:ext>
            </a:extLst>
          </p:cNvPr>
          <p:cNvSpPr txBox="1"/>
          <p:nvPr/>
        </p:nvSpPr>
        <p:spPr>
          <a:xfrm>
            <a:off x="460966" y="105551"/>
            <a:ext cx="11575090" cy="1754326"/>
          </a:xfrm>
          <a:prstGeom prst="rect">
            <a:avLst/>
          </a:prstGeom>
          <a:noFill/>
        </p:spPr>
        <p:txBody>
          <a:bodyPr wrap="square" rtlCol="0">
            <a:spAutoFit/>
          </a:bodyPr>
          <a:lstStyle/>
          <a:p>
            <a:r>
              <a:rPr lang="en-US" sz="5400" b="1">
                <a:solidFill>
                  <a:srgbClr val="0070C0"/>
                </a:solidFill>
                <a:latin typeface="Arial" panose="020B0604020202020204" pitchFamily="34" charset="0"/>
                <a:cs typeface="Arial" panose="020B0604020202020204" pitchFamily="34" charset="0"/>
              </a:rPr>
              <a:t> Hãy cho biết các h</a:t>
            </a:r>
            <a:r>
              <a:rPr lang="vi-VN" sz="5400" b="1">
                <a:solidFill>
                  <a:srgbClr val="0070C0"/>
                </a:solidFill>
                <a:latin typeface="Arial" panose="020B0604020202020204" pitchFamily="34" charset="0"/>
                <a:cs typeface="Arial" panose="020B0604020202020204" pitchFamily="34" charset="0"/>
              </a:rPr>
              <a:t>ư</a:t>
            </a:r>
            <a:r>
              <a:rPr lang="en-US" sz="5400" b="1">
                <a:solidFill>
                  <a:srgbClr val="0070C0"/>
                </a:solidFill>
                <a:latin typeface="Arial" panose="020B0604020202020204" pitchFamily="34" charset="0"/>
                <a:cs typeface="Arial" panose="020B0604020202020204" pitchFamily="34" charset="0"/>
              </a:rPr>
              <a:t>ớng còn trống trên hình sau?</a:t>
            </a:r>
          </a:p>
        </p:txBody>
      </p:sp>
      <p:pic>
        <p:nvPicPr>
          <p:cNvPr id="4" name="Picture 3">
            <a:extLst>
              <a:ext uri="{FF2B5EF4-FFF2-40B4-BE49-F238E27FC236}">
                <a16:creationId xmlns:a16="http://schemas.microsoft.com/office/drawing/2014/main" id="{8A8088DE-0B7C-433F-A970-CF0F20A7469B}"/>
              </a:ext>
            </a:extLst>
          </p:cNvPr>
          <p:cNvPicPr>
            <a:picLocks noChangeAspect="1"/>
          </p:cNvPicPr>
          <p:nvPr/>
        </p:nvPicPr>
        <p:blipFill rotWithShape="1">
          <a:blip r:embed="rId5"/>
          <a:srcRect l="39921" t="32084" r="37188" b="33889"/>
          <a:stretch/>
        </p:blipFill>
        <p:spPr>
          <a:xfrm>
            <a:off x="3321124" y="2043128"/>
            <a:ext cx="5518076" cy="4614093"/>
          </a:xfrm>
          <a:prstGeom prst="rect">
            <a:avLst/>
          </a:prstGeom>
        </p:spPr>
      </p:pic>
      <p:sp>
        <p:nvSpPr>
          <p:cNvPr id="6" name="TextBox 5">
            <a:extLst>
              <a:ext uri="{FF2B5EF4-FFF2-40B4-BE49-F238E27FC236}">
                <a16:creationId xmlns:a16="http://schemas.microsoft.com/office/drawing/2014/main" id="{478FC3CE-4EFB-4961-9159-FB77694C7FA9}"/>
              </a:ext>
            </a:extLst>
          </p:cNvPr>
          <p:cNvSpPr txBox="1"/>
          <p:nvPr/>
        </p:nvSpPr>
        <p:spPr>
          <a:xfrm>
            <a:off x="7648574" y="2809875"/>
            <a:ext cx="2043113"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Đông Bắc</a:t>
            </a:r>
          </a:p>
        </p:txBody>
      </p:sp>
      <p:sp>
        <p:nvSpPr>
          <p:cNvPr id="13" name="TextBox 12">
            <a:extLst>
              <a:ext uri="{FF2B5EF4-FFF2-40B4-BE49-F238E27FC236}">
                <a16:creationId xmlns:a16="http://schemas.microsoft.com/office/drawing/2014/main" id="{AE720CB8-50B7-47BB-B214-BC629A015EBA}"/>
              </a:ext>
            </a:extLst>
          </p:cNvPr>
          <p:cNvSpPr txBox="1"/>
          <p:nvPr/>
        </p:nvSpPr>
        <p:spPr>
          <a:xfrm>
            <a:off x="3321124" y="2348210"/>
            <a:ext cx="2043113"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Tây Bắc</a:t>
            </a:r>
          </a:p>
        </p:txBody>
      </p:sp>
      <p:sp>
        <p:nvSpPr>
          <p:cNvPr id="14" name="TextBox 13">
            <a:extLst>
              <a:ext uri="{FF2B5EF4-FFF2-40B4-BE49-F238E27FC236}">
                <a16:creationId xmlns:a16="http://schemas.microsoft.com/office/drawing/2014/main" id="{86D0F3F3-8A95-44A6-AE58-849E3E1E8B54}"/>
              </a:ext>
            </a:extLst>
          </p:cNvPr>
          <p:cNvSpPr txBox="1"/>
          <p:nvPr/>
        </p:nvSpPr>
        <p:spPr>
          <a:xfrm>
            <a:off x="2889399" y="4041050"/>
            <a:ext cx="2043113"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Tây</a:t>
            </a:r>
          </a:p>
        </p:txBody>
      </p:sp>
      <p:sp>
        <p:nvSpPr>
          <p:cNvPr id="15" name="TextBox 14">
            <a:extLst>
              <a:ext uri="{FF2B5EF4-FFF2-40B4-BE49-F238E27FC236}">
                <a16:creationId xmlns:a16="http://schemas.microsoft.com/office/drawing/2014/main" id="{7EE9B2C1-54BF-4EA3-86B8-AEBAC1BA311A}"/>
              </a:ext>
            </a:extLst>
          </p:cNvPr>
          <p:cNvSpPr txBox="1"/>
          <p:nvPr/>
        </p:nvSpPr>
        <p:spPr>
          <a:xfrm>
            <a:off x="8281044" y="4119341"/>
            <a:ext cx="2043113"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Đông</a:t>
            </a:r>
          </a:p>
        </p:txBody>
      </p:sp>
      <p:sp>
        <p:nvSpPr>
          <p:cNvPr id="16" name="TextBox 15">
            <a:extLst>
              <a:ext uri="{FF2B5EF4-FFF2-40B4-BE49-F238E27FC236}">
                <a16:creationId xmlns:a16="http://schemas.microsoft.com/office/drawing/2014/main" id="{29F1D2EB-0043-48EF-AC19-C28A26C87F7A}"/>
              </a:ext>
            </a:extLst>
          </p:cNvPr>
          <p:cNvSpPr txBox="1"/>
          <p:nvPr/>
        </p:nvSpPr>
        <p:spPr>
          <a:xfrm>
            <a:off x="7648573" y="5388281"/>
            <a:ext cx="2043113"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Đông Nam</a:t>
            </a:r>
          </a:p>
        </p:txBody>
      </p:sp>
      <p:sp>
        <p:nvSpPr>
          <p:cNvPr id="17" name="TextBox 16">
            <a:extLst>
              <a:ext uri="{FF2B5EF4-FFF2-40B4-BE49-F238E27FC236}">
                <a16:creationId xmlns:a16="http://schemas.microsoft.com/office/drawing/2014/main" id="{7B858DD1-557C-4CFC-9C57-3A064AD69749}"/>
              </a:ext>
            </a:extLst>
          </p:cNvPr>
          <p:cNvSpPr txBox="1"/>
          <p:nvPr/>
        </p:nvSpPr>
        <p:spPr>
          <a:xfrm>
            <a:off x="5605460" y="6426388"/>
            <a:ext cx="2043113"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Nam</a:t>
            </a:r>
          </a:p>
        </p:txBody>
      </p:sp>
      <p:sp>
        <p:nvSpPr>
          <p:cNvPr id="18" name="TextBox 17">
            <a:extLst>
              <a:ext uri="{FF2B5EF4-FFF2-40B4-BE49-F238E27FC236}">
                <a16:creationId xmlns:a16="http://schemas.microsoft.com/office/drawing/2014/main" id="{AA3EA053-ECF8-4D4D-A9CA-040005C2F3D6}"/>
              </a:ext>
            </a:extLst>
          </p:cNvPr>
          <p:cNvSpPr txBox="1"/>
          <p:nvPr/>
        </p:nvSpPr>
        <p:spPr>
          <a:xfrm>
            <a:off x="3245641" y="5756413"/>
            <a:ext cx="2043113"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Tây Nam</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Google Shape;114;p15">
            <a:hlinkClick r:id="rId3" action="ppaction://hlinksldjump"/>
            <a:extLst>
              <a:ext uri="{FF2B5EF4-FFF2-40B4-BE49-F238E27FC236}">
                <a16:creationId xmlns:a16="http://schemas.microsoft.com/office/drawing/2014/main" id="{9C266CB7-6C00-4425-AC55-59F65E92291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1114" y="6103938"/>
            <a:ext cx="6762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16;p15">
            <a:extLst>
              <a:ext uri="{FF2B5EF4-FFF2-40B4-BE49-F238E27FC236}">
                <a16:creationId xmlns:a16="http://schemas.microsoft.com/office/drawing/2014/main" id="{F99DC086-31CB-45CF-AA64-CE558B5E9781}"/>
              </a:ext>
            </a:extLst>
          </p:cNvPr>
          <p:cNvSpPr txBox="1">
            <a:spLocks noChangeArrowheads="1"/>
          </p:cNvSpPr>
          <p:nvPr/>
        </p:nvSpPr>
        <p:spPr bwMode="auto">
          <a:xfrm>
            <a:off x="187843" y="3333750"/>
            <a:ext cx="11848214" cy="2866233"/>
          </a:xfrm>
          <a:prstGeom prst="rect">
            <a:avLst/>
          </a:prstGeom>
          <a:solidFill>
            <a:srgbClr val="FFFF66"/>
          </a:solidFill>
          <a:ln w="9525">
            <a:noFill/>
            <a:round/>
            <a:headEnd type="none" w="sm" len="sm"/>
            <a:tailEnd type="none" w="sm" len="sm"/>
          </a:ln>
        </p:spPr>
        <p:txBody>
          <a:bodyPr lIns="91425" tIns="45700" rIns="91425" bIns="457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
                <a:srgbClr val="000000"/>
              </a:buClr>
              <a:buSzPts val="6000"/>
              <a:buFontTx/>
              <a:buNone/>
            </a:pPr>
            <a:r>
              <a:rPr lang="en-US" altLang="en-US" sz="6000" b="1">
                <a:solidFill>
                  <a:srgbClr val="000000"/>
                </a:solidFill>
                <a:cs typeface="Arial" panose="020B0604020202020204" pitchFamily="34" charset="0"/>
                <a:sym typeface="Arial" panose="020B0604020202020204" pitchFamily="34" charset="0"/>
              </a:rPr>
              <a:t>Đáp án:</a:t>
            </a:r>
          </a:p>
          <a:p>
            <a:pPr algn="ctr">
              <a:spcBef>
                <a:spcPct val="0"/>
              </a:spcBef>
              <a:buClr>
                <a:srgbClr val="000000"/>
              </a:buClr>
              <a:buSzPts val="6000"/>
              <a:buFontTx/>
              <a:buNone/>
            </a:pPr>
            <a:r>
              <a:rPr lang="en-US" altLang="en-US" sz="6000" b="1">
                <a:solidFill>
                  <a:srgbClr val="000000"/>
                </a:solidFill>
                <a:cs typeface="Arial" panose="020B0604020202020204" pitchFamily="34" charset="0"/>
                <a:sym typeface="Arial" panose="020B0604020202020204" pitchFamily="34" charset="0"/>
              </a:rPr>
              <a:t>Hướng Đông, Đông Nam</a:t>
            </a:r>
          </a:p>
        </p:txBody>
      </p:sp>
      <p:sp>
        <p:nvSpPr>
          <p:cNvPr id="8" name="Rectangle 7">
            <a:extLst>
              <a:ext uri="{FF2B5EF4-FFF2-40B4-BE49-F238E27FC236}">
                <a16:creationId xmlns:a16="http://schemas.microsoft.com/office/drawing/2014/main" id="{34933AB1-3287-4D83-8FF5-F4EA75AB6257}"/>
              </a:ext>
            </a:extLst>
          </p:cNvPr>
          <p:cNvSpPr/>
          <p:nvPr/>
        </p:nvSpPr>
        <p:spPr>
          <a:xfrm>
            <a:off x="187842" y="114283"/>
            <a:ext cx="11848214" cy="31146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FB4AAC1-DD57-4057-B132-97F74943632A}"/>
              </a:ext>
            </a:extLst>
          </p:cNvPr>
          <p:cNvSpPr txBox="1"/>
          <p:nvPr/>
        </p:nvSpPr>
        <p:spPr>
          <a:xfrm>
            <a:off x="646482" y="93094"/>
            <a:ext cx="10930934" cy="2862322"/>
          </a:xfrm>
          <a:prstGeom prst="rect">
            <a:avLst/>
          </a:prstGeom>
          <a:noFill/>
        </p:spPr>
        <p:txBody>
          <a:bodyPr wrap="square" rtlCol="0">
            <a:spAutoFit/>
          </a:bodyPr>
          <a:lstStyle/>
          <a:p>
            <a:r>
              <a:rPr lang="en-US" sz="5400" b="1">
                <a:solidFill>
                  <a:srgbClr val="0070C0"/>
                </a:solidFill>
                <a:latin typeface="Arial" panose="020B0604020202020204" pitchFamily="34" charset="0"/>
                <a:cs typeface="Arial" panose="020B0604020202020204" pitchFamily="34" charset="0"/>
              </a:rPr>
              <a:t> </a:t>
            </a:r>
            <a:r>
              <a:rPr lang="en-US" sz="6000" b="1">
                <a:solidFill>
                  <a:srgbClr val="0070C0"/>
                </a:solidFill>
                <a:latin typeface="Arial" panose="020B0604020202020204" pitchFamily="34" charset="0"/>
                <a:cs typeface="Arial" panose="020B0604020202020204" pitchFamily="34" charset="0"/>
              </a:rPr>
              <a:t>Biển Đông tiếp giáp với phần đất liền của n</a:t>
            </a:r>
            <a:r>
              <a:rPr lang="vi-VN" sz="6000" b="1">
                <a:solidFill>
                  <a:srgbClr val="0070C0"/>
                </a:solidFill>
                <a:latin typeface="Arial" panose="020B0604020202020204" pitchFamily="34" charset="0"/>
                <a:cs typeface="Arial" panose="020B0604020202020204" pitchFamily="34" charset="0"/>
              </a:rPr>
              <a:t>ư</a:t>
            </a:r>
            <a:r>
              <a:rPr lang="en-US" sz="6000" b="1">
                <a:solidFill>
                  <a:srgbClr val="0070C0"/>
                </a:solidFill>
                <a:latin typeface="Arial" panose="020B0604020202020204" pitchFamily="34" charset="0"/>
                <a:cs typeface="Arial" panose="020B0604020202020204" pitchFamily="34" charset="0"/>
              </a:rPr>
              <a:t>ớc ta ở những h</a:t>
            </a:r>
            <a:r>
              <a:rPr lang="vi-VN" sz="6000" b="1">
                <a:solidFill>
                  <a:srgbClr val="0070C0"/>
                </a:solidFill>
                <a:latin typeface="Arial" panose="020B0604020202020204" pitchFamily="34" charset="0"/>
                <a:cs typeface="Arial" panose="020B0604020202020204" pitchFamily="34" charset="0"/>
              </a:rPr>
              <a:t>ư</a:t>
            </a:r>
            <a:r>
              <a:rPr lang="en-US" sz="6000" b="1">
                <a:solidFill>
                  <a:srgbClr val="0070C0"/>
                </a:solidFill>
                <a:latin typeface="Arial" panose="020B0604020202020204" pitchFamily="34" charset="0"/>
                <a:cs typeface="Arial" panose="020B0604020202020204" pitchFamily="34" charset="0"/>
              </a:rPr>
              <a:t>ớng nào?</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Google Shape;114;p15">
            <a:hlinkClick r:id="rId3" action="ppaction://hlinksldjump"/>
            <a:extLst>
              <a:ext uri="{FF2B5EF4-FFF2-40B4-BE49-F238E27FC236}">
                <a16:creationId xmlns:a16="http://schemas.microsoft.com/office/drawing/2014/main" id="{A32C5935-D9BC-48C9-BCBA-9B53774250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6164685"/>
            <a:ext cx="6762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C3260FD-C9DE-4D2D-B5D9-BBC7EC2115F6}"/>
              </a:ext>
            </a:extLst>
          </p:cNvPr>
          <p:cNvSpPr txBox="1"/>
          <p:nvPr/>
        </p:nvSpPr>
        <p:spPr>
          <a:xfrm>
            <a:off x="85725" y="85725"/>
            <a:ext cx="12201525" cy="677108"/>
          </a:xfrm>
          <a:prstGeom prst="rect">
            <a:avLst/>
          </a:prstGeom>
          <a:noFill/>
        </p:spPr>
        <p:txBody>
          <a:bodyPr wrap="square" rtlCol="0">
            <a:spAutoFit/>
          </a:bodyPr>
          <a:lstStyle/>
          <a:p>
            <a:r>
              <a:rPr lang="en-US" sz="3800">
                <a:solidFill>
                  <a:srgbClr val="FF0000"/>
                </a:solidFill>
                <a:latin typeface="Arial" panose="020B0604020202020204" pitchFamily="34" charset="0"/>
                <a:cs typeface="Arial" panose="020B0604020202020204" pitchFamily="34" charset="0"/>
              </a:rPr>
              <a:t>Ghép các ô bên trái với các ô bên phải sao cho hợp lí?</a:t>
            </a:r>
          </a:p>
        </p:txBody>
      </p:sp>
      <p:sp>
        <p:nvSpPr>
          <p:cNvPr id="12" name="Rectangle: Rounded Corners 11">
            <a:extLst>
              <a:ext uri="{FF2B5EF4-FFF2-40B4-BE49-F238E27FC236}">
                <a16:creationId xmlns:a16="http://schemas.microsoft.com/office/drawing/2014/main" id="{93D6C623-C571-46F6-BAC1-5A0AF930EE4E}"/>
              </a:ext>
            </a:extLst>
          </p:cNvPr>
          <p:cNvSpPr/>
          <p:nvPr/>
        </p:nvSpPr>
        <p:spPr>
          <a:xfrm>
            <a:off x="126163" y="1587718"/>
            <a:ext cx="2943223" cy="1047750"/>
          </a:xfrm>
          <a:prstGeom prst="roundRect">
            <a:avLst/>
          </a:prstGeom>
          <a:pattFill prst="pct25">
            <a:fgClr>
              <a:schemeClr val="accent5">
                <a:lumMod val="20000"/>
                <a:lumOff val="80000"/>
              </a:schemeClr>
            </a:fgClr>
            <a:bgClr>
              <a:schemeClr val="bg1"/>
            </a:bgClr>
          </a:patt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Arial" panose="020B0604020202020204" pitchFamily="34" charset="0"/>
                <a:cs typeface="Arial" panose="020B0604020202020204" pitchFamily="34" charset="0"/>
              </a:rPr>
              <a:t>1. Bản đồ</a:t>
            </a:r>
          </a:p>
        </p:txBody>
      </p:sp>
      <p:sp>
        <p:nvSpPr>
          <p:cNvPr id="13" name="Rectangle: Rounded Corners 12">
            <a:extLst>
              <a:ext uri="{FF2B5EF4-FFF2-40B4-BE49-F238E27FC236}">
                <a16:creationId xmlns:a16="http://schemas.microsoft.com/office/drawing/2014/main" id="{7382A73E-FE16-417C-8912-484033911D81}"/>
              </a:ext>
            </a:extLst>
          </p:cNvPr>
          <p:cNvSpPr/>
          <p:nvPr/>
        </p:nvSpPr>
        <p:spPr>
          <a:xfrm>
            <a:off x="150688" y="4169045"/>
            <a:ext cx="2943224" cy="1038225"/>
          </a:xfrm>
          <a:prstGeom prst="roundRect">
            <a:avLst/>
          </a:prstGeom>
          <a:pattFill prst="pct25">
            <a:fgClr>
              <a:schemeClr val="accent5">
                <a:lumMod val="20000"/>
                <a:lumOff val="80000"/>
              </a:schemeClr>
            </a:fgClr>
            <a:bgClr>
              <a:schemeClr val="bg1"/>
            </a:bgClr>
          </a:patt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Arial" panose="020B0604020202020204" pitchFamily="34" charset="0"/>
                <a:cs typeface="Arial" panose="020B0604020202020204" pitchFamily="34" charset="0"/>
              </a:rPr>
              <a:t>2. Quả Địa Cầu</a:t>
            </a:r>
          </a:p>
        </p:txBody>
      </p:sp>
      <p:sp>
        <p:nvSpPr>
          <p:cNvPr id="14" name="Rectangle: Rounded Corners 13">
            <a:extLst>
              <a:ext uri="{FF2B5EF4-FFF2-40B4-BE49-F238E27FC236}">
                <a16:creationId xmlns:a16="http://schemas.microsoft.com/office/drawing/2014/main" id="{B0F72DEA-74ED-431F-8CDF-C52BB32D2149}"/>
              </a:ext>
            </a:extLst>
          </p:cNvPr>
          <p:cNvSpPr/>
          <p:nvPr/>
        </p:nvSpPr>
        <p:spPr>
          <a:xfrm>
            <a:off x="5548046" y="1090179"/>
            <a:ext cx="6493266" cy="891171"/>
          </a:xfrm>
          <a:prstGeom prst="roundRect">
            <a:avLst/>
          </a:prstGeom>
          <a:pattFill prst="pct20">
            <a:fgClr>
              <a:schemeClr val="accent5">
                <a:lumMod val="20000"/>
                <a:lumOff val="80000"/>
              </a:schemeClr>
            </a:fgClr>
            <a:bgClr>
              <a:schemeClr val="bg1"/>
            </a:bgClr>
          </a:patt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Arial" panose="020B0604020202020204" pitchFamily="34" charset="0"/>
                <a:cs typeface="Arial" panose="020B0604020202020204" pitchFamily="34" charset="0"/>
              </a:rPr>
              <a:t>a.Mô hình thu nhỏ của Trái Đất.</a:t>
            </a:r>
          </a:p>
        </p:txBody>
      </p:sp>
      <p:sp>
        <p:nvSpPr>
          <p:cNvPr id="15" name="Rectangle: Rounded Corners 14">
            <a:extLst>
              <a:ext uri="{FF2B5EF4-FFF2-40B4-BE49-F238E27FC236}">
                <a16:creationId xmlns:a16="http://schemas.microsoft.com/office/drawing/2014/main" id="{44915323-3105-4632-AE4E-583885B69872}"/>
              </a:ext>
            </a:extLst>
          </p:cNvPr>
          <p:cNvSpPr/>
          <p:nvPr/>
        </p:nvSpPr>
        <p:spPr>
          <a:xfrm>
            <a:off x="5548046" y="4006998"/>
            <a:ext cx="6493266" cy="891172"/>
          </a:xfrm>
          <a:prstGeom prst="roundRect">
            <a:avLst/>
          </a:prstGeom>
          <a:pattFill prst="pct20">
            <a:fgClr>
              <a:schemeClr val="accent5">
                <a:lumMod val="20000"/>
                <a:lumOff val="80000"/>
              </a:schemeClr>
            </a:fgClr>
            <a:bgClr>
              <a:schemeClr val="bg1"/>
            </a:bgClr>
          </a:patt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Arial" panose="020B0604020202020204" pitchFamily="34" charset="0"/>
                <a:cs typeface="Arial" panose="020B0604020202020204" pitchFamily="34" charset="0"/>
              </a:rPr>
              <a:t>c. Hình ảnh thu nhỏ một phần hay toàn bộ Trái Đất.</a:t>
            </a:r>
          </a:p>
        </p:txBody>
      </p:sp>
      <p:sp>
        <p:nvSpPr>
          <p:cNvPr id="16" name="Rectangle: Rounded Corners 15">
            <a:extLst>
              <a:ext uri="{FF2B5EF4-FFF2-40B4-BE49-F238E27FC236}">
                <a16:creationId xmlns:a16="http://schemas.microsoft.com/office/drawing/2014/main" id="{D3E85090-A20B-4A1A-AC86-2AE8E5AE0042}"/>
              </a:ext>
            </a:extLst>
          </p:cNvPr>
          <p:cNvSpPr/>
          <p:nvPr/>
        </p:nvSpPr>
        <p:spPr>
          <a:xfrm>
            <a:off x="5613009" y="5437772"/>
            <a:ext cx="6493266" cy="814064"/>
          </a:xfrm>
          <a:prstGeom prst="roundRect">
            <a:avLst/>
          </a:prstGeom>
          <a:pattFill prst="pct20">
            <a:fgClr>
              <a:schemeClr val="accent5">
                <a:lumMod val="20000"/>
                <a:lumOff val="80000"/>
              </a:schemeClr>
            </a:fgClr>
            <a:bgClr>
              <a:schemeClr val="bg1"/>
            </a:bgClr>
          </a:patt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Arial" panose="020B0604020202020204" pitchFamily="34" charset="0"/>
                <a:cs typeface="Arial" panose="020B0604020202020204" pitchFamily="34" charset="0"/>
              </a:rPr>
              <a:t>e.Trên đó các đối t</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ợng địa lí đ</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ợc thể hiện bằng kí hiệu.</a:t>
            </a:r>
          </a:p>
        </p:txBody>
      </p:sp>
      <p:sp>
        <p:nvSpPr>
          <p:cNvPr id="17" name="Rectangle: Rounded Corners 16">
            <a:extLst>
              <a:ext uri="{FF2B5EF4-FFF2-40B4-BE49-F238E27FC236}">
                <a16:creationId xmlns:a16="http://schemas.microsoft.com/office/drawing/2014/main" id="{25F48748-928F-4C63-9140-A35BE6C2CE42}"/>
              </a:ext>
            </a:extLst>
          </p:cNvPr>
          <p:cNvSpPr/>
          <p:nvPr/>
        </p:nvSpPr>
        <p:spPr>
          <a:xfrm>
            <a:off x="5548046" y="2558113"/>
            <a:ext cx="6493266" cy="891172"/>
          </a:xfrm>
          <a:prstGeom prst="roundRect">
            <a:avLst/>
          </a:prstGeom>
          <a:pattFill prst="pct20">
            <a:fgClr>
              <a:schemeClr val="accent5">
                <a:lumMod val="20000"/>
                <a:lumOff val="80000"/>
              </a:schemeClr>
            </a:fgClr>
            <a:bgClr>
              <a:schemeClr val="bg1"/>
            </a:bgClr>
          </a:patt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Arial" panose="020B0604020202020204" pitchFamily="34" charset="0"/>
                <a:cs typeface="Arial" panose="020B0604020202020204" pitchFamily="34" charset="0"/>
              </a:rPr>
              <a:t>b.Trên bề mặt có vẽ các kinh tuyến, vĩ tuyến.</a:t>
            </a:r>
          </a:p>
        </p:txBody>
      </p:sp>
      <p:sp>
        <p:nvSpPr>
          <p:cNvPr id="19" name="Flowchart: Connector 18">
            <a:extLst>
              <a:ext uri="{FF2B5EF4-FFF2-40B4-BE49-F238E27FC236}">
                <a16:creationId xmlns:a16="http://schemas.microsoft.com/office/drawing/2014/main" id="{CD90A1BE-7F41-4159-BC06-0A3714D1A5FA}"/>
              </a:ext>
            </a:extLst>
          </p:cNvPr>
          <p:cNvSpPr/>
          <p:nvPr/>
        </p:nvSpPr>
        <p:spPr>
          <a:xfrm>
            <a:off x="3058006" y="2057955"/>
            <a:ext cx="97069" cy="114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FA64F893-4A70-4014-BDE9-78CB3CA68D6C}"/>
              </a:ext>
            </a:extLst>
          </p:cNvPr>
          <p:cNvSpPr/>
          <p:nvPr/>
        </p:nvSpPr>
        <p:spPr>
          <a:xfrm>
            <a:off x="3054261" y="4593429"/>
            <a:ext cx="97069" cy="114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27961834-C266-4F9C-9845-3C03181828EF}"/>
              </a:ext>
            </a:extLst>
          </p:cNvPr>
          <p:cNvSpPr/>
          <p:nvPr/>
        </p:nvSpPr>
        <p:spPr>
          <a:xfrm>
            <a:off x="5482918" y="1523910"/>
            <a:ext cx="97069" cy="114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0BAA86E5-C37A-4787-BD0E-582403A3486F}"/>
              </a:ext>
            </a:extLst>
          </p:cNvPr>
          <p:cNvSpPr/>
          <p:nvPr/>
        </p:nvSpPr>
        <p:spPr>
          <a:xfrm>
            <a:off x="5491482" y="2946130"/>
            <a:ext cx="97069" cy="114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624E0D67-6011-489F-8FDF-B498EF95A37D}"/>
              </a:ext>
            </a:extLst>
          </p:cNvPr>
          <p:cNvSpPr/>
          <p:nvPr/>
        </p:nvSpPr>
        <p:spPr>
          <a:xfrm>
            <a:off x="5500046" y="4349300"/>
            <a:ext cx="97069" cy="114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DD72867F-FD03-4FA4-91B8-6186254E0C4B}"/>
              </a:ext>
            </a:extLst>
          </p:cNvPr>
          <p:cNvSpPr/>
          <p:nvPr/>
        </p:nvSpPr>
        <p:spPr>
          <a:xfrm>
            <a:off x="5527660" y="5752470"/>
            <a:ext cx="97069" cy="114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991C2651-48B8-4CF5-8499-0797D24E2B28}"/>
              </a:ext>
            </a:extLst>
          </p:cNvPr>
          <p:cNvCxnSpPr>
            <a:stCxn id="20" idx="7"/>
            <a:endCxn id="21" idx="2"/>
          </p:cNvCxnSpPr>
          <p:nvPr/>
        </p:nvCxnSpPr>
        <p:spPr>
          <a:xfrm flipV="1">
            <a:off x="3137115" y="1581199"/>
            <a:ext cx="2345803" cy="302901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89C7A1F5-EE37-43EB-9190-4B65D5A444A7}"/>
              </a:ext>
            </a:extLst>
          </p:cNvPr>
          <p:cNvCxnSpPr>
            <a:cxnSpLocks/>
          </p:cNvCxnSpPr>
          <p:nvPr/>
        </p:nvCxnSpPr>
        <p:spPr>
          <a:xfrm>
            <a:off x="3073623" y="2125171"/>
            <a:ext cx="2465859" cy="371315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983D987F-8D91-46A8-9745-6736C0F55602}"/>
              </a:ext>
            </a:extLst>
          </p:cNvPr>
          <p:cNvCxnSpPr>
            <a:cxnSpLocks/>
            <a:endCxn id="22" idx="3"/>
          </p:cNvCxnSpPr>
          <p:nvPr/>
        </p:nvCxnSpPr>
        <p:spPr>
          <a:xfrm flipV="1">
            <a:off x="3137115" y="3043928"/>
            <a:ext cx="2368582" cy="158791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85CC46B5-7EA5-4BA6-AA95-77F5C5F435C2}"/>
              </a:ext>
            </a:extLst>
          </p:cNvPr>
          <p:cNvCxnSpPr>
            <a:cxnSpLocks/>
            <a:endCxn id="23" idx="2"/>
          </p:cNvCxnSpPr>
          <p:nvPr/>
        </p:nvCxnSpPr>
        <p:spPr>
          <a:xfrm>
            <a:off x="3093912" y="2118706"/>
            <a:ext cx="2406134" cy="228788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heel(1)">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35946" y="1731680"/>
            <a:ext cx="3410603" cy="34137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algn="ctr"/>
            <a:r>
              <a:rPr lang="en-US" sz="4329" b="1">
                <a:latin typeface="Arial" pitchFamily="34" charset="0"/>
                <a:cs typeface="Arial" pitchFamily="34" charset="0"/>
              </a:rPr>
              <a:t>  </a:t>
            </a:r>
            <a:r>
              <a:rPr lang="en-US" sz="6000" b="1">
                <a:latin typeface="Arial" pitchFamily="34" charset="0"/>
                <a:cs typeface="Arial" pitchFamily="34" charset="0"/>
              </a:rPr>
              <a:t>Dặn dò</a:t>
            </a:r>
          </a:p>
        </p:txBody>
      </p:sp>
      <p:sp>
        <p:nvSpPr>
          <p:cNvPr id="5" name="Block Arc 4"/>
          <p:cNvSpPr/>
          <p:nvPr/>
        </p:nvSpPr>
        <p:spPr>
          <a:xfrm>
            <a:off x="-3898054" y="-219541"/>
            <a:ext cx="7290338"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74669" y="1261535"/>
            <a:ext cx="9019958"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00B050"/>
                </a:solidFill>
                <a:latin typeface="Arial" pitchFamily="34" charset="0"/>
                <a:cs typeface="Arial" pitchFamily="34" charset="0"/>
              </a:rPr>
              <a:t>Xem lại bài đã học</a:t>
            </a:r>
          </a:p>
        </p:txBody>
      </p:sp>
      <p:sp>
        <p:nvSpPr>
          <p:cNvPr id="7" name="Oval 6"/>
          <p:cNvSpPr/>
          <p:nvPr/>
        </p:nvSpPr>
        <p:spPr>
          <a:xfrm>
            <a:off x="2297962" y="1126068"/>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799"/>
              </a:spcBef>
            </a:pPr>
            <a:r>
              <a:rPr lang="en-US" sz="5328" b="1">
                <a:solidFill>
                  <a:schemeClr val="bg1"/>
                </a:solidFill>
                <a:latin typeface="Arial" pitchFamily="34" charset="0"/>
                <a:cs typeface="Arial" pitchFamily="34" charset="0"/>
              </a:rPr>
              <a:t>1</a:t>
            </a:r>
          </a:p>
        </p:txBody>
      </p:sp>
      <p:sp>
        <p:nvSpPr>
          <p:cNvPr id="8" name="Freeform 7"/>
          <p:cNvSpPr/>
          <p:nvPr/>
        </p:nvSpPr>
        <p:spPr>
          <a:xfrm>
            <a:off x="3368241" y="2887134"/>
            <a:ext cx="8626387"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FF99CC"/>
                </a:solidFill>
                <a:latin typeface="Arial" pitchFamily="34" charset="0"/>
                <a:cs typeface="Arial" pitchFamily="34" charset="0"/>
              </a:rPr>
              <a:t>Hoàn thành bài tập SBT</a:t>
            </a:r>
          </a:p>
        </p:txBody>
      </p:sp>
      <p:sp>
        <p:nvSpPr>
          <p:cNvPr id="9" name="Oval 8"/>
          <p:cNvSpPr/>
          <p:nvPr/>
        </p:nvSpPr>
        <p:spPr>
          <a:xfrm>
            <a:off x="2691535" y="2751666"/>
            <a:ext cx="1353413" cy="1354666"/>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5328" b="1">
                <a:solidFill>
                  <a:schemeClr val="bg1"/>
                </a:solidFill>
                <a:latin typeface="Arial" pitchFamily="34" charset="0"/>
                <a:cs typeface="Arial" pitchFamily="34" charset="0"/>
              </a:rPr>
              <a:t>2</a:t>
            </a:r>
          </a:p>
        </p:txBody>
      </p:sp>
      <p:sp>
        <p:nvSpPr>
          <p:cNvPr id="10" name="Freeform 9"/>
          <p:cNvSpPr/>
          <p:nvPr/>
        </p:nvSpPr>
        <p:spPr>
          <a:xfrm>
            <a:off x="2974669" y="4241800"/>
            <a:ext cx="9019958" cy="176106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r>
              <a:rPr lang="en-US" sz="3730" b="1">
                <a:solidFill>
                  <a:srgbClr val="3399FF"/>
                </a:solidFill>
                <a:latin typeface="Arial" pitchFamily="34" charset="0"/>
                <a:cs typeface="Arial" pitchFamily="34" charset="0"/>
              </a:rPr>
              <a:t>Chuẩn bị bài 3: </a:t>
            </a:r>
            <a:r>
              <a:rPr lang="en-US" sz="4000" b="1">
                <a:solidFill>
                  <a:srgbClr val="00B0F0"/>
                </a:solidFill>
                <a:latin typeface="Arial" panose="020B0604020202020204" pitchFamily="34" charset="0"/>
                <a:cs typeface="Arial" panose="020B0604020202020204" pitchFamily="34" charset="0"/>
              </a:rPr>
              <a:t>“ Tỉ lệ bản đồ. Tính khoảng cách thực tế dựa vào tỉ lệ bản đồ”. </a:t>
            </a:r>
          </a:p>
        </p:txBody>
      </p:sp>
      <p:sp>
        <p:nvSpPr>
          <p:cNvPr id="11" name="Oval 10"/>
          <p:cNvSpPr/>
          <p:nvPr/>
        </p:nvSpPr>
        <p:spPr>
          <a:xfrm>
            <a:off x="2297962" y="4377267"/>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795"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687" y="97855"/>
            <a:ext cx="2943674" cy="2056426"/>
          </a:xfrm>
          <a:prstGeom prst="rect">
            <a:avLst/>
          </a:prstGeom>
        </p:spPr>
      </p:pic>
    </p:spTree>
    <p:extLst>
      <p:ext uri="{BB962C8B-B14F-4D97-AF65-F5344CB8AC3E}">
        <p14:creationId xmlns:p14="http://schemas.microsoft.com/office/powerpoint/2010/main" val="21375558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817036A0-A032-4577-BF35-0E7EDDDA8A99}"/>
              </a:ext>
            </a:extLst>
          </p:cNvPr>
          <p:cNvPicPr>
            <a:picLocks noChangeAspect="1"/>
          </p:cNvPicPr>
          <p:nvPr/>
        </p:nvPicPr>
        <p:blipFill rotWithShape="1">
          <a:blip r:embed="rId2">
            <a:extLst>
              <a:ext uri="{28A0092B-C50C-407E-A947-70E740481C1C}">
                <a14:useLocalDpi xmlns:a14="http://schemas.microsoft.com/office/drawing/2010/main" val="0"/>
              </a:ext>
            </a:extLst>
          </a:blip>
          <a:srcRect b="8304"/>
          <a:stretch/>
        </p:blipFill>
        <p:spPr>
          <a:xfrm>
            <a:off x="6943060" y="1539006"/>
            <a:ext cx="5248940" cy="5188482"/>
          </a:xfrm>
          <a:prstGeom prst="rect">
            <a:avLst/>
          </a:prstGeom>
        </p:spPr>
      </p:pic>
      <p:sp>
        <p:nvSpPr>
          <p:cNvPr id="8" name="TextBox 7">
            <a:extLst>
              <a:ext uri="{FF2B5EF4-FFF2-40B4-BE49-F238E27FC236}">
                <a16:creationId xmlns:a16="http://schemas.microsoft.com/office/drawing/2014/main" id="{FBF8A2FD-7C56-439D-8E6B-55E3863188AB}"/>
              </a:ext>
            </a:extLst>
          </p:cNvPr>
          <p:cNvSpPr txBox="1"/>
          <p:nvPr/>
        </p:nvSpPr>
        <p:spPr>
          <a:xfrm>
            <a:off x="-187776" y="1071697"/>
            <a:ext cx="9372416" cy="1754326"/>
          </a:xfrm>
          <a:prstGeom prst="rect">
            <a:avLst/>
          </a:prstGeom>
          <a:noFill/>
        </p:spPr>
        <p:txBody>
          <a:bodyPr wrap="square" rtlCol="0">
            <a:spAutoFit/>
          </a:bodyPr>
          <a:lstStyle/>
          <a:p>
            <a:pPr algn="ctr"/>
            <a:r>
              <a:rPr lang="en-US" sz="5400" b="1">
                <a:solidFill>
                  <a:srgbClr val="7030A0"/>
                </a:solidFill>
                <a:latin typeface="Arial" panose="020B0604020202020204" pitchFamily="34" charset="0"/>
                <a:cs typeface="Arial" panose="020B0604020202020204" pitchFamily="34" charset="0"/>
              </a:rPr>
              <a:t>Cảm </a:t>
            </a:r>
            <a:r>
              <a:rPr lang="vi-VN" sz="5400" b="1">
                <a:solidFill>
                  <a:srgbClr val="7030A0"/>
                </a:solidFill>
                <a:latin typeface="Arial" panose="020B0604020202020204" pitchFamily="34" charset="0"/>
                <a:cs typeface="Arial" panose="020B0604020202020204" pitchFamily="34" charset="0"/>
              </a:rPr>
              <a:t>ơ</a:t>
            </a:r>
            <a:r>
              <a:rPr lang="en-US" sz="5400" b="1">
                <a:solidFill>
                  <a:srgbClr val="7030A0"/>
                </a:solidFill>
                <a:latin typeface="Arial" panose="020B0604020202020204" pitchFamily="34" charset="0"/>
                <a:cs typeface="Arial" panose="020B0604020202020204" pitchFamily="34" charset="0"/>
              </a:rPr>
              <a:t>n</a:t>
            </a:r>
          </a:p>
          <a:p>
            <a:pPr algn="ctr"/>
            <a:r>
              <a:rPr lang="en-US" sz="5400" b="1">
                <a:solidFill>
                  <a:srgbClr val="7030A0"/>
                </a:solidFill>
                <a:latin typeface="Arial" panose="020B0604020202020204" pitchFamily="34" charset="0"/>
                <a:cs typeface="Arial" panose="020B0604020202020204" pitchFamily="34" charset="0"/>
              </a:rPr>
              <a:t>các em đã chú ý lắng nghe!</a:t>
            </a:r>
          </a:p>
        </p:txBody>
      </p:sp>
    </p:spTree>
    <p:extLst>
      <p:ext uri="{BB962C8B-B14F-4D97-AF65-F5344CB8AC3E}">
        <p14:creationId xmlns:p14="http://schemas.microsoft.com/office/powerpoint/2010/main" val="3394576812"/>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B67813DD-1784-4616-8F4E-55B75D4E196B}"/>
              </a:ext>
            </a:extLst>
          </p:cNvPr>
          <p:cNvSpPr/>
          <p:nvPr/>
        </p:nvSpPr>
        <p:spPr>
          <a:xfrm>
            <a:off x="386079" y="2053816"/>
            <a:ext cx="1196603" cy="1166162"/>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00B0F0"/>
                </a:solidFill>
                <a:latin typeface="Arial" panose="020B0604020202020204" pitchFamily="34" charset="0"/>
                <a:cs typeface="Arial" panose="020B0604020202020204" pitchFamily="34" charset="0"/>
              </a:rPr>
              <a:t>01</a:t>
            </a:r>
          </a:p>
        </p:txBody>
      </p:sp>
      <p:sp>
        <p:nvSpPr>
          <p:cNvPr id="8" name="Flowchart: Connector 7">
            <a:extLst>
              <a:ext uri="{FF2B5EF4-FFF2-40B4-BE49-F238E27FC236}">
                <a16:creationId xmlns:a16="http://schemas.microsoft.com/office/drawing/2014/main" id="{01D71F2D-819C-4B44-8712-F9EB5E069125}"/>
              </a:ext>
            </a:extLst>
          </p:cNvPr>
          <p:cNvSpPr/>
          <p:nvPr/>
        </p:nvSpPr>
        <p:spPr>
          <a:xfrm>
            <a:off x="477520" y="3912521"/>
            <a:ext cx="1105164" cy="109078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92D050"/>
                </a:solidFill>
                <a:latin typeface="Arial" panose="020B0604020202020204" pitchFamily="34" charset="0"/>
                <a:cs typeface="Arial" panose="020B0604020202020204" pitchFamily="34" charset="0"/>
              </a:rPr>
              <a:t>02</a:t>
            </a:r>
          </a:p>
        </p:txBody>
      </p:sp>
      <p:sp>
        <p:nvSpPr>
          <p:cNvPr id="6" name="Rectangle: Rounded Corners 5">
            <a:extLst>
              <a:ext uri="{FF2B5EF4-FFF2-40B4-BE49-F238E27FC236}">
                <a16:creationId xmlns:a16="http://schemas.microsoft.com/office/drawing/2014/main" id="{7027D11F-9EBF-46D2-B639-067C5B7130D3}"/>
              </a:ext>
            </a:extLst>
          </p:cNvPr>
          <p:cNvSpPr/>
          <p:nvPr/>
        </p:nvSpPr>
        <p:spPr>
          <a:xfrm>
            <a:off x="1711842" y="3928605"/>
            <a:ext cx="6677245" cy="130176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latin typeface="Arial" panose="020B0604020202020204" pitchFamily="34" charset="0"/>
                <a:cs typeface="Arial" panose="020B0604020202020204" pitchFamily="34" charset="0"/>
              </a:rPr>
              <a:t>Một số lưới kinh, vĩ tuyến</a:t>
            </a:r>
          </a:p>
          <a:p>
            <a:r>
              <a:rPr lang="en-US" sz="4000" b="1">
                <a:latin typeface="Arial" panose="020B0604020202020204" pitchFamily="34" charset="0"/>
                <a:cs typeface="Arial" panose="020B0604020202020204" pitchFamily="34" charset="0"/>
              </a:rPr>
              <a:t> của bản đồ thế giới</a:t>
            </a:r>
            <a:endParaRPr lang="en-US" sz="4000"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9D75515-C577-4425-89F9-2F36EDA9EBD2}"/>
              </a:ext>
            </a:extLst>
          </p:cNvPr>
          <p:cNvSpPr/>
          <p:nvPr/>
        </p:nvSpPr>
        <p:spPr>
          <a:xfrm>
            <a:off x="1711842" y="2187233"/>
            <a:ext cx="6262577" cy="10469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latin typeface="Arial" panose="020B0604020202020204" pitchFamily="34" charset="0"/>
                <a:cs typeface="Arial" panose="020B0604020202020204" pitchFamily="34" charset="0"/>
              </a:rPr>
              <a:t> Khái niệm bản đồ</a:t>
            </a:r>
            <a:endParaRPr lang="en-US" sz="4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9DAAF-4DBA-43F7-915F-D94B3CDD85D0}"/>
              </a:ext>
            </a:extLst>
          </p:cNvPr>
          <p:cNvSpPr txBox="1"/>
          <p:nvPr/>
        </p:nvSpPr>
        <p:spPr>
          <a:xfrm>
            <a:off x="2890284" y="140587"/>
            <a:ext cx="6677244" cy="1156585"/>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3600" dirty="0"/>
          </a:p>
        </p:txBody>
      </p:sp>
      <p:sp>
        <p:nvSpPr>
          <p:cNvPr id="11" name="Flowchart: Connector 10">
            <a:extLst>
              <a:ext uri="{FF2B5EF4-FFF2-40B4-BE49-F238E27FC236}">
                <a16:creationId xmlns:a16="http://schemas.microsoft.com/office/drawing/2014/main" id="{48C16777-A078-44A9-8066-080D72EB9FF6}"/>
              </a:ext>
            </a:extLst>
          </p:cNvPr>
          <p:cNvSpPr/>
          <p:nvPr/>
        </p:nvSpPr>
        <p:spPr>
          <a:xfrm>
            <a:off x="477520" y="5613636"/>
            <a:ext cx="1105164" cy="1090780"/>
          </a:xfrm>
          <a:prstGeom prst="flowChartConnector">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a:solidFill>
                  <a:schemeClr val="accent2"/>
                </a:solidFill>
                <a:latin typeface="Arial" panose="020B0604020202020204" pitchFamily="34" charset="0"/>
                <a:cs typeface="Arial" panose="020B0604020202020204" pitchFamily="34" charset="0"/>
              </a:rPr>
              <a:t>03</a:t>
            </a:r>
            <a:endParaRPr lang="en-US" sz="4000" b="1" dirty="0">
              <a:solidFill>
                <a:schemeClr val="accent2"/>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A27D1167-3FA6-4A36-B884-E79A18442F38}"/>
              </a:ext>
            </a:extLst>
          </p:cNvPr>
          <p:cNvSpPr/>
          <p:nvPr/>
        </p:nvSpPr>
        <p:spPr>
          <a:xfrm>
            <a:off x="1711842" y="5629720"/>
            <a:ext cx="7725709" cy="10746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Phương hướng trên bản đồ</a:t>
            </a:r>
            <a:endParaRPr lang="en-US" sz="40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27403BB1-98C0-4C93-889A-AA4FAC01C9C4}"/>
              </a:ext>
            </a:extLst>
          </p:cNvPr>
          <p:cNvPicPr>
            <a:picLocks noChangeAspect="1"/>
          </p:cNvPicPr>
          <p:nvPr/>
        </p:nvPicPr>
        <p:blipFill rotWithShape="1">
          <a:blip r:embed="rId2"/>
          <a:srcRect l="49167" t="44000" r="20834" b="25629"/>
          <a:stretch/>
        </p:blipFill>
        <p:spPr>
          <a:xfrm>
            <a:off x="8838956" y="3067760"/>
            <a:ext cx="2966965" cy="1689522"/>
          </a:xfrm>
          <a:prstGeom prst="rect">
            <a:avLst/>
          </a:prstGeom>
        </p:spPr>
      </p:pic>
      <p:pic>
        <p:nvPicPr>
          <p:cNvPr id="14" name="Picture 13">
            <a:extLst>
              <a:ext uri="{FF2B5EF4-FFF2-40B4-BE49-F238E27FC236}">
                <a16:creationId xmlns:a16="http://schemas.microsoft.com/office/drawing/2014/main" id="{58A0BFA2-C6B4-4333-A79A-5F138A77F10F}"/>
              </a:ext>
            </a:extLst>
          </p:cNvPr>
          <p:cNvPicPr>
            <a:picLocks noChangeAspect="1"/>
          </p:cNvPicPr>
          <p:nvPr/>
        </p:nvPicPr>
        <p:blipFill rotWithShape="1">
          <a:blip r:embed="rId3"/>
          <a:srcRect l="47083" t="27704" r="22083" b="16148"/>
          <a:stretch/>
        </p:blipFill>
        <p:spPr>
          <a:xfrm>
            <a:off x="9737794" y="5118522"/>
            <a:ext cx="1649400" cy="1689521"/>
          </a:xfrm>
          <a:prstGeom prst="rect">
            <a:avLst/>
          </a:prstGeom>
        </p:spPr>
      </p:pic>
    </p:spTree>
    <p:extLst>
      <p:ext uri="{BB962C8B-B14F-4D97-AF65-F5344CB8AC3E}">
        <p14:creationId xmlns:p14="http://schemas.microsoft.com/office/powerpoint/2010/main" val="1419873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Connector 9">
            <a:extLst>
              <a:ext uri="{FF2B5EF4-FFF2-40B4-BE49-F238E27FC236}">
                <a16:creationId xmlns:a16="http://schemas.microsoft.com/office/drawing/2014/main" id="{DF2FEDA5-D1B7-4DD6-B658-6B400BDF3511}"/>
              </a:ext>
            </a:extLst>
          </p:cNvPr>
          <p:cNvSpPr/>
          <p:nvPr/>
        </p:nvSpPr>
        <p:spPr>
          <a:xfrm>
            <a:off x="30480" y="72616"/>
            <a:ext cx="1196603" cy="1166162"/>
          </a:xfrm>
          <a:prstGeom prst="flowChartConnector">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00B0F0"/>
                </a:solidFill>
                <a:latin typeface="Arial" panose="020B0604020202020204" pitchFamily="34" charset="0"/>
                <a:cs typeface="Arial" panose="020B0604020202020204" pitchFamily="34" charset="0"/>
              </a:rPr>
              <a:t>01</a:t>
            </a:r>
          </a:p>
        </p:txBody>
      </p:sp>
      <p:sp>
        <p:nvSpPr>
          <p:cNvPr id="11" name="Rectangle: Rounded Corners 10">
            <a:extLst>
              <a:ext uri="{FF2B5EF4-FFF2-40B4-BE49-F238E27FC236}">
                <a16:creationId xmlns:a16="http://schemas.microsoft.com/office/drawing/2014/main" id="{AD605B48-ED1E-4058-ADA0-F07B9FA3A619}"/>
              </a:ext>
            </a:extLst>
          </p:cNvPr>
          <p:cNvSpPr/>
          <p:nvPr/>
        </p:nvSpPr>
        <p:spPr>
          <a:xfrm>
            <a:off x="1285123" y="124753"/>
            <a:ext cx="5359517" cy="10469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latin typeface="Arial" panose="020B0604020202020204" pitchFamily="34" charset="0"/>
                <a:cs typeface="Arial" panose="020B0604020202020204" pitchFamily="34" charset="0"/>
              </a:rPr>
              <a:t> </a:t>
            </a:r>
            <a:r>
              <a:rPr lang="en-US" sz="4400" b="1">
                <a:latin typeface="Arial" panose="020B0604020202020204" pitchFamily="34" charset="0"/>
                <a:cs typeface="Arial" panose="020B0604020202020204" pitchFamily="34" charset="0"/>
              </a:rPr>
              <a:t>Khái niệm bản đồ</a:t>
            </a:r>
            <a:endParaRPr lang="en-US" sz="44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9AD99956-0BFC-431A-BC7E-7FFB1A556E85}"/>
              </a:ext>
            </a:extLst>
          </p:cNvPr>
          <p:cNvGrpSpPr/>
          <p:nvPr/>
        </p:nvGrpSpPr>
        <p:grpSpPr>
          <a:xfrm>
            <a:off x="2611120" y="1564640"/>
            <a:ext cx="7132320" cy="3444240"/>
            <a:chOff x="2611120" y="1564640"/>
            <a:chExt cx="7132320" cy="3444240"/>
          </a:xfrm>
        </p:grpSpPr>
        <p:sp>
          <p:nvSpPr>
            <p:cNvPr id="2" name="Thought Bubble: Cloud 1">
              <a:extLst>
                <a:ext uri="{FF2B5EF4-FFF2-40B4-BE49-F238E27FC236}">
                  <a16:creationId xmlns:a16="http://schemas.microsoft.com/office/drawing/2014/main" id="{566A23BB-987F-47DB-9AA8-982EC73E8B3F}"/>
                </a:ext>
              </a:extLst>
            </p:cNvPr>
            <p:cNvSpPr/>
            <p:nvPr/>
          </p:nvSpPr>
          <p:spPr>
            <a:xfrm>
              <a:off x="2611120" y="1564640"/>
              <a:ext cx="7132320" cy="3444240"/>
            </a:xfrm>
            <a:prstGeom prst="cloudCallout">
              <a:avLst>
                <a:gd name="adj1" fmla="val 52772"/>
                <a:gd name="adj2" fmla="val 95833"/>
              </a:avLst>
            </a:prstGeom>
            <a:solidFill>
              <a:schemeClr val="accent2">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B86AD5C-C34F-40C5-B577-52D3BC2ED38E}"/>
                </a:ext>
              </a:extLst>
            </p:cNvPr>
            <p:cNvSpPr txBox="1"/>
            <p:nvPr/>
          </p:nvSpPr>
          <p:spPr>
            <a:xfrm>
              <a:off x="2941320" y="2461340"/>
              <a:ext cx="6309360" cy="1446550"/>
            </a:xfrm>
            <a:prstGeom prst="rect">
              <a:avLst/>
            </a:prstGeom>
            <a:noFill/>
          </p:spPr>
          <p:txBody>
            <a:bodyPr wrap="square" rtlCol="0">
              <a:spAutoFit/>
            </a:bodyPr>
            <a:lstStyle/>
            <a:p>
              <a:pPr algn="ctr"/>
              <a:r>
                <a:rPr lang="en-US" sz="4400" b="1">
                  <a:solidFill>
                    <a:srgbClr val="FF0000"/>
                  </a:solidFill>
                  <a:latin typeface="Arial" panose="020B0604020202020204" pitchFamily="34" charset="0"/>
                  <a:cs typeface="Arial" panose="020B0604020202020204" pitchFamily="34" charset="0"/>
                </a:rPr>
                <a:t>Kể tên một số </a:t>
              </a:r>
            </a:p>
            <a:p>
              <a:pPr algn="ctr"/>
              <a:r>
                <a:rPr lang="en-US" sz="4400" b="1">
                  <a:solidFill>
                    <a:srgbClr val="FF0000"/>
                  </a:solidFill>
                  <a:latin typeface="Arial" panose="020B0604020202020204" pitchFamily="34" charset="0"/>
                  <a:cs typeface="Arial" panose="020B0604020202020204" pitchFamily="34" charset="0"/>
                </a:rPr>
                <a:t>bản đồ mà em biết?</a:t>
              </a:r>
            </a:p>
          </p:txBody>
        </p:sp>
      </p:grpSp>
      <p:pic>
        <p:nvPicPr>
          <p:cNvPr id="4" name="Picture 3">
            <a:extLst>
              <a:ext uri="{FF2B5EF4-FFF2-40B4-BE49-F238E27FC236}">
                <a16:creationId xmlns:a16="http://schemas.microsoft.com/office/drawing/2014/main" id="{DCC1E0B5-D97D-4735-9662-50245FFA0D9F}"/>
              </a:ext>
            </a:extLst>
          </p:cNvPr>
          <p:cNvPicPr>
            <a:picLocks noChangeAspect="1"/>
          </p:cNvPicPr>
          <p:nvPr/>
        </p:nvPicPr>
        <p:blipFill rotWithShape="1">
          <a:blip r:embed="rId3"/>
          <a:srcRect l="27188" t="15833" r="28853" b="31667"/>
          <a:stretch/>
        </p:blipFill>
        <p:spPr>
          <a:xfrm>
            <a:off x="7537450" y="1355881"/>
            <a:ext cx="4508556" cy="2357200"/>
          </a:xfrm>
          <a:prstGeom prst="rect">
            <a:avLst/>
          </a:prstGeom>
          <a:ln>
            <a:solidFill>
              <a:schemeClr val="accent1"/>
            </a:solidFill>
          </a:ln>
        </p:spPr>
      </p:pic>
      <p:pic>
        <p:nvPicPr>
          <p:cNvPr id="1026" name="Picture 2" descr="Bản đồ tỷ lệ 1:9.000.000">
            <a:extLst>
              <a:ext uri="{FF2B5EF4-FFF2-40B4-BE49-F238E27FC236}">
                <a16:creationId xmlns:a16="http://schemas.microsoft.com/office/drawing/2014/main" id="{B19E68E1-1EEB-45CE-92DF-9B76B5DD7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994" y="1365611"/>
            <a:ext cx="3645169" cy="5209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ản đồ du lịch dành cho khách du lịch tìm đường đi, điểm đến trên bản đồ">
            <a:extLst>
              <a:ext uri="{FF2B5EF4-FFF2-40B4-BE49-F238E27FC236}">
                <a16:creationId xmlns:a16="http://schemas.microsoft.com/office/drawing/2014/main" id="{7259EBA2-0A2A-4965-9987-EE8C420857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9963" y="1355881"/>
            <a:ext cx="3556984" cy="5209161"/>
          </a:xfrm>
          <a:prstGeom prst="rect">
            <a:avLst/>
          </a:prstGeom>
          <a:solidFill>
            <a:schemeClr val="bg1"/>
          </a:solidFill>
          <a:ln>
            <a:solidFill>
              <a:schemeClr val="accent1"/>
            </a:solidFill>
          </a:ln>
        </p:spPr>
      </p:pic>
      <p:pic>
        <p:nvPicPr>
          <p:cNvPr id="1030" name="Picture 6" descr="Bản đồ giao thông thủ đô Hà Nội">
            <a:extLst>
              <a:ext uri="{FF2B5EF4-FFF2-40B4-BE49-F238E27FC236}">
                <a16:creationId xmlns:a16="http://schemas.microsoft.com/office/drawing/2014/main" id="{3580A0D3-DAB1-4C20-8AF1-4C0BD7E87B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5747" y="3752342"/>
            <a:ext cx="4757608" cy="293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2777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barn(inVertical)">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barn(inVertical)">
                                      <p:cBhvr>
                                        <p:cTn id="4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D5BF75-1F2A-4790-9E67-D95078516AD2}"/>
              </a:ext>
            </a:extLst>
          </p:cNvPr>
          <p:cNvSpPr/>
          <p:nvPr/>
        </p:nvSpPr>
        <p:spPr>
          <a:xfrm>
            <a:off x="180833" y="2693571"/>
            <a:ext cx="8538362" cy="162723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DF2FEDA5-D1B7-4DD6-B658-6B400BDF3511}"/>
              </a:ext>
            </a:extLst>
          </p:cNvPr>
          <p:cNvSpPr/>
          <p:nvPr/>
        </p:nvSpPr>
        <p:spPr>
          <a:xfrm>
            <a:off x="30480" y="72616"/>
            <a:ext cx="1196603" cy="1166162"/>
          </a:xfrm>
          <a:prstGeom prst="flowChartConnector">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00B0F0"/>
                </a:solidFill>
                <a:latin typeface="Arial" panose="020B0604020202020204" pitchFamily="34" charset="0"/>
                <a:cs typeface="Arial" panose="020B0604020202020204" pitchFamily="34" charset="0"/>
              </a:rPr>
              <a:t>01</a:t>
            </a:r>
          </a:p>
        </p:txBody>
      </p:sp>
      <p:sp>
        <p:nvSpPr>
          <p:cNvPr id="11" name="Rectangle: Rounded Corners 10">
            <a:extLst>
              <a:ext uri="{FF2B5EF4-FFF2-40B4-BE49-F238E27FC236}">
                <a16:creationId xmlns:a16="http://schemas.microsoft.com/office/drawing/2014/main" id="{AD605B48-ED1E-4058-ADA0-F07B9FA3A619}"/>
              </a:ext>
            </a:extLst>
          </p:cNvPr>
          <p:cNvSpPr/>
          <p:nvPr/>
        </p:nvSpPr>
        <p:spPr>
          <a:xfrm>
            <a:off x="1285123" y="124753"/>
            <a:ext cx="5359517" cy="10469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latin typeface="Arial" panose="020B0604020202020204" pitchFamily="34" charset="0"/>
                <a:cs typeface="Arial" panose="020B0604020202020204" pitchFamily="34" charset="0"/>
              </a:rPr>
              <a:t> </a:t>
            </a:r>
            <a:r>
              <a:rPr lang="en-US" sz="4400" b="1">
                <a:latin typeface="Arial" panose="020B0604020202020204" pitchFamily="34" charset="0"/>
                <a:cs typeface="Arial" panose="020B0604020202020204" pitchFamily="34" charset="0"/>
              </a:rPr>
              <a:t>Khái niệm bản đồ</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DD841F0-41EA-4EF4-8D1B-398E2F46D1DD}"/>
              </a:ext>
            </a:extLst>
          </p:cNvPr>
          <p:cNvSpPr txBox="1"/>
          <p:nvPr/>
        </p:nvSpPr>
        <p:spPr>
          <a:xfrm>
            <a:off x="283574" y="2705725"/>
            <a:ext cx="8324387" cy="1446550"/>
          </a:xfrm>
          <a:prstGeom prst="rect">
            <a:avLst/>
          </a:prstGeom>
          <a:noFill/>
        </p:spPr>
        <p:txBody>
          <a:bodyPr wrap="square" rtlCol="0">
            <a:spAutoFit/>
          </a:bodyPr>
          <a:lstStyle/>
          <a:p>
            <a:r>
              <a:rPr lang="en-US" sz="4400" b="1">
                <a:solidFill>
                  <a:srgbClr val="0070C0"/>
                </a:solidFill>
                <a:latin typeface="Arial" panose="020B0604020202020204" pitchFamily="34" charset="0"/>
                <a:cs typeface="Arial" panose="020B0604020202020204" pitchFamily="34" charset="0"/>
              </a:rPr>
              <a:t>Tổ 1,2: </a:t>
            </a:r>
            <a:r>
              <a:rPr lang="en-US" sz="4400" b="1">
                <a:solidFill>
                  <a:srgbClr val="00B0F0"/>
                </a:solidFill>
                <a:latin typeface="Arial" panose="020B0604020202020204" pitchFamily="34" charset="0"/>
                <a:cs typeface="Arial" panose="020B0604020202020204" pitchFamily="34" charset="0"/>
              </a:rPr>
              <a:t>Quả Địa Cầu và bản đồ có gì giống và khác nhau?</a:t>
            </a:r>
          </a:p>
        </p:txBody>
      </p:sp>
      <p:pic>
        <p:nvPicPr>
          <p:cNvPr id="5" name="Picture 4" descr="A picture containing indoor, black, colorful, painted&#10;&#10;Description automatically generated">
            <a:extLst>
              <a:ext uri="{FF2B5EF4-FFF2-40B4-BE49-F238E27FC236}">
                <a16:creationId xmlns:a16="http://schemas.microsoft.com/office/drawing/2014/main" id="{D49941DC-5305-47EA-8C19-05FC737343C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9010" r="7896" b="5775"/>
          <a:stretch/>
        </p:blipFill>
        <p:spPr>
          <a:xfrm>
            <a:off x="8904129" y="335054"/>
            <a:ext cx="2757040" cy="3126372"/>
          </a:xfrm>
          <a:prstGeom prst="rect">
            <a:avLst/>
          </a:prstGeom>
          <a:ln>
            <a:solidFill>
              <a:schemeClr val="accent1">
                <a:shade val="50000"/>
              </a:schemeClr>
            </a:solidFill>
          </a:ln>
        </p:spPr>
      </p:pic>
      <p:pic>
        <p:nvPicPr>
          <p:cNvPr id="7" name="Picture 6">
            <a:extLst>
              <a:ext uri="{FF2B5EF4-FFF2-40B4-BE49-F238E27FC236}">
                <a16:creationId xmlns:a16="http://schemas.microsoft.com/office/drawing/2014/main" id="{397BB274-3C77-45BD-ABE3-C6F370B0405C}"/>
              </a:ext>
            </a:extLst>
          </p:cNvPr>
          <p:cNvPicPr>
            <a:picLocks noChangeAspect="1"/>
          </p:cNvPicPr>
          <p:nvPr/>
        </p:nvPicPr>
        <p:blipFill rotWithShape="1">
          <a:blip r:embed="rId5"/>
          <a:srcRect l="35730" t="30262" r="37051" b="6517"/>
          <a:stretch/>
        </p:blipFill>
        <p:spPr>
          <a:xfrm>
            <a:off x="8904129" y="3667873"/>
            <a:ext cx="2757040" cy="3084721"/>
          </a:xfrm>
          <a:prstGeom prst="rect">
            <a:avLst/>
          </a:prstGeom>
          <a:ln>
            <a:solidFill>
              <a:schemeClr val="accent1">
                <a:shade val="50000"/>
              </a:schemeClr>
            </a:solidFill>
          </a:ln>
        </p:spPr>
      </p:pic>
      <p:sp>
        <p:nvSpPr>
          <p:cNvPr id="9" name="Rectangle: Rounded Corners 8">
            <a:extLst>
              <a:ext uri="{FF2B5EF4-FFF2-40B4-BE49-F238E27FC236}">
                <a16:creationId xmlns:a16="http://schemas.microsoft.com/office/drawing/2014/main" id="{4CC0452A-686D-4C74-9EB5-C48335B78CBE}"/>
              </a:ext>
            </a:extLst>
          </p:cNvPr>
          <p:cNvSpPr/>
          <p:nvPr/>
        </p:nvSpPr>
        <p:spPr>
          <a:xfrm>
            <a:off x="1665631" y="1358536"/>
            <a:ext cx="6070809" cy="104696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70C0"/>
                </a:solidFill>
                <a:latin typeface="Arial" panose="020B0604020202020204" pitchFamily="34" charset="0"/>
                <a:cs typeface="Arial" panose="020B0604020202020204" pitchFamily="34" charset="0"/>
              </a:rPr>
              <a:t>THẢO LUẬN NHÓM 4</a:t>
            </a:r>
            <a:endParaRPr lang="en-US" sz="4400" b="1" dirty="0">
              <a:solidFill>
                <a:srgbClr val="0070C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B187D66-881A-43CD-BDD1-A477A723D18F}"/>
              </a:ext>
            </a:extLst>
          </p:cNvPr>
          <p:cNvSpPr txBox="1"/>
          <p:nvPr/>
        </p:nvSpPr>
        <p:spPr>
          <a:xfrm>
            <a:off x="176587" y="4775788"/>
            <a:ext cx="8538362" cy="1446550"/>
          </a:xfrm>
          <a:prstGeom prst="rect">
            <a:avLst/>
          </a:prstGeom>
          <a:solidFill>
            <a:schemeClr val="accent2">
              <a:lumMod val="20000"/>
              <a:lumOff val="80000"/>
            </a:schemeClr>
          </a:solidFill>
        </p:spPr>
        <p:txBody>
          <a:bodyPr wrap="square" rtlCol="0">
            <a:spAutoFit/>
          </a:bodyPr>
          <a:lstStyle/>
          <a:p>
            <a:r>
              <a:rPr lang="en-US" sz="4400" b="1">
                <a:solidFill>
                  <a:srgbClr val="0070C0"/>
                </a:solidFill>
                <a:latin typeface="Arial" panose="020B0604020202020204" pitchFamily="34" charset="0"/>
                <a:cs typeface="Arial" panose="020B0604020202020204" pitchFamily="34" charset="0"/>
              </a:rPr>
              <a:t>Tổ 3,4: </a:t>
            </a:r>
            <a:r>
              <a:rPr lang="en-US" sz="4400" b="1">
                <a:solidFill>
                  <a:srgbClr val="00B0F0"/>
                </a:solidFill>
                <a:latin typeface="Arial" panose="020B0604020202020204" pitchFamily="34" charset="0"/>
                <a:cs typeface="Arial" panose="020B0604020202020204" pitchFamily="34" charset="0"/>
              </a:rPr>
              <a:t>Ví dụ về vai trò của bản đồ trong học tập và đời sống?</a:t>
            </a:r>
          </a:p>
        </p:txBody>
      </p:sp>
    </p:spTree>
    <p:extLst>
      <p:ext uri="{BB962C8B-B14F-4D97-AF65-F5344CB8AC3E}">
        <p14:creationId xmlns:p14="http://schemas.microsoft.com/office/powerpoint/2010/main" val="160014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Connector 9">
            <a:extLst>
              <a:ext uri="{FF2B5EF4-FFF2-40B4-BE49-F238E27FC236}">
                <a16:creationId xmlns:a16="http://schemas.microsoft.com/office/drawing/2014/main" id="{DF2FEDA5-D1B7-4DD6-B658-6B400BDF3511}"/>
              </a:ext>
            </a:extLst>
          </p:cNvPr>
          <p:cNvSpPr/>
          <p:nvPr/>
        </p:nvSpPr>
        <p:spPr>
          <a:xfrm>
            <a:off x="30480" y="72616"/>
            <a:ext cx="1196603" cy="1166162"/>
          </a:xfrm>
          <a:prstGeom prst="flowChartConnector">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00B0F0"/>
                </a:solidFill>
                <a:latin typeface="Arial" panose="020B0604020202020204" pitchFamily="34" charset="0"/>
                <a:cs typeface="Arial" panose="020B0604020202020204" pitchFamily="34" charset="0"/>
              </a:rPr>
              <a:t>01</a:t>
            </a:r>
          </a:p>
        </p:txBody>
      </p:sp>
      <p:sp>
        <p:nvSpPr>
          <p:cNvPr id="11" name="Rectangle: Rounded Corners 10">
            <a:extLst>
              <a:ext uri="{FF2B5EF4-FFF2-40B4-BE49-F238E27FC236}">
                <a16:creationId xmlns:a16="http://schemas.microsoft.com/office/drawing/2014/main" id="{AD605B48-ED1E-4058-ADA0-F07B9FA3A619}"/>
              </a:ext>
            </a:extLst>
          </p:cNvPr>
          <p:cNvSpPr/>
          <p:nvPr/>
        </p:nvSpPr>
        <p:spPr>
          <a:xfrm>
            <a:off x="1285123" y="124753"/>
            <a:ext cx="5359517" cy="10469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latin typeface="Arial" panose="020B0604020202020204" pitchFamily="34" charset="0"/>
                <a:cs typeface="Arial" panose="020B0604020202020204" pitchFamily="34" charset="0"/>
              </a:rPr>
              <a:t> </a:t>
            </a:r>
            <a:r>
              <a:rPr lang="en-US" sz="4400" b="1">
                <a:latin typeface="Arial" panose="020B0604020202020204" pitchFamily="34" charset="0"/>
                <a:cs typeface="Arial" panose="020B0604020202020204" pitchFamily="34" charset="0"/>
              </a:rPr>
              <a:t>Khái niệm bản đồ</a:t>
            </a:r>
            <a:endParaRPr lang="en-US" sz="4400" b="1" dirty="0">
              <a:latin typeface="Arial" panose="020B0604020202020204" pitchFamily="34" charset="0"/>
              <a:cs typeface="Arial" panose="020B0604020202020204" pitchFamily="34" charset="0"/>
            </a:endParaRPr>
          </a:p>
        </p:txBody>
      </p:sp>
      <p:pic>
        <p:nvPicPr>
          <p:cNvPr id="5" name="Picture 4" descr="A picture containing indoor, black, colorful, painted&#10;&#10;Description automatically generated">
            <a:extLst>
              <a:ext uri="{FF2B5EF4-FFF2-40B4-BE49-F238E27FC236}">
                <a16:creationId xmlns:a16="http://schemas.microsoft.com/office/drawing/2014/main" id="{D49941DC-5305-47EA-8C19-05FC737343C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b="5775"/>
          <a:stretch/>
        </p:blipFill>
        <p:spPr>
          <a:xfrm>
            <a:off x="1581149" y="1262272"/>
            <a:ext cx="4101997" cy="3865112"/>
          </a:xfrm>
          <a:prstGeom prst="rect">
            <a:avLst/>
          </a:prstGeom>
        </p:spPr>
      </p:pic>
      <p:pic>
        <p:nvPicPr>
          <p:cNvPr id="7" name="Picture 6">
            <a:extLst>
              <a:ext uri="{FF2B5EF4-FFF2-40B4-BE49-F238E27FC236}">
                <a16:creationId xmlns:a16="http://schemas.microsoft.com/office/drawing/2014/main" id="{397BB274-3C77-45BD-ABE3-C6F370B0405C}"/>
              </a:ext>
            </a:extLst>
          </p:cNvPr>
          <p:cNvPicPr>
            <a:picLocks noChangeAspect="1"/>
          </p:cNvPicPr>
          <p:nvPr/>
        </p:nvPicPr>
        <p:blipFill rotWithShape="1">
          <a:blip r:embed="rId5"/>
          <a:srcRect l="35730" t="30262" r="37051" b="6517"/>
          <a:stretch/>
        </p:blipFill>
        <p:spPr>
          <a:xfrm>
            <a:off x="7453377" y="1137133"/>
            <a:ext cx="3196325" cy="4176003"/>
          </a:xfrm>
          <a:prstGeom prst="rect">
            <a:avLst/>
          </a:prstGeom>
        </p:spPr>
      </p:pic>
      <p:sp>
        <p:nvSpPr>
          <p:cNvPr id="2" name="TextBox 1">
            <a:extLst>
              <a:ext uri="{FF2B5EF4-FFF2-40B4-BE49-F238E27FC236}">
                <a16:creationId xmlns:a16="http://schemas.microsoft.com/office/drawing/2014/main" id="{31BD746E-833F-4667-A104-900A8AC6E756}"/>
              </a:ext>
            </a:extLst>
          </p:cNvPr>
          <p:cNvSpPr txBox="1"/>
          <p:nvPr/>
        </p:nvSpPr>
        <p:spPr>
          <a:xfrm>
            <a:off x="992652" y="5241095"/>
            <a:ext cx="5575610" cy="954107"/>
          </a:xfrm>
          <a:prstGeom prst="rect">
            <a:avLst/>
          </a:prstGeom>
          <a:noFill/>
        </p:spPr>
        <p:txBody>
          <a:bodyPr wrap="square" rtlCol="0">
            <a:spAutoFit/>
          </a:bodyPr>
          <a:lstStyle/>
          <a:p>
            <a:r>
              <a:rPr lang="en-US" sz="2800" b="1">
                <a:solidFill>
                  <a:srgbClr val="0070C0"/>
                </a:solidFill>
                <a:latin typeface="Arial" panose="020B0604020202020204" pitchFamily="34" charset="0"/>
                <a:cs typeface="Arial" panose="020B0604020202020204" pitchFamily="34" charset="0"/>
              </a:rPr>
              <a:t>Quả Địa Cầu là mô hình thu nhỏ của Trái Đất d</a:t>
            </a:r>
            <a:r>
              <a:rPr lang="vi-VN" sz="2800" b="1">
                <a:solidFill>
                  <a:srgbClr val="0070C0"/>
                </a:solidFill>
                <a:latin typeface="Arial" panose="020B0604020202020204" pitchFamily="34" charset="0"/>
                <a:cs typeface="Arial" panose="020B0604020202020204" pitchFamily="34" charset="0"/>
              </a:rPr>
              <a:t>ư</a:t>
            </a:r>
            <a:r>
              <a:rPr lang="en-US" sz="2800" b="1">
                <a:solidFill>
                  <a:srgbClr val="0070C0"/>
                </a:solidFill>
                <a:latin typeface="Arial" panose="020B0604020202020204" pitchFamily="34" charset="0"/>
                <a:cs typeface="Arial" panose="020B0604020202020204" pitchFamily="34" charset="0"/>
              </a:rPr>
              <a:t>ới dạng cầu</a:t>
            </a:r>
          </a:p>
        </p:txBody>
      </p:sp>
      <p:sp>
        <p:nvSpPr>
          <p:cNvPr id="8" name="TextBox 7">
            <a:extLst>
              <a:ext uri="{FF2B5EF4-FFF2-40B4-BE49-F238E27FC236}">
                <a16:creationId xmlns:a16="http://schemas.microsoft.com/office/drawing/2014/main" id="{A6072079-F1AA-4332-962E-74D9AEC10FF4}"/>
              </a:ext>
            </a:extLst>
          </p:cNvPr>
          <p:cNvSpPr txBox="1"/>
          <p:nvPr/>
        </p:nvSpPr>
        <p:spPr>
          <a:xfrm>
            <a:off x="6726832" y="5149207"/>
            <a:ext cx="5575610" cy="1384995"/>
          </a:xfrm>
          <a:prstGeom prst="rect">
            <a:avLst/>
          </a:prstGeom>
          <a:noFill/>
        </p:spPr>
        <p:txBody>
          <a:bodyPr wrap="square" rtlCol="0">
            <a:spAutoFit/>
          </a:bodyPr>
          <a:lstStyle/>
          <a:p>
            <a:r>
              <a:rPr lang="en-US" sz="2800" b="1">
                <a:solidFill>
                  <a:srgbClr val="0070C0"/>
                </a:solidFill>
                <a:latin typeface="Arial" panose="020B0604020202020204" pitchFamily="34" charset="0"/>
                <a:cs typeface="Arial" panose="020B0604020202020204" pitchFamily="34" charset="0"/>
              </a:rPr>
              <a:t>Bản đồ là hình vẽ thu nhỏ của một phần hay toàn bộ bề mặt Trái Đất lên mặt phẳng </a:t>
            </a:r>
          </a:p>
        </p:txBody>
      </p:sp>
    </p:spTree>
    <p:extLst>
      <p:ext uri="{BB962C8B-B14F-4D97-AF65-F5344CB8AC3E}">
        <p14:creationId xmlns:p14="http://schemas.microsoft.com/office/powerpoint/2010/main" val="2033439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left)">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52BDA9-8F67-42FA-B336-6EF1CD08818C}"/>
              </a:ext>
            </a:extLst>
          </p:cNvPr>
          <p:cNvSpPr/>
          <p:nvPr/>
        </p:nvSpPr>
        <p:spPr>
          <a:xfrm>
            <a:off x="160961" y="490395"/>
            <a:ext cx="11691991" cy="1323439"/>
          </a:xfrm>
          <a:prstGeom prst="rect">
            <a:avLst/>
          </a:prstGeom>
        </p:spPr>
        <p:txBody>
          <a:bodyPr wrap="square">
            <a:spAutoFit/>
          </a:bodyPr>
          <a:lstStyle/>
          <a:p>
            <a:pPr algn="just"/>
            <a:r>
              <a:rPr lang="vi-VN" sz="4000" b="1">
                <a:solidFill>
                  <a:srgbClr val="0070C0"/>
                </a:solidFill>
                <a:latin typeface="Arial" panose="020B0604020202020204" pitchFamily="34" charset="0"/>
                <a:cs typeface="Arial" panose="020B0604020202020204" pitchFamily="34" charset="0"/>
              </a:rPr>
              <a:t>Giống nhau:</a:t>
            </a:r>
            <a:r>
              <a:rPr lang="vi-VN" sz="4000">
                <a:solidFill>
                  <a:srgbClr val="0070C0"/>
                </a:solidFill>
                <a:latin typeface="Arial" panose="020B0604020202020204" pitchFamily="34" charset="0"/>
                <a:cs typeface="Arial" panose="020B0604020202020204" pitchFamily="34" charset="0"/>
              </a:rPr>
              <a:t> đều là sự mô phỏng thu nhỏ một phần hay toàn bộ trái đất theo một tỉ lệ nhất định</a:t>
            </a:r>
            <a:r>
              <a:rPr lang="en-US" sz="4000">
                <a:solidFill>
                  <a:srgbClr val="0070C0"/>
                </a:solidFill>
                <a:latin typeface="Arial" panose="020B0604020202020204" pitchFamily="34" charset="0"/>
                <a:cs typeface="Arial" panose="020B0604020202020204" pitchFamily="34" charset="0"/>
              </a:rPr>
              <a:t>.</a:t>
            </a:r>
            <a:endParaRPr lang="vi-VN" sz="4000">
              <a:solidFill>
                <a:srgbClr val="0070C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A4A1022-D1B4-4D03-863A-78D49B5358E2}"/>
              </a:ext>
            </a:extLst>
          </p:cNvPr>
          <p:cNvSpPr/>
          <p:nvPr/>
        </p:nvSpPr>
        <p:spPr>
          <a:xfrm>
            <a:off x="160961" y="1966400"/>
            <a:ext cx="11691991" cy="4401205"/>
          </a:xfrm>
          <a:prstGeom prst="rect">
            <a:avLst/>
          </a:prstGeom>
        </p:spPr>
        <p:txBody>
          <a:bodyPr wrap="square">
            <a:spAutoFit/>
          </a:bodyPr>
          <a:lstStyle/>
          <a:p>
            <a:pPr algn="just"/>
            <a:r>
              <a:rPr lang="vi-VN" sz="4000" b="1">
                <a:solidFill>
                  <a:srgbClr val="0070C0"/>
                </a:solidFill>
                <a:latin typeface="Arial" panose="020B0604020202020204" pitchFamily="34" charset="0"/>
                <a:cs typeface="Arial" panose="020B0604020202020204" pitchFamily="34" charset="0"/>
              </a:rPr>
              <a:t>Khác nhau:  </a:t>
            </a:r>
            <a:r>
              <a:rPr lang="vi-VN" sz="4000">
                <a:solidFill>
                  <a:srgbClr val="0070C0"/>
                </a:solidFill>
                <a:latin typeface="Arial" panose="020B0604020202020204" pitchFamily="34" charset="0"/>
                <a:cs typeface="Arial" panose="020B0604020202020204" pitchFamily="34" charset="0"/>
              </a:rPr>
              <a:t>Quả địa cầu là mô phỏng theo dạng cầu(tròn) giống trái đất thật của chúng ta do đó các kinh tuyến sẽ cắt nhau tại 2 điểm cực bắc và cực nam, còn các vĩ tuyến là các đường tròn đồng tâm(chỉ trên quả địa cầu thôi còn thực tế thì không vậy). Kinh tuyến và vĩ tuyến chỉ cắt nhau chứ không vuông góc với nhau</a:t>
            </a:r>
            <a:r>
              <a:rPr lang="en-US" sz="3200">
                <a:solidFill>
                  <a:srgbClr val="0070C0"/>
                </a:solidFill>
              </a:rPr>
              <a:t>.</a:t>
            </a:r>
            <a:endParaRPr lang="vi-VN" sz="3200" b="0" i="0">
              <a:solidFill>
                <a:srgbClr val="0070C0"/>
              </a:solidFill>
              <a:effectLst/>
            </a:endParaRPr>
          </a:p>
        </p:txBody>
      </p:sp>
    </p:spTree>
    <p:extLst>
      <p:ext uri="{BB962C8B-B14F-4D97-AF65-F5344CB8AC3E}">
        <p14:creationId xmlns:p14="http://schemas.microsoft.com/office/powerpoint/2010/main" val="8302957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Connector 9">
            <a:extLst>
              <a:ext uri="{FF2B5EF4-FFF2-40B4-BE49-F238E27FC236}">
                <a16:creationId xmlns:a16="http://schemas.microsoft.com/office/drawing/2014/main" id="{DF2FEDA5-D1B7-4DD6-B658-6B400BDF3511}"/>
              </a:ext>
            </a:extLst>
          </p:cNvPr>
          <p:cNvSpPr/>
          <p:nvPr/>
        </p:nvSpPr>
        <p:spPr>
          <a:xfrm>
            <a:off x="30480" y="72616"/>
            <a:ext cx="1196603" cy="1166162"/>
          </a:xfrm>
          <a:prstGeom prst="flowChartConnector">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00B0F0"/>
                </a:solidFill>
                <a:latin typeface="Arial" panose="020B0604020202020204" pitchFamily="34" charset="0"/>
                <a:cs typeface="Arial" panose="020B0604020202020204" pitchFamily="34" charset="0"/>
              </a:rPr>
              <a:t>01</a:t>
            </a:r>
          </a:p>
        </p:txBody>
      </p:sp>
      <p:sp>
        <p:nvSpPr>
          <p:cNvPr id="11" name="Rectangle: Rounded Corners 10">
            <a:extLst>
              <a:ext uri="{FF2B5EF4-FFF2-40B4-BE49-F238E27FC236}">
                <a16:creationId xmlns:a16="http://schemas.microsoft.com/office/drawing/2014/main" id="{AD605B48-ED1E-4058-ADA0-F07B9FA3A619}"/>
              </a:ext>
            </a:extLst>
          </p:cNvPr>
          <p:cNvSpPr/>
          <p:nvPr/>
        </p:nvSpPr>
        <p:spPr>
          <a:xfrm>
            <a:off x="1285123" y="124753"/>
            <a:ext cx="5359517" cy="10469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latin typeface="Arial" panose="020B0604020202020204" pitchFamily="34" charset="0"/>
                <a:cs typeface="Arial" panose="020B0604020202020204" pitchFamily="34" charset="0"/>
              </a:rPr>
              <a:t> </a:t>
            </a:r>
            <a:r>
              <a:rPr lang="en-US" sz="4400" b="1">
                <a:latin typeface="Arial" panose="020B0604020202020204" pitchFamily="34" charset="0"/>
                <a:cs typeface="Arial" panose="020B0604020202020204" pitchFamily="34" charset="0"/>
              </a:rPr>
              <a:t>Khái niệm bản đồ</a:t>
            </a:r>
            <a:endParaRPr lang="en-US" sz="4400" b="1" dirty="0">
              <a:latin typeface="Arial" panose="020B0604020202020204" pitchFamily="34" charset="0"/>
              <a:cs typeface="Arial" panose="020B0604020202020204" pitchFamily="34" charset="0"/>
            </a:endParaRPr>
          </a:p>
        </p:txBody>
      </p:sp>
      <p:sp>
        <p:nvSpPr>
          <p:cNvPr id="5" name="Cloud 4">
            <a:extLst>
              <a:ext uri="{FF2B5EF4-FFF2-40B4-BE49-F238E27FC236}">
                <a16:creationId xmlns:a16="http://schemas.microsoft.com/office/drawing/2014/main" id="{2C2BB734-346C-4063-8565-3690181F265A}"/>
              </a:ext>
            </a:extLst>
          </p:cNvPr>
          <p:cNvSpPr/>
          <p:nvPr/>
        </p:nvSpPr>
        <p:spPr>
          <a:xfrm>
            <a:off x="3066089" y="1238778"/>
            <a:ext cx="6163912" cy="3908679"/>
          </a:xfrm>
          <a:prstGeom prst="cloud">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0883F7-B2B5-4761-A469-89CCE6184473}"/>
              </a:ext>
            </a:extLst>
          </p:cNvPr>
          <p:cNvSpPr txBox="1"/>
          <p:nvPr/>
        </p:nvSpPr>
        <p:spPr>
          <a:xfrm>
            <a:off x="4138783" y="2562447"/>
            <a:ext cx="5039832" cy="923330"/>
          </a:xfrm>
          <a:prstGeom prst="rect">
            <a:avLst/>
          </a:prstGeom>
          <a:noFill/>
        </p:spPr>
        <p:txBody>
          <a:bodyPr wrap="square" rtlCol="0">
            <a:spAutoFit/>
          </a:bodyPr>
          <a:lstStyle/>
          <a:p>
            <a:r>
              <a:rPr lang="en-US" sz="5400" b="1">
                <a:solidFill>
                  <a:srgbClr val="FF0000"/>
                </a:solidFill>
                <a:latin typeface="Arial" panose="020B0604020202020204" pitchFamily="34" charset="0"/>
                <a:cs typeface="Arial" panose="020B0604020202020204" pitchFamily="34" charset="0"/>
              </a:rPr>
              <a:t>Bản đồ là gì?</a:t>
            </a:r>
          </a:p>
        </p:txBody>
      </p:sp>
      <p:sp>
        <p:nvSpPr>
          <p:cNvPr id="9" name="TextBox 8">
            <a:extLst>
              <a:ext uri="{FF2B5EF4-FFF2-40B4-BE49-F238E27FC236}">
                <a16:creationId xmlns:a16="http://schemas.microsoft.com/office/drawing/2014/main" id="{01228734-17CF-4808-8431-A29213153CD0}"/>
              </a:ext>
            </a:extLst>
          </p:cNvPr>
          <p:cNvSpPr txBox="1"/>
          <p:nvPr/>
        </p:nvSpPr>
        <p:spPr>
          <a:xfrm>
            <a:off x="235748" y="2172110"/>
            <a:ext cx="12103514" cy="2862322"/>
          </a:xfrm>
          <a:prstGeom prst="rect">
            <a:avLst/>
          </a:prstGeom>
          <a:noFill/>
        </p:spPr>
        <p:txBody>
          <a:bodyPr wrap="square" rtlCol="0">
            <a:spAutoFit/>
          </a:bodyPr>
          <a:lstStyle/>
          <a:p>
            <a:r>
              <a:rPr lang="en-US" sz="6000">
                <a:solidFill>
                  <a:srgbClr val="0070C0"/>
                </a:solidFill>
                <a:latin typeface="Arial" panose="020B0604020202020204" pitchFamily="34" charset="0"/>
                <a:cs typeface="Arial" panose="020B0604020202020204" pitchFamily="34" charset="0"/>
              </a:rPr>
              <a:t>- Bản đồ là hình vẽ thu nhỏ một phần hay toàn bộ bề mặt Trái Đất lên mặt phẳng trên c</a:t>
            </a:r>
            <a:r>
              <a:rPr lang="vi-VN" sz="6000">
                <a:solidFill>
                  <a:srgbClr val="0070C0"/>
                </a:solidFill>
                <a:latin typeface="Arial" panose="020B0604020202020204" pitchFamily="34" charset="0"/>
                <a:cs typeface="Arial" panose="020B0604020202020204" pitchFamily="34" charset="0"/>
              </a:rPr>
              <a:t>ơ</a:t>
            </a:r>
            <a:r>
              <a:rPr lang="en-US" sz="6000">
                <a:solidFill>
                  <a:srgbClr val="0070C0"/>
                </a:solidFill>
                <a:latin typeface="Arial" panose="020B0604020202020204" pitchFamily="34" charset="0"/>
                <a:cs typeface="Arial" panose="020B0604020202020204" pitchFamily="34" charset="0"/>
              </a:rPr>
              <a:t> sở toán học.</a:t>
            </a:r>
          </a:p>
        </p:txBody>
      </p:sp>
      <p:sp>
        <p:nvSpPr>
          <p:cNvPr id="12" name="Rectangle 11">
            <a:extLst>
              <a:ext uri="{FF2B5EF4-FFF2-40B4-BE49-F238E27FC236}">
                <a16:creationId xmlns:a16="http://schemas.microsoft.com/office/drawing/2014/main" id="{933B7593-82E0-4D24-90D1-6A0BB228AD33}"/>
              </a:ext>
            </a:extLst>
          </p:cNvPr>
          <p:cNvSpPr/>
          <p:nvPr/>
        </p:nvSpPr>
        <p:spPr>
          <a:xfrm>
            <a:off x="30480" y="1818167"/>
            <a:ext cx="707245" cy="707886"/>
          </a:xfrm>
          <a:prstGeom prst="rect">
            <a:avLst/>
          </a:prstGeom>
        </p:spPr>
        <p:txBody>
          <a:bodyPr wrap="none">
            <a:spAutoFit/>
          </a:bodyPr>
          <a:lstStyle/>
          <a:p>
            <a:r>
              <a:rPr lang="en-US" altLang="en-US" sz="4000" b="1">
                <a:solidFill>
                  <a:srgbClr val="0000FF"/>
                </a:solidFill>
                <a:sym typeface="Wingdings 2" panose="05020102010507070707" pitchFamily="18" charset="2"/>
              </a:rPr>
              <a:t></a:t>
            </a:r>
            <a:endParaRPr lang="en-US" sz="4000"/>
          </a:p>
        </p:txBody>
      </p:sp>
      <p:sp>
        <p:nvSpPr>
          <p:cNvPr id="3" name="TextBox 2">
            <a:extLst>
              <a:ext uri="{FF2B5EF4-FFF2-40B4-BE49-F238E27FC236}">
                <a16:creationId xmlns:a16="http://schemas.microsoft.com/office/drawing/2014/main" id="{7C809DDA-598D-8B11-3512-081D2B8AF24F}"/>
              </a:ext>
            </a:extLst>
          </p:cNvPr>
          <p:cNvSpPr txBox="1"/>
          <p:nvPr/>
        </p:nvSpPr>
        <p:spPr>
          <a:xfrm>
            <a:off x="384102" y="4752855"/>
            <a:ext cx="6427694" cy="923330"/>
          </a:xfrm>
          <a:prstGeom prst="rect">
            <a:avLst/>
          </a:prstGeom>
          <a:noFill/>
        </p:spPr>
        <p:txBody>
          <a:bodyPr wrap="square">
            <a:spAutoFit/>
          </a:bodyPr>
          <a:lstStyle/>
          <a:p>
            <a:endParaRPr lang="en-US"/>
          </a:p>
          <a:p>
            <a:r>
              <a:rPr lang="en-US"/>
              <a:t>Tài liệu được chia sẻ bởi Website VnTeach.Com</a:t>
            </a:r>
          </a:p>
          <a:p>
            <a:r>
              <a:rPr lang="en-US"/>
              <a:t>https://www.vnteach.com</a:t>
            </a:r>
          </a:p>
        </p:txBody>
      </p:sp>
    </p:spTree>
    <p:extLst>
      <p:ext uri="{BB962C8B-B14F-4D97-AF65-F5344CB8AC3E}">
        <p14:creationId xmlns:p14="http://schemas.microsoft.com/office/powerpoint/2010/main" val="32453474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7" grpId="1"/>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C09A2C-EA01-493E-89AE-336A8345EB06}"/>
              </a:ext>
            </a:extLst>
          </p:cNvPr>
          <p:cNvSpPr/>
          <p:nvPr/>
        </p:nvSpPr>
        <p:spPr>
          <a:xfrm>
            <a:off x="195209" y="204798"/>
            <a:ext cx="12072135" cy="2123658"/>
          </a:xfrm>
          <a:prstGeom prst="rect">
            <a:avLst/>
          </a:prstGeom>
        </p:spPr>
        <p:txBody>
          <a:bodyPr wrap="square">
            <a:spAutoFit/>
          </a:bodyPr>
          <a:lstStyle/>
          <a:p>
            <a:r>
              <a:rPr lang="en-US" b="1">
                <a:solidFill>
                  <a:srgbClr val="0070C0"/>
                </a:solidFill>
                <a:latin typeface="Roboto"/>
              </a:rPr>
              <a:t>*</a:t>
            </a:r>
            <a:r>
              <a:rPr lang="vi-VN" sz="4400" b="1">
                <a:solidFill>
                  <a:srgbClr val="0070C0"/>
                </a:solidFill>
              </a:rPr>
              <a:t>Một số ví dụ về vai trò của bản đồ trong học tập và đời sống</a:t>
            </a:r>
            <a:r>
              <a:rPr lang="en-US" sz="4400" b="1">
                <a:solidFill>
                  <a:srgbClr val="0070C0"/>
                </a:solidFill>
              </a:rPr>
              <a:t>:</a:t>
            </a:r>
            <a:br>
              <a:rPr lang="vi-VN" sz="4400" b="1">
                <a:solidFill>
                  <a:srgbClr val="0070C0"/>
                </a:solidFill>
              </a:rPr>
            </a:br>
            <a:endParaRPr lang="en-US" sz="4400">
              <a:solidFill>
                <a:srgbClr val="0070C0"/>
              </a:solidFill>
            </a:endParaRPr>
          </a:p>
        </p:txBody>
      </p:sp>
      <p:sp>
        <p:nvSpPr>
          <p:cNvPr id="3" name="Rectangle 2">
            <a:extLst>
              <a:ext uri="{FF2B5EF4-FFF2-40B4-BE49-F238E27FC236}">
                <a16:creationId xmlns:a16="http://schemas.microsoft.com/office/drawing/2014/main" id="{45D06902-A47B-4801-B35E-B294CFCC0351}"/>
              </a:ext>
            </a:extLst>
          </p:cNvPr>
          <p:cNvSpPr/>
          <p:nvPr/>
        </p:nvSpPr>
        <p:spPr>
          <a:xfrm>
            <a:off x="119865" y="1728778"/>
            <a:ext cx="12072135" cy="2800767"/>
          </a:xfrm>
          <a:prstGeom prst="rect">
            <a:avLst/>
          </a:prstGeom>
        </p:spPr>
        <p:txBody>
          <a:bodyPr wrap="square">
            <a:spAutoFit/>
          </a:bodyPr>
          <a:lstStyle/>
          <a:p>
            <a:r>
              <a:rPr lang="vi-VN" sz="4400">
                <a:solidFill>
                  <a:srgbClr val="0070C0"/>
                </a:solidFill>
              </a:rPr>
              <a:t>- Dùng để chỉ đường khi đi du lịch, đi đến một địa điểm bất kì (siêu thị, nhà hàng, bảo tàng,…) hoặc khi đi lạc đường.</a:t>
            </a:r>
            <a:br>
              <a:rPr lang="vi-VN" sz="4400">
                <a:solidFill>
                  <a:srgbClr val="0070C0"/>
                </a:solidFill>
              </a:rPr>
            </a:br>
            <a:endParaRPr lang="en-US" sz="4400">
              <a:solidFill>
                <a:srgbClr val="0070C0"/>
              </a:solidFill>
            </a:endParaRPr>
          </a:p>
        </p:txBody>
      </p:sp>
      <p:sp>
        <p:nvSpPr>
          <p:cNvPr id="5" name="Rectangle 4">
            <a:extLst>
              <a:ext uri="{FF2B5EF4-FFF2-40B4-BE49-F238E27FC236}">
                <a16:creationId xmlns:a16="http://schemas.microsoft.com/office/drawing/2014/main" id="{CED5B29B-C110-480E-ACB4-96AA187CE083}"/>
              </a:ext>
            </a:extLst>
          </p:cNvPr>
          <p:cNvSpPr/>
          <p:nvPr/>
        </p:nvSpPr>
        <p:spPr>
          <a:xfrm>
            <a:off x="59932" y="4529544"/>
            <a:ext cx="12072135" cy="2123658"/>
          </a:xfrm>
          <a:prstGeom prst="rect">
            <a:avLst/>
          </a:prstGeom>
        </p:spPr>
        <p:txBody>
          <a:bodyPr wrap="square">
            <a:spAutoFit/>
          </a:bodyPr>
          <a:lstStyle/>
          <a:p>
            <a:br>
              <a:rPr lang="vi-VN" sz="4400">
                <a:solidFill>
                  <a:srgbClr val="0070C0"/>
                </a:solidFill>
              </a:rPr>
            </a:br>
            <a:r>
              <a:rPr lang="vi-VN" sz="4400">
                <a:solidFill>
                  <a:srgbClr val="0070C0"/>
                </a:solidFill>
              </a:rPr>
              <a:t>- Phân tích, nhận xét sự phân bố dân cư, công nghiệp, nông nghiệp, thủy sản,…</a:t>
            </a:r>
            <a:endParaRPr lang="en-US" sz="4400">
              <a:solidFill>
                <a:srgbClr val="0070C0"/>
              </a:solidFill>
            </a:endParaRPr>
          </a:p>
        </p:txBody>
      </p:sp>
      <p:sp>
        <p:nvSpPr>
          <p:cNvPr id="6" name="Rectangle 5">
            <a:extLst>
              <a:ext uri="{FF2B5EF4-FFF2-40B4-BE49-F238E27FC236}">
                <a16:creationId xmlns:a16="http://schemas.microsoft.com/office/drawing/2014/main" id="{14FF7055-9A6D-4CB0-951D-87E4EECBCBF0}"/>
              </a:ext>
            </a:extLst>
          </p:cNvPr>
          <p:cNvSpPr/>
          <p:nvPr/>
        </p:nvSpPr>
        <p:spPr>
          <a:xfrm>
            <a:off x="119865" y="3756779"/>
            <a:ext cx="12072135" cy="2123658"/>
          </a:xfrm>
          <a:prstGeom prst="rect">
            <a:avLst/>
          </a:prstGeom>
        </p:spPr>
        <p:txBody>
          <a:bodyPr wrap="square">
            <a:spAutoFit/>
          </a:bodyPr>
          <a:lstStyle/>
          <a:p>
            <a:r>
              <a:rPr lang="vi-VN" sz="4400">
                <a:solidFill>
                  <a:srgbClr val="0070C0"/>
                </a:solidFill>
              </a:rPr>
              <a:t>- Xác định được vị trí địa lí, tọa độ địa lí một điểm, khu vực, vùng.</a:t>
            </a:r>
            <a:br>
              <a:rPr lang="vi-VN" sz="4400">
                <a:solidFill>
                  <a:srgbClr val="0070C0"/>
                </a:solidFill>
              </a:rPr>
            </a:br>
            <a:endParaRPr lang="en-US" sz="4400">
              <a:solidFill>
                <a:srgbClr val="0070C0"/>
              </a:solidFill>
            </a:endParaRPr>
          </a:p>
        </p:txBody>
      </p:sp>
    </p:spTree>
    <p:extLst>
      <p:ext uri="{BB962C8B-B14F-4D97-AF65-F5344CB8AC3E}">
        <p14:creationId xmlns:p14="http://schemas.microsoft.com/office/powerpoint/2010/main" val="40119176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1570</Words>
  <Application>Microsoft Office PowerPoint</Application>
  <PresentationFormat>Widescreen</PresentationFormat>
  <Paragraphs>172</Paragraphs>
  <Slides>26</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Roboto</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2021-06-28T15:06:51Z</dcterms:created>
  <dcterms:modified xsi:type="dcterms:W3CDTF">2023-10-14T08:54:18Z</dcterms:modified>
</cp:coreProperties>
</file>